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02" r:id="rId3"/>
    <p:sldId id="299" r:id="rId4"/>
    <p:sldId id="300" r:id="rId5"/>
    <p:sldId id="296" r:id="rId6"/>
    <p:sldId id="306" r:id="rId7"/>
    <p:sldId id="319" r:id="rId8"/>
    <p:sldId id="307" r:id="rId9"/>
    <p:sldId id="308" r:id="rId10"/>
    <p:sldId id="309" r:id="rId11"/>
    <p:sldId id="311" r:id="rId12"/>
    <p:sldId id="310" r:id="rId13"/>
    <p:sldId id="297" r:id="rId14"/>
    <p:sldId id="305" r:id="rId15"/>
    <p:sldId id="304" r:id="rId16"/>
    <p:sldId id="317" r:id="rId17"/>
    <p:sldId id="314" r:id="rId18"/>
    <p:sldId id="315" r:id="rId19"/>
    <p:sldId id="313" r:id="rId20"/>
    <p:sldId id="312" r:id="rId21"/>
    <p:sldId id="316" r:id="rId22"/>
    <p:sldId id="318" r:id="rId23"/>
  </p:sldIdLst>
  <p:sldSz cx="9144000" cy="6858000" type="screen4x3"/>
  <p:notesSz cx="6761163" cy="9942513"/>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notesViewPr>
    <p:cSldViewPr>
      <p:cViewPr varScale="1">
        <p:scale>
          <a:sx n="89" d="100"/>
          <a:sy n="89" d="100"/>
        </p:scale>
        <p:origin x="-3846" y="-102"/>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A9B73E02-A621-4297-8734-16039183E619}" type="datetimeFigureOut">
              <a:rPr lang="sr-Latn-CS" smtClean="0"/>
              <a:pPr/>
              <a:t>16.5.2018.</a:t>
            </a:fld>
            <a:endParaRPr lang="hr-HR"/>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D0675903-FA45-4F2D-8E06-E4A5B10BDC86}" type="slidenum">
              <a:rPr lang="hr-HR" smtClean="0"/>
              <a:pPr/>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B7C95074-498E-41B0-970D-9A4DDD448544}" type="datetimeFigureOut">
              <a:rPr lang="en-US" smtClean="0"/>
              <a:t>5/16/2018</a:t>
            </a:fld>
            <a:endParaRPr lang="en-US"/>
          </a:p>
        </p:txBody>
      </p:sp>
      <p:sp>
        <p:nvSpPr>
          <p:cNvPr id="4" name="Slide Image Placeholder 3"/>
          <p:cNvSpPr>
            <a:spLocks noGrp="1" noRot="1" noChangeAspect="1"/>
          </p:cNvSpPr>
          <p:nvPr>
            <p:ph type="sldImg" idx="2"/>
          </p:nvPr>
        </p:nvSpPr>
        <p:spPr>
          <a:xfrm>
            <a:off x="1143000" y="1243013"/>
            <a:ext cx="4475163"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A1CF543E-721E-4FA9-AA43-765BA40A2B45}" type="slidenum">
              <a:rPr lang="en-US" smtClean="0"/>
              <a:t>‹#›</a:t>
            </a:fld>
            <a:endParaRPr lang="en-US"/>
          </a:p>
        </p:txBody>
      </p:sp>
    </p:spTree>
    <p:extLst>
      <p:ext uri="{BB962C8B-B14F-4D97-AF65-F5344CB8AC3E}">
        <p14:creationId xmlns:p14="http://schemas.microsoft.com/office/powerpoint/2010/main" val="1298265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2</a:t>
            </a:fld>
            <a:endParaRPr lang="en-US"/>
          </a:p>
        </p:txBody>
      </p:sp>
    </p:spTree>
    <p:extLst>
      <p:ext uri="{BB962C8B-B14F-4D97-AF65-F5344CB8AC3E}">
        <p14:creationId xmlns:p14="http://schemas.microsoft.com/office/powerpoint/2010/main" val="2494163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11</a:t>
            </a:fld>
            <a:endParaRPr lang="en-US"/>
          </a:p>
        </p:txBody>
      </p:sp>
    </p:spTree>
    <p:extLst>
      <p:ext uri="{BB962C8B-B14F-4D97-AF65-F5344CB8AC3E}">
        <p14:creationId xmlns:p14="http://schemas.microsoft.com/office/powerpoint/2010/main" val="2613247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12</a:t>
            </a:fld>
            <a:endParaRPr lang="en-US"/>
          </a:p>
        </p:txBody>
      </p:sp>
    </p:spTree>
    <p:extLst>
      <p:ext uri="{BB962C8B-B14F-4D97-AF65-F5344CB8AC3E}">
        <p14:creationId xmlns:p14="http://schemas.microsoft.com/office/powerpoint/2010/main" val="104304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13</a:t>
            </a:fld>
            <a:endParaRPr lang="en-US"/>
          </a:p>
        </p:txBody>
      </p:sp>
    </p:spTree>
    <p:extLst>
      <p:ext uri="{BB962C8B-B14F-4D97-AF65-F5344CB8AC3E}">
        <p14:creationId xmlns:p14="http://schemas.microsoft.com/office/powerpoint/2010/main" val="332193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14</a:t>
            </a:fld>
            <a:endParaRPr lang="en-US"/>
          </a:p>
        </p:txBody>
      </p:sp>
    </p:spTree>
    <p:extLst>
      <p:ext uri="{BB962C8B-B14F-4D97-AF65-F5344CB8AC3E}">
        <p14:creationId xmlns:p14="http://schemas.microsoft.com/office/powerpoint/2010/main" val="3342148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15</a:t>
            </a:fld>
            <a:endParaRPr lang="en-US"/>
          </a:p>
        </p:txBody>
      </p:sp>
    </p:spTree>
    <p:extLst>
      <p:ext uri="{BB962C8B-B14F-4D97-AF65-F5344CB8AC3E}">
        <p14:creationId xmlns:p14="http://schemas.microsoft.com/office/powerpoint/2010/main" val="1510459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16</a:t>
            </a:fld>
            <a:endParaRPr lang="en-US"/>
          </a:p>
        </p:txBody>
      </p:sp>
    </p:spTree>
    <p:extLst>
      <p:ext uri="{BB962C8B-B14F-4D97-AF65-F5344CB8AC3E}">
        <p14:creationId xmlns:p14="http://schemas.microsoft.com/office/powerpoint/2010/main" val="3761342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17</a:t>
            </a:fld>
            <a:endParaRPr lang="en-US"/>
          </a:p>
        </p:txBody>
      </p:sp>
    </p:spTree>
    <p:extLst>
      <p:ext uri="{BB962C8B-B14F-4D97-AF65-F5344CB8AC3E}">
        <p14:creationId xmlns:p14="http://schemas.microsoft.com/office/powerpoint/2010/main" val="628162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18</a:t>
            </a:fld>
            <a:endParaRPr lang="en-US"/>
          </a:p>
        </p:txBody>
      </p:sp>
    </p:spTree>
    <p:extLst>
      <p:ext uri="{BB962C8B-B14F-4D97-AF65-F5344CB8AC3E}">
        <p14:creationId xmlns:p14="http://schemas.microsoft.com/office/powerpoint/2010/main" val="9499440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19</a:t>
            </a:fld>
            <a:endParaRPr lang="en-US"/>
          </a:p>
        </p:txBody>
      </p:sp>
    </p:spTree>
    <p:extLst>
      <p:ext uri="{BB962C8B-B14F-4D97-AF65-F5344CB8AC3E}">
        <p14:creationId xmlns:p14="http://schemas.microsoft.com/office/powerpoint/2010/main" val="2219171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20</a:t>
            </a:fld>
            <a:endParaRPr lang="en-US"/>
          </a:p>
        </p:txBody>
      </p:sp>
    </p:spTree>
    <p:extLst>
      <p:ext uri="{BB962C8B-B14F-4D97-AF65-F5344CB8AC3E}">
        <p14:creationId xmlns:p14="http://schemas.microsoft.com/office/powerpoint/2010/main" val="238495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3</a:t>
            </a:fld>
            <a:endParaRPr lang="en-US"/>
          </a:p>
        </p:txBody>
      </p:sp>
    </p:spTree>
    <p:extLst>
      <p:ext uri="{BB962C8B-B14F-4D97-AF65-F5344CB8AC3E}">
        <p14:creationId xmlns:p14="http://schemas.microsoft.com/office/powerpoint/2010/main" val="3447661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21</a:t>
            </a:fld>
            <a:endParaRPr lang="en-US"/>
          </a:p>
        </p:txBody>
      </p:sp>
    </p:spTree>
    <p:extLst>
      <p:ext uri="{BB962C8B-B14F-4D97-AF65-F5344CB8AC3E}">
        <p14:creationId xmlns:p14="http://schemas.microsoft.com/office/powerpoint/2010/main" val="3803354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22</a:t>
            </a:fld>
            <a:endParaRPr lang="en-US"/>
          </a:p>
        </p:txBody>
      </p:sp>
    </p:spTree>
    <p:extLst>
      <p:ext uri="{BB962C8B-B14F-4D97-AF65-F5344CB8AC3E}">
        <p14:creationId xmlns:p14="http://schemas.microsoft.com/office/powerpoint/2010/main" val="3540073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4</a:t>
            </a:fld>
            <a:endParaRPr lang="en-US"/>
          </a:p>
        </p:txBody>
      </p:sp>
    </p:spTree>
    <p:extLst>
      <p:ext uri="{BB962C8B-B14F-4D97-AF65-F5344CB8AC3E}">
        <p14:creationId xmlns:p14="http://schemas.microsoft.com/office/powerpoint/2010/main" val="2057736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5</a:t>
            </a:fld>
            <a:endParaRPr lang="en-US"/>
          </a:p>
        </p:txBody>
      </p:sp>
    </p:spTree>
    <p:extLst>
      <p:ext uri="{BB962C8B-B14F-4D97-AF65-F5344CB8AC3E}">
        <p14:creationId xmlns:p14="http://schemas.microsoft.com/office/powerpoint/2010/main" val="406909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6</a:t>
            </a:fld>
            <a:endParaRPr lang="en-US"/>
          </a:p>
        </p:txBody>
      </p:sp>
    </p:spTree>
    <p:extLst>
      <p:ext uri="{BB962C8B-B14F-4D97-AF65-F5344CB8AC3E}">
        <p14:creationId xmlns:p14="http://schemas.microsoft.com/office/powerpoint/2010/main" val="1522266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7</a:t>
            </a:fld>
            <a:endParaRPr lang="en-US"/>
          </a:p>
        </p:txBody>
      </p:sp>
    </p:spTree>
    <p:extLst>
      <p:ext uri="{BB962C8B-B14F-4D97-AF65-F5344CB8AC3E}">
        <p14:creationId xmlns:p14="http://schemas.microsoft.com/office/powerpoint/2010/main" val="2576043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8</a:t>
            </a:fld>
            <a:endParaRPr lang="en-US"/>
          </a:p>
        </p:txBody>
      </p:sp>
    </p:spTree>
    <p:extLst>
      <p:ext uri="{BB962C8B-B14F-4D97-AF65-F5344CB8AC3E}">
        <p14:creationId xmlns:p14="http://schemas.microsoft.com/office/powerpoint/2010/main" val="80947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9</a:t>
            </a:fld>
            <a:endParaRPr lang="en-US"/>
          </a:p>
        </p:txBody>
      </p:sp>
    </p:spTree>
    <p:extLst>
      <p:ext uri="{BB962C8B-B14F-4D97-AF65-F5344CB8AC3E}">
        <p14:creationId xmlns:p14="http://schemas.microsoft.com/office/powerpoint/2010/main" val="3393302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CF543E-721E-4FA9-AA43-765BA40A2B45}" type="slidenum">
              <a:rPr lang="en-US" smtClean="0"/>
              <a:t>10</a:t>
            </a:fld>
            <a:endParaRPr lang="en-US"/>
          </a:p>
        </p:txBody>
      </p:sp>
    </p:spTree>
    <p:extLst>
      <p:ext uri="{BB962C8B-B14F-4D97-AF65-F5344CB8AC3E}">
        <p14:creationId xmlns:p14="http://schemas.microsoft.com/office/powerpoint/2010/main" val="1499911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6B372D-7C33-4BD5-9344-9830BC201962}"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B372D-7C33-4BD5-9344-9830BC201962}"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B372D-7C33-4BD5-9344-9830BC201962}"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B372D-7C33-4BD5-9344-9830BC201962}"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B372D-7C33-4BD5-9344-9830BC201962}"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6B372D-7C33-4BD5-9344-9830BC201962}"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6B372D-7C33-4BD5-9344-9830BC201962}" type="datetimeFigureOut">
              <a:rPr lang="en-US" smtClean="0"/>
              <a:pPr/>
              <a:t>5/16/2018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6B372D-7C33-4BD5-9344-9830BC201962}" type="datetimeFigureOut">
              <a:rPr lang="en-US" smtClean="0"/>
              <a:pPr/>
              <a:t>5/16/2018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B372D-7C33-4BD5-9344-9830BC201962}" type="datetimeFigureOut">
              <a:rPr lang="en-US" smtClean="0"/>
              <a:pPr/>
              <a:t>5/16/2018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B372D-7C33-4BD5-9344-9830BC201962}"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B372D-7C33-4BD5-9344-9830BC201962}"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84DDA-8C69-4457-ADD4-9A4D76C08F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B372D-7C33-4BD5-9344-9830BC201962}" type="datetimeFigureOut">
              <a:rPr lang="en-US" smtClean="0"/>
              <a:pPr/>
              <a:t>5/16/2018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84DDA-8C69-4457-ADD4-9A4D76C08F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dirty="0" smtClean="0"/>
              <a:t>Predavanje za izvanredne studente</a:t>
            </a:r>
            <a:r>
              <a:rPr lang="hr-HR" dirty="0" smtClean="0"/>
              <a:t/>
            </a:r>
            <a:br>
              <a:rPr lang="hr-HR" dirty="0" smtClean="0"/>
            </a:br>
            <a:r>
              <a:rPr lang="hr-HR" dirty="0" smtClean="0"/>
              <a:t>16.5.2018.</a:t>
            </a:r>
            <a:endParaRPr lang="en-US" dirty="0"/>
          </a:p>
        </p:txBody>
      </p:sp>
      <p:sp>
        <p:nvSpPr>
          <p:cNvPr id="3" name="Subtitle 2"/>
          <p:cNvSpPr>
            <a:spLocks noGrp="1"/>
          </p:cNvSpPr>
          <p:nvPr>
            <p:ph type="subTitle" idx="1"/>
          </p:nvPr>
        </p:nvSpPr>
        <p:spPr/>
        <p:txBody>
          <a:bodyPr>
            <a:normAutofit fontScale="92500" lnSpcReduction="20000"/>
          </a:bodyPr>
          <a:lstStyle/>
          <a:p>
            <a:r>
              <a:rPr lang="hr-HR" dirty="0" smtClean="0"/>
              <a:t>Katedra za međunarodno privatno pravo</a:t>
            </a:r>
          </a:p>
          <a:p>
            <a:r>
              <a:rPr lang="hr-HR" dirty="0" smtClean="0"/>
              <a:t>Doc.dr.sc. Dora Zgrabljić Rotar</a:t>
            </a:r>
          </a:p>
          <a:p>
            <a:r>
              <a:rPr lang="hr-HR" dirty="0" smtClean="0"/>
              <a:t>2018</a:t>
            </a:r>
            <a:r>
              <a:rPr lang="hr-HR" dirty="0" smtClean="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Polje primjene Uredbe Bruxelles Ibis </a:t>
            </a:r>
            <a:endParaRPr lang="hr-HR" dirty="0"/>
          </a:p>
        </p:txBody>
      </p:sp>
      <p:sp>
        <p:nvSpPr>
          <p:cNvPr id="3" name="Content Placeholder 2"/>
          <p:cNvSpPr>
            <a:spLocks noGrp="1"/>
          </p:cNvSpPr>
          <p:nvPr>
            <p:ph idx="1"/>
          </p:nvPr>
        </p:nvSpPr>
        <p:spPr/>
        <p:txBody>
          <a:bodyPr/>
          <a:lstStyle/>
          <a:p>
            <a:pPr marL="514350" indent="-514350">
              <a:buAutoNum type="arabicPeriod"/>
            </a:pPr>
            <a:r>
              <a:rPr lang="hr-HR" dirty="0" smtClean="0"/>
              <a:t>Građanske i trgovačke stvari</a:t>
            </a:r>
          </a:p>
          <a:p>
            <a:pPr marL="514350" indent="-514350">
              <a:buAutoNum type="arabicPeriod"/>
            </a:pPr>
            <a:r>
              <a:rPr lang="hr-HR" dirty="0" smtClean="0"/>
              <a:t>Sjedište tuženika je u državi članici EU</a:t>
            </a:r>
          </a:p>
          <a:p>
            <a:pPr marL="514350" indent="-514350">
              <a:buAutoNum type="arabicPeriod"/>
            </a:pPr>
            <a:r>
              <a:rPr lang="hr-HR" dirty="0" smtClean="0"/>
              <a:t>Sporazum o nadležnosti suda EU koji se nalazi na području države članice</a:t>
            </a:r>
          </a:p>
          <a:p>
            <a:pPr marL="514350" indent="-514350">
              <a:buNone/>
            </a:pPr>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Primjena Uredbe Bruxelles I u RH</a:t>
            </a:r>
            <a:endParaRPr lang="hr-HR" dirty="0"/>
          </a:p>
        </p:txBody>
      </p:sp>
      <p:sp>
        <p:nvSpPr>
          <p:cNvPr id="3" name="Content Placeholder 2"/>
          <p:cNvSpPr>
            <a:spLocks noGrp="1"/>
          </p:cNvSpPr>
          <p:nvPr>
            <p:ph idx="1"/>
          </p:nvPr>
        </p:nvSpPr>
        <p:spPr/>
        <p:txBody>
          <a:bodyPr>
            <a:normAutofit/>
          </a:bodyPr>
          <a:lstStyle/>
          <a:p>
            <a:r>
              <a:rPr lang="hr-HR" dirty="0" smtClean="0"/>
              <a:t>Postupci pokrenuti prije 2. srpnja 2013. – </a:t>
            </a:r>
          </a:p>
          <a:p>
            <a:pPr>
              <a:buNone/>
            </a:pPr>
            <a:r>
              <a:rPr lang="hr-HR" dirty="0" smtClean="0"/>
              <a:t>primjenjuje se ZRS</a:t>
            </a:r>
          </a:p>
          <a:p>
            <a:r>
              <a:rPr lang="hr-HR" dirty="0" smtClean="0"/>
              <a:t>Postupci pokrenuti od 2. srpnja 2013. do 9. </a:t>
            </a:r>
          </a:p>
          <a:p>
            <a:pPr>
              <a:buNone/>
            </a:pPr>
            <a:r>
              <a:rPr lang="hr-HR" dirty="0" smtClean="0"/>
              <a:t>siječnja 2015. – primjenjuje se Uredba Bruxelles </a:t>
            </a:r>
          </a:p>
          <a:p>
            <a:pPr>
              <a:buNone/>
            </a:pPr>
            <a:r>
              <a:rPr lang="hr-HR" dirty="0" smtClean="0"/>
              <a:t>I iz 2000.</a:t>
            </a:r>
          </a:p>
          <a:p>
            <a:r>
              <a:rPr lang="hr-HR" dirty="0" smtClean="0"/>
              <a:t>Postupci pokrenuti nakon 10. siječnja – </a:t>
            </a:r>
          </a:p>
          <a:p>
            <a:pPr>
              <a:buNone/>
            </a:pPr>
            <a:r>
              <a:rPr lang="hr-HR" dirty="0" smtClean="0"/>
              <a:t>primjenjuje se Uredba Bruxelles I iz 2012. </a:t>
            </a:r>
            <a:endParaRPr lang="hr-H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Isključiva nadležnost prema Uredbi Bruxelles Ibis</a:t>
            </a:r>
            <a:endParaRPr lang="hr-HR" dirty="0"/>
          </a:p>
        </p:txBody>
      </p:sp>
      <p:sp>
        <p:nvSpPr>
          <p:cNvPr id="3" name="Content Placeholder 2"/>
          <p:cNvSpPr>
            <a:spLocks noGrp="1"/>
          </p:cNvSpPr>
          <p:nvPr>
            <p:ph idx="1"/>
          </p:nvPr>
        </p:nvSpPr>
        <p:spPr/>
        <p:txBody>
          <a:bodyPr>
            <a:normAutofit fontScale="92500" lnSpcReduction="20000"/>
          </a:bodyPr>
          <a:lstStyle/>
          <a:p>
            <a:r>
              <a:rPr lang="hr-HR" dirty="0" smtClean="0"/>
              <a:t>U stvarima u kojima je propisana isključiva nadležnost jedne države članice, znači da o toj stvari ne smije odlučivat sud niti jedne druge države </a:t>
            </a:r>
          </a:p>
          <a:p>
            <a:pPr>
              <a:buNone/>
            </a:pPr>
            <a:endParaRPr lang="hr-HR" dirty="0" smtClean="0"/>
          </a:p>
          <a:p>
            <a:r>
              <a:rPr lang="hr-HR" dirty="0" smtClean="0"/>
              <a:t>Članak 24 – općenito</a:t>
            </a:r>
          </a:p>
          <a:p>
            <a:r>
              <a:rPr lang="hr-HR" dirty="0" smtClean="0"/>
              <a:t>Članak 14(1) – ugovor o osiguranju</a:t>
            </a:r>
          </a:p>
          <a:p>
            <a:r>
              <a:rPr lang="hr-HR" dirty="0" smtClean="0"/>
              <a:t>Članak 18(2)  - potrošački ugovori</a:t>
            </a:r>
          </a:p>
          <a:p>
            <a:r>
              <a:rPr lang="hr-HR" dirty="0" smtClean="0"/>
              <a:t>Članak 22(1) – ugovor o radu</a:t>
            </a:r>
          </a:p>
          <a:p>
            <a:r>
              <a:rPr lang="hr-HR" dirty="0" smtClean="0"/>
              <a:t>Članak 25 – sporazum o nadležnosti </a:t>
            </a:r>
          </a:p>
          <a:p>
            <a:pPr>
              <a:buNone/>
            </a:pPr>
            <a:endParaRPr lang="hr-HR" dirty="0" smtClean="0"/>
          </a:p>
          <a:p>
            <a:endParaRPr lang="hr-H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u="sng" dirty="0" smtClean="0"/>
              <a:t/>
            </a:r>
            <a:br>
              <a:rPr lang="hr-HR" b="1" u="sng" dirty="0" smtClean="0"/>
            </a:br>
            <a:r>
              <a:rPr lang="hr-HR" b="1" u="sng" dirty="0" smtClean="0"/>
              <a:t>Opća nadležnost</a:t>
            </a:r>
            <a:br>
              <a:rPr lang="hr-HR" b="1" u="sng"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hr-HR" u="sng" dirty="0" smtClean="0"/>
              <a:t>Uredba Bruxelles Ibis, Članak 4:</a:t>
            </a:r>
          </a:p>
          <a:p>
            <a:pPr>
              <a:buNone/>
            </a:pPr>
            <a:r>
              <a:rPr lang="hr-HR" dirty="0" smtClean="0"/>
              <a:t>Osobe s prebivalištem u nekoj državi članici </a:t>
            </a:r>
          </a:p>
          <a:p>
            <a:pPr>
              <a:buNone/>
            </a:pPr>
            <a:r>
              <a:rPr lang="hr-HR" dirty="0" smtClean="0"/>
              <a:t>mogu biti tužene, bez obzira na njihovo </a:t>
            </a:r>
          </a:p>
          <a:p>
            <a:pPr>
              <a:buNone/>
            </a:pPr>
            <a:r>
              <a:rPr lang="hr-HR" dirty="0" smtClean="0"/>
              <a:t>državljanstvo,pred sudovima te države članice. </a:t>
            </a:r>
          </a:p>
          <a:p>
            <a:pPr>
              <a:buNone/>
            </a:pPr>
            <a:endParaRPr lang="hr-HR" dirty="0" smtClean="0"/>
          </a:p>
          <a:p>
            <a:pPr>
              <a:buNone/>
            </a:pPr>
            <a:r>
              <a:rPr lang="hr-HR" u="sng" dirty="0" smtClean="0"/>
              <a:t>Kako se određuje prebivalište i sjedište?</a:t>
            </a:r>
          </a:p>
          <a:p>
            <a:pPr>
              <a:buNone/>
            </a:pPr>
            <a:r>
              <a:rPr lang="hr-HR" dirty="0" smtClean="0"/>
              <a:t>Članak 62. – prebivalište fizičke osobe</a:t>
            </a:r>
          </a:p>
          <a:p>
            <a:pPr>
              <a:buNone/>
            </a:pPr>
            <a:r>
              <a:rPr lang="hr-HR" dirty="0" smtClean="0"/>
              <a:t>Članak 63. – sjedište pravne osobe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u="sng" dirty="0" smtClean="0"/>
              <a:t>Posebna nadležnost</a:t>
            </a:r>
            <a:endParaRPr lang="hr-HR" dirty="0"/>
          </a:p>
        </p:txBody>
      </p:sp>
      <p:sp>
        <p:nvSpPr>
          <p:cNvPr id="3" name="Content Placeholder 2"/>
          <p:cNvSpPr>
            <a:spLocks noGrp="1"/>
          </p:cNvSpPr>
          <p:nvPr>
            <p:ph idx="1"/>
          </p:nvPr>
        </p:nvSpPr>
        <p:spPr/>
        <p:txBody>
          <a:bodyPr>
            <a:normAutofit fontScale="92500" lnSpcReduction="20000"/>
          </a:bodyPr>
          <a:lstStyle/>
          <a:p>
            <a:r>
              <a:rPr lang="hr-HR" u="sng" dirty="0" smtClean="0"/>
              <a:t>Članak 7 Uredbe Bruxelles Ibis:</a:t>
            </a:r>
          </a:p>
          <a:p>
            <a:pPr marL="514350" indent="-514350">
              <a:buAutoNum type="arabicPeriod"/>
            </a:pPr>
            <a:r>
              <a:rPr lang="hr-HR" dirty="0" smtClean="0"/>
              <a:t>Ugovori</a:t>
            </a:r>
          </a:p>
          <a:p>
            <a:pPr marL="514350" indent="-514350">
              <a:buAutoNum type="arabicPeriod"/>
            </a:pPr>
            <a:r>
              <a:rPr lang="hr-HR" dirty="0" err="1" smtClean="0"/>
              <a:t>Izvanugovorna</a:t>
            </a:r>
            <a:r>
              <a:rPr lang="hr-HR" dirty="0" smtClean="0"/>
              <a:t> odgovornost za štetu</a:t>
            </a:r>
          </a:p>
          <a:p>
            <a:pPr marL="514350" indent="-514350">
              <a:buAutoNum type="arabicPeriod"/>
            </a:pPr>
            <a:r>
              <a:rPr lang="hr-HR" dirty="0" smtClean="0"/>
              <a:t>Građanskopravni zahtjev pred </a:t>
            </a:r>
            <a:r>
              <a:rPr lang="hr-HR" dirty="0" err="1" smtClean="0"/>
              <a:t>kazneneim</a:t>
            </a:r>
            <a:r>
              <a:rPr lang="hr-HR" dirty="0" smtClean="0"/>
              <a:t> sudom</a:t>
            </a:r>
          </a:p>
          <a:p>
            <a:pPr marL="514350" indent="-514350">
              <a:buAutoNum type="arabicPeriod"/>
            </a:pPr>
            <a:r>
              <a:rPr lang="hr-HR" dirty="0" smtClean="0"/>
              <a:t>Podružnica, zastupstvo ili druga poslovna jedinica</a:t>
            </a:r>
          </a:p>
          <a:p>
            <a:pPr marL="514350" indent="-514350">
              <a:buAutoNum type="arabicPeriod"/>
            </a:pPr>
            <a:r>
              <a:rPr lang="hr-HR" dirty="0" smtClean="0"/>
              <a:t>Trust </a:t>
            </a:r>
          </a:p>
          <a:p>
            <a:pPr marL="514350" indent="-514350">
              <a:buAutoNum type="arabicPeriod"/>
            </a:pPr>
            <a:r>
              <a:rPr lang="hr-HR" dirty="0" smtClean="0"/>
              <a:t>Plaćanje nagrade za spašavanje tereta ili vozarine</a:t>
            </a:r>
          </a:p>
          <a:p>
            <a:pPr marL="514350" indent="-514350"/>
            <a:r>
              <a:rPr lang="hr-HR" u="sng" dirty="0" smtClean="0"/>
              <a:t>Članak 8 Uredbe Bruxelles I</a:t>
            </a:r>
          </a:p>
          <a:p>
            <a:pPr marL="514350" indent="-514350">
              <a:buNone/>
            </a:pPr>
            <a:endParaRPr lang="hr-HR" u="sng"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Sporazum o nadležnosti </a:t>
            </a:r>
            <a:endParaRPr lang="hr-HR" dirty="0"/>
          </a:p>
        </p:txBody>
      </p:sp>
      <p:sp>
        <p:nvSpPr>
          <p:cNvPr id="3" name="Content Placeholder 2"/>
          <p:cNvSpPr>
            <a:spLocks noGrp="1"/>
          </p:cNvSpPr>
          <p:nvPr>
            <p:ph idx="1"/>
          </p:nvPr>
        </p:nvSpPr>
        <p:spPr/>
        <p:txBody>
          <a:bodyPr>
            <a:normAutofit fontScale="70000" lnSpcReduction="20000"/>
          </a:bodyPr>
          <a:lstStyle/>
          <a:p>
            <a:pPr marL="514350" indent="-514350">
              <a:buNone/>
            </a:pPr>
            <a:r>
              <a:rPr lang="hr-HR" b="1" u="sng" dirty="0" smtClean="0"/>
              <a:t>Članak 25. Uredbe Bruxelles Ibis</a:t>
            </a:r>
          </a:p>
          <a:p>
            <a:pPr marL="514350" indent="-514350">
              <a:buAutoNum type="arabicPeriod"/>
            </a:pPr>
            <a:r>
              <a:rPr lang="hr-HR" dirty="0" smtClean="0"/>
              <a:t>Ako su se stranke, </a:t>
            </a:r>
            <a:r>
              <a:rPr lang="hr-HR" b="1" dirty="0" smtClean="0"/>
              <a:t>bez obzira na njihovo prebivalište, </a:t>
            </a:r>
            <a:r>
              <a:rPr lang="hr-HR" dirty="0" smtClean="0"/>
              <a:t>sporazumjele da će sud ili sudovi jedne države članice biti nadležni za rješavanje već nastalog spora ili budućeg spora koji će nastati iz određenog pravnog odnosa, tada je taj sud ili ti sudovi nadležni. Ta nadležnost je isključiva, osim ako se stranke nisu drugačije sporazumjele. Takav sporazum o sudskoj nadležnosti treba biti zaključen :</a:t>
            </a:r>
          </a:p>
          <a:p>
            <a:pPr>
              <a:buNone/>
            </a:pPr>
            <a:r>
              <a:rPr lang="hr-HR" dirty="0" smtClean="0"/>
              <a:t>a)	pismeno ili usmeno s pismenim dokazom, ili </a:t>
            </a:r>
          </a:p>
          <a:p>
            <a:pPr>
              <a:buNone/>
            </a:pPr>
            <a:r>
              <a:rPr lang="hr-HR" dirty="0" smtClean="0"/>
              <a:t>b)	u obliku koji odgovara praksi što su je stranke međusobno uspostavile, ili </a:t>
            </a:r>
          </a:p>
          <a:p>
            <a:pPr>
              <a:buNone/>
            </a:pPr>
            <a:r>
              <a:rPr lang="hr-HR" dirty="0" smtClean="0"/>
              <a:t>(c)	u međunarodnoj trgovini, u obliku što odgovara trgovačkom običaju (</a:t>
            </a:r>
            <a:r>
              <a:rPr lang="hr-HR" dirty="0" err="1" smtClean="0"/>
              <a:t>usansi</a:t>
            </a:r>
            <a:r>
              <a:rPr lang="hr-HR" dirty="0" smtClean="0"/>
              <a:t>) kojeg su stranke poznavale ili trebali poznavati, i kojeg ugovorne stranke takvih vrsta ugovora općenito poznaju i redovito primjenjuju.</a:t>
            </a:r>
          </a:p>
          <a:p>
            <a:pPr>
              <a:buNone/>
            </a:pPr>
            <a:endParaRPr lang="hr-H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Sporazum o nadležnosti </a:t>
            </a:r>
            <a:endParaRPr lang="hr-HR" dirty="0"/>
          </a:p>
        </p:txBody>
      </p:sp>
      <p:sp>
        <p:nvSpPr>
          <p:cNvPr id="3" name="Content Placeholder 2"/>
          <p:cNvSpPr>
            <a:spLocks noGrp="1"/>
          </p:cNvSpPr>
          <p:nvPr>
            <p:ph idx="1"/>
          </p:nvPr>
        </p:nvSpPr>
        <p:spPr/>
        <p:txBody>
          <a:bodyPr>
            <a:normAutofit fontScale="70000" lnSpcReduction="20000"/>
          </a:bodyPr>
          <a:lstStyle/>
          <a:p>
            <a:pPr marL="514350" indent="-514350">
              <a:buNone/>
            </a:pPr>
            <a:r>
              <a:rPr lang="hr-HR" b="1" u="sng" dirty="0" smtClean="0"/>
              <a:t>Članak 23. Uredbe Bruxelles I</a:t>
            </a:r>
          </a:p>
          <a:p>
            <a:pPr marL="514350" indent="-514350">
              <a:buAutoNum type="arabicPeriod"/>
            </a:pPr>
            <a:r>
              <a:rPr lang="hr-HR" dirty="0" smtClean="0"/>
              <a:t>Ako su se stranke, </a:t>
            </a:r>
            <a:r>
              <a:rPr lang="hr-HR" b="1" dirty="0" smtClean="0"/>
              <a:t>od kojih barem jedna ima prebivalište na području jedne države članice, </a:t>
            </a:r>
            <a:r>
              <a:rPr lang="hr-HR" dirty="0" smtClean="0"/>
              <a:t>sporazumjele da će sud ili sudovi jedne države članice biti nadležni za rješavanje već nastalog spora ili budućeg spora koji će nastati iz određenog pravnog odnosa, tada je taj sud ili ti sudovi nadležni. Ta nadležnost je isključiva, osim ako se stranke nisu drugačije sporazumjele. Takav sporazum o sudskoj nadležnosti treba biti zaključen :</a:t>
            </a:r>
          </a:p>
          <a:p>
            <a:pPr>
              <a:buNone/>
            </a:pPr>
            <a:r>
              <a:rPr lang="hr-HR" dirty="0" smtClean="0"/>
              <a:t>a)	pismeno ili usmeno s pismenim dokazom, ili </a:t>
            </a:r>
          </a:p>
          <a:p>
            <a:pPr>
              <a:buNone/>
            </a:pPr>
            <a:r>
              <a:rPr lang="hr-HR" dirty="0" smtClean="0"/>
              <a:t>b)	u obliku koji odgovara praksi što su je stranke međusobno uspostavile, ili </a:t>
            </a:r>
          </a:p>
          <a:p>
            <a:pPr>
              <a:buNone/>
            </a:pPr>
            <a:r>
              <a:rPr lang="hr-HR" dirty="0" smtClean="0"/>
              <a:t>(c)	u međunarodnoj trgovini, u obliku što odgovara trgovačkom običaju (</a:t>
            </a:r>
            <a:r>
              <a:rPr lang="hr-HR" dirty="0" err="1" smtClean="0"/>
              <a:t>usansi</a:t>
            </a:r>
            <a:r>
              <a:rPr lang="hr-HR" dirty="0" smtClean="0"/>
              <a:t>) kojeg su stranke poznavale ili trebali poznavati, i kojeg ugovorne stranke takvih vrsta ugovora općenito poznaju i redovito primjenjuju.</a:t>
            </a:r>
          </a:p>
          <a:p>
            <a:pPr>
              <a:buNone/>
            </a:pPr>
            <a:endParaRPr lang="hr-HR" dirty="0"/>
          </a:p>
        </p:txBody>
      </p:sp>
    </p:spTree>
    <p:extLst>
      <p:ext uri="{BB962C8B-B14F-4D97-AF65-F5344CB8AC3E}">
        <p14:creationId xmlns:p14="http://schemas.microsoft.com/office/powerpoint/2010/main" val="230659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Sporazum o nadležnosti </a:t>
            </a:r>
            <a:endParaRPr lang="hr-HR" dirty="0"/>
          </a:p>
        </p:txBody>
      </p:sp>
      <p:sp>
        <p:nvSpPr>
          <p:cNvPr id="3" name="Content Placeholder 2"/>
          <p:cNvSpPr>
            <a:spLocks noGrp="1"/>
          </p:cNvSpPr>
          <p:nvPr>
            <p:ph idx="1"/>
          </p:nvPr>
        </p:nvSpPr>
        <p:spPr/>
        <p:txBody>
          <a:bodyPr>
            <a:normAutofit fontScale="70000" lnSpcReduction="20000"/>
          </a:bodyPr>
          <a:lstStyle/>
          <a:p>
            <a:pPr marL="514350" indent="-514350">
              <a:buNone/>
            </a:pPr>
            <a:r>
              <a:rPr lang="hr-HR" b="1" u="sng" dirty="0" smtClean="0"/>
              <a:t>Članak 23. Uredbe Bruxelles I</a:t>
            </a:r>
          </a:p>
          <a:p>
            <a:pPr marL="514350" indent="-514350">
              <a:buAutoNum type="arabicPeriod"/>
            </a:pPr>
            <a:r>
              <a:rPr lang="hr-HR" dirty="0" smtClean="0"/>
              <a:t>Ako su se stranke, sporazumjele da će sud ili sudovi jedne države članice biti nadležni za rješavanje već nastalog spora ili budućeg spora koji će nastati iz određenog pravnog odnosa, tada je taj sud ili ti sudovi nadležni. Ta nadležnost je isključiva, osim ako se stranke nisu drugačije sporazumjele. Takav sporazum o sudskoj nadležnosti treba biti zaključen :</a:t>
            </a:r>
          </a:p>
          <a:p>
            <a:pPr>
              <a:buNone/>
            </a:pPr>
            <a:r>
              <a:rPr lang="hr-HR" dirty="0" smtClean="0"/>
              <a:t>a)	pismeno ili usmeno s pismenim dokazom, ili </a:t>
            </a:r>
          </a:p>
          <a:p>
            <a:pPr>
              <a:buNone/>
            </a:pPr>
            <a:r>
              <a:rPr lang="hr-HR" dirty="0" smtClean="0"/>
              <a:t>b)	u obliku koji odgovara praksi što su je stranke međusobno uspostavile, ili </a:t>
            </a:r>
          </a:p>
          <a:p>
            <a:pPr>
              <a:buNone/>
            </a:pPr>
            <a:r>
              <a:rPr lang="hr-HR" dirty="0" smtClean="0"/>
              <a:t>(c)	u međunarodnoj trgovini, u obliku što odgovara trgovačkom običaju (</a:t>
            </a:r>
            <a:r>
              <a:rPr lang="hr-HR" dirty="0" err="1" smtClean="0"/>
              <a:t>usansi</a:t>
            </a:r>
            <a:r>
              <a:rPr lang="hr-HR" dirty="0" smtClean="0"/>
              <a:t>) kojeg su stranke poznavale ili trebali poznavati, i kojeg ugovorne stranke takvih vrsta ugovora općenito poznaju i redovito primjenjuju.</a:t>
            </a:r>
          </a:p>
          <a:p>
            <a:pPr>
              <a:buNone/>
            </a:pPr>
            <a:endParaRPr lang="hr-H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Sporazum o nadležnosti </a:t>
            </a:r>
            <a:endParaRPr lang="hr-HR" dirty="0"/>
          </a:p>
        </p:txBody>
      </p:sp>
      <p:sp>
        <p:nvSpPr>
          <p:cNvPr id="3" name="Content Placeholder 2"/>
          <p:cNvSpPr>
            <a:spLocks noGrp="1"/>
          </p:cNvSpPr>
          <p:nvPr>
            <p:ph idx="1"/>
          </p:nvPr>
        </p:nvSpPr>
        <p:spPr/>
        <p:txBody>
          <a:bodyPr>
            <a:normAutofit fontScale="70000" lnSpcReduction="20000"/>
          </a:bodyPr>
          <a:lstStyle/>
          <a:p>
            <a:pPr marL="514350" indent="-514350">
              <a:buNone/>
            </a:pPr>
            <a:r>
              <a:rPr lang="hr-HR" b="1" u="sng" dirty="0" smtClean="0"/>
              <a:t>Članak 23. Uredbe Bruxelles I</a:t>
            </a:r>
          </a:p>
          <a:p>
            <a:pPr marL="514350" indent="-514350">
              <a:buAutoNum type="arabicPeriod"/>
            </a:pPr>
            <a:r>
              <a:rPr lang="hr-HR" dirty="0" smtClean="0"/>
              <a:t>Ako su se stranke, sporazumjele da će sud ili sudovi jedne države članice biti nadležni za rješavanje već nastalog spora ili budućeg spora koji će nastati iz određenog pravnog odnosa, tada je taj sud ili ti sudovi nadležni. </a:t>
            </a:r>
            <a:r>
              <a:rPr lang="hr-HR" b="1" dirty="0" smtClean="0"/>
              <a:t>Ta nadležnost je isključiva, osim ako se stranke nisu drugačije sporazumjele</a:t>
            </a:r>
            <a:r>
              <a:rPr lang="hr-HR" dirty="0" smtClean="0"/>
              <a:t>. Takav sporazum o sudskoj nadležnosti treba biti zaključen :</a:t>
            </a:r>
          </a:p>
          <a:p>
            <a:pPr>
              <a:buNone/>
            </a:pPr>
            <a:r>
              <a:rPr lang="hr-HR" dirty="0" smtClean="0"/>
              <a:t>a)	pismeno ili usmeno s pismenim dokazom, ili </a:t>
            </a:r>
          </a:p>
          <a:p>
            <a:pPr>
              <a:buNone/>
            </a:pPr>
            <a:r>
              <a:rPr lang="hr-HR" dirty="0" smtClean="0"/>
              <a:t>b)	u obliku koji odgovara praksi što su je stranke međusobno uspostavile, ili </a:t>
            </a:r>
          </a:p>
          <a:p>
            <a:pPr>
              <a:buNone/>
            </a:pPr>
            <a:r>
              <a:rPr lang="hr-HR" dirty="0" smtClean="0"/>
              <a:t>(c)	u međunarodnoj trgovini, u obliku što odgovara trgovačkom običaju (</a:t>
            </a:r>
            <a:r>
              <a:rPr lang="hr-HR" dirty="0" err="1" smtClean="0"/>
              <a:t>usansi</a:t>
            </a:r>
            <a:r>
              <a:rPr lang="hr-HR" dirty="0" smtClean="0"/>
              <a:t>) kojeg su stranke poznavale ili trebali poznavati, i kojeg ugovorne stranke takvih vrsta ugovora općenito poznaju i redovito primjenjuju.</a:t>
            </a:r>
          </a:p>
          <a:p>
            <a:pPr>
              <a:buNone/>
            </a:pPr>
            <a:endParaRPr lang="hr-H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Oblik sporazuma o nadležnosti</a:t>
            </a:r>
            <a:endParaRPr lang="hr-HR" dirty="0"/>
          </a:p>
        </p:txBody>
      </p:sp>
      <p:sp>
        <p:nvSpPr>
          <p:cNvPr id="3" name="Content Placeholder 2"/>
          <p:cNvSpPr>
            <a:spLocks noGrp="1"/>
          </p:cNvSpPr>
          <p:nvPr>
            <p:ph idx="1"/>
          </p:nvPr>
        </p:nvSpPr>
        <p:spPr/>
        <p:txBody>
          <a:bodyPr/>
          <a:lstStyle/>
          <a:p>
            <a:pPr marL="514350" indent="-514350">
              <a:buAutoNum type="arabicPeriod"/>
            </a:pPr>
            <a:r>
              <a:rPr lang="hr-HR" dirty="0" smtClean="0"/>
              <a:t>Pisani oblik (s pisanim oblikom izjednačeno je svako priopćenje elektroničkim sredstvima koja omogućuju trajni zapis sporazuma)</a:t>
            </a:r>
          </a:p>
          <a:p>
            <a:pPr marL="514350" indent="-514350">
              <a:buAutoNum type="arabicPeriod"/>
            </a:pPr>
            <a:r>
              <a:rPr lang="hr-HR" dirty="0" smtClean="0"/>
              <a:t>Usmeno s pisanom potvrdom</a:t>
            </a:r>
          </a:p>
          <a:p>
            <a:pPr marL="514350" indent="-514350">
              <a:buAutoNum type="arabicPeriod"/>
            </a:pPr>
            <a:r>
              <a:rPr lang="hr-HR" dirty="0" smtClean="0"/>
              <a:t>U obliku koji odgovara praksi koja se ustalila među strankama </a:t>
            </a:r>
          </a:p>
          <a:p>
            <a:pPr marL="514350" indent="-514350">
              <a:buAutoNum type="arabicPeriod"/>
            </a:pPr>
            <a:r>
              <a:rPr lang="hr-HR" dirty="0" smtClean="0"/>
              <a:t>U obliku koji odgovara običaju koji je strankama poznat ili je morao biti poznat </a:t>
            </a:r>
            <a:endParaRPr lang="hr-H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MEĐUNARODNA NADLEŽNOST</a:t>
            </a:r>
            <a:endParaRPr lang="hr-HR" dirty="0"/>
          </a:p>
        </p:txBody>
      </p:sp>
      <p:sp>
        <p:nvSpPr>
          <p:cNvPr id="3" name="Content Placeholder 2"/>
          <p:cNvSpPr>
            <a:spLocks noGrp="1"/>
          </p:cNvSpPr>
          <p:nvPr>
            <p:ph idx="1"/>
          </p:nvPr>
        </p:nvSpPr>
        <p:spPr>
          <a:xfrm>
            <a:off x="457200" y="1357298"/>
            <a:ext cx="8229600" cy="4768865"/>
          </a:xfrm>
        </p:spPr>
        <p:txBody>
          <a:bodyPr>
            <a:normAutofit fontScale="92500" lnSpcReduction="20000"/>
          </a:bodyPr>
          <a:lstStyle/>
          <a:p>
            <a:pPr>
              <a:buNone/>
            </a:pPr>
            <a:r>
              <a:rPr lang="hr-HR" dirty="0" smtClean="0"/>
              <a:t>Razgraničenje nadležnosti između domaćih sudova i </a:t>
            </a:r>
          </a:p>
          <a:p>
            <a:pPr>
              <a:buNone/>
            </a:pPr>
            <a:r>
              <a:rPr lang="hr-HR" dirty="0" smtClean="0"/>
              <a:t>inozemnih sudova i drugih inozemnih tijela vrši se </a:t>
            </a:r>
          </a:p>
          <a:p>
            <a:pPr>
              <a:buNone/>
            </a:pPr>
            <a:r>
              <a:rPr lang="hr-HR" dirty="0" smtClean="0"/>
              <a:t>po pravilima o međunarodnoj sudskoj nadležnosti </a:t>
            </a:r>
          </a:p>
          <a:p>
            <a:pPr>
              <a:buNone/>
            </a:pPr>
            <a:r>
              <a:rPr lang="hr-HR" dirty="0" smtClean="0"/>
              <a:t>unutrašnjeg prava države pred čijim se sudom </a:t>
            </a:r>
          </a:p>
          <a:p>
            <a:pPr>
              <a:buNone/>
            </a:pPr>
            <a:r>
              <a:rPr lang="hr-HR" dirty="0" smtClean="0"/>
              <a:t>pojavi takav problem razgraničenja.</a:t>
            </a:r>
          </a:p>
          <a:p>
            <a:pPr>
              <a:buNone/>
            </a:pPr>
            <a:endParaRPr lang="hr-HR" dirty="0" smtClean="0"/>
          </a:p>
          <a:p>
            <a:pPr>
              <a:buNone/>
            </a:pPr>
            <a:r>
              <a:rPr lang="hr-HR" dirty="0" smtClean="0"/>
              <a:t>Pravila o međunarodnoj nadležnosti sudova</a:t>
            </a:r>
          </a:p>
          <a:p>
            <a:pPr>
              <a:buNone/>
            </a:pPr>
            <a:r>
              <a:rPr lang="hr-HR" dirty="0" smtClean="0"/>
              <a:t>postavljaju granice jednog pravosuđa, određuju </a:t>
            </a:r>
          </a:p>
          <a:p>
            <a:pPr>
              <a:buNone/>
            </a:pPr>
            <a:r>
              <a:rPr lang="hr-HR" dirty="0" smtClean="0"/>
              <a:t>krug situacija u kojima jedno pravosuđe ima pravo i </a:t>
            </a:r>
          </a:p>
          <a:p>
            <a:pPr>
              <a:buNone/>
            </a:pPr>
            <a:r>
              <a:rPr lang="hr-HR" dirty="0" smtClean="0"/>
              <a:t>dužnost postupati.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Valjanost sporazuma o nadležnosti </a:t>
            </a:r>
            <a:endParaRPr lang="hr-HR" dirty="0"/>
          </a:p>
        </p:txBody>
      </p:sp>
      <p:sp>
        <p:nvSpPr>
          <p:cNvPr id="3" name="Content Placeholder 2"/>
          <p:cNvSpPr>
            <a:spLocks noGrp="1"/>
          </p:cNvSpPr>
          <p:nvPr>
            <p:ph idx="1"/>
          </p:nvPr>
        </p:nvSpPr>
        <p:spPr/>
        <p:txBody>
          <a:bodyPr/>
          <a:lstStyle/>
          <a:p>
            <a:r>
              <a:rPr lang="hr-HR" dirty="0" err="1" smtClean="0"/>
              <a:t>Separabilnost</a:t>
            </a:r>
            <a:r>
              <a:rPr lang="hr-HR" dirty="0" smtClean="0"/>
              <a:t> – izričito propisana </a:t>
            </a:r>
            <a:r>
              <a:rPr lang="hr-HR" dirty="0" err="1" smtClean="0"/>
              <a:t>čl</a:t>
            </a:r>
            <a:r>
              <a:rPr lang="hr-HR" dirty="0" smtClean="0"/>
              <a:t> 25(5) Uredbe Bruxelles I iz 2012</a:t>
            </a:r>
          </a:p>
          <a:p>
            <a:r>
              <a:rPr lang="hr-HR" dirty="0" smtClean="0"/>
              <a:t>Formalna valjanost sporazuma – u cijelosti uređena isključivo pravilima Uredbe</a:t>
            </a:r>
          </a:p>
          <a:p>
            <a:r>
              <a:rPr lang="hr-HR" dirty="0" smtClean="0"/>
              <a:t>Materijalna valjanost sporazuma (prema Uredbi Bruxelles I iz 2012.) – primjenjuju se pravila države članice čiji su sudovi nadležni prema sporazumu</a:t>
            </a:r>
            <a:endParaRPr lang="hr-H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Prešutna </a:t>
            </a:r>
            <a:r>
              <a:rPr lang="hr-HR" dirty="0" err="1" smtClean="0"/>
              <a:t>prorogacija</a:t>
            </a:r>
            <a:r>
              <a:rPr lang="hr-HR" dirty="0" smtClean="0"/>
              <a:t> </a:t>
            </a:r>
            <a:endParaRPr lang="hr-HR" dirty="0"/>
          </a:p>
        </p:txBody>
      </p:sp>
      <p:sp>
        <p:nvSpPr>
          <p:cNvPr id="3" name="Content Placeholder 2"/>
          <p:cNvSpPr>
            <a:spLocks noGrp="1"/>
          </p:cNvSpPr>
          <p:nvPr>
            <p:ph idx="1"/>
          </p:nvPr>
        </p:nvSpPr>
        <p:spPr/>
        <p:txBody>
          <a:bodyPr/>
          <a:lstStyle/>
          <a:p>
            <a:pPr>
              <a:buNone/>
            </a:pPr>
            <a:r>
              <a:rPr lang="hr-HR" b="1" u="sng" dirty="0" smtClean="0"/>
              <a:t>Članak 26</a:t>
            </a:r>
          </a:p>
          <a:p>
            <a:pPr>
              <a:buNone/>
            </a:pPr>
            <a:endParaRPr lang="hr-HR" b="1" u="sng" dirty="0" smtClean="0"/>
          </a:p>
          <a:p>
            <a:pPr>
              <a:buNone/>
            </a:pPr>
            <a:r>
              <a:rPr lang="hr-HR" dirty="0" smtClean="0"/>
              <a:t>Sud koji ne bi bio nadležan, bit će nadležan ako </a:t>
            </a:r>
          </a:p>
          <a:p>
            <a:pPr>
              <a:buNone/>
            </a:pPr>
            <a:r>
              <a:rPr lang="hr-HR" dirty="0" smtClean="0"/>
              <a:t>tuženik nije pred sudom prigovorio nadležnosti.</a:t>
            </a:r>
            <a:endParaRPr lang="hr-H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
            </a:r>
            <a:br>
              <a:rPr lang="hr-HR" dirty="0" smtClean="0"/>
            </a:br>
            <a:r>
              <a:rPr lang="en-US" dirty="0" err="1" smtClean="0"/>
              <a:t>Primjena</a:t>
            </a:r>
            <a:r>
              <a:rPr lang="en-US" dirty="0" smtClean="0"/>
              <a:t> </a:t>
            </a:r>
            <a:r>
              <a:rPr lang="en-US" dirty="0" err="1"/>
              <a:t>Uredbe</a:t>
            </a:r>
            <a:r>
              <a:rPr lang="en-US" dirty="0"/>
              <a:t> </a:t>
            </a:r>
            <a:r>
              <a:rPr lang="en-US" dirty="0" err="1"/>
              <a:t>Bruxelles</a:t>
            </a:r>
            <a:r>
              <a:rPr lang="en-US" dirty="0"/>
              <a:t> </a:t>
            </a:r>
            <a:r>
              <a:rPr lang="en-US" dirty="0" smtClean="0"/>
              <a:t>I</a:t>
            </a:r>
            <a:r>
              <a:rPr lang="hr-HR" dirty="0" smtClean="0"/>
              <a:t>bis prema</a:t>
            </a:r>
            <a:br>
              <a:rPr lang="hr-HR" dirty="0" smtClean="0"/>
            </a:br>
            <a:r>
              <a:rPr lang="hr-HR" dirty="0" smtClean="0"/>
              <a:t>ZMPP iz 2017</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US" dirty="0" err="1" smtClean="0"/>
              <a:t>Članak</a:t>
            </a:r>
            <a:r>
              <a:rPr lang="en-US" dirty="0" smtClean="0"/>
              <a:t> </a:t>
            </a:r>
            <a:r>
              <a:rPr lang="en-US" dirty="0"/>
              <a:t>46.</a:t>
            </a:r>
          </a:p>
          <a:p>
            <a:pPr marL="0" indent="0">
              <a:buNone/>
            </a:pPr>
            <a:r>
              <a:rPr lang="en-US" dirty="0"/>
              <a:t>(1) U </a:t>
            </a:r>
            <a:r>
              <a:rPr lang="en-US" dirty="0" err="1"/>
              <a:t>građanskim</a:t>
            </a:r>
            <a:r>
              <a:rPr lang="en-US" dirty="0"/>
              <a:t> </a:t>
            </a:r>
            <a:r>
              <a:rPr lang="en-US" dirty="0" err="1"/>
              <a:t>i</a:t>
            </a:r>
            <a:r>
              <a:rPr lang="en-US" dirty="0"/>
              <a:t> </a:t>
            </a:r>
            <a:r>
              <a:rPr lang="en-US" dirty="0" err="1"/>
              <a:t>trgovačkim</a:t>
            </a:r>
            <a:r>
              <a:rPr lang="en-US" dirty="0"/>
              <a:t> </a:t>
            </a:r>
            <a:r>
              <a:rPr lang="en-US" dirty="0" err="1"/>
              <a:t>stvarima</a:t>
            </a:r>
            <a:r>
              <a:rPr lang="en-US" dirty="0"/>
              <a:t>, </a:t>
            </a:r>
            <a:r>
              <a:rPr lang="en-US" dirty="0" err="1"/>
              <a:t>nadležnost</a:t>
            </a:r>
            <a:r>
              <a:rPr lang="en-US" dirty="0"/>
              <a:t> </a:t>
            </a:r>
            <a:r>
              <a:rPr lang="en-US" dirty="0" err="1"/>
              <a:t>suda</a:t>
            </a:r>
            <a:r>
              <a:rPr lang="en-US" dirty="0"/>
              <a:t> </a:t>
            </a:r>
            <a:r>
              <a:rPr lang="en-US" dirty="0" err="1"/>
              <a:t>Republike</a:t>
            </a:r>
            <a:r>
              <a:rPr lang="en-US" dirty="0"/>
              <a:t> </a:t>
            </a:r>
            <a:r>
              <a:rPr lang="en-US" dirty="0" err="1"/>
              <a:t>Hrvatske</a:t>
            </a:r>
            <a:r>
              <a:rPr lang="en-US" dirty="0"/>
              <a:t> </a:t>
            </a:r>
            <a:r>
              <a:rPr lang="en-US" dirty="0" err="1"/>
              <a:t>određuje</a:t>
            </a:r>
            <a:r>
              <a:rPr lang="en-US" dirty="0"/>
              <a:t> se </a:t>
            </a:r>
            <a:r>
              <a:rPr lang="en-US" dirty="0" err="1"/>
              <a:t>primjenom</a:t>
            </a:r>
            <a:r>
              <a:rPr lang="en-US" dirty="0"/>
              <a:t> </a:t>
            </a:r>
            <a:r>
              <a:rPr lang="en-US" dirty="0" err="1"/>
              <a:t>Uredbe</a:t>
            </a:r>
            <a:r>
              <a:rPr lang="en-US" dirty="0"/>
              <a:t> (EU) br. 1215/2012 </a:t>
            </a:r>
            <a:r>
              <a:rPr lang="en-US" dirty="0" err="1"/>
              <a:t>Europskog</a:t>
            </a:r>
            <a:r>
              <a:rPr lang="en-US" dirty="0"/>
              <a:t> </a:t>
            </a:r>
            <a:r>
              <a:rPr lang="en-US" dirty="0" err="1"/>
              <a:t>parlamenta</a:t>
            </a:r>
            <a:r>
              <a:rPr lang="en-US" dirty="0"/>
              <a:t> </a:t>
            </a:r>
            <a:r>
              <a:rPr lang="en-US" dirty="0" err="1"/>
              <a:t>i</a:t>
            </a:r>
            <a:r>
              <a:rPr lang="en-US" dirty="0"/>
              <a:t> </a:t>
            </a:r>
            <a:r>
              <a:rPr lang="en-US" dirty="0" err="1"/>
              <a:t>Vijeća</a:t>
            </a:r>
            <a:r>
              <a:rPr lang="en-US" dirty="0"/>
              <a:t> od 12. </a:t>
            </a:r>
            <a:r>
              <a:rPr lang="en-US" dirty="0" err="1"/>
              <a:t>prosinca</a:t>
            </a:r>
            <a:r>
              <a:rPr lang="en-US" dirty="0"/>
              <a:t> 2012. o </a:t>
            </a:r>
            <a:r>
              <a:rPr lang="en-US" dirty="0" err="1"/>
              <a:t>nadležnosti</a:t>
            </a:r>
            <a:r>
              <a:rPr lang="en-US" dirty="0"/>
              <a:t>, </a:t>
            </a:r>
            <a:r>
              <a:rPr lang="en-US" dirty="0" err="1"/>
              <a:t>priznavanju</a:t>
            </a:r>
            <a:r>
              <a:rPr lang="en-US" dirty="0"/>
              <a:t> </a:t>
            </a:r>
            <a:r>
              <a:rPr lang="en-US" dirty="0" err="1"/>
              <a:t>i</a:t>
            </a:r>
            <a:r>
              <a:rPr lang="en-US" dirty="0"/>
              <a:t> </a:t>
            </a:r>
            <a:r>
              <a:rPr lang="en-US" dirty="0" err="1"/>
              <a:t>izvršenju</a:t>
            </a:r>
            <a:r>
              <a:rPr lang="en-US" dirty="0"/>
              <a:t> </a:t>
            </a:r>
            <a:r>
              <a:rPr lang="en-US" dirty="0" err="1"/>
              <a:t>sudskih</a:t>
            </a:r>
            <a:r>
              <a:rPr lang="en-US" dirty="0"/>
              <a:t> </a:t>
            </a:r>
            <a:r>
              <a:rPr lang="en-US" dirty="0" err="1"/>
              <a:t>odluka</a:t>
            </a:r>
            <a:r>
              <a:rPr lang="en-US" dirty="0"/>
              <a:t> u </a:t>
            </a:r>
            <a:r>
              <a:rPr lang="en-US" dirty="0" err="1"/>
              <a:t>građanskim</a:t>
            </a:r>
            <a:r>
              <a:rPr lang="en-US" dirty="0"/>
              <a:t> </a:t>
            </a:r>
            <a:r>
              <a:rPr lang="en-US" dirty="0" err="1"/>
              <a:t>i</a:t>
            </a:r>
            <a:r>
              <a:rPr lang="en-US" dirty="0"/>
              <a:t> </a:t>
            </a:r>
            <a:r>
              <a:rPr lang="en-US" dirty="0" err="1"/>
              <a:t>trgovačkim</a:t>
            </a:r>
            <a:r>
              <a:rPr lang="en-US" dirty="0"/>
              <a:t> </a:t>
            </a:r>
            <a:r>
              <a:rPr lang="en-US" dirty="0" err="1"/>
              <a:t>stvarima</a:t>
            </a:r>
            <a:r>
              <a:rPr lang="en-US" dirty="0"/>
              <a:t> (</a:t>
            </a:r>
            <a:r>
              <a:rPr lang="en-US" dirty="0" err="1"/>
              <a:t>preinačena</a:t>
            </a:r>
            <a:r>
              <a:rPr lang="en-US" dirty="0"/>
              <a:t>) (SL L 351, 20. 12. 2012.).</a:t>
            </a:r>
          </a:p>
          <a:p>
            <a:pPr marL="0" indent="0">
              <a:buNone/>
            </a:pPr>
            <a:endParaRPr lang="hr-HR" dirty="0" smtClean="0"/>
          </a:p>
          <a:p>
            <a:pPr marL="0" indent="0">
              <a:buNone/>
            </a:pPr>
            <a:r>
              <a:rPr lang="en-US" dirty="0" smtClean="0"/>
              <a:t>(</a:t>
            </a:r>
            <a:r>
              <a:rPr lang="en-US" dirty="0"/>
              <a:t>2) </a:t>
            </a:r>
            <a:r>
              <a:rPr lang="en-US" dirty="0" err="1"/>
              <a:t>Nadležnost</a:t>
            </a:r>
            <a:r>
              <a:rPr lang="en-US" dirty="0"/>
              <a:t> </a:t>
            </a:r>
            <a:r>
              <a:rPr lang="en-US" dirty="0" err="1"/>
              <a:t>suda</a:t>
            </a:r>
            <a:r>
              <a:rPr lang="en-US" dirty="0"/>
              <a:t> </a:t>
            </a:r>
            <a:r>
              <a:rPr lang="en-US" dirty="0" err="1"/>
              <a:t>Republike</a:t>
            </a:r>
            <a:r>
              <a:rPr lang="en-US" dirty="0"/>
              <a:t> </a:t>
            </a:r>
            <a:r>
              <a:rPr lang="en-US" dirty="0" err="1"/>
              <a:t>Hrvatske</a:t>
            </a:r>
            <a:r>
              <a:rPr lang="en-US" dirty="0"/>
              <a:t> </a:t>
            </a:r>
            <a:r>
              <a:rPr lang="en-US" dirty="0" err="1"/>
              <a:t>određuje</a:t>
            </a:r>
            <a:r>
              <a:rPr lang="en-US" dirty="0"/>
              <a:t> se </a:t>
            </a:r>
            <a:r>
              <a:rPr lang="en-US" dirty="0" err="1"/>
              <a:t>primjenom</a:t>
            </a:r>
            <a:r>
              <a:rPr lang="en-US" dirty="0"/>
              <a:t> </a:t>
            </a:r>
            <a:r>
              <a:rPr lang="en-US" dirty="0" err="1"/>
              <a:t>odredbi</a:t>
            </a:r>
            <a:r>
              <a:rPr lang="en-US" dirty="0"/>
              <a:t> </a:t>
            </a:r>
            <a:r>
              <a:rPr lang="en-US" dirty="0" err="1"/>
              <a:t>odjeljaka</a:t>
            </a:r>
            <a:r>
              <a:rPr lang="en-US" dirty="0"/>
              <a:t> 2. </a:t>
            </a:r>
            <a:r>
              <a:rPr lang="en-US" dirty="0" err="1"/>
              <a:t>i</a:t>
            </a:r>
            <a:r>
              <a:rPr lang="en-US" dirty="0"/>
              <a:t> 3. </a:t>
            </a:r>
            <a:r>
              <a:rPr lang="en-US" dirty="0" err="1"/>
              <a:t>poglavlja</a:t>
            </a:r>
            <a:r>
              <a:rPr lang="en-US" dirty="0"/>
              <a:t> II. </a:t>
            </a:r>
            <a:r>
              <a:rPr lang="en-US" dirty="0" err="1"/>
              <a:t>Uredbe</a:t>
            </a:r>
            <a:r>
              <a:rPr lang="en-US" dirty="0"/>
              <a:t> </a:t>
            </a:r>
            <a:r>
              <a:rPr lang="en-US" dirty="0" err="1"/>
              <a:t>iz</a:t>
            </a:r>
            <a:r>
              <a:rPr lang="en-US" dirty="0"/>
              <a:t> </a:t>
            </a:r>
            <a:r>
              <a:rPr lang="en-US" dirty="0" err="1"/>
              <a:t>stavka</a:t>
            </a:r>
            <a:r>
              <a:rPr lang="en-US" dirty="0"/>
              <a:t> 1. </a:t>
            </a:r>
            <a:r>
              <a:rPr lang="en-US" dirty="0" err="1"/>
              <a:t>ovoga</a:t>
            </a:r>
            <a:r>
              <a:rPr lang="en-US" dirty="0"/>
              <a:t> </a:t>
            </a:r>
            <a:r>
              <a:rPr lang="en-US" dirty="0" err="1"/>
              <a:t>članka</a:t>
            </a:r>
            <a:r>
              <a:rPr lang="en-US" dirty="0"/>
              <a:t> </a:t>
            </a:r>
            <a:r>
              <a:rPr lang="en-US" dirty="0" err="1"/>
              <a:t>i</a:t>
            </a:r>
            <a:r>
              <a:rPr lang="en-US" dirty="0"/>
              <a:t> </a:t>
            </a:r>
            <a:r>
              <a:rPr lang="en-US" dirty="0" err="1"/>
              <a:t>kada</a:t>
            </a:r>
            <a:r>
              <a:rPr lang="en-US" dirty="0"/>
              <a:t> </a:t>
            </a:r>
            <a:r>
              <a:rPr lang="en-US" dirty="0" err="1"/>
              <a:t>tuženik</a:t>
            </a:r>
            <a:r>
              <a:rPr lang="en-US" dirty="0"/>
              <a:t> </a:t>
            </a:r>
            <a:r>
              <a:rPr lang="en-US" dirty="0" err="1"/>
              <a:t>ima</a:t>
            </a:r>
            <a:r>
              <a:rPr lang="en-US" dirty="0"/>
              <a:t>, u </a:t>
            </a:r>
            <a:r>
              <a:rPr lang="en-US" dirty="0" err="1"/>
              <a:t>smislu</a:t>
            </a:r>
            <a:r>
              <a:rPr lang="en-US" dirty="0"/>
              <a:t> </a:t>
            </a:r>
            <a:r>
              <a:rPr lang="en-US" dirty="0" err="1"/>
              <a:t>te</a:t>
            </a:r>
            <a:r>
              <a:rPr lang="en-US" dirty="0"/>
              <a:t> </a:t>
            </a:r>
            <a:r>
              <a:rPr lang="en-US" dirty="0" err="1"/>
              <a:t>Uredbe</a:t>
            </a:r>
            <a:r>
              <a:rPr lang="en-US" dirty="0"/>
              <a:t>, </a:t>
            </a:r>
            <a:r>
              <a:rPr lang="en-US" dirty="0" err="1"/>
              <a:t>prebivalište</a:t>
            </a:r>
            <a:r>
              <a:rPr lang="en-US" dirty="0"/>
              <a:t> u </a:t>
            </a:r>
            <a:r>
              <a:rPr lang="en-US" dirty="0" err="1"/>
              <a:t>državi</a:t>
            </a:r>
            <a:r>
              <a:rPr lang="en-US" dirty="0"/>
              <a:t> </a:t>
            </a:r>
            <a:r>
              <a:rPr lang="en-US" dirty="0" err="1"/>
              <a:t>koja</a:t>
            </a:r>
            <a:r>
              <a:rPr lang="en-US" dirty="0"/>
              <a:t> </a:t>
            </a:r>
            <a:r>
              <a:rPr lang="en-US" dirty="0" err="1"/>
              <a:t>nije</a:t>
            </a:r>
            <a:r>
              <a:rPr lang="en-US" dirty="0"/>
              <a:t> </a:t>
            </a:r>
            <a:r>
              <a:rPr lang="en-US" dirty="0" err="1"/>
              <a:t>članica</a:t>
            </a:r>
            <a:r>
              <a:rPr lang="en-US" dirty="0"/>
              <a:t> </a:t>
            </a:r>
            <a:r>
              <a:rPr lang="en-US" dirty="0" err="1"/>
              <a:t>Europske</a:t>
            </a:r>
            <a:r>
              <a:rPr lang="en-US" dirty="0"/>
              <a:t> </a:t>
            </a:r>
            <a:r>
              <a:rPr lang="en-US" dirty="0" err="1"/>
              <a:t>unije</a:t>
            </a:r>
            <a:r>
              <a:rPr lang="en-US" dirty="0"/>
              <a:t>.</a:t>
            </a:r>
          </a:p>
          <a:p>
            <a:pPr marL="0" indent="0">
              <a:buNone/>
            </a:pPr>
            <a:endParaRPr lang="hr-HR" dirty="0" smtClean="0"/>
          </a:p>
          <a:p>
            <a:pPr marL="0" indent="0">
              <a:buNone/>
            </a:pPr>
            <a:r>
              <a:rPr lang="en-US" dirty="0" smtClean="0"/>
              <a:t>(</a:t>
            </a:r>
            <a:r>
              <a:rPr lang="en-US" dirty="0"/>
              <a:t>3) </a:t>
            </a:r>
            <a:r>
              <a:rPr lang="en-US" dirty="0" err="1"/>
              <a:t>Stranke</a:t>
            </a:r>
            <a:r>
              <a:rPr lang="en-US" dirty="0"/>
              <a:t> se </a:t>
            </a:r>
            <a:r>
              <a:rPr lang="en-US" dirty="0" err="1"/>
              <a:t>mogu</a:t>
            </a:r>
            <a:r>
              <a:rPr lang="en-US" dirty="0"/>
              <a:t> </a:t>
            </a:r>
            <a:r>
              <a:rPr lang="en-US" dirty="0" err="1"/>
              <a:t>sporazumjeti</a:t>
            </a:r>
            <a:r>
              <a:rPr lang="en-US" dirty="0"/>
              <a:t> o </a:t>
            </a:r>
            <a:r>
              <a:rPr lang="en-US" dirty="0" err="1"/>
              <a:t>nadležnosti</a:t>
            </a:r>
            <a:r>
              <a:rPr lang="en-US" dirty="0"/>
              <a:t> </a:t>
            </a:r>
            <a:r>
              <a:rPr lang="en-US" dirty="0" err="1"/>
              <a:t>suda</a:t>
            </a:r>
            <a:r>
              <a:rPr lang="en-US" dirty="0"/>
              <a:t> </a:t>
            </a:r>
            <a:r>
              <a:rPr lang="en-US" dirty="0" err="1"/>
              <a:t>države</a:t>
            </a:r>
            <a:r>
              <a:rPr lang="en-US" dirty="0"/>
              <a:t> </a:t>
            </a:r>
            <a:r>
              <a:rPr lang="en-US" dirty="0" err="1"/>
              <a:t>koja</a:t>
            </a:r>
            <a:r>
              <a:rPr lang="en-US" dirty="0"/>
              <a:t> </a:t>
            </a:r>
            <a:r>
              <a:rPr lang="en-US" dirty="0" err="1"/>
              <a:t>nije</a:t>
            </a:r>
            <a:r>
              <a:rPr lang="en-US" dirty="0"/>
              <a:t> </a:t>
            </a:r>
            <a:r>
              <a:rPr lang="en-US" dirty="0" err="1"/>
              <a:t>članica</a:t>
            </a:r>
            <a:r>
              <a:rPr lang="en-US" dirty="0"/>
              <a:t> </a:t>
            </a:r>
            <a:r>
              <a:rPr lang="en-US" dirty="0" err="1"/>
              <a:t>Europske</a:t>
            </a:r>
            <a:r>
              <a:rPr lang="en-US" dirty="0"/>
              <a:t> </a:t>
            </a:r>
            <a:r>
              <a:rPr lang="en-US" dirty="0" err="1"/>
              <a:t>unije</a:t>
            </a:r>
            <a:r>
              <a:rPr lang="en-US" dirty="0"/>
              <a:t>, </a:t>
            </a:r>
            <a:r>
              <a:rPr lang="en-US" dirty="0" err="1"/>
              <a:t>osim</a:t>
            </a:r>
            <a:r>
              <a:rPr lang="en-US" dirty="0"/>
              <a:t> </a:t>
            </a:r>
            <a:r>
              <a:rPr lang="en-US" dirty="0" err="1"/>
              <a:t>ako</a:t>
            </a:r>
            <a:r>
              <a:rPr lang="en-US" dirty="0"/>
              <a:t> je </a:t>
            </a:r>
            <a:r>
              <a:rPr lang="en-US" dirty="0" err="1"/>
              <a:t>za</a:t>
            </a:r>
            <a:r>
              <a:rPr lang="en-US" dirty="0"/>
              <a:t> </a:t>
            </a:r>
            <a:r>
              <a:rPr lang="en-US" dirty="0" err="1"/>
              <a:t>predmet</a:t>
            </a:r>
            <a:r>
              <a:rPr lang="en-US" dirty="0"/>
              <a:t> </a:t>
            </a:r>
            <a:r>
              <a:rPr lang="en-US" dirty="0" err="1"/>
              <a:t>spora</a:t>
            </a:r>
            <a:r>
              <a:rPr lang="en-US" dirty="0"/>
              <a:t> </a:t>
            </a:r>
            <a:r>
              <a:rPr lang="en-US" dirty="0" err="1"/>
              <a:t>isključivo</a:t>
            </a:r>
            <a:r>
              <a:rPr lang="en-US" dirty="0"/>
              <a:t> </a:t>
            </a:r>
            <a:r>
              <a:rPr lang="en-US" dirty="0" err="1"/>
              <a:t>nadležan</a:t>
            </a:r>
            <a:r>
              <a:rPr lang="en-US" dirty="0"/>
              <a:t> </a:t>
            </a:r>
            <a:r>
              <a:rPr lang="en-US" dirty="0" err="1"/>
              <a:t>sud</a:t>
            </a:r>
            <a:r>
              <a:rPr lang="en-US" dirty="0"/>
              <a:t> </a:t>
            </a:r>
            <a:r>
              <a:rPr lang="en-US" dirty="0" err="1"/>
              <a:t>Republike</a:t>
            </a:r>
            <a:r>
              <a:rPr lang="en-US" dirty="0"/>
              <a:t> </a:t>
            </a:r>
            <a:r>
              <a:rPr lang="en-US" dirty="0" err="1"/>
              <a:t>Hrvatske</a:t>
            </a:r>
            <a:r>
              <a:rPr lang="en-US" dirty="0"/>
              <a:t> </a:t>
            </a:r>
            <a:r>
              <a:rPr lang="en-US" dirty="0" err="1"/>
              <a:t>ili</a:t>
            </a:r>
            <a:r>
              <a:rPr lang="en-US" dirty="0"/>
              <a:t> </a:t>
            </a:r>
            <a:r>
              <a:rPr lang="en-US" dirty="0" err="1"/>
              <a:t>neke</a:t>
            </a:r>
            <a:r>
              <a:rPr lang="en-US" dirty="0"/>
              <a:t> </a:t>
            </a:r>
            <a:r>
              <a:rPr lang="en-US" dirty="0" err="1"/>
              <a:t>druge</a:t>
            </a:r>
            <a:r>
              <a:rPr lang="en-US" dirty="0"/>
              <a:t> </a:t>
            </a:r>
            <a:r>
              <a:rPr lang="en-US" dirty="0" err="1"/>
              <a:t>države</a:t>
            </a:r>
            <a:r>
              <a:rPr lang="en-US" dirty="0"/>
              <a:t> </a:t>
            </a:r>
            <a:r>
              <a:rPr lang="en-US" dirty="0" err="1"/>
              <a:t>članice</a:t>
            </a:r>
            <a:r>
              <a:rPr lang="en-US" dirty="0"/>
              <a:t> </a:t>
            </a:r>
            <a:r>
              <a:rPr lang="en-US" dirty="0" err="1"/>
              <a:t>Europske</a:t>
            </a:r>
            <a:r>
              <a:rPr lang="en-US" dirty="0"/>
              <a:t> </a:t>
            </a:r>
            <a:r>
              <a:rPr lang="en-US" dirty="0" err="1"/>
              <a:t>unije</a:t>
            </a:r>
            <a:r>
              <a:rPr lang="en-US" dirty="0"/>
              <a:t>. Na </a:t>
            </a:r>
            <a:r>
              <a:rPr lang="en-US" dirty="0" err="1"/>
              <a:t>takav</a:t>
            </a:r>
            <a:r>
              <a:rPr lang="en-US" dirty="0"/>
              <a:t> </a:t>
            </a:r>
            <a:r>
              <a:rPr lang="en-US" dirty="0" err="1"/>
              <a:t>sporazum</a:t>
            </a:r>
            <a:r>
              <a:rPr lang="en-US" dirty="0"/>
              <a:t> se </a:t>
            </a:r>
            <a:r>
              <a:rPr lang="en-US" dirty="0" err="1"/>
              <a:t>na</a:t>
            </a:r>
            <a:r>
              <a:rPr lang="en-US" dirty="0"/>
              <a:t> </a:t>
            </a:r>
            <a:r>
              <a:rPr lang="en-US" dirty="0" err="1"/>
              <a:t>odgovarajući</a:t>
            </a:r>
            <a:r>
              <a:rPr lang="en-US" dirty="0"/>
              <a:t> </a:t>
            </a:r>
            <a:r>
              <a:rPr lang="en-US" dirty="0" err="1"/>
              <a:t>način</a:t>
            </a:r>
            <a:r>
              <a:rPr lang="en-US" dirty="0"/>
              <a:t> </a:t>
            </a:r>
            <a:r>
              <a:rPr lang="en-US" dirty="0" err="1"/>
              <a:t>primjenjuju</a:t>
            </a:r>
            <a:r>
              <a:rPr lang="en-US" dirty="0"/>
              <a:t> </a:t>
            </a:r>
            <a:r>
              <a:rPr lang="en-US" dirty="0" err="1"/>
              <a:t>odredbe</a:t>
            </a:r>
            <a:r>
              <a:rPr lang="en-US" dirty="0"/>
              <a:t> </a:t>
            </a:r>
            <a:r>
              <a:rPr lang="en-US" dirty="0" err="1"/>
              <a:t>odjeljka</a:t>
            </a:r>
            <a:r>
              <a:rPr lang="en-US" dirty="0"/>
              <a:t> 7. </a:t>
            </a:r>
            <a:r>
              <a:rPr lang="en-US" dirty="0" err="1"/>
              <a:t>Uredbe</a:t>
            </a:r>
            <a:r>
              <a:rPr lang="en-US" dirty="0"/>
              <a:t> </a:t>
            </a:r>
            <a:r>
              <a:rPr lang="en-US" dirty="0" err="1"/>
              <a:t>iz</a:t>
            </a:r>
            <a:r>
              <a:rPr lang="en-US" dirty="0"/>
              <a:t> </a:t>
            </a:r>
            <a:r>
              <a:rPr lang="en-US" dirty="0" err="1"/>
              <a:t>stavka</a:t>
            </a:r>
            <a:r>
              <a:rPr lang="en-US" dirty="0"/>
              <a:t> 1. </a:t>
            </a:r>
            <a:r>
              <a:rPr lang="en-US" dirty="0" err="1"/>
              <a:t>ovoga</a:t>
            </a:r>
            <a:r>
              <a:rPr lang="en-US" dirty="0"/>
              <a:t> </a:t>
            </a:r>
            <a:r>
              <a:rPr lang="en-US" dirty="0" err="1"/>
              <a:t>članka</a:t>
            </a:r>
            <a:r>
              <a:rPr lang="en-US" dirty="0"/>
              <a:t>.</a:t>
            </a:r>
          </a:p>
          <a:p>
            <a:pPr marL="0" indent="0">
              <a:buNone/>
            </a:pPr>
            <a:endParaRPr lang="en-US" dirty="0"/>
          </a:p>
        </p:txBody>
      </p:sp>
    </p:spTree>
    <p:extLst>
      <p:ext uri="{BB962C8B-B14F-4D97-AF65-F5344CB8AC3E}">
        <p14:creationId xmlns:p14="http://schemas.microsoft.com/office/powerpoint/2010/main" val="382029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Vrste međunarodne nadležnosti </a:t>
            </a:r>
            <a:endParaRPr lang="en-US" dirty="0"/>
          </a:p>
        </p:txBody>
      </p:sp>
      <p:sp>
        <p:nvSpPr>
          <p:cNvPr id="3" name="Content Placeholder 2"/>
          <p:cNvSpPr>
            <a:spLocks noGrp="1"/>
          </p:cNvSpPr>
          <p:nvPr>
            <p:ph idx="1"/>
          </p:nvPr>
        </p:nvSpPr>
        <p:spPr/>
        <p:txBody>
          <a:bodyPr/>
          <a:lstStyle/>
          <a:p>
            <a:r>
              <a:rPr lang="hr-HR" dirty="0" smtClean="0"/>
              <a:t>Isključiva i </a:t>
            </a:r>
            <a:r>
              <a:rPr lang="hr-HR" dirty="0" err="1" smtClean="0"/>
              <a:t>izberiva</a:t>
            </a:r>
            <a:endParaRPr lang="hr-HR" dirty="0" smtClean="0"/>
          </a:p>
          <a:p>
            <a:r>
              <a:rPr lang="hr-HR" dirty="0" err="1" smtClean="0"/>
              <a:t>Izberiva</a:t>
            </a:r>
            <a:r>
              <a:rPr lang="hr-HR" dirty="0" smtClean="0"/>
              <a:t>: Opća i posebna </a:t>
            </a:r>
          </a:p>
          <a:p>
            <a:r>
              <a:rPr lang="hr-HR" dirty="0" smtClean="0"/>
              <a:t>Zakonski određena i sporazumno određena (</a:t>
            </a:r>
            <a:r>
              <a:rPr lang="hr-HR" dirty="0" err="1" smtClean="0"/>
              <a:t>prorogacija</a:t>
            </a:r>
            <a:r>
              <a:rPr lang="hr-HR" dirty="0" smtClean="0"/>
              <a:t> nadležnosti)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Isključiva i </a:t>
            </a:r>
            <a:r>
              <a:rPr lang="hr-HR" dirty="0" err="1" smtClean="0"/>
              <a:t>izberiva</a:t>
            </a:r>
            <a:r>
              <a:rPr lang="hr-HR" dirty="0" smtClean="0"/>
              <a:t> nadležnost</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hr-HR" sz="3400" b="1" dirty="0" smtClean="0"/>
              <a:t>Isključiva međunarodna nadležnost</a:t>
            </a:r>
          </a:p>
          <a:p>
            <a:pPr marL="514350" indent="-514350">
              <a:buNone/>
            </a:pPr>
            <a:r>
              <a:rPr lang="hr-HR" dirty="0" smtClean="0"/>
              <a:t>Postoji kad država svojim propisima bezuvjetno pridržava za svoju </a:t>
            </a:r>
          </a:p>
          <a:p>
            <a:pPr marL="514350" indent="-514350">
              <a:buNone/>
            </a:pPr>
            <a:r>
              <a:rPr lang="hr-HR" dirty="0" smtClean="0"/>
              <a:t>sudbenu vlast i druga tijela postupanje u određenim pravnim stvarima,</a:t>
            </a:r>
          </a:p>
          <a:p>
            <a:pPr marL="514350" indent="-514350">
              <a:buNone/>
            </a:pPr>
            <a:r>
              <a:rPr lang="hr-HR" dirty="0" smtClean="0"/>
              <a:t>bez obzira na postojanje nadležnosti sudova ili tijela drugih država.</a:t>
            </a:r>
          </a:p>
          <a:p>
            <a:pPr marL="514350" indent="-514350">
              <a:buNone/>
            </a:pPr>
            <a:endParaRPr lang="hr-HR" sz="3400" dirty="0" smtClean="0"/>
          </a:p>
          <a:p>
            <a:pPr marL="514350" indent="-514350">
              <a:buAutoNum type="arabicPeriod" startAt="2"/>
            </a:pPr>
            <a:r>
              <a:rPr lang="hr-HR" sz="3400" b="1" dirty="0" err="1" smtClean="0"/>
              <a:t>Izberiva</a:t>
            </a:r>
            <a:r>
              <a:rPr lang="hr-HR" sz="3400" b="1" dirty="0" smtClean="0"/>
              <a:t> međunarodna nadležnost </a:t>
            </a:r>
          </a:p>
          <a:p>
            <a:pPr marL="514350" indent="-514350">
              <a:buNone/>
            </a:pPr>
            <a:r>
              <a:rPr lang="hr-HR" dirty="0" smtClean="0"/>
              <a:t>Kad jedna država svojim propisima predvidi </a:t>
            </a:r>
            <a:r>
              <a:rPr lang="hr-HR" dirty="0" err="1" smtClean="0"/>
              <a:t>izberivu</a:t>
            </a:r>
            <a:r>
              <a:rPr lang="hr-HR" dirty="0" smtClean="0"/>
              <a:t> mjesnu nadležnost </a:t>
            </a:r>
          </a:p>
          <a:p>
            <a:pPr marL="514350" indent="-514350">
              <a:buNone/>
            </a:pPr>
            <a:r>
              <a:rPr lang="hr-HR" dirty="0" smtClean="0"/>
              <a:t>svojih sudova i drugih tijela za određene pravne stvari, ona na taj način </a:t>
            </a:r>
          </a:p>
          <a:p>
            <a:pPr marL="514350" indent="-514350">
              <a:buNone/>
            </a:pPr>
            <a:r>
              <a:rPr lang="hr-HR" dirty="0" smtClean="0"/>
              <a:t>ne isključuje postojanje međunarodne nadležnosti sudova i tijela </a:t>
            </a:r>
          </a:p>
          <a:p>
            <a:pPr marL="514350" indent="-514350">
              <a:buNone/>
            </a:pPr>
            <a:r>
              <a:rPr lang="hr-HR" dirty="0" smtClean="0"/>
              <a:t>drugih država.</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Opća i posebna </a:t>
            </a:r>
          </a:p>
        </p:txBody>
      </p:sp>
      <p:sp>
        <p:nvSpPr>
          <p:cNvPr id="3" name="Content Placeholder 2"/>
          <p:cNvSpPr>
            <a:spLocks noGrp="1"/>
          </p:cNvSpPr>
          <p:nvPr>
            <p:ph idx="1"/>
          </p:nvPr>
        </p:nvSpPr>
        <p:spPr/>
        <p:txBody>
          <a:bodyPr>
            <a:normAutofit fontScale="85000" lnSpcReduction="10000"/>
          </a:bodyPr>
          <a:lstStyle/>
          <a:p>
            <a:pPr>
              <a:buNone/>
            </a:pPr>
            <a:r>
              <a:rPr lang="hr-HR" dirty="0" smtClean="0"/>
              <a:t>Opća međunarodna nadležnost jest nadležnost</a:t>
            </a:r>
          </a:p>
          <a:p>
            <a:pPr>
              <a:buNone/>
            </a:pPr>
            <a:r>
              <a:rPr lang="hr-HR" dirty="0" smtClean="0"/>
              <a:t>jednog pravosuđa za sve vrste sporova i drugih </a:t>
            </a:r>
          </a:p>
          <a:p>
            <a:pPr>
              <a:buNone/>
            </a:pPr>
            <a:r>
              <a:rPr lang="hr-HR" dirty="0" smtClean="0"/>
              <a:t>postupaka (najčešće na temelju prebivališta ili </a:t>
            </a:r>
          </a:p>
          <a:p>
            <a:pPr>
              <a:buNone/>
            </a:pPr>
            <a:r>
              <a:rPr lang="hr-HR" dirty="0" smtClean="0"/>
              <a:t>sjedišta tuženika – </a:t>
            </a:r>
            <a:r>
              <a:rPr lang="hr-HR" i="1" dirty="0" err="1" smtClean="0"/>
              <a:t>actor</a:t>
            </a:r>
            <a:r>
              <a:rPr lang="hr-HR" i="1" dirty="0" smtClean="0"/>
              <a:t> </a:t>
            </a:r>
            <a:r>
              <a:rPr lang="hr-HR" i="1" dirty="0" err="1" smtClean="0"/>
              <a:t>sequitur</a:t>
            </a:r>
            <a:r>
              <a:rPr lang="hr-HR" i="1" dirty="0" smtClean="0"/>
              <a:t> forum rei</a:t>
            </a:r>
            <a:r>
              <a:rPr lang="hr-HR" dirty="0" smtClean="0"/>
              <a:t>).</a:t>
            </a:r>
          </a:p>
          <a:p>
            <a:pPr>
              <a:buNone/>
            </a:pPr>
            <a:endParaRPr lang="hr-HR" dirty="0" smtClean="0"/>
          </a:p>
          <a:p>
            <a:pPr>
              <a:buNone/>
            </a:pPr>
            <a:r>
              <a:rPr lang="hr-HR" dirty="0" smtClean="0"/>
              <a:t>Posebna međunarodna nadležnost postoji kada se </a:t>
            </a:r>
          </a:p>
          <a:p>
            <a:pPr>
              <a:buNone/>
            </a:pPr>
            <a:r>
              <a:rPr lang="hr-HR" dirty="0" smtClean="0"/>
              <a:t>nadležnost nekog pravosuđa zasniva za posebne vrste </a:t>
            </a:r>
          </a:p>
          <a:p>
            <a:pPr>
              <a:buNone/>
            </a:pPr>
            <a:r>
              <a:rPr lang="hr-HR" dirty="0" smtClean="0"/>
              <a:t>situacija u kojima bez obzira na prebivalište ili sjedište </a:t>
            </a:r>
          </a:p>
          <a:p>
            <a:pPr>
              <a:buNone/>
            </a:pPr>
            <a:r>
              <a:rPr lang="hr-HR" dirty="0" smtClean="0"/>
              <a:t>tuženika postoji povezanost s pravosuđem te države </a:t>
            </a:r>
            <a:r>
              <a:rPr lang="hr-HR"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Sporazum o međunarodnoj nadležnosti </a:t>
            </a:r>
            <a:endParaRPr lang="hr-HR" dirty="0"/>
          </a:p>
        </p:txBody>
      </p:sp>
      <p:sp>
        <p:nvSpPr>
          <p:cNvPr id="3" name="Content Placeholder 2"/>
          <p:cNvSpPr>
            <a:spLocks noGrp="1"/>
          </p:cNvSpPr>
          <p:nvPr>
            <p:ph idx="1"/>
          </p:nvPr>
        </p:nvSpPr>
        <p:spPr/>
        <p:txBody>
          <a:bodyPr>
            <a:normAutofit fontScale="92500"/>
          </a:bodyPr>
          <a:lstStyle/>
          <a:p>
            <a:r>
              <a:rPr lang="hr-HR" dirty="0" err="1" smtClean="0"/>
              <a:t>Postupovni</a:t>
            </a:r>
            <a:r>
              <a:rPr lang="hr-HR" dirty="0" smtClean="0"/>
              <a:t> aspekt načela stranačke autonomije</a:t>
            </a:r>
          </a:p>
          <a:p>
            <a:r>
              <a:rPr lang="hr-HR" dirty="0" smtClean="0"/>
              <a:t>Postupak se neće voditi pred onim sudom pred kojim bi se vodio da nema sporazuma stranaka o izboru suda, nego će se voditi pred onim sudom koji su stranke izabrale</a:t>
            </a:r>
          </a:p>
          <a:p>
            <a:r>
              <a:rPr lang="hr-HR" dirty="0" err="1" smtClean="0"/>
              <a:t>Prorogacijom</a:t>
            </a:r>
            <a:r>
              <a:rPr lang="hr-HR" dirty="0" smtClean="0"/>
              <a:t> se ustanovljuje nepostojeća nadležnost</a:t>
            </a:r>
          </a:p>
          <a:p>
            <a:r>
              <a:rPr lang="hr-HR" dirty="0" smtClean="0"/>
              <a:t>Derogacijom se isključuje postojeća nadležnost</a:t>
            </a:r>
            <a:endParaRPr lang="hr-H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i="1" dirty="0" err="1" smtClean="0"/>
              <a:t>Prorogatio</a:t>
            </a:r>
            <a:r>
              <a:rPr lang="hr-HR" i="1" dirty="0" smtClean="0"/>
              <a:t> </a:t>
            </a:r>
            <a:r>
              <a:rPr lang="hr-HR" i="1" dirty="0" err="1" smtClean="0"/>
              <a:t>tacita</a:t>
            </a:r>
            <a:endParaRPr lang="en-US" i="1" dirty="0"/>
          </a:p>
        </p:txBody>
      </p:sp>
      <p:sp>
        <p:nvSpPr>
          <p:cNvPr id="3" name="Content Placeholder 2"/>
          <p:cNvSpPr>
            <a:spLocks noGrp="1"/>
          </p:cNvSpPr>
          <p:nvPr>
            <p:ph idx="1"/>
          </p:nvPr>
        </p:nvSpPr>
        <p:spPr/>
        <p:txBody>
          <a:bodyPr/>
          <a:lstStyle/>
          <a:p>
            <a:pPr marL="0" indent="0">
              <a:buNone/>
            </a:pPr>
            <a:r>
              <a:rPr lang="hr-HR" dirty="0" smtClean="0"/>
              <a:t>Situacija u kojoj se tuženik upustio u spor, podnio odgovor na tužbu ili prigovor na platni nalog, bez da je u njima istaknuo prigovor nenadležnosti ili bez da se upustio u raspravu o meritumu spora.</a:t>
            </a:r>
            <a:endParaRPr lang="en-US" dirty="0"/>
          </a:p>
        </p:txBody>
      </p:sp>
    </p:spTree>
    <p:extLst>
      <p:ext uri="{BB962C8B-B14F-4D97-AF65-F5344CB8AC3E}">
        <p14:creationId xmlns:p14="http://schemas.microsoft.com/office/powerpoint/2010/main" val="255338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Briselski režim</a:t>
            </a:r>
            <a:endParaRPr lang="hr-HR" dirty="0"/>
          </a:p>
        </p:txBody>
      </p:sp>
      <p:sp>
        <p:nvSpPr>
          <p:cNvPr id="3" name="Content Placeholder 2"/>
          <p:cNvSpPr>
            <a:spLocks noGrp="1"/>
          </p:cNvSpPr>
          <p:nvPr>
            <p:ph idx="1"/>
          </p:nvPr>
        </p:nvSpPr>
        <p:spPr/>
        <p:txBody>
          <a:bodyPr>
            <a:noAutofit/>
          </a:bodyPr>
          <a:lstStyle/>
          <a:p>
            <a:pPr>
              <a:buNone/>
            </a:pPr>
            <a:r>
              <a:rPr lang="hr-HR" sz="2400" dirty="0" smtClean="0"/>
              <a:t>Briselska konvencija o sudskoj nadležnosti i ovrsi sudskih odluka </a:t>
            </a:r>
          </a:p>
          <a:p>
            <a:pPr>
              <a:buNone/>
            </a:pPr>
            <a:r>
              <a:rPr lang="hr-HR" sz="2400" dirty="0" smtClean="0"/>
              <a:t>u građanskim i trgovačkim  stvarima iz 1968. godine</a:t>
            </a:r>
          </a:p>
          <a:p>
            <a:pPr>
              <a:buNone/>
            </a:pPr>
            <a:endParaRPr lang="hr-HR" sz="2400" dirty="0" smtClean="0"/>
          </a:p>
          <a:p>
            <a:pPr>
              <a:buNone/>
            </a:pPr>
            <a:r>
              <a:rPr lang="hr-HR" sz="2400" dirty="0" smtClean="0"/>
              <a:t>Uredba Vijeća (EZ) br. 44/2001 od 22. prosinca 2000. o </a:t>
            </a:r>
          </a:p>
          <a:p>
            <a:pPr>
              <a:buNone/>
            </a:pPr>
            <a:r>
              <a:rPr lang="hr-HR" sz="2400" dirty="0" smtClean="0"/>
              <a:t>nadležnosti i priznanju i ovrsi sudskih odluka u građanskim i </a:t>
            </a:r>
          </a:p>
          <a:p>
            <a:pPr>
              <a:buNone/>
            </a:pPr>
            <a:r>
              <a:rPr lang="hr-HR" sz="2400" dirty="0" smtClean="0"/>
              <a:t>trgovačkim stvarima (Uredba Bruxelles I)</a:t>
            </a:r>
          </a:p>
          <a:p>
            <a:pPr>
              <a:buNone/>
            </a:pPr>
            <a:endParaRPr lang="hr-HR" sz="2400" dirty="0" smtClean="0"/>
          </a:p>
          <a:p>
            <a:pPr>
              <a:buNone/>
            </a:pPr>
            <a:r>
              <a:rPr lang="hr-HR" sz="2400" dirty="0" smtClean="0"/>
              <a:t>Uredba (EU) Europskog parlamenta i Vijeća od 12. prosinca 2012. </a:t>
            </a:r>
          </a:p>
          <a:p>
            <a:pPr>
              <a:buNone/>
            </a:pPr>
            <a:r>
              <a:rPr lang="hr-HR" sz="2400" dirty="0" smtClean="0"/>
              <a:t>o nadležnosti i priznanju i ovrsi sudskih odluka u građanskim i</a:t>
            </a:r>
          </a:p>
          <a:p>
            <a:pPr>
              <a:buNone/>
            </a:pPr>
            <a:r>
              <a:rPr lang="hr-HR" sz="2400" dirty="0" smtClean="0"/>
              <a:t>trgovačkim stvarima (Uredba Bruxelles I </a:t>
            </a:r>
            <a:r>
              <a:rPr lang="hr-HR" sz="2400" dirty="0" err="1" smtClean="0"/>
              <a:t>recast</a:t>
            </a:r>
            <a:r>
              <a:rPr lang="hr-HR" sz="2400" dirty="0" smtClean="0"/>
              <a:t>)</a:t>
            </a:r>
          </a:p>
          <a:p>
            <a:pPr>
              <a:buNone/>
            </a:pPr>
            <a:r>
              <a:rPr lang="hr-HR" sz="2400" dirty="0" smtClean="0"/>
              <a:t> </a:t>
            </a:r>
            <a:endParaRPr lang="hr-H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Briselski režim – </a:t>
            </a:r>
            <a:r>
              <a:rPr lang="hr-HR" dirty="0" err="1" smtClean="0"/>
              <a:t>Luganska</a:t>
            </a:r>
            <a:r>
              <a:rPr lang="hr-HR" dirty="0" smtClean="0"/>
              <a:t> konvencija</a:t>
            </a:r>
            <a:endParaRPr lang="hr-HR" dirty="0"/>
          </a:p>
        </p:txBody>
      </p:sp>
      <p:sp>
        <p:nvSpPr>
          <p:cNvPr id="3" name="Content Placeholder 2"/>
          <p:cNvSpPr>
            <a:spLocks noGrp="1"/>
          </p:cNvSpPr>
          <p:nvPr>
            <p:ph idx="1"/>
          </p:nvPr>
        </p:nvSpPr>
        <p:spPr/>
        <p:txBody>
          <a:bodyPr>
            <a:normAutofit lnSpcReduction="10000"/>
          </a:bodyPr>
          <a:lstStyle/>
          <a:p>
            <a:r>
              <a:rPr lang="hr-HR" dirty="0" smtClean="0"/>
              <a:t>Proširuje Briselski režim na države članice EFTE</a:t>
            </a:r>
          </a:p>
          <a:p>
            <a:pPr>
              <a:buNone/>
            </a:pPr>
            <a:endParaRPr lang="hr-HR" dirty="0" smtClean="0"/>
          </a:p>
          <a:p>
            <a:r>
              <a:rPr lang="hr-HR" dirty="0" err="1" smtClean="0"/>
              <a:t>Luganska</a:t>
            </a:r>
            <a:r>
              <a:rPr lang="hr-HR" dirty="0" smtClean="0"/>
              <a:t> konvencija od 16. rujna 1988. o sudskoj nadležnosti i priznanju i ovrsi odluka u građanskim i trgovačkim predmetima </a:t>
            </a:r>
          </a:p>
          <a:p>
            <a:r>
              <a:rPr lang="hr-HR" dirty="0" err="1" smtClean="0"/>
              <a:t>Luganska</a:t>
            </a:r>
            <a:r>
              <a:rPr lang="hr-HR" dirty="0" smtClean="0"/>
              <a:t> konvencija od 30. listopada 2007. o nadležnosti i priznanju i ovrsi odluka u građanskim i trgovačkim predmetima (u nadležnosti EU) </a:t>
            </a:r>
          </a:p>
          <a:p>
            <a:endParaRPr lang="hr-H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1316</Words>
  <Application>Microsoft Office PowerPoint</Application>
  <PresentationFormat>On-screen Show (4:3)</PresentationFormat>
  <Paragraphs>168</Paragraphs>
  <Slides>22</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Predavanje za izvanredne studente 16.5.2018.</vt:lpstr>
      <vt:lpstr>MEĐUNARODNA NADLEŽNOST</vt:lpstr>
      <vt:lpstr>Vrste međunarodne nadležnosti </vt:lpstr>
      <vt:lpstr>Isključiva i izberiva nadležnost</vt:lpstr>
      <vt:lpstr>Opća i posebna </vt:lpstr>
      <vt:lpstr>Sporazum o međunarodnoj nadležnosti </vt:lpstr>
      <vt:lpstr>Prorogatio tacita</vt:lpstr>
      <vt:lpstr>Briselski režim</vt:lpstr>
      <vt:lpstr>Briselski režim – Luganska konvencija</vt:lpstr>
      <vt:lpstr>Polje primjene Uredbe Bruxelles Ibis </vt:lpstr>
      <vt:lpstr>Primjena Uredbe Bruxelles I u RH</vt:lpstr>
      <vt:lpstr>Isključiva nadležnost prema Uredbi Bruxelles Ibis</vt:lpstr>
      <vt:lpstr> Opća nadležnost </vt:lpstr>
      <vt:lpstr>Posebna nadležnost</vt:lpstr>
      <vt:lpstr>Sporazum o nadležnosti </vt:lpstr>
      <vt:lpstr>Sporazum o nadležnosti </vt:lpstr>
      <vt:lpstr>Sporazum o nadležnosti </vt:lpstr>
      <vt:lpstr>Sporazum o nadležnosti </vt:lpstr>
      <vt:lpstr>Oblik sporazuma o nadležnosti</vt:lpstr>
      <vt:lpstr>Valjanost sporazuma o nadležnosti </vt:lpstr>
      <vt:lpstr>Prešutna prorogacija </vt:lpstr>
      <vt:lpstr> Primjena Uredbe Bruxelles Ibis prema ZMPP iz 2017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Osnove međunarodnog privatnog prava</dc:title>
  <dc:creator>admin</dc:creator>
  <cp:lastModifiedBy>Dora Zgrabljić Rotar</cp:lastModifiedBy>
  <cp:revision>135</cp:revision>
  <cp:lastPrinted>2018-05-16T13:45:14Z</cp:lastPrinted>
  <dcterms:created xsi:type="dcterms:W3CDTF">2013-04-25T05:09:45Z</dcterms:created>
  <dcterms:modified xsi:type="dcterms:W3CDTF">2018-05-16T13:52:29Z</dcterms:modified>
</cp:coreProperties>
</file>