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handoutMasterIdLst>
    <p:handoutMasterId r:id="rId55"/>
  </p:handoutMasterIdLst>
  <p:sldIdLst>
    <p:sldId id="256" r:id="rId2"/>
    <p:sldId id="257" r:id="rId3"/>
    <p:sldId id="314" r:id="rId4"/>
    <p:sldId id="315" r:id="rId5"/>
    <p:sldId id="286" r:id="rId6"/>
    <p:sldId id="258" r:id="rId7"/>
    <p:sldId id="285" r:id="rId8"/>
    <p:sldId id="266" r:id="rId9"/>
    <p:sldId id="287" r:id="rId10"/>
    <p:sldId id="261" r:id="rId11"/>
    <p:sldId id="288" r:id="rId12"/>
    <p:sldId id="289" r:id="rId13"/>
    <p:sldId id="316" r:id="rId14"/>
    <p:sldId id="280" r:id="rId15"/>
    <p:sldId id="260" r:id="rId16"/>
    <p:sldId id="282" r:id="rId17"/>
    <p:sldId id="283" r:id="rId18"/>
    <p:sldId id="292" r:id="rId19"/>
    <p:sldId id="294" r:id="rId20"/>
    <p:sldId id="293" r:id="rId21"/>
    <p:sldId id="295" r:id="rId22"/>
    <p:sldId id="297" r:id="rId23"/>
    <p:sldId id="290" r:id="rId24"/>
    <p:sldId id="298" r:id="rId25"/>
    <p:sldId id="299" r:id="rId26"/>
    <p:sldId id="300" r:id="rId27"/>
    <p:sldId id="267" r:id="rId28"/>
    <p:sldId id="279" r:id="rId29"/>
    <p:sldId id="268" r:id="rId30"/>
    <p:sldId id="302" r:id="rId31"/>
    <p:sldId id="270" r:id="rId32"/>
    <p:sldId id="301" r:id="rId33"/>
    <p:sldId id="272" r:id="rId34"/>
    <p:sldId id="273" r:id="rId35"/>
    <p:sldId id="274" r:id="rId36"/>
    <p:sldId id="277" r:id="rId37"/>
    <p:sldId id="278" r:id="rId38"/>
    <p:sldId id="303" r:id="rId39"/>
    <p:sldId id="304" r:id="rId40"/>
    <p:sldId id="305" r:id="rId41"/>
    <p:sldId id="306" r:id="rId42"/>
    <p:sldId id="307" r:id="rId43"/>
    <p:sldId id="308" r:id="rId44"/>
    <p:sldId id="265" r:id="rId45"/>
    <p:sldId id="309" r:id="rId46"/>
    <p:sldId id="310" r:id="rId47"/>
    <p:sldId id="311" r:id="rId48"/>
    <p:sldId id="312" r:id="rId49"/>
    <p:sldId id="313" r:id="rId50"/>
    <p:sldId id="319" r:id="rId51"/>
    <p:sldId id="318" r:id="rId52"/>
    <p:sldId id="317" r:id="rId53"/>
  </p:sldIdLst>
  <p:sldSz cx="9144000" cy="6858000" type="screen4x3"/>
  <p:notesSz cx="6761163" cy="9942513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109" d="100"/>
          <a:sy n="109" d="100"/>
        </p:scale>
        <p:origin x="168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8C73B5-1C2B-4CF8-B801-C5C79B39607B}" type="datetimeFigureOut">
              <a:rPr lang="hr-HR" smtClean="0"/>
              <a:t>30.5.2018.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FC31F-432D-41CC-A1BD-B2651E2B3CFE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27E41F-7A7C-4068-9574-3DBCB67DFEFB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1243013"/>
            <a:ext cx="447198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609B91-09B5-46FC-970D-80F4CB013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728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09B91-09B5-46FC-970D-80F4CB0131D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647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09B91-09B5-46FC-970D-80F4CB0131D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046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9397-B999-44EB-A6B5-9A516ECEBA13}" type="datetimeFigureOut">
              <a:rPr lang="en-US" smtClean="0"/>
              <a:pPr/>
              <a:t>5/30/2018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7004F-422D-4F9C-8FCB-E66E18713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9397-B999-44EB-A6B5-9A516ECEBA13}" type="datetimeFigureOut">
              <a:rPr lang="en-US" smtClean="0"/>
              <a:pPr/>
              <a:t>5/30/2018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7004F-422D-4F9C-8FCB-E66E18713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9397-B999-44EB-A6B5-9A516ECEBA13}" type="datetimeFigureOut">
              <a:rPr lang="en-US" smtClean="0"/>
              <a:pPr/>
              <a:t>5/30/2018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7004F-422D-4F9C-8FCB-E66E18713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9397-B999-44EB-A6B5-9A516ECEBA13}" type="datetimeFigureOut">
              <a:rPr lang="en-US" smtClean="0"/>
              <a:pPr/>
              <a:t>5/30/2018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7004F-422D-4F9C-8FCB-E66E18713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9397-B999-44EB-A6B5-9A516ECEBA13}" type="datetimeFigureOut">
              <a:rPr lang="en-US" smtClean="0"/>
              <a:pPr/>
              <a:t>5/30/2018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7004F-422D-4F9C-8FCB-E66E18713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9397-B999-44EB-A6B5-9A516ECEBA13}" type="datetimeFigureOut">
              <a:rPr lang="en-US" smtClean="0"/>
              <a:pPr/>
              <a:t>5/30/2018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7004F-422D-4F9C-8FCB-E66E18713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9397-B999-44EB-A6B5-9A516ECEBA13}" type="datetimeFigureOut">
              <a:rPr lang="en-US" smtClean="0"/>
              <a:pPr/>
              <a:t>5/30/2018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7004F-422D-4F9C-8FCB-E66E18713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9397-B999-44EB-A6B5-9A516ECEBA13}" type="datetimeFigureOut">
              <a:rPr lang="en-US" smtClean="0"/>
              <a:pPr/>
              <a:t>5/30/2018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7004F-422D-4F9C-8FCB-E66E18713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9397-B999-44EB-A6B5-9A516ECEBA13}" type="datetimeFigureOut">
              <a:rPr lang="en-US" smtClean="0"/>
              <a:pPr/>
              <a:t>5/30/2018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7004F-422D-4F9C-8FCB-E66E18713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9397-B999-44EB-A6B5-9A516ECEBA13}" type="datetimeFigureOut">
              <a:rPr lang="en-US" smtClean="0"/>
              <a:pPr/>
              <a:t>5/30/2018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7004F-422D-4F9C-8FCB-E66E18713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9397-B999-44EB-A6B5-9A516ECEBA13}" type="datetimeFigureOut">
              <a:rPr lang="en-US" smtClean="0"/>
              <a:pPr/>
              <a:t>5/30/2018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7004F-422D-4F9C-8FCB-E66E18713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29397-B999-44EB-A6B5-9A516ECEBA13}" type="datetimeFigureOut">
              <a:rPr lang="en-US" smtClean="0"/>
              <a:pPr/>
              <a:t>5/30/2018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7004F-422D-4F9C-8FCB-E66E18713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Predavanje: ARBITRAŽA</a:t>
            </a:r>
            <a:br>
              <a:rPr lang="hr-HR" dirty="0" smtClean="0"/>
            </a:br>
            <a:r>
              <a:rPr lang="hr-HR" dirty="0" smtClean="0"/>
              <a:t>30.5.2018.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Katedra za međunarodno privatno pravo</a:t>
            </a:r>
          </a:p>
          <a:p>
            <a:r>
              <a:rPr lang="hr-HR" dirty="0" err="1" smtClean="0"/>
              <a:t>Dr</a:t>
            </a:r>
            <a:r>
              <a:rPr lang="hr-HR" dirty="0" smtClean="0"/>
              <a:t>. </a:t>
            </a:r>
            <a:r>
              <a:rPr lang="hr-HR" dirty="0" err="1" smtClean="0"/>
              <a:t>sc</a:t>
            </a:r>
            <a:r>
              <a:rPr lang="hr-HR" dirty="0" smtClean="0"/>
              <a:t>. Dora </a:t>
            </a:r>
            <a:r>
              <a:rPr lang="hr-HR" dirty="0" err="1" smtClean="0"/>
              <a:t>Zgrabljić</a:t>
            </a:r>
            <a:r>
              <a:rPr lang="hr-HR" dirty="0" smtClean="0"/>
              <a:t> </a:t>
            </a:r>
            <a:r>
              <a:rPr lang="hr-HR" dirty="0" err="1" smtClean="0"/>
              <a:t>Rotar</a:t>
            </a:r>
            <a:endParaRPr lang="hr-HR" dirty="0" smtClean="0"/>
          </a:p>
          <a:p>
            <a:r>
              <a:rPr lang="hr-HR" dirty="0" smtClean="0"/>
              <a:t>2016.</a:t>
            </a:r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2400" dirty="0" smtClean="0"/>
              <a:t/>
            </a:r>
            <a:br>
              <a:rPr lang="hr-HR" sz="2400" dirty="0" smtClean="0"/>
            </a:br>
            <a:r>
              <a:rPr lang="en-US" sz="2400" b="1" dirty="0" err="1" smtClean="0"/>
              <a:t>Stranke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svoje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sporove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mogu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podvrgnuti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arbitraži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putem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valjanog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ugovora</a:t>
            </a:r>
            <a:r>
              <a:rPr lang="en-US" sz="2400" b="1" dirty="0" smtClean="0"/>
              <a:t> o </a:t>
            </a:r>
            <a:r>
              <a:rPr lang="en-US" sz="2400" b="1" dirty="0" err="1" smtClean="0"/>
              <a:t>arbitraži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koji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može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biti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sklopljen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 u </a:t>
            </a:r>
            <a:r>
              <a:rPr lang="en-US" sz="2400" b="1" dirty="0" err="1" smtClean="0"/>
              <a:t>obliku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arbitražne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klauzule</a:t>
            </a:r>
            <a:r>
              <a:rPr lang="en-US" sz="2400" b="1" dirty="0" smtClean="0"/>
              <a:t>.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r-HR" dirty="0" smtClean="0"/>
              <a:t>	„</a:t>
            </a:r>
            <a:r>
              <a:rPr lang="hr-HR" dirty="0"/>
              <a:t>Odredba članka 6. ZA propisuje pojam, oblik i mjerodavno pravo za ugovor o arbitraži, te u stavku 1. propisuje da se taj ugovor </a:t>
            </a:r>
            <a:r>
              <a:rPr lang="hr-HR" dirty="0" smtClean="0"/>
              <a:t>može </a:t>
            </a:r>
            <a:r>
              <a:rPr lang="hr-HR" b="1" dirty="0" smtClean="0"/>
              <a:t>sklopiti i u obliku arbitražne klauzule u nekom ugovoru. </a:t>
            </a:r>
            <a:r>
              <a:rPr lang="hr-HR" b="1" dirty="0"/>
              <a:t>Kako je to u </a:t>
            </a:r>
            <a:r>
              <a:rPr lang="hr-HR" b="1" dirty="0" smtClean="0"/>
              <a:t>konkretnom </a:t>
            </a:r>
            <a:r>
              <a:rPr lang="hr-HR" b="1" dirty="0"/>
              <a:t>slučaju i učinjeno (arbitražna klauzula je dio ugovora o građenju zaključenog među strankama), nema razloga za odbijanje tuženikovog prigovora. </a:t>
            </a:r>
            <a:r>
              <a:rPr lang="hr-HR" dirty="0"/>
              <a:t>Arbitražnom klauzulom stranke su ugovorile da će moguće sporove nastojati riješiti sporazumno, zatim pred arbitražnom komisijom, a tek zatim pred nadležnim sudom. Iako stranke u klauzuli nisu navele mjerodavno pravo ZA u članku 6. stavak 7. propisuje da će u tom slučaju mjerodavno biti pravo koje je mjerodavno za bit spora ili pravo Republike Hrvatske.“</a:t>
            </a:r>
          </a:p>
          <a:p>
            <a:pPr>
              <a:buNone/>
            </a:pPr>
            <a:endParaRPr lang="hr-HR" i="1" dirty="0" smtClean="0"/>
          </a:p>
          <a:p>
            <a:pPr>
              <a:buNone/>
            </a:pPr>
            <a:r>
              <a:rPr lang="hr-HR" i="1" dirty="0" smtClean="0"/>
              <a:t>(</a:t>
            </a:r>
            <a:r>
              <a:rPr lang="hr-HR" i="1" dirty="0"/>
              <a:t>Odluka Visokog trgovačkog suda Republike Hrvatske broj XXXIV </a:t>
            </a:r>
            <a:r>
              <a:rPr lang="hr-HR" i="1" dirty="0" err="1" smtClean="0"/>
              <a:t>Pž</a:t>
            </a:r>
            <a:r>
              <a:rPr lang="hr-HR" i="1" dirty="0" smtClean="0"/>
              <a:t>-</a:t>
            </a:r>
          </a:p>
          <a:p>
            <a:pPr>
              <a:buNone/>
            </a:pPr>
            <a:r>
              <a:rPr lang="hr-HR" i="1" dirty="0" smtClean="0"/>
              <a:t>5617/04-3</a:t>
            </a:r>
            <a:r>
              <a:rPr lang="hr-HR" dirty="0" smtClean="0"/>
              <a:t> </a:t>
            </a:r>
            <a:r>
              <a:rPr lang="hr-HR" i="1" dirty="0"/>
              <a:t>od 11. listopada 2005. godine)</a:t>
            </a:r>
            <a:endParaRPr lang="hr-HR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Sklapanje ugovora o arbitraži </a:t>
            </a:r>
            <a:r>
              <a:rPr lang="hr-HR" dirty="0" err="1" smtClean="0"/>
              <a:t>konkludentnim</a:t>
            </a:r>
            <a:r>
              <a:rPr lang="hr-HR" dirty="0" smtClean="0"/>
              <a:t> radnjama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err="1" smtClean="0"/>
              <a:t>Čl</a:t>
            </a:r>
            <a:r>
              <a:rPr lang="hr-HR" dirty="0" smtClean="0"/>
              <a:t>. 6(8) Zakona o arbitraži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Smatra se da je ugovor o arbitraži valjan i ako </a:t>
            </a:r>
          </a:p>
          <a:p>
            <a:pPr>
              <a:buNone/>
            </a:pPr>
            <a:r>
              <a:rPr lang="hr-HR" dirty="0" smtClean="0"/>
              <a:t>tužitelj podnese tužbu arbitražnom sudu, a </a:t>
            </a:r>
          </a:p>
          <a:p>
            <a:pPr>
              <a:buNone/>
            </a:pPr>
            <a:r>
              <a:rPr lang="hr-HR" dirty="0" smtClean="0"/>
              <a:t>tuženik ne prigovori nadležnosti arbitražnog </a:t>
            </a:r>
          </a:p>
          <a:p>
            <a:pPr>
              <a:buNone/>
            </a:pPr>
            <a:r>
              <a:rPr lang="hr-HR" dirty="0" smtClean="0"/>
              <a:t>suda najkasnije u odgovoru na tužbu u kome se </a:t>
            </a:r>
          </a:p>
          <a:p>
            <a:pPr>
              <a:buNone/>
            </a:pPr>
            <a:r>
              <a:rPr lang="hr-HR" dirty="0" smtClean="0"/>
              <a:t>upustio u raspravljanje o biti spora.</a:t>
            </a:r>
            <a:endParaRPr lang="hr-H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Sklapanje ugovora o arbitraži </a:t>
            </a:r>
            <a:r>
              <a:rPr lang="hr-HR" dirty="0" err="1" smtClean="0"/>
              <a:t>konkludentnim</a:t>
            </a:r>
            <a:r>
              <a:rPr lang="hr-HR" dirty="0" smtClean="0"/>
              <a:t> radnjama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r-HR" dirty="0" smtClean="0"/>
              <a:t>    Sud </a:t>
            </a:r>
            <a:r>
              <a:rPr lang="hr-HR" dirty="0"/>
              <a:t>je zauzeo stanovište da odredba </a:t>
            </a:r>
            <a:r>
              <a:rPr lang="hr-HR" dirty="0" err="1"/>
              <a:t>čl</a:t>
            </a:r>
            <a:r>
              <a:rPr lang="hr-HR" dirty="0"/>
              <a:t>. 11. ugovora o prodaji predstavlja arbitražnu klauzulu, te da su tom arbitražnom klauzulom stranke podvrgle arbitraži sve sporove koji su među strankama nastali ili bi mogli nastati iz ugovora o prodaji. </a:t>
            </a:r>
            <a:r>
              <a:rPr lang="hr-HR" b="1" dirty="0"/>
              <a:t>Međutim čak i da stranke nisu predmetnim ugovorom ( arbitražnom klauzulom) ugovorile nadležnost arbitraže odnosno čak i da prednji ugovor o arbitraži ( arbitražna klauzula), kako tuženik tvrdi, nije sklopljen, opet bi za donošenje odluke u konkretnom sporu bila nadležna arbitraža. Naime, prema odredbi članka 6. st. 8. Zakona o arbitraži smatra se da je ugovor o arbitraži valjan i ako tužitelj podnese tužbu Arbitražnom sudu, a tuženik ne prigovori nadležnosti Arbitražnog suda, najkasnije u odgovoru na tužbu u kome se upustio u raspravljanje o biti spora.</a:t>
            </a:r>
            <a:r>
              <a:rPr lang="hr-HR" dirty="0"/>
              <a:t>“</a:t>
            </a:r>
          </a:p>
          <a:p>
            <a:pPr>
              <a:buNone/>
            </a:pPr>
            <a:r>
              <a:rPr lang="hr-HR" dirty="0"/>
              <a:t> (Odluka </a:t>
            </a:r>
            <a:r>
              <a:rPr lang="hr-HR" i="1" dirty="0"/>
              <a:t>Trgovačkog suda u Zagrebu broj P-4442/06 od 29. ožujka 2007. godine)</a:t>
            </a:r>
            <a:endParaRPr lang="hr-HR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Autonomija ugovora o arbitraži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Načelo </a:t>
            </a:r>
            <a:r>
              <a:rPr lang="hr-HR" dirty="0" err="1" smtClean="0"/>
              <a:t>separabilnosti</a:t>
            </a:r>
            <a:endParaRPr lang="hr-HR" dirty="0" smtClean="0"/>
          </a:p>
          <a:p>
            <a:r>
              <a:rPr lang="hr-HR" dirty="0" smtClean="0"/>
              <a:t>Načelo </a:t>
            </a:r>
            <a:r>
              <a:rPr lang="hr-HR" i="1" dirty="0" smtClean="0"/>
              <a:t>“</a:t>
            </a:r>
            <a:r>
              <a:rPr lang="hr-HR" i="1" dirty="0" err="1" smtClean="0"/>
              <a:t>Kompetenz</a:t>
            </a:r>
            <a:r>
              <a:rPr lang="hr-HR" i="1" dirty="0" smtClean="0"/>
              <a:t>-</a:t>
            </a:r>
            <a:r>
              <a:rPr lang="hr-HR" i="1" dirty="0" err="1" smtClean="0"/>
              <a:t>Kompetenz</a:t>
            </a:r>
            <a:r>
              <a:rPr lang="hr-HR" i="1" dirty="0" smtClean="0"/>
              <a:t>”</a:t>
            </a:r>
            <a:endParaRPr lang="hr-HR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71600" y="548680"/>
            <a:ext cx="69847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err="1" smtClean="0"/>
              <a:t>Čl</a:t>
            </a:r>
            <a:r>
              <a:rPr lang="hr-HR" sz="2800" b="1" dirty="0" smtClean="0"/>
              <a:t>. 15(1) Zakona o arbitraži</a:t>
            </a:r>
            <a:endParaRPr lang="hr-HR" sz="2800" b="1" dirty="0"/>
          </a:p>
          <a:p>
            <a:endParaRPr lang="hr-HR" sz="2800" dirty="0" smtClean="0"/>
          </a:p>
          <a:p>
            <a:r>
              <a:rPr lang="hr-HR" sz="2800" dirty="0" smtClean="0"/>
              <a:t>Arbitražni </a:t>
            </a:r>
            <a:r>
              <a:rPr lang="hr-HR" sz="2800" dirty="0"/>
              <a:t>sud može odlučivati o svojoj nadležnosti, </a:t>
            </a:r>
            <a:r>
              <a:rPr lang="hr-HR" sz="2800" b="1" dirty="0"/>
              <a:t>uključujući i odlučivanje o svakom prigovoru o postojanju ili valjanosti ugovora o arbitraži. </a:t>
            </a:r>
            <a:r>
              <a:rPr lang="hr-HR" sz="2800" dirty="0"/>
              <a:t>U tu će se svrhu arbitražna klauzula </a:t>
            </a:r>
            <a:r>
              <a:rPr lang="hr-HR" sz="2800" u="sng" dirty="0"/>
              <a:t>koja je sastavni dio nekog ugovora smatrati kao sporazum nezavisan od ostalih odredaba tog ugovora</a:t>
            </a:r>
            <a:r>
              <a:rPr lang="hr-HR" sz="2800" dirty="0"/>
              <a:t>. Odluka arbitražnog suda o tome da je taj ugovor ništav sama po sebi ne znači da ni arbitražna klauzula nije valjana.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ARBITRAŽNA KLAUZULA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dirty="0" smtClean="0"/>
              <a:t>Jedna od odredaba glavnog ugovora kojom se ugovara rješavanje arbitražom svi budućih sporova koji proizlaze iz tog glavnog ugovora.</a:t>
            </a:r>
          </a:p>
          <a:p>
            <a:r>
              <a:rPr lang="hr-HR" dirty="0" smtClean="0"/>
              <a:t>O njenoj valjanost može odlučivati sam arbitražni tribunal (arbitri sami odlučuju o svojoj nadležnosti: </a:t>
            </a:r>
            <a:r>
              <a:rPr lang="hr-HR" dirty="0" err="1" smtClean="0"/>
              <a:t>Kompetenz</a:t>
            </a:r>
            <a:r>
              <a:rPr lang="hr-HR" dirty="0" smtClean="0"/>
              <a:t>-</a:t>
            </a:r>
            <a:r>
              <a:rPr lang="hr-HR" dirty="0" err="1" smtClean="0"/>
              <a:t>Kompetenz</a:t>
            </a:r>
            <a:r>
              <a:rPr lang="hr-HR" dirty="0" smtClean="0"/>
              <a:t> načelo) ili sud. </a:t>
            </a:r>
          </a:p>
          <a:p>
            <a:r>
              <a:rPr lang="hr-HR" dirty="0" smtClean="0"/>
              <a:t>Ona se smatra zasebnim ugovorom, odvojenim od glavnog ugovora – </a:t>
            </a:r>
            <a:r>
              <a:rPr lang="hr-HR" i="1" dirty="0" err="1" smtClean="0"/>
              <a:t>separability</a:t>
            </a:r>
            <a:r>
              <a:rPr lang="hr-HR" i="1" dirty="0" smtClean="0"/>
              <a:t> ili </a:t>
            </a:r>
            <a:r>
              <a:rPr lang="hr-HR" i="1" dirty="0" err="1" smtClean="0"/>
              <a:t>severability</a:t>
            </a:r>
            <a:r>
              <a:rPr lang="hr-HR" i="1" dirty="0" smtClean="0"/>
              <a:t> </a:t>
            </a:r>
            <a:r>
              <a:rPr lang="hr-HR" i="1" dirty="0" err="1" smtClean="0"/>
              <a:t>doctrine</a:t>
            </a:r>
            <a:r>
              <a:rPr lang="hr-HR" i="1" dirty="0" smtClean="0"/>
              <a:t> </a:t>
            </a:r>
          </a:p>
          <a:p>
            <a:r>
              <a:rPr lang="hr-HR" dirty="0" smtClean="0"/>
              <a:t>Mora biti formalno valjana (ugovorena u skladu s odredbama o obliku ugovora o arbitraži) i materijalno valjana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Formalna valjanost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3600" b="1" dirty="0" smtClean="0"/>
              <a:t>osnovno pravilo – pisani oblik</a:t>
            </a:r>
            <a:endParaRPr lang="hr-HR" sz="3600" b="1" i="1" dirty="0" smtClean="0"/>
          </a:p>
          <a:p>
            <a:pPr>
              <a:buNone/>
            </a:pPr>
            <a:endParaRPr lang="hr-HR" sz="3600" b="1" i="1" dirty="0" smtClean="0"/>
          </a:p>
          <a:p>
            <a:r>
              <a:rPr lang="hr-HR" sz="3600" b="1" dirty="0" smtClean="0"/>
              <a:t>pravila koja omekšavaju pravilo o pisanom obliku</a:t>
            </a:r>
          </a:p>
          <a:p>
            <a:pPr lvl="1"/>
            <a:r>
              <a:rPr lang="hr-HR" b="1" dirty="0" smtClean="0"/>
              <a:t>bilo kakav dokaz o pisanom obliku ugovora o arbitraži je dovoljan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Formalna valjanost – </a:t>
            </a:r>
            <a:r>
              <a:rPr lang="hr-HR" dirty="0" err="1" smtClean="0"/>
              <a:t>Čl</a:t>
            </a:r>
            <a:r>
              <a:rPr lang="hr-HR" dirty="0" smtClean="0"/>
              <a:t>. 6(2) ZA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dirty="0"/>
              <a:t> </a:t>
            </a:r>
            <a:r>
              <a:rPr lang="hr-HR" dirty="0" smtClean="0"/>
              <a:t>  Ugovor </a:t>
            </a:r>
            <a:r>
              <a:rPr lang="hr-HR" dirty="0"/>
              <a:t>o arbitraži je valjan ako je sklopljen u pisanom obliku. Ugovor je sklopljen u pisanom obliku ako je unesen u isprave koje su stranke potpisale </a:t>
            </a:r>
            <a:r>
              <a:rPr lang="hr-HR" b="1" dirty="0"/>
              <a:t>ili ako je sklopljen razmjenom pisama, teleksa, telefaksa, brzojava ili drugih sred­stava telekomuniciranja koja </a:t>
            </a:r>
            <a:r>
              <a:rPr lang="hr-HR" b="1" u="sng" dirty="0"/>
              <a:t>omogućavaju pisani dokaz o ugovoru</a:t>
            </a:r>
            <a:r>
              <a:rPr lang="hr-HR" b="1" dirty="0"/>
              <a:t>, bez obzira jesu li ih stranke potpisale</a:t>
            </a:r>
            <a:r>
              <a:rPr lang="hr-HR" dirty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Sklapanje ugovora o arbitraži šutnjom– </a:t>
            </a:r>
            <a:r>
              <a:rPr lang="hr-HR" dirty="0" err="1" smtClean="0"/>
              <a:t>Čl</a:t>
            </a:r>
            <a:r>
              <a:rPr lang="hr-HR" dirty="0" smtClean="0"/>
              <a:t>. 6(3) ZA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r-HR" dirty="0" smtClean="0"/>
              <a:t>Smatra se da je ugovor o arbitraži u pisanom </a:t>
            </a:r>
          </a:p>
          <a:p>
            <a:pPr>
              <a:buNone/>
            </a:pPr>
            <a:r>
              <a:rPr lang="hr-HR" dirty="0" smtClean="0"/>
              <a:t>obliku zaključen:</a:t>
            </a:r>
          </a:p>
          <a:p>
            <a:pPr>
              <a:buNone/>
            </a:pPr>
            <a:r>
              <a:rPr lang="hr-HR" dirty="0" smtClean="0"/>
              <a:t>(1)Ako je jedna strana uputila drugoj strani ili ako je neka treća osoba uputila objema stranama pisanu ponudu za zaključenje ugovora o arbitraži, a protiv te ponude nije pravovremeno izjavljen prigovor, što se prema običajima u prometu može smatrati prihvatom ponude 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Sklapanje ugovora o arbitraži šutnjom– </a:t>
            </a:r>
            <a:r>
              <a:rPr lang="hr-HR" dirty="0" err="1" smtClean="0"/>
              <a:t>Čl</a:t>
            </a:r>
            <a:r>
              <a:rPr lang="hr-HR" dirty="0" smtClean="0"/>
              <a:t>. 6(3) ZA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r-HR" dirty="0" smtClean="0"/>
              <a:t>Smatra se da je ugovor o arbitraži u pisanom </a:t>
            </a:r>
          </a:p>
          <a:p>
            <a:pPr>
              <a:buNone/>
            </a:pPr>
            <a:r>
              <a:rPr lang="hr-HR" dirty="0" smtClean="0"/>
              <a:t>obliku zaključen:</a:t>
            </a:r>
          </a:p>
          <a:p>
            <a:pPr>
              <a:buNone/>
            </a:pPr>
            <a:r>
              <a:rPr lang="hr-HR" dirty="0" smtClean="0"/>
              <a:t>(1)Ako je jedna strana uputila drugoj strani ili ako je neka treća osoba uputila objema stranama pisanu ponudu za zaključenje ugovora o arbitraži, a protiv te ponude nije pravovremeno izjavljen prigovor, </a:t>
            </a:r>
            <a:r>
              <a:rPr lang="hr-HR" b="1" dirty="0" smtClean="0"/>
              <a:t>što se prema običajima u prometu može smatrati prihvatom ponude </a:t>
            </a:r>
            <a:endParaRPr 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Arbitraža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r-HR" dirty="0" err="1" smtClean="0"/>
              <a:t>Čl</a:t>
            </a:r>
            <a:r>
              <a:rPr lang="hr-HR" dirty="0" smtClean="0"/>
              <a:t>. 2 (1) Zakona o arbitraži</a:t>
            </a:r>
          </a:p>
          <a:p>
            <a:pPr>
              <a:buNone/>
            </a:pPr>
            <a:r>
              <a:rPr lang="vi-VN" dirty="0"/>
              <a:t>»arbitraža« (</a:t>
            </a:r>
            <a:r>
              <a:rPr lang="vi-VN" b="1" dirty="0"/>
              <a:t>izbrano suđenje</a:t>
            </a:r>
            <a:r>
              <a:rPr lang="vi-VN" dirty="0"/>
              <a:t>) je suđenje pred arbitražnim sudom bez obzira organizira li ga ili njegovo djelovanje osigurava arbitražna ustanova ili </a:t>
            </a:r>
            <a:r>
              <a:rPr lang="vi-VN" dirty="0" smtClean="0"/>
              <a:t>ne</a:t>
            </a:r>
            <a:endParaRPr lang="hr-HR" dirty="0" smtClean="0"/>
          </a:p>
          <a:p>
            <a:pPr>
              <a:buNone/>
            </a:pPr>
            <a:endParaRPr lang="hr-HR" dirty="0"/>
          </a:p>
          <a:p>
            <a:pPr algn="just">
              <a:buNone/>
            </a:pPr>
            <a:r>
              <a:rPr lang="hr-HR" dirty="0" smtClean="0"/>
              <a:t>Arbitraže su nedržavna tijela kojima su </a:t>
            </a:r>
          </a:p>
          <a:p>
            <a:pPr algn="just">
              <a:buNone/>
            </a:pPr>
            <a:r>
              <a:rPr lang="hr-HR" dirty="0" smtClean="0"/>
              <a:t>zainteresirani subjekti </a:t>
            </a:r>
            <a:r>
              <a:rPr lang="hr-HR" b="1" dirty="0" smtClean="0"/>
              <a:t>povjerili rješavanje svog </a:t>
            </a:r>
          </a:p>
          <a:p>
            <a:pPr algn="just">
              <a:buNone/>
            </a:pPr>
            <a:r>
              <a:rPr lang="hr-HR" b="1" dirty="0" smtClean="0"/>
              <a:t>spora </a:t>
            </a:r>
            <a:r>
              <a:rPr lang="hr-HR" dirty="0" smtClean="0"/>
              <a:t>koji je nastao iz ugovornog ili </a:t>
            </a:r>
            <a:r>
              <a:rPr lang="hr-HR" dirty="0" err="1" smtClean="0"/>
              <a:t>izvanugovornog</a:t>
            </a:r>
            <a:r>
              <a:rPr lang="hr-HR" dirty="0" smtClean="0"/>
              <a:t> </a:t>
            </a:r>
          </a:p>
          <a:p>
            <a:pPr algn="just">
              <a:buNone/>
            </a:pPr>
            <a:r>
              <a:rPr lang="hr-HR" dirty="0" smtClean="0"/>
              <a:t>odnosa. 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Sklapanje ugovora o arbitraži pisanom potvrdom - </a:t>
            </a:r>
            <a:r>
              <a:rPr lang="hr-HR" dirty="0" err="1" smtClean="0"/>
              <a:t>Čl</a:t>
            </a:r>
            <a:r>
              <a:rPr lang="hr-HR" dirty="0" smtClean="0"/>
              <a:t>. 6(3) ZA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r-HR" dirty="0" smtClean="0"/>
              <a:t>Smatra se da je ugovor o arbitraži u pisanom </a:t>
            </a:r>
          </a:p>
          <a:p>
            <a:pPr>
              <a:buNone/>
            </a:pPr>
            <a:r>
              <a:rPr lang="hr-HR" dirty="0" smtClean="0"/>
              <a:t>obliku zaključen:</a:t>
            </a:r>
          </a:p>
          <a:p>
            <a:pPr>
              <a:buNone/>
            </a:pPr>
            <a:r>
              <a:rPr lang="hr-HR" dirty="0" smtClean="0"/>
              <a:t>(2)Ako nakon usmeno zaključenog ugovora o arbitraži jedna od ugovornih strana uputi drugoj pisanu obavijest u kojoj se poziva na prethodno zaključeni usmeni ugovor, a druga strana pravodobno ne prigovori sadržaju primljene obavijesti, što se prema običajima u prometu može smatrati suglasnošću sa sadržajem primljene obavijesti. 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Upućivanje – ČL. 6(4) ZA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Upućivanje u glavnom ugovoru na ispravu (opće </a:t>
            </a:r>
          </a:p>
          <a:p>
            <a:pPr>
              <a:buNone/>
            </a:pPr>
            <a:r>
              <a:rPr lang="hr-HR" dirty="0" smtClean="0"/>
              <a:t>uvjete poslovanja, tekst drugog ugovora i slično) </a:t>
            </a:r>
          </a:p>
          <a:p>
            <a:pPr>
              <a:buNone/>
            </a:pPr>
            <a:r>
              <a:rPr lang="hr-HR" dirty="0" smtClean="0"/>
              <a:t>koja sadrži arbitražnu klauzulu predstavlja </a:t>
            </a:r>
          </a:p>
          <a:p>
            <a:pPr>
              <a:buNone/>
            </a:pPr>
            <a:r>
              <a:rPr lang="hr-HR" dirty="0" smtClean="0"/>
              <a:t>ugovor o arbitraži ako je upućivanje takvo da je </a:t>
            </a:r>
          </a:p>
          <a:p>
            <a:pPr>
              <a:buNone/>
            </a:pPr>
            <a:r>
              <a:rPr lang="hr-HR" dirty="0" smtClean="0"/>
              <a:t>ta klauzula sastavni dio ugovora. 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Upućivanje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sz="2800" b="1" dirty="0" smtClean="0"/>
              <a:t>Arbitražna klauzula koja je dio općih pravila poslovanja koji su napisani na poleđini ugovora, valjani je ugovor o arbitraži.”</a:t>
            </a:r>
          </a:p>
          <a:p>
            <a:pPr>
              <a:buNone/>
            </a:pPr>
            <a:endParaRPr lang="hr-HR" b="1" dirty="0" smtClean="0"/>
          </a:p>
          <a:p>
            <a:pPr lvl="1">
              <a:buClr>
                <a:srgbClr val="FF3300"/>
              </a:buClr>
              <a:buFont typeface="Wingdings" pitchFamily="2" charset="2"/>
              <a:buChar char="§"/>
            </a:pPr>
            <a:r>
              <a:rPr lang="hr-HR" b="1" dirty="0" smtClean="0"/>
              <a:t>	</a:t>
            </a:r>
            <a:r>
              <a:rPr lang="hr-HR" sz="2400" b="1" dirty="0" smtClean="0"/>
              <a:t>SIS HGK 2003/24 od 20. veljače 2004.</a:t>
            </a:r>
          </a:p>
          <a:p>
            <a:pPr lvl="1">
              <a:buClr>
                <a:srgbClr val="FF3300"/>
              </a:buClr>
              <a:buFont typeface="Wingdings" pitchFamily="2" charset="2"/>
              <a:buChar char="§"/>
            </a:pPr>
            <a:r>
              <a:rPr lang="hr-HR" sz="2400" b="1" dirty="0" smtClean="0"/>
              <a:t>	SIS HGK 2003/27 od 20. veljače 2004.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r>
              <a:rPr lang="hr-HR" sz="2400" dirty="0" smtClean="0"/>
              <a:t/>
            </a:r>
            <a:br>
              <a:rPr lang="hr-HR" sz="2400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r-HR" sz="1800" dirty="0" smtClean="0"/>
              <a:t>„</a:t>
            </a:r>
            <a:r>
              <a:rPr lang="hr-HR" sz="1800" dirty="0"/>
              <a:t>Međutim, iz navedenog Sporazuma koji </a:t>
            </a:r>
            <a:r>
              <a:rPr lang="hr-HR" sz="1800" dirty="0" err="1"/>
              <a:t>prileži</a:t>
            </a:r>
            <a:r>
              <a:rPr lang="hr-HR" sz="1800" dirty="0"/>
              <a:t> ovom spisu (list 34) je vidljivo da je </a:t>
            </a:r>
            <a:r>
              <a:rPr lang="hr-HR" sz="1800" dirty="0" err="1" smtClean="0"/>
              <a:t>učl</a:t>
            </a:r>
            <a:r>
              <a:rPr lang="hr-HR" sz="1800" dirty="0" smtClean="0"/>
              <a:t>.</a:t>
            </a:r>
          </a:p>
          <a:p>
            <a:pPr>
              <a:buNone/>
            </a:pPr>
            <a:r>
              <a:rPr lang="hr-HR" sz="1800" dirty="0" smtClean="0"/>
              <a:t>4</a:t>
            </a:r>
            <a:r>
              <a:rPr lang="hr-HR" sz="1800" dirty="0"/>
              <a:t>. Sporazuma ugovoreno da tuženik pored novčane naknade ugovorene u članku 3. </a:t>
            </a:r>
            <a:endParaRPr lang="hr-HR" sz="1800" dirty="0" smtClean="0"/>
          </a:p>
          <a:p>
            <a:pPr>
              <a:buNone/>
            </a:pPr>
            <a:r>
              <a:rPr lang="hr-HR" sz="1800" dirty="0" smtClean="0"/>
              <a:t>Sporazuma </a:t>
            </a:r>
            <a:r>
              <a:rPr lang="hr-HR" sz="1800" dirty="0"/>
              <a:t>nema nikakvih drugih potraživanja s osnove Ugovora o treniranju od 1. </a:t>
            </a:r>
            <a:endParaRPr lang="hr-HR" sz="1800" dirty="0" smtClean="0"/>
          </a:p>
          <a:p>
            <a:pPr>
              <a:buNone/>
            </a:pPr>
            <a:r>
              <a:rPr lang="hr-HR" sz="1800" dirty="0" smtClean="0"/>
              <a:t>srpnja </a:t>
            </a:r>
            <a:r>
              <a:rPr lang="hr-HR" sz="1800" dirty="0"/>
              <a:t>2009. Ta okolnost, po ocjeni ovoga suda, ukazuje da se citirani </a:t>
            </a:r>
            <a:r>
              <a:rPr lang="hr-HR" sz="1800" b="1" dirty="0"/>
              <a:t>Sporazum o </a:t>
            </a:r>
            <a:endParaRPr lang="hr-HR" sz="1800" b="1" dirty="0" smtClean="0"/>
          </a:p>
          <a:p>
            <a:pPr>
              <a:buNone/>
            </a:pPr>
            <a:r>
              <a:rPr lang="hr-HR" sz="1800" b="1" dirty="0" smtClean="0"/>
              <a:t>raskidu </a:t>
            </a:r>
            <a:r>
              <a:rPr lang="hr-HR" sz="1800" b="1" dirty="0"/>
              <a:t>ugovora i isplati spornog iznosa temelji na Ugovoru o treniranju </a:t>
            </a:r>
            <a:r>
              <a:rPr lang="hr-HR" sz="1800" dirty="0"/>
              <a:t>od 1. srpnja </a:t>
            </a:r>
            <a:endParaRPr lang="hr-HR" sz="1800" dirty="0" smtClean="0"/>
          </a:p>
          <a:p>
            <a:pPr>
              <a:buNone/>
            </a:pPr>
            <a:r>
              <a:rPr lang="hr-HR" sz="1800" dirty="0" smtClean="0"/>
              <a:t>2009</a:t>
            </a:r>
            <a:r>
              <a:rPr lang="hr-HR" sz="1800" dirty="0"/>
              <a:t>., odnosno proizlazi iz tog ugovora, a kako to opravdano tijekom postupka i sada u </a:t>
            </a:r>
            <a:endParaRPr lang="hr-HR" sz="1800" dirty="0" smtClean="0"/>
          </a:p>
          <a:p>
            <a:pPr>
              <a:buNone/>
            </a:pPr>
            <a:r>
              <a:rPr lang="hr-HR" sz="1800" dirty="0" smtClean="0"/>
              <a:t>žalbi </a:t>
            </a:r>
            <a:r>
              <a:rPr lang="hr-HR" sz="1800" dirty="0"/>
              <a:t>ističe tuženik. Naime, upravo sadržaj tog citiranog članka Sporazuma ukazuje da </a:t>
            </a:r>
            <a:endParaRPr lang="hr-HR" sz="1800" dirty="0" smtClean="0"/>
          </a:p>
          <a:p>
            <a:pPr>
              <a:buNone/>
            </a:pPr>
            <a:r>
              <a:rPr lang="hr-HR" sz="1800" dirty="0" smtClean="0"/>
              <a:t>stranke </a:t>
            </a:r>
            <a:r>
              <a:rPr lang="hr-HR" sz="1800" dirty="0"/>
              <a:t>u tom Sporazumu upućuju na tekst drugog ugovora - </a:t>
            </a:r>
            <a:r>
              <a:rPr lang="hr-HR" sz="1800" dirty="0" err="1"/>
              <a:t>Ugovora</a:t>
            </a:r>
            <a:r>
              <a:rPr lang="hr-HR" sz="1800" dirty="0"/>
              <a:t> o treniranju </a:t>
            </a:r>
            <a:r>
              <a:rPr lang="hr-HR" sz="1800" dirty="0" smtClean="0"/>
              <a:t>iz </a:t>
            </a:r>
          </a:p>
          <a:p>
            <a:pPr>
              <a:buNone/>
            </a:pPr>
            <a:r>
              <a:rPr lang="hr-HR" sz="1800" dirty="0" smtClean="0"/>
              <a:t>kojeg </a:t>
            </a:r>
            <a:r>
              <a:rPr lang="hr-HR" sz="1800" dirty="0"/>
              <a:t>proizlazi tuženikovo potraživanje, pa utoliko navedeni Sporazum ne predstavlja </a:t>
            </a:r>
            <a:endParaRPr lang="hr-HR" sz="1800" dirty="0" smtClean="0"/>
          </a:p>
          <a:p>
            <a:pPr>
              <a:buNone/>
            </a:pPr>
            <a:r>
              <a:rPr lang="hr-HR" sz="1800" dirty="0" smtClean="0"/>
              <a:t>samostalan </a:t>
            </a:r>
            <a:r>
              <a:rPr lang="hr-HR" sz="1800" dirty="0"/>
              <a:t>pravni posao i stoga ga niti nije moguće razmatrati odvojeno (zasebno) od </a:t>
            </a:r>
            <a:endParaRPr lang="hr-HR" sz="1800" dirty="0" smtClean="0"/>
          </a:p>
          <a:p>
            <a:pPr>
              <a:buNone/>
            </a:pPr>
            <a:r>
              <a:rPr lang="hr-HR" sz="1800" dirty="0" smtClean="0"/>
              <a:t>Ugovora </a:t>
            </a:r>
            <a:r>
              <a:rPr lang="hr-HR" sz="1800" dirty="0"/>
              <a:t>o treniranju od 1. srpnja 2009.</a:t>
            </a:r>
          </a:p>
          <a:p>
            <a:pPr>
              <a:buNone/>
            </a:pPr>
            <a:r>
              <a:rPr lang="hr-HR" sz="1800" dirty="0"/>
              <a:t>Naprotiv</a:t>
            </a:r>
            <a:r>
              <a:rPr lang="hr-HR" sz="1800" b="1" dirty="0"/>
              <a:t>, sukladno naprijed rečenom, sporni odnos stranaka prema nalaženju ovoga </a:t>
            </a:r>
            <a:endParaRPr lang="hr-HR" sz="1800" b="1" dirty="0" smtClean="0"/>
          </a:p>
          <a:p>
            <a:pPr>
              <a:buNone/>
            </a:pPr>
            <a:r>
              <a:rPr lang="hr-HR" sz="1800" b="1" dirty="0" smtClean="0"/>
              <a:t>suda</a:t>
            </a:r>
            <a:r>
              <a:rPr lang="hr-HR" sz="1800" b="1" dirty="0"/>
              <a:t>  proizlazi iz Ugovora o treniranju od 1. srpnja 2009. - u kojem su stranke (</a:t>
            </a:r>
            <a:r>
              <a:rPr lang="hr-HR" sz="1800" b="1" dirty="0" err="1"/>
              <a:t>čl</a:t>
            </a:r>
            <a:r>
              <a:rPr lang="hr-HR" sz="1800" b="1" dirty="0"/>
              <a:t>. 8. st. </a:t>
            </a:r>
            <a:endParaRPr lang="hr-HR" sz="1800" b="1" dirty="0" smtClean="0"/>
          </a:p>
          <a:p>
            <a:pPr>
              <a:buNone/>
            </a:pPr>
            <a:r>
              <a:rPr lang="hr-HR" sz="1800" b="1" dirty="0" smtClean="0"/>
              <a:t>2</a:t>
            </a:r>
            <a:r>
              <a:rPr lang="hr-HR" sz="1800" b="1" dirty="0"/>
              <a:t>. Ugovora) za sve sporove proizašle iz navedenog ugovora ugovorile isključivu </a:t>
            </a:r>
            <a:endParaRPr lang="hr-HR" sz="1800" b="1" dirty="0" smtClean="0"/>
          </a:p>
          <a:p>
            <a:pPr>
              <a:buNone/>
            </a:pPr>
            <a:r>
              <a:rPr lang="hr-HR" sz="1800" b="1" dirty="0" smtClean="0"/>
              <a:t>nadležnost </a:t>
            </a:r>
            <a:r>
              <a:rPr lang="hr-HR" sz="1800" b="1" dirty="0"/>
              <a:t>Arbitražnog suda HNS-a. </a:t>
            </a:r>
            <a:endParaRPr lang="hr-HR" sz="1800" b="1" dirty="0" smtClean="0"/>
          </a:p>
          <a:p>
            <a:pPr>
              <a:buNone/>
            </a:pPr>
            <a:r>
              <a:rPr lang="hr-HR" sz="1800" dirty="0" smtClean="0"/>
              <a:t>Iz </a:t>
            </a:r>
            <a:r>
              <a:rPr lang="hr-HR" sz="1800" dirty="0"/>
              <a:t>svega navedenog, dakle, </a:t>
            </a:r>
            <a:r>
              <a:rPr lang="hr-HR" sz="1800" b="1" dirty="0"/>
              <a:t>proizlazi da je Arbitražni sud HNS-a u konkretnom slučaju bio </a:t>
            </a:r>
            <a:endParaRPr lang="hr-HR" sz="1800" b="1" dirty="0" smtClean="0"/>
          </a:p>
          <a:p>
            <a:pPr>
              <a:buNone/>
            </a:pPr>
            <a:r>
              <a:rPr lang="hr-HR" sz="1800" b="1" dirty="0" smtClean="0"/>
              <a:t>nadležan </a:t>
            </a:r>
            <a:r>
              <a:rPr lang="hr-HR" sz="1800" b="1" dirty="0"/>
              <a:t>za rješavanje predmetnog spora</a:t>
            </a:r>
            <a:r>
              <a:rPr lang="hr-HR" sz="1800" dirty="0"/>
              <a:t>, a obzirom na ugovorenu arbitražnu klauzulu u </a:t>
            </a:r>
            <a:endParaRPr lang="hr-HR" sz="1800" dirty="0" smtClean="0"/>
          </a:p>
          <a:p>
            <a:pPr>
              <a:buNone/>
            </a:pPr>
            <a:r>
              <a:rPr lang="hr-HR" sz="1800" dirty="0" smtClean="0"/>
              <a:t>spomenutom </a:t>
            </a:r>
            <a:r>
              <a:rPr lang="hr-HR" sz="1800" dirty="0"/>
              <a:t>Ugovoru o treniranju iz kojeg ustvari i proizlazi ovaj spor</a:t>
            </a:r>
            <a:r>
              <a:rPr lang="hr-HR" sz="1800" dirty="0" smtClean="0"/>
              <a:t>.“</a:t>
            </a:r>
          </a:p>
          <a:p>
            <a:pPr>
              <a:buNone/>
            </a:pPr>
            <a:endParaRPr lang="hr-HR" sz="1800" i="1" dirty="0"/>
          </a:p>
          <a:p>
            <a:pPr>
              <a:buNone/>
            </a:pPr>
            <a:r>
              <a:rPr lang="hr-HR" sz="1800" i="1" dirty="0" smtClean="0"/>
              <a:t>(</a:t>
            </a:r>
            <a:r>
              <a:rPr lang="hr-HR" sz="1800" i="1" dirty="0"/>
              <a:t>Odluka  Vrhovnog suda Republike Hrvatske broj </a:t>
            </a:r>
            <a:r>
              <a:rPr lang="hr-HR" sz="1800" i="1" dirty="0" err="1"/>
              <a:t>Gž</a:t>
            </a:r>
            <a:r>
              <a:rPr lang="hr-HR" sz="1800" i="1" dirty="0"/>
              <a:t> 15/10-2 od 2. lipnja 2010. godine)</a:t>
            </a:r>
            <a:endParaRPr lang="hr-HR" sz="1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Upućivanje – </a:t>
            </a:r>
            <a:r>
              <a:rPr lang="hr-HR" dirty="0" err="1" smtClean="0"/>
              <a:t>Čl</a:t>
            </a:r>
            <a:r>
              <a:rPr lang="hr-HR" dirty="0" smtClean="0"/>
              <a:t>. 6(5)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Ugovor o arbitraži je valjan ako se u teretnici </a:t>
            </a:r>
          </a:p>
          <a:p>
            <a:pPr>
              <a:buNone/>
            </a:pPr>
            <a:r>
              <a:rPr lang="hr-HR" dirty="0" smtClean="0"/>
              <a:t>izričito poziva na arbitražnu klauzulu u </a:t>
            </a:r>
          </a:p>
          <a:p>
            <a:pPr>
              <a:buNone/>
            </a:pPr>
            <a:r>
              <a:rPr lang="hr-HR" dirty="0" smtClean="0"/>
              <a:t>brodarskom ugovoru (</a:t>
            </a:r>
            <a:r>
              <a:rPr lang="hr-HR" dirty="0" err="1" smtClean="0"/>
              <a:t>charter</a:t>
            </a:r>
            <a:r>
              <a:rPr lang="hr-HR" dirty="0" smtClean="0"/>
              <a:t> partiji).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Potrošački ugovori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r-HR" dirty="0" smtClean="0"/>
              <a:t>Ako je spor nastao ili bi mogao nastati iz </a:t>
            </a:r>
          </a:p>
          <a:p>
            <a:pPr>
              <a:buNone/>
            </a:pPr>
            <a:r>
              <a:rPr lang="hr-HR" dirty="0" smtClean="0"/>
              <a:t>potrošačkog ugovora, iznimno od odredaba </a:t>
            </a:r>
          </a:p>
          <a:p>
            <a:pPr>
              <a:buNone/>
            </a:pPr>
            <a:r>
              <a:rPr lang="hr-HR" dirty="0" smtClean="0"/>
              <a:t>stavka 1.-5. ovog članka, ugovor o arbitraži mora </a:t>
            </a:r>
          </a:p>
          <a:p>
            <a:pPr>
              <a:buNone/>
            </a:pPr>
            <a:r>
              <a:rPr lang="hr-HR" dirty="0" smtClean="0"/>
              <a:t>biti napisan u posebnoj ispravi koju su potpisale </a:t>
            </a:r>
          </a:p>
          <a:p>
            <a:pPr>
              <a:buNone/>
            </a:pPr>
            <a:r>
              <a:rPr lang="hr-HR" dirty="0" smtClean="0"/>
              <a:t>obje stranke. U toj ispravi, osim ako je </a:t>
            </a:r>
          </a:p>
          <a:p>
            <a:pPr>
              <a:buNone/>
            </a:pPr>
            <a:r>
              <a:rPr lang="hr-HR" dirty="0" smtClean="0"/>
              <a:t>sastavljena kod javnog bilježnika, ne smije biti </a:t>
            </a:r>
          </a:p>
          <a:p>
            <a:pPr>
              <a:buNone/>
            </a:pPr>
            <a:r>
              <a:rPr lang="hr-HR" dirty="0" smtClean="0"/>
              <a:t>drugih utanačenja osim onih koja se odnose na </a:t>
            </a:r>
          </a:p>
          <a:p>
            <a:pPr>
              <a:buNone/>
            </a:pPr>
            <a:r>
              <a:rPr lang="hr-HR" dirty="0" smtClean="0"/>
              <a:t>arbitražni postupak.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Materijalna valjanost – </a:t>
            </a:r>
            <a:r>
              <a:rPr lang="hr-HR" dirty="0" err="1" smtClean="0"/>
              <a:t>Čl</a:t>
            </a:r>
            <a:r>
              <a:rPr lang="hr-HR" dirty="0" smtClean="0"/>
              <a:t>. 6(7) ZA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Za </a:t>
            </a:r>
            <a:r>
              <a:rPr lang="hr-HR" dirty="0" err="1" smtClean="0"/>
              <a:t>materijalnopravnu</a:t>
            </a:r>
            <a:r>
              <a:rPr lang="hr-HR" dirty="0" smtClean="0"/>
              <a:t> valjanost ugovora o </a:t>
            </a:r>
          </a:p>
          <a:p>
            <a:pPr>
              <a:buNone/>
            </a:pPr>
            <a:r>
              <a:rPr lang="hr-HR" dirty="0" smtClean="0"/>
              <a:t>arbitraži mjerodavno je pravo koje su stranke </a:t>
            </a:r>
          </a:p>
          <a:p>
            <a:pPr>
              <a:buNone/>
            </a:pPr>
            <a:r>
              <a:rPr lang="hr-HR" dirty="0" smtClean="0"/>
              <a:t>izabrale. Ako stranke nisu izabrale mjerodavno </a:t>
            </a:r>
          </a:p>
          <a:p>
            <a:pPr>
              <a:buNone/>
            </a:pPr>
            <a:r>
              <a:rPr lang="hr-HR" dirty="0" smtClean="0"/>
              <a:t>pravo, mjerodavno će biti pravo koje je </a:t>
            </a:r>
          </a:p>
          <a:p>
            <a:pPr>
              <a:buNone/>
            </a:pPr>
            <a:r>
              <a:rPr lang="hr-HR" dirty="0" smtClean="0"/>
              <a:t>mjerodavno za bit spora ili pravo Republike </a:t>
            </a:r>
          </a:p>
          <a:p>
            <a:pPr>
              <a:buNone/>
            </a:pPr>
            <a:r>
              <a:rPr lang="hr-HR" dirty="0" smtClean="0"/>
              <a:t>Hrvatske.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Materijalna valjanost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spcBef>
                <a:spcPct val="10000"/>
              </a:spcBef>
            </a:pPr>
            <a:r>
              <a:rPr lang="hr-HR" sz="3600" b="1" dirty="0" smtClean="0"/>
              <a:t>ugovor o arbitraži mora sadržavati:</a:t>
            </a:r>
            <a:r>
              <a:rPr lang="hr-HR" b="1" dirty="0" smtClean="0"/>
              <a:t> 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hr-HR" sz="3200" b="1" dirty="0" smtClean="0"/>
              <a:t>jasnu namjeru stranaka da podvrgnu spor arbitraži </a:t>
            </a:r>
          </a:p>
          <a:p>
            <a:pPr lvl="2">
              <a:lnSpc>
                <a:spcPct val="90000"/>
              </a:lnSpc>
              <a:spcBef>
                <a:spcPct val="10000"/>
              </a:spcBef>
            </a:pPr>
            <a:r>
              <a:rPr lang="hr-HR" sz="2800" b="1" dirty="0" smtClean="0"/>
              <a:t>odricanje nadležnosti državnih sudova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hr-HR" sz="3200" b="1" dirty="0" smtClean="0"/>
              <a:t>jasno određenu vrstu arbitraže</a:t>
            </a:r>
          </a:p>
          <a:p>
            <a:pPr lvl="2">
              <a:lnSpc>
                <a:spcPct val="90000"/>
              </a:lnSpc>
              <a:spcBef>
                <a:spcPct val="10000"/>
              </a:spcBef>
            </a:pPr>
            <a:r>
              <a:rPr lang="hr-HR" sz="2800" b="1" dirty="0" smtClean="0"/>
              <a:t>Institucionalna (upućivanje na arbitražnu instituciju ili na pravila o arbitraži arbitražne institucije) ili </a:t>
            </a:r>
            <a:r>
              <a:rPr lang="hr-HR" sz="2800" b="1" i="1" dirty="0" smtClean="0"/>
              <a:t>ad </a:t>
            </a:r>
            <a:r>
              <a:rPr lang="hr-HR" sz="2800" b="1" i="1" dirty="0" err="1" smtClean="0"/>
              <a:t>hoc</a:t>
            </a:r>
            <a:r>
              <a:rPr lang="hr-HR" sz="2800" b="1" dirty="0" smtClean="0"/>
              <a:t> arbitraža</a:t>
            </a:r>
          </a:p>
          <a:p>
            <a:r>
              <a:rPr lang="hr-HR" dirty="0" smtClean="0"/>
              <a:t>Može sadržavati i druge korisne elemente: </a:t>
            </a:r>
            <a:r>
              <a:rPr lang="hr-HR" dirty="0" err="1" smtClean="0"/>
              <a:t>npr</a:t>
            </a:r>
            <a:r>
              <a:rPr lang="hr-HR" dirty="0" smtClean="0"/>
              <a:t>. </a:t>
            </a:r>
            <a:r>
              <a:rPr lang="hr-HR" dirty="0"/>
              <a:t>j</a:t>
            </a:r>
            <a:r>
              <a:rPr lang="hr-HR" dirty="0" smtClean="0"/>
              <a:t>ezik arbitraže, mjerodavno pravo, broj arbitara…</a:t>
            </a:r>
          </a:p>
          <a:p>
            <a:r>
              <a:rPr lang="hr-HR" dirty="0" smtClean="0"/>
              <a:t>Može sadržavati i druge elemente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hr-HR" smtClean="0"/>
              <a:t>*</a:t>
            </a:r>
          </a:p>
        </p:txBody>
      </p:sp>
      <p:sp>
        <p:nvSpPr>
          <p:cNvPr id="706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2C2BD5-4B63-49FD-836C-276CFB80F040}" type="slidenum">
              <a:rPr lang="hr-HR" smtClean="0"/>
              <a:pPr/>
              <a:t>28</a:t>
            </a:fld>
            <a:endParaRPr lang="hr-HR" smtClean="0"/>
          </a:p>
        </p:txBody>
      </p:sp>
      <p:sp>
        <p:nvSpPr>
          <p:cNvPr id="7066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285750"/>
            <a:ext cx="8229600" cy="1143000"/>
          </a:xfrm>
        </p:spPr>
        <p:txBody>
          <a:bodyPr/>
          <a:lstStyle/>
          <a:p>
            <a:pPr eaLnBrk="1" hangingPunct="1"/>
            <a:r>
              <a:rPr lang="hr-HR" sz="3600" b="1" dirty="0" smtClean="0"/>
              <a:t>Arbitražna klauzula SAS HGK</a:t>
            </a:r>
            <a:endParaRPr lang="en-GB" sz="3600" b="1" dirty="0" smtClean="0"/>
          </a:p>
        </p:txBody>
      </p:sp>
      <p:sp>
        <p:nvSpPr>
          <p:cNvPr id="706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558924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sz="2800" b="1" dirty="0" smtClean="0"/>
              <a:t>Svi sporovi koji proizlaze iz ovog ugovora ili su u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sz="2800" b="1" dirty="0" smtClean="0"/>
              <a:t>vezi s ovim ugovorom (kao i svakim drugim ugovorom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sz="2800" b="1" dirty="0" smtClean="0"/>
              <a:t>zaključenim u vezi s ovim ugovorom) uključujući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sz="2800" b="1" dirty="0" smtClean="0"/>
              <a:t>sporove koji se odnose na interpretaciju, postojanje,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sz="2800" b="1" dirty="0" smtClean="0"/>
              <a:t>valjanost, ispunjavanje ili neispunjavanje, otkazivanje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sz="2800" b="1" dirty="0" smtClean="0"/>
              <a:t>i pravne i financijske posljedice ugovora </a:t>
            </a:r>
            <a:r>
              <a:rPr lang="hr-HR" sz="2800" b="1" dirty="0" smtClean="0">
                <a:cs typeface="Times New Roman" pitchFamily="18" charset="0"/>
              </a:rPr>
              <a:t>konačno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sz="2800" b="1" dirty="0" smtClean="0">
                <a:cs typeface="Times New Roman" pitchFamily="18" charset="0"/>
              </a:rPr>
              <a:t>će se razriješiti prema Pravilniku o arbitraži pri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sz="2800" b="1" dirty="0" smtClean="0">
                <a:cs typeface="Times New Roman" pitchFamily="18" charset="0"/>
              </a:rPr>
              <a:t>Stalnom arbitražnom sudištu Hrvatske </a:t>
            </a:r>
          </a:p>
          <a:p>
            <a:pPr>
              <a:lnSpc>
                <a:spcPct val="90000"/>
              </a:lnSpc>
              <a:buNone/>
            </a:pPr>
            <a:r>
              <a:rPr lang="hr-HR" sz="2800" b="1" dirty="0" smtClean="0">
                <a:cs typeface="Times New Roman" pitchFamily="18" charset="0"/>
              </a:rPr>
              <a:t>gospodarske komore (Zagrebačkim pravilima).</a:t>
            </a:r>
            <a:endParaRPr lang="hr-HR" sz="2800" b="1" i="1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>Ispravan način određivanja arbitražne institucije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§"/>
            </a:pPr>
            <a:r>
              <a:rPr lang="hr-HR" b="1" dirty="0" smtClean="0"/>
              <a:t>“Arbitraža u Zagrebu” (SIS HGK IS-P-12/93 od 13. travnja 1994.)</a:t>
            </a:r>
          </a:p>
          <a:p>
            <a:pPr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§"/>
            </a:pPr>
            <a:r>
              <a:rPr lang="en-US" b="1" dirty="0" smtClean="0"/>
              <a:t>“</a:t>
            </a:r>
            <a:r>
              <a:rPr lang="hr-HR" b="1" dirty="0" smtClean="0"/>
              <a:t>arbitražni sud Hrvatske gospodarske komore u</a:t>
            </a:r>
            <a:r>
              <a:rPr lang="en-US" b="1" dirty="0" smtClean="0"/>
              <a:t> Zagreb</a:t>
            </a:r>
            <a:r>
              <a:rPr lang="hr-HR" b="1" dirty="0" smtClean="0"/>
              <a:t>u</a:t>
            </a:r>
            <a:r>
              <a:rPr lang="en-US" b="1" dirty="0" smtClean="0"/>
              <a:t>”</a:t>
            </a:r>
            <a:r>
              <a:rPr lang="hr-HR" b="1" dirty="0" smtClean="0"/>
              <a:t>(SIS HGK IS-P-25/99 od 18. listopada 2001.)</a:t>
            </a:r>
          </a:p>
          <a:p>
            <a:pPr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§"/>
            </a:pPr>
            <a:r>
              <a:rPr lang="en-US" b="1" dirty="0" smtClean="0"/>
              <a:t>“</a:t>
            </a:r>
            <a:r>
              <a:rPr lang="hr-HR" b="1" dirty="0" smtClean="0"/>
              <a:t>Hrvatska gospodarska komora u Zagrebu</a:t>
            </a:r>
            <a:r>
              <a:rPr lang="en-US" b="1" dirty="0" smtClean="0"/>
              <a:t>”</a:t>
            </a:r>
            <a:r>
              <a:rPr lang="hr-HR" b="1" dirty="0" smtClean="0"/>
              <a:t> (SIS HGK IS-P-28/98 od 14. studenog 2001.)</a:t>
            </a:r>
          </a:p>
          <a:p>
            <a:pPr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§"/>
            </a:pPr>
            <a:r>
              <a:rPr lang="en-US" b="1" dirty="0" smtClean="0"/>
              <a:t>“</a:t>
            </a:r>
            <a:r>
              <a:rPr lang="hr-HR" b="1" dirty="0" smtClean="0"/>
              <a:t>Arbitražni sud nadležne gospodarske komore</a:t>
            </a:r>
            <a:r>
              <a:rPr lang="en-US" b="1" dirty="0" smtClean="0"/>
              <a:t>”</a:t>
            </a:r>
            <a:r>
              <a:rPr lang="hr-HR" b="1" dirty="0" smtClean="0"/>
              <a:t> (SIS HGK IS-P-2000/17 od 17. srpnja 2001.)</a:t>
            </a:r>
          </a:p>
          <a:p>
            <a:pPr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§"/>
            </a:pPr>
            <a:r>
              <a:rPr lang="en-US" b="1" dirty="0" smtClean="0"/>
              <a:t>“</a:t>
            </a:r>
            <a:r>
              <a:rPr lang="hr-HR" b="1" dirty="0" smtClean="0"/>
              <a:t>Arbitražni odbor gospodarske komore u Hrvatskoj</a:t>
            </a:r>
            <a:r>
              <a:rPr lang="en-US" b="1" dirty="0" smtClean="0"/>
              <a:t>”</a:t>
            </a:r>
            <a:r>
              <a:rPr lang="hr-HR" b="1" dirty="0" smtClean="0"/>
              <a:t>(SIS HGK IS-P-25/97)</a:t>
            </a:r>
          </a:p>
          <a:p>
            <a:pPr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§"/>
            </a:pPr>
            <a:r>
              <a:rPr lang="en-US" b="1" dirty="0" smtClean="0"/>
              <a:t>“</a:t>
            </a:r>
            <a:r>
              <a:rPr lang="hr-HR" b="1" dirty="0" smtClean="0"/>
              <a:t>inozemna trgovačka arbitraža u Zagrebu</a:t>
            </a:r>
            <a:r>
              <a:rPr lang="en-US" b="1" dirty="0" smtClean="0"/>
              <a:t>”</a:t>
            </a:r>
            <a:r>
              <a:rPr lang="hr-HR" b="1" dirty="0" smtClean="0"/>
              <a:t> (SIS HGK IS-P-15/96 od 15. rujna 1997.)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Prednosti rješavanja sporova arbitražom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široko određena stranačka autonomija</a:t>
            </a:r>
          </a:p>
          <a:p>
            <a:r>
              <a:rPr lang="hr-HR" dirty="0" smtClean="0"/>
              <a:t>elastičnost procesnih pravila</a:t>
            </a:r>
          </a:p>
          <a:p>
            <a:r>
              <a:rPr lang="hr-HR" dirty="0" smtClean="0"/>
              <a:t>brzina</a:t>
            </a:r>
          </a:p>
          <a:p>
            <a:r>
              <a:rPr lang="hr-HR" dirty="0" smtClean="0"/>
              <a:t>neutralnost (na nacionalnoj razini)</a:t>
            </a:r>
          </a:p>
          <a:p>
            <a:r>
              <a:rPr lang="hr-HR" dirty="0" smtClean="0"/>
              <a:t>stručnost arbitara za pitanja iz spora</a:t>
            </a:r>
          </a:p>
          <a:p>
            <a:r>
              <a:rPr lang="hr-HR" dirty="0" err="1" smtClean="0"/>
              <a:t>Newyorška</a:t>
            </a:r>
            <a:r>
              <a:rPr lang="hr-HR" dirty="0" smtClean="0"/>
              <a:t> konvencija o priznanju i ovrsi stranih pravorijeka iz 1958.</a:t>
            </a:r>
          </a:p>
          <a:p>
            <a:r>
              <a:rPr lang="hr-HR" dirty="0" smtClean="0"/>
              <a:t>(niži troškovi) 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hr-HR" sz="2200" b="1" dirty="0" smtClean="0"/>
              <a:t/>
            </a:r>
            <a:br>
              <a:rPr lang="hr-HR" sz="2200" b="1" dirty="0" smtClean="0"/>
            </a:br>
            <a:r>
              <a:rPr lang="hr-HR" sz="2200" b="1" dirty="0"/>
              <a:t/>
            </a:r>
            <a:br>
              <a:rPr lang="hr-HR" sz="2200" b="1" dirty="0"/>
            </a:br>
            <a:r>
              <a:rPr lang="hr-HR" sz="2200" b="1" dirty="0" smtClean="0"/>
              <a:t>Pozivanje </a:t>
            </a:r>
            <a:r>
              <a:rPr lang="hr-HR" sz="2200" b="1" dirty="0"/>
              <a:t>na nepostojeću arbitražnu ustanovu u arbitražnom ugovoru čini taj ugovor nevaljanim.</a:t>
            </a:r>
            <a:r>
              <a:rPr lang="hr-HR" dirty="0"/>
              <a:t/>
            </a:r>
            <a:br>
              <a:rPr lang="hr-H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r-HR" sz="1400" dirty="0"/>
              <a:t> „Ugovorom stranaka broj … od 30. svibnja 1986., kojeg su sastavni dio Opći uvjeti za isporuku robe između organizacije DDR-a i SFRJ (ABW 1969), stranke su odredbom </a:t>
            </a:r>
            <a:r>
              <a:rPr lang="hr-HR" sz="1400" dirty="0" err="1"/>
              <a:t>čl</a:t>
            </a:r>
            <a:r>
              <a:rPr lang="hr-HR" sz="1400" dirty="0"/>
              <a:t>. 52. citiranih Općih uvjeta za rješavanje spora koji proizađe iz tog Ugovora ugovorile </a:t>
            </a:r>
            <a:r>
              <a:rPr lang="hr-HR" sz="1400" b="1" dirty="0"/>
              <a:t>nadležnost </a:t>
            </a:r>
            <a:r>
              <a:rPr lang="hr-HR" sz="1400" b="1" dirty="0" err="1"/>
              <a:t>Spoljnotrgovinske</a:t>
            </a:r>
            <a:r>
              <a:rPr lang="hr-HR" sz="1400" b="1" dirty="0"/>
              <a:t> arbitraže pri Saveznoj privrednoj komori u Beogradu.</a:t>
            </a:r>
          </a:p>
          <a:p>
            <a:pPr>
              <a:buNone/>
            </a:pPr>
            <a:r>
              <a:rPr lang="hr-HR" sz="1400" dirty="0"/>
              <a:t>Ta ugovorena institucionalna arbitraža (</a:t>
            </a:r>
            <a:r>
              <a:rPr lang="hr-HR" sz="1400" dirty="0" err="1"/>
              <a:t>Spoljnotrgovinska</a:t>
            </a:r>
            <a:r>
              <a:rPr lang="hr-HR" sz="1400" dirty="0"/>
              <a:t> </a:t>
            </a:r>
            <a:r>
              <a:rPr lang="hr-HR" sz="1400" dirty="0" err="1"/>
              <a:t>arbitraža</a:t>
            </a:r>
            <a:r>
              <a:rPr lang="hr-HR" sz="1400" dirty="0"/>
              <a:t> pri Saveznoj privrednoj komori, odnosno Vanjskotrgovinska arbitraža pri Privrednoj komori Jugoslavije) </a:t>
            </a:r>
            <a:r>
              <a:rPr lang="hr-HR" sz="1400" b="1" dirty="0"/>
              <a:t>prestala je postojali </a:t>
            </a:r>
            <a:r>
              <a:rPr lang="hr-HR" sz="1400" dirty="0"/>
              <a:t>17. prosinca 1991., kada je stupio na snagu Zakon o Hrvatskoj gospodarskoj komori ("Narodne novine" broj  66/91), koji je u odredbi </a:t>
            </a:r>
            <a:r>
              <a:rPr lang="hr-HR" sz="1400" dirty="0" err="1"/>
              <a:t>čl</a:t>
            </a:r>
            <a:r>
              <a:rPr lang="hr-HR" sz="1400" dirty="0"/>
              <a:t>. 24. propisao da se od dana stupanja na snagu tog Zakona neće primjenjivati Zakon o privrednoj komori Jugoslavije ("Službeni list SFRJ" broj 42/90). (…)</a:t>
            </a:r>
            <a:br>
              <a:rPr lang="hr-HR" sz="1400" dirty="0"/>
            </a:br>
            <a:r>
              <a:rPr lang="hr-HR" sz="1400" dirty="0"/>
              <a:t/>
            </a:r>
            <a:br>
              <a:rPr lang="hr-HR" sz="1400" dirty="0"/>
            </a:br>
            <a:r>
              <a:rPr lang="hr-HR" sz="1400" dirty="0"/>
              <a:t>Nastavno izloženom, </a:t>
            </a:r>
            <a:r>
              <a:rPr lang="hr-HR" sz="1400" dirty="0" err="1"/>
              <a:t>Spoljnotrgovinska</a:t>
            </a:r>
            <a:r>
              <a:rPr lang="hr-HR" sz="1400" dirty="0"/>
              <a:t> arbitraža pri Saveznoj privrednoj komori, odnosno </a:t>
            </a:r>
            <a:r>
              <a:rPr lang="hr-HR" sz="1400" dirty="0" err="1"/>
              <a:t>Spoljnotrgovinska</a:t>
            </a:r>
            <a:r>
              <a:rPr lang="hr-HR" sz="1400" dirty="0"/>
              <a:t> arbitraža pri Privrednoj komori Jugoslavije pravovaljani pravorijek, s pravnom snagom pravomoćne sudske presude, mogla je donijeti samo do 17. prosinca 1991. godine. (…)</a:t>
            </a:r>
          </a:p>
          <a:p>
            <a:pPr>
              <a:buNone/>
            </a:pPr>
            <a:r>
              <a:rPr lang="hr-HR" sz="1400" dirty="0"/>
              <a:t>Pravorijek priznanje kojeg se traži donijela je 29. studenog 2002. </a:t>
            </a:r>
            <a:r>
              <a:rPr lang="hr-HR" sz="1400" dirty="0" err="1"/>
              <a:t>Spoljnotrgovinska</a:t>
            </a:r>
            <a:r>
              <a:rPr lang="hr-HR" sz="1400" dirty="0"/>
              <a:t> arbitraža pri Privrednoj komori Jugoslavije utemeljena Zakonom o Privrednoj komori Jugoslavije ("Službeni list SR Jugoslavije" broj 53/92). (…)</a:t>
            </a:r>
          </a:p>
          <a:p>
            <a:pPr>
              <a:buNone/>
            </a:pPr>
            <a:r>
              <a:rPr lang="hr-HR" sz="1400" b="1" dirty="0"/>
              <a:t>Kako je </a:t>
            </a:r>
            <a:r>
              <a:rPr lang="hr-HR" sz="1400" b="1" dirty="0" err="1"/>
              <a:t>predloženik</a:t>
            </a:r>
            <a:r>
              <a:rPr lang="hr-HR" sz="1400" b="1" dirty="0"/>
              <a:t> prigovorio da ugovor o arbitraži nije sklopljen, a sud je utvrdio da ne postoji ugovor o arbitraži kojim bi bila ugovorena nadležnost </a:t>
            </a:r>
            <a:r>
              <a:rPr lang="hr-HR" sz="1400" b="1" dirty="0" err="1"/>
              <a:t>Spoljnotrgovinske</a:t>
            </a:r>
            <a:r>
              <a:rPr lang="hr-HR" sz="1400" b="1" dirty="0"/>
              <a:t> arbitraže pri Privrednoj komori Jugoslavije, koja je sporni pravorijek donijela, to je, na temelju odredbe </a:t>
            </a:r>
            <a:r>
              <a:rPr lang="hr-HR" sz="1400" b="1" dirty="0" err="1"/>
              <a:t>čl</a:t>
            </a:r>
            <a:r>
              <a:rPr lang="hr-HR" sz="1400" b="1" dirty="0"/>
              <a:t>. 40. st. 1. u vezi </a:t>
            </a:r>
            <a:r>
              <a:rPr lang="hr-HR" sz="1400" b="1" dirty="0" err="1"/>
              <a:t>čl</a:t>
            </a:r>
            <a:r>
              <a:rPr lang="hr-HR" sz="1400" b="1" dirty="0"/>
              <a:t>. 36. st. 2. </a:t>
            </a:r>
            <a:r>
              <a:rPr lang="hr-HR" sz="1400" b="1" dirty="0" err="1"/>
              <a:t>toč</a:t>
            </a:r>
            <a:r>
              <a:rPr lang="hr-HR" sz="1400" b="1" dirty="0"/>
              <a:t>. 1.a/ ZA, zahtjev za priznanje osnovano odbijen</a:t>
            </a:r>
            <a:r>
              <a:rPr lang="hr-HR" sz="1400" dirty="0"/>
              <a:t>.“</a:t>
            </a:r>
          </a:p>
          <a:p>
            <a:pPr>
              <a:buNone/>
            </a:pPr>
            <a:r>
              <a:rPr lang="hr-HR" sz="1400" i="1" dirty="0"/>
              <a:t>(</a:t>
            </a:r>
            <a:r>
              <a:rPr lang="hr-HR" sz="1400" i="1" dirty="0" smtClean="0"/>
              <a:t>Odluka </a:t>
            </a:r>
            <a:r>
              <a:rPr lang="hr-HR" sz="1400" i="1" dirty="0"/>
              <a:t>Vrhovnog  suda Republike Hrvatske broj </a:t>
            </a:r>
            <a:r>
              <a:rPr lang="hr-HR" sz="1400" i="1" dirty="0" err="1"/>
              <a:t>Gž</a:t>
            </a:r>
            <a:r>
              <a:rPr lang="hr-HR" sz="1400" i="1" dirty="0"/>
              <a:t> 5/04-2 od 27. veljače 2006. godine)</a:t>
            </a:r>
            <a:endParaRPr lang="hr-HR" sz="1400" dirty="0"/>
          </a:p>
          <a:p>
            <a:endParaRPr lang="en-US" sz="14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hr-HR" smtClean="0"/>
              <a:t>*</a:t>
            </a:r>
          </a:p>
        </p:txBody>
      </p:sp>
      <p:sp>
        <p:nvSpPr>
          <p:cNvPr id="716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FDB87A-BC8D-40D8-97AB-42AAF364FD50}" type="slidenum">
              <a:rPr lang="hr-HR" smtClean="0"/>
              <a:pPr/>
              <a:t>31</a:t>
            </a:fld>
            <a:endParaRPr lang="hr-HR" smtClean="0"/>
          </a:p>
        </p:txBody>
      </p:sp>
      <p:sp>
        <p:nvSpPr>
          <p:cNvPr id="716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z="3600" b="1" smtClean="0"/>
              <a:t>Korisni elementi arbitražne klauzule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sz="3600" b="1" dirty="0" smtClean="0"/>
              <a:t>broj arbitara</a:t>
            </a:r>
          </a:p>
          <a:p>
            <a:pPr eaLnBrk="1" hangingPunct="1"/>
            <a:r>
              <a:rPr lang="hr-HR" sz="3600" b="1" dirty="0" smtClean="0"/>
              <a:t>pravo mjerodavno za bit spora</a:t>
            </a:r>
          </a:p>
          <a:p>
            <a:pPr eaLnBrk="1" hangingPunct="1"/>
            <a:r>
              <a:rPr lang="hr-HR" sz="3600" b="1" dirty="0" smtClean="0"/>
              <a:t>jezik arbitraže</a:t>
            </a:r>
          </a:p>
          <a:p>
            <a:pPr eaLnBrk="1" hangingPunct="1"/>
            <a:r>
              <a:rPr lang="hr-HR" sz="3600" b="1" dirty="0"/>
              <a:t>m</a:t>
            </a:r>
            <a:r>
              <a:rPr lang="hr-HR" sz="3600" b="1" dirty="0" smtClean="0"/>
              <a:t>jesto arbitraže</a:t>
            </a:r>
          </a:p>
          <a:p>
            <a:pPr eaLnBrk="1" hangingPunct="1"/>
            <a:r>
              <a:rPr lang="hr-HR" sz="3600" b="1" dirty="0" smtClean="0"/>
              <a:t>ovlaštenik za imenovanje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hr-HR" smtClean="0"/>
              <a:t>*</a:t>
            </a:r>
          </a:p>
        </p:txBody>
      </p:sp>
      <p:sp>
        <p:nvSpPr>
          <p:cNvPr id="706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2C2BD5-4B63-49FD-836C-276CFB80F040}" type="slidenum">
              <a:rPr lang="hr-HR" smtClean="0"/>
              <a:pPr/>
              <a:t>32</a:t>
            </a:fld>
            <a:endParaRPr lang="hr-HR" smtClean="0"/>
          </a:p>
        </p:txBody>
      </p:sp>
      <p:sp>
        <p:nvSpPr>
          <p:cNvPr id="7066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285750"/>
            <a:ext cx="8229600" cy="1143000"/>
          </a:xfrm>
        </p:spPr>
        <p:txBody>
          <a:bodyPr/>
          <a:lstStyle/>
          <a:p>
            <a:pPr eaLnBrk="1" hangingPunct="1"/>
            <a:r>
              <a:rPr lang="hr-HR" sz="3600" b="1" dirty="0" smtClean="0"/>
              <a:t>Arbitražna klauzula</a:t>
            </a:r>
            <a:endParaRPr lang="en-GB" sz="3600" b="1" dirty="0" smtClean="0"/>
          </a:p>
        </p:txBody>
      </p:sp>
      <p:sp>
        <p:nvSpPr>
          <p:cNvPr id="706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558924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sz="2800" dirty="0" smtClean="0"/>
              <a:t>Svi sporovi koji proizlaze iz ovog ugovora ili su u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sz="2800" dirty="0" smtClean="0"/>
              <a:t>vezi s ovim ugovorom (kao i svakim drugim ugovorom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sz="2800" dirty="0" smtClean="0"/>
              <a:t>zaključenim u vezi s ovim ugovorom) uključujući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sz="2800" dirty="0" smtClean="0"/>
              <a:t>sporove koji se odnose na interpretaciju, postojanje,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sz="2800" dirty="0" smtClean="0"/>
              <a:t>valjanost, ispunjavanje ili neispunjavanje, otkazivanje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sz="2800" dirty="0" smtClean="0"/>
              <a:t>i pravne i financijske posljedice ugovora </a:t>
            </a:r>
            <a:r>
              <a:rPr lang="hr-HR" sz="2800" dirty="0" smtClean="0">
                <a:cs typeface="Times New Roman" pitchFamily="18" charset="0"/>
              </a:rPr>
              <a:t>konačno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sz="2800" dirty="0" smtClean="0">
                <a:cs typeface="Times New Roman" pitchFamily="18" charset="0"/>
              </a:rPr>
              <a:t>će se razriješiti prema Pravilniku o arbitraži pri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sz="2800" dirty="0" smtClean="0">
                <a:cs typeface="Times New Roman" pitchFamily="18" charset="0"/>
              </a:rPr>
              <a:t>Stalnom arbitražnom sudištu Hrvatske </a:t>
            </a:r>
          </a:p>
          <a:p>
            <a:pPr>
              <a:lnSpc>
                <a:spcPct val="90000"/>
              </a:lnSpc>
              <a:buNone/>
            </a:pPr>
            <a:r>
              <a:rPr lang="hr-HR" sz="2800" dirty="0" smtClean="0">
                <a:cs typeface="Times New Roman" pitchFamily="18" charset="0"/>
              </a:rPr>
              <a:t>gospodarske komore</a:t>
            </a:r>
            <a:r>
              <a:rPr lang="hr-HR" sz="2800" b="1" dirty="0"/>
              <a:t> </a:t>
            </a:r>
            <a:r>
              <a:rPr lang="hr-HR" sz="2800" b="1" dirty="0" smtClean="0"/>
              <a:t>od strane jednog ili više arbitara </a:t>
            </a:r>
          </a:p>
          <a:p>
            <a:pPr>
              <a:lnSpc>
                <a:spcPct val="90000"/>
              </a:lnSpc>
              <a:buNone/>
            </a:pPr>
            <a:r>
              <a:rPr lang="hr-HR" sz="2800" b="1" dirty="0" smtClean="0"/>
              <a:t>imenovanih u skladu s navedenim pravilima. </a:t>
            </a:r>
            <a:r>
              <a:rPr lang="hr-HR" sz="2800" b="1" dirty="0" smtClean="0">
                <a:cs typeface="Times New Roman" pitchFamily="18" charset="0"/>
              </a:rPr>
              <a:t>Jezik </a:t>
            </a:r>
          </a:p>
          <a:p>
            <a:pPr>
              <a:lnSpc>
                <a:spcPct val="90000"/>
              </a:lnSpc>
              <a:buNone/>
            </a:pPr>
            <a:r>
              <a:rPr lang="hr-HR" sz="2800" b="1" dirty="0" smtClean="0">
                <a:cs typeface="Times New Roman" pitchFamily="18" charset="0"/>
              </a:rPr>
              <a:t>arbitraže će biti hrvatski jezik.</a:t>
            </a:r>
            <a:r>
              <a:rPr lang="en-US" sz="2800" b="1" dirty="0" smtClean="0">
                <a:cs typeface="Times New Roman" pitchFamily="18" charset="0"/>
              </a:rPr>
              <a:t> </a:t>
            </a:r>
            <a:r>
              <a:rPr lang="hr-HR" sz="2800" b="1" dirty="0" smtClean="0"/>
              <a:t>Mjesto arbitraže će biti </a:t>
            </a:r>
          </a:p>
          <a:p>
            <a:pPr>
              <a:lnSpc>
                <a:spcPct val="90000"/>
              </a:lnSpc>
              <a:buNone/>
            </a:pPr>
            <a:r>
              <a:rPr lang="hr-HR" sz="2800" b="1" dirty="0" smtClean="0"/>
              <a:t>Zagreb, Hrvatska.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hr-HR" sz="2800" b="1" i="1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hr-HR" smtClean="0"/>
              <a:t>*</a:t>
            </a:r>
          </a:p>
        </p:txBody>
      </p:sp>
      <p:sp>
        <p:nvSpPr>
          <p:cNvPr id="737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1259F7-7722-4203-B34A-B115902F0E3A}" type="slidenum">
              <a:rPr lang="hr-HR" smtClean="0"/>
              <a:pPr/>
              <a:t>33</a:t>
            </a:fld>
            <a:endParaRPr lang="hr-HR" smtClean="0"/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z="3600" b="1" smtClean="0"/>
              <a:t>Drugi elementi arbitražne klauzule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b="1" smtClean="0"/>
              <a:t>nacionalnost i kvalifikacije arbitara</a:t>
            </a:r>
          </a:p>
          <a:p>
            <a:pPr eaLnBrk="1" hangingPunct="1">
              <a:lnSpc>
                <a:spcPct val="90000"/>
              </a:lnSpc>
            </a:pPr>
            <a:r>
              <a:rPr lang="hr-HR" b="1" smtClean="0"/>
              <a:t>pregovori ili mirenje kao preduvjet rješavanju spora arbitražom </a:t>
            </a:r>
          </a:p>
          <a:p>
            <a:pPr eaLnBrk="1" hangingPunct="1">
              <a:lnSpc>
                <a:spcPct val="90000"/>
              </a:lnSpc>
            </a:pPr>
            <a:r>
              <a:rPr lang="hr-HR" b="1" smtClean="0"/>
              <a:t>pravo mjerodavno za postupak</a:t>
            </a:r>
          </a:p>
          <a:p>
            <a:pPr eaLnBrk="1" hangingPunct="1">
              <a:lnSpc>
                <a:spcPct val="90000"/>
              </a:lnSpc>
            </a:pPr>
            <a:r>
              <a:rPr lang="hr-HR" b="1" smtClean="0"/>
              <a:t>pravo mjerodavno za arbitražnu klauzulu </a:t>
            </a:r>
          </a:p>
          <a:p>
            <a:pPr eaLnBrk="1" hangingPunct="1">
              <a:lnSpc>
                <a:spcPct val="90000"/>
              </a:lnSpc>
            </a:pPr>
            <a:r>
              <a:rPr lang="hr-HR" b="1" smtClean="0"/>
              <a:t>ovlast arbitara da odlučuju kao </a:t>
            </a:r>
            <a:r>
              <a:rPr lang="hr-HR" b="1" i="1" smtClean="0"/>
              <a:t>amiable compositeurs ili</a:t>
            </a:r>
            <a:r>
              <a:rPr lang="hr-HR" b="1" smtClean="0"/>
              <a:t> </a:t>
            </a:r>
            <a:r>
              <a:rPr lang="hr-HR" b="1" i="1" smtClean="0"/>
              <a:t>ex aequo et bono </a:t>
            </a:r>
            <a:endParaRPr lang="hr-HR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54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hr-HR" smtClean="0"/>
              <a:t>*</a:t>
            </a:r>
          </a:p>
        </p:txBody>
      </p:sp>
      <p:sp>
        <p:nvSpPr>
          <p:cNvPr id="747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4C29C0-E718-4381-8DD6-6AD2D3EAD826}" type="slidenum">
              <a:rPr lang="hr-HR" smtClean="0"/>
              <a:pPr/>
              <a:t>34</a:t>
            </a:fld>
            <a:endParaRPr lang="hr-HR" smtClean="0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z="3600" b="1" smtClean="0"/>
              <a:t>Drugi elementi arbitražne klauzule</a:t>
            </a:r>
          </a:p>
        </p:txBody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sz="3600" b="1" smtClean="0"/>
              <a:t>ovlast arbitara da donose privremene ili prethodne mjere</a:t>
            </a:r>
          </a:p>
          <a:p>
            <a:pPr eaLnBrk="1" hangingPunct="1">
              <a:lnSpc>
                <a:spcPct val="90000"/>
              </a:lnSpc>
            </a:pPr>
            <a:r>
              <a:rPr lang="hr-HR" sz="3600" b="1" smtClean="0"/>
              <a:t>odricanje od imuniteta</a:t>
            </a:r>
          </a:p>
          <a:p>
            <a:pPr eaLnBrk="1" hangingPunct="1">
              <a:lnSpc>
                <a:spcPct val="90000"/>
              </a:lnSpc>
            </a:pPr>
            <a:r>
              <a:rPr lang="hr-HR" sz="3600" b="1" smtClean="0"/>
              <a:t>višestranačka arbitraža</a:t>
            </a:r>
          </a:p>
          <a:p>
            <a:pPr eaLnBrk="1" hangingPunct="1">
              <a:lnSpc>
                <a:spcPct val="90000"/>
              </a:lnSpc>
            </a:pPr>
            <a:r>
              <a:rPr lang="hr-HR" sz="3600" b="1" smtClean="0"/>
              <a:t>dogovor o raspodjeli troškova arbitraže</a:t>
            </a:r>
          </a:p>
          <a:p>
            <a:pPr eaLnBrk="1" hangingPunct="1">
              <a:lnSpc>
                <a:spcPct val="90000"/>
              </a:lnSpc>
            </a:pPr>
            <a:r>
              <a:rPr lang="hr-HR" sz="3600" b="1" smtClean="0"/>
              <a:t>odricanje od žalbe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hr-HR" smtClean="0"/>
              <a:t>*</a:t>
            </a:r>
          </a:p>
        </p:txBody>
      </p:sp>
      <p:sp>
        <p:nvSpPr>
          <p:cNvPr id="757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BFF1F3-A9C9-4243-913E-9123C2599850}" type="slidenum">
              <a:rPr lang="hr-HR" smtClean="0"/>
              <a:pPr/>
              <a:t>35</a:t>
            </a:fld>
            <a:endParaRPr lang="hr-HR" smtClean="0"/>
          </a:p>
        </p:txBody>
      </p:sp>
      <p:sp>
        <p:nvSpPr>
          <p:cNvPr id="757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z="3200" b="1" dirty="0" smtClean="0"/>
              <a:t>SAS HGK</a:t>
            </a:r>
            <a:br>
              <a:rPr lang="hr-HR" sz="3200" b="1" dirty="0" smtClean="0"/>
            </a:br>
            <a:r>
              <a:rPr lang="hr-HR" sz="3200" b="1" dirty="0" smtClean="0"/>
              <a:t>preporučena arbitražna klauzula</a:t>
            </a:r>
          </a:p>
        </p:txBody>
      </p:sp>
      <p:sp>
        <p:nvSpPr>
          <p:cNvPr id="757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Clr>
                <a:srgbClr val="FF0000"/>
              </a:buClr>
              <a:buFontTx/>
              <a:buNone/>
            </a:pPr>
            <a:endParaRPr lang="hr-HR" sz="2000" b="1" dirty="0" smtClean="0"/>
          </a:p>
          <a:p>
            <a:pPr eaLnBrk="1" hangingPunct="1">
              <a:lnSpc>
                <a:spcPct val="80000"/>
              </a:lnSpc>
              <a:buClr>
                <a:srgbClr val="FF0000"/>
              </a:buClr>
              <a:buFontTx/>
              <a:buNone/>
            </a:pPr>
            <a:r>
              <a:rPr lang="hr-HR" sz="2000" b="1" dirty="0" smtClean="0"/>
              <a:t>	Svi sporovi koji proizlaze iz ovog ugovora i u vezi s njim, uključujući i sporove koji se odnose na pitanja njegovog valjanog nastanka, povrede ili prestanka, kao i na pravne učinke koji iz toga proistječu, konačno će se riješiti arbitražom u skladu s važećim Pravilnikom o arbitraži pri Stalnom arbitražnom sudištu Hrvatske gospodarske komore (Zagrebačkim pravilima).</a:t>
            </a:r>
            <a:br>
              <a:rPr lang="hr-HR" sz="2000" b="1" dirty="0" smtClean="0"/>
            </a:br>
            <a:endParaRPr lang="hr-HR" sz="2000" b="1" dirty="0" smtClean="0"/>
          </a:p>
          <a:p>
            <a:pPr eaLnBrk="1" hangingPunct="1">
              <a:lnSpc>
                <a:spcPct val="80000"/>
              </a:lnSpc>
              <a:buClr>
                <a:srgbClr val="FF0000"/>
              </a:buClr>
              <a:buFontTx/>
              <a:buNone/>
            </a:pPr>
            <a:r>
              <a:rPr lang="hr-HR" sz="2000" b="1" dirty="0" smtClean="0"/>
              <a:t>	Prikladne dodatne odredbe: </a:t>
            </a:r>
            <a:br>
              <a:rPr lang="hr-HR" sz="2000" b="1" dirty="0" smtClean="0"/>
            </a:br>
            <a:endParaRPr lang="hr-HR" sz="2000" b="1" dirty="0" smtClean="0"/>
          </a:p>
          <a:p>
            <a:pPr eaLnBrk="1" hangingPunct="1">
              <a:lnSpc>
                <a:spcPct val="80000"/>
              </a:lnSpc>
              <a:buClr>
                <a:srgbClr val="FF0000"/>
              </a:buClr>
              <a:buFontTx/>
              <a:buNone/>
            </a:pPr>
            <a:r>
              <a:rPr lang="hr-HR" sz="2000" b="1" dirty="0" smtClean="0"/>
              <a:t>	(a) broj arbitara bit će </a:t>
            </a:r>
            <a:r>
              <a:rPr lang="hr-HR" sz="2000" b="1" dirty="0" err="1" smtClean="0"/>
              <a:t>..</a:t>
            </a:r>
            <a:r>
              <a:rPr lang="hr-HR" sz="2000" b="1" dirty="0" smtClean="0"/>
              <a:t>. (jedan ili tri). </a:t>
            </a:r>
            <a:br>
              <a:rPr lang="hr-HR" sz="2000" b="1" dirty="0" smtClean="0"/>
            </a:br>
            <a:r>
              <a:rPr lang="hr-HR" sz="2000" b="1" dirty="0" smtClean="0"/>
              <a:t>(b) mjerodavno pravo bit </a:t>
            </a:r>
            <a:r>
              <a:rPr lang="hr-HR" sz="2000" b="1" dirty="0" err="1" smtClean="0"/>
              <a:t>će..</a:t>
            </a:r>
            <a:r>
              <a:rPr lang="hr-HR" sz="2000" b="1" dirty="0" smtClean="0"/>
              <a:t>. </a:t>
            </a:r>
            <a:br>
              <a:rPr lang="hr-HR" sz="2000" b="1" dirty="0" smtClean="0"/>
            </a:br>
            <a:r>
              <a:rPr lang="hr-HR" sz="2000" b="1" dirty="0" smtClean="0"/>
              <a:t>(c) jezik/jezici arbitražnog postupka bit </a:t>
            </a:r>
            <a:r>
              <a:rPr lang="hr-HR" sz="2000" b="1" dirty="0" err="1" smtClean="0"/>
              <a:t>će...</a:t>
            </a:r>
            <a:r>
              <a:rPr lang="hr-HR" sz="2000" b="1" dirty="0" smtClean="0"/>
              <a:t>. </a:t>
            </a:r>
            <a:br>
              <a:rPr lang="hr-HR" sz="2000" b="1" dirty="0" smtClean="0"/>
            </a:br>
            <a:r>
              <a:rPr lang="hr-HR" sz="2000" b="1" dirty="0" smtClean="0"/>
              <a:t>(d) mjesto arbitraže bit će </a:t>
            </a:r>
            <a:r>
              <a:rPr lang="hr-HR" sz="2000" b="1" dirty="0" err="1" smtClean="0"/>
              <a:t>...</a:t>
            </a:r>
            <a:r>
              <a:rPr lang="hr-HR" sz="2000" b="1" dirty="0" smtClean="0"/>
              <a:t>. (grad ili država) </a:t>
            </a:r>
            <a:br>
              <a:rPr lang="hr-HR" sz="2000" b="1" dirty="0" smtClean="0"/>
            </a:br>
            <a:r>
              <a:rPr lang="hr-HR" sz="2000" b="1" dirty="0" smtClean="0"/>
              <a:t>(e) ovlaštenik za imenovanje bit </a:t>
            </a:r>
            <a:r>
              <a:rPr lang="hr-HR" sz="2000" b="1" dirty="0" err="1" smtClean="0"/>
              <a:t>će..</a:t>
            </a:r>
            <a:r>
              <a:rPr lang="hr-HR" sz="2000" b="1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hr-HR" smtClean="0"/>
              <a:t>*</a:t>
            </a:r>
          </a:p>
        </p:txBody>
      </p:sp>
      <p:sp>
        <p:nvSpPr>
          <p:cNvPr id="788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4ED2D5-79BA-4209-BFCD-5D5FFCF18739}" type="slidenum">
              <a:rPr lang="hr-HR" smtClean="0"/>
              <a:pPr/>
              <a:t>36</a:t>
            </a:fld>
            <a:endParaRPr lang="hr-HR" smtClean="0"/>
          </a:p>
        </p:txBody>
      </p:sp>
      <p:sp>
        <p:nvSpPr>
          <p:cNvPr id="788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z="3200" b="1" smtClean="0"/>
              <a:t>VIAC </a:t>
            </a:r>
            <a:br>
              <a:rPr lang="hr-HR" sz="3200" b="1" smtClean="0"/>
            </a:br>
            <a:r>
              <a:rPr lang="hr-HR" sz="3200" b="1" smtClean="0"/>
              <a:t>preporučena arbitražna klauzula</a:t>
            </a:r>
          </a:p>
        </p:txBody>
      </p:sp>
      <p:sp>
        <p:nvSpPr>
          <p:cNvPr id="788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hr-HR" sz="2000" smtClean="0"/>
              <a:t>	</a:t>
            </a:r>
          </a:p>
          <a:p>
            <a:pPr eaLnBrk="1" hangingPunct="1">
              <a:lnSpc>
                <a:spcPct val="80000"/>
              </a:lnSpc>
              <a:buClr>
                <a:srgbClr val="FF0000"/>
              </a:buClr>
              <a:buFontTx/>
              <a:buChar char="o"/>
            </a:pPr>
            <a:r>
              <a:rPr lang="hr-HR" sz="2000" b="1" smtClean="0"/>
              <a:t>Svi sporovi koji proizlaze iz ovog ugovora ili koji su vezani uz kršenje, raskid ili ništavost ugovora konačno će se razriješiti prema Pravilima o arbitraži i mirenju Međunarodnog arbitražnog centra Austrijske federalne gospodarske komore u Beču (Bečka pravila) od strane jednog ili više arbitara imenovanih u skladu s navedenim pravilima.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r-HR" sz="2000" b="1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r-HR" sz="2000" b="1" smtClean="0"/>
              <a:t>	Prikladne dodatne odredbe: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r-HR" sz="2000" b="1" smtClean="0"/>
              <a:t>	(a) broj arbitara bit će .... (jedan ili tri). </a:t>
            </a:r>
            <a:br>
              <a:rPr lang="hr-HR" sz="2000" b="1" smtClean="0"/>
            </a:br>
            <a:r>
              <a:rPr lang="hr-HR" sz="2000" b="1" smtClean="0"/>
              <a:t>(b) mjerodavno pravo bit će... *</a:t>
            </a:r>
            <a:br>
              <a:rPr lang="hr-HR" sz="2000" b="1" smtClean="0"/>
            </a:br>
            <a:r>
              <a:rPr lang="hr-HR" sz="2000" b="1" smtClean="0"/>
              <a:t>(c) jezik/jezici arbitražnog postupka bit će.... </a:t>
            </a:r>
            <a:br>
              <a:rPr lang="hr-HR" sz="2000" b="1" smtClean="0"/>
            </a:br>
            <a:endParaRPr lang="hr-HR" sz="2000" b="1" i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r-HR" sz="2000" b="1" i="1" smtClean="0"/>
              <a:t>	*) </a:t>
            </a:r>
            <a:r>
              <a:rPr lang="hr-HR" sz="2000" b="1" smtClean="0"/>
              <a:t>U kontekstu ove odredbe, treba imati na umu moguću primjenu Konvencije Ujedinjenih naroda o ugovorima o međunarodnoj prodaji robe iz 1980.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hr-HR" smtClean="0"/>
              <a:t>*</a:t>
            </a:r>
          </a:p>
        </p:txBody>
      </p:sp>
      <p:sp>
        <p:nvSpPr>
          <p:cNvPr id="798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AF9A01-7FCE-4E29-BB68-431F2ACC3D6E}" type="slidenum">
              <a:rPr lang="hr-HR" smtClean="0"/>
              <a:pPr/>
              <a:t>37</a:t>
            </a:fld>
            <a:endParaRPr lang="hr-HR" smtClean="0"/>
          </a:p>
        </p:txBody>
      </p:sp>
      <p:sp>
        <p:nvSpPr>
          <p:cNvPr id="798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z="3200" b="1" smtClean="0"/>
              <a:t>ICA ICC </a:t>
            </a:r>
            <a:br>
              <a:rPr lang="hr-HR" sz="3200" b="1" smtClean="0"/>
            </a:br>
            <a:r>
              <a:rPr lang="hr-HR" sz="3200" b="1" smtClean="0"/>
              <a:t>standardna arbitražna klauzula</a:t>
            </a:r>
          </a:p>
        </p:txBody>
      </p:sp>
      <p:sp>
        <p:nvSpPr>
          <p:cNvPr id="798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hr-HR" b="1" smtClean="0"/>
              <a:t>Svi sporovi koji proizlaze iz ili su u vezi s ovim ugovorom konačno će se riješiti prema Pravilima o arbitraži Međunarodne gospodarske komore od strane jednog ili više arbitara imenovanih u skladu s navedenim pravilima.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Patološke klauzule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hr-HR" b="1" dirty="0" smtClean="0"/>
              <a:t>Svi sporovi iz ovog ugovora će biti konačno riješeni </a:t>
            </a:r>
          </a:p>
          <a:p>
            <a:pPr>
              <a:buNone/>
            </a:pPr>
            <a:r>
              <a:rPr lang="hr-HR" b="1" dirty="0" smtClean="0"/>
              <a:t>prema pravilima o mirenju i arbitraži </a:t>
            </a:r>
          </a:p>
          <a:p>
            <a:pPr>
              <a:buNone/>
            </a:pPr>
            <a:r>
              <a:rPr lang="hr-HR" b="1" dirty="0" smtClean="0"/>
              <a:t>Međunarodne </a:t>
            </a:r>
            <a:r>
              <a:rPr lang="hr-HR" b="1" dirty="0"/>
              <a:t> </a:t>
            </a:r>
            <a:r>
              <a:rPr lang="hr-HR" b="1" dirty="0" smtClean="0"/>
              <a:t>gospodarske komore u Londonu ili </a:t>
            </a:r>
          </a:p>
          <a:p>
            <a:pPr>
              <a:buNone/>
            </a:pPr>
            <a:r>
              <a:rPr lang="hr-HR" b="1" dirty="0" smtClean="0"/>
              <a:t>Ženevi od strane jednog ili više arbitara </a:t>
            </a:r>
          </a:p>
          <a:p>
            <a:pPr>
              <a:buNone/>
            </a:pPr>
            <a:r>
              <a:rPr lang="hr-HR" b="1" dirty="0" smtClean="0"/>
              <a:t>imenovanih u skladu s navedenim pravilima… Za </a:t>
            </a:r>
          </a:p>
          <a:p>
            <a:pPr>
              <a:buNone/>
            </a:pPr>
            <a:r>
              <a:rPr lang="hr-HR" b="1" dirty="0" smtClean="0"/>
              <a:t>ovaj ugovor i njegovo tumačenje mjerodavno je </a:t>
            </a:r>
          </a:p>
          <a:p>
            <a:pPr>
              <a:buNone/>
            </a:pPr>
            <a:r>
              <a:rPr lang="hr-HR" b="1" dirty="0" smtClean="0"/>
              <a:t>englesko pravo, i svaka strana izričito podvrgava </a:t>
            </a:r>
          </a:p>
          <a:p>
            <a:pPr>
              <a:buNone/>
            </a:pPr>
            <a:r>
              <a:rPr lang="hr-HR" b="1" dirty="0" smtClean="0"/>
              <a:t>nadležnosti Visokog suda u Londonu.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Patološke klauzule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hr-HR" b="1" dirty="0" smtClean="0"/>
              <a:t>Za rješavanje svih sporova iz ovog ugovora u </a:t>
            </a:r>
          </a:p>
          <a:p>
            <a:pPr>
              <a:lnSpc>
                <a:spcPct val="90000"/>
              </a:lnSpc>
              <a:buNone/>
            </a:pPr>
            <a:r>
              <a:rPr lang="hr-HR" b="1" dirty="0" smtClean="0"/>
              <a:t>prvom stupnju će biti nadležan arbitražni sud </a:t>
            </a:r>
          </a:p>
          <a:p>
            <a:pPr>
              <a:lnSpc>
                <a:spcPct val="90000"/>
              </a:lnSpc>
              <a:buNone/>
            </a:pPr>
            <a:r>
              <a:rPr lang="hr-HR" b="1" dirty="0" smtClean="0"/>
              <a:t>Njemačko-nizozemske gospodarske komore. </a:t>
            </a:r>
          </a:p>
          <a:p>
            <a:pPr>
              <a:lnSpc>
                <a:spcPct val="90000"/>
              </a:lnSpc>
              <a:buNone/>
            </a:pPr>
            <a:r>
              <a:rPr lang="hr-HR" b="1" dirty="0" smtClean="0"/>
              <a:t>Ako odluka ne bude prihvatljiva niti jednoj </a:t>
            </a:r>
          </a:p>
          <a:p>
            <a:pPr>
              <a:lnSpc>
                <a:spcPct val="90000"/>
              </a:lnSpc>
              <a:buNone/>
            </a:pPr>
            <a:r>
              <a:rPr lang="hr-HR" b="1" dirty="0" smtClean="0"/>
              <a:t>strani, uobičajeni sud, određen od strane </a:t>
            </a:r>
          </a:p>
          <a:p>
            <a:pPr>
              <a:lnSpc>
                <a:spcPct val="90000"/>
              </a:lnSpc>
              <a:buNone/>
            </a:pPr>
            <a:r>
              <a:rPr lang="hr-HR" b="1" dirty="0" smtClean="0"/>
              <a:t>tužitelja, će biti nadležan.</a:t>
            </a:r>
            <a:r>
              <a:rPr lang="hr-HR" dirty="0" smtClean="0"/>
              <a:t> </a:t>
            </a:r>
            <a:r>
              <a:rPr lang="hr-HR" b="1" dirty="0" smtClean="0"/>
              <a:t> </a:t>
            </a:r>
            <a:endParaRPr lang="hr-HR" sz="2800" b="1" dirty="0" smtClean="0"/>
          </a:p>
          <a:p>
            <a:pPr>
              <a:lnSpc>
                <a:spcPct val="90000"/>
              </a:lnSpc>
              <a:buNone/>
            </a:pPr>
            <a:r>
              <a:rPr lang="hr-HR" sz="2800" b="1" dirty="0" smtClean="0"/>
              <a:t>	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Vrste arbitraže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hr-HR" i="1" dirty="0" smtClean="0"/>
              <a:t>Ad </a:t>
            </a:r>
            <a:r>
              <a:rPr lang="hr-HR" i="1" dirty="0" err="1" smtClean="0"/>
              <a:t>hoc</a:t>
            </a:r>
            <a:r>
              <a:rPr lang="hr-HR" i="1" dirty="0" smtClean="0"/>
              <a:t> </a:t>
            </a:r>
            <a:r>
              <a:rPr lang="hr-HR" dirty="0" smtClean="0"/>
              <a:t>arbitraža</a:t>
            </a:r>
          </a:p>
          <a:p>
            <a:pPr marL="514350" indent="-514350">
              <a:buAutoNum type="arabicPeriod"/>
            </a:pPr>
            <a:r>
              <a:rPr lang="hr-HR" dirty="0" smtClean="0"/>
              <a:t>Institucionalna (stalna) arbitraža</a:t>
            </a:r>
            <a:endParaRPr lang="hr-HR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Patološke klauzule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b="1" dirty="0" smtClean="0"/>
              <a:t>Svi sporovi</a:t>
            </a:r>
            <a:r>
              <a:rPr lang="de-DE" b="1" dirty="0" smtClean="0"/>
              <a:t> </a:t>
            </a:r>
            <a:r>
              <a:rPr lang="hr-HR" b="1" dirty="0" smtClean="0"/>
              <a:t>koji proizlaze iz veze sa sadašnjim </a:t>
            </a:r>
          </a:p>
          <a:p>
            <a:pPr>
              <a:buNone/>
            </a:pPr>
            <a:r>
              <a:rPr lang="hr-HR" b="1" dirty="0" smtClean="0"/>
              <a:t>sporazumom biti će riješeni arbitražom u </a:t>
            </a:r>
          </a:p>
          <a:p>
            <a:pPr>
              <a:buNone/>
            </a:pPr>
            <a:r>
              <a:rPr lang="hr-HR" b="1" dirty="0" smtClean="0"/>
              <a:t>prvom stupnju. Arbitar će biti dobro poznata </a:t>
            </a:r>
          </a:p>
          <a:p>
            <a:pPr>
              <a:buNone/>
            </a:pPr>
            <a:r>
              <a:rPr lang="hr-HR" b="1" dirty="0" smtClean="0"/>
              <a:t>gospodarska komora (poput ICC-a) određena </a:t>
            </a:r>
          </a:p>
          <a:p>
            <a:pPr>
              <a:buNone/>
            </a:pPr>
            <a:r>
              <a:rPr lang="hr-HR" b="1" dirty="0" smtClean="0"/>
              <a:t>na temelju zajedničkog sporazuma između </a:t>
            </a:r>
          </a:p>
          <a:p>
            <a:pPr>
              <a:buNone/>
            </a:pPr>
            <a:r>
              <a:rPr lang="hr-HR" b="1" dirty="0" smtClean="0"/>
              <a:t>prodavatelja i kupca.</a:t>
            </a:r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Patološke klauzule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b="1" dirty="0" smtClean="0"/>
              <a:t>Ovime će sporovi biti riješeni arbitražom koju </a:t>
            </a:r>
          </a:p>
          <a:p>
            <a:pPr>
              <a:buNone/>
            </a:pPr>
            <a:r>
              <a:rPr lang="hr-HR" b="1" dirty="0" smtClean="0"/>
              <a:t>će provesti arbitri imenovani od ICC-a u Ženevi </a:t>
            </a:r>
          </a:p>
          <a:p>
            <a:pPr>
              <a:buNone/>
            </a:pPr>
            <a:r>
              <a:rPr lang="hr-HR" b="1" dirty="0" smtClean="0"/>
              <a:t>u skladu s arbitražnim postupkom utvrđenim </a:t>
            </a:r>
          </a:p>
          <a:p>
            <a:pPr>
              <a:buNone/>
            </a:pPr>
            <a:r>
              <a:rPr lang="hr-HR" b="1" dirty="0" smtClean="0"/>
              <a:t>Građanskim zakonikom Venezuele i </a:t>
            </a:r>
          </a:p>
          <a:p>
            <a:pPr>
              <a:buNone/>
            </a:pPr>
            <a:r>
              <a:rPr lang="hr-HR" b="1" dirty="0" smtClean="0"/>
              <a:t>Građanskim zakonikom Francuske</a:t>
            </a:r>
            <a:r>
              <a:rPr lang="de-DE" b="1" dirty="0" smtClean="0"/>
              <a:t>,</a:t>
            </a:r>
            <a:r>
              <a:rPr lang="hr-HR" b="1" dirty="0" smtClean="0"/>
              <a:t> a pri tom </a:t>
            </a:r>
          </a:p>
          <a:p>
            <a:pPr>
              <a:buNone/>
            </a:pPr>
            <a:r>
              <a:rPr lang="hr-HR" b="1" dirty="0" smtClean="0"/>
              <a:t>uzimajući u obzir pravo mjesta arbitraže.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hr-HR" b="1" dirty="0" smtClean="0"/>
              <a:t>Ako nastane bilo kakav spor između A i B u vezi s </a:t>
            </a:r>
          </a:p>
          <a:p>
            <a:pPr>
              <a:buNone/>
            </a:pPr>
            <a:r>
              <a:rPr lang="hr-HR" b="1" dirty="0" smtClean="0"/>
              <a:t>ovim sporazumom, takav spor bi konačno trebao </a:t>
            </a:r>
          </a:p>
          <a:p>
            <a:pPr>
              <a:buNone/>
            </a:pPr>
            <a:r>
              <a:rPr lang="hr-HR" b="1" dirty="0" smtClean="0"/>
              <a:t>biti riješen arbitražom koju vode dva arbitra, od </a:t>
            </a:r>
          </a:p>
          <a:p>
            <a:pPr>
              <a:buNone/>
            </a:pPr>
            <a:r>
              <a:rPr lang="hr-HR" b="1" dirty="0" smtClean="0"/>
              <a:t>kojih je jedan imenovan od A, </a:t>
            </a:r>
            <a:r>
              <a:rPr lang="hr-HR" b="1" dirty="0" err="1" smtClean="0"/>
              <a:t>a</a:t>
            </a:r>
            <a:r>
              <a:rPr lang="hr-HR" b="1" dirty="0" smtClean="0"/>
              <a:t> jedan o B. Ukoliko </a:t>
            </a:r>
          </a:p>
          <a:p>
            <a:pPr>
              <a:buNone/>
            </a:pPr>
            <a:r>
              <a:rPr lang="hr-HR" b="1" dirty="0" smtClean="0"/>
              <a:t>se arbitri ne mogu složiti oko odluke, bilo koji od </a:t>
            </a:r>
          </a:p>
          <a:p>
            <a:pPr>
              <a:buNone/>
            </a:pPr>
            <a:r>
              <a:rPr lang="hr-HR" b="1" dirty="0" smtClean="0"/>
              <a:t>njih će aplicirati ICC-u </a:t>
            </a:r>
            <a:r>
              <a:rPr lang="hr-HR" b="1" dirty="0" err="1" smtClean="0"/>
              <a:t>u</a:t>
            </a:r>
            <a:r>
              <a:rPr lang="hr-HR" b="1" dirty="0" smtClean="0"/>
              <a:t> Parizu, kako bi se </a:t>
            </a:r>
          </a:p>
          <a:p>
            <a:pPr>
              <a:buNone/>
            </a:pPr>
            <a:r>
              <a:rPr lang="hr-HR" b="1" dirty="0" smtClean="0"/>
              <a:t>imenovao sudac.  Svi arbitražni postupci biti će </a:t>
            </a:r>
          </a:p>
          <a:p>
            <a:pPr>
              <a:buNone/>
            </a:pPr>
            <a:r>
              <a:rPr lang="hr-HR" b="1" dirty="0" smtClean="0"/>
              <a:t>provedeni na tajlandu u skladu s pravilima mirenja </a:t>
            </a:r>
          </a:p>
          <a:p>
            <a:pPr>
              <a:buNone/>
            </a:pPr>
            <a:r>
              <a:rPr lang="hr-HR" b="1" dirty="0" smtClean="0"/>
              <a:t>i/ili arbitraže ICC-a. Svaka strana će snositi </a:t>
            </a:r>
          </a:p>
          <a:p>
            <a:pPr>
              <a:buNone/>
            </a:pPr>
            <a:r>
              <a:rPr lang="hr-HR" b="1" dirty="0" smtClean="0"/>
              <a:t>troškove svojeg arbitra.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Patološke klauzule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b="1" dirty="0" smtClean="0"/>
              <a:t>Svi sporovi </a:t>
            </a:r>
            <a:r>
              <a:rPr lang="de-DE" b="1" dirty="0" smtClean="0">
                <a:cs typeface="Arial" charset="0"/>
              </a:rPr>
              <a:t>[...] </a:t>
            </a:r>
            <a:r>
              <a:rPr lang="hr-HR" b="1" dirty="0" smtClean="0">
                <a:cs typeface="Arial" charset="0"/>
              </a:rPr>
              <a:t>će se riješiti u skladu s zakonima </a:t>
            </a:r>
          </a:p>
          <a:p>
            <a:pPr>
              <a:buNone/>
            </a:pPr>
            <a:r>
              <a:rPr lang="hr-HR" b="1" dirty="0" smtClean="0">
                <a:cs typeface="Arial" charset="0"/>
              </a:rPr>
              <a:t>o mirenju i arbitraži Gospodarske komore u </a:t>
            </a:r>
          </a:p>
          <a:p>
            <a:pPr>
              <a:buNone/>
            </a:pPr>
            <a:r>
              <a:rPr lang="hr-HR" b="1" dirty="0" smtClean="0">
                <a:cs typeface="Arial" charset="0"/>
              </a:rPr>
              <a:t>Ženevi</a:t>
            </a:r>
            <a:r>
              <a:rPr lang="de-DE" b="1" dirty="0" smtClean="0">
                <a:cs typeface="Arial" charset="0"/>
              </a:rPr>
              <a:t>. </a:t>
            </a:r>
            <a:r>
              <a:rPr lang="hr-HR" b="1" dirty="0" smtClean="0">
                <a:cs typeface="Arial" charset="0"/>
              </a:rPr>
              <a:t>U slučaju nemogućnosti dogovora, spor </a:t>
            </a:r>
          </a:p>
          <a:p>
            <a:pPr>
              <a:buNone/>
            </a:pPr>
            <a:r>
              <a:rPr lang="hr-HR" b="1" dirty="0" smtClean="0">
                <a:cs typeface="Arial" charset="0"/>
              </a:rPr>
              <a:t>će biti podnijet na konačno odlučivanje </a:t>
            </a:r>
          </a:p>
          <a:p>
            <a:pPr>
              <a:buNone/>
            </a:pPr>
            <a:r>
              <a:rPr lang="hr-HR" b="1" dirty="0" smtClean="0">
                <a:cs typeface="Arial" charset="0"/>
              </a:rPr>
              <a:t>arbitrima Suda pravde u Ženevi. Pravila mirenja </a:t>
            </a:r>
          </a:p>
          <a:p>
            <a:pPr>
              <a:buNone/>
            </a:pPr>
            <a:r>
              <a:rPr lang="hr-HR" b="1" dirty="0" smtClean="0">
                <a:cs typeface="Arial" charset="0"/>
              </a:rPr>
              <a:t>i arbitraže navedenog suda su obvezujuća za </a:t>
            </a:r>
          </a:p>
          <a:p>
            <a:pPr>
              <a:buNone/>
            </a:pPr>
            <a:r>
              <a:rPr lang="hr-HR" b="1" dirty="0" smtClean="0">
                <a:cs typeface="Arial" charset="0"/>
              </a:rPr>
              <a:t>stranke.</a:t>
            </a:r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Pobijanje ugovora o arbitraži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Može se pobijati: postojanje i valjanost</a:t>
            </a:r>
          </a:p>
          <a:p>
            <a:pPr>
              <a:buNone/>
            </a:pPr>
            <a:r>
              <a:rPr lang="hr-HR" dirty="0" smtClean="0"/>
              <a:t>arbitražnog ugovora</a:t>
            </a:r>
          </a:p>
          <a:p>
            <a:r>
              <a:rPr lang="hr-HR" dirty="0" smtClean="0"/>
              <a:t>Mogu se pobijati pred: 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arbitražnim tribunalom 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pred državnim sudom 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o</a:t>
            </a:r>
            <a:r>
              <a:rPr lang="hr-HR" dirty="0" smtClean="0"/>
              <a:t> valjanosti ugovora o arbitraži sud će odlučivati i prilikom upućivanja na arbitražu (ako su stranke za rješavanje nekog spora ugovorile arbitražu, sud ih treba uputiti na arbitražu, </a:t>
            </a:r>
            <a:r>
              <a:rPr lang="hr-HR" dirty="0" err="1" smtClean="0"/>
              <a:t>čl</a:t>
            </a:r>
            <a:r>
              <a:rPr lang="hr-HR" dirty="0" smtClean="0"/>
              <a:t> 42 ZA, </a:t>
            </a:r>
            <a:r>
              <a:rPr lang="hr-HR" dirty="0" err="1" smtClean="0"/>
              <a:t>čl</a:t>
            </a:r>
            <a:r>
              <a:rPr lang="hr-HR" dirty="0" smtClean="0"/>
              <a:t> II(3) NYK)</a:t>
            </a:r>
            <a:endParaRPr lang="en-US" dirty="0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Pobijanje pred arbitražnim tribunalom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hr-HR" b="1" dirty="0" err="1" smtClean="0"/>
              <a:t>Čl</a:t>
            </a:r>
            <a:r>
              <a:rPr lang="hr-HR" b="1" dirty="0" smtClean="0"/>
              <a:t>. 15(1) Zakona o arbitraži</a:t>
            </a:r>
          </a:p>
          <a:p>
            <a:endParaRPr lang="hr-HR" dirty="0" smtClean="0"/>
          </a:p>
          <a:p>
            <a:pPr>
              <a:buNone/>
            </a:pPr>
            <a:r>
              <a:rPr lang="hr-HR" dirty="0" smtClean="0"/>
              <a:t>Arbitražni sud može odlučivati o svojoj nadležnosti, </a:t>
            </a:r>
          </a:p>
          <a:p>
            <a:pPr>
              <a:buNone/>
            </a:pPr>
            <a:r>
              <a:rPr lang="hr-HR" b="1" dirty="0" smtClean="0"/>
              <a:t>uključujući i odlučivanje o svakom prigovoru o </a:t>
            </a:r>
          </a:p>
          <a:p>
            <a:pPr>
              <a:buNone/>
            </a:pPr>
            <a:r>
              <a:rPr lang="hr-HR" b="1" dirty="0" smtClean="0"/>
              <a:t>postojanju ili valjanosti ugovora o arbitraži. </a:t>
            </a:r>
            <a:r>
              <a:rPr lang="hr-HR" dirty="0" smtClean="0"/>
              <a:t>U tu će </a:t>
            </a:r>
          </a:p>
          <a:p>
            <a:pPr>
              <a:buNone/>
            </a:pPr>
            <a:r>
              <a:rPr lang="hr-HR" dirty="0" smtClean="0"/>
              <a:t>se svrhu arbitražna klauzula </a:t>
            </a:r>
            <a:r>
              <a:rPr lang="hr-HR" u="sng" dirty="0" smtClean="0"/>
              <a:t>koja je sastavni dio nekog </a:t>
            </a:r>
          </a:p>
          <a:p>
            <a:pPr>
              <a:buNone/>
            </a:pPr>
            <a:r>
              <a:rPr lang="hr-HR" u="sng" dirty="0" smtClean="0"/>
              <a:t>ugovora smatrati kao sporazum nezavisan od ostalih </a:t>
            </a:r>
          </a:p>
          <a:p>
            <a:pPr>
              <a:buNone/>
            </a:pPr>
            <a:r>
              <a:rPr lang="hr-HR" u="sng" dirty="0" smtClean="0"/>
              <a:t>odredaba tog ugovora</a:t>
            </a:r>
            <a:r>
              <a:rPr lang="hr-HR" dirty="0" smtClean="0"/>
              <a:t>. Odluka arbitražnog suda o tome </a:t>
            </a:r>
          </a:p>
          <a:p>
            <a:pPr>
              <a:buNone/>
            </a:pPr>
            <a:r>
              <a:rPr lang="hr-HR" dirty="0" smtClean="0"/>
              <a:t>da je taj ugovor ništav sama po sebi ne znači da ni </a:t>
            </a:r>
          </a:p>
          <a:p>
            <a:pPr>
              <a:buNone/>
            </a:pPr>
            <a:r>
              <a:rPr lang="hr-HR" dirty="0" smtClean="0"/>
              <a:t>arbitražna klauzula nije valjana.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Pobijanje pred sudom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r-HR" dirty="0" err="1" smtClean="0"/>
              <a:t>Čl</a:t>
            </a:r>
            <a:r>
              <a:rPr lang="hr-HR" dirty="0" smtClean="0"/>
              <a:t>. 15(3) ZA </a:t>
            </a:r>
          </a:p>
          <a:p>
            <a:pPr>
              <a:buNone/>
            </a:pPr>
            <a:r>
              <a:rPr lang="hr-HR" dirty="0" smtClean="0"/>
              <a:t>Ako arbitražni sud odluči kao o prethodnom pitanju da je </a:t>
            </a:r>
          </a:p>
          <a:p>
            <a:pPr>
              <a:buNone/>
            </a:pPr>
            <a:r>
              <a:rPr lang="hr-HR" dirty="0" smtClean="0"/>
              <a:t>nadležan, svaka strana može, u  roku od 30 dana nakon što joj </a:t>
            </a:r>
          </a:p>
          <a:p>
            <a:pPr>
              <a:buNone/>
            </a:pPr>
            <a:r>
              <a:rPr lang="hr-HR" dirty="0" smtClean="0"/>
              <a:t>bude dostavljena odluka, tražiti od suda predviđenog u članku </a:t>
            </a:r>
          </a:p>
          <a:p>
            <a:pPr>
              <a:buNone/>
            </a:pPr>
            <a:r>
              <a:rPr lang="hr-HR" dirty="0" smtClean="0"/>
              <a:t>43 ovog zakona da odluči o tom pitanju. Dok je postupak o </a:t>
            </a:r>
          </a:p>
          <a:p>
            <a:pPr>
              <a:buNone/>
            </a:pPr>
            <a:r>
              <a:rPr lang="hr-HR" dirty="0" smtClean="0"/>
              <a:t>tom traženju u tijeku, arbitražni sud može nastaviti postupak i </a:t>
            </a:r>
          </a:p>
          <a:p>
            <a:pPr>
              <a:buNone/>
            </a:pPr>
            <a:r>
              <a:rPr lang="hr-HR" dirty="0" smtClean="0"/>
              <a:t>donijeti pravorijek.</a:t>
            </a:r>
          </a:p>
          <a:p>
            <a:pPr marL="514350" indent="-514350">
              <a:buNone/>
            </a:pPr>
            <a:endParaRPr lang="hr-HR" dirty="0" smtClean="0"/>
          </a:p>
          <a:p>
            <a:pPr marL="514350" indent="-514350">
              <a:buNone/>
            </a:pPr>
            <a:r>
              <a:rPr lang="hr-HR" dirty="0" smtClean="0"/>
              <a:t>Nadležan je Trgovački sud (u predmetima iz stvarne </a:t>
            </a:r>
          </a:p>
          <a:p>
            <a:pPr marL="514350" indent="-514350">
              <a:buNone/>
            </a:pPr>
            <a:r>
              <a:rPr lang="hr-HR" dirty="0" smtClean="0"/>
              <a:t>nadležnosti trgovačkih sudova) i Županijski sud (u ostalim </a:t>
            </a:r>
          </a:p>
          <a:p>
            <a:pPr marL="514350" indent="-514350">
              <a:buNone/>
            </a:pPr>
            <a:r>
              <a:rPr lang="hr-HR" dirty="0" smtClean="0"/>
              <a:t>predmetima).</a:t>
            </a:r>
            <a:endParaRPr lang="hr-HR" dirty="0"/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Tužba za </a:t>
            </a:r>
            <a:r>
              <a:rPr lang="hr-HR" dirty="0" err="1" smtClean="0"/>
              <a:t>poništaj</a:t>
            </a:r>
            <a:r>
              <a:rPr lang="hr-HR" dirty="0" smtClean="0"/>
              <a:t> pravorijeka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err="1" smtClean="0"/>
              <a:t>Čl</a:t>
            </a:r>
            <a:r>
              <a:rPr lang="hr-HR" dirty="0" smtClean="0"/>
              <a:t>. 36 (2)</a:t>
            </a:r>
          </a:p>
          <a:p>
            <a:pPr>
              <a:buNone/>
            </a:pPr>
            <a:r>
              <a:rPr lang="hr-HR" dirty="0" smtClean="0"/>
              <a:t>Pravorijek može poništiti sud iz članka 43 ovog </a:t>
            </a:r>
          </a:p>
          <a:p>
            <a:pPr>
              <a:buNone/>
            </a:pPr>
            <a:r>
              <a:rPr lang="hr-HR" dirty="0" smtClean="0"/>
              <a:t>Zakona, i to samo ako stranka koja podnese </a:t>
            </a:r>
          </a:p>
          <a:p>
            <a:pPr>
              <a:buNone/>
            </a:pPr>
            <a:r>
              <a:rPr lang="hr-HR" dirty="0" smtClean="0"/>
              <a:t>tužbu dokaže: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 smtClean="0"/>
              <a:t>Da ugovor o arbitraži iz članka 6. ovog Zakona nije uopće bio sklopljen ili nije bio valjan </a:t>
            </a:r>
            <a:endParaRPr lang="hr-HR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Upućivanje na arbitražu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r-HR" dirty="0" smtClean="0"/>
              <a:t>Članak </a:t>
            </a:r>
            <a:r>
              <a:rPr lang="hr-HR" dirty="0"/>
              <a:t>II(3) NYK</a:t>
            </a:r>
          </a:p>
          <a:p>
            <a:pPr>
              <a:buNone/>
            </a:pPr>
            <a:r>
              <a:rPr lang="hr-HR" dirty="0"/>
              <a:t> </a:t>
            </a:r>
          </a:p>
          <a:p>
            <a:pPr>
              <a:buNone/>
            </a:pPr>
            <a:r>
              <a:rPr lang="hr-HR" dirty="0" smtClean="0"/>
              <a:t>   Sud </a:t>
            </a:r>
            <a:r>
              <a:rPr lang="hr-HR" dirty="0"/>
              <a:t>države ugovornice kojem je podnesen na rješavanje spor o nekom pitanju o </a:t>
            </a:r>
            <a:r>
              <a:rPr lang="hr-HR" dirty="0" smtClean="0"/>
              <a:t>kojem </a:t>
            </a:r>
            <a:r>
              <a:rPr lang="hr-HR" dirty="0"/>
              <a:t>su </a:t>
            </a:r>
            <a:r>
              <a:rPr lang="hr-HR" dirty="0" smtClean="0"/>
              <a:t>stranke </a:t>
            </a:r>
            <a:r>
              <a:rPr lang="hr-HR" dirty="0"/>
              <a:t>sklopile ugovor u smislu ovog članka uputit će stranke na arbitražu, na zahtjev jedne od njih, </a:t>
            </a:r>
            <a:r>
              <a:rPr lang="hr-HR" b="1" dirty="0"/>
              <a:t>osim ako ustanovi da je taj ugovor prestao biti valjan, da je bez učinka ili nepodoban za </a:t>
            </a:r>
            <a:r>
              <a:rPr lang="hr-HR" b="1" dirty="0" smtClean="0"/>
              <a:t>primjenu.</a:t>
            </a:r>
            <a:endParaRPr lang="hr-HR" b="1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Upućivanje na arbitražu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Ako su stranke za rješavanje određenog spora ugovorile arbitražu, sud kome je podnesena tužba u istom sporu i među istim strankama na prigovor tuženika oglasit će se nenadležnim, ukinut će provedene radnje u postupku i odbaciti tužbu, </a:t>
            </a:r>
            <a:r>
              <a:rPr lang="hr-HR" b="1" dirty="0" smtClean="0"/>
              <a:t>osim ako nađe da ugovor o arbitraži nije valjan, da je prestao važiti ili da se ne može ispuniti.</a:t>
            </a:r>
            <a:r>
              <a:rPr lang="hr-HR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Izvori pravnih pravila u arbitraži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dirty="0" smtClean="0"/>
              <a:t>Stranačka autonomija (sloboda stranaka u arbitraži – izuzetno široka, ali ima granice u nacionalnom i međunarodnom pravu)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Institucionalna pravila (</a:t>
            </a:r>
            <a:r>
              <a:rPr lang="hr-HR" dirty="0" err="1" smtClean="0"/>
              <a:t>npr</a:t>
            </a:r>
            <a:r>
              <a:rPr lang="hr-HR" dirty="0" smtClean="0"/>
              <a:t>. Pravilnik o arbitraži pri Stalnom arbitražnom sudištu Hrvatske gospodarske komore)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Nacionalna procesna pravila (U RH – Zakon o Arbitraži)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Međunarodne konvencije (</a:t>
            </a:r>
            <a:r>
              <a:rPr lang="hr-HR" dirty="0" err="1" smtClean="0"/>
              <a:t>npr</a:t>
            </a:r>
            <a:r>
              <a:rPr lang="hr-HR" dirty="0" smtClean="0"/>
              <a:t>. NYK iz 1958)</a:t>
            </a:r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Arbitražni postupak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Broj arbitara (članak 9 ZA)</a:t>
            </a:r>
          </a:p>
          <a:p>
            <a:r>
              <a:rPr lang="hr-HR" dirty="0" smtClean="0"/>
              <a:t>Imenovanje arbitara (članak 10 ZA)</a:t>
            </a:r>
          </a:p>
          <a:p>
            <a:r>
              <a:rPr lang="hr-HR" dirty="0" smtClean="0"/>
              <a:t>Prava i obveze arbitara (članak 11 ZA)</a:t>
            </a:r>
          </a:p>
          <a:p>
            <a:r>
              <a:rPr lang="hr-HR" dirty="0" smtClean="0"/>
              <a:t>Izuzeće arbitara (članak 12 ZA)</a:t>
            </a:r>
          </a:p>
          <a:p>
            <a:r>
              <a:rPr lang="hr-HR" dirty="0" smtClean="0"/>
              <a:t>Mjesto arbitraže (članak 19 ZA)</a:t>
            </a:r>
          </a:p>
          <a:p>
            <a:r>
              <a:rPr lang="hr-HR" dirty="0" smtClean="0"/>
              <a:t>Jezik arbitraže (članak 21 ZA)</a:t>
            </a:r>
          </a:p>
          <a:p>
            <a:r>
              <a:rPr lang="hr-HR" dirty="0" smtClean="0"/>
              <a:t>Mjerodavno pravo (članak 27)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09855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Pravorijek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Odluka arbitražnog suda o biti spora</a:t>
            </a:r>
          </a:p>
          <a:p>
            <a:r>
              <a:rPr lang="hr-HR" dirty="0" smtClean="0"/>
              <a:t>Članak 30 ZA</a:t>
            </a:r>
          </a:p>
          <a:p>
            <a:pPr marL="0" indent="0" algn="ctr">
              <a:buNone/>
            </a:pPr>
            <a:r>
              <a:rPr lang="en-US" dirty="0" err="1"/>
              <a:t>Članak</a:t>
            </a:r>
            <a:r>
              <a:rPr lang="en-US" dirty="0"/>
              <a:t> 31.</a:t>
            </a:r>
          </a:p>
          <a:p>
            <a:pPr marL="0" indent="0">
              <a:buNone/>
            </a:pPr>
            <a:r>
              <a:rPr lang="en-US" dirty="0" err="1"/>
              <a:t>Pravorijek</a:t>
            </a:r>
            <a:r>
              <a:rPr lang="en-US" dirty="0"/>
              <a:t> </a:t>
            </a:r>
            <a:r>
              <a:rPr lang="en-US" dirty="0" err="1"/>
              <a:t>arbitražnog</a:t>
            </a:r>
            <a:r>
              <a:rPr lang="en-US" dirty="0"/>
              <a:t> </a:t>
            </a:r>
            <a:r>
              <a:rPr lang="en-US" dirty="0" err="1"/>
              <a:t>suda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strankama</a:t>
            </a:r>
            <a:r>
              <a:rPr lang="en-US" dirty="0"/>
              <a:t> </a:t>
            </a:r>
            <a:r>
              <a:rPr lang="en-US" dirty="0" err="1"/>
              <a:t>snagu</a:t>
            </a:r>
            <a:r>
              <a:rPr lang="en-US" dirty="0"/>
              <a:t> </a:t>
            </a:r>
            <a:r>
              <a:rPr lang="en-US" dirty="0" err="1"/>
              <a:t>pravomoćne</a:t>
            </a:r>
            <a:r>
              <a:rPr lang="en-US" dirty="0"/>
              <a:t> </a:t>
            </a:r>
            <a:r>
              <a:rPr lang="en-US" dirty="0" err="1"/>
              <a:t>sudske</a:t>
            </a:r>
            <a:r>
              <a:rPr lang="en-US" dirty="0"/>
              <a:t> </a:t>
            </a:r>
            <a:r>
              <a:rPr lang="en-US" dirty="0" err="1"/>
              <a:t>presude</a:t>
            </a:r>
            <a:r>
              <a:rPr lang="en-US" dirty="0"/>
              <a:t>,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se </a:t>
            </a:r>
            <a:r>
              <a:rPr lang="en-US" dirty="0" err="1"/>
              <a:t>stranke</a:t>
            </a:r>
            <a:r>
              <a:rPr lang="en-US" dirty="0"/>
              <a:t> </a:t>
            </a:r>
            <a:r>
              <a:rPr lang="en-US" dirty="0" err="1"/>
              <a:t>izričito</a:t>
            </a:r>
            <a:r>
              <a:rPr lang="en-US" dirty="0"/>
              <a:t> </a:t>
            </a:r>
            <a:r>
              <a:rPr lang="en-US" dirty="0" err="1"/>
              <a:t>sporazumjele</a:t>
            </a:r>
            <a:r>
              <a:rPr lang="en-US" dirty="0"/>
              <a:t> da se </a:t>
            </a:r>
            <a:r>
              <a:rPr lang="en-US" dirty="0" err="1"/>
              <a:t>pravorijek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pobijati</a:t>
            </a:r>
            <a:r>
              <a:rPr lang="en-US" dirty="0"/>
              <a:t> </a:t>
            </a:r>
            <a:r>
              <a:rPr lang="en-US" dirty="0" err="1"/>
              <a:t>pred</a:t>
            </a:r>
            <a:r>
              <a:rPr lang="en-US" dirty="0"/>
              <a:t> </a:t>
            </a:r>
            <a:r>
              <a:rPr lang="en-US" dirty="0" err="1"/>
              <a:t>arbitražnim</a:t>
            </a:r>
            <a:r>
              <a:rPr lang="en-US" dirty="0"/>
              <a:t> </a:t>
            </a:r>
            <a:r>
              <a:rPr lang="en-US" dirty="0" err="1"/>
              <a:t>sudom</a:t>
            </a:r>
            <a:r>
              <a:rPr lang="en-US" dirty="0"/>
              <a:t> </a:t>
            </a:r>
            <a:r>
              <a:rPr lang="en-US" dirty="0" err="1"/>
              <a:t>višeg</a:t>
            </a:r>
            <a:r>
              <a:rPr lang="en-US" dirty="0"/>
              <a:t> </a:t>
            </a:r>
            <a:r>
              <a:rPr lang="en-US" dirty="0" err="1"/>
              <a:t>stupnja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57445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Priznanje i ovrha stranih arbitražnih pravorijeka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err="1" smtClean="0"/>
              <a:t>Newyorška</a:t>
            </a:r>
            <a:r>
              <a:rPr lang="hr-HR" dirty="0" smtClean="0"/>
              <a:t> konvencija o priznanju i ovrsi stranih pravorijeka iz 1958 (Članak V)</a:t>
            </a:r>
          </a:p>
          <a:p>
            <a:pPr marL="0" indent="0">
              <a:buNone/>
            </a:pPr>
            <a:r>
              <a:rPr lang="hr-HR" dirty="0" smtClean="0"/>
              <a:t>Zakon o arbitraži (prema odredbama za </a:t>
            </a:r>
            <a:r>
              <a:rPr lang="hr-HR" dirty="0" err="1" smtClean="0"/>
              <a:t>poništaj</a:t>
            </a:r>
            <a:r>
              <a:rPr lang="hr-HR" dirty="0" smtClean="0"/>
              <a:t> domaćeg pravorijeka iz članka 36 ZA)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363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Autonomija volje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sz="2400" dirty="0" smtClean="0"/>
              <a:t>Namjera da se spor riješi arbitražom materijalizira se ugovorom o </a:t>
            </a:r>
          </a:p>
          <a:p>
            <a:pPr>
              <a:buNone/>
            </a:pPr>
            <a:r>
              <a:rPr lang="hr-HR" sz="2400" dirty="0" smtClean="0"/>
              <a:t>arbitraži, o kojem stranke pregovaraju i koji je potpuno odvojen </a:t>
            </a:r>
          </a:p>
          <a:p>
            <a:pPr>
              <a:buNone/>
            </a:pPr>
            <a:r>
              <a:rPr lang="hr-HR" sz="2400" dirty="0" smtClean="0"/>
              <a:t>od glavnog ugovora.</a:t>
            </a:r>
          </a:p>
          <a:p>
            <a:pPr>
              <a:buNone/>
            </a:pPr>
            <a:endParaRPr lang="hr-HR" sz="2400" b="1" dirty="0" smtClean="0"/>
          </a:p>
          <a:p>
            <a:pPr>
              <a:buNone/>
            </a:pPr>
            <a:r>
              <a:rPr lang="hr-HR" sz="2400" b="1" dirty="0" smtClean="0"/>
              <a:t>Funkcije </a:t>
            </a:r>
            <a:r>
              <a:rPr lang="hr-HR" sz="2400" b="1" dirty="0"/>
              <a:t>ugovora o </a:t>
            </a:r>
            <a:r>
              <a:rPr lang="hr-HR" sz="2400" b="1" dirty="0" smtClean="0"/>
              <a:t>arbitraži: </a:t>
            </a:r>
          </a:p>
          <a:p>
            <a:endParaRPr lang="hr-HR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Autonomija volje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r-HR" dirty="0" smtClean="0"/>
              <a:t>Namjera da se spor riješi arbitražom  materijalizira se ugovorom o </a:t>
            </a:r>
          </a:p>
          <a:p>
            <a:pPr>
              <a:buNone/>
            </a:pPr>
            <a:r>
              <a:rPr lang="hr-HR" dirty="0" smtClean="0"/>
              <a:t>arbitraži, o kojem stranke pregovaraju i koji je potpuno odvojen od </a:t>
            </a:r>
          </a:p>
          <a:p>
            <a:pPr>
              <a:buNone/>
            </a:pPr>
            <a:r>
              <a:rPr lang="hr-HR" dirty="0"/>
              <a:t>g</a:t>
            </a:r>
            <a:r>
              <a:rPr lang="hr-HR" dirty="0" smtClean="0"/>
              <a:t>lavnog ugovora.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b="1" dirty="0" smtClean="0"/>
              <a:t>Funkcije </a:t>
            </a:r>
            <a:r>
              <a:rPr lang="hr-HR" b="1" dirty="0"/>
              <a:t>ugovora o </a:t>
            </a:r>
            <a:r>
              <a:rPr lang="hr-HR" b="1" dirty="0" smtClean="0"/>
              <a:t>arbitraži: </a:t>
            </a:r>
          </a:p>
          <a:p>
            <a:r>
              <a:rPr lang="hr-HR" b="1" dirty="0" smtClean="0"/>
              <a:t>    pokazuje da stranke imaju volju riješiti spor arbitražom</a:t>
            </a:r>
          </a:p>
          <a:p>
            <a:pPr marL="609600" indent="-609600">
              <a:lnSpc>
                <a:spcPct val="80000"/>
              </a:lnSpc>
            </a:pPr>
            <a:r>
              <a:rPr lang="hr-HR" b="1" dirty="0" smtClean="0"/>
              <a:t>posljedice ugovora obvezuju stranke</a:t>
            </a:r>
          </a:p>
          <a:p>
            <a:pPr marL="609600" indent="-609600">
              <a:lnSpc>
                <a:spcPct val="80000"/>
              </a:lnSpc>
            </a:pPr>
            <a:r>
              <a:rPr lang="hr-HR" b="1" dirty="0" smtClean="0"/>
              <a:t>isključuje odlučivanje od strane državnih sudova o predmetnom sporu, barem prije donošenja pravorijeka</a:t>
            </a:r>
          </a:p>
          <a:p>
            <a:pPr marL="609600" indent="-609600">
              <a:lnSpc>
                <a:spcPct val="80000"/>
              </a:lnSpc>
            </a:pPr>
            <a:r>
              <a:rPr lang="hr-HR" b="1" dirty="0" smtClean="0"/>
              <a:t>izvor nadležnosti arbitara da razriješe spor koji bi mogao nastati među strankama</a:t>
            </a:r>
          </a:p>
          <a:p>
            <a:pPr marL="609600" indent="-609600">
              <a:lnSpc>
                <a:spcPct val="80000"/>
              </a:lnSpc>
            </a:pPr>
            <a:r>
              <a:rPr lang="hr-HR" b="1" dirty="0" smtClean="0"/>
              <a:t>dozvoljava da se provede proces koji će se voditi prema načelima učinkovitosti i brzine rješavanja spora donošenjem pravorijeka koji je ovršan</a:t>
            </a:r>
            <a:endParaRPr lang="hr-HR" dirty="0" smtClean="0"/>
          </a:p>
          <a:p>
            <a:pPr>
              <a:buNone/>
            </a:pPr>
            <a:endParaRPr lang="hr-HR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Čl</a:t>
            </a:r>
            <a:r>
              <a:rPr lang="hr-HR" dirty="0" smtClean="0"/>
              <a:t>. 6(1) Zakona o arbitraži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hr-HR" dirty="0" smtClean="0"/>
          </a:p>
          <a:p>
            <a:pPr>
              <a:buNone/>
            </a:pPr>
            <a:r>
              <a:rPr lang="vi-VN" dirty="0" smtClean="0"/>
              <a:t>Ugovor </a:t>
            </a:r>
            <a:r>
              <a:rPr lang="vi-VN" dirty="0"/>
              <a:t>o arbitraži je ugovor kojim stranke </a:t>
            </a:r>
            <a:endParaRPr lang="hr-HR" dirty="0" smtClean="0"/>
          </a:p>
          <a:p>
            <a:pPr>
              <a:buNone/>
            </a:pPr>
            <a:r>
              <a:rPr lang="vi-VN" dirty="0" smtClean="0"/>
              <a:t>podvrgavaju </a:t>
            </a:r>
            <a:r>
              <a:rPr lang="vi-VN" dirty="0"/>
              <a:t>arbitraži sve ili određene </a:t>
            </a:r>
            <a:endParaRPr lang="hr-HR" dirty="0" smtClean="0"/>
          </a:p>
          <a:p>
            <a:pPr>
              <a:buNone/>
            </a:pPr>
            <a:r>
              <a:rPr lang="vi-VN" dirty="0" smtClean="0"/>
              <a:t>sporove </a:t>
            </a:r>
            <a:r>
              <a:rPr lang="vi-VN" dirty="0"/>
              <a:t>koji su među njima nastali ili bi </a:t>
            </a:r>
            <a:endParaRPr lang="hr-HR" dirty="0" smtClean="0"/>
          </a:p>
          <a:p>
            <a:pPr>
              <a:buNone/>
            </a:pPr>
            <a:r>
              <a:rPr lang="vi-VN" dirty="0" smtClean="0"/>
              <a:t>mogli </a:t>
            </a:r>
            <a:r>
              <a:rPr lang="vi-VN" dirty="0"/>
              <a:t>nastati iz određenog pravnog odnosa, </a:t>
            </a:r>
            <a:endParaRPr lang="hr-HR" dirty="0" smtClean="0"/>
          </a:p>
          <a:p>
            <a:pPr>
              <a:buNone/>
            </a:pPr>
            <a:r>
              <a:rPr lang="vi-VN" dirty="0" smtClean="0"/>
              <a:t>ugovornog </a:t>
            </a:r>
            <a:r>
              <a:rPr lang="vi-VN" dirty="0"/>
              <a:t>ili izvan-ugovornog. Taj se ugovor </a:t>
            </a:r>
            <a:endParaRPr lang="hr-HR" dirty="0" smtClean="0"/>
          </a:p>
          <a:p>
            <a:pPr>
              <a:buNone/>
            </a:pPr>
            <a:r>
              <a:rPr lang="vi-VN" dirty="0" smtClean="0"/>
              <a:t>može </a:t>
            </a:r>
            <a:r>
              <a:rPr lang="vi-VN" dirty="0"/>
              <a:t>sklopiti u obliku </a:t>
            </a:r>
            <a:r>
              <a:rPr lang="vi-VN" b="1" dirty="0"/>
              <a:t>arbitražne klauzule u </a:t>
            </a:r>
            <a:endParaRPr lang="hr-HR" b="1" dirty="0" smtClean="0"/>
          </a:p>
          <a:p>
            <a:pPr>
              <a:buNone/>
            </a:pPr>
            <a:r>
              <a:rPr lang="vi-VN" b="1" dirty="0" smtClean="0"/>
              <a:t>nekom </a:t>
            </a:r>
            <a:r>
              <a:rPr lang="vi-VN" b="1" dirty="0"/>
              <a:t>ugovoru ili u obliku posebnog </a:t>
            </a:r>
            <a:endParaRPr lang="hr-HR" b="1" dirty="0" smtClean="0"/>
          </a:p>
          <a:p>
            <a:pPr>
              <a:buNone/>
            </a:pPr>
            <a:r>
              <a:rPr lang="vi-VN" b="1" dirty="0" smtClean="0"/>
              <a:t>ugovora</a:t>
            </a:r>
            <a:r>
              <a:rPr lang="vi-VN" dirty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Vrste ugovora o arbitraži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r-HR" dirty="0" smtClean="0"/>
              <a:t>Kompromis – sporazum stranaka da podvrgnu arbitraži neki spor koji je već nastao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err="1" smtClean="0"/>
              <a:t>Kompromisorna</a:t>
            </a:r>
            <a:r>
              <a:rPr lang="hr-HR" dirty="0" smtClean="0"/>
              <a:t> ili arbitražna klauzula – najčešće dio (jedna klauzula) glavnog ugovora kojom se utvrđuje nadležnost arbitraže za sve buduće sporove koji mogu proizaći iz tog glavnog ugovora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2034</TotalTime>
  <Words>2841</Words>
  <Application>Microsoft Office PowerPoint</Application>
  <PresentationFormat>On-screen Show (4:3)</PresentationFormat>
  <Paragraphs>358</Paragraphs>
  <Slides>52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7" baseType="lpstr">
      <vt:lpstr>Arial</vt:lpstr>
      <vt:lpstr>Calibri</vt:lpstr>
      <vt:lpstr>Times New Roman</vt:lpstr>
      <vt:lpstr>Wingdings</vt:lpstr>
      <vt:lpstr>Office Theme</vt:lpstr>
      <vt:lpstr>Predavanje: ARBITRAŽA 30.5.2018.</vt:lpstr>
      <vt:lpstr>Arbitraža</vt:lpstr>
      <vt:lpstr>Prednosti rješavanja sporova arbitražom</vt:lpstr>
      <vt:lpstr>Vrste arbitraže</vt:lpstr>
      <vt:lpstr>Izvori pravnih pravila u arbitraži</vt:lpstr>
      <vt:lpstr>Autonomija volje</vt:lpstr>
      <vt:lpstr>Autonomija volje</vt:lpstr>
      <vt:lpstr>Čl. 6(1) Zakona o arbitraži </vt:lpstr>
      <vt:lpstr>Vrste ugovora o arbitraži</vt:lpstr>
      <vt:lpstr> Stranke svoje sporove mogu podvrgnuti arbitraži putem valjanog ugovora o arbitraži koji može biti sklopljen i u obliku arbitražne klauzule. </vt:lpstr>
      <vt:lpstr>Sklapanje ugovora o arbitraži konkludentnim radnjama</vt:lpstr>
      <vt:lpstr>Sklapanje ugovora o arbitraži konkludentnim radnjama</vt:lpstr>
      <vt:lpstr>Autonomija ugovora o arbitraži</vt:lpstr>
      <vt:lpstr>PowerPoint Presentation</vt:lpstr>
      <vt:lpstr>ARBITRAŽNA KLAUZULA </vt:lpstr>
      <vt:lpstr>Formalna valjanost </vt:lpstr>
      <vt:lpstr>Formalna valjanost – Čl. 6(2) ZA</vt:lpstr>
      <vt:lpstr>Sklapanje ugovora o arbitraži šutnjom– Čl. 6(3) ZA</vt:lpstr>
      <vt:lpstr>Sklapanje ugovora o arbitraži šutnjom– Čl. 6(3) ZA</vt:lpstr>
      <vt:lpstr>Sklapanje ugovora o arbitraži pisanom potvrdom - Čl. 6(3) ZA</vt:lpstr>
      <vt:lpstr>Upućivanje – ČL. 6(4) ZA</vt:lpstr>
      <vt:lpstr>Upućivanje</vt:lpstr>
      <vt:lpstr> </vt:lpstr>
      <vt:lpstr>Upućivanje – Čl. 6(5)</vt:lpstr>
      <vt:lpstr>Potrošački ugovori </vt:lpstr>
      <vt:lpstr>Materijalna valjanost – Čl. 6(7) ZA</vt:lpstr>
      <vt:lpstr>Materijalna valjanost </vt:lpstr>
      <vt:lpstr>Arbitražna klauzula SAS HGK</vt:lpstr>
      <vt:lpstr>Ispravan način određivanja arbitražne institucije</vt:lpstr>
      <vt:lpstr>  Pozivanje na nepostojeću arbitražnu ustanovu u arbitražnom ugovoru čini taj ugovor nevaljanim. </vt:lpstr>
      <vt:lpstr>Korisni elementi arbitražne klauzule</vt:lpstr>
      <vt:lpstr>Arbitražna klauzula</vt:lpstr>
      <vt:lpstr>Drugi elementi arbitražne klauzule</vt:lpstr>
      <vt:lpstr>Drugi elementi arbitražne klauzule</vt:lpstr>
      <vt:lpstr>SAS HGK preporučena arbitražna klauzula</vt:lpstr>
      <vt:lpstr>VIAC  preporučena arbitražna klauzula</vt:lpstr>
      <vt:lpstr>ICA ICC  standardna arbitražna klauzula</vt:lpstr>
      <vt:lpstr>Patološke klauzule</vt:lpstr>
      <vt:lpstr>Patološke klauzule</vt:lpstr>
      <vt:lpstr>Patološke klauzule</vt:lpstr>
      <vt:lpstr>Patološke klauzule</vt:lpstr>
      <vt:lpstr>PowerPoint Presentation</vt:lpstr>
      <vt:lpstr>Patološke klauzule</vt:lpstr>
      <vt:lpstr>Pobijanje ugovora o arbitraži</vt:lpstr>
      <vt:lpstr>Pobijanje pred arbitražnim tribunalom</vt:lpstr>
      <vt:lpstr>Pobijanje pred sudom</vt:lpstr>
      <vt:lpstr>Tužba za poništaj pravorijeka</vt:lpstr>
      <vt:lpstr>Upućivanje na arbitražu</vt:lpstr>
      <vt:lpstr>Upućivanje na arbitražu</vt:lpstr>
      <vt:lpstr>Arbitražni postupak </vt:lpstr>
      <vt:lpstr>Pravorijek</vt:lpstr>
      <vt:lpstr>Priznanje i ovrha stranih arbitražnih pravorijeka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UGOVOR O ARBITRAŽI</dc:title>
  <dc:creator>admin</dc:creator>
  <cp:lastModifiedBy>Dora Zgrabljić Rotar</cp:lastModifiedBy>
  <cp:revision>117</cp:revision>
  <cp:lastPrinted>2018-05-30T13:51:46Z</cp:lastPrinted>
  <dcterms:created xsi:type="dcterms:W3CDTF">2013-11-18T08:29:31Z</dcterms:created>
  <dcterms:modified xsi:type="dcterms:W3CDTF">2018-05-30T13:55:36Z</dcterms:modified>
</cp:coreProperties>
</file>