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7" r:id="rId2"/>
    <p:sldId id="292" r:id="rId3"/>
    <p:sldId id="291" r:id="rId4"/>
    <p:sldId id="258" r:id="rId5"/>
    <p:sldId id="278" r:id="rId6"/>
    <p:sldId id="259" r:id="rId7"/>
    <p:sldId id="290" r:id="rId8"/>
    <p:sldId id="261" r:id="rId9"/>
    <p:sldId id="284" r:id="rId10"/>
    <p:sldId id="286" r:id="rId11"/>
    <p:sldId id="287" r:id="rId12"/>
    <p:sldId id="288" r:id="rId13"/>
    <p:sldId id="289" r:id="rId14"/>
    <p:sldId id="279" r:id="rId15"/>
    <p:sldId id="293" r:id="rId16"/>
    <p:sldId id="263" r:id="rId17"/>
    <p:sldId id="264" r:id="rId18"/>
    <p:sldId id="277" r:id="rId19"/>
    <p:sldId id="265" r:id="rId20"/>
    <p:sldId id="294" r:id="rId21"/>
    <p:sldId id="280" r:id="rId22"/>
    <p:sldId id="281" r:id="rId23"/>
    <p:sldId id="283" r:id="rId24"/>
    <p:sldId id="282" r:id="rId25"/>
    <p:sldId id="295" r:id="rId26"/>
    <p:sldId id="272" r:id="rId27"/>
    <p:sldId id="273" r:id="rId28"/>
    <p:sldId id="274" r:id="rId29"/>
    <p:sldId id="275" r:id="rId30"/>
    <p:sldId id="276" r:id="rId31"/>
    <p:sldId id="296" r:id="rId32"/>
    <p:sldId id="297" r:id="rId3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BF851-2161-4C55-BABB-A483D5891397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D79DB-F285-4197-B906-A1D01CFC05D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9BE7A-9C70-44F6-BBFA-938EE5BAB434}" type="datetimeFigureOut">
              <a:rPr lang="hr-HR" smtClean="0"/>
              <a:t>2.3.2018.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AE86B-BB3A-4851-9524-AB0B0E7A6F0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AE86B-BB3A-4851-9524-AB0B0E7A6F01}" type="slidenum">
              <a:rPr lang="hr-HR" smtClean="0"/>
              <a:t>21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1A58-FE96-454D-B7BB-412DE19AAABB}" type="datetimeFigureOut">
              <a:rPr lang="hr-HR" smtClean="0"/>
              <a:pPr/>
              <a:t>2.3.2018.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9417-B031-4DD5-9388-D9E5DF182D2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Međunarodno privatno pravo za izvanredne studente</a:t>
            </a:r>
            <a:br>
              <a:rPr lang="hr-HR" dirty="0" smtClean="0"/>
            </a:br>
            <a:r>
              <a:rPr lang="hr-HR" dirty="0" smtClean="0"/>
              <a:t>7.3.2018.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Katedra za međunarodno privatno pravo</a:t>
            </a:r>
          </a:p>
          <a:p>
            <a:r>
              <a:rPr lang="hr-HR" dirty="0" smtClean="0"/>
              <a:t>Doc. dr. </a:t>
            </a:r>
            <a:r>
              <a:rPr lang="hr-HR" dirty="0" err="1" smtClean="0"/>
              <a:t>sc</a:t>
            </a:r>
            <a:r>
              <a:rPr lang="hr-HR" dirty="0" smtClean="0"/>
              <a:t>. Dora </a:t>
            </a:r>
            <a:r>
              <a:rPr lang="hr-HR" dirty="0" err="1" smtClean="0"/>
              <a:t>Zgrabljić</a:t>
            </a:r>
            <a:r>
              <a:rPr lang="hr-HR" dirty="0" smtClean="0"/>
              <a:t> </a:t>
            </a:r>
            <a:r>
              <a:rPr lang="hr-HR" dirty="0" err="1" smtClean="0"/>
              <a:t>Rotar</a:t>
            </a:r>
            <a:endParaRPr lang="hr-HR" dirty="0" smtClean="0"/>
          </a:p>
          <a:p>
            <a:r>
              <a:rPr lang="hr-HR" dirty="0" smtClean="0"/>
              <a:t>2018.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Poveznice za ugovorne odnose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autonomiae</a:t>
            </a:r>
            <a:r>
              <a:rPr lang="hr-HR" i="1" dirty="0" smtClean="0"/>
              <a:t> – </a:t>
            </a:r>
            <a:r>
              <a:rPr lang="hr-HR" dirty="0" smtClean="0"/>
              <a:t>pravo koje su stranke izabrale</a:t>
            </a:r>
          </a:p>
          <a:p>
            <a:r>
              <a:rPr lang="hr-HR" dirty="0" smtClean="0"/>
              <a:t> </a:t>
            </a:r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loci</a:t>
            </a:r>
            <a:r>
              <a:rPr lang="hr-HR" i="1" dirty="0" smtClean="0"/>
              <a:t> </a:t>
            </a:r>
            <a:r>
              <a:rPr lang="hr-HR" i="1" dirty="0" err="1" smtClean="0"/>
              <a:t>contractus</a:t>
            </a:r>
            <a:r>
              <a:rPr lang="hr-HR" i="1" dirty="0" smtClean="0"/>
              <a:t> ili </a:t>
            </a:r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loci</a:t>
            </a:r>
            <a:r>
              <a:rPr lang="hr-HR" i="1" dirty="0" smtClean="0"/>
              <a:t> </a:t>
            </a:r>
            <a:r>
              <a:rPr lang="hr-HR" i="1" dirty="0" err="1" smtClean="0"/>
              <a:t>actus</a:t>
            </a:r>
            <a:r>
              <a:rPr lang="hr-HR" i="1" dirty="0" smtClean="0"/>
              <a:t> – </a:t>
            </a:r>
            <a:r>
              <a:rPr lang="hr-HR" dirty="0" smtClean="0"/>
              <a:t>pravo mjesta sklapanja ugovora</a:t>
            </a:r>
          </a:p>
          <a:p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loci</a:t>
            </a:r>
            <a:r>
              <a:rPr lang="hr-HR" i="1" dirty="0" smtClean="0"/>
              <a:t> </a:t>
            </a:r>
            <a:r>
              <a:rPr lang="hr-HR" i="1" dirty="0" err="1" smtClean="0"/>
              <a:t>solutionis</a:t>
            </a:r>
            <a:r>
              <a:rPr lang="hr-HR" i="1" dirty="0" smtClean="0"/>
              <a:t> – </a:t>
            </a:r>
            <a:r>
              <a:rPr lang="hr-HR" dirty="0" smtClean="0"/>
              <a:t>pravo mjesta izvršenja ugovora</a:t>
            </a:r>
          </a:p>
          <a:p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loci</a:t>
            </a:r>
            <a:r>
              <a:rPr lang="hr-HR" i="1" dirty="0" smtClean="0"/>
              <a:t> </a:t>
            </a:r>
            <a:r>
              <a:rPr lang="hr-HR" i="1" dirty="0" err="1" smtClean="0"/>
              <a:t>venditoris</a:t>
            </a:r>
            <a:r>
              <a:rPr lang="hr-HR" i="1" dirty="0" smtClean="0"/>
              <a:t> – </a:t>
            </a:r>
            <a:r>
              <a:rPr lang="hr-HR" dirty="0" smtClean="0"/>
              <a:t>pravo mjesta prodavatelja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Poveznice: autonomija stranaka, mjesto sklapanje </a:t>
            </a:r>
          </a:p>
          <a:p>
            <a:pPr>
              <a:buNone/>
            </a:pPr>
            <a:r>
              <a:rPr lang="hr-HR" dirty="0" smtClean="0"/>
              <a:t>ugovora, mjesto izvršenje ugovora, mjesto </a:t>
            </a:r>
          </a:p>
          <a:p>
            <a:pPr>
              <a:buNone/>
            </a:pPr>
            <a:r>
              <a:rPr lang="hr-HR" dirty="0" smtClean="0"/>
              <a:t>sjedišta prodavatelja.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Poveznice za </a:t>
            </a:r>
            <a:r>
              <a:rPr lang="hr-HR" dirty="0" err="1" smtClean="0"/>
              <a:t>izvanugovornu</a:t>
            </a:r>
            <a:r>
              <a:rPr lang="hr-HR" dirty="0" smtClean="0"/>
              <a:t> odgovornost za štetu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loci</a:t>
            </a:r>
            <a:r>
              <a:rPr lang="hr-HR" i="1" dirty="0" smtClean="0"/>
              <a:t> </a:t>
            </a:r>
            <a:r>
              <a:rPr lang="hr-HR" i="1" dirty="0" err="1" smtClean="0"/>
              <a:t>delicti</a:t>
            </a:r>
            <a:r>
              <a:rPr lang="hr-HR" i="1" dirty="0" smtClean="0"/>
              <a:t> </a:t>
            </a:r>
            <a:r>
              <a:rPr lang="hr-HR" i="1" dirty="0" err="1" smtClean="0"/>
              <a:t>commissi</a:t>
            </a:r>
            <a:r>
              <a:rPr lang="hr-HR" i="1" dirty="0" smtClean="0"/>
              <a:t> </a:t>
            </a:r>
            <a:r>
              <a:rPr lang="hr-HR" dirty="0" smtClean="0"/>
              <a:t>– pravo mjesta počinjenja protupravnog čina</a:t>
            </a:r>
          </a:p>
          <a:p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loci</a:t>
            </a:r>
            <a:r>
              <a:rPr lang="hr-HR" i="1" dirty="0" smtClean="0"/>
              <a:t> </a:t>
            </a:r>
            <a:r>
              <a:rPr lang="hr-HR" i="1" dirty="0" err="1" smtClean="0"/>
              <a:t>damni</a:t>
            </a:r>
            <a:r>
              <a:rPr lang="hr-HR" i="1" dirty="0" smtClean="0"/>
              <a:t> </a:t>
            </a:r>
            <a:r>
              <a:rPr lang="hr-HR" dirty="0" smtClean="0"/>
              <a:t>– pravo mjesta nastanka štete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Poveznice: mjesto počinjenja protupravnog čina, </a:t>
            </a:r>
          </a:p>
          <a:p>
            <a:pPr>
              <a:buNone/>
            </a:pPr>
            <a:r>
              <a:rPr lang="hr-HR" dirty="0" smtClean="0"/>
              <a:t>mjesto nastanka štete.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Poveznica za </a:t>
            </a:r>
            <a:r>
              <a:rPr lang="hr-HR" dirty="0" err="1" smtClean="0"/>
              <a:t>stvarnopravne</a:t>
            </a:r>
            <a:r>
              <a:rPr lang="hr-HR" dirty="0" smtClean="0"/>
              <a:t> odnose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err="1" smtClean="0"/>
              <a:t>lex</a:t>
            </a:r>
            <a:r>
              <a:rPr lang="hr-HR" i="1" dirty="0" smtClean="0"/>
              <a:t> rei </a:t>
            </a:r>
            <a:r>
              <a:rPr lang="hr-HR" i="1" dirty="0" err="1" smtClean="0"/>
              <a:t>sitae</a:t>
            </a:r>
            <a:r>
              <a:rPr lang="hr-HR" i="1" dirty="0" smtClean="0"/>
              <a:t> – </a:t>
            </a:r>
            <a:r>
              <a:rPr lang="hr-HR" dirty="0" smtClean="0"/>
              <a:t>pravo mjesta gdje se stvar nalazi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Poveznica: mjesto gdje se stvar nalazi.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Druge važne poveznice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causae</a:t>
            </a:r>
            <a:r>
              <a:rPr lang="hr-HR" i="1" dirty="0" smtClean="0"/>
              <a:t> –</a:t>
            </a:r>
            <a:r>
              <a:rPr lang="hr-HR" dirty="0" smtClean="0"/>
              <a:t> mjerodavno pravo prema kojem se određuje glavni predmet (pravo prema kojem se ocjenjuju glavna prava i obveze, pravo koje je mjerodavno za odnos u cijelosti, pravo koje se primjenjuje za sadržaj pravnog posla)</a:t>
            </a:r>
          </a:p>
          <a:p>
            <a:r>
              <a:rPr lang="hr-HR" i="1" dirty="0" err="1" smtClean="0"/>
              <a:t>lex</a:t>
            </a:r>
            <a:r>
              <a:rPr lang="hr-HR" i="1" dirty="0" smtClean="0"/>
              <a:t> fori </a:t>
            </a:r>
            <a:r>
              <a:rPr lang="hr-HR" dirty="0" smtClean="0"/>
              <a:t>– pravo suda odnosno tijela koje postupa u određenom predmetu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Podjela poveznica s obzirom na vezu s pravnim poretkom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hr-HR" dirty="0" smtClean="0"/>
              <a:t>1. Temelj je odnos osoba s određenim pravnim</a:t>
            </a:r>
          </a:p>
          <a:p>
            <a:pPr marL="514350" indent="-514350">
              <a:buNone/>
            </a:pPr>
            <a:r>
              <a:rPr lang="hr-HR" dirty="0" smtClean="0"/>
              <a:t>poretkom</a:t>
            </a:r>
          </a:p>
          <a:p>
            <a:pPr marL="514350" indent="-514350">
              <a:buNone/>
            </a:pPr>
            <a:r>
              <a:rPr lang="hr-HR" dirty="0" smtClean="0"/>
              <a:t>2. Temelj je veza objekta s pravnim poretkom</a:t>
            </a:r>
          </a:p>
          <a:p>
            <a:pPr marL="514350" indent="-514350">
              <a:buNone/>
            </a:pPr>
            <a:r>
              <a:rPr lang="hr-HR" dirty="0" smtClean="0"/>
              <a:t>3. Temelj je veza pravnog poretka s pravnim</a:t>
            </a:r>
          </a:p>
          <a:p>
            <a:pPr marL="514350" indent="-514350">
              <a:buNone/>
            </a:pPr>
            <a:r>
              <a:rPr lang="hr-HR" dirty="0" smtClean="0"/>
              <a:t>djelovanjem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Podjela poveznica s obzirom na diskreciju foruma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Izravno obvezujuće poveznice</a:t>
            </a:r>
          </a:p>
          <a:p>
            <a:pPr marL="514350" indent="-514350">
              <a:buNone/>
            </a:pPr>
            <a:r>
              <a:rPr lang="hr-HR" dirty="0" smtClean="0"/>
              <a:t>Objektivne poveznice </a:t>
            </a:r>
          </a:p>
          <a:p>
            <a:pPr marL="514350" indent="-514350">
              <a:buNone/>
            </a:pPr>
            <a:r>
              <a:rPr lang="hr-HR" dirty="0" smtClean="0"/>
              <a:t>Subjektivne poveznice</a:t>
            </a:r>
          </a:p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None/>
            </a:pPr>
            <a:r>
              <a:rPr lang="hr-HR" dirty="0" smtClean="0"/>
              <a:t>2. Okvirno obvezujuće poveznice</a:t>
            </a:r>
          </a:p>
          <a:p>
            <a:pPr marL="514350" indent="-514350">
              <a:buNone/>
            </a:pPr>
            <a:r>
              <a:rPr lang="hr-HR" dirty="0" smtClean="0"/>
              <a:t>Poveznice najuža (najbliža) veza</a:t>
            </a:r>
          </a:p>
          <a:p>
            <a:pPr marL="514350" indent="-514350">
              <a:buNone/>
            </a:pPr>
            <a:r>
              <a:rPr lang="hr-HR" dirty="0" smtClean="0"/>
              <a:t>(izbjegavajuća klauzula)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Subjektivna i objektivna poveznica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Objektivne poveznice: pravni pojmovi ili pravne </a:t>
            </a:r>
          </a:p>
          <a:p>
            <a:pPr>
              <a:buNone/>
            </a:pPr>
            <a:r>
              <a:rPr lang="hr-HR" dirty="0" smtClean="0"/>
              <a:t>činjenice koje određuje zakonodavac.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Subjektivna poveznica:  autonomija volje ili </a:t>
            </a:r>
          </a:p>
          <a:p>
            <a:pPr>
              <a:buNone/>
            </a:pPr>
            <a:r>
              <a:rPr lang="hr-HR" dirty="0" smtClean="0"/>
              <a:t>stranačka autonomija.</a:t>
            </a:r>
          </a:p>
          <a:p>
            <a:pPr>
              <a:buNone/>
            </a:pPr>
            <a:r>
              <a:rPr lang="hr-HR" dirty="0" smtClean="0"/>
              <a:t>(Primarna poveznica ugovornog statuta)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Poveznica najbliža veza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r-HR" dirty="0" smtClean="0"/>
              <a:t>Apstraktno određena poveznica koja ostavlja </a:t>
            </a:r>
          </a:p>
          <a:p>
            <a:pPr>
              <a:buNone/>
            </a:pPr>
            <a:r>
              <a:rPr lang="hr-HR" dirty="0" smtClean="0"/>
              <a:t>vrednovanje konkretnog pravnog odnosa tijelu </a:t>
            </a:r>
          </a:p>
          <a:p>
            <a:pPr>
              <a:buNone/>
            </a:pPr>
            <a:r>
              <a:rPr lang="hr-HR" dirty="0" smtClean="0"/>
              <a:t>primjene.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err="1" smtClean="0"/>
              <a:t>Čl</a:t>
            </a:r>
            <a:r>
              <a:rPr lang="hr-HR" dirty="0" smtClean="0"/>
              <a:t>. 27(2) ZA</a:t>
            </a:r>
          </a:p>
          <a:p>
            <a:pPr>
              <a:buNone/>
            </a:pPr>
            <a:r>
              <a:rPr lang="hr-HR" dirty="0" smtClean="0"/>
              <a:t>Ako stranke ne postupe u skladu s odredbama </a:t>
            </a:r>
          </a:p>
          <a:p>
            <a:pPr>
              <a:buNone/>
            </a:pPr>
            <a:r>
              <a:rPr lang="hr-HR" dirty="0" smtClean="0"/>
              <a:t>stavka 1. ovog članka, arbitražni sud će suditi po </a:t>
            </a:r>
          </a:p>
          <a:p>
            <a:pPr>
              <a:buNone/>
            </a:pPr>
            <a:r>
              <a:rPr lang="hr-HR" dirty="0" smtClean="0"/>
              <a:t>pravu za koje smatra da je sa sporom u najužoj vezi.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Načelo najbliže veze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Temeljno načelo međunarodnog privatnog </a:t>
            </a:r>
          </a:p>
          <a:p>
            <a:pPr>
              <a:buNone/>
            </a:pPr>
            <a:r>
              <a:rPr lang="hr-HR" dirty="0" smtClean="0"/>
              <a:t>prava!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Zakonodavac uvijek nastoji uvijek pronaći </a:t>
            </a:r>
          </a:p>
          <a:p>
            <a:pPr>
              <a:buNone/>
            </a:pPr>
            <a:r>
              <a:rPr lang="hr-HR" dirty="0" smtClean="0"/>
              <a:t>poveznicu koja za određenu kategoriju vezivanja </a:t>
            </a:r>
          </a:p>
          <a:p>
            <a:pPr>
              <a:buNone/>
            </a:pPr>
            <a:r>
              <a:rPr lang="hr-HR" dirty="0" smtClean="0"/>
              <a:t>upućuje na najbliže povezano pravo.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Izbjegavajuća klauzula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hr-HR" dirty="0" smtClean="0"/>
              <a:t>tijelu primjene omogućava odstupanje od </a:t>
            </a:r>
          </a:p>
          <a:p>
            <a:pPr>
              <a:buNone/>
            </a:pPr>
            <a:r>
              <a:rPr lang="hr-HR" dirty="0" smtClean="0"/>
              <a:t>primjene mjerodavnog prava na koje upućuju </a:t>
            </a:r>
          </a:p>
          <a:p>
            <a:pPr>
              <a:buNone/>
            </a:pPr>
            <a:r>
              <a:rPr lang="hr-HR" dirty="0" smtClean="0"/>
              <a:t>kolizijska pravila u slučaju kada tijelo primjene </a:t>
            </a:r>
          </a:p>
          <a:p>
            <a:pPr>
              <a:buNone/>
            </a:pPr>
            <a:r>
              <a:rPr lang="hr-HR" dirty="0" smtClean="0"/>
              <a:t>procijeni da s drugim pravnim poretkom postoji </a:t>
            </a:r>
          </a:p>
          <a:p>
            <a:pPr>
              <a:buNone/>
            </a:pPr>
            <a:r>
              <a:rPr lang="hr-HR" dirty="0" smtClean="0"/>
              <a:t>bliža veza.</a:t>
            </a:r>
          </a:p>
          <a:p>
            <a:pPr marL="514350" indent="-514350">
              <a:buAutoNum type="arabicPeriod"/>
            </a:pPr>
            <a:r>
              <a:rPr lang="hr-HR" dirty="0" smtClean="0"/>
              <a:t>Opća izbjegavajuća klauzula (</a:t>
            </a:r>
            <a:r>
              <a:rPr lang="hr-HR" dirty="0" err="1" smtClean="0"/>
              <a:t>npr</a:t>
            </a:r>
            <a:r>
              <a:rPr lang="hr-HR" dirty="0" smtClean="0"/>
              <a:t>. Švicarski ZMPP)</a:t>
            </a:r>
          </a:p>
          <a:p>
            <a:pPr marL="514350" indent="-514350">
              <a:buAutoNum type="arabicPeriod"/>
            </a:pPr>
            <a:r>
              <a:rPr lang="hr-HR" dirty="0" smtClean="0"/>
              <a:t>Posebna izbjegavajuća klauzula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Međunarodno privatno pravo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Međunarodno privatno pravo uređuje</a:t>
            </a:r>
          </a:p>
          <a:p>
            <a:pPr>
              <a:buNone/>
            </a:pPr>
            <a:r>
              <a:rPr lang="hr-HR" dirty="0"/>
              <a:t>p</a:t>
            </a:r>
            <a:r>
              <a:rPr lang="hr-HR" dirty="0" smtClean="0"/>
              <a:t>rivatnopravne situacije s međunarodnim</a:t>
            </a:r>
          </a:p>
          <a:p>
            <a:pPr>
              <a:buNone/>
            </a:pPr>
            <a:r>
              <a:rPr lang="hr-HR" dirty="0"/>
              <a:t>o</a:t>
            </a:r>
            <a:r>
              <a:rPr lang="hr-HR" dirty="0" smtClean="0"/>
              <a:t>bilježjem.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 smtClean="0"/>
              <a:t>Privatnopravna situacija</a:t>
            </a:r>
          </a:p>
          <a:p>
            <a:pPr marL="514350" indent="-514350">
              <a:buAutoNum type="arabicPeriod"/>
            </a:pPr>
            <a:r>
              <a:rPr lang="hr-HR" dirty="0" smtClean="0"/>
              <a:t>Međunarodno obilježje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Posebna izbjegavajuća klauzula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Otvorena</a:t>
            </a:r>
          </a:p>
          <a:p>
            <a:pPr marL="514350" indent="-514350">
              <a:buNone/>
            </a:pPr>
            <a:r>
              <a:rPr lang="hr-HR" dirty="0" smtClean="0"/>
              <a:t>Članak 4(3) Uredbe Rim I</a:t>
            </a:r>
          </a:p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None/>
            </a:pPr>
            <a:r>
              <a:rPr lang="hr-HR" dirty="0" smtClean="0"/>
              <a:t>2. Zatvorena</a:t>
            </a:r>
          </a:p>
          <a:p>
            <a:pPr marL="514350" indent="-514350">
              <a:buNone/>
            </a:pPr>
            <a:r>
              <a:rPr lang="hr-HR" dirty="0" smtClean="0"/>
              <a:t>Članak 4(2) Uredbe Rim II</a:t>
            </a:r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Isključive poveznice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Isključive su one poveznice koje upućuju na</a:t>
            </a:r>
          </a:p>
          <a:p>
            <a:pPr>
              <a:buNone/>
            </a:pPr>
            <a:r>
              <a:rPr lang="hr-HR" dirty="0" smtClean="0"/>
              <a:t>jedno mjerodavno pravo.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err="1" smtClean="0"/>
              <a:t>Npr</a:t>
            </a:r>
            <a:r>
              <a:rPr lang="hr-HR" dirty="0" smtClean="0"/>
              <a:t>. </a:t>
            </a:r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loci</a:t>
            </a:r>
            <a:r>
              <a:rPr lang="hr-HR" i="1" dirty="0" smtClean="0"/>
              <a:t> </a:t>
            </a:r>
            <a:r>
              <a:rPr lang="hr-HR" i="1" dirty="0" err="1" smtClean="0"/>
              <a:t>contractus</a:t>
            </a:r>
            <a:r>
              <a:rPr lang="hr-HR" i="1" dirty="0" smtClean="0"/>
              <a:t> – upućuje na samo jedno </a:t>
            </a:r>
          </a:p>
          <a:p>
            <a:pPr>
              <a:buNone/>
            </a:pPr>
            <a:r>
              <a:rPr lang="hr-HR" i="1" dirty="0" smtClean="0"/>
              <a:t>pravo, ono gdje je ugovor sklopljen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Kombinacija poveznica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Kombinaciju poveznica imamo u onim kolizijskim </a:t>
            </a:r>
          </a:p>
          <a:p>
            <a:pPr>
              <a:buNone/>
            </a:pPr>
            <a:r>
              <a:rPr lang="hr-HR" dirty="0" smtClean="0"/>
              <a:t>pravilima u kojima za istu kategoriju vezivanja </a:t>
            </a:r>
          </a:p>
          <a:p>
            <a:pPr>
              <a:buNone/>
            </a:pPr>
            <a:r>
              <a:rPr lang="hr-HR" dirty="0" smtClean="0"/>
              <a:t>može biti više mjerodavnih prava.</a:t>
            </a:r>
          </a:p>
          <a:p>
            <a:pPr>
              <a:buNone/>
            </a:pPr>
            <a:r>
              <a:rPr lang="hr-HR" dirty="0" smtClean="0"/>
              <a:t>Mogu biti postavljene:</a:t>
            </a:r>
          </a:p>
          <a:p>
            <a:pPr marL="514350" indent="-514350">
              <a:buAutoNum type="arabicPeriod"/>
            </a:pPr>
            <a:r>
              <a:rPr lang="hr-HR" dirty="0" smtClean="0"/>
              <a:t>Kumulativno</a:t>
            </a:r>
          </a:p>
          <a:p>
            <a:pPr marL="514350" indent="-514350">
              <a:buAutoNum type="arabicPeriod"/>
            </a:pPr>
            <a:r>
              <a:rPr lang="hr-HR" dirty="0" smtClean="0"/>
              <a:t> Alternativno</a:t>
            </a:r>
          </a:p>
          <a:p>
            <a:pPr marL="514350" indent="-514350">
              <a:buAutoNum type="arabicPeriod"/>
            </a:pPr>
            <a:r>
              <a:rPr lang="hr-HR" dirty="0" smtClean="0"/>
              <a:t>Supsidijarno</a:t>
            </a:r>
          </a:p>
          <a:p>
            <a:pPr marL="514350" indent="-514350"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Kumulativno upućivanje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/>
              <a:t>Članak 35. ZRS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Za razvod braka mjerodavno je pravo države čiji </a:t>
            </a:r>
          </a:p>
          <a:p>
            <a:pPr>
              <a:buNone/>
            </a:pPr>
            <a:r>
              <a:rPr lang="hr-HR" dirty="0" smtClean="0"/>
              <a:t>su državljani oba bračna druga u vrijeme</a:t>
            </a:r>
          </a:p>
          <a:p>
            <a:pPr>
              <a:buNone/>
            </a:pPr>
            <a:r>
              <a:rPr lang="hr-HR" dirty="0" smtClean="0"/>
              <a:t>podnošenja tužbe.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Ako su bračni drugovi državljani različitih država u </a:t>
            </a:r>
          </a:p>
          <a:p>
            <a:pPr>
              <a:buNone/>
            </a:pPr>
            <a:r>
              <a:rPr lang="hr-HR" dirty="0" smtClean="0"/>
              <a:t>vrijeme podnošenja tužbe, za razvod braka </a:t>
            </a:r>
          </a:p>
          <a:p>
            <a:pPr>
              <a:buNone/>
            </a:pPr>
            <a:r>
              <a:rPr lang="hr-HR" dirty="0" smtClean="0"/>
              <a:t>mjerodavna su kumulativno prava obiju država čiji </a:t>
            </a:r>
          </a:p>
          <a:p>
            <a:pPr>
              <a:buNone/>
            </a:pPr>
            <a:r>
              <a:rPr lang="hr-HR" dirty="0" smtClean="0"/>
              <a:t>su oni državljani.</a:t>
            </a:r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Alternativno upućivanje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dirty="0"/>
              <a:t>Članak </a:t>
            </a:r>
            <a:r>
              <a:rPr lang="hr-HR" dirty="0" smtClean="0"/>
              <a:t>31. ZRS</a:t>
            </a:r>
            <a:endParaRPr lang="hr-HR" dirty="0"/>
          </a:p>
          <a:p>
            <a:pPr>
              <a:buNone/>
            </a:pPr>
            <a:r>
              <a:rPr lang="hr-HR" dirty="0"/>
              <a:t>Oporuka je pravovaljana u pogledu oblika ako je pravovaljana po jednom od ovih prava:</a:t>
            </a:r>
          </a:p>
          <a:p>
            <a:pPr>
              <a:buNone/>
            </a:pPr>
            <a:r>
              <a:rPr lang="hr-HR" dirty="0"/>
              <a:t>1) po pravu mjesta gdje je oporuka sastavljena; </a:t>
            </a:r>
          </a:p>
          <a:p>
            <a:pPr>
              <a:buNone/>
            </a:pPr>
            <a:r>
              <a:rPr lang="hr-HR" dirty="0"/>
              <a:t>2) po pravu države čiji je državljanin bio oporučitelj bilo u vrijeme raspolaganja oporukom bilo u vrijeme smrti;</a:t>
            </a:r>
          </a:p>
          <a:p>
            <a:pPr>
              <a:buNone/>
            </a:pPr>
            <a:r>
              <a:rPr lang="hr-HR" dirty="0"/>
              <a:t>3) po pravu oporučiteljeva prebivališta bilo u vrijeme raspolaganja oporukom bilo u vrijeme smrti;</a:t>
            </a:r>
          </a:p>
          <a:p>
            <a:pPr>
              <a:buNone/>
            </a:pPr>
            <a:r>
              <a:rPr lang="hr-HR" dirty="0"/>
              <a:t>4) po pravu oporučiteljeva boravišta bilo u vrijeme raspolaganja oporukom bilo u vrijeme smrti;</a:t>
            </a:r>
          </a:p>
          <a:p>
            <a:pPr>
              <a:buNone/>
            </a:pPr>
            <a:r>
              <a:rPr lang="hr-HR" dirty="0"/>
              <a:t>5) po pravu Republike Hrvatske;</a:t>
            </a:r>
          </a:p>
          <a:p>
            <a:pPr>
              <a:buNone/>
            </a:pPr>
            <a:r>
              <a:rPr lang="hr-HR" dirty="0"/>
              <a:t>6) za nekretnine - i po pravu mjesta gdje se nekretnine </a:t>
            </a:r>
            <a:r>
              <a:rPr lang="hr-HR" dirty="0" smtClean="0"/>
              <a:t>nalaze.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Supsidijarno upućivanje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Članak 36. ZRS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Za osobne i imovinske odnose bračnih drugova </a:t>
            </a:r>
          </a:p>
          <a:p>
            <a:pPr>
              <a:buNone/>
            </a:pPr>
            <a:r>
              <a:rPr lang="hr-HR" dirty="0" smtClean="0"/>
              <a:t>mjerodavno je pravo države čiji su oni državljani.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Ako su bračni drugovi državljani različitih država,</a:t>
            </a:r>
          </a:p>
          <a:p>
            <a:pPr>
              <a:buNone/>
            </a:pPr>
            <a:r>
              <a:rPr lang="hr-HR" dirty="0" smtClean="0"/>
              <a:t>mjerodavno je pravo države u kojoj imaju </a:t>
            </a:r>
          </a:p>
          <a:p>
            <a:pPr>
              <a:buNone/>
            </a:pPr>
            <a:r>
              <a:rPr lang="hr-HR" dirty="0" smtClean="0"/>
              <a:t>prebivalište….</a:t>
            </a:r>
            <a:endParaRPr lang="hr-H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kolizijskih pravila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hr-HR" dirty="0" smtClean="0"/>
              <a:t>Izričita i skrivena pravila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 smtClean="0"/>
              <a:t>Nepotpuna ili jednostrana i potpuna ili višestrana pravila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 smtClean="0"/>
              <a:t>Samostalna i nesamostalna pravila </a:t>
            </a:r>
          </a:p>
          <a:p>
            <a:pPr marL="514350" indent="-514350">
              <a:buAutoNum type="arabicPeriod"/>
            </a:pP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 smtClean="0"/>
              <a:t>Uvjetna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Izričita i skrivena pravila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Izričita: sva kolizijska pravila koja poznaje </a:t>
            </a:r>
          </a:p>
          <a:p>
            <a:pPr>
              <a:buNone/>
            </a:pPr>
            <a:r>
              <a:rPr lang="hr-HR" dirty="0" smtClean="0"/>
              <a:t>hrvatsko pravo.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Skrivena: ona kolizijska pravila koja nisu </a:t>
            </a:r>
          </a:p>
          <a:p>
            <a:pPr>
              <a:buNone/>
            </a:pPr>
            <a:r>
              <a:rPr lang="hr-HR" dirty="0" smtClean="0"/>
              <a:t>kolizijska pravila nego primjerice procesna </a:t>
            </a:r>
          </a:p>
          <a:p>
            <a:pPr>
              <a:buNone/>
            </a:pPr>
            <a:r>
              <a:rPr lang="hr-HR" dirty="0" smtClean="0"/>
              <a:t>pravila koja u primjeni vrše funkciju kolizijskih </a:t>
            </a:r>
          </a:p>
          <a:p>
            <a:pPr>
              <a:buNone/>
            </a:pPr>
            <a:r>
              <a:rPr lang="hr-HR" dirty="0" smtClean="0"/>
              <a:t>pravila.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Potpuna i nepotpuna pravila</a:t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Potpuna ili višestrana pravila: ovisno o </a:t>
            </a:r>
          </a:p>
          <a:p>
            <a:pPr>
              <a:buNone/>
            </a:pPr>
            <a:r>
              <a:rPr lang="hr-HR" dirty="0" smtClean="0"/>
              <a:t>okolnostima konkretnog slučaja mogu uputiti na </a:t>
            </a:r>
          </a:p>
          <a:p>
            <a:pPr>
              <a:buNone/>
            </a:pPr>
            <a:r>
              <a:rPr lang="hr-HR" dirty="0" smtClean="0"/>
              <a:t>materijalno pravo bilo koje države kao </a:t>
            </a:r>
          </a:p>
          <a:p>
            <a:pPr>
              <a:buNone/>
            </a:pPr>
            <a:r>
              <a:rPr lang="hr-HR" dirty="0" smtClean="0"/>
              <a:t>mjerodavno pravo za određenu privatnopravnu </a:t>
            </a:r>
          </a:p>
          <a:p>
            <a:pPr>
              <a:buNone/>
            </a:pPr>
            <a:r>
              <a:rPr lang="hr-HR" dirty="0" smtClean="0"/>
              <a:t>situaciju.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Nepotpuna ili jednostrana: u svakom konkretnom </a:t>
            </a:r>
          </a:p>
          <a:p>
            <a:pPr>
              <a:buNone/>
            </a:pPr>
            <a:r>
              <a:rPr lang="hr-HR" dirty="0" smtClean="0"/>
              <a:t>slučaju dovode do primjene jednog istog, i to </a:t>
            </a:r>
          </a:p>
          <a:p>
            <a:pPr>
              <a:buNone/>
            </a:pPr>
            <a:r>
              <a:rPr lang="hr-HR" dirty="0" smtClean="0"/>
              <a:t>domaćeg prava.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Samostalna i nesamostalna pravila </a:t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Samostalno kolizijsko pravilo: ono koje upućuje </a:t>
            </a:r>
          </a:p>
          <a:p>
            <a:pPr>
              <a:buNone/>
            </a:pPr>
            <a:r>
              <a:rPr lang="hr-HR" dirty="0" smtClean="0"/>
              <a:t>na mjerodavno pravo.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Nesamostalno kolizijsko pravilo: ono koje ne </a:t>
            </a:r>
          </a:p>
          <a:p>
            <a:pPr>
              <a:buNone/>
            </a:pPr>
            <a:r>
              <a:rPr lang="hr-HR" dirty="0" smtClean="0"/>
              <a:t>upućuje na mjerodavno pravo nego se njime </a:t>
            </a:r>
          </a:p>
          <a:p>
            <a:pPr>
              <a:buNone/>
            </a:pPr>
            <a:r>
              <a:rPr lang="hr-HR" dirty="0" smtClean="0"/>
              <a:t>dopunjuje primjena samostalnih kolizijskih </a:t>
            </a:r>
          </a:p>
          <a:p>
            <a:pPr>
              <a:buNone/>
            </a:pPr>
            <a:r>
              <a:rPr lang="hr-HR" dirty="0" smtClean="0"/>
              <a:t>pravila.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Međunarodno privatno pravo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Pravila međunarodnog privatnog prava uređuju:</a:t>
            </a:r>
          </a:p>
          <a:p>
            <a:pPr>
              <a:buNone/>
            </a:pPr>
            <a:endParaRPr lang="hr-HR" dirty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Nadležnost sudova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Kolizijska pravila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Priznanje i ovrha strane sudske odluke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Nesamostalna kolizijska pravila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Popunjavanje praznina</a:t>
            </a:r>
          </a:p>
          <a:p>
            <a:pPr>
              <a:buNone/>
            </a:pPr>
            <a:r>
              <a:rPr lang="hr-HR" dirty="0" smtClean="0"/>
              <a:t>Javni poredak </a:t>
            </a:r>
          </a:p>
          <a:p>
            <a:pPr>
              <a:buNone/>
            </a:pPr>
            <a:r>
              <a:rPr lang="hr-HR" dirty="0" err="1" smtClean="0"/>
              <a:t>Renvoi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Zabrana prijevarnog zaobilaženja prava</a:t>
            </a:r>
          </a:p>
          <a:p>
            <a:pPr>
              <a:buNone/>
            </a:pPr>
            <a:r>
              <a:rPr lang="hr-HR" dirty="0" err="1" smtClean="0"/>
              <a:t>Apatridija</a:t>
            </a:r>
            <a:r>
              <a:rPr lang="hr-HR" dirty="0" smtClean="0"/>
              <a:t> i </a:t>
            </a:r>
            <a:r>
              <a:rPr lang="hr-HR" dirty="0" err="1" smtClean="0"/>
              <a:t>polipatridija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Kvalifikacija </a:t>
            </a:r>
          </a:p>
          <a:p>
            <a:pPr>
              <a:buNone/>
            </a:pPr>
            <a:r>
              <a:rPr lang="hr-HR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Uvjetna pravila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Članak 79. ZRS</a:t>
            </a:r>
          </a:p>
          <a:p>
            <a:pPr>
              <a:buNone/>
            </a:pPr>
            <a:r>
              <a:rPr lang="hr-HR" dirty="0" smtClean="0"/>
              <a:t> Za stranačku i parničnu sposobnost fizičke osobe mjerodavno je pravo države čiji je ona državljanin. Ako strani državljanin nije parnično sposoban prema odredbi stavka 1. ovog članka, a parnično je sposoban prema pravu RH, može sam poduzimati radnje u postupku.</a:t>
            </a:r>
            <a:endParaRPr lang="hr-H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Pravna priroda kolizijskih pravila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Prisilna pravila koja stranke ne mogu isključiti, a </a:t>
            </a:r>
          </a:p>
          <a:p>
            <a:pPr>
              <a:buNone/>
            </a:pPr>
            <a:r>
              <a:rPr lang="hr-HR" dirty="0" smtClean="0"/>
              <a:t>sud ih primjenjuje </a:t>
            </a:r>
            <a:r>
              <a:rPr lang="hr-HR" i="1" dirty="0" smtClean="0"/>
              <a:t>ex </a:t>
            </a:r>
            <a:r>
              <a:rPr lang="hr-HR" i="1" dirty="0" err="1" smtClean="0"/>
              <a:t>offo</a:t>
            </a:r>
            <a:r>
              <a:rPr lang="hr-HR" i="1" dirty="0" smtClean="0"/>
              <a:t>.</a:t>
            </a:r>
          </a:p>
          <a:p>
            <a:pPr>
              <a:buNone/>
            </a:pPr>
            <a:endParaRPr lang="hr-HR" i="1" dirty="0"/>
          </a:p>
          <a:p>
            <a:pPr>
              <a:buNone/>
            </a:pPr>
            <a:r>
              <a:rPr lang="hr-HR" i="1" dirty="0" smtClean="0"/>
              <a:t>Kolizijska pravila su prisilni propisi, a strano </a:t>
            </a:r>
          </a:p>
          <a:p>
            <a:pPr>
              <a:buNone/>
            </a:pPr>
            <a:r>
              <a:rPr lang="hr-HR" i="1" dirty="0" smtClean="0"/>
              <a:t>prava smatra se pravom, a ne činjenicom kao u </a:t>
            </a:r>
          </a:p>
          <a:p>
            <a:pPr>
              <a:buNone/>
            </a:pPr>
            <a:r>
              <a:rPr lang="hr-HR" i="1" dirty="0" smtClean="0"/>
              <a:t>nekim pravnim sustavima.</a:t>
            </a:r>
            <a:endParaRPr lang="hr-HR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KOLIZIJSKO PRAVILO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Kolizijsko pravilo određuje koje će se od više </a:t>
            </a:r>
          </a:p>
          <a:p>
            <a:pPr>
              <a:buNone/>
            </a:pPr>
            <a:r>
              <a:rPr lang="hr-HR" dirty="0" smtClean="0"/>
              <a:t>materijalnih prava primijeniti na pravnu situaciju </a:t>
            </a:r>
          </a:p>
          <a:p>
            <a:pPr>
              <a:buNone/>
            </a:pPr>
            <a:r>
              <a:rPr lang="hr-HR" dirty="0" smtClean="0"/>
              <a:t>koja ima vezu s više država.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Cilj: uputiti na mjerodavno pravo</a:t>
            </a:r>
          </a:p>
          <a:p>
            <a:pPr>
              <a:buNone/>
            </a:pPr>
            <a:r>
              <a:rPr lang="hr-HR" dirty="0" smtClean="0"/>
              <a:t>Način: među brojnim odnosima koje pravni</a:t>
            </a:r>
          </a:p>
          <a:p>
            <a:pPr>
              <a:buNone/>
            </a:pPr>
            <a:r>
              <a:rPr lang="hr-HR" dirty="0" smtClean="0"/>
              <a:t>odnosima s pojedinim zemljama izabrati </a:t>
            </a:r>
          </a:p>
          <a:p>
            <a:pPr>
              <a:buNone/>
            </a:pPr>
            <a:r>
              <a:rPr lang="hr-HR" dirty="0" smtClean="0"/>
              <a:t>odlučujući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Elementi kolizijskog pravila: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Kategorija vezivanja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Poveznica</a:t>
            </a:r>
          </a:p>
          <a:p>
            <a:pPr marL="514350" indent="-514350">
              <a:buFont typeface="+mj-lt"/>
              <a:buAutoNum type="arabicPeriod"/>
            </a:pPr>
            <a:endParaRPr lang="hr-HR" dirty="0"/>
          </a:p>
          <a:p>
            <a:pPr marL="514350" indent="-514350">
              <a:buNone/>
            </a:pPr>
            <a:r>
              <a:rPr lang="hr-HR" dirty="0" smtClean="0"/>
              <a:t>Cilj zakonodavca: pronaći koje je pravo u </a:t>
            </a:r>
          </a:p>
          <a:p>
            <a:pPr marL="514350" indent="-514350">
              <a:buNone/>
            </a:pPr>
            <a:r>
              <a:rPr lang="hr-HR" dirty="0" smtClean="0"/>
              <a:t>najbližoj vezi s činjeničnim sklopom, odnosno </a:t>
            </a:r>
          </a:p>
          <a:p>
            <a:pPr marL="514350" indent="-514350">
              <a:buNone/>
            </a:pPr>
            <a:r>
              <a:rPr lang="hr-HR" dirty="0" smtClean="0"/>
              <a:t>koja će poveznica uputiti na pravo koje je </a:t>
            </a:r>
          </a:p>
          <a:p>
            <a:pPr marL="514350" indent="-514350">
              <a:buNone/>
            </a:pPr>
            <a:r>
              <a:rPr lang="hr-HR" dirty="0" smtClean="0"/>
              <a:t>najbliže povezano s kategorijom vezivanja</a:t>
            </a:r>
            <a:endParaRPr lang="en-US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KATEGORIJA VEZIVANJA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Kategorija vezivanja predstavlja okvirni ili skupni  pojam</a:t>
            </a:r>
          </a:p>
          <a:p>
            <a:pPr>
              <a:buNone/>
            </a:pPr>
            <a:r>
              <a:rPr lang="hr-HR" dirty="0" smtClean="0"/>
              <a:t>apstraktnih životnih odnosa, pravnih činjenica, pravnih situacija ili </a:t>
            </a:r>
          </a:p>
          <a:p>
            <a:pPr>
              <a:buNone/>
            </a:pPr>
            <a:r>
              <a:rPr lang="hr-HR" dirty="0" smtClean="0"/>
              <a:t>pravnih odnosa, koji se podvrgavaju pod određeno mjerodavno pravo.</a:t>
            </a:r>
          </a:p>
          <a:p>
            <a:pPr>
              <a:buNone/>
            </a:pPr>
            <a:r>
              <a:rPr lang="hr-HR" dirty="0" smtClean="0"/>
              <a:t>(Kolizijsko pravilo upućuje na pravo po kojem će se prosuđivati </a:t>
            </a:r>
          </a:p>
          <a:p>
            <a:pPr>
              <a:buNone/>
            </a:pPr>
            <a:r>
              <a:rPr lang="hr-HR" dirty="0" smtClean="0"/>
              <a:t>kategorija vezivanja)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Primjer:</a:t>
            </a:r>
          </a:p>
          <a:p>
            <a:pPr>
              <a:buNone/>
            </a:pPr>
            <a:r>
              <a:rPr lang="hr-HR" dirty="0" smtClean="0"/>
              <a:t>Za </a:t>
            </a:r>
            <a:r>
              <a:rPr lang="hr-HR" b="1" dirty="0" smtClean="0"/>
              <a:t>ugovore o kupoprodaji robe </a:t>
            </a:r>
            <a:r>
              <a:rPr lang="hr-HR" dirty="0" smtClean="0"/>
              <a:t>mjerodavno je pravo države u </a:t>
            </a:r>
          </a:p>
          <a:p>
            <a:pPr>
              <a:buNone/>
            </a:pPr>
            <a:r>
              <a:rPr lang="hr-HR" dirty="0" smtClean="0"/>
              <a:t>kojoj prodavatelj ima uobičajeno boravište. (Članak Članak </a:t>
            </a:r>
          </a:p>
          <a:p>
            <a:pPr>
              <a:buNone/>
            </a:pPr>
            <a:r>
              <a:rPr lang="hr-HR" dirty="0" smtClean="0"/>
              <a:t>4(1)a Uredbe Rim I o pravu mjerodavnom za ugovorne </a:t>
            </a:r>
          </a:p>
          <a:p>
            <a:pPr>
              <a:buNone/>
            </a:pPr>
            <a:r>
              <a:rPr lang="hr-HR" dirty="0" smtClean="0"/>
              <a:t>obveze)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STATUT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Sadržaj materijalnih pravila mjerodavnog prava.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Ugovorni statut</a:t>
            </a:r>
          </a:p>
          <a:p>
            <a:pPr>
              <a:buNone/>
            </a:pPr>
            <a:r>
              <a:rPr lang="hr-HR" dirty="0" err="1" smtClean="0"/>
              <a:t>Izvanugovorni</a:t>
            </a:r>
            <a:r>
              <a:rPr lang="hr-HR" dirty="0" smtClean="0"/>
              <a:t> statut</a:t>
            </a:r>
          </a:p>
          <a:p>
            <a:pPr>
              <a:buNone/>
            </a:pPr>
            <a:r>
              <a:rPr lang="hr-HR" dirty="0" smtClean="0"/>
              <a:t>Stvarni statut</a:t>
            </a:r>
          </a:p>
          <a:p>
            <a:pPr>
              <a:buNone/>
            </a:pPr>
            <a:r>
              <a:rPr lang="hr-HR" dirty="0" smtClean="0"/>
              <a:t>….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POVEZNICA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Pravni pojam, pravna činjenica ili ugovorna </a:t>
            </a:r>
          </a:p>
          <a:p>
            <a:pPr>
              <a:buNone/>
            </a:pPr>
            <a:r>
              <a:rPr lang="hr-HR" dirty="0" smtClean="0"/>
              <a:t>odredba koji upućuju na mjerodavno pravo za </a:t>
            </a:r>
          </a:p>
          <a:p>
            <a:pPr>
              <a:buNone/>
            </a:pPr>
            <a:r>
              <a:rPr lang="hr-HR" dirty="0" smtClean="0"/>
              <a:t>kategoriju vezivanja.</a:t>
            </a:r>
          </a:p>
          <a:p>
            <a:pPr>
              <a:buNone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Pravni pojam: državljanstvo, prebivalište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Pravna činjenica: mjesto počinjenja protupravnog čina, mjesto gdje stvar leži…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Ugovorna odredba: stranačka autonomija 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Poveznice za statusne i obiteljske odnose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patriae</a:t>
            </a:r>
            <a:r>
              <a:rPr lang="hr-HR" i="1" dirty="0" smtClean="0"/>
              <a:t> – </a:t>
            </a:r>
            <a:r>
              <a:rPr lang="hr-HR" dirty="0" smtClean="0"/>
              <a:t>pravo državljanstva</a:t>
            </a:r>
          </a:p>
          <a:p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domicilii</a:t>
            </a:r>
            <a:r>
              <a:rPr lang="hr-HR" i="1" dirty="0" smtClean="0"/>
              <a:t> </a:t>
            </a:r>
            <a:r>
              <a:rPr lang="hr-HR" dirty="0" smtClean="0"/>
              <a:t>– pravo prebivališta </a:t>
            </a:r>
          </a:p>
          <a:p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habitationis</a:t>
            </a:r>
            <a:r>
              <a:rPr lang="hr-HR" i="1" dirty="0" smtClean="0"/>
              <a:t> </a:t>
            </a:r>
            <a:r>
              <a:rPr lang="hr-HR" dirty="0" smtClean="0"/>
              <a:t>– pravo redovnog boravišta </a:t>
            </a:r>
          </a:p>
          <a:p>
            <a:endParaRPr lang="hr-HR" i="1" dirty="0" smtClean="0"/>
          </a:p>
          <a:p>
            <a:pPr>
              <a:buNone/>
            </a:pPr>
            <a:r>
              <a:rPr lang="hr-HR" dirty="0" smtClean="0"/>
              <a:t>Poveznice: državljanstvo, prebivalište i redovno </a:t>
            </a:r>
          </a:p>
          <a:p>
            <a:pPr>
              <a:buNone/>
            </a:pPr>
            <a:r>
              <a:rPr lang="hr-HR" dirty="0" smtClean="0"/>
              <a:t>ili uobičajeno boravište.</a:t>
            </a:r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1126</Words>
  <Application>Microsoft Office PowerPoint</Application>
  <PresentationFormat>On-screen Show (4:3)</PresentationFormat>
  <Paragraphs>238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Međunarodno privatno pravo za izvanredne studente 7.3.2018.</vt:lpstr>
      <vt:lpstr>Međunarodno privatno pravo</vt:lpstr>
      <vt:lpstr>Međunarodno privatno pravo</vt:lpstr>
      <vt:lpstr>KOLIZIJSKO PRAVILO</vt:lpstr>
      <vt:lpstr>Elementi kolizijskog pravila:</vt:lpstr>
      <vt:lpstr>KATEGORIJA VEZIVANJA </vt:lpstr>
      <vt:lpstr>STATUT</vt:lpstr>
      <vt:lpstr>POVEZNICA</vt:lpstr>
      <vt:lpstr>Poveznice za statusne i obiteljske odnose</vt:lpstr>
      <vt:lpstr>Poveznice za ugovorne odnose </vt:lpstr>
      <vt:lpstr>Poveznice za izvanugovornu odgovornost za štetu</vt:lpstr>
      <vt:lpstr>Poveznica za stvarnopravne odnose </vt:lpstr>
      <vt:lpstr>Druge važne poveznice</vt:lpstr>
      <vt:lpstr>Podjela poveznica s obzirom na vezu s pravnim poretkom</vt:lpstr>
      <vt:lpstr>Podjela poveznica s obzirom na diskreciju foruma</vt:lpstr>
      <vt:lpstr>Subjektivna i objektivna poveznica </vt:lpstr>
      <vt:lpstr>Poveznica najbliža veza</vt:lpstr>
      <vt:lpstr>Načelo najbliže veze </vt:lpstr>
      <vt:lpstr>Izbjegavajuća klauzula </vt:lpstr>
      <vt:lpstr>Posebna izbjegavajuća klauzula</vt:lpstr>
      <vt:lpstr>Isključive poveznice</vt:lpstr>
      <vt:lpstr>Kombinacija poveznica </vt:lpstr>
      <vt:lpstr>Kumulativno upućivanje</vt:lpstr>
      <vt:lpstr>Alternativno upućivanje </vt:lpstr>
      <vt:lpstr>Supsidijarno upućivanje</vt:lpstr>
      <vt:lpstr>Vrste kolizijskih pravila </vt:lpstr>
      <vt:lpstr>Izričita i skrivena pravila</vt:lpstr>
      <vt:lpstr> Potpuna i nepotpuna pravila </vt:lpstr>
      <vt:lpstr> Samostalna i nesamostalna pravila  </vt:lpstr>
      <vt:lpstr>Nesamostalna kolizijska pravila </vt:lpstr>
      <vt:lpstr>Uvjetna pravila</vt:lpstr>
      <vt:lpstr>Pravna priroda kolizijskih pravila</vt:lpstr>
    </vt:vector>
  </TitlesOfParts>
  <Company>PFZ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Međunarodno privatno pravo za izvanredne studente 2.3.2016.</dc:title>
  <dc:creator>dora</dc:creator>
  <cp:lastModifiedBy>PFZ</cp:lastModifiedBy>
  <cp:revision>60</cp:revision>
  <dcterms:created xsi:type="dcterms:W3CDTF">2016-03-03T15:15:11Z</dcterms:created>
  <dcterms:modified xsi:type="dcterms:W3CDTF">2018-03-02T10:24:33Z</dcterms:modified>
</cp:coreProperties>
</file>