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320" r:id="rId14"/>
    <p:sldId id="270" r:id="rId15"/>
    <p:sldId id="271" r:id="rId16"/>
    <p:sldId id="32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22" r:id="rId30"/>
    <p:sldId id="284" r:id="rId31"/>
    <p:sldId id="285" r:id="rId32"/>
    <p:sldId id="286" r:id="rId33"/>
    <p:sldId id="287" r:id="rId34"/>
    <p:sldId id="288" r:id="rId35"/>
    <p:sldId id="292" r:id="rId36"/>
  </p:sldIdLst>
  <p:sldSz cx="9144000" cy="6858000" type="screen4x3"/>
  <p:notesSz cx="6761163" cy="9942513"/>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F4793561-D78C-4C0B-867F-22A971466312}" type="datetimeFigureOut">
              <a:rPr lang="hr-HR" smtClean="0"/>
              <a:pPr/>
              <a:t>15.3.2018.</a:t>
            </a:fld>
            <a:endParaRPr lang="hr-HR"/>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1D3B43DF-FBC2-44A5-96F3-E94CA800B8BE}" type="slidenum">
              <a:rPr lang="hr-HR" smtClean="0"/>
              <a:pPr/>
              <a:t>‹#›</a:t>
            </a:fld>
            <a:endParaRPr lang="hr-H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90197DE5-99F7-463C-B688-AB6E4AE73E8C}" type="datetimeFigureOut">
              <a:rPr lang="hr-HR" smtClean="0"/>
              <a:pPr/>
              <a:t>15.3.2018.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0197DE5-99F7-463C-B688-AB6E4AE73E8C}" type="datetimeFigureOut">
              <a:rPr lang="hr-HR" smtClean="0"/>
              <a:pPr/>
              <a:t>15.3.2018.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0197DE5-99F7-463C-B688-AB6E4AE73E8C}" type="datetimeFigureOut">
              <a:rPr lang="hr-HR" smtClean="0"/>
              <a:pPr/>
              <a:t>15.3.2018.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0197DE5-99F7-463C-B688-AB6E4AE73E8C}" type="datetimeFigureOut">
              <a:rPr lang="hr-HR" smtClean="0"/>
              <a:pPr/>
              <a:t>15.3.2018.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197DE5-99F7-463C-B688-AB6E4AE73E8C}" type="datetimeFigureOut">
              <a:rPr lang="hr-HR" smtClean="0"/>
              <a:pPr/>
              <a:t>15.3.2018.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90197DE5-99F7-463C-B688-AB6E4AE73E8C}" type="datetimeFigureOut">
              <a:rPr lang="hr-HR" smtClean="0"/>
              <a:pPr/>
              <a:t>15.3.2018.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90197DE5-99F7-463C-B688-AB6E4AE73E8C}" type="datetimeFigureOut">
              <a:rPr lang="hr-HR" smtClean="0"/>
              <a:pPr/>
              <a:t>15.3.2018.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90197DE5-99F7-463C-B688-AB6E4AE73E8C}" type="datetimeFigureOut">
              <a:rPr lang="hr-HR" smtClean="0"/>
              <a:pPr/>
              <a:t>15.3.2018.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97DE5-99F7-463C-B688-AB6E4AE73E8C}" type="datetimeFigureOut">
              <a:rPr lang="hr-HR" smtClean="0"/>
              <a:pPr/>
              <a:t>15.3.2018.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97DE5-99F7-463C-B688-AB6E4AE73E8C}" type="datetimeFigureOut">
              <a:rPr lang="hr-HR" smtClean="0"/>
              <a:pPr/>
              <a:t>15.3.2018.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97DE5-99F7-463C-B688-AB6E4AE73E8C}" type="datetimeFigureOut">
              <a:rPr lang="hr-HR" smtClean="0"/>
              <a:pPr/>
              <a:t>15.3.2018.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84ACA7B-7358-42E8-A1D2-56C81C7BB00C}"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97DE5-99F7-463C-B688-AB6E4AE73E8C}" type="datetimeFigureOut">
              <a:rPr lang="hr-HR" smtClean="0"/>
              <a:pPr/>
              <a:t>15.3.2018.</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ACA7B-7358-42E8-A1D2-56C81C7BB00C}"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dirty="0" smtClean="0"/>
              <a:t>Međunarodno privatno pravo za izvanredne studente</a:t>
            </a:r>
            <a:br>
              <a:rPr lang="hr-HR" dirty="0" smtClean="0"/>
            </a:br>
            <a:r>
              <a:rPr lang="hr-HR" dirty="0" smtClean="0"/>
              <a:t>14.3.2018.</a:t>
            </a:r>
            <a:endParaRPr lang="hr-HR" dirty="0"/>
          </a:p>
        </p:txBody>
      </p:sp>
      <p:sp>
        <p:nvSpPr>
          <p:cNvPr id="3" name="Subtitle 2"/>
          <p:cNvSpPr>
            <a:spLocks noGrp="1"/>
          </p:cNvSpPr>
          <p:nvPr>
            <p:ph type="subTitle" idx="1"/>
          </p:nvPr>
        </p:nvSpPr>
        <p:spPr/>
        <p:txBody>
          <a:bodyPr>
            <a:normAutofit fontScale="92500" lnSpcReduction="20000"/>
          </a:bodyPr>
          <a:lstStyle/>
          <a:p>
            <a:r>
              <a:rPr lang="hr-HR" dirty="0" smtClean="0"/>
              <a:t>Katedra za međunarodno privatno pravo</a:t>
            </a:r>
          </a:p>
          <a:p>
            <a:r>
              <a:rPr lang="hr-HR" dirty="0" smtClean="0"/>
              <a:t>Doc. dr. </a:t>
            </a:r>
            <a:r>
              <a:rPr lang="hr-HR" dirty="0" err="1" smtClean="0"/>
              <a:t>sc</a:t>
            </a:r>
            <a:r>
              <a:rPr lang="hr-HR" dirty="0" smtClean="0"/>
              <a:t>. Dora </a:t>
            </a:r>
            <a:r>
              <a:rPr lang="hr-HR" dirty="0" err="1" smtClean="0"/>
              <a:t>Zgrabljić</a:t>
            </a:r>
            <a:r>
              <a:rPr lang="hr-HR" dirty="0" smtClean="0"/>
              <a:t> </a:t>
            </a:r>
            <a:r>
              <a:rPr lang="hr-HR" dirty="0" err="1" smtClean="0"/>
              <a:t>Rotar</a:t>
            </a:r>
            <a:endParaRPr lang="hr-HR" dirty="0" smtClean="0"/>
          </a:p>
          <a:p>
            <a:r>
              <a:rPr lang="hr-HR" dirty="0" smtClean="0"/>
              <a:t>2018.</a:t>
            </a:r>
            <a:endParaRPr lang="en-US" dirty="0" smtClean="0"/>
          </a:p>
          <a:p>
            <a:endParaRPr lang="hr-H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Državljanstvo u ZRS-u</a:t>
            </a:r>
            <a:endParaRPr lang="hr-HR" dirty="0"/>
          </a:p>
        </p:txBody>
      </p:sp>
      <p:sp>
        <p:nvSpPr>
          <p:cNvPr id="3" name="Content Placeholder 2"/>
          <p:cNvSpPr>
            <a:spLocks noGrp="1"/>
          </p:cNvSpPr>
          <p:nvPr>
            <p:ph idx="1"/>
          </p:nvPr>
        </p:nvSpPr>
        <p:spPr/>
        <p:txBody>
          <a:bodyPr>
            <a:normAutofit lnSpcReduction="10000"/>
          </a:bodyPr>
          <a:lstStyle/>
          <a:p>
            <a:pPr>
              <a:buNone/>
            </a:pPr>
            <a:r>
              <a:rPr lang="hr-HR" dirty="0" smtClean="0"/>
              <a:t>Prema ZRS-u poveznica za statusna, obiteljska i </a:t>
            </a:r>
          </a:p>
          <a:p>
            <a:pPr>
              <a:buNone/>
            </a:pPr>
            <a:r>
              <a:rPr lang="hr-HR" dirty="0" smtClean="0"/>
              <a:t>nasljedna pitanja.</a:t>
            </a:r>
          </a:p>
          <a:p>
            <a:pPr marL="514350" indent="-514350">
              <a:buFont typeface="+mj-lt"/>
              <a:buAutoNum type="arabicPeriod"/>
            </a:pPr>
            <a:r>
              <a:rPr lang="hr-HR" dirty="0" smtClean="0"/>
              <a:t>Određivanje pravne i poslovne sposobnosti</a:t>
            </a:r>
          </a:p>
          <a:p>
            <a:pPr marL="514350" indent="-514350">
              <a:buFont typeface="+mj-lt"/>
              <a:buAutoNum type="arabicPeriod"/>
            </a:pPr>
            <a:r>
              <a:rPr lang="hr-HR" dirty="0" smtClean="0"/>
              <a:t>Skrbništvo</a:t>
            </a:r>
          </a:p>
          <a:p>
            <a:pPr marL="514350" indent="-514350">
              <a:buFont typeface="+mj-lt"/>
              <a:buAutoNum type="arabicPeriod"/>
            </a:pPr>
            <a:r>
              <a:rPr lang="hr-HR" dirty="0" smtClean="0"/>
              <a:t>Proglašenje nestale osobe umrlom</a:t>
            </a:r>
          </a:p>
          <a:p>
            <a:pPr marL="514350" indent="-514350">
              <a:buFont typeface="+mj-lt"/>
              <a:buAutoNum type="arabicPeriod"/>
            </a:pPr>
            <a:r>
              <a:rPr lang="hr-HR" dirty="0" smtClean="0"/>
              <a:t>Nasljeđivanje</a:t>
            </a:r>
          </a:p>
          <a:p>
            <a:pPr marL="514350" indent="-514350">
              <a:buFont typeface="+mj-lt"/>
              <a:buAutoNum type="arabicPeriod"/>
            </a:pPr>
            <a:r>
              <a:rPr lang="hr-HR" dirty="0" smtClean="0"/>
              <a:t>Bračna i obiteljska pitanja</a:t>
            </a:r>
          </a:p>
          <a:p>
            <a:pPr marL="514350" indent="-514350">
              <a:buFont typeface="+mj-lt"/>
              <a:buAutoNum type="arabicPeriod"/>
            </a:pPr>
            <a:r>
              <a:rPr lang="hr-HR" dirty="0" smtClean="0"/>
              <a:t>Mjenična sposobnost </a:t>
            </a:r>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APATRIDIJA</a:t>
            </a:r>
            <a:endParaRPr lang="hr-HR" dirty="0"/>
          </a:p>
        </p:txBody>
      </p:sp>
      <p:sp>
        <p:nvSpPr>
          <p:cNvPr id="3" name="Content Placeholder 2"/>
          <p:cNvSpPr>
            <a:spLocks noGrp="1"/>
          </p:cNvSpPr>
          <p:nvPr>
            <p:ph idx="1"/>
          </p:nvPr>
        </p:nvSpPr>
        <p:spPr/>
        <p:txBody>
          <a:bodyPr>
            <a:normAutofit fontScale="70000" lnSpcReduction="20000"/>
          </a:bodyPr>
          <a:lstStyle/>
          <a:p>
            <a:pPr>
              <a:buNone/>
            </a:pPr>
            <a:r>
              <a:rPr lang="vi-VN" dirty="0" smtClean="0">
                <a:latin typeface="+mj-lt"/>
              </a:rPr>
              <a:t>Članak 12.</a:t>
            </a:r>
            <a:r>
              <a:rPr lang="hr-HR" b="1" dirty="0" smtClean="0">
                <a:latin typeface="Calibri" pitchFamily="34" charset="0"/>
              </a:rPr>
              <a:t> ZRSZ</a:t>
            </a:r>
            <a:endParaRPr lang="vi-VN" b="1" dirty="0" smtClean="0">
              <a:latin typeface="+mj-lt"/>
            </a:endParaRPr>
          </a:p>
          <a:p>
            <a:pPr>
              <a:buNone/>
            </a:pPr>
            <a:endParaRPr lang="hr-HR" dirty="0" smtClean="0">
              <a:latin typeface="Calibri" pitchFamily="34" charset="0"/>
            </a:endParaRPr>
          </a:p>
          <a:p>
            <a:pPr>
              <a:buNone/>
            </a:pPr>
            <a:r>
              <a:rPr lang="vi-VN" dirty="0" smtClean="0">
                <a:latin typeface="+mj-lt"/>
              </a:rPr>
              <a:t>Ako osoba nema državljanstvo ili se njezino </a:t>
            </a:r>
            <a:endParaRPr lang="hr-HR" dirty="0" smtClean="0">
              <a:latin typeface="Calibri" pitchFamily="34" charset="0"/>
            </a:endParaRPr>
          </a:p>
          <a:p>
            <a:pPr>
              <a:buNone/>
            </a:pPr>
            <a:r>
              <a:rPr lang="vi-VN" dirty="0" smtClean="0">
                <a:latin typeface="+mj-lt"/>
              </a:rPr>
              <a:t>državljanstvo ne može utvrditi, mjerodavno pravo </a:t>
            </a:r>
            <a:endParaRPr lang="hr-HR" dirty="0" smtClean="0">
              <a:latin typeface="Calibri" pitchFamily="34" charset="0"/>
            </a:endParaRPr>
          </a:p>
          <a:p>
            <a:pPr>
              <a:buNone/>
            </a:pPr>
            <a:r>
              <a:rPr lang="vi-VN" dirty="0" smtClean="0">
                <a:latin typeface="+mj-lt"/>
              </a:rPr>
              <a:t>određuje se prema njezinu prebivalištu.</a:t>
            </a:r>
            <a:endParaRPr lang="hr-HR" dirty="0" smtClean="0">
              <a:latin typeface="Calibri" pitchFamily="34" charset="0"/>
            </a:endParaRPr>
          </a:p>
          <a:p>
            <a:pPr>
              <a:buNone/>
            </a:pPr>
            <a:endParaRPr lang="hr-HR" dirty="0">
              <a:latin typeface="Calibri" pitchFamily="34" charset="0"/>
            </a:endParaRPr>
          </a:p>
          <a:p>
            <a:pPr>
              <a:buNone/>
            </a:pPr>
            <a:r>
              <a:rPr lang="vi-VN" dirty="0" smtClean="0">
                <a:latin typeface="+mj-lt"/>
              </a:rPr>
              <a:t>Ako osoba iz stavaka 1. ovog članaka nema prebivalište </a:t>
            </a:r>
            <a:endParaRPr lang="hr-HR" dirty="0" smtClean="0">
              <a:latin typeface="Calibri" pitchFamily="34" charset="0"/>
            </a:endParaRPr>
          </a:p>
          <a:p>
            <a:pPr>
              <a:buNone/>
            </a:pPr>
            <a:r>
              <a:rPr lang="vi-VN" dirty="0" smtClean="0">
                <a:latin typeface="+mj-lt"/>
              </a:rPr>
              <a:t>ili se ono ne može utvrditi, mjerodavno pravo određuje se </a:t>
            </a:r>
            <a:endParaRPr lang="hr-HR" dirty="0" smtClean="0">
              <a:latin typeface="Calibri" pitchFamily="34" charset="0"/>
            </a:endParaRPr>
          </a:p>
          <a:p>
            <a:pPr>
              <a:buNone/>
            </a:pPr>
            <a:r>
              <a:rPr lang="vi-VN" dirty="0" smtClean="0">
                <a:latin typeface="+mj-lt"/>
              </a:rPr>
              <a:t>prema njezinu boravištu.</a:t>
            </a:r>
            <a:endParaRPr lang="hr-HR" dirty="0" smtClean="0">
              <a:latin typeface="Calibri" pitchFamily="34" charset="0"/>
            </a:endParaRPr>
          </a:p>
          <a:p>
            <a:pPr>
              <a:buNone/>
            </a:pPr>
            <a:endParaRPr lang="hr-HR" dirty="0">
              <a:latin typeface="Calibri" pitchFamily="34" charset="0"/>
            </a:endParaRPr>
          </a:p>
          <a:p>
            <a:pPr>
              <a:buNone/>
            </a:pPr>
            <a:r>
              <a:rPr lang="vi-VN" dirty="0" smtClean="0">
                <a:latin typeface="+mj-lt"/>
              </a:rPr>
              <a:t>Ako se ni boravište osobe iz stavaka 1. ovog članaka ne može </a:t>
            </a:r>
            <a:endParaRPr lang="hr-HR" dirty="0" smtClean="0">
              <a:latin typeface="Calibri" pitchFamily="34" charset="0"/>
            </a:endParaRPr>
          </a:p>
          <a:p>
            <a:pPr>
              <a:buNone/>
            </a:pPr>
            <a:r>
              <a:rPr lang="vi-VN" dirty="0" smtClean="0">
                <a:latin typeface="+mj-lt"/>
              </a:rPr>
              <a:t>utvrditi, mjerodavno je pravo Republike Hrvatske.</a:t>
            </a:r>
            <a:endParaRPr lang="vi-VN"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POLIPATRIDIJA</a:t>
            </a:r>
            <a:endParaRPr lang="hr-HR" dirty="0"/>
          </a:p>
        </p:txBody>
      </p:sp>
      <p:sp>
        <p:nvSpPr>
          <p:cNvPr id="3" name="Content Placeholder 2"/>
          <p:cNvSpPr>
            <a:spLocks noGrp="1"/>
          </p:cNvSpPr>
          <p:nvPr>
            <p:ph idx="1"/>
          </p:nvPr>
        </p:nvSpPr>
        <p:spPr/>
        <p:txBody>
          <a:bodyPr>
            <a:normAutofit fontScale="62500" lnSpcReduction="20000"/>
          </a:bodyPr>
          <a:lstStyle/>
          <a:p>
            <a:pPr>
              <a:buNone/>
            </a:pPr>
            <a:r>
              <a:rPr lang="hr-HR" dirty="0" smtClean="0"/>
              <a:t>Članak </a:t>
            </a:r>
            <a:r>
              <a:rPr lang="hr-HR" dirty="0"/>
              <a:t>11</a:t>
            </a:r>
            <a:r>
              <a:rPr lang="hr-HR" dirty="0" smtClean="0"/>
              <a:t>. ZRSZ</a:t>
            </a:r>
            <a:endParaRPr lang="hr-HR" dirty="0"/>
          </a:p>
          <a:p>
            <a:pPr>
              <a:buNone/>
            </a:pPr>
            <a:endParaRPr lang="hr-HR" dirty="0" smtClean="0"/>
          </a:p>
          <a:p>
            <a:pPr>
              <a:buNone/>
            </a:pPr>
            <a:r>
              <a:rPr lang="hr-HR" dirty="0" smtClean="0"/>
              <a:t>Ako </a:t>
            </a:r>
            <a:r>
              <a:rPr lang="hr-HR" dirty="0"/>
              <a:t>osoba koja je državljanin Republike Hrvatske ima i </a:t>
            </a:r>
            <a:endParaRPr lang="hr-HR" dirty="0" smtClean="0"/>
          </a:p>
          <a:p>
            <a:pPr>
              <a:buNone/>
            </a:pPr>
            <a:r>
              <a:rPr lang="hr-HR" dirty="0" smtClean="0"/>
              <a:t>državljanstvo </a:t>
            </a:r>
            <a:r>
              <a:rPr lang="hr-HR" dirty="0"/>
              <a:t>neke druge države, za primjenu ovog zakona </a:t>
            </a:r>
            <a:endParaRPr lang="hr-HR" dirty="0" smtClean="0"/>
          </a:p>
          <a:p>
            <a:pPr>
              <a:buNone/>
            </a:pPr>
            <a:r>
              <a:rPr lang="hr-HR" dirty="0" smtClean="0"/>
              <a:t>smatra </a:t>
            </a:r>
            <a:r>
              <a:rPr lang="hr-HR" dirty="0"/>
              <a:t>se da ima samo državljanstvo Republike Hrvatske.</a:t>
            </a:r>
          </a:p>
          <a:p>
            <a:endParaRPr lang="hr-HR" dirty="0" smtClean="0"/>
          </a:p>
          <a:p>
            <a:pPr>
              <a:buNone/>
            </a:pPr>
            <a:r>
              <a:rPr lang="hr-HR" dirty="0" smtClean="0"/>
              <a:t>Ako </a:t>
            </a:r>
            <a:r>
              <a:rPr lang="hr-HR" dirty="0"/>
              <a:t>osoba koja nije državljanin Republike Hrvatske ima dva strana </a:t>
            </a:r>
            <a:endParaRPr lang="hr-HR" dirty="0" smtClean="0"/>
          </a:p>
          <a:p>
            <a:pPr>
              <a:buNone/>
            </a:pPr>
            <a:r>
              <a:rPr lang="hr-HR" dirty="0" smtClean="0"/>
              <a:t>državljanstva </a:t>
            </a:r>
            <a:r>
              <a:rPr lang="hr-HR" dirty="0"/>
              <a:t>ili više stranih državljanstava, za primjenu ovog zakona </a:t>
            </a:r>
            <a:endParaRPr lang="hr-HR" dirty="0" smtClean="0"/>
          </a:p>
          <a:p>
            <a:pPr>
              <a:buNone/>
            </a:pPr>
            <a:r>
              <a:rPr lang="hr-HR" dirty="0" smtClean="0"/>
              <a:t>smatra </a:t>
            </a:r>
            <a:r>
              <a:rPr lang="hr-HR" dirty="0"/>
              <a:t>se da ima državljanstvo one države čiji je državljanin i u kojoj </a:t>
            </a:r>
            <a:endParaRPr lang="hr-HR" dirty="0" smtClean="0"/>
          </a:p>
          <a:p>
            <a:pPr>
              <a:buNone/>
            </a:pPr>
            <a:r>
              <a:rPr lang="hr-HR" dirty="0" smtClean="0"/>
              <a:t>ima </a:t>
            </a:r>
            <a:r>
              <a:rPr lang="hr-HR" dirty="0"/>
              <a:t>prebivalište.</a:t>
            </a:r>
          </a:p>
          <a:p>
            <a:pPr>
              <a:buNone/>
            </a:pPr>
            <a:endParaRPr lang="hr-HR" dirty="0" smtClean="0"/>
          </a:p>
          <a:p>
            <a:pPr>
              <a:buNone/>
            </a:pPr>
            <a:r>
              <a:rPr lang="hr-HR" dirty="0" smtClean="0"/>
              <a:t>Ako </a:t>
            </a:r>
            <a:r>
              <a:rPr lang="hr-HR" dirty="0"/>
              <a:t>osoba iz stavaka 2. ovog članaka nema prebivalište ni u jednoj od država </a:t>
            </a:r>
            <a:endParaRPr lang="hr-HR" dirty="0" smtClean="0"/>
          </a:p>
          <a:p>
            <a:pPr>
              <a:buNone/>
            </a:pPr>
            <a:r>
              <a:rPr lang="hr-HR" dirty="0" smtClean="0"/>
              <a:t>čiji </a:t>
            </a:r>
            <a:r>
              <a:rPr lang="hr-HR" dirty="0"/>
              <a:t>je državljanin, za primjenu ovog zakona smatra se da ima državljanstvo one </a:t>
            </a:r>
            <a:endParaRPr lang="hr-HR" dirty="0" smtClean="0"/>
          </a:p>
          <a:p>
            <a:pPr>
              <a:buNone/>
            </a:pPr>
            <a:r>
              <a:rPr lang="hr-HR" dirty="0" smtClean="0"/>
              <a:t>države </a:t>
            </a:r>
            <a:r>
              <a:rPr lang="hr-HR" dirty="0"/>
              <a:t>čiji je državljanin i s kojom je u najbližoj vezi.</a:t>
            </a:r>
          </a:p>
          <a:p>
            <a:endParaRPr lang="hr-H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ZMPP iz 2017</a:t>
            </a:r>
            <a:endParaRPr lang="en-US" dirty="0"/>
          </a:p>
        </p:txBody>
      </p:sp>
      <p:sp>
        <p:nvSpPr>
          <p:cNvPr id="3" name="Content Placeholder 2"/>
          <p:cNvSpPr>
            <a:spLocks noGrp="1"/>
          </p:cNvSpPr>
          <p:nvPr>
            <p:ph idx="1"/>
          </p:nvPr>
        </p:nvSpPr>
        <p:spPr/>
        <p:txBody>
          <a:bodyPr>
            <a:normAutofit fontScale="55000" lnSpcReduction="20000"/>
          </a:bodyPr>
          <a:lstStyle/>
          <a:p>
            <a:pPr marL="0" indent="0" algn="ctr" fontAlgn="base">
              <a:buNone/>
            </a:pPr>
            <a:r>
              <a:rPr lang="en-US" i="1" dirty="0" err="1">
                <a:solidFill>
                  <a:srgbClr val="231F20"/>
                </a:solidFill>
                <a:latin typeface="Minion Pro Cond"/>
              </a:rPr>
              <a:t>Državljanstvo</a:t>
            </a:r>
            <a:endParaRPr lang="en-US" i="1" dirty="0">
              <a:solidFill>
                <a:srgbClr val="231F20"/>
              </a:solidFill>
              <a:latin typeface="Minion Pro Cond"/>
            </a:endParaRPr>
          </a:p>
          <a:p>
            <a:pPr marL="0" indent="0" algn="ctr" fontAlgn="base">
              <a:buNone/>
            </a:pPr>
            <a:r>
              <a:rPr lang="en-US" dirty="0" err="1">
                <a:solidFill>
                  <a:srgbClr val="231F20"/>
                </a:solidFill>
                <a:latin typeface="Minion Pro Cond"/>
              </a:rPr>
              <a:t>Članak</a:t>
            </a:r>
            <a:r>
              <a:rPr lang="en-US" dirty="0">
                <a:solidFill>
                  <a:srgbClr val="231F20"/>
                </a:solidFill>
                <a:latin typeface="Minion Pro Cond"/>
              </a:rPr>
              <a:t> 3.</a:t>
            </a:r>
          </a:p>
          <a:p>
            <a:pPr marL="0" indent="0" fontAlgn="base">
              <a:buNone/>
            </a:pPr>
            <a:r>
              <a:rPr lang="en-US" dirty="0">
                <a:solidFill>
                  <a:srgbClr val="231F20"/>
                </a:solidFill>
                <a:latin typeface="Minion Pro Cond"/>
              </a:rPr>
              <a:t>(1) </a:t>
            </a:r>
            <a:r>
              <a:rPr lang="en-US" dirty="0" err="1">
                <a:solidFill>
                  <a:srgbClr val="231F20"/>
                </a:solidFill>
                <a:latin typeface="Minion Pro Cond"/>
              </a:rPr>
              <a:t>Ima</a:t>
            </a:r>
            <a:r>
              <a:rPr lang="en-US" dirty="0">
                <a:solidFill>
                  <a:srgbClr val="231F20"/>
                </a:solidFill>
                <a:latin typeface="Minion Pro Cond"/>
              </a:rPr>
              <a:t> li </a:t>
            </a:r>
            <a:r>
              <a:rPr lang="en-US" dirty="0" err="1">
                <a:solidFill>
                  <a:srgbClr val="231F20"/>
                </a:solidFill>
                <a:latin typeface="Minion Pro Cond"/>
              </a:rPr>
              <a:t>fizička</a:t>
            </a:r>
            <a:r>
              <a:rPr lang="en-US" dirty="0">
                <a:solidFill>
                  <a:srgbClr val="231F20"/>
                </a:solidFill>
                <a:latin typeface="Minion Pro Cond"/>
              </a:rPr>
              <a:t> </a:t>
            </a:r>
            <a:r>
              <a:rPr lang="en-US" dirty="0" err="1">
                <a:solidFill>
                  <a:srgbClr val="231F20"/>
                </a:solidFill>
                <a:latin typeface="Minion Pro Cond"/>
              </a:rPr>
              <a:t>osoba</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a:t>
            </a:r>
            <a:r>
              <a:rPr lang="en-US" dirty="0" err="1">
                <a:solidFill>
                  <a:srgbClr val="231F20"/>
                </a:solidFill>
                <a:latin typeface="Minion Pro Cond"/>
              </a:rPr>
              <a:t>određene</a:t>
            </a:r>
            <a:r>
              <a:rPr lang="en-US" dirty="0">
                <a:solidFill>
                  <a:srgbClr val="231F20"/>
                </a:solidFill>
                <a:latin typeface="Minion Pro Cond"/>
              </a:rPr>
              <a:t> </a:t>
            </a:r>
            <a:r>
              <a:rPr lang="en-US" dirty="0" err="1">
                <a:solidFill>
                  <a:srgbClr val="231F20"/>
                </a:solidFill>
                <a:latin typeface="Minion Pro Cond"/>
              </a:rPr>
              <a:t>države</a:t>
            </a:r>
            <a:r>
              <a:rPr lang="en-US" dirty="0">
                <a:solidFill>
                  <a:srgbClr val="231F20"/>
                </a:solidFill>
                <a:latin typeface="Minion Pro Cond"/>
              </a:rPr>
              <a:t>, </a:t>
            </a:r>
            <a:r>
              <a:rPr lang="en-US" dirty="0" err="1">
                <a:solidFill>
                  <a:srgbClr val="231F20"/>
                </a:solidFill>
                <a:latin typeface="Minion Pro Cond"/>
              </a:rPr>
              <a:t>određuje</a:t>
            </a:r>
            <a:r>
              <a:rPr lang="en-US" dirty="0">
                <a:solidFill>
                  <a:srgbClr val="231F20"/>
                </a:solidFill>
                <a:latin typeface="Minion Pro Cond"/>
              </a:rPr>
              <a:t> se </a:t>
            </a:r>
            <a:r>
              <a:rPr lang="en-US" dirty="0" err="1">
                <a:solidFill>
                  <a:srgbClr val="231F20"/>
                </a:solidFill>
                <a:latin typeface="Minion Pro Cond"/>
              </a:rPr>
              <a:t>po</a:t>
            </a:r>
            <a:r>
              <a:rPr lang="en-US" dirty="0">
                <a:solidFill>
                  <a:srgbClr val="231F20"/>
                </a:solidFill>
                <a:latin typeface="Minion Pro Cond"/>
              </a:rPr>
              <a:t> </a:t>
            </a:r>
            <a:r>
              <a:rPr lang="en-US" dirty="0" err="1">
                <a:solidFill>
                  <a:srgbClr val="231F20"/>
                </a:solidFill>
                <a:latin typeface="Minion Pro Cond"/>
              </a:rPr>
              <a:t>pravu</a:t>
            </a:r>
            <a:r>
              <a:rPr lang="en-US" dirty="0">
                <a:solidFill>
                  <a:srgbClr val="231F20"/>
                </a:solidFill>
                <a:latin typeface="Minion Pro Cond"/>
              </a:rPr>
              <a:t> </a:t>
            </a:r>
            <a:r>
              <a:rPr lang="en-US" dirty="0" err="1">
                <a:solidFill>
                  <a:srgbClr val="231F20"/>
                </a:solidFill>
                <a:latin typeface="Minion Pro Cond"/>
              </a:rPr>
              <a:t>te</a:t>
            </a:r>
            <a:r>
              <a:rPr lang="en-US" dirty="0">
                <a:solidFill>
                  <a:srgbClr val="231F20"/>
                </a:solidFill>
                <a:latin typeface="Minion Pro Cond"/>
              </a:rPr>
              <a:t> </a:t>
            </a:r>
            <a:r>
              <a:rPr lang="en-US" dirty="0" err="1">
                <a:solidFill>
                  <a:srgbClr val="231F20"/>
                </a:solidFill>
                <a:latin typeface="Minion Pro Cond"/>
              </a:rPr>
              <a:t>države</a:t>
            </a:r>
            <a:r>
              <a:rPr lang="en-US" dirty="0">
                <a:solidFill>
                  <a:srgbClr val="231F20"/>
                </a:solidFill>
                <a:latin typeface="Minion Pro Cond"/>
              </a:rPr>
              <a:t>.</a:t>
            </a:r>
          </a:p>
          <a:p>
            <a:pPr marL="0" indent="0" fontAlgn="base">
              <a:buNone/>
            </a:pPr>
            <a:r>
              <a:rPr lang="en-US" dirty="0">
                <a:solidFill>
                  <a:srgbClr val="231F20"/>
                </a:solidFill>
                <a:latin typeface="Minion Pro Cond"/>
              </a:rPr>
              <a:t>(2) </a:t>
            </a:r>
            <a:r>
              <a:rPr lang="en-US" dirty="0" err="1">
                <a:solidFill>
                  <a:srgbClr val="231F20"/>
                </a:solidFill>
                <a:latin typeface="Minion Pro Cond"/>
              </a:rPr>
              <a:t>Ako</a:t>
            </a:r>
            <a:r>
              <a:rPr lang="en-US" dirty="0">
                <a:solidFill>
                  <a:srgbClr val="231F20"/>
                </a:solidFill>
                <a:latin typeface="Minion Pro Cond"/>
              </a:rPr>
              <a:t> </a:t>
            </a:r>
            <a:r>
              <a:rPr lang="en-US" dirty="0" err="1">
                <a:solidFill>
                  <a:srgbClr val="231F20"/>
                </a:solidFill>
                <a:latin typeface="Minion Pro Cond"/>
              </a:rPr>
              <a:t>osoba</a:t>
            </a:r>
            <a:r>
              <a:rPr lang="en-US" dirty="0">
                <a:solidFill>
                  <a:srgbClr val="231F20"/>
                </a:solidFill>
                <a:latin typeface="Minion Pro Cond"/>
              </a:rPr>
              <a:t> </a:t>
            </a:r>
            <a:r>
              <a:rPr lang="en-US" dirty="0" err="1">
                <a:solidFill>
                  <a:srgbClr val="231F20"/>
                </a:solidFill>
                <a:latin typeface="Minion Pro Cond"/>
              </a:rPr>
              <a:t>koja</a:t>
            </a:r>
            <a:r>
              <a:rPr lang="en-US" dirty="0">
                <a:solidFill>
                  <a:srgbClr val="231F20"/>
                </a:solidFill>
                <a:latin typeface="Minion Pro Cond"/>
              </a:rPr>
              <a:t> je </a:t>
            </a:r>
            <a:r>
              <a:rPr lang="en-US" dirty="0" err="1">
                <a:solidFill>
                  <a:srgbClr val="231F20"/>
                </a:solidFill>
                <a:latin typeface="Minion Pro Cond"/>
              </a:rPr>
              <a:t>državljanin</a:t>
            </a:r>
            <a:r>
              <a:rPr lang="en-US" dirty="0">
                <a:solidFill>
                  <a:srgbClr val="231F20"/>
                </a:solidFill>
                <a:latin typeface="Minion Pro Cond"/>
              </a:rPr>
              <a:t> </a:t>
            </a:r>
            <a:r>
              <a:rPr lang="en-US" dirty="0" err="1">
                <a:solidFill>
                  <a:srgbClr val="231F20"/>
                </a:solidFill>
                <a:latin typeface="Minion Pro Cond"/>
              </a:rPr>
              <a:t>Republike</a:t>
            </a:r>
            <a:r>
              <a:rPr lang="en-US" dirty="0">
                <a:solidFill>
                  <a:srgbClr val="231F20"/>
                </a:solidFill>
                <a:latin typeface="Minion Pro Cond"/>
              </a:rPr>
              <a:t> </a:t>
            </a:r>
            <a:r>
              <a:rPr lang="en-US" dirty="0" err="1">
                <a:solidFill>
                  <a:srgbClr val="231F20"/>
                </a:solidFill>
                <a:latin typeface="Minion Pro Cond"/>
              </a:rPr>
              <a:t>Hrvatske</a:t>
            </a:r>
            <a:r>
              <a:rPr lang="en-US" dirty="0">
                <a:solidFill>
                  <a:srgbClr val="231F20"/>
                </a:solidFill>
                <a:latin typeface="Minion Pro Cond"/>
              </a:rPr>
              <a:t> </a:t>
            </a:r>
            <a:r>
              <a:rPr lang="en-US" dirty="0" err="1">
                <a:solidFill>
                  <a:srgbClr val="231F20"/>
                </a:solidFill>
                <a:latin typeface="Minion Pro Cond"/>
              </a:rPr>
              <a:t>ima</a:t>
            </a:r>
            <a:r>
              <a:rPr lang="en-US" dirty="0">
                <a:solidFill>
                  <a:srgbClr val="231F20"/>
                </a:solidFill>
                <a:latin typeface="Minion Pro Cond"/>
              </a:rPr>
              <a:t> </a:t>
            </a:r>
            <a:r>
              <a:rPr lang="en-US" dirty="0" err="1">
                <a:solidFill>
                  <a:srgbClr val="231F20"/>
                </a:solidFill>
                <a:latin typeface="Minion Pro Cond"/>
              </a:rPr>
              <a:t>i</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a:t>
            </a:r>
            <a:r>
              <a:rPr lang="en-US" dirty="0" err="1">
                <a:solidFill>
                  <a:srgbClr val="231F20"/>
                </a:solidFill>
                <a:latin typeface="Minion Pro Cond"/>
              </a:rPr>
              <a:t>neke</a:t>
            </a:r>
            <a:r>
              <a:rPr lang="en-US" dirty="0">
                <a:solidFill>
                  <a:srgbClr val="231F20"/>
                </a:solidFill>
                <a:latin typeface="Minion Pro Cond"/>
              </a:rPr>
              <a:t> </a:t>
            </a:r>
            <a:r>
              <a:rPr lang="en-US" dirty="0" err="1">
                <a:solidFill>
                  <a:srgbClr val="231F20"/>
                </a:solidFill>
                <a:latin typeface="Minion Pro Cond"/>
              </a:rPr>
              <a:t>druge</a:t>
            </a:r>
            <a:r>
              <a:rPr lang="en-US" dirty="0">
                <a:solidFill>
                  <a:srgbClr val="231F20"/>
                </a:solidFill>
                <a:latin typeface="Minion Pro Cond"/>
              </a:rPr>
              <a:t> </a:t>
            </a:r>
            <a:r>
              <a:rPr lang="en-US" dirty="0" err="1">
                <a:solidFill>
                  <a:srgbClr val="231F20"/>
                </a:solidFill>
                <a:latin typeface="Minion Pro Cond"/>
              </a:rPr>
              <a:t>države</a:t>
            </a:r>
            <a:r>
              <a:rPr lang="en-US" dirty="0">
                <a:solidFill>
                  <a:srgbClr val="231F20"/>
                </a:solidFill>
                <a:latin typeface="Minion Pro Cond"/>
              </a:rPr>
              <a:t>, </a:t>
            </a:r>
            <a:r>
              <a:rPr lang="en-US" dirty="0" err="1">
                <a:solidFill>
                  <a:srgbClr val="231F20"/>
                </a:solidFill>
                <a:latin typeface="Minion Pro Cond"/>
              </a:rPr>
              <a:t>za</a:t>
            </a:r>
            <a:r>
              <a:rPr lang="en-US" dirty="0">
                <a:solidFill>
                  <a:srgbClr val="231F20"/>
                </a:solidFill>
                <a:latin typeface="Minion Pro Cond"/>
              </a:rPr>
              <a:t> </a:t>
            </a:r>
            <a:r>
              <a:rPr lang="en-US" dirty="0" err="1">
                <a:solidFill>
                  <a:srgbClr val="231F20"/>
                </a:solidFill>
                <a:latin typeface="Minion Pro Cond"/>
              </a:rPr>
              <a:t>primjenu</a:t>
            </a:r>
            <a:r>
              <a:rPr lang="en-US" dirty="0">
                <a:solidFill>
                  <a:srgbClr val="231F20"/>
                </a:solidFill>
                <a:latin typeface="Minion Pro Cond"/>
              </a:rPr>
              <a:t> </a:t>
            </a:r>
            <a:r>
              <a:rPr lang="en-US" dirty="0" err="1">
                <a:solidFill>
                  <a:srgbClr val="231F20"/>
                </a:solidFill>
                <a:latin typeface="Minion Pro Cond"/>
              </a:rPr>
              <a:t>ovoga</a:t>
            </a:r>
            <a:r>
              <a:rPr lang="en-US" dirty="0">
                <a:solidFill>
                  <a:srgbClr val="231F20"/>
                </a:solidFill>
                <a:latin typeface="Minion Pro Cond"/>
              </a:rPr>
              <a:t> </a:t>
            </a:r>
            <a:r>
              <a:rPr lang="en-US" dirty="0" err="1">
                <a:solidFill>
                  <a:srgbClr val="231F20"/>
                </a:solidFill>
                <a:latin typeface="Minion Pro Cond"/>
              </a:rPr>
              <a:t>Zakona</a:t>
            </a:r>
            <a:r>
              <a:rPr lang="en-US" dirty="0">
                <a:solidFill>
                  <a:srgbClr val="231F20"/>
                </a:solidFill>
                <a:latin typeface="Minion Pro Cond"/>
              </a:rPr>
              <a:t> </a:t>
            </a:r>
            <a:r>
              <a:rPr lang="en-US" dirty="0" err="1">
                <a:solidFill>
                  <a:srgbClr val="231F20"/>
                </a:solidFill>
                <a:latin typeface="Minion Pro Cond"/>
              </a:rPr>
              <a:t>smatra</a:t>
            </a:r>
            <a:r>
              <a:rPr lang="en-US" dirty="0">
                <a:solidFill>
                  <a:srgbClr val="231F20"/>
                </a:solidFill>
                <a:latin typeface="Minion Pro Cond"/>
              </a:rPr>
              <a:t> se da </a:t>
            </a:r>
            <a:r>
              <a:rPr lang="en-US" dirty="0" err="1">
                <a:solidFill>
                  <a:srgbClr val="231F20"/>
                </a:solidFill>
                <a:latin typeface="Minion Pro Cond"/>
              </a:rPr>
              <a:t>ima</a:t>
            </a:r>
            <a:r>
              <a:rPr lang="en-US" dirty="0">
                <a:solidFill>
                  <a:srgbClr val="231F20"/>
                </a:solidFill>
                <a:latin typeface="Minion Pro Cond"/>
              </a:rPr>
              <a:t> </a:t>
            </a:r>
            <a:r>
              <a:rPr lang="en-US" dirty="0" err="1">
                <a:solidFill>
                  <a:srgbClr val="231F20"/>
                </a:solidFill>
                <a:latin typeface="Minion Pro Cond"/>
              </a:rPr>
              <a:t>samo</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a:t>
            </a:r>
            <a:r>
              <a:rPr lang="en-US" dirty="0" err="1">
                <a:solidFill>
                  <a:srgbClr val="231F20"/>
                </a:solidFill>
                <a:latin typeface="Minion Pro Cond"/>
              </a:rPr>
              <a:t>Republike</a:t>
            </a:r>
            <a:r>
              <a:rPr lang="en-US" dirty="0">
                <a:solidFill>
                  <a:srgbClr val="231F20"/>
                </a:solidFill>
                <a:latin typeface="Minion Pro Cond"/>
              </a:rPr>
              <a:t> </a:t>
            </a:r>
            <a:r>
              <a:rPr lang="en-US" dirty="0" err="1">
                <a:solidFill>
                  <a:srgbClr val="231F20"/>
                </a:solidFill>
                <a:latin typeface="Minion Pro Cond"/>
              </a:rPr>
              <a:t>Hrvatske</a:t>
            </a:r>
            <a:r>
              <a:rPr lang="en-US" dirty="0">
                <a:solidFill>
                  <a:srgbClr val="231F20"/>
                </a:solidFill>
                <a:latin typeface="Minion Pro Cond"/>
              </a:rPr>
              <a:t>. </a:t>
            </a:r>
            <a:r>
              <a:rPr lang="en-US" dirty="0" err="1">
                <a:solidFill>
                  <a:srgbClr val="231F20"/>
                </a:solidFill>
                <a:latin typeface="Minion Pro Cond"/>
              </a:rPr>
              <a:t>Ako</a:t>
            </a:r>
            <a:r>
              <a:rPr lang="en-US" dirty="0">
                <a:solidFill>
                  <a:srgbClr val="231F20"/>
                </a:solidFill>
                <a:latin typeface="Minion Pro Cond"/>
              </a:rPr>
              <a:t> </a:t>
            </a:r>
            <a:r>
              <a:rPr lang="en-US" dirty="0" err="1">
                <a:solidFill>
                  <a:srgbClr val="231F20"/>
                </a:solidFill>
                <a:latin typeface="Minion Pro Cond"/>
              </a:rPr>
              <a:t>osoba</a:t>
            </a:r>
            <a:r>
              <a:rPr lang="en-US" dirty="0">
                <a:solidFill>
                  <a:srgbClr val="231F20"/>
                </a:solidFill>
                <a:latin typeface="Minion Pro Cond"/>
              </a:rPr>
              <a:t> </a:t>
            </a:r>
            <a:r>
              <a:rPr lang="en-US" dirty="0" err="1">
                <a:solidFill>
                  <a:srgbClr val="231F20"/>
                </a:solidFill>
                <a:latin typeface="Minion Pro Cond"/>
              </a:rPr>
              <a:t>koja</a:t>
            </a:r>
            <a:r>
              <a:rPr lang="en-US" dirty="0">
                <a:solidFill>
                  <a:srgbClr val="231F20"/>
                </a:solidFill>
                <a:latin typeface="Minion Pro Cond"/>
              </a:rPr>
              <a:t> </a:t>
            </a:r>
            <a:r>
              <a:rPr lang="en-US" dirty="0" err="1">
                <a:solidFill>
                  <a:srgbClr val="231F20"/>
                </a:solidFill>
                <a:latin typeface="Minion Pro Cond"/>
              </a:rPr>
              <a:t>nije</a:t>
            </a:r>
            <a:r>
              <a:rPr lang="en-US" dirty="0">
                <a:solidFill>
                  <a:srgbClr val="231F20"/>
                </a:solidFill>
                <a:latin typeface="Minion Pro Cond"/>
              </a:rPr>
              <a:t> </a:t>
            </a:r>
            <a:r>
              <a:rPr lang="en-US" dirty="0" err="1">
                <a:solidFill>
                  <a:srgbClr val="231F20"/>
                </a:solidFill>
                <a:latin typeface="Minion Pro Cond"/>
              </a:rPr>
              <a:t>državljanin</a:t>
            </a:r>
            <a:r>
              <a:rPr lang="en-US" dirty="0">
                <a:solidFill>
                  <a:srgbClr val="231F20"/>
                </a:solidFill>
                <a:latin typeface="Minion Pro Cond"/>
              </a:rPr>
              <a:t> </a:t>
            </a:r>
            <a:r>
              <a:rPr lang="en-US" dirty="0" err="1">
                <a:solidFill>
                  <a:srgbClr val="231F20"/>
                </a:solidFill>
                <a:latin typeface="Minion Pro Cond"/>
              </a:rPr>
              <a:t>Republike</a:t>
            </a:r>
            <a:r>
              <a:rPr lang="en-US" dirty="0">
                <a:solidFill>
                  <a:srgbClr val="231F20"/>
                </a:solidFill>
                <a:latin typeface="Minion Pro Cond"/>
              </a:rPr>
              <a:t> </a:t>
            </a:r>
            <a:r>
              <a:rPr lang="en-US" dirty="0" err="1">
                <a:solidFill>
                  <a:srgbClr val="231F20"/>
                </a:solidFill>
                <a:latin typeface="Minion Pro Cond"/>
              </a:rPr>
              <a:t>Hrvatske</a:t>
            </a:r>
            <a:r>
              <a:rPr lang="en-US" dirty="0">
                <a:solidFill>
                  <a:srgbClr val="231F20"/>
                </a:solidFill>
                <a:latin typeface="Minion Pro Cond"/>
              </a:rPr>
              <a:t> </a:t>
            </a:r>
            <a:r>
              <a:rPr lang="en-US" dirty="0" err="1">
                <a:solidFill>
                  <a:srgbClr val="231F20"/>
                </a:solidFill>
                <a:latin typeface="Minion Pro Cond"/>
              </a:rPr>
              <a:t>ima</a:t>
            </a:r>
            <a:r>
              <a:rPr lang="en-US" dirty="0">
                <a:solidFill>
                  <a:srgbClr val="231F20"/>
                </a:solidFill>
                <a:latin typeface="Minion Pro Cond"/>
              </a:rPr>
              <a:t> </a:t>
            </a:r>
            <a:r>
              <a:rPr lang="en-US" dirty="0" err="1">
                <a:solidFill>
                  <a:srgbClr val="231F20"/>
                </a:solidFill>
                <a:latin typeface="Minion Pro Cond"/>
              </a:rPr>
              <a:t>dva</a:t>
            </a:r>
            <a:r>
              <a:rPr lang="en-US" dirty="0">
                <a:solidFill>
                  <a:srgbClr val="231F20"/>
                </a:solidFill>
                <a:latin typeface="Minion Pro Cond"/>
              </a:rPr>
              <a:t> </a:t>
            </a:r>
            <a:r>
              <a:rPr lang="en-US" dirty="0" err="1">
                <a:solidFill>
                  <a:srgbClr val="231F20"/>
                </a:solidFill>
                <a:latin typeface="Minion Pro Cond"/>
              </a:rPr>
              <a:t>ili</a:t>
            </a:r>
            <a:r>
              <a:rPr lang="en-US" dirty="0">
                <a:solidFill>
                  <a:srgbClr val="231F20"/>
                </a:solidFill>
                <a:latin typeface="Minion Pro Cond"/>
              </a:rPr>
              <a:t> </a:t>
            </a:r>
            <a:r>
              <a:rPr lang="en-US" dirty="0" err="1">
                <a:solidFill>
                  <a:srgbClr val="231F20"/>
                </a:solidFill>
                <a:latin typeface="Minion Pro Cond"/>
              </a:rPr>
              <a:t>više</a:t>
            </a:r>
            <a:r>
              <a:rPr lang="en-US" dirty="0">
                <a:solidFill>
                  <a:srgbClr val="231F20"/>
                </a:solidFill>
                <a:latin typeface="Minion Pro Cond"/>
              </a:rPr>
              <a:t> </a:t>
            </a:r>
            <a:r>
              <a:rPr lang="en-US" dirty="0" err="1">
                <a:solidFill>
                  <a:srgbClr val="231F20"/>
                </a:solidFill>
                <a:latin typeface="Minion Pro Cond"/>
              </a:rPr>
              <a:t>stranih</a:t>
            </a:r>
            <a:r>
              <a:rPr lang="en-US" dirty="0">
                <a:solidFill>
                  <a:srgbClr val="231F20"/>
                </a:solidFill>
                <a:latin typeface="Minion Pro Cond"/>
              </a:rPr>
              <a:t> </a:t>
            </a:r>
            <a:r>
              <a:rPr lang="en-US" dirty="0" err="1">
                <a:solidFill>
                  <a:srgbClr val="231F20"/>
                </a:solidFill>
                <a:latin typeface="Minion Pro Cond"/>
              </a:rPr>
              <a:t>državljanstava</a:t>
            </a:r>
            <a:r>
              <a:rPr lang="en-US" dirty="0">
                <a:solidFill>
                  <a:srgbClr val="231F20"/>
                </a:solidFill>
                <a:latin typeface="Minion Pro Cond"/>
              </a:rPr>
              <a:t>, </a:t>
            </a:r>
            <a:r>
              <a:rPr lang="en-US" dirty="0" err="1">
                <a:solidFill>
                  <a:srgbClr val="231F20"/>
                </a:solidFill>
                <a:latin typeface="Minion Pro Cond"/>
              </a:rPr>
              <a:t>za</a:t>
            </a:r>
            <a:r>
              <a:rPr lang="en-US" dirty="0">
                <a:solidFill>
                  <a:srgbClr val="231F20"/>
                </a:solidFill>
                <a:latin typeface="Minion Pro Cond"/>
              </a:rPr>
              <a:t> </a:t>
            </a:r>
            <a:r>
              <a:rPr lang="en-US" dirty="0" err="1">
                <a:solidFill>
                  <a:srgbClr val="231F20"/>
                </a:solidFill>
                <a:latin typeface="Minion Pro Cond"/>
              </a:rPr>
              <a:t>primjenu</a:t>
            </a:r>
            <a:r>
              <a:rPr lang="en-US" dirty="0">
                <a:solidFill>
                  <a:srgbClr val="231F20"/>
                </a:solidFill>
                <a:latin typeface="Minion Pro Cond"/>
              </a:rPr>
              <a:t> </a:t>
            </a:r>
            <a:r>
              <a:rPr lang="en-US" dirty="0" err="1">
                <a:solidFill>
                  <a:srgbClr val="231F20"/>
                </a:solidFill>
                <a:latin typeface="Minion Pro Cond"/>
              </a:rPr>
              <a:t>ovoga</a:t>
            </a:r>
            <a:r>
              <a:rPr lang="en-US" dirty="0">
                <a:solidFill>
                  <a:srgbClr val="231F20"/>
                </a:solidFill>
                <a:latin typeface="Minion Pro Cond"/>
              </a:rPr>
              <a:t> </a:t>
            </a:r>
            <a:r>
              <a:rPr lang="en-US" dirty="0" err="1">
                <a:solidFill>
                  <a:srgbClr val="231F20"/>
                </a:solidFill>
                <a:latin typeface="Minion Pro Cond"/>
              </a:rPr>
              <a:t>Zakona</a:t>
            </a:r>
            <a:r>
              <a:rPr lang="en-US" dirty="0">
                <a:solidFill>
                  <a:srgbClr val="231F20"/>
                </a:solidFill>
                <a:latin typeface="Minion Pro Cond"/>
              </a:rPr>
              <a:t> </a:t>
            </a:r>
            <a:r>
              <a:rPr lang="en-US" dirty="0" err="1">
                <a:solidFill>
                  <a:srgbClr val="231F20"/>
                </a:solidFill>
                <a:latin typeface="Minion Pro Cond"/>
              </a:rPr>
              <a:t>smatra</a:t>
            </a:r>
            <a:r>
              <a:rPr lang="en-US" dirty="0">
                <a:solidFill>
                  <a:srgbClr val="231F20"/>
                </a:solidFill>
                <a:latin typeface="Minion Pro Cond"/>
              </a:rPr>
              <a:t> se da </a:t>
            </a:r>
            <a:r>
              <a:rPr lang="en-US" dirty="0" err="1">
                <a:solidFill>
                  <a:srgbClr val="231F20"/>
                </a:solidFill>
                <a:latin typeface="Minion Pro Cond"/>
              </a:rPr>
              <a:t>ima</a:t>
            </a:r>
            <a:r>
              <a:rPr lang="en-US" dirty="0">
                <a:solidFill>
                  <a:srgbClr val="231F20"/>
                </a:solidFill>
                <a:latin typeface="Minion Pro Cond"/>
              </a:rPr>
              <a:t> </a:t>
            </a:r>
            <a:r>
              <a:rPr lang="en-US" dirty="0" err="1">
                <a:solidFill>
                  <a:srgbClr val="231F20"/>
                </a:solidFill>
                <a:latin typeface="Minion Pro Cond"/>
              </a:rPr>
              <a:t>samo</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one </a:t>
            </a:r>
            <a:r>
              <a:rPr lang="en-US" dirty="0" err="1">
                <a:solidFill>
                  <a:srgbClr val="231F20"/>
                </a:solidFill>
                <a:latin typeface="Minion Pro Cond"/>
              </a:rPr>
              <a:t>države</a:t>
            </a:r>
            <a:r>
              <a:rPr lang="en-US" dirty="0">
                <a:solidFill>
                  <a:srgbClr val="231F20"/>
                </a:solidFill>
                <a:latin typeface="Minion Pro Cond"/>
              </a:rPr>
              <a:t> </a:t>
            </a:r>
            <a:r>
              <a:rPr lang="en-US" dirty="0" err="1">
                <a:solidFill>
                  <a:srgbClr val="231F20"/>
                </a:solidFill>
                <a:latin typeface="Minion Pro Cond"/>
              </a:rPr>
              <a:t>čiji</a:t>
            </a:r>
            <a:r>
              <a:rPr lang="en-US" dirty="0">
                <a:solidFill>
                  <a:srgbClr val="231F20"/>
                </a:solidFill>
                <a:latin typeface="Minion Pro Cond"/>
              </a:rPr>
              <a:t> je </a:t>
            </a:r>
            <a:r>
              <a:rPr lang="en-US" dirty="0" err="1">
                <a:solidFill>
                  <a:srgbClr val="231F20"/>
                </a:solidFill>
                <a:latin typeface="Minion Pro Cond"/>
              </a:rPr>
              <a:t>državljanin</a:t>
            </a:r>
            <a:r>
              <a:rPr lang="en-US" dirty="0">
                <a:solidFill>
                  <a:srgbClr val="231F20"/>
                </a:solidFill>
                <a:latin typeface="Minion Pro Cond"/>
              </a:rPr>
              <a:t> </a:t>
            </a:r>
            <a:r>
              <a:rPr lang="en-US" dirty="0" err="1">
                <a:solidFill>
                  <a:srgbClr val="231F20"/>
                </a:solidFill>
                <a:latin typeface="Minion Pro Cond"/>
              </a:rPr>
              <a:t>i</a:t>
            </a:r>
            <a:r>
              <a:rPr lang="en-US" dirty="0">
                <a:solidFill>
                  <a:srgbClr val="231F20"/>
                </a:solidFill>
                <a:latin typeface="Minion Pro Cond"/>
              </a:rPr>
              <a:t> s </a:t>
            </a:r>
            <a:r>
              <a:rPr lang="en-US" dirty="0" err="1">
                <a:solidFill>
                  <a:srgbClr val="231F20"/>
                </a:solidFill>
                <a:latin typeface="Minion Pro Cond"/>
              </a:rPr>
              <a:t>kojom</a:t>
            </a:r>
            <a:r>
              <a:rPr lang="en-US" dirty="0">
                <a:solidFill>
                  <a:srgbClr val="231F20"/>
                </a:solidFill>
                <a:latin typeface="Minion Pro Cond"/>
              </a:rPr>
              <a:t> je u </a:t>
            </a:r>
            <a:r>
              <a:rPr lang="en-US" dirty="0" err="1">
                <a:solidFill>
                  <a:srgbClr val="231F20"/>
                </a:solidFill>
                <a:latin typeface="Minion Pro Cond"/>
              </a:rPr>
              <a:t>najužoj</a:t>
            </a:r>
            <a:r>
              <a:rPr lang="en-US" dirty="0">
                <a:solidFill>
                  <a:srgbClr val="231F20"/>
                </a:solidFill>
                <a:latin typeface="Minion Pro Cond"/>
              </a:rPr>
              <a:t> </a:t>
            </a:r>
            <a:r>
              <a:rPr lang="en-US" dirty="0" err="1">
                <a:solidFill>
                  <a:srgbClr val="231F20"/>
                </a:solidFill>
                <a:latin typeface="Minion Pro Cond"/>
              </a:rPr>
              <a:t>vezi</a:t>
            </a:r>
            <a:r>
              <a:rPr lang="en-US" dirty="0">
                <a:solidFill>
                  <a:srgbClr val="231F20"/>
                </a:solidFill>
                <a:latin typeface="Minion Pro Cond"/>
              </a:rPr>
              <a:t>.</a:t>
            </a:r>
          </a:p>
          <a:p>
            <a:pPr marL="0" indent="0" fontAlgn="base">
              <a:buNone/>
            </a:pPr>
            <a:r>
              <a:rPr lang="en-US" dirty="0">
                <a:solidFill>
                  <a:srgbClr val="231F20"/>
                </a:solidFill>
                <a:latin typeface="Minion Pro Cond"/>
              </a:rPr>
              <a:t>(3) </a:t>
            </a:r>
            <a:r>
              <a:rPr lang="en-US" dirty="0" err="1">
                <a:solidFill>
                  <a:srgbClr val="231F20"/>
                </a:solidFill>
                <a:latin typeface="Minion Pro Cond"/>
              </a:rPr>
              <a:t>Ako</a:t>
            </a:r>
            <a:r>
              <a:rPr lang="en-US" dirty="0">
                <a:solidFill>
                  <a:srgbClr val="231F20"/>
                </a:solidFill>
                <a:latin typeface="Minion Pro Cond"/>
              </a:rPr>
              <a:t> </a:t>
            </a:r>
            <a:r>
              <a:rPr lang="en-US" dirty="0" err="1">
                <a:solidFill>
                  <a:srgbClr val="231F20"/>
                </a:solidFill>
                <a:latin typeface="Minion Pro Cond"/>
              </a:rPr>
              <a:t>osoba</a:t>
            </a:r>
            <a:r>
              <a:rPr lang="en-US" dirty="0">
                <a:solidFill>
                  <a:srgbClr val="231F20"/>
                </a:solidFill>
                <a:latin typeface="Minion Pro Cond"/>
              </a:rPr>
              <a:t> </a:t>
            </a:r>
            <a:r>
              <a:rPr lang="en-US" dirty="0" err="1">
                <a:solidFill>
                  <a:srgbClr val="231F20"/>
                </a:solidFill>
                <a:latin typeface="Minion Pro Cond"/>
              </a:rPr>
              <a:t>nema</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a:t>
            </a:r>
            <a:r>
              <a:rPr lang="en-US" dirty="0" err="1">
                <a:solidFill>
                  <a:srgbClr val="231F20"/>
                </a:solidFill>
                <a:latin typeface="Minion Pro Cond"/>
              </a:rPr>
              <a:t>ili</a:t>
            </a:r>
            <a:r>
              <a:rPr lang="en-US" dirty="0">
                <a:solidFill>
                  <a:srgbClr val="231F20"/>
                </a:solidFill>
                <a:latin typeface="Minion Pro Cond"/>
              </a:rPr>
              <a:t> se </a:t>
            </a:r>
            <a:r>
              <a:rPr lang="en-US" dirty="0" err="1">
                <a:solidFill>
                  <a:srgbClr val="231F20"/>
                </a:solidFill>
                <a:latin typeface="Minion Pro Cond"/>
              </a:rPr>
              <a:t>njezino</a:t>
            </a:r>
            <a:r>
              <a:rPr lang="en-US" dirty="0">
                <a:solidFill>
                  <a:srgbClr val="231F20"/>
                </a:solidFill>
                <a:latin typeface="Minion Pro Cond"/>
              </a:rPr>
              <a:t> </a:t>
            </a:r>
            <a:r>
              <a:rPr lang="en-US" dirty="0" err="1">
                <a:solidFill>
                  <a:srgbClr val="231F20"/>
                </a:solidFill>
                <a:latin typeface="Minion Pro Cond"/>
              </a:rPr>
              <a:t>državljanstvo</a:t>
            </a:r>
            <a:r>
              <a:rPr lang="en-US" dirty="0">
                <a:solidFill>
                  <a:srgbClr val="231F20"/>
                </a:solidFill>
                <a:latin typeface="Minion Pro Cond"/>
              </a:rPr>
              <a:t> ne </a:t>
            </a:r>
            <a:r>
              <a:rPr lang="en-US" dirty="0" err="1">
                <a:solidFill>
                  <a:srgbClr val="231F20"/>
                </a:solidFill>
                <a:latin typeface="Minion Pro Cond"/>
              </a:rPr>
              <a:t>može</a:t>
            </a:r>
            <a:r>
              <a:rPr lang="en-US" dirty="0">
                <a:solidFill>
                  <a:srgbClr val="231F20"/>
                </a:solidFill>
                <a:latin typeface="Minion Pro Cond"/>
              </a:rPr>
              <a:t> </a:t>
            </a:r>
            <a:r>
              <a:rPr lang="en-US" dirty="0" err="1">
                <a:solidFill>
                  <a:srgbClr val="231F20"/>
                </a:solidFill>
                <a:latin typeface="Minion Pro Cond"/>
              </a:rPr>
              <a:t>utvrditi</a:t>
            </a:r>
            <a:r>
              <a:rPr lang="en-US" dirty="0">
                <a:solidFill>
                  <a:srgbClr val="231F20"/>
                </a:solidFill>
                <a:latin typeface="Minion Pro Cond"/>
              </a:rPr>
              <a:t>, u </a:t>
            </a:r>
            <a:r>
              <a:rPr lang="en-US" dirty="0" err="1">
                <a:solidFill>
                  <a:srgbClr val="231F20"/>
                </a:solidFill>
                <a:latin typeface="Minion Pro Cond"/>
              </a:rPr>
              <a:t>smislu</a:t>
            </a:r>
            <a:r>
              <a:rPr lang="en-US" dirty="0">
                <a:solidFill>
                  <a:srgbClr val="231F20"/>
                </a:solidFill>
                <a:latin typeface="Minion Pro Cond"/>
              </a:rPr>
              <a:t> </a:t>
            </a:r>
            <a:r>
              <a:rPr lang="en-US" dirty="0" err="1">
                <a:solidFill>
                  <a:srgbClr val="231F20"/>
                </a:solidFill>
                <a:latin typeface="Minion Pro Cond"/>
              </a:rPr>
              <a:t>ovoga</a:t>
            </a:r>
            <a:r>
              <a:rPr lang="en-US" dirty="0">
                <a:solidFill>
                  <a:srgbClr val="231F20"/>
                </a:solidFill>
                <a:latin typeface="Minion Pro Cond"/>
              </a:rPr>
              <a:t> </a:t>
            </a:r>
            <a:r>
              <a:rPr lang="en-US" dirty="0" err="1">
                <a:solidFill>
                  <a:srgbClr val="231F20"/>
                </a:solidFill>
                <a:latin typeface="Minion Pro Cond"/>
              </a:rPr>
              <a:t>Zakona</a:t>
            </a:r>
            <a:r>
              <a:rPr lang="en-US" dirty="0">
                <a:solidFill>
                  <a:srgbClr val="231F20"/>
                </a:solidFill>
                <a:latin typeface="Minion Pro Cond"/>
              </a:rPr>
              <a:t> </a:t>
            </a:r>
            <a:r>
              <a:rPr lang="en-US" dirty="0" err="1">
                <a:solidFill>
                  <a:srgbClr val="231F20"/>
                </a:solidFill>
                <a:latin typeface="Minion Pro Cond"/>
              </a:rPr>
              <a:t>smatra</a:t>
            </a:r>
            <a:r>
              <a:rPr lang="en-US" dirty="0">
                <a:solidFill>
                  <a:srgbClr val="231F20"/>
                </a:solidFill>
                <a:latin typeface="Minion Pro Cond"/>
              </a:rPr>
              <a:t> se </a:t>
            </a:r>
            <a:r>
              <a:rPr lang="en-US" dirty="0" err="1">
                <a:solidFill>
                  <a:srgbClr val="231F20"/>
                </a:solidFill>
                <a:latin typeface="Minion Pro Cond"/>
              </a:rPr>
              <a:t>državljaninom</a:t>
            </a:r>
            <a:r>
              <a:rPr lang="en-US" dirty="0">
                <a:solidFill>
                  <a:srgbClr val="231F20"/>
                </a:solidFill>
                <a:latin typeface="Minion Pro Cond"/>
              </a:rPr>
              <a:t> </a:t>
            </a:r>
            <a:r>
              <a:rPr lang="en-US" dirty="0" err="1">
                <a:solidFill>
                  <a:srgbClr val="231F20"/>
                </a:solidFill>
                <a:latin typeface="Minion Pro Cond"/>
              </a:rPr>
              <a:t>države</a:t>
            </a:r>
            <a:r>
              <a:rPr lang="en-US" dirty="0">
                <a:solidFill>
                  <a:srgbClr val="231F20"/>
                </a:solidFill>
                <a:latin typeface="Minion Pro Cond"/>
              </a:rPr>
              <a:t> u </a:t>
            </a:r>
            <a:r>
              <a:rPr lang="en-US" dirty="0" err="1">
                <a:solidFill>
                  <a:srgbClr val="231F20"/>
                </a:solidFill>
                <a:latin typeface="Minion Pro Cond"/>
              </a:rPr>
              <a:t>kojoj</a:t>
            </a:r>
            <a:r>
              <a:rPr lang="en-US" dirty="0">
                <a:solidFill>
                  <a:srgbClr val="231F20"/>
                </a:solidFill>
                <a:latin typeface="Minion Pro Cond"/>
              </a:rPr>
              <a:t> </a:t>
            </a:r>
            <a:r>
              <a:rPr lang="en-US" dirty="0" err="1">
                <a:solidFill>
                  <a:srgbClr val="231F20"/>
                </a:solidFill>
                <a:latin typeface="Minion Pro Cond"/>
              </a:rPr>
              <a:t>ima</a:t>
            </a:r>
            <a:r>
              <a:rPr lang="en-US" dirty="0">
                <a:solidFill>
                  <a:srgbClr val="231F20"/>
                </a:solidFill>
                <a:latin typeface="Minion Pro Cond"/>
              </a:rPr>
              <a:t> </a:t>
            </a:r>
            <a:r>
              <a:rPr lang="en-US" dirty="0" err="1">
                <a:solidFill>
                  <a:srgbClr val="231F20"/>
                </a:solidFill>
                <a:latin typeface="Minion Pro Cond"/>
              </a:rPr>
              <a:t>prebivalište</a:t>
            </a:r>
            <a:r>
              <a:rPr lang="en-US" dirty="0">
                <a:solidFill>
                  <a:srgbClr val="231F20"/>
                </a:solidFill>
                <a:latin typeface="Minion Pro Cond"/>
              </a:rPr>
              <a:t>, a </a:t>
            </a:r>
            <a:r>
              <a:rPr lang="en-US" dirty="0" err="1">
                <a:solidFill>
                  <a:srgbClr val="231F20"/>
                </a:solidFill>
                <a:latin typeface="Minion Pro Cond"/>
              </a:rPr>
              <a:t>ako</a:t>
            </a:r>
            <a:r>
              <a:rPr lang="en-US" dirty="0">
                <a:solidFill>
                  <a:srgbClr val="231F20"/>
                </a:solidFill>
                <a:latin typeface="Minion Pro Cond"/>
              </a:rPr>
              <a:t> </a:t>
            </a:r>
            <a:r>
              <a:rPr lang="en-US" dirty="0" err="1">
                <a:solidFill>
                  <a:srgbClr val="231F20"/>
                </a:solidFill>
                <a:latin typeface="Minion Pro Cond"/>
              </a:rPr>
              <a:t>nema</a:t>
            </a:r>
            <a:r>
              <a:rPr lang="en-US" dirty="0">
                <a:solidFill>
                  <a:srgbClr val="231F20"/>
                </a:solidFill>
                <a:latin typeface="Minion Pro Cond"/>
              </a:rPr>
              <a:t> </a:t>
            </a:r>
            <a:r>
              <a:rPr lang="en-US" dirty="0" err="1">
                <a:solidFill>
                  <a:srgbClr val="231F20"/>
                </a:solidFill>
                <a:latin typeface="Minion Pro Cond"/>
              </a:rPr>
              <a:t>prebivalište</a:t>
            </a:r>
            <a:r>
              <a:rPr lang="en-US" dirty="0">
                <a:solidFill>
                  <a:srgbClr val="231F20"/>
                </a:solidFill>
                <a:latin typeface="Minion Pro Cond"/>
              </a:rPr>
              <a:t> </a:t>
            </a:r>
            <a:r>
              <a:rPr lang="en-US" dirty="0" err="1">
                <a:solidFill>
                  <a:srgbClr val="231F20"/>
                </a:solidFill>
                <a:latin typeface="Minion Pro Cond"/>
              </a:rPr>
              <a:t>ili</a:t>
            </a:r>
            <a:r>
              <a:rPr lang="en-US" dirty="0">
                <a:solidFill>
                  <a:srgbClr val="231F20"/>
                </a:solidFill>
                <a:latin typeface="Minion Pro Cond"/>
              </a:rPr>
              <a:t> se ono ne </a:t>
            </a:r>
            <a:r>
              <a:rPr lang="en-US" dirty="0" err="1">
                <a:solidFill>
                  <a:srgbClr val="231F20"/>
                </a:solidFill>
                <a:latin typeface="Minion Pro Cond"/>
              </a:rPr>
              <a:t>može</a:t>
            </a:r>
            <a:r>
              <a:rPr lang="en-US" dirty="0">
                <a:solidFill>
                  <a:srgbClr val="231F20"/>
                </a:solidFill>
                <a:latin typeface="Minion Pro Cond"/>
              </a:rPr>
              <a:t> </a:t>
            </a:r>
            <a:r>
              <a:rPr lang="en-US" dirty="0" err="1">
                <a:solidFill>
                  <a:srgbClr val="231F20"/>
                </a:solidFill>
                <a:latin typeface="Minion Pro Cond"/>
              </a:rPr>
              <a:t>utvrditi</a:t>
            </a:r>
            <a:r>
              <a:rPr lang="en-US" dirty="0">
                <a:solidFill>
                  <a:srgbClr val="231F20"/>
                </a:solidFill>
                <a:latin typeface="Minion Pro Cond"/>
              </a:rPr>
              <a:t>, </a:t>
            </a:r>
            <a:r>
              <a:rPr lang="en-US" dirty="0" err="1">
                <a:solidFill>
                  <a:srgbClr val="231F20"/>
                </a:solidFill>
                <a:latin typeface="Minion Pro Cond"/>
              </a:rPr>
              <a:t>smatra</a:t>
            </a:r>
            <a:r>
              <a:rPr lang="en-US" dirty="0">
                <a:solidFill>
                  <a:srgbClr val="231F20"/>
                </a:solidFill>
                <a:latin typeface="Minion Pro Cond"/>
              </a:rPr>
              <a:t> se </a:t>
            </a:r>
            <a:r>
              <a:rPr lang="en-US" dirty="0" err="1">
                <a:solidFill>
                  <a:srgbClr val="231F20"/>
                </a:solidFill>
                <a:latin typeface="Minion Pro Cond"/>
              </a:rPr>
              <a:t>državljaninom</a:t>
            </a:r>
            <a:r>
              <a:rPr lang="en-US" dirty="0">
                <a:solidFill>
                  <a:srgbClr val="231F20"/>
                </a:solidFill>
                <a:latin typeface="Minion Pro Cond"/>
              </a:rPr>
              <a:t> </a:t>
            </a:r>
            <a:r>
              <a:rPr lang="en-US" dirty="0" err="1">
                <a:solidFill>
                  <a:srgbClr val="231F20"/>
                </a:solidFill>
                <a:latin typeface="Minion Pro Cond"/>
              </a:rPr>
              <a:t>države</a:t>
            </a:r>
            <a:r>
              <a:rPr lang="en-US" dirty="0">
                <a:solidFill>
                  <a:srgbClr val="231F20"/>
                </a:solidFill>
                <a:latin typeface="Minion Pro Cond"/>
              </a:rPr>
              <a:t> s </a:t>
            </a:r>
            <a:r>
              <a:rPr lang="en-US" dirty="0" err="1">
                <a:solidFill>
                  <a:srgbClr val="231F20"/>
                </a:solidFill>
                <a:latin typeface="Minion Pro Cond"/>
              </a:rPr>
              <a:t>kojom</a:t>
            </a:r>
            <a:r>
              <a:rPr lang="en-US" dirty="0">
                <a:solidFill>
                  <a:srgbClr val="231F20"/>
                </a:solidFill>
                <a:latin typeface="Minion Pro Cond"/>
              </a:rPr>
              <a:t> je u </a:t>
            </a:r>
            <a:r>
              <a:rPr lang="en-US" dirty="0" err="1">
                <a:solidFill>
                  <a:srgbClr val="231F20"/>
                </a:solidFill>
                <a:latin typeface="Minion Pro Cond"/>
              </a:rPr>
              <a:t>najužoj</a:t>
            </a:r>
            <a:r>
              <a:rPr lang="en-US" dirty="0">
                <a:solidFill>
                  <a:srgbClr val="231F20"/>
                </a:solidFill>
                <a:latin typeface="Minion Pro Cond"/>
              </a:rPr>
              <a:t> </a:t>
            </a:r>
            <a:r>
              <a:rPr lang="en-US" dirty="0" err="1">
                <a:solidFill>
                  <a:srgbClr val="231F20"/>
                </a:solidFill>
                <a:latin typeface="Minion Pro Cond"/>
              </a:rPr>
              <a:t>vezi</a:t>
            </a:r>
            <a:r>
              <a:rPr lang="en-US" dirty="0">
                <a:solidFill>
                  <a:srgbClr val="231F20"/>
                </a:solidFill>
                <a:latin typeface="Minion Pro Cond"/>
              </a:rPr>
              <a:t>.</a:t>
            </a:r>
          </a:p>
          <a:p>
            <a:pPr marL="0" indent="0" fontAlgn="base">
              <a:buNone/>
            </a:pPr>
            <a:r>
              <a:rPr lang="en-US" dirty="0">
                <a:solidFill>
                  <a:srgbClr val="231F20"/>
                </a:solidFill>
                <a:latin typeface="Minion Pro Cond"/>
              </a:rPr>
              <a:t>(4) </a:t>
            </a:r>
            <a:r>
              <a:rPr lang="en-US" dirty="0" err="1">
                <a:solidFill>
                  <a:srgbClr val="231F20"/>
                </a:solidFill>
                <a:latin typeface="Minion Pro Cond"/>
              </a:rPr>
              <a:t>Odredbe</a:t>
            </a:r>
            <a:r>
              <a:rPr lang="en-US" dirty="0">
                <a:solidFill>
                  <a:srgbClr val="231F20"/>
                </a:solidFill>
                <a:latin typeface="Minion Pro Cond"/>
              </a:rPr>
              <a:t> </a:t>
            </a:r>
            <a:r>
              <a:rPr lang="en-US" dirty="0" err="1">
                <a:solidFill>
                  <a:srgbClr val="231F20"/>
                </a:solidFill>
                <a:latin typeface="Minion Pro Cond"/>
              </a:rPr>
              <a:t>iz</a:t>
            </a:r>
            <a:r>
              <a:rPr lang="en-US" dirty="0">
                <a:solidFill>
                  <a:srgbClr val="231F20"/>
                </a:solidFill>
                <a:latin typeface="Minion Pro Cond"/>
              </a:rPr>
              <a:t> </a:t>
            </a:r>
            <a:r>
              <a:rPr lang="en-US" dirty="0" err="1">
                <a:solidFill>
                  <a:srgbClr val="231F20"/>
                </a:solidFill>
                <a:latin typeface="Minion Pro Cond"/>
              </a:rPr>
              <a:t>stavka</a:t>
            </a:r>
            <a:r>
              <a:rPr lang="en-US" dirty="0">
                <a:solidFill>
                  <a:srgbClr val="231F20"/>
                </a:solidFill>
                <a:latin typeface="Minion Pro Cond"/>
              </a:rPr>
              <a:t> 3. </a:t>
            </a:r>
            <a:r>
              <a:rPr lang="en-US" dirty="0" err="1">
                <a:solidFill>
                  <a:srgbClr val="231F20"/>
                </a:solidFill>
                <a:latin typeface="Minion Pro Cond"/>
              </a:rPr>
              <a:t>ovoga</a:t>
            </a:r>
            <a:r>
              <a:rPr lang="en-US" dirty="0">
                <a:solidFill>
                  <a:srgbClr val="231F20"/>
                </a:solidFill>
                <a:latin typeface="Minion Pro Cond"/>
              </a:rPr>
              <a:t> </a:t>
            </a:r>
            <a:r>
              <a:rPr lang="en-US" dirty="0" err="1">
                <a:solidFill>
                  <a:srgbClr val="231F20"/>
                </a:solidFill>
                <a:latin typeface="Minion Pro Cond"/>
              </a:rPr>
              <a:t>članka</a:t>
            </a:r>
            <a:r>
              <a:rPr lang="en-US" dirty="0">
                <a:solidFill>
                  <a:srgbClr val="231F20"/>
                </a:solidFill>
                <a:latin typeface="Minion Pro Cond"/>
              </a:rPr>
              <a:t> </a:t>
            </a:r>
            <a:r>
              <a:rPr lang="en-US" dirty="0" err="1">
                <a:solidFill>
                  <a:srgbClr val="231F20"/>
                </a:solidFill>
                <a:latin typeface="Minion Pro Cond"/>
              </a:rPr>
              <a:t>primjenjuju</a:t>
            </a:r>
            <a:r>
              <a:rPr lang="en-US" dirty="0">
                <a:solidFill>
                  <a:srgbClr val="231F20"/>
                </a:solidFill>
                <a:latin typeface="Minion Pro Cond"/>
              </a:rPr>
              <a:t> se </a:t>
            </a:r>
            <a:r>
              <a:rPr lang="en-US" dirty="0" err="1">
                <a:solidFill>
                  <a:srgbClr val="231F20"/>
                </a:solidFill>
                <a:latin typeface="Minion Pro Cond"/>
              </a:rPr>
              <a:t>i</a:t>
            </a:r>
            <a:r>
              <a:rPr lang="en-US" dirty="0">
                <a:solidFill>
                  <a:srgbClr val="231F20"/>
                </a:solidFill>
                <a:latin typeface="Minion Pro Cond"/>
              </a:rPr>
              <a:t> </a:t>
            </a:r>
            <a:r>
              <a:rPr lang="en-US" dirty="0" err="1">
                <a:solidFill>
                  <a:srgbClr val="231F20"/>
                </a:solidFill>
                <a:latin typeface="Minion Pro Cond"/>
              </a:rPr>
              <a:t>na</a:t>
            </a:r>
            <a:r>
              <a:rPr lang="en-US" dirty="0">
                <a:solidFill>
                  <a:srgbClr val="231F20"/>
                </a:solidFill>
                <a:latin typeface="Minion Pro Cond"/>
              </a:rPr>
              <a:t> </a:t>
            </a:r>
            <a:r>
              <a:rPr lang="en-US" dirty="0" err="1">
                <a:solidFill>
                  <a:srgbClr val="231F20"/>
                </a:solidFill>
                <a:latin typeface="Minion Pro Cond"/>
              </a:rPr>
              <a:t>osobe</a:t>
            </a:r>
            <a:r>
              <a:rPr lang="en-US" dirty="0">
                <a:solidFill>
                  <a:srgbClr val="231F20"/>
                </a:solidFill>
                <a:latin typeface="Minion Pro Cond"/>
              </a:rPr>
              <a:t> </a:t>
            </a:r>
            <a:r>
              <a:rPr lang="en-US" dirty="0" err="1">
                <a:solidFill>
                  <a:srgbClr val="231F20"/>
                </a:solidFill>
                <a:latin typeface="Minion Pro Cond"/>
              </a:rPr>
              <a:t>koje</a:t>
            </a:r>
            <a:r>
              <a:rPr lang="en-US" dirty="0">
                <a:solidFill>
                  <a:srgbClr val="231F20"/>
                </a:solidFill>
                <a:latin typeface="Minion Pro Cond"/>
              </a:rPr>
              <a:t> </a:t>
            </a:r>
            <a:r>
              <a:rPr lang="en-US" dirty="0" err="1">
                <a:solidFill>
                  <a:srgbClr val="231F20"/>
                </a:solidFill>
                <a:latin typeface="Minion Pro Cond"/>
              </a:rPr>
              <a:t>imaju</a:t>
            </a:r>
            <a:r>
              <a:rPr lang="en-US" dirty="0">
                <a:solidFill>
                  <a:srgbClr val="231F20"/>
                </a:solidFill>
                <a:latin typeface="Minion Pro Cond"/>
              </a:rPr>
              <a:t> </a:t>
            </a:r>
            <a:r>
              <a:rPr lang="en-US" dirty="0" err="1">
                <a:solidFill>
                  <a:srgbClr val="231F20"/>
                </a:solidFill>
                <a:latin typeface="Minion Pro Cond"/>
              </a:rPr>
              <a:t>pravni</a:t>
            </a:r>
            <a:r>
              <a:rPr lang="en-US" dirty="0">
                <a:solidFill>
                  <a:srgbClr val="231F20"/>
                </a:solidFill>
                <a:latin typeface="Minion Pro Cond"/>
              </a:rPr>
              <a:t> </a:t>
            </a:r>
            <a:r>
              <a:rPr lang="en-US" dirty="0" err="1">
                <a:solidFill>
                  <a:srgbClr val="231F20"/>
                </a:solidFill>
                <a:latin typeface="Minion Pro Cond"/>
              </a:rPr>
              <a:t>položaj</a:t>
            </a:r>
            <a:r>
              <a:rPr lang="en-US" dirty="0">
                <a:solidFill>
                  <a:srgbClr val="231F20"/>
                </a:solidFill>
                <a:latin typeface="Minion Pro Cond"/>
              </a:rPr>
              <a:t> </a:t>
            </a:r>
            <a:r>
              <a:rPr lang="en-US" dirty="0" err="1">
                <a:solidFill>
                  <a:srgbClr val="231F20"/>
                </a:solidFill>
                <a:latin typeface="Minion Pro Cond"/>
              </a:rPr>
              <a:t>izbjeglica</a:t>
            </a:r>
            <a:r>
              <a:rPr lang="en-US" dirty="0">
                <a:solidFill>
                  <a:srgbClr val="231F20"/>
                </a:solidFill>
                <a:latin typeface="Minion Pro Cond"/>
              </a:rPr>
              <a:t> u </a:t>
            </a:r>
            <a:r>
              <a:rPr lang="en-US" dirty="0" err="1">
                <a:solidFill>
                  <a:srgbClr val="231F20"/>
                </a:solidFill>
                <a:latin typeface="Minion Pro Cond"/>
              </a:rPr>
              <a:t>smislu</a:t>
            </a:r>
            <a:r>
              <a:rPr lang="en-US" dirty="0">
                <a:solidFill>
                  <a:srgbClr val="231F20"/>
                </a:solidFill>
                <a:latin typeface="Minion Pro Cond"/>
              </a:rPr>
              <a:t> </a:t>
            </a:r>
            <a:r>
              <a:rPr lang="en-US" dirty="0" err="1">
                <a:solidFill>
                  <a:srgbClr val="231F20"/>
                </a:solidFill>
                <a:latin typeface="Minion Pro Cond"/>
              </a:rPr>
              <a:t>međunarodnih</a:t>
            </a:r>
            <a:r>
              <a:rPr lang="en-US" dirty="0">
                <a:solidFill>
                  <a:srgbClr val="231F20"/>
                </a:solidFill>
                <a:latin typeface="Minion Pro Cond"/>
              </a:rPr>
              <a:t> </a:t>
            </a:r>
            <a:r>
              <a:rPr lang="en-US" dirty="0" err="1">
                <a:solidFill>
                  <a:srgbClr val="231F20"/>
                </a:solidFill>
                <a:latin typeface="Minion Pro Cond"/>
              </a:rPr>
              <a:t>ugovora</a:t>
            </a:r>
            <a:r>
              <a:rPr lang="en-US" dirty="0">
                <a:solidFill>
                  <a:srgbClr val="231F20"/>
                </a:solidFill>
                <a:latin typeface="Minion Pro Cond"/>
              </a:rPr>
              <a:t> </a:t>
            </a:r>
            <a:r>
              <a:rPr lang="en-US" dirty="0" err="1">
                <a:solidFill>
                  <a:srgbClr val="231F20"/>
                </a:solidFill>
                <a:latin typeface="Minion Pro Cond"/>
              </a:rPr>
              <a:t>koji</a:t>
            </a:r>
            <a:r>
              <a:rPr lang="en-US" dirty="0">
                <a:solidFill>
                  <a:srgbClr val="231F20"/>
                </a:solidFill>
                <a:latin typeface="Minion Pro Cond"/>
              </a:rPr>
              <a:t> </a:t>
            </a:r>
            <a:r>
              <a:rPr lang="en-US" dirty="0" err="1">
                <a:solidFill>
                  <a:srgbClr val="231F20"/>
                </a:solidFill>
                <a:latin typeface="Minion Pro Cond"/>
              </a:rPr>
              <a:t>su</a:t>
            </a:r>
            <a:r>
              <a:rPr lang="en-US" dirty="0">
                <a:solidFill>
                  <a:srgbClr val="231F20"/>
                </a:solidFill>
                <a:latin typeface="Minion Pro Cond"/>
              </a:rPr>
              <a:t> </a:t>
            </a:r>
            <a:r>
              <a:rPr lang="en-US" dirty="0" err="1">
                <a:solidFill>
                  <a:srgbClr val="231F20"/>
                </a:solidFill>
                <a:latin typeface="Minion Pro Cond"/>
              </a:rPr>
              <a:t>na</a:t>
            </a:r>
            <a:r>
              <a:rPr lang="en-US" dirty="0">
                <a:solidFill>
                  <a:srgbClr val="231F20"/>
                </a:solidFill>
                <a:latin typeface="Minion Pro Cond"/>
              </a:rPr>
              <a:t> </a:t>
            </a:r>
            <a:r>
              <a:rPr lang="en-US" dirty="0" err="1">
                <a:solidFill>
                  <a:srgbClr val="231F20"/>
                </a:solidFill>
                <a:latin typeface="Minion Pro Cond"/>
              </a:rPr>
              <a:t>snazi</a:t>
            </a:r>
            <a:r>
              <a:rPr lang="en-US" dirty="0">
                <a:solidFill>
                  <a:srgbClr val="231F20"/>
                </a:solidFill>
                <a:latin typeface="Minion Pro Cond"/>
              </a:rPr>
              <a:t> u </a:t>
            </a:r>
            <a:r>
              <a:rPr lang="en-US" dirty="0" err="1">
                <a:solidFill>
                  <a:srgbClr val="231F20"/>
                </a:solidFill>
                <a:latin typeface="Minion Pro Cond"/>
              </a:rPr>
              <a:t>Republici</a:t>
            </a:r>
            <a:r>
              <a:rPr lang="en-US" dirty="0">
                <a:solidFill>
                  <a:srgbClr val="231F20"/>
                </a:solidFill>
                <a:latin typeface="Minion Pro Cond"/>
              </a:rPr>
              <a:t> </a:t>
            </a:r>
            <a:r>
              <a:rPr lang="en-US" dirty="0" err="1">
                <a:solidFill>
                  <a:srgbClr val="231F20"/>
                </a:solidFill>
                <a:latin typeface="Minion Pro Cond"/>
              </a:rPr>
              <a:t>Hrvatskoj</a:t>
            </a:r>
            <a:r>
              <a:rPr lang="en-US" dirty="0">
                <a:solidFill>
                  <a:srgbClr val="231F20"/>
                </a:solidFill>
                <a:latin typeface="Minion Pro Cond"/>
              </a:rPr>
              <a:t>.</a:t>
            </a:r>
          </a:p>
          <a:p>
            <a:endParaRPr lang="en-US" dirty="0"/>
          </a:p>
        </p:txBody>
      </p:sp>
    </p:spTree>
    <p:extLst>
      <p:ext uri="{BB962C8B-B14F-4D97-AF65-F5344CB8AC3E}">
        <p14:creationId xmlns:p14="http://schemas.microsoft.com/office/powerpoint/2010/main" val="268868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PREBIVALIŠTE</a:t>
            </a:r>
            <a:endParaRPr lang="en-US" dirty="0"/>
          </a:p>
        </p:txBody>
      </p:sp>
      <p:sp>
        <p:nvSpPr>
          <p:cNvPr id="3" name="Content Placeholder 2"/>
          <p:cNvSpPr>
            <a:spLocks noGrp="1"/>
          </p:cNvSpPr>
          <p:nvPr>
            <p:ph idx="1"/>
          </p:nvPr>
        </p:nvSpPr>
        <p:spPr/>
        <p:txBody>
          <a:bodyPr/>
          <a:lstStyle/>
          <a:p>
            <a:pPr>
              <a:buNone/>
            </a:pPr>
            <a:endParaRPr lang="hr-HR" dirty="0" smtClean="0"/>
          </a:p>
          <a:p>
            <a:pPr>
              <a:buNone/>
            </a:pPr>
            <a:r>
              <a:rPr lang="en-US" dirty="0" smtClean="0"/>
              <a:t>"From which you cannot be separated if nothing </a:t>
            </a:r>
            <a:endParaRPr lang="hr-HR" dirty="0" smtClean="0"/>
          </a:p>
          <a:p>
            <a:pPr>
              <a:buNone/>
            </a:pPr>
            <a:r>
              <a:rPr lang="en-US" dirty="0" smtClean="0"/>
              <a:t>removes you. When you depart from them, you </a:t>
            </a:r>
            <a:endParaRPr lang="hr-HR" dirty="0" smtClean="0"/>
          </a:p>
          <a:p>
            <a:pPr>
              <a:buNone/>
            </a:pPr>
            <a:r>
              <a:rPr lang="en-US" dirty="0" smtClean="0"/>
              <a:t>are seen as a stranger.“</a:t>
            </a:r>
            <a:endParaRPr lang="hr-HR" dirty="0" smtClean="0"/>
          </a:p>
          <a:p>
            <a:pPr>
              <a:buNone/>
            </a:pPr>
            <a:r>
              <a:rPr lang="hr-HR" dirty="0" err="1" smtClean="0"/>
              <a:t>Whicker</a:t>
            </a:r>
            <a:r>
              <a:rPr lang="hr-HR" dirty="0" smtClean="0"/>
              <a:t> v. Hume, 1858.</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PREBIVALIŠTE </a:t>
            </a:r>
            <a:endParaRPr lang="en-US" dirty="0"/>
          </a:p>
        </p:txBody>
      </p:sp>
      <p:sp>
        <p:nvSpPr>
          <p:cNvPr id="3" name="Content Placeholder 2"/>
          <p:cNvSpPr>
            <a:spLocks noGrp="1"/>
          </p:cNvSpPr>
          <p:nvPr>
            <p:ph idx="1"/>
          </p:nvPr>
        </p:nvSpPr>
        <p:spPr/>
        <p:txBody>
          <a:bodyPr/>
          <a:lstStyle/>
          <a:p>
            <a:pPr>
              <a:buNone/>
            </a:pPr>
            <a:r>
              <a:rPr lang="hr-HR" dirty="0" smtClean="0"/>
              <a:t>Prebivalište je mjesto i adresa u Republici</a:t>
            </a:r>
          </a:p>
          <a:p>
            <a:pPr>
              <a:buNone/>
            </a:pPr>
            <a:r>
              <a:rPr lang="hr-HR" dirty="0" smtClean="0"/>
              <a:t>Hrvatskoj na kojoj se osoba trajno nastanila radi </a:t>
            </a:r>
          </a:p>
          <a:p>
            <a:pPr>
              <a:buNone/>
            </a:pPr>
            <a:r>
              <a:rPr lang="hr-HR" dirty="0" smtClean="0"/>
              <a:t>ostvarivanja svojih prava i obveza vezanih za </a:t>
            </a:r>
          </a:p>
          <a:p>
            <a:pPr>
              <a:buNone/>
            </a:pPr>
            <a:r>
              <a:rPr lang="hr-HR" dirty="0" smtClean="0"/>
              <a:t>životne interese kao što su obiteljski, </a:t>
            </a:r>
          </a:p>
          <a:p>
            <a:pPr>
              <a:buNone/>
            </a:pPr>
            <a:r>
              <a:rPr lang="hr-HR" dirty="0" smtClean="0"/>
              <a:t>profesionalni, ekonomski, socijalni, kulturni i </a:t>
            </a:r>
          </a:p>
          <a:p>
            <a:pPr>
              <a:buNone/>
            </a:pPr>
            <a:r>
              <a:rPr lang="hr-HR" dirty="0" smtClean="0"/>
              <a:t>drugi interesi.</a:t>
            </a:r>
          </a:p>
          <a:p>
            <a:pPr>
              <a:buNone/>
            </a:pPr>
            <a:r>
              <a:rPr lang="hr-HR" dirty="0" smtClean="0"/>
              <a:t>(Zakon o prebivalištu, NN 144/12, 158/13)</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ZMPP iz 2017</a:t>
            </a:r>
            <a:endParaRPr lang="en-US" dirty="0"/>
          </a:p>
        </p:txBody>
      </p:sp>
      <p:sp>
        <p:nvSpPr>
          <p:cNvPr id="3" name="Content Placeholder 2"/>
          <p:cNvSpPr>
            <a:spLocks noGrp="1"/>
          </p:cNvSpPr>
          <p:nvPr>
            <p:ph idx="1"/>
          </p:nvPr>
        </p:nvSpPr>
        <p:spPr/>
        <p:txBody>
          <a:bodyPr/>
          <a:lstStyle/>
          <a:p>
            <a:pPr marL="0" indent="0" algn="ctr" fontAlgn="base">
              <a:buNone/>
            </a:pPr>
            <a:r>
              <a:rPr lang="en-US" i="1" dirty="0" err="1">
                <a:solidFill>
                  <a:srgbClr val="231F20"/>
                </a:solidFill>
                <a:latin typeface="Minion Pro Cond"/>
              </a:rPr>
              <a:t>Prebivalište</a:t>
            </a:r>
            <a:endParaRPr lang="en-US" i="1" dirty="0">
              <a:solidFill>
                <a:srgbClr val="231F20"/>
              </a:solidFill>
              <a:latin typeface="Minion Pro Cond"/>
            </a:endParaRPr>
          </a:p>
          <a:p>
            <a:pPr marL="0" indent="0" algn="ctr" fontAlgn="base">
              <a:buNone/>
            </a:pPr>
            <a:r>
              <a:rPr lang="en-US" dirty="0" err="1">
                <a:solidFill>
                  <a:srgbClr val="231F20"/>
                </a:solidFill>
                <a:latin typeface="Minion Pro Cond"/>
              </a:rPr>
              <a:t>Članak</a:t>
            </a:r>
            <a:r>
              <a:rPr lang="en-US" dirty="0">
                <a:solidFill>
                  <a:srgbClr val="231F20"/>
                </a:solidFill>
                <a:latin typeface="Minion Pro Cond"/>
              </a:rPr>
              <a:t> 4.</a:t>
            </a:r>
          </a:p>
          <a:p>
            <a:pPr marL="0" indent="0" fontAlgn="base">
              <a:buNone/>
            </a:pPr>
            <a:r>
              <a:rPr lang="en-US" dirty="0">
                <a:solidFill>
                  <a:srgbClr val="231F20"/>
                </a:solidFill>
                <a:latin typeface="Minion Pro Cond"/>
              </a:rPr>
              <a:t>U </a:t>
            </a:r>
            <a:r>
              <a:rPr lang="en-US" dirty="0" err="1">
                <a:solidFill>
                  <a:srgbClr val="231F20"/>
                </a:solidFill>
                <a:latin typeface="Minion Pro Cond"/>
              </a:rPr>
              <a:t>smislu</a:t>
            </a:r>
            <a:r>
              <a:rPr lang="en-US" dirty="0">
                <a:solidFill>
                  <a:srgbClr val="231F20"/>
                </a:solidFill>
                <a:latin typeface="Minion Pro Cond"/>
              </a:rPr>
              <a:t> </a:t>
            </a:r>
            <a:r>
              <a:rPr lang="en-US" dirty="0" err="1">
                <a:solidFill>
                  <a:srgbClr val="231F20"/>
                </a:solidFill>
                <a:latin typeface="Minion Pro Cond"/>
              </a:rPr>
              <a:t>ovoga</a:t>
            </a:r>
            <a:r>
              <a:rPr lang="en-US" dirty="0">
                <a:solidFill>
                  <a:srgbClr val="231F20"/>
                </a:solidFill>
                <a:latin typeface="Minion Pro Cond"/>
              </a:rPr>
              <a:t> </a:t>
            </a:r>
            <a:r>
              <a:rPr lang="en-US" dirty="0" err="1">
                <a:solidFill>
                  <a:srgbClr val="231F20"/>
                </a:solidFill>
                <a:latin typeface="Minion Pro Cond"/>
              </a:rPr>
              <a:t>Zakona</a:t>
            </a:r>
            <a:r>
              <a:rPr lang="en-US" dirty="0">
                <a:solidFill>
                  <a:srgbClr val="231F20"/>
                </a:solidFill>
                <a:latin typeface="Minion Pro Cond"/>
              </a:rPr>
              <a:t>, </a:t>
            </a:r>
            <a:r>
              <a:rPr lang="en-US" dirty="0" err="1">
                <a:solidFill>
                  <a:srgbClr val="231F20"/>
                </a:solidFill>
                <a:latin typeface="Minion Pro Cond"/>
              </a:rPr>
              <a:t>prebivalište</a:t>
            </a:r>
            <a:r>
              <a:rPr lang="en-US" dirty="0">
                <a:solidFill>
                  <a:srgbClr val="231F20"/>
                </a:solidFill>
                <a:latin typeface="Minion Pro Cond"/>
              </a:rPr>
              <a:t> je </a:t>
            </a:r>
            <a:r>
              <a:rPr lang="en-US" dirty="0" err="1">
                <a:solidFill>
                  <a:srgbClr val="231F20"/>
                </a:solidFill>
                <a:latin typeface="Minion Pro Cond"/>
              </a:rPr>
              <a:t>mjesto</a:t>
            </a:r>
            <a:r>
              <a:rPr lang="en-US" dirty="0">
                <a:solidFill>
                  <a:srgbClr val="231F20"/>
                </a:solidFill>
                <a:latin typeface="Minion Pro Cond"/>
              </a:rPr>
              <a:t> u </a:t>
            </a:r>
            <a:r>
              <a:rPr lang="en-US" dirty="0" err="1">
                <a:solidFill>
                  <a:srgbClr val="231F20"/>
                </a:solidFill>
                <a:latin typeface="Minion Pro Cond"/>
              </a:rPr>
              <a:t>kojem</a:t>
            </a:r>
            <a:r>
              <a:rPr lang="en-US" dirty="0">
                <a:solidFill>
                  <a:srgbClr val="231F20"/>
                </a:solidFill>
                <a:latin typeface="Minion Pro Cond"/>
              </a:rPr>
              <a:t> se </a:t>
            </a:r>
            <a:r>
              <a:rPr lang="en-US" dirty="0" err="1">
                <a:solidFill>
                  <a:srgbClr val="231F20"/>
                </a:solidFill>
                <a:latin typeface="Minion Pro Cond"/>
              </a:rPr>
              <a:t>fizička</a:t>
            </a:r>
            <a:r>
              <a:rPr lang="en-US" dirty="0">
                <a:solidFill>
                  <a:srgbClr val="231F20"/>
                </a:solidFill>
                <a:latin typeface="Minion Pro Cond"/>
              </a:rPr>
              <a:t> </a:t>
            </a:r>
            <a:r>
              <a:rPr lang="en-US" dirty="0" err="1">
                <a:solidFill>
                  <a:srgbClr val="231F20"/>
                </a:solidFill>
                <a:latin typeface="Minion Pro Cond"/>
              </a:rPr>
              <a:t>osoba</a:t>
            </a:r>
            <a:r>
              <a:rPr lang="en-US" dirty="0">
                <a:solidFill>
                  <a:srgbClr val="231F20"/>
                </a:solidFill>
                <a:latin typeface="Minion Pro Cond"/>
              </a:rPr>
              <a:t> </a:t>
            </a:r>
            <a:r>
              <a:rPr lang="en-US" dirty="0" err="1">
                <a:solidFill>
                  <a:srgbClr val="231F20"/>
                </a:solidFill>
                <a:latin typeface="Minion Pro Cond"/>
              </a:rPr>
              <a:t>nastanila</a:t>
            </a:r>
            <a:r>
              <a:rPr lang="en-US" dirty="0">
                <a:solidFill>
                  <a:srgbClr val="231F20"/>
                </a:solidFill>
                <a:latin typeface="Minion Pro Cond"/>
              </a:rPr>
              <a:t> u </a:t>
            </a:r>
            <a:r>
              <a:rPr lang="en-US" dirty="0" err="1">
                <a:solidFill>
                  <a:srgbClr val="231F20"/>
                </a:solidFill>
                <a:latin typeface="Minion Pro Cond"/>
              </a:rPr>
              <a:t>namjeri</a:t>
            </a:r>
            <a:r>
              <a:rPr lang="en-US" dirty="0">
                <a:solidFill>
                  <a:srgbClr val="231F20"/>
                </a:solidFill>
                <a:latin typeface="Minion Pro Cond"/>
              </a:rPr>
              <a:t> da u </a:t>
            </a:r>
            <a:r>
              <a:rPr lang="en-US" dirty="0" err="1">
                <a:solidFill>
                  <a:srgbClr val="231F20"/>
                </a:solidFill>
                <a:latin typeface="Minion Pro Cond"/>
              </a:rPr>
              <a:t>njemu</a:t>
            </a:r>
            <a:r>
              <a:rPr lang="en-US" dirty="0">
                <a:solidFill>
                  <a:srgbClr val="231F20"/>
                </a:solidFill>
                <a:latin typeface="Minion Pro Cond"/>
              </a:rPr>
              <a:t> </a:t>
            </a:r>
            <a:r>
              <a:rPr lang="en-US" dirty="0" err="1">
                <a:solidFill>
                  <a:srgbClr val="231F20"/>
                </a:solidFill>
                <a:latin typeface="Minion Pro Cond"/>
              </a:rPr>
              <a:t>trajno</a:t>
            </a:r>
            <a:r>
              <a:rPr lang="en-US" dirty="0">
                <a:solidFill>
                  <a:srgbClr val="231F20"/>
                </a:solidFill>
                <a:latin typeface="Minion Pro Cond"/>
              </a:rPr>
              <a:t> </a:t>
            </a:r>
            <a:r>
              <a:rPr lang="en-US" dirty="0" err="1">
                <a:solidFill>
                  <a:srgbClr val="231F20"/>
                </a:solidFill>
                <a:latin typeface="Minion Pro Cond"/>
              </a:rPr>
              <a:t>živi</a:t>
            </a:r>
            <a:r>
              <a:rPr lang="en-US" dirty="0">
                <a:solidFill>
                  <a:srgbClr val="231F20"/>
                </a:solidFill>
                <a:latin typeface="Minion Pro Cond"/>
              </a:rPr>
              <a:t>.</a:t>
            </a:r>
          </a:p>
          <a:p>
            <a:endParaRPr lang="en-US" dirty="0"/>
          </a:p>
        </p:txBody>
      </p:sp>
    </p:spTree>
    <p:extLst>
      <p:ext uri="{BB962C8B-B14F-4D97-AF65-F5344CB8AC3E}">
        <p14:creationId xmlns:p14="http://schemas.microsoft.com/office/powerpoint/2010/main" val="1012037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Elementi definicije prebivališta</a:t>
            </a:r>
            <a:endParaRPr lang="en-US" dirty="0"/>
          </a:p>
        </p:txBody>
      </p:sp>
      <p:sp>
        <p:nvSpPr>
          <p:cNvPr id="3" name="Content Placeholder 2"/>
          <p:cNvSpPr>
            <a:spLocks noGrp="1"/>
          </p:cNvSpPr>
          <p:nvPr>
            <p:ph idx="1"/>
          </p:nvPr>
        </p:nvSpPr>
        <p:spPr/>
        <p:txBody>
          <a:bodyPr/>
          <a:lstStyle/>
          <a:p>
            <a:pPr marL="514350" indent="-514350">
              <a:buAutoNum type="arabicPeriod"/>
            </a:pPr>
            <a:r>
              <a:rPr lang="hr-HR" dirty="0" smtClean="0"/>
              <a:t>Objektivni element </a:t>
            </a:r>
          </a:p>
          <a:p>
            <a:pPr marL="514350" indent="-514350">
              <a:buAutoNum type="arabicPeriod"/>
            </a:pPr>
            <a:r>
              <a:rPr lang="hr-HR" dirty="0" smtClean="0"/>
              <a:t>Subjektivni element</a:t>
            </a:r>
          </a:p>
          <a:p>
            <a:pPr marL="514350" indent="-514350">
              <a:buAutoNum type="arabicPeriod"/>
            </a:pPr>
            <a:r>
              <a:rPr lang="hr-HR" dirty="0" smtClean="0"/>
              <a:t>Poslovna sposobnost</a:t>
            </a:r>
          </a:p>
          <a:p>
            <a:pPr marL="514350" indent="-514350">
              <a:buAutoNum type="arabicPeriod"/>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Objektivni element</a:t>
            </a:r>
            <a:endParaRPr lang="en-US" dirty="0"/>
          </a:p>
        </p:txBody>
      </p:sp>
      <p:sp>
        <p:nvSpPr>
          <p:cNvPr id="3" name="Content Placeholder 2"/>
          <p:cNvSpPr>
            <a:spLocks noGrp="1"/>
          </p:cNvSpPr>
          <p:nvPr>
            <p:ph idx="1"/>
          </p:nvPr>
        </p:nvSpPr>
        <p:spPr/>
        <p:txBody>
          <a:bodyPr/>
          <a:lstStyle/>
          <a:p>
            <a:pPr>
              <a:buNone/>
            </a:pPr>
            <a:r>
              <a:rPr lang="hr-HR" u="sng" dirty="0" smtClean="0"/>
              <a:t>Boravak u jednom mjestu.</a:t>
            </a:r>
          </a:p>
          <a:p>
            <a:pPr>
              <a:buNone/>
            </a:pPr>
            <a:endParaRPr lang="hr-HR" dirty="0" smtClean="0"/>
          </a:p>
          <a:p>
            <a:pPr>
              <a:buNone/>
            </a:pPr>
            <a:r>
              <a:rPr lang="hr-HR" dirty="0" smtClean="0"/>
              <a:t>Ima tri dijela:</a:t>
            </a:r>
          </a:p>
          <a:p>
            <a:pPr marL="514350" indent="-514350">
              <a:buAutoNum type="arabicPeriod"/>
            </a:pPr>
            <a:r>
              <a:rPr lang="hr-HR" dirty="0" smtClean="0"/>
              <a:t>Mjesto stanovanja</a:t>
            </a:r>
          </a:p>
          <a:p>
            <a:pPr marL="514350" indent="-514350">
              <a:buAutoNum type="arabicPeriod"/>
            </a:pPr>
            <a:r>
              <a:rPr lang="hr-HR" dirty="0" smtClean="0"/>
              <a:t>Protok vremena</a:t>
            </a:r>
          </a:p>
          <a:p>
            <a:pPr marL="514350" indent="-514350">
              <a:buAutoNum type="arabicPeriod"/>
            </a:pPr>
            <a:r>
              <a:rPr lang="hr-HR" dirty="0" smtClean="0"/>
              <a:t>Odnos osobe prema društvenoj sredini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Subjektivni element</a:t>
            </a:r>
            <a:endParaRPr lang="en-US" dirty="0"/>
          </a:p>
        </p:txBody>
      </p:sp>
      <p:sp>
        <p:nvSpPr>
          <p:cNvPr id="3" name="Content Placeholder 2"/>
          <p:cNvSpPr>
            <a:spLocks noGrp="1"/>
          </p:cNvSpPr>
          <p:nvPr>
            <p:ph idx="1"/>
          </p:nvPr>
        </p:nvSpPr>
        <p:spPr/>
        <p:txBody>
          <a:bodyPr/>
          <a:lstStyle/>
          <a:p>
            <a:pPr>
              <a:buNone/>
            </a:pPr>
            <a:r>
              <a:rPr lang="hr-HR" u="sng" dirty="0" smtClean="0"/>
              <a:t>Namjera osobe da trajno ostane u tom mjestu </a:t>
            </a:r>
          </a:p>
          <a:p>
            <a:pPr>
              <a:buNone/>
            </a:pPr>
            <a:r>
              <a:rPr lang="hr-HR" u="sng" dirty="0" smtClean="0"/>
              <a:t>(</a:t>
            </a:r>
            <a:r>
              <a:rPr lang="hr-HR" i="1" u="sng" dirty="0" err="1" smtClean="0"/>
              <a:t>animus</a:t>
            </a:r>
            <a:r>
              <a:rPr lang="hr-HR" i="1" u="sng" dirty="0" smtClean="0"/>
              <a:t> </a:t>
            </a:r>
            <a:r>
              <a:rPr lang="hr-HR" i="1" u="sng" dirty="0" err="1" smtClean="0"/>
              <a:t>semper</a:t>
            </a:r>
            <a:r>
              <a:rPr lang="hr-HR" i="1" u="sng" dirty="0" smtClean="0"/>
              <a:t> </a:t>
            </a:r>
            <a:r>
              <a:rPr lang="hr-HR" i="1" u="sng" dirty="0" err="1" smtClean="0"/>
              <a:t>vivendi</a:t>
            </a:r>
            <a:r>
              <a:rPr lang="hr-HR" i="1" u="sng" dirty="0" smtClean="0"/>
              <a:t>).</a:t>
            </a:r>
          </a:p>
          <a:p>
            <a:pPr>
              <a:buNone/>
            </a:pPr>
            <a:endParaRPr lang="hr-HR" i="1" u="sng" dirty="0" smtClean="0"/>
          </a:p>
          <a:p>
            <a:pPr>
              <a:buNone/>
            </a:pPr>
            <a:r>
              <a:rPr lang="hr-HR" dirty="0" smtClean="0"/>
              <a:t>Ta namjera se izražava putem različitih radnji </a:t>
            </a:r>
          </a:p>
          <a:p>
            <a:pPr>
              <a:buNone/>
            </a:pPr>
            <a:r>
              <a:rPr lang="hr-HR" dirty="0" smtClean="0"/>
              <a:t>primjerice kupovina kuće, otvaranje vlastitog </a:t>
            </a:r>
          </a:p>
          <a:p>
            <a:pPr>
              <a:buNone/>
            </a:pPr>
            <a:r>
              <a:rPr lang="hr-HR" dirty="0" smtClean="0"/>
              <a:t>obrta, prijavljivanje na popis birača, kupovina </a:t>
            </a:r>
          </a:p>
          <a:p>
            <a:pPr>
              <a:buNone/>
            </a:pPr>
            <a:r>
              <a:rPr lang="hr-HR" dirty="0" smtClean="0"/>
              <a:t>grobnice </a:t>
            </a:r>
            <a:r>
              <a:rPr lang="hr-HR" dirty="0" err="1" smtClean="0"/>
              <a:t>itd</a:t>
            </a:r>
            <a:r>
              <a:rPr lang="hr-HR"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KOLIZIJSKO PRAVILO</a:t>
            </a:r>
            <a:endParaRPr lang="en-US" dirty="0"/>
          </a:p>
        </p:txBody>
      </p:sp>
      <p:sp>
        <p:nvSpPr>
          <p:cNvPr id="3" name="Content Placeholder 2"/>
          <p:cNvSpPr>
            <a:spLocks noGrp="1"/>
          </p:cNvSpPr>
          <p:nvPr>
            <p:ph idx="1"/>
          </p:nvPr>
        </p:nvSpPr>
        <p:spPr/>
        <p:txBody>
          <a:bodyPr/>
          <a:lstStyle/>
          <a:p>
            <a:pPr>
              <a:buNone/>
            </a:pPr>
            <a:r>
              <a:rPr lang="hr-HR" dirty="0" smtClean="0"/>
              <a:t>Kolizijsko pravilo određuje koje će se od više </a:t>
            </a:r>
          </a:p>
          <a:p>
            <a:pPr>
              <a:buNone/>
            </a:pPr>
            <a:r>
              <a:rPr lang="hr-HR" dirty="0" smtClean="0"/>
              <a:t>materijalnih prava primijeniti na pravnu situaciju </a:t>
            </a:r>
          </a:p>
          <a:p>
            <a:pPr>
              <a:buNone/>
            </a:pPr>
            <a:r>
              <a:rPr lang="hr-HR" dirty="0" smtClean="0"/>
              <a:t>koja ima vezu s više država.</a:t>
            </a:r>
          </a:p>
          <a:p>
            <a:pPr>
              <a:buNone/>
            </a:pPr>
            <a:endParaRPr lang="hr-HR" dirty="0"/>
          </a:p>
          <a:p>
            <a:pPr>
              <a:buNone/>
            </a:pPr>
            <a:r>
              <a:rPr lang="hr-HR" dirty="0" smtClean="0"/>
              <a:t>Elementi kolizijskog pravila:</a:t>
            </a:r>
          </a:p>
          <a:p>
            <a:pPr marL="514350" indent="-514350">
              <a:buFont typeface="+mj-lt"/>
              <a:buAutoNum type="arabicPeriod"/>
            </a:pPr>
            <a:r>
              <a:rPr lang="hr-HR" dirty="0" smtClean="0"/>
              <a:t>Kategorija vezivanja </a:t>
            </a:r>
          </a:p>
          <a:p>
            <a:pPr marL="514350" indent="-514350">
              <a:buFont typeface="+mj-lt"/>
              <a:buAutoNum type="arabicPeriod"/>
            </a:pPr>
            <a:r>
              <a:rPr lang="hr-HR" dirty="0" smtClean="0"/>
              <a:t>Poveznica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Poslovna sposobnost</a:t>
            </a:r>
            <a:endParaRPr lang="en-US" dirty="0"/>
          </a:p>
        </p:txBody>
      </p:sp>
      <p:sp>
        <p:nvSpPr>
          <p:cNvPr id="3" name="Content Placeholder 2"/>
          <p:cNvSpPr>
            <a:spLocks noGrp="1"/>
          </p:cNvSpPr>
          <p:nvPr>
            <p:ph idx="1"/>
          </p:nvPr>
        </p:nvSpPr>
        <p:spPr/>
        <p:txBody>
          <a:bodyPr/>
          <a:lstStyle/>
          <a:p>
            <a:pPr>
              <a:buNone/>
            </a:pPr>
            <a:r>
              <a:rPr lang="hr-HR" u="sng" dirty="0" smtClean="0"/>
              <a:t>Pretpostavka za stjecanje prebivališta. </a:t>
            </a:r>
          </a:p>
          <a:p>
            <a:pPr>
              <a:buNone/>
            </a:pPr>
            <a:endParaRPr lang="hr-HR" u="sng" dirty="0" smtClean="0"/>
          </a:p>
          <a:p>
            <a:pPr>
              <a:buNone/>
            </a:pPr>
            <a:r>
              <a:rPr lang="hr-HR" dirty="0" smtClean="0"/>
              <a:t>Zavisno prebivalište: poslovno nesposobne </a:t>
            </a:r>
          </a:p>
          <a:p>
            <a:pPr>
              <a:buNone/>
            </a:pPr>
            <a:r>
              <a:rPr lang="hr-HR" dirty="0" smtClean="0"/>
              <a:t>Osobe, </a:t>
            </a:r>
            <a:r>
              <a:rPr lang="hr-HR" dirty="0" err="1" smtClean="0"/>
              <a:t>npr</a:t>
            </a:r>
            <a:r>
              <a:rPr lang="hr-HR" dirty="0" smtClean="0"/>
              <a:t>. djeca, imaju samo zavisno </a:t>
            </a:r>
          </a:p>
          <a:p>
            <a:pPr>
              <a:buNone/>
            </a:pPr>
            <a:r>
              <a:rPr lang="hr-HR" dirty="0" smtClean="0"/>
              <a:t>prebivalište u mjestu svojih roditelja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PRESTANAK PREBIVALIŠTA</a:t>
            </a:r>
            <a:endParaRPr lang="en-US" dirty="0"/>
          </a:p>
        </p:txBody>
      </p:sp>
      <p:sp>
        <p:nvSpPr>
          <p:cNvPr id="3" name="Content Placeholder 2"/>
          <p:cNvSpPr>
            <a:spLocks noGrp="1"/>
          </p:cNvSpPr>
          <p:nvPr>
            <p:ph idx="1"/>
          </p:nvPr>
        </p:nvSpPr>
        <p:spPr/>
        <p:txBody>
          <a:bodyPr/>
          <a:lstStyle/>
          <a:p>
            <a:r>
              <a:rPr lang="hr-HR" dirty="0" smtClean="0"/>
              <a:t>Prestaje li prebivalište gubitkom bilo koja od ta tri elementa?</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Prebivalište kao poveznica u </a:t>
            </a:r>
            <a:r>
              <a:rPr lang="hr-HR" dirty="0" err="1" smtClean="0"/>
              <a:t>mpp</a:t>
            </a:r>
            <a:r>
              <a:rPr lang="hr-HR" dirty="0" smtClean="0"/>
              <a:t>-u</a:t>
            </a:r>
            <a:endParaRPr lang="en-US" dirty="0"/>
          </a:p>
        </p:txBody>
      </p:sp>
      <p:sp>
        <p:nvSpPr>
          <p:cNvPr id="3" name="Content Placeholder 2"/>
          <p:cNvSpPr>
            <a:spLocks noGrp="1"/>
          </p:cNvSpPr>
          <p:nvPr>
            <p:ph idx="1"/>
          </p:nvPr>
        </p:nvSpPr>
        <p:spPr/>
        <p:txBody>
          <a:bodyPr>
            <a:normAutofit lnSpcReduction="10000"/>
          </a:bodyPr>
          <a:lstStyle/>
          <a:p>
            <a:pPr>
              <a:buNone/>
            </a:pPr>
            <a:r>
              <a:rPr lang="hr-HR" dirty="0" smtClean="0"/>
              <a:t>Zakoni o </a:t>
            </a:r>
            <a:r>
              <a:rPr lang="hr-HR" dirty="0" err="1" smtClean="0"/>
              <a:t>mpp</a:t>
            </a:r>
            <a:r>
              <a:rPr lang="hr-HR" dirty="0" smtClean="0"/>
              <a:t>-u uobičajeno ne daju definiciju </a:t>
            </a:r>
          </a:p>
          <a:p>
            <a:pPr>
              <a:buNone/>
            </a:pPr>
            <a:r>
              <a:rPr lang="hr-HR" dirty="0" smtClean="0"/>
              <a:t>Prebivališta pa se na određivanje ima li neka </a:t>
            </a:r>
          </a:p>
          <a:p>
            <a:pPr>
              <a:buNone/>
            </a:pPr>
            <a:r>
              <a:rPr lang="hr-HR" dirty="0" smtClean="0"/>
              <a:t>osoba prebivalište u određenoj državi </a:t>
            </a:r>
          </a:p>
          <a:p>
            <a:pPr>
              <a:buNone/>
            </a:pPr>
            <a:r>
              <a:rPr lang="hr-HR" dirty="0" smtClean="0"/>
              <a:t>primjenjuje pravo te države.</a:t>
            </a:r>
          </a:p>
          <a:p>
            <a:pPr>
              <a:buNone/>
            </a:pPr>
            <a:endParaRPr lang="hr-HR" dirty="0" smtClean="0"/>
          </a:p>
          <a:p>
            <a:pPr>
              <a:buNone/>
            </a:pPr>
            <a:r>
              <a:rPr lang="hr-HR" dirty="0" smtClean="0"/>
              <a:t>Hrvatski sud prilikom odlučivanja ima li osoba </a:t>
            </a:r>
          </a:p>
          <a:p>
            <a:pPr>
              <a:buNone/>
            </a:pPr>
            <a:r>
              <a:rPr lang="hr-HR" dirty="0" smtClean="0"/>
              <a:t>prebivalište u Hrvatskoj primjenjuje hrvatsko </a:t>
            </a:r>
          </a:p>
          <a:p>
            <a:pPr>
              <a:buNone/>
            </a:pPr>
            <a:r>
              <a:rPr lang="hr-HR" dirty="0" smtClean="0"/>
              <a:t>pravo (</a:t>
            </a:r>
            <a:r>
              <a:rPr lang="hr-HR" i="1" dirty="0" err="1" smtClean="0"/>
              <a:t>lex</a:t>
            </a:r>
            <a:r>
              <a:rPr lang="hr-HR" i="1" dirty="0" smtClean="0"/>
              <a:t> fori).</a:t>
            </a:r>
            <a:r>
              <a:rPr lang="hr-HR"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Prebivalište kao poveznica u ZRS-u</a:t>
            </a:r>
            <a:endParaRPr lang="en-US"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hr-HR" dirty="0" smtClean="0"/>
              <a:t>Osobe bez državljanstva</a:t>
            </a:r>
          </a:p>
          <a:p>
            <a:pPr marL="514350" indent="-514350">
              <a:buFont typeface="+mj-lt"/>
              <a:buAutoNum type="arabicPeriod"/>
            </a:pPr>
            <a:r>
              <a:rPr lang="hr-HR" dirty="0" smtClean="0"/>
              <a:t>Ugovori</a:t>
            </a:r>
          </a:p>
          <a:p>
            <a:pPr marL="514350" indent="-514350">
              <a:buFont typeface="+mj-lt"/>
              <a:buAutoNum type="arabicPeriod"/>
            </a:pPr>
            <a:r>
              <a:rPr lang="hr-HR" dirty="0" smtClean="0"/>
              <a:t>Učinci braka </a:t>
            </a:r>
          </a:p>
          <a:p>
            <a:pPr marL="514350" indent="-514350">
              <a:buFont typeface="+mj-lt"/>
              <a:buAutoNum type="arabicPeriod"/>
            </a:pPr>
            <a:r>
              <a:rPr lang="hr-HR" dirty="0" smtClean="0"/>
              <a:t>Valjanost oporuke</a:t>
            </a:r>
          </a:p>
          <a:p>
            <a:pPr marL="514350" indent="-514350">
              <a:buFont typeface="+mj-lt"/>
              <a:buAutoNum type="arabicPeriod"/>
            </a:pPr>
            <a:r>
              <a:rPr lang="hr-HR" dirty="0" smtClean="0"/>
              <a:t>Odnosi roditelja i djece</a:t>
            </a:r>
          </a:p>
          <a:p>
            <a:pPr marL="514350" indent="-514350">
              <a:buFont typeface="+mj-lt"/>
              <a:buAutoNum type="arabicPeriod"/>
            </a:pPr>
            <a:r>
              <a:rPr lang="hr-HR" dirty="0" smtClean="0"/>
              <a:t>Učinci posvojenja  </a:t>
            </a:r>
          </a:p>
          <a:p>
            <a:pPr marL="514350" indent="-514350">
              <a:buNone/>
            </a:pPr>
            <a:endParaRPr lang="hr-HR" dirty="0" smtClean="0"/>
          </a:p>
          <a:p>
            <a:pPr marL="514350" indent="-514350">
              <a:buNone/>
            </a:pPr>
            <a:r>
              <a:rPr lang="hr-HR" dirty="0" smtClean="0"/>
              <a:t>Uvijek </a:t>
            </a:r>
            <a:r>
              <a:rPr lang="hr-HR" dirty="0" err="1" smtClean="0"/>
              <a:t>podredna</a:t>
            </a:r>
            <a:r>
              <a:rPr lang="hr-HR" dirty="0" smtClean="0"/>
              <a:t> poveznica.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Prebivalište i nadležnost</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hr-HR" dirty="0" smtClean="0"/>
              <a:t>Osnova određivanja nadležnosti u ZRS-u i Uredbi Bruxelles I.</a:t>
            </a:r>
          </a:p>
          <a:p>
            <a:pPr>
              <a:buNone/>
            </a:pPr>
            <a:endParaRPr lang="hr-HR" dirty="0" smtClean="0"/>
          </a:p>
          <a:p>
            <a:pPr>
              <a:buNone/>
            </a:pPr>
            <a:r>
              <a:rPr lang="hr-HR" dirty="0" smtClean="0"/>
              <a:t>Članak 62.</a:t>
            </a:r>
          </a:p>
          <a:p>
            <a:pPr marL="514350" indent="-514350">
              <a:buAutoNum type="arabicPeriod"/>
            </a:pPr>
            <a:r>
              <a:rPr lang="hr-HR" dirty="0" smtClean="0"/>
              <a:t>Pri utvrđivanju ima li stranka prebivalište u državi članici pred čijim je sudovima pokrenut postupak, sud primjenjuje vlastito pravo.</a:t>
            </a:r>
          </a:p>
          <a:p>
            <a:pPr marL="514350" indent="-514350">
              <a:buAutoNum type="arabicPeriod"/>
            </a:pPr>
            <a:r>
              <a:rPr lang="hr-HR" dirty="0" smtClean="0"/>
              <a:t>Ako stranka nema prebivalište u državi članici pred čijim je sudovima pokrenut postupak, pri utvrđivanju ima li stranka prebivalište u nekoj drugoj državi članici, sud primjenjuje pravo te druge države članice.</a:t>
            </a:r>
            <a:endParaRPr lang="en-US" dirty="0" smtClean="0"/>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Prebivalište i državljanstvo?</a:t>
            </a:r>
            <a:endParaRPr lang="en-US" dirty="0"/>
          </a:p>
        </p:txBody>
      </p:sp>
      <p:sp>
        <p:nvSpPr>
          <p:cNvPr id="5" name="Content Placeholder 4"/>
          <p:cNvSpPr>
            <a:spLocks noGrp="1"/>
          </p:cNvSpPr>
          <p:nvPr>
            <p:ph idx="1"/>
          </p:nvPr>
        </p:nvSpPr>
        <p:spPr/>
        <p:txBody>
          <a:bodyPr/>
          <a:lstStyle/>
          <a:p>
            <a:pPr>
              <a:buNone/>
            </a:pPr>
            <a:endParaRPr lang="hr-HR" dirty="0" smtClean="0"/>
          </a:p>
          <a:p>
            <a:pPr>
              <a:buNone/>
            </a:pPr>
            <a:r>
              <a:rPr lang="hr-HR" dirty="0" smtClean="0"/>
              <a:t>Koja je poveznica bolja za kategoriju vezivanja </a:t>
            </a:r>
          </a:p>
          <a:p>
            <a:pPr>
              <a:buNone/>
            </a:pPr>
            <a:r>
              <a:rPr lang="hr-HR" dirty="0" smtClean="0"/>
              <a:t>pravna i poslovna sposobnost i druga statusna </a:t>
            </a:r>
          </a:p>
          <a:p>
            <a:pPr>
              <a:buNone/>
            </a:pPr>
            <a:r>
              <a:rPr lang="hr-HR" dirty="0" smtClean="0"/>
              <a:t>pitanja?</a:t>
            </a:r>
          </a:p>
          <a:p>
            <a:pPr>
              <a:buNone/>
            </a:pPr>
            <a:endParaRPr lang="hr-HR" dirty="0" smtClean="0"/>
          </a:p>
          <a:p>
            <a:pPr>
              <a:buNone/>
            </a:pPr>
            <a:r>
              <a:rPr lang="hr-HR" dirty="0" smtClean="0"/>
              <a:t>Koje su prednosti i nedostaci jedne i druge </a:t>
            </a:r>
          </a:p>
          <a:p>
            <a:pPr>
              <a:buNone/>
            </a:pPr>
            <a:r>
              <a:rPr lang="hr-HR" dirty="0" smtClean="0"/>
              <a:t>poveznice?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REDOVNO BORAVIŠTE </a:t>
            </a:r>
            <a:endParaRPr lang="en-US" dirty="0"/>
          </a:p>
        </p:txBody>
      </p:sp>
      <p:sp>
        <p:nvSpPr>
          <p:cNvPr id="3" name="Content Placeholder 2"/>
          <p:cNvSpPr>
            <a:spLocks noGrp="1"/>
          </p:cNvSpPr>
          <p:nvPr>
            <p:ph idx="1"/>
          </p:nvPr>
        </p:nvSpPr>
        <p:spPr/>
        <p:txBody>
          <a:bodyPr/>
          <a:lstStyle/>
          <a:p>
            <a:pPr marL="514350" indent="-514350">
              <a:buAutoNum type="arabicPeriod"/>
            </a:pPr>
            <a:r>
              <a:rPr lang="hr-HR" dirty="0" smtClean="0"/>
              <a:t>Objektivni element? Je li potrebno da osoba boravi dulje vrijeme na tom mjestu? </a:t>
            </a:r>
          </a:p>
          <a:p>
            <a:pPr marL="514350" indent="-514350">
              <a:buAutoNum type="arabicPeriod"/>
            </a:pPr>
            <a:r>
              <a:rPr lang="hr-HR" dirty="0" smtClean="0"/>
              <a:t>Subjektivni element? Mora li osoba imati namjeru trajnog boravka?</a:t>
            </a:r>
          </a:p>
          <a:p>
            <a:pPr marL="514350" indent="-514350">
              <a:buAutoNum type="arabicPeriod"/>
            </a:pPr>
            <a:r>
              <a:rPr lang="hr-HR" dirty="0" smtClean="0"/>
              <a:t>Mora li osoba imati poslovnu sposobnost da bi zasnovala redovno boravište?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REDOVNO BORAVIŠTE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hr-HR" dirty="0" smtClean="0"/>
              <a:t>Mjesto gdje osoba ima težište svojih životnih </a:t>
            </a:r>
          </a:p>
          <a:p>
            <a:pPr>
              <a:buNone/>
            </a:pPr>
            <a:r>
              <a:rPr lang="hr-HR" dirty="0" smtClean="0"/>
              <a:t>odnosa.</a:t>
            </a:r>
          </a:p>
          <a:p>
            <a:pPr>
              <a:buNone/>
            </a:pPr>
            <a:endParaRPr lang="hr-HR" dirty="0" smtClean="0"/>
          </a:p>
          <a:p>
            <a:pPr marL="514350" indent="-514350">
              <a:buAutoNum type="arabicPeriod"/>
            </a:pPr>
            <a:r>
              <a:rPr lang="hr-HR" dirty="0" smtClean="0"/>
              <a:t>Treba boraviti određeno vrijeme ali samo u smislu stvaranja težišta životnih odnosa.</a:t>
            </a:r>
          </a:p>
          <a:p>
            <a:pPr marL="514350" indent="-514350">
              <a:buAutoNum type="arabicPeriod"/>
            </a:pPr>
            <a:r>
              <a:rPr lang="hr-HR" dirty="0" smtClean="0"/>
              <a:t>Ne treba imati namjeru ostanka.</a:t>
            </a:r>
          </a:p>
          <a:p>
            <a:pPr marL="514350" indent="-514350">
              <a:buAutoNum type="arabicPeriod"/>
            </a:pPr>
            <a:r>
              <a:rPr lang="hr-HR" dirty="0" smtClean="0"/>
              <a:t>Ne treba imati poslovno sposobnost jer se radi o činjeničnom konceptu.</a:t>
            </a:r>
          </a:p>
          <a:p>
            <a:pPr>
              <a:buNone/>
            </a:pPr>
            <a:r>
              <a:rPr lang="hr-HR"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Redovno boravište u hrvatskom pravu</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hr-HR" dirty="0" smtClean="0"/>
              <a:t>ZRS – ne postoji poveznica uobičajeno boravište</a:t>
            </a:r>
          </a:p>
          <a:p>
            <a:pPr>
              <a:buNone/>
            </a:pPr>
            <a:endParaRPr lang="hr-HR" dirty="0" smtClean="0"/>
          </a:p>
          <a:p>
            <a:pPr>
              <a:buNone/>
            </a:pPr>
            <a:r>
              <a:rPr lang="hr-HR" dirty="0" smtClean="0"/>
              <a:t>Zakon o arbitraži iz 2001. (</a:t>
            </a:r>
            <a:r>
              <a:rPr lang="hr-HR" dirty="0" err="1" smtClean="0"/>
              <a:t>čl</a:t>
            </a:r>
            <a:r>
              <a:rPr lang="hr-HR" dirty="0" smtClean="0"/>
              <a:t> 2. st. 1. točka 7.)</a:t>
            </a:r>
          </a:p>
          <a:p>
            <a:pPr>
              <a:buNone/>
            </a:pPr>
            <a:r>
              <a:rPr lang="hr-HR" dirty="0" smtClean="0"/>
              <a:t>Pomorski zakonik iz 2004. (</a:t>
            </a:r>
            <a:r>
              <a:rPr lang="hr-HR" dirty="0" err="1" smtClean="0"/>
              <a:t>čl</a:t>
            </a:r>
            <a:r>
              <a:rPr lang="hr-HR" dirty="0" smtClean="0"/>
              <a:t>. 981 st 2)</a:t>
            </a:r>
          </a:p>
          <a:p>
            <a:pPr>
              <a:buNone/>
            </a:pPr>
            <a:endParaRPr lang="hr-HR" dirty="0" smtClean="0"/>
          </a:p>
          <a:p>
            <a:pPr>
              <a:buNone/>
            </a:pPr>
            <a:endParaRPr lang="hr-HR" dirty="0" smtClean="0"/>
          </a:p>
          <a:p>
            <a:pPr>
              <a:buNone/>
            </a:pPr>
            <a:r>
              <a:rPr lang="hr-HR" dirty="0" smtClean="0"/>
              <a:t>Haaška konvencija o mjerodavnom pravu za oblik oporučnih raspolaganja iz 1961.</a:t>
            </a:r>
          </a:p>
          <a:p>
            <a:pPr>
              <a:buNone/>
            </a:pPr>
            <a:endParaRPr lang="hr-HR" dirty="0" smtClean="0"/>
          </a:p>
          <a:p>
            <a:pPr>
              <a:buNone/>
            </a:pPr>
            <a:r>
              <a:rPr lang="hr-HR" dirty="0" smtClean="0"/>
              <a:t>Haaška konvencija o mjerodavnom pravu za odgovornosti proizvođača za svoje proizvode iz 1973.</a:t>
            </a:r>
          </a:p>
          <a:p>
            <a:pPr>
              <a:buNone/>
            </a:pPr>
            <a:endParaRPr lang="hr-HR" dirty="0" smtClean="0"/>
          </a:p>
          <a:p>
            <a:pPr>
              <a:buNone/>
            </a:pPr>
            <a:r>
              <a:rPr lang="hr-HR" dirty="0" smtClean="0"/>
              <a:t>Haaška konvencija o mjerodavnom pravu za cestovne nesreće iz 1971.</a:t>
            </a:r>
          </a:p>
          <a:p>
            <a:pPr>
              <a:buNone/>
            </a:pPr>
            <a:endParaRPr lang="hr-HR" dirty="0" smtClean="0"/>
          </a:p>
          <a:p>
            <a:pPr>
              <a:buNone/>
            </a:pPr>
            <a:r>
              <a:rPr lang="hr-HR" dirty="0" smtClean="0"/>
              <a:t>Haška konvencija o građanskopravnim aspektima međunarodne otmice djece iz 1980.</a:t>
            </a:r>
          </a:p>
          <a:p>
            <a:pPr>
              <a:buNone/>
            </a:pPr>
            <a:endParaRPr lang="hr-HR" dirty="0" smtClean="0"/>
          </a:p>
          <a:p>
            <a:pPr>
              <a:buNone/>
            </a:pPr>
            <a:r>
              <a:rPr lang="hr-HR" dirty="0" smtClean="0"/>
              <a:t>Haška konvencija o nadležnosti, mjerodavnom pravu, priznanju, ovrsi i suradnji u odnosu na </a:t>
            </a:r>
          </a:p>
          <a:p>
            <a:pPr>
              <a:buNone/>
            </a:pPr>
            <a:r>
              <a:rPr lang="hr-HR" dirty="0" smtClean="0"/>
              <a:t>odgovornost i o mjerama za zaštitu djece iz 1996. godine </a:t>
            </a:r>
          </a:p>
          <a:p>
            <a:pPr>
              <a:buNone/>
            </a:pPr>
            <a:endParaRPr lang="hr-HR" dirty="0" smtClean="0"/>
          </a:p>
          <a:p>
            <a:pPr>
              <a:buNone/>
            </a:pPr>
            <a:r>
              <a:rPr lang="hr-HR" dirty="0" smtClean="0"/>
              <a:t>Haška konvencija o zaštiti djece i suradnji na području međunarodnog posvojenja djece iz 1993. </a:t>
            </a:r>
          </a:p>
          <a:p>
            <a:pPr>
              <a:buNone/>
            </a:pPr>
            <a:endParaRPr lang="hr-HR" dirty="0" smtClean="0"/>
          </a:p>
          <a:p>
            <a:pPr>
              <a:buNone/>
            </a:pPr>
            <a:endParaRPr lang="hr-H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ZMPP iz 2017</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err="1"/>
              <a:t>Uobičajeno</a:t>
            </a:r>
            <a:r>
              <a:rPr lang="en-US" dirty="0"/>
              <a:t> </a:t>
            </a:r>
            <a:r>
              <a:rPr lang="en-US" dirty="0" err="1"/>
              <a:t>boravište</a:t>
            </a:r>
            <a:endParaRPr lang="en-US" dirty="0"/>
          </a:p>
          <a:p>
            <a:pPr marL="0" indent="0" algn="ctr">
              <a:buNone/>
            </a:pPr>
            <a:r>
              <a:rPr lang="en-US" dirty="0" err="1"/>
              <a:t>Članak</a:t>
            </a:r>
            <a:r>
              <a:rPr lang="en-US" dirty="0"/>
              <a:t> 5.</a:t>
            </a:r>
          </a:p>
          <a:p>
            <a:pPr marL="0" indent="0">
              <a:buNone/>
            </a:pPr>
            <a:r>
              <a:rPr lang="en-US" dirty="0"/>
              <a:t>U </a:t>
            </a:r>
            <a:r>
              <a:rPr lang="en-US" dirty="0" err="1"/>
              <a:t>smislu</a:t>
            </a:r>
            <a:r>
              <a:rPr lang="en-US" dirty="0"/>
              <a:t> </a:t>
            </a:r>
            <a:r>
              <a:rPr lang="en-US" dirty="0" err="1"/>
              <a:t>ovoga</a:t>
            </a:r>
            <a:r>
              <a:rPr lang="en-US" dirty="0"/>
              <a:t> </a:t>
            </a:r>
            <a:r>
              <a:rPr lang="en-US" dirty="0" err="1"/>
              <a:t>Zakona</a:t>
            </a:r>
            <a:r>
              <a:rPr lang="en-US" dirty="0"/>
              <a:t>, </a:t>
            </a:r>
            <a:r>
              <a:rPr lang="en-US" dirty="0" err="1"/>
              <a:t>uobičajeno</a:t>
            </a:r>
            <a:r>
              <a:rPr lang="en-US" dirty="0"/>
              <a:t> </a:t>
            </a:r>
            <a:r>
              <a:rPr lang="en-US" dirty="0" err="1"/>
              <a:t>boravište</a:t>
            </a:r>
            <a:r>
              <a:rPr lang="en-US" dirty="0"/>
              <a:t> je </a:t>
            </a:r>
            <a:r>
              <a:rPr lang="en-US" dirty="0" err="1"/>
              <a:t>mjesto</a:t>
            </a:r>
            <a:r>
              <a:rPr lang="en-US" dirty="0"/>
              <a:t> u </a:t>
            </a:r>
            <a:r>
              <a:rPr lang="en-US" dirty="0" err="1"/>
              <a:t>kojemu</a:t>
            </a:r>
            <a:r>
              <a:rPr lang="en-US" dirty="0"/>
              <a:t> </a:t>
            </a:r>
            <a:r>
              <a:rPr lang="en-US" dirty="0" err="1"/>
              <a:t>fizička</a:t>
            </a:r>
            <a:r>
              <a:rPr lang="en-US" dirty="0"/>
              <a:t> </a:t>
            </a:r>
            <a:r>
              <a:rPr lang="en-US" dirty="0" err="1"/>
              <a:t>osoba</a:t>
            </a:r>
            <a:r>
              <a:rPr lang="en-US" dirty="0"/>
              <a:t> </a:t>
            </a:r>
            <a:r>
              <a:rPr lang="en-US" dirty="0" err="1"/>
              <a:t>pretežno</a:t>
            </a:r>
            <a:r>
              <a:rPr lang="en-US" dirty="0"/>
              <a:t> </a:t>
            </a:r>
            <a:r>
              <a:rPr lang="en-US" dirty="0" err="1"/>
              <a:t>živi</a:t>
            </a:r>
            <a:r>
              <a:rPr lang="en-US" dirty="0"/>
              <a:t> bez </a:t>
            </a:r>
            <a:r>
              <a:rPr lang="en-US" dirty="0" err="1"/>
              <a:t>obzira</a:t>
            </a:r>
            <a:r>
              <a:rPr lang="en-US" dirty="0"/>
              <a:t> </a:t>
            </a:r>
            <a:r>
              <a:rPr lang="en-US" dirty="0" err="1"/>
              <a:t>na</a:t>
            </a:r>
            <a:r>
              <a:rPr lang="en-US" dirty="0"/>
              <a:t> to je li </a:t>
            </a:r>
            <a:r>
              <a:rPr lang="en-US" dirty="0" err="1"/>
              <a:t>njezin</a:t>
            </a:r>
            <a:r>
              <a:rPr lang="en-US" dirty="0"/>
              <a:t> </a:t>
            </a:r>
            <a:r>
              <a:rPr lang="en-US" dirty="0" err="1"/>
              <a:t>boravak</a:t>
            </a:r>
            <a:r>
              <a:rPr lang="en-US" dirty="0"/>
              <a:t> </a:t>
            </a:r>
            <a:r>
              <a:rPr lang="en-US" dirty="0" err="1"/>
              <a:t>ili</a:t>
            </a:r>
            <a:r>
              <a:rPr lang="en-US" dirty="0"/>
              <a:t> </a:t>
            </a:r>
            <a:r>
              <a:rPr lang="en-US" dirty="0" err="1"/>
              <a:t>nastanjenje</a:t>
            </a:r>
            <a:r>
              <a:rPr lang="en-US" dirty="0"/>
              <a:t> u tom </a:t>
            </a:r>
            <a:r>
              <a:rPr lang="en-US" dirty="0" err="1"/>
              <a:t>mjestu</a:t>
            </a:r>
            <a:r>
              <a:rPr lang="en-US" dirty="0"/>
              <a:t> </a:t>
            </a:r>
            <a:r>
              <a:rPr lang="en-US" dirty="0" err="1"/>
              <a:t>registriran</a:t>
            </a:r>
            <a:r>
              <a:rPr lang="en-US" dirty="0"/>
              <a:t> </a:t>
            </a:r>
            <a:r>
              <a:rPr lang="en-US" dirty="0" err="1"/>
              <a:t>ili</a:t>
            </a:r>
            <a:r>
              <a:rPr lang="en-US" dirty="0"/>
              <a:t> </a:t>
            </a:r>
            <a:r>
              <a:rPr lang="en-US" dirty="0" err="1"/>
              <a:t>dozvoljen</a:t>
            </a:r>
            <a:r>
              <a:rPr lang="en-US" dirty="0"/>
              <a:t>. </a:t>
            </a:r>
            <a:r>
              <a:rPr lang="en-US" dirty="0" err="1"/>
              <a:t>Pri</a:t>
            </a:r>
            <a:r>
              <a:rPr lang="en-US" dirty="0"/>
              <a:t> </a:t>
            </a:r>
            <a:r>
              <a:rPr lang="en-US" dirty="0" err="1"/>
              <a:t>utvrđivanju</a:t>
            </a:r>
            <a:r>
              <a:rPr lang="en-US" dirty="0"/>
              <a:t> </a:t>
            </a:r>
            <a:r>
              <a:rPr lang="en-US" dirty="0" err="1"/>
              <a:t>uobičajenog</a:t>
            </a:r>
            <a:r>
              <a:rPr lang="en-US" dirty="0"/>
              <a:t> </a:t>
            </a:r>
            <a:r>
              <a:rPr lang="en-US" dirty="0" err="1"/>
              <a:t>boravišta</a:t>
            </a:r>
            <a:r>
              <a:rPr lang="en-US" dirty="0"/>
              <a:t> </a:t>
            </a:r>
            <a:r>
              <a:rPr lang="en-US" dirty="0" err="1"/>
              <a:t>valja</a:t>
            </a:r>
            <a:r>
              <a:rPr lang="en-US" dirty="0"/>
              <a:t> </a:t>
            </a:r>
            <a:r>
              <a:rPr lang="en-US" dirty="0" err="1"/>
              <a:t>osobito</a:t>
            </a:r>
            <a:r>
              <a:rPr lang="en-US" dirty="0"/>
              <a:t> </a:t>
            </a:r>
            <a:r>
              <a:rPr lang="en-US" dirty="0" err="1"/>
              <a:t>uzeti</a:t>
            </a:r>
            <a:r>
              <a:rPr lang="en-US" dirty="0"/>
              <a:t> u </a:t>
            </a:r>
            <a:r>
              <a:rPr lang="en-US" dirty="0" err="1"/>
              <a:t>obzir</a:t>
            </a:r>
            <a:r>
              <a:rPr lang="en-US" dirty="0"/>
              <a:t> </a:t>
            </a:r>
            <a:r>
              <a:rPr lang="en-US" dirty="0" err="1"/>
              <a:t>okolnosti</a:t>
            </a:r>
            <a:r>
              <a:rPr lang="en-US" dirty="0"/>
              <a:t> </a:t>
            </a:r>
            <a:r>
              <a:rPr lang="en-US" dirty="0" err="1"/>
              <a:t>osobne</a:t>
            </a:r>
            <a:r>
              <a:rPr lang="en-US" dirty="0"/>
              <a:t> </a:t>
            </a:r>
            <a:r>
              <a:rPr lang="en-US" dirty="0" err="1"/>
              <a:t>ili</a:t>
            </a:r>
            <a:r>
              <a:rPr lang="en-US" dirty="0"/>
              <a:t> </a:t>
            </a:r>
            <a:r>
              <a:rPr lang="en-US" dirty="0" err="1"/>
              <a:t>poslovne</a:t>
            </a:r>
            <a:r>
              <a:rPr lang="en-US" dirty="0"/>
              <a:t> </a:t>
            </a:r>
            <a:r>
              <a:rPr lang="en-US" dirty="0" err="1"/>
              <a:t>prirode</a:t>
            </a:r>
            <a:r>
              <a:rPr lang="en-US" dirty="0"/>
              <a:t> </a:t>
            </a:r>
            <a:r>
              <a:rPr lang="en-US" dirty="0" err="1"/>
              <a:t>koje</a:t>
            </a:r>
            <a:r>
              <a:rPr lang="en-US" dirty="0"/>
              <a:t> </a:t>
            </a:r>
            <a:r>
              <a:rPr lang="en-US" dirty="0" err="1"/>
              <a:t>ukazuju</a:t>
            </a:r>
            <a:r>
              <a:rPr lang="en-US" dirty="0"/>
              <a:t> </a:t>
            </a:r>
            <a:r>
              <a:rPr lang="en-US" dirty="0" err="1"/>
              <a:t>na</a:t>
            </a:r>
            <a:r>
              <a:rPr lang="en-US" dirty="0"/>
              <a:t> </a:t>
            </a:r>
            <a:r>
              <a:rPr lang="en-US" dirty="0" err="1"/>
              <a:t>trajne</a:t>
            </a:r>
            <a:r>
              <a:rPr lang="en-US" dirty="0"/>
              <a:t> </a:t>
            </a:r>
            <a:r>
              <a:rPr lang="en-US" dirty="0" err="1"/>
              <a:t>veze</a:t>
            </a:r>
            <a:r>
              <a:rPr lang="en-US" dirty="0"/>
              <a:t> </a:t>
            </a:r>
            <a:r>
              <a:rPr lang="en-US" dirty="0" err="1"/>
              <a:t>osobe</a:t>
            </a:r>
            <a:r>
              <a:rPr lang="en-US" dirty="0"/>
              <a:t> s </a:t>
            </a:r>
            <a:r>
              <a:rPr lang="en-US" dirty="0" err="1"/>
              <a:t>tim</a:t>
            </a:r>
            <a:r>
              <a:rPr lang="en-US" dirty="0"/>
              <a:t> </a:t>
            </a:r>
            <a:r>
              <a:rPr lang="en-US" dirty="0" err="1"/>
              <a:t>mjestom</a:t>
            </a:r>
            <a:r>
              <a:rPr lang="en-US" dirty="0"/>
              <a:t> </a:t>
            </a:r>
            <a:r>
              <a:rPr lang="en-US" dirty="0" err="1"/>
              <a:t>ili</a:t>
            </a:r>
            <a:r>
              <a:rPr lang="en-US" dirty="0"/>
              <a:t> </a:t>
            </a:r>
            <a:r>
              <a:rPr lang="en-US" dirty="0" err="1"/>
              <a:t>njezinu</a:t>
            </a:r>
            <a:r>
              <a:rPr lang="en-US" dirty="0"/>
              <a:t> </a:t>
            </a:r>
            <a:r>
              <a:rPr lang="en-US" dirty="0" err="1"/>
              <a:t>namjeru</a:t>
            </a:r>
            <a:r>
              <a:rPr lang="en-US" dirty="0"/>
              <a:t> da </a:t>
            </a:r>
            <a:r>
              <a:rPr lang="en-US" dirty="0" err="1"/>
              <a:t>takve</a:t>
            </a:r>
            <a:r>
              <a:rPr lang="en-US" dirty="0"/>
              <a:t> </a:t>
            </a:r>
            <a:r>
              <a:rPr lang="en-US" dirty="0" err="1"/>
              <a:t>veze</a:t>
            </a:r>
            <a:r>
              <a:rPr lang="en-US" dirty="0"/>
              <a:t> </a:t>
            </a:r>
            <a:r>
              <a:rPr lang="en-US" dirty="0" err="1"/>
              <a:t>uspostavi</a:t>
            </a:r>
            <a:r>
              <a:rPr lang="en-US" dirty="0"/>
              <a:t>.</a:t>
            </a:r>
          </a:p>
          <a:p>
            <a:endParaRPr lang="en-US" dirty="0"/>
          </a:p>
        </p:txBody>
      </p:sp>
    </p:spTree>
    <p:extLst>
      <p:ext uri="{BB962C8B-B14F-4D97-AF65-F5344CB8AC3E}">
        <p14:creationId xmlns:p14="http://schemas.microsoft.com/office/powerpoint/2010/main" val="498602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KATEGORIJA VEZIVANJA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hr-HR" dirty="0" smtClean="0"/>
              <a:t>Kategorija vezivanja predstavlja okvirni ili skupni  pojam</a:t>
            </a:r>
          </a:p>
          <a:p>
            <a:pPr>
              <a:buNone/>
            </a:pPr>
            <a:r>
              <a:rPr lang="hr-HR" dirty="0" smtClean="0"/>
              <a:t>apstraktnih životnih odnosa, pravnih činjenica, pravnih</a:t>
            </a:r>
          </a:p>
          <a:p>
            <a:pPr>
              <a:buNone/>
            </a:pPr>
            <a:r>
              <a:rPr lang="hr-HR" dirty="0" smtClean="0"/>
              <a:t>situacija ili pravnih odnosa, koji se podvrgavaju pod određeno </a:t>
            </a:r>
          </a:p>
          <a:p>
            <a:pPr>
              <a:buNone/>
            </a:pPr>
            <a:r>
              <a:rPr lang="hr-HR" dirty="0" smtClean="0"/>
              <a:t>mjerodavno pravo.</a:t>
            </a:r>
          </a:p>
          <a:p>
            <a:pPr>
              <a:buNone/>
            </a:pPr>
            <a:r>
              <a:rPr lang="hr-HR" dirty="0" smtClean="0"/>
              <a:t>(Kolizijsko pravilo upućuje na pravo po kojem će se prosuđivati </a:t>
            </a:r>
          </a:p>
          <a:p>
            <a:pPr>
              <a:buNone/>
            </a:pPr>
            <a:r>
              <a:rPr lang="hr-HR" dirty="0" smtClean="0"/>
              <a:t>kategorija vezivanja)</a:t>
            </a:r>
          </a:p>
          <a:p>
            <a:pPr>
              <a:buNone/>
            </a:pPr>
            <a:endParaRPr lang="hr-HR" dirty="0" smtClean="0"/>
          </a:p>
          <a:p>
            <a:pPr>
              <a:buNone/>
            </a:pPr>
            <a:r>
              <a:rPr lang="hr-HR" dirty="0" smtClean="0"/>
              <a:t>Primjer:</a:t>
            </a:r>
          </a:p>
          <a:p>
            <a:pPr>
              <a:buNone/>
            </a:pPr>
            <a:r>
              <a:rPr lang="hr-HR" dirty="0" smtClean="0"/>
              <a:t>Za </a:t>
            </a:r>
            <a:r>
              <a:rPr lang="hr-HR" b="1" dirty="0" smtClean="0"/>
              <a:t>ugovore koji se odnose na nekretnine </a:t>
            </a:r>
            <a:r>
              <a:rPr lang="hr-HR" dirty="0" smtClean="0"/>
              <a:t>isključivo </a:t>
            </a:r>
          </a:p>
          <a:p>
            <a:pPr>
              <a:buNone/>
            </a:pPr>
            <a:r>
              <a:rPr lang="hr-HR" dirty="0" smtClean="0"/>
              <a:t>je mjerodavno pravo države na kojem se nekretnina </a:t>
            </a:r>
          </a:p>
          <a:p>
            <a:pPr>
              <a:buNone/>
            </a:pPr>
            <a:r>
              <a:rPr lang="hr-HR" dirty="0" smtClean="0"/>
              <a:t>nalazi. (Članak 21. ZRS)</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Redovno boravište u uredbama europskog prava</a:t>
            </a:r>
            <a:endParaRPr lang="en-US" dirty="0"/>
          </a:p>
        </p:txBody>
      </p:sp>
      <p:sp>
        <p:nvSpPr>
          <p:cNvPr id="3" name="Content Placeholder 2"/>
          <p:cNvSpPr>
            <a:spLocks noGrp="1"/>
          </p:cNvSpPr>
          <p:nvPr>
            <p:ph idx="1"/>
          </p:nvPr>
        </p:nvSpPr>
        <p:spPr/>
        <p:txBody>
          <a:bodyPr>
            <a:normAutofit fontScale="85000" lnSpcReduction="20000"/>
          </a:bodyPr>
          <a:lstStyle/>
          <a:p>
            <a:r>
              <a:rPr lang="hr-HR" dirty="0" smtClean="0"/>
              <a:t>Uredba Rim I o pravu mjerodavnom za ugovorne odnose</a:t>
            </a:r>
          </a:p>
          <a:p>
            <a:r>
              <a:rPr lang="hr-HR" dirty="0" smtClean="0"/>
              <a:t>Uredba Rim II o pravu mjerodavnom za </a:t>
            </a:r>
            <a:r>
              <a:rPr lang="hr-HR" dirty="0" err="1" smtClean="0"/>
              <a:t>izvanugovorne</a:t>
            </a:r>
            <a:r>
              <a:rPr lang="hr-HR" dirty="0" smtClean="0"/>
              <a:t> odnose</a:t>
            </a:r>
          </a:p>
          <a:p>
            <a:r>
              <a:rPr lang="hr-HR" dirty="0" smtClean="0"/>
              <a:t>Uredba Rim III o pravu mjerodavnom za razvod i rastavu braka</a:t>
            </a:r>
          </a:p>
          <a:p>
            <a:r>
              <a:rPr lang="hr-HR" dirty="0" smtClean="0"/>
              <a:t>Uredba o nadležnosti i priznanju i ovrsi odluka u bračnim predmetima, te u predmetima roditeljske odgovornosti za djecu obaju supružnika (Bruxelles </a:t>
            </a:r>
            <a:r>
              <a:rPr lang="hr-HR" dirty="0" err="1" smtClean="0"/>
              <a:t>IIbis</a:t>
            </a:r>
            <a:r>
              <a:rPr lang="hr-HR" dirty="0" smtClean="0"/>
              <a:t>)</a:t>
            </a:r>
          </a:p>
          <a:p>
            <a:r>
              <a:rPr lang="hr-HR" dirty="0" smtClean="0"/>
              <a:t>Uredba o uzdržavanju</a:t>
            </a:r>
          </a:p>
          <a:p>
            <a:r>
              <a:rPr lang="hr-HR" dirty="0" smtClean="0"/>
              <a:t>Uredba o nasljeđivanju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Zašto redovno boravište?</a:t>
            </a:r>
            <a:endParaRPr lang="en-US" dirty="0"/>
          </a:p>
        </p:txBody>
      </p:sp>
      <p:sp>
        <p:nvSpPr>
          <p:cNvPr id="3" name="Content Placeholder 2"/>
          <p:cNvSpPr>
            <a:spLocks noGrp="1"/>
          </p:cNvSpPr>
          <p:nvPr>
            <p:ph idx="1"/>
          </p:nvPr>
        </p:nvSpPr>
        <p:spPr/>
        <p:txBody>
          <a:bodyPr>
            <a:noAutofit/>
          </a:bodyPr>
          <a:lstStyle/>
          <a:p>
            <a:pPr>
              <a:buNone/>
            </a:pPr>
            <a:r>
              <a:rPr lang="hr-HR" sz="2800" dirty="0" smtClean="0"/>
              <a:t>12 milijuna ljudi u EU živi izvan države svojeg </a:t>
            </a:r>
          </a:p>
          <a:p>
            <a:pPr>
              <a:buNone/>
            </a:pPr>
            <a:r>
              <a:rPr lang="hr-HR" sz="2800" dirty="0" smtClean="0"/>
              <a:t>državljanstva. </a:t>
            </a:r>
          </a:p>
          <a:p>
            <a:pPr>
              <a:buNone/>
            </a:pPr>
            <a:r>
              <a:rPr lang="hr-HR" sz="2800" dirty="0" smtClean="0"/>
              <a:t>Često žive negdje dugo i bez namjere trajnog </a:t>
            </a:r>
          </a:p>
          <a:p>
            <a:pPr>
              <a:buNone/>
            </a:pPr>
            <a:r>
              <a:rPr lang="hr-HR" sz="2800" dirty="0" smtClean="0"/>
              <a:t>ostanka (povratak ili odlazak u treću državu).</a:t>
            </a:r>
          </a:p>
          <a:p>
            <a:pPr>
              <a:buNone/>
            </a:pPr>
            <a:endParaRPr lang="hr-HR" sz="2800" dirty="0" smtClean="0"/>
          </a:p>
          <a:p>
            <a:pPr>
              <a:buNone/>
            </a:pPr>
            <a:r>
              <a:rPr lang="hr-HR" sz="2800" dirty="0" smtClean="0"/>
              <a:t>Poveznica redovno boravište fleksibilnija je, ali </a:t>
            </a:r>
          </a:p>
          <a:p>
            <a:pPr>
              <a:buNone/>
            </a:pPr>
            <a:r>
              <a:rPr lang="hr-HR" sz="2800" dirty="0" smtClean="0"/>
              <a:t>upravo zbog njene činjenične prirode teže je utvrditi </a:t>
            </a:r>
          </a:p>
          <a:p>
            <a:pPr>
              <a:buNone/>
            </a:pPr>
            <a:r>
              <a:rPr lang="hr-HR" sz="2800" dirty="0" smtClean="0"/>
              <a:t>gdje netko ima redovno boravište u odnosu na</a:t>
            </a:r>
          </a:p>
          <a:p>
            <a:pPr>
              <a:buNone/>
            </a:pPr>
            <a:r>
              <a:rPr lang="hr-HR" sz="2800" dirty="0" smtClean="0"/>
              <a:t>utvrđivanje državljanstva ili prebivališta.</a:t>
            </a:r>
          </a:p>
          <a:p>
            <a:pPr>
              <a:buNone/>
            </a:pPr>
            <a:r>
              <a:rPr lang="hr-HR" sz="2800" dirty="0" smtClean="0"/>
              <a:t> </a:t>
            </a: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Praksa Europskog suda</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To ensure that the best interests of the child are </a:t>
            </a:r>
            <a:endParaRPr lang="hr-HR" dirty="0" smtClean="0"/>
          </a:p>
          <a:p>
            <a:pPr>
              <a:buNone/>
            </a:pPr>
            <a:r>
              <a:rPr lang="en-US" dirty="0" smtClean="0"/>
              <a:t>given the utmost consideration, the Court has </a:t>
            </a:r>
            <a:endParaRPr lang="hr-HR" dirty="0" smtClean="0"/>
          </a:p>
          <a:p>
            <a:pPr>
              <a:buNone/>
            </a:pPr>
            <a:r>
              <a:rPr lang="en-US" dirty="0" smtClean="0"/>
              <a:t>previously ruled that the concept of ‘habitual </a:t>
            </a:r>
            <a:endParaRPr lang="hr-HR" dirty="0" smtClean="0"/>
          </a:p>
          <a:p>
            <a:pPr>
              <a:buNone/>
            </a:pPr>
            <a:r>
              <a:rPr lang="en-US" dirty="0" smtClean="0"/>
              <a:t>residence’ under Article 8(1) of the Regulation </a:t>
            </a:r>
            <a:endParaRPr lang="hr-HR" dirty="0" smtClean="0"/>
          </a:p>
          <a:p>
            <a:pPr>
              <a:buNone/>
            </a:pPr>
            <a:r>
              <a:rPr lang="en-US" u="sng" dirty="0" smtClean="0"/>
              <a:t>corresponds to the place which reflects some </a:t>
            </a:r>
            <a:endParaRPr lang="hr-HR" u="sng" dirty="0" smtClean="0"/>
          </a:p>
          <a:p>
            <a:pPr>
              <a:buNone/>
            </a:pPr>
            <a:r>
              <a:rPr lang="en-US" u="sng" dirty="0" smtClean="0"/>
              <a:t>degree of integration by the child in a social and </a:t>
            </a:r>
            <a:endParaRPr lang="hr-HR" u="sng" dirty="0" smtClean="0"/>
          </a:p>
          <a:p>
            <a:pPr>
              <a:buNone/>
            </a:pPr>
            <a:r>
              <a:rPr lang="en-US" u="sng" dirty="0" smtClean="0"/>
              <a:t>family environment. </a:t>
            </a:r>
            <a:r>
              <a:rPr lang="en-US" dirty="0" smtClean="0"/>
              <a:t>That place must be established </a:t>
            </a:r>
            <a:endParaRPr lang="hr-HR" dirty="0" smtClean="0"/>
          </a:p>
          <a:p>
            <a:pPr>
              <a:buNone/>
            </a:pPr>
            <a:r>
              <a:rPr lang="en-US" dirty="0" smtClean="0"/>
              <a:t>by the national court, </a:t>
            </a:r>
            <a:r>
              <a:rPr lang="en-US" u="sng" dirty="0" smtClean="0"/>
              <a:t>taking account of all the </a:t>
            </a:r>
            <a:endParaRPr lang="hr-HR" u="sng" dirty="0" smtClean="0"/>
          </a:p>
          <a:p>
            <a:pPr>
              <a:buNone/>
            </a:pPr>
            <a:r>
              <a:rPr lang="en-US" u="sng" dirty="0" smtClean="0"/>
              <a:t>circumstances of fact specific to each individual </a:t>
            </a:r>
            <a:endParaRPr lang="hr-HR" u="sng" dirty="0" smtClean="0"/>
          </a:p>
          <a:p>
            <a:pPr>
              <a:buNone/>
            </a:pPr>
            <a:r>
              <a:rPr lang="en-US" u="sng" dirty="0" smtClean="0"/>
              <a:t>case</a:t>
            </a:r>
            <a:r>
              <a:rPr lang="hr-HR" u="sng" dirty="0" smtClean="0"/>
              <a:t>.</a:t>
            </a:r>
          </a:p>
          <a:p>
            <a:pPr>
              <a:buNone/>
            </a:pPr>
            <a:r>
              <a:rPr lang="hr-HR" dirty="0" smtClean="0"/>
              <a:t>(</a:t>
            </a:r>
            <a:r>
              <a:rPr lang="it-IT" dirty="0" smtClean="0"/>
              <a:t>Barbara </a:t>
            </a:r>
            <a:r>
              <a:rPr lang="it-IT" dirty="0" err="1" smtClean="0"/>
              <a:t>Mercredi</a:t>
            </a:r>
            <a:r>
              <a:rPr lang="hr-HR" dirty="0" smtClean="0"/>
              <a:t> </a:t>
            </a:r>
            <a:r>
              <a:rPr lang="it-IT" dirty="0" smtClean="0"/>
              <a:t>v</a:t>
            </a:r>
            <a:r>
              <a:rPr lang="hr-HR" dirty="0" smtClean="0"/>
              <a:t> </a:t>
            </a:r>
            <a:r>
              <a:rPr lang="it-IT" dirty="0" smtClean="0"/>
              <a:t>Richard </a:t>
            </a:r>
            <a:r>
              <a:rPr lang="it-IT" dirty="0" err="1" smtClean="0"/>
              <a:t>Chaffe</a:t>
            </a:r>
            <a:r>
              <a:rPr lang="it-IT" dirty="0" smtClean="0"/>
              <a:t>,</a:t>
            </a:r>
            <a:r>
              <a:rPr lang="hr-HR" dirty="0" smtClean="0"/>
              <a:t>para. 47)</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Praksa Europskog suda</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a:buNone/>
            </a:pPr>
            <a:r>
              <a:rPr lang="en-US" dirty="0" smtClean="0"/>
              <a:t>Therefore, the answer to the second question is that the concept of ‘habitual residence’ under Article 8(1) of the Regulation must be interpreted as meaning that it corresponds to the place which reflects some degree of integration by the child in a social and family environment. To that end,</a:t>
            </a:r>
            <a:r>
              <a:rPr lang="en-US" u="sng" dirty="0" smtClean="0"/>
              <a:t> in particular the duration, regularity, conditions and reasons for the stay on the territory of a Member State and the family’s move to that State, the child’s nationality, the place and conditions of attendance at school, linguistic knowledge and the family and social relationships of the child in that State must be taken into consideration</a:t>
            </a:r>
            <a:r>
              <a:rPr lang="en-US" dirty="0" smtClean="0"/>
              <a:t>. It is for the national court to establish the habitual residence of the child, taking account of all the circumstances specific to each individual case.</a:t>
            </a:r>
            <a:endParaRPr lang="hr-HR" dirty="0" smtClean="0"/>
          </a:p>
          <a:p>
            <a:pPr>
              <a:buNone/>
            </a:pPr>
            <a:r>
              <a:rPr lang="hr-HR" dirty="0" smtClean="0"/>
              <a:t>(</a:t>
            </a:r>
            <a:r>
              <a:rPr lang="hr-HR" dirty="0" err="1" smtClean="0"/>
              <a:t>Case</a:t>
            </a:r>
            <a:r>
              <a:rPr lang="hr-HR" dirty="0" smtClean="0"/>
              <a:t> C-523/07, para. 44)</a:t>
            </a:r>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Praksa Europskog suda</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hr-HR" dirty="0" smtClean="0"/>
              <a:t>T</a:t>
            </a:r>
            <a:r>
              <a:rPr lang="en-US" dirty="0" smtClean="0"/>
              <a:t>he phrase `the Member State in which they reside'  refers to the State in which the persons concerned </a:t>
            </a:r>
            <a:r>
              <a:rPr lang="en-US" u="sng" dirty="0" smtClean="0"/>
              <a:t>habitually reside and where the habitual centre of their interests is to be found</a:t>
            </a:r>
            <a:r>
              <a:rPr lang="en-US" dirty="0" smtClean="0"/>
              <a:t>. In that context, account should be taken in particular of the </a:t>
            </a:r>
            <a:r>
              <a:rPr lang="en-US" u="sng" dirty="0" smtClean="0"/>
              <a:t>employed person's family situation; the reasons which have led him to move; the length and continuity of his residence; the fact (where this is the case) that he is in stable employment; and his intention as it appears from all the circumstances</a:t>
            </a:r>
            <a:r>
              <a:rPr lang="hr-HR" dirty="0" smtClean="0"/>
              <a:t>…</a:t>
            </a:r>
          </a:p>
          <a:p>
            <a:pPr>
              <a:buNone/>
            </a:pPr>
            <a:r>
              <a:rPr lang="hr-HR" dirty="0" smtClean="0"/>
              <a:t>(</a:t>
            </a:r>
            <a:r>
              <a:rPr lang="en-US" dirty="0" smtClean="0"/>
              <a:t>Robin Swaddling v Adjudication Officer</a:t>
            </a:r>
            <a:r>
              <a:rPr lang="hr-HR" dirty="0" smtClean="0"/>
              <a:t>, para. 29)</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Razlika između redovnog boravišta i prebivališta</a:t>
            </a:r>
            <a:endParaRPr lang="hr-HR" dirty="0"/>
          </a:p>
        </p:txBody>
      </p:sp>
      <p:sp>
        <p:nvSpPr>
          <p:cNvPr id="3" name="Content Placeholder 2"/>
          <p:cNvSpPr>
            <a:spLocks noGrp="1"/>
          </p:cNvSpPr>
          <p:nvPr>
            <p:ph idx="1"/>
          </p:nvPr>
        </p:nvSpPr>
        <p:spPr/>
        <p:txBody>
          <a:bodyPr/>
          <a:lstStyle/>
          <a:p>
            <a:pPr marL="514350" indent="-514350">
              <a:buAutoNum type="arabicPeriod"/>
            </a:pPr>
            <a:r>
              <a:rPr lang="hr-HR" dirty="0" smtClean="0"/>
              <a:t>Osoba može imati više prebivališta ali samo jedno redovno boravište.</a:t>
            </a:r>
          </a:p>
          <a:p>
            <a:pPr marL="514350" indent="-514350">
              <a:buAutoNum type="arabicPeriod"/>
            </a:pPr>
            <a:r>
              <a:rPr lang="hr-HR" dirty="0" smtClean="0"/>
              <a:t>Za određivanje prebivališta potrebno je postojanje subjektivnog elementa, dok to nije nužno za određivanje redovnog boravišta.</a:t>
            </a:r>
          </a:p>
          <a:p>
            <a:pPr marL="514350" indent="-514350">
              <a:buAutoNum type="arabicPeriod"/>
            </a:pPr>
            <a:r>
              <a:rPr lang="hr-HR" dirty="0" smtClean="0"/>
              <a:t>Poslovno nesposobne osobe mogu imati samo zavisno prebivalište, dok mogu imati uobičajeno boravište kao svi drugi.  </a:t>
            </a:r>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POVEZNICA</a:t>
            </a:r>
            <a:endParaRPr lang="en-US" dirty="0"/>
          </a:p>
        </p:txBody>
      </p:sp>
      <p:sp>
        <p:nvSpPr>
          <p:cNvPr id="3" name="Content Placeholder 2"/>
          <p:cNvSpPr>
            <a:spLocks noGrp="1"/>
          </p:cNvSpPr>
          <p:nvPr>
            <p:ph idx="1"/>
          </p:nvPr>
        </p:nvSpPr>
        <p:spPr/>
        <p:txBody>
          <a:bodyPr>
            <a:normAutofit lnSpcReduction="10000"/>
          </a:bodyPr>
          <a:lstStyle/>
          <a:p>
            <a:pPr>
              <a:buNone/>
            </a:pPr>
            <a:r>
              <a:rPr lang="hr-HR" dirty="0" smtClean="0"/>
              <a:t>Pravni pojam, pravna činjenica ili ugovorna </a:t>
            </a:r>
          </a:p>
          <a:p>
            <a:pPr>
              <a:buNone/>
            </a:pPr>
            <a:r>
              <a:rPr lang="hr-HR" dirty="0" smtClean="0"/>
              <a:t>odredba koji upućuju na mjerodavno pravo za </a:t>
            </a:r>
          </a:p>
          <a:p>
            <a:pPr>
              <a:buNone/>
            </a:pPr>
            <a:r>
              <a:rPr lang="hr-HR" dirty="0" smtClean="0"/>
              <a:t>kategoriju vezivanja.</a:t>
            </a:r>
          </a:p>
          <a:p>
            <a:pPr>
              <a:buNone/>
            </a:pPr>
            <a:endParaRPr lang="hr-HR" dirty="0" smtClean="0"/>
          </a:p>
          <a:p>
            <a:pPr marL="514350" indent="-514350">
              <a:buFont typeface="+mj-lt"/>
              <a:buAutoNum type="arabicPeriod"/>
            </a:pPr>
            <a:r>
              <a:rPr lang="hr-HR" dirty="0" smtClean="0"/>
              <a:t>Pravni pojam: državljanstvo, prebivalište</a:t>
            </a:r>
          </a:p>
          <a:p>
            <a:pPr marL="514350" indent="-514350">
              <a:buFont typeface="+mj-lt"/>
              <a:buAutoNum type="arabicPeriod"/>
            </a:pPr>
            <a:r>
              <a:rPr lang="hr-HR" dirty="0" smtClean="0"/>
              <a:t>Pravna činjenica: mjesto počinjenja protupravnog čina, mjesto gdje stvar leži…</a:t>
            </a:r>
          </a:p>
          <a:p>
            <a:pPr marL="514350" indent="-514350">
              <a:buFont typeface="+mj-lt"/>
              <a:buAutoNum type="arabicPeriod"/>
            </a:pPr>
            <a:r>
              <a:rPr lang="hr-HR" dirty="0" smtClean="0"/>
              <a:t>Ugovorna odredba: stranačka autonomija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Poveznice za statusne, obiteljske i nasljedne odnose</a:t>
            </a:r>
            <a:endParaRPr lang="en-US" dirty="0"/>
          </a:p>
        </p:txBody>
      </p:sp>
      <p:sp>
        <p:nvSpPr>
          <p:cNvPr id="3" name="Content Placeholder 2"/>
          <p:cNvSpPr>
            <a:spLocks noGrp="1"/>
          </p:cNvSpPr>
          <p:nvPr>
            <p:ph idx="1"/>
          </p:nvPr>
        </p:nvSpPr>
        <p:spPr/>
        <p:txBody>
          <a:bodyPr/>
          <a:lstStyle/>
          <a:p>
            <a:r>
              <a:rPr lang="hr-HR" i="1" dirty="0" err="1" smtClean="0"/>
              <a:t>lex</a:t>
            </a:r>
            <a:r>
              <a:rPr lang="hr-HR" i="1" dirty="0" smtClean="0"/>
              <a:t> </a:t>
            </a:r>
            <a:r>
              <a:rPr lang="hr-HR" i="1" dirty="0" err="1" smtClean="0"/>
              <a:t>patriae</a:t>
            </a:r>
            <a:r>
              <a:rPr lang="hr-HR" i="1" dirty="0" smtClean="0"/>
              <a:t> – </a:t>
            </a:r>
            <a:r>
              <a:rPr lang="hr-HR" dirty="0" smtClean="0"/>
              <a:t>pravo državljanstva</a:t>
            </a:r>
          </a:p>
          <a:p>
            <a:r>
              <a:rPr lang="hr-HR" i="1" dirty="0" err="1" smtClean="0"/>
              <a:t>lex</a:t>
            </a:r>
            <a:r>
              <a:rPr lang="hr-HR" i="1" dirty="0" smtClean="0"/>
              <a:t> </a:t>
            </a:r>
            <a:r>
              <a:rPr lang="hr-HR" i="1" dirty="0" err="1" smtClean="0"/>
              <a:t>domicilii</a:t>
            </a:r>
            <a:r>
              <a:rPr lang="hr-HR" i="1" dirty="0" smtClean="0"/>
              <a:t> </a:t>
            </a:r>
            <a:r>
              <a:rPr lang="hr-HR" dirty="0" smtClean="0"/>
              <a:t>– pravo prebivališta </a:t>
            </a:r>
          </a:p>
          <a:p>
            <a:r>
              <a:rPr lang="hr-HR" i="1" dirty="0" err="1" smtClean="0"/>
              <a:t>lex</a:t>
            </a:r>
            <a:r>
              <a:rPr lang="hr-HR" i="1" dirty="0" smtClean="0"/>
              <a:t> </a:t>
            </a:r>
            <a:r>
              <a:rPr lang="hr-HR" i="1" dirty="0" err="1" smtClean="0"/>
              <a:t>habitationis</a:t>
            </a:r>
            <a:r>
              <a:rPr lang="hr-HR" i="1" dirty="0" smtClean="0"/>
              <a:t> </a:t>
            </a:r>
            <a:r>
              <a:rPr lang="hr-HR" dirty="0" smtClean="0"/>
              <a:t>– pravo redovnog boravišta </a:t>
            </a:r>
          </a:p>
          <a:p>
            <a:endParaRPr lang="hr-HR" i="1" dirty="0" smtClean="0"/>
          </a:p>
          <a:p>
            <a:pPr>
              <a:buNone/>
            </a:pPr>
            <a:r>
              <a:rPr lang="hr-HR" dirty="0" smtClean="0"/>
              <a:t>Poveznice: državljanstvo, prebivalište i redovno </a:t>
            </a:r>
          </a:p>
          <a:p>
            <a:pPr>
              <a:buNone/>
            </a:pPr>
            <a:r>
              <a:rPr lang="hr-HR" dirty="0" smtClean="0"/>
              <a:t>boravište.</a:t>
            </a:r>
          </a:p>
          <a:p>
            <a:pPr>
              <a:buNone/>
            </a:pPr>
            <a:endParaRPr lang="hr-HR" dirty="0" smtClean="0"/>
          </a:p>
          <a:p>
            <a:pPr>
              <a:buNone/>
            </a:pPr>
            <a:endParaRPr 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DRŽAVLJANSTVO</a:t>
            </a:r>
            <a:endParaRPr lang="hr-HR" dirty="0"/>
          </a:p>
        </p:txBody>
      </p:sp>
      <p:sp>
        <p:nvSpPr>
          <p:cNvPr id="3" name="Content Placeholder 2"/>
          <p:cNvSpPr>
            <a:spLocks noGrp="1"/>
          </p:cNvSpPr>
          <p:nvPr>
            <p:ph idx="1"/>
          </p:nvPr>
        </p:nvSpPr>
        <p:spPr/>
        <p:txBody>
          <a:bodyPr>
            <a:normAutofit fontScale="85000" lnSpcReduction="20000"/>
          </a:bodyPr>
          <a:lstStyle/>
          <a:p>
            <a:pPr>
              <a:buNone/>
            </a:pPr>
            <a:r>
              <a:rPr lang="hr-HR" dirty="0" smtClean="0"/>
              <a:t>Pravna pripadnost određenoj državi.</a:t>
            </a:r>
          </a:p>
          <a:p>
            <a:pPr>
              <a:buNone/>
            </a:pPr>
            <a:endParaRPr lang="hr-HR" dirty="0"/>
          </a:p>
          <a:p>
            <a:pPr>
              <a:buNone/>
            </a:pPr>
            <a:r>
              <a:rPr lang="hr-HR" dirty="0" smtClean="0"/>
              <a:t>Javnopravni odnos između države i privatne osobe u </a:t>
            </a:r>
          </a:p>
          <a:p>
            <a:pPr>
              <a:buNone/>
            </a:pPr>
            <a:r>
              <a:rPr lang="hr-HR" dirty="0" smtClean="0"/>
              <a:t>kojemu privatna osoba stječe najširi  status </a:t>
            </a:r>
            <a:r>
              <a:rPr lang="hr-HR" dirty="0" err="1" smtClean="0"/>
              <a:t>tj</a:t>
            </a:r>
            <a:r>
              <a:rPr lang="hr-HR" dirty="0" smtClean="0"/>
              <a:t>. </a:t>
            </a:r>
            <a:r>
              <a:rPr lang="hr-HR" dirty="0"/>
              <a:t>s</a:t>
            </a:r>
            <a:r>
              <a:rPr lang="hr-HR" dirty="0" smtClean="0"/>
              <a:t>va mu</a:t>
            </a:r>
          </a:p>
          <a:p>
            <a:pPr>
              <a:buNone/>
            </a:pPr>
            <a:r>
              <a:rPr lang="hr-HR" dirty="0" smtClean="0"/>
              <a:t>dostupna prava (privatna, politička, ekonomska </a:t>
            </a:r>
            <a:r>
              <a:rPr lang="hr-HR" dirty="0" err="1" smtClean="0"/>
              <a:t>itd</a:t>
            </a:r>
            <a:r>
              <a:rPr lang="hr-HR" dirty="0" smtClean="0"/>
              <a:t>.) koja </a:t>
            </a:r>
          </a:p>
          <a:p>
            <a:pPr>
              <a:buNone/>
            </a:pPr>
            <a:r>
              <a:rPr lang="hr-HR" dirty="0" smtClean="0"/>
              <a:t>pravni sustav te države priznaje svojim građanima. </a:t>
            </a:r>
          </a:p>
          <a:p>
            <a:pPr>
              <a:buNone/>
            </a:pPr>
            <a:endParaRPr lang="hr-HR" dirty="0"/>
          </a:p>
          <a:p>
            <a:pPr>
              <a:buNone/>
            </a:pPr>
            <a:r>
              <a:rPr lang="hr-HR" dirty="0" smtClean="0"/>
              <a:t>Državljanstvo označuje pravnu vezu između neke osobe i </a:t>
            </a:r>
          </a:p>
          <a:p>
            <a:pPr>
              <a:buNone/>
            </a:pPr>
            <a:r>
              <a:rPr lang="hr-HR" dirty="0" smtClean="0"/>
              <a:t>države (a ne primjerice njezino etničko podrijetlo). </a:t>
            </a:r>
          </a:p>
          <a:p>
            <a:pPr>
              <a:buNone/>
            </a:pPr>
            <a:r>
              <a:rPr lang="hr-HR" dirty="0" smtClean="0"/>
              <a:t>Europska konvencija o državljanstvu iz 1977. godine</a:t>
            </a:r>
            <a:endParaRPr lang="hr-H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Stjecanje hrvatskog državljanstva</a:t>
            </a:r>
            <a:endParaRPr lang="hr-HR" dirty="0"/>
          </a:p>
        </p:txBody>
      </p:sp>
      <p:sp>
        <p:nvSpPr>
          <p:cNvPr id="3" name="Content Placeholder 2"/>
          <p:cNvSpPr>
            <a:spLocks noGrp="1"/>
          </p:cNvSpPr>
          <p:nvPr>
            <p:ph idx="1"/>
          </p:nvPr>
        </p:nvSpPr>
        <p:spPr/>
        <p:txBody>
          <a:bodyPr/>
          <a:lstStyle/>
          <a:p>
            <a:pPr marL="514350" indent="-514350">
              <a:buAutoNum type="arabicPeriod"/>
            </a:pPr>
            <a:r>
              <a:rPr lang="hr-HR" dirty="0" smtClean="0"/>
              <a:t>Podrijetlom – </a:t>
            </a:r>
            <a:r>
              <a:rPr lang="hr-HR" i="1" dirty="0" err="1" smtClean="0"/>
              <a:t>ius</a:t>
            </a:r>
            <a:r>
              <a:rPr lang="hr-HR" i="1" dirty="0" smtClean="0"/>
              <a:t> </a:t>
            </a:r>
            <a:r>
              <a:rPr lang="hr-HR" i="1" dirty="0" err="1" smtClean="0"/>
              <a:t>sanguinis</a:t>
            </a:r>
            <a:r>
              <a:rPr lang="hr-HR" i="1" dirty="0" smtClean="0"/>
              <a:t> </a:t>
            </a:r>
            <a:endParaRPr lang="hr-HR" dirty="0" smtClean="0"/>
          </a:p>
          <a:p>
            <a:pPr marL="514350" indent="-514350">
              <a:buAutoNum type="arabicPeriod"/>
            </a:pPr>
            <a:endParaRPr lang="hr-HR" dirty="0" smtClean="0"/>
          </a:p>
          <a:p>
            <a:pPr marL="514350" indent="-514350">
              <a:buAutoNum type="arabicPeriod"/>
            </a:pPr>
            <a:r>
              <a:rPr lang="hr-HR" dirty="0" smtClean="0"/>
              <a:t>Rođenjem na području RH – </a:t>
            </a:r>
            <a:r>
              <a:rPr lang="hr-HR" i="1" dirty="0" err="1" smtClean="0"/>
              <a:t>ius</a:t>
            </a:r>
            <a:r>
              <a:rPr lang="hr-HR" i="1" dirty="0" smtClean="0"/>
              <a:t> soli</a:t>
            </a:r>
          </a:p>
          <a:p>
            <a:pPr marL="514350" indent="-514350">
              <a:buFont typeface="+mj-lt"/>
              <a:buAutoNum type="arabicPeriod"/>
            </a:pPr>
            <a:endParaRPr lang="hr-HR" dirty="0" smtClean="0"/>
          </a:p>
          <a:p>
            <a:pPr marL="514350" indent="-514350">
              <a:buAutoNum type="arabicPeriod"/>
            </a:pPr>
            <a:r>
              <a:rPr lang="hr-HR" dirty="0" smtClean="0"/>
              <a:t>Prirođenjem </a:t>
            </a:r>
          </a:p>
          <a:p>
            <a:pPr marL="514350" indent="-514350">
              <a:buFont typeface="+mj-lt"/>
              <a:buAutoNum type="arabicPeriod"/>
            </a:pPr>
            <a:endParaRPr lang="hr-HR" dirty="0" smtClean="0"/>
          </a:p>
          <a:p>
            <a:pPr marL="514350" indent="-514350">
              <a:buAutoNum type="arabicPeriod"/>
            </a:pPr>
            <a:r>
              <a:rPr lang="hr-HR" dirty="0" smtClean="0"/>
              <a:t>Prema međunarodnim ugovorima </a:t>
            </a:r>
          </a:p>
          <a:p>
            <a:pPr marL="514350" indent="-514350">
              <a:buAutoNum type="arabicPeriod"/>
            </a:pPr>
            <a:endParaRPr lang="hr-H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Prestanak hrvatskog državljanstva</a:t>
            </a:r>
            <a:endParaRPr lang="hr-HR" dirty="0"/>
          </a:p>
        </p:txBody>
      </p:sp>
      <p:sp>
        <p:nvSpPr>
          <p:cNvPr id="3" name="Content Placeholder 2"/>
          <p:cNvSpPr>
            <a:spLocks noGrp="1"/>
          </p:cNvSpPr>
          <p:nvPr>
            <p:ph idx="1"/>
          </p:nvPr>
        </p:nvSpPr>
        <p:spPr/>
        <p:txBody>
          <a:bodyPr/>
          <a:lstStyle/>
          <a:p>
            <a:pPr marL="514350" indent="-514350">
              <a:buAutoNum type="arabicPeriod"/>
            </a:pPr>
            <a:r>
              <a:rPr lang="hr-HR" dirty="0" smtClean="0"/>
              <a:t>Otpust</a:t>
            </a:r>
          </a:p>
          <a:p>
            <a:pPr marL="514350" indent="-514350">
              <a:buAutoNum type="arabicPeriod"/>
            </a:pPr>
            <a:r>
              <a:rPr lang="hr-HR" dirty="0" smtClean="0"/>
              <a:t>Odricanje</a:t>
            </a:r>
          </a:p>
          <a:p>
            <a:pPr marL="514350" indent="-514350">
              <a:buAutoNum type="arabicPeriod"/>
            </a:pPr>
            <a:r>
              <a:rPr lang="hr-HR" dirty="0" smtClean="0"/>
              <a:t>Prema međunarodnim ugovorima </a:t>
            </a:r>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hr-HR" dirty="0" smtClean="0"/>
              <a:t>Državljanstvo kao poveznica u </a:t>
            </a:r>
            <a:r>
              <a:rPr lang="hr-HR" dirty="0" err="1" smtClean="0"/>
              <a:t>mpp</a:t>
            </a:r>
            <a:r>
              <a:rPr lang="hr-HR" dirty="0" smtClean="0"/>
              <a:t>-u</a:t>
            </a:r>
            <a:endParaRPr lang="en-US" dirty="0"/>
          </a:p>
        </p:txBody>
      </p:sp>
      <p:sp>
        <p:nvSpPr>
          <p:cNvPr id="4" name="Content Placeholder 3"/>
          <p:cNvSpPr>
            <a:spLocks noGrp="1"/>
          </p:cNvSpPr>
          <p:nvPr>
            <p:ph idx="1"/>
          </p:nvPr>
        </p:nvSpPr>
        <p:spPr/>
        <p:txBody>
          <a:bodyPr>
            <a:normAutofit lnSpcReduction="10000"/>
          </a:bodyPr>
          <a:lstStyle/>
          <a:p>
            <a:r>
              <a:rPr lang="hr-HR" dirty="0" smtClean="0"/>
              <a:t>Povezano s jačanjem države i državnog suvereniteta</a:t>
            </a:r>
          </a:p>
          <a:p>
            <a:r>
              <a:rPr lang="hr-HR" i="1" dirty="0" err="1" smtClean="0"/>
              <a:t>Code</a:t>
            </a:r>
            <a:r>
              <a:rPr lang="hr-HR" i="1" dirty="0" smtClean="0"/>
              <a:t> civil </a:t>
            </a:r>
            <a:r>
              <a:rPr lang="hr-HR" dirty="0" smtClean="0"/>
              <a:t>iz 1804. – državljanstvo je poveznica za određivanje pravne i poslovne sposobnosti</a:t>
            </a:r>
          </a:p>
          <a:p>
            <a:r>
              <a:rPr lang="hr-HR" dirty="0" err="1" smtClean="0"/>
              <a:t>Mancini</a:t>
            </a:r>
            <a:r>
              <a:rPr lang="hr-HR" dirty="0" smtClean="0"/>
              <a:t> “O državljanstvu kao osnovi međunarodnog privatnog prava” iz 1851.</a:t>
            </a:r>
          </a:p>
          <a:p>
            <a:endParaRPr lang="hr-HR" dirty="0" smtClean="0"/>
          </a:p>
          <a:p>
            <a:r>
              <a:rPr lang="hr-HR" dirty="0" smtClean="0"/>
              <a:t>Uvijek se procjenjuje prema pravu države državljanstva!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1933</Words>
  <Application>Microsoft Office PowerPoint</Application>
  <PresentationFormat>On-screen Show (4:3)</PresentationFormat>
  <Paragraphs>264</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Minion Pro Cond</vt:lpstr>
      <vt:lpstr>Times New Roman</vt:lpstr>
      <vt:lpstr>Office Theme</vt:lpstr>
      <vt:lpstr>Međunarodno privatno pravo za izvanredne studente 14.3.2018.</vt:lpstr>
      <vt:lpstr>KOLIZIJSKO PRAVILO</vt:lpstr>
      <vt:lpstr>KATEGORIJA VEZIVANJA </vt:lpstr>
      <vt:lpstr>POVEZNICA</vt:lpstr>
      <vt:lpstr>Poveznice za statusne, obiteljske i nasljedne odnose</vt:lpstr>
      <vt:lpstr>DRŽAVLJANSTVO</vt:lpstr>
      <vt:lpstr>Stjecanje hrvatskog državljanstva</vt:lpstr>
      <vt:lpstr>Prestanak hrvatskog državljanstva</vt:lpstr>
      <vt:lpstr>Državljanstvo kao poveznica u mpp-u</vt:lpstr>
      <vt:lpstr>Državljanstvo u ZRS-u</vt:lpstr>
      <vt:lpstr>APATRIDIJA</vt:lpstr>
      <vt:lpstr>POLIPATRIDIJA</vt:lpstr>
      <vt:lpstr>ZMPP iz 2017</vt:lpstr>
      <vt:lpstr>PREBIVALIŠTE</vt:lpstr>
      <vt:lpstr>PREBIVALIŠTE </vt:lpstr>
      <vt:lpstr>ZMPP iz 2017</vt:lpstr>
      <vt:lpstr>Elementi definicije prebivališta</vt:lpstr>
      <vt:lpstr>Objektivni element</vt:lpstr>
      <vt:lpstr>Subjektivni element</vt:lpstr>
      <vt:lpstr>Poslovna sposobnost</vt:lpstr>
      <vt:lpstr>PRESTANAK PREBIVALIŠTA</vt:lpstr>
      <vt:lpstr>Prebivalište kao poveznica u mpp-u</vt:lpstr>
      <vt:lpstr>Prebivalište kao poveznica u ZRS-u</vt:lpstr>
      <vt:lpstr>Prebivalište i nadležnost</vt:lpstr>
      <vt:lpstr>Prebivalište i državljanstvo?</vt:lpstr>
      <vt:lpstr>REDOVNO BORAVIŠTE </vt:lpstr>
      <vt:lpstr>REDOVNO BORAVIŠTE</vt:lpstr>
      <vt:lpstr>Redovno boravište u hrvatskom pravu</vt:lpstr>
      <vt:lpstr>ZMPP iz 2017</vt:lpstr>
      <vt:lpstr>Redovno boravište u uredbama europskog prava</vt:lpstr>
      <vt:lpstr>Zašto redovno boravište?</vt:lpstr>
      <vt:lpstr>Praksa Europskog suda</vt:lpstr>
      <vt:lpstr>Praksa Europskog suda</vt:lpstr>
      <vt:lpstr>Praksa Europskog suda</vt:lpstr>
      <vt:lpstr>Razlika između redovnog boravišta i prebivališta</vt:lpstr>
    </vt:vector>
  </TitlesOfParts>
  <Company>PFZ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Međunarodno privatno pravo za izvanredne studente 16.3.2016.</dc:title>
  <dc:creator>dora</dc:creator>
  <cp:lastModifiedBy>Dora Zgrabljić Rotar</cp:lastModifiedBy>
  <cp:revision>35</cp:revision>
  <cp:lastPrinted>2018-03-14T14:24:55Z</cp:lastPrinted>
  <dcterms:created xsi:type="dcterms:W3CDTF">2016-03-08T13:26:51Z</dcterms:created>
  <dcterms:modified xsi:type="dcterms:W3CDTF">2018-03-15T11:50:24Z</dcterms:modified>
</cp:coreProperties>
</file>