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27"/>
  </p:handoutMasterIdLst>
  <p:sldIdLst>
    <p:sldId id="256" r:id="rId2"/>
    <p:sldId id="257" r:id="rId3"/>
    <p:sldId id="258" r:id="rId4"/>
    <p:sldId id="261" r:id="rId5"/>
    <p:sldId id="262" r:id="rId6"/>
    <p:sldId id="264" r:id="rId7"/>
    <p:sldId id="263" r:id="rId8"/>
    <p:sldId id="260" r:id="rId9"/>
    <p:sldId id="259" r:id="rId10"/>
    <p:sldId id="265" r:id="rId11"/>
    <p:sldId id="266" r:id="rId12"/>
    <p:sldId id="267" r:id="rId13"/>
    <p:sldId id="268" r:id="rId14"/>
    <p:sldId id="269" r:id="rId15"/>
    <p:sldId id="270" r:id="rId16"/>
    <p:sldId id="279" r:id="rId17"/>
    <p:sldId id="271" r:id="rId18"/>
    <p:sldId id="274" r:id="rId19"/>
    <p:sldId id="272" r:id="rId20"/>
    <p:sldId id="273" r:id="rId21"/>
    <p:sldId id="275" r:id="rId22"/>
    <p:sldId id="276" r:id="rId23"/>
    <p:sldId id="277" r:id="rId24"/>
    <p:sldId id="280" r:id="rId25"/>
    <p:sldId id="278" r:id="rId26"/>
  </p:sldIdLst>
  <p:sldSz cx="9144000" cy="6858000" type="screen4x3"/>
  <p:notesSz cx="6761163" cy="9942513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29761" y="0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616E9A-408F-4E89-AF53-DFA8A95D0BAD}" type="datetimeFigureOut">
              <a:rPr lang="hr-HR" smtClean="0"/>
              <a:t>21.3.2018.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43662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29761" y="9443662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DF2476-7F98-429F-B97D-917854B42525}" type="slidenum">
              <a:rPr lang="hr-HR" smtClean="0"/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41DA88-B243-4B17-B0DB-387F88B0F871}" type="datetimeFigureOut">
              <a:rPr lang="en-US" smtClean="0"/>
              <a:pPr/>
              <a:t>3/21/2018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C2651B-E117-419A-B691-DA47A46A5A7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41DA88-B243-4B17-B0DB-387F88B0F871}" type="datetimeFigureOut">
              <a:rPr lang="en-US" smtClean="0"/>
              <a:pPr/>
              <a:t>3/21/2018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C2651B-E117-419A-B691-DA47A46A5A7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41DA88-B243-4B17-B0DB-387F88B0F871}" type="datetimeFigureOut">
              <a:rPr lang="en-US" smtClean="0"/>
              <a:pPr/>
              <a:t>3/21/2018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C2651B-E117-419A-B691-DA47A46A5A7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41DA88-B243-4B17-B0DB-387F88B0F871}" type="datetimeFigureOut">
              <a:rPr lang="en-US" smtClean="0"/>
              <a:pPr/>
              <a:t>3/21/2018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C2651B-E117-419A-B691-DA47A46A5A7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41DA88-B243-4B17-B0DB-387F88B0F871}" type="datetimeFigureOut">
              <a:rPr lang="en-US" smtClean="0"/>
              <a:pPr/>
              <a:t>3/21/2018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C2651B-E117-419A-B691-DA47A46A5A7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41DA88-B243-4B17-B0DB-387F88B0F871}" type="datetimeFigureOut">
              <a:rPr lang="en-US" smtClean="0"/>
              <a:pPr/>
              <a:t>3/21/2018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C2651B-E117-419A-B691-DA47A46A5A7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41DA88-B243-4B17-B0DB-387F88B0F871}" type="datetimeFigureOut">
              <a:rPr lang="en-US" smtClean="0"/>
              <a:pPr/>
              <a:t>3/21/2018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C2651B-E117-419A-B691-DA47A46A5A7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41DA88-B243-4B17-B0DB-387F88B0F871}" type="datetimeFigureOut">
              <a:rPr lang="en-US" smtClean="0"/>
              <a:pPr/>
              <a:t>3/21/2018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C2651B-E117-419A-B691-DA47A46A5A7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41DA88-B243-4B17-B0DB-387F88B0F871}" type="datetimeFigureOut">
              <a:rPr lang="en-US" smtClean="0"/>
              <a:pPr/>
              <a:t>3/21/2018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C2651B-E117-419A-B691-DA47A46A5A7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41DA88-B243-4B17-B0DB-387F88B0F871}" type="datetimeFigureOut">
              <a:rPr lang="en-US" smtClean="0"/>
              <a:pPr/>
              <a:t>3/21/2018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C2651B-E117-419A-B691-DA47A46A5A7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41DA88-B243-4B17-B0DB-387F88B0F871}" type="datetimeFigureOut">
              <a:rPr lang="en-US" smtClean="0"/>
              <a:pPr/>
              <a:t>3/21/2018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C2651B-E117-419A-B691-DA47A46A5A7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41DA88-B243-4B17-B0DB-387F88B0F871}" type="datetimeFigureOut">
              <a:rPr lang="en-US" smtClean="0"/>
              <a:pPr/>
              <a:t>3/21/2018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C2651B-E117-419A-B691-DA47A46A5A7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C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/>
              <a:t>Međunarodno privatno pravo za izvanredne studente</a:t>
            </a:r>
            <a:br>
              <a:rPr lang="hr-HR" dirty="0" smtClean="0"/>
            </a:br>
            <a:r>
              <a:rPr lang="hr-HR" dirty="0" smtClean="0"/>
              <a:t>21</a:t>
            </a:r>
            <a:r>
              <a:rPr lang="hr-HR" dirty="0" smtClean="0"/>
              <a:t>.3.2018.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hr-HR" dirty="0" smtClean="0"/>
              <a:t>Katedra za međunarodno privatno pravo</a:t>
            </a:r>
          </a:p>
          <a:p>
            <a:r>
              <a:rPr lang="hr-HR" dirty="0" smtClean="0"/>
              <a:t>Doc. dr</a:t>
            </a:r>
            <a:r>
              <a:rPr lang="hr-HR" dirty="0" smtClean="0"/>
              <a:t>. </a:t>
            </a:r>
            <a:r>
              <a:rPr lang="hr-HR" dirty="0" err="1" smtClean="0"/>
              <a:t>sc</a:t>
            </a:r>
            <a:r>
              <a:rPr lang="hr-HR" dirty="0" smtClean="0"/>
              <a:t>. Dora </a:t>
            </a:r>
            <a:r>
              <a:rPr lang="hr-HR" dirty="0" err="1" smtClean="0"/>
              <a:t>Zgrabljić</a:t>
            </a:r>
            <a:r>
              <a:rPr lang="hr-HR" dirty="0" smtClean="0"/>
              <a:t> </a:t>
            </a:r>
            <a:r>
              <a:rPr lang="hr-HR" dirty="0" err="1" smtClean="0"/>
              <a:t>Rotar</a:t>
            </a:r>
            <a:endParaRPr lang="hr-HR" dirty="0" smtClean="0"/>
          </a:p>
          <a:p>
            <a:r>
              <a:rPr lang="hr-HR" dirty="0" smtClean="0"/>
              <a:t>2018.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Metode kvalifikacije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hr-HR" dirty="0" smtClean="0"/>
              <a:t>Kvalifikacija po </a:t>
            </a:r>
            <a:r>
              <a:rPr lang="hr-HR" i="1" dirty="0" err="1" smtClean="0"/>
              <a:t>legis</a:t>
            </a:r>
            <a:r>
              <a:rPr lang="hr-HR" i="1" dirty="0" smtClean="0"/>
              <a:t> fori</a:t>
            </a:r>
          </a:p>
          <a:p>
            <a:pPr marL="514350" indent="-514350">
              <a:buAutoNum type="arabicPeriod"/>
            </a:pPr>
            <a:r>
              <a:rPr lang="hr-HR" dirty="0" smtClean="0"/>
              <a:t>Kvalifikacija po</a:t>
            </a:r>
            <a:r>
              <a:rPr lang="hr-HR" i="1" dirty="0" smtClean="0"/>
              <a:t> </a:t>
            </a:r>
            <a:r>
              <a:rPr lang="hr-HR" i="1" dirty="0" err="1" smtClean="0"/>
              <a:t>legis</a:t>
            </a:r>
            <a:r>
              <a:rPr lang="hr-HR" i="1" dirty="0" smtClean="0"/>
              <a:t> </a:t>
            </a:r>
            <a:r>
              <a:rPr lang="hr-HR" i="1" dirty="0" err="1" smtClean="0"/>
              <a:t>causae</a:t>
            </a:r>
            <a:endParaRPr lang="hr-HR" i="1" dirty="0" smtClean="0"/>
          </a:p>
          <a:p>
            <a:pPr marL="514350" indent="-514350">
              <a:buAutoNum type="arabicPeriod"/>
            </a:pPr>
            <a:r>
              <a:rPr lang="hr-HR" dirty="0" smtClean="0"/>
              <a:t>Kvalifikacija na osnovi autonomnog definiranja</a:t>
            </a:r>
          </a:p>
          <a:p>
            <a:pPr marL="514350" indent="-514350">
              <a:buAutoNum type="arabicPeriod"/>
            </a:pPr>
            <a:r>
              <a:rPr lang="hr-HR" dirty="0" smtClean="0"/>
              <a:t>Stupnjevita kvalifikacija </a:t>
            </a:r>
            <a:endParaRPr lang="hr-HR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/>
              <a:t/>
            </a:r>
            <a:br>
              <a:rPr lang="hr-HR" dirty="0" smtClean="0"/>
            </a:br>
            <a:r>
              <a:rPr lang="hr-HR" dirty="0" smtClean="0"/>
              <a:t>Kvalifikacija po </a:t>
            </a:r>
            <a:r>
              <a:rPr lang="hr-HR" i="1" dirty="0" err="1" smtClean="0"/>
              <a:t>legis</a:t>
            </a:r>
            <a:r>
              <a:rPr lang="hr-HR" i="1" dirty="0" smtClean="0"/>
              <a:t> fori</a:t>
            </a:r>
            <a:br>
              <a:rPr lang="hr-HR" i="1" dirty="0" smtClean="0"/>
            </a:b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hr-HR" dirty="0" smtClean="0"/>
              <a:t>Predložili ga </a:t>
            </a:r>
            <a:r>
              <a:rPr lang="hr-HR" dirty="0" err="1" smtClean="0"/>
              <a:t>Bartin</a:t>
            </a:r>
            <a:r>
              <a:rPr lang="hr-HR" dirty="0" smtClean="0"/>
              <a:t> i </a:t>
            </a:r>
            <a:r>
              <a:rPr lang="hr-HR" dirty="0" err="1" smtClean="0"/>
              <a:t>Kahn</a:t>
            </a:r>
            <a:r>
              <a:rPr lang="hr-HR" dirty="0" smtClean="0"/>
              <a:t> </a:t>
            </a:r>
            <a:r>
              <a:rPr lang="hr-HR" dirty="0" err="1" smtClean="0"/>
              <a:t>i</a:t>
            </a:r>
            <a:r>
              <a:rPr lang="hr-HR" dirty="0" smtClean="0"/>
              <a:t> do danas prevladava.</a:t>
            </a:r>
          </a:p>
          <a:p>
            <a:pPr>
              <a:buNone/>
            </a:pPr>
            <a:endParaRPr lang="hr-HR" dirty="0" smtClean="0"/>
          </a:p>
          <a:p>
            <a:pPr>
              <a:buNone/>
            </a:pPr>
            <a:r>
              <a:rPr lang="hr-HR" dirty="0" smtClean="0"/>
              <a:t>Pojmovi sadržani u kolizijskim pravilima prava </a:t>
            </a:r>
          </a:p>
          <a:p>
            <a:pPr>
              <a:buNone/>
            </a:pPr>
            <a:r>
              <a:rPr lang="hr-HR" dirty="0" smtClean="0"/>
              <a:t>države suda,  a koji imaju različita značenja u </a:t>
            </a:r>
          </a:p>
          <a:p>
            <a:pPr>
              <a:buNone/>
            </a:pPr>
            <a:r>
              <a:rPr lang="hr-HR" dirty="0" smtClean="0"/>
              <a:t>različitim pravima, imaju se shvatiti onako kako </a:t>
            </a:r>
          </a:p>
          <a:p>
            <a:pPr>
              <a:buNone/>
            </a:pPr>
            <a:r>
              <a:rPr lang="hr-HR" dirty="0" smtClean="0"/>
              <a:t>se shvaćaju prema pravu države u čijim se </a:t>
            </a:r>
          </a:p>
          <a:p>
            <a:pPr>
              <a:buNone/>
            </a:pPr>
            <a:r>
              <a:rPr lang="hr-HR" dirty="0" smtClean="0"/>
              <a:t>kolizijskim pravilima nalaze i gdje se pitanje </a:t>
            </a:r>
          </a:p>
          <a:p>
            <a:pPr>
              <a:buNone/>
            </a:pPr>
            <a:r>
              <a:rPr lang="hr-HR" dirty="0" smtClean="0"/>
              <a:t>rješava pred sudom.</a:t>
            </a:r>
            <a:endParaRPr lang="hr-HR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/>
              <a:t/>
            </a:r>
            <a:br>
              <a:rPr lang="hr-HR" dirty="0" smtClean="0"/>
            </a:br>
            <a:r>
              <a:rPr lang="hr-HR" dirty="0" smtClean="0"/>
              <a:t>Kvalifikacija po</a:t>
            </a:r>
            <a:r>
              <a:rPr lang="hr-HR" i="1" dirty="0" smtClean="0"/>
              <a:t> </a:t>
            </a:r>
            <a:r>
              <a:rPr lang="hr-HR" i="1" dirty="0" err="1" smtClean="0"/>
              <a:t>legis</a:t>
            </a:r>
            <a:r>
              <a:rPr lang="hr-HR" i="1" dirty="0" smtClean="0"/>
              <a:t> </a:t>
            </a:r>
            <a:r>
              <a:rPr lang="hr-HR" i="1" dirty="0" err="1" smtClean="0"/>
              <a:t>causae</a:t>
            </a:r>
            <a:r>
              <a:rPr lang="hr-HR" i="1" dirty="0" smtClean="0"/>
              <a:t/>
            </a:r>
            <a:br>
              <a:rPr lang="hr-HR" i="1" dirty="0" smtClean="0"/>
            </a:b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hr-HR" dirty="0" smtClean="0"/>
              <a:t>Njezin predstavnik je </a:t>
            </a:r>
            <a:r>
              <a:rPr lang="hr-HR" dirty="0" err="1" smtClean="0"/>
              <a:t>Wolff</a:t>
            </a:r>
            <a:r>
              <a:rPr lang="hr-HR" dirty="0" smtClean="0"/>
              <a:t>.</a:t>
            </a:r>
          </a:p>
          <a:p>
            <a:pPr>
              <a:buNone/>
            </a:pPr>
            <a:endParaRPr lang="hr-HR" dirty="0" smtClean="0"/>
          </a:p>
          <a:p>
            <a:pPr>
              <a:buNone/>
            </a:pPr>
            <a:r>
              <a:rPr lang="hr-HR" dirty="0" smtClean="0"/>
              <a:t>Kvalifikacija prema pravu koje je mjerodavno za </a:t>
            </a:r>
          </a:p>
          <a:p>
            <a:pPr>
              <a:buNone/>
            </a:pPr>
            <a:r>
              <a:rPr lang="hr-HR" dirty="0" smtClean="0"/>
              <a:t>odnos koji se raspravlja.</a:t>
            </a:r>
            <a:endParaRPr lang="hr-HR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/>
              <a:t/>
            </a:r>
            <a:br>
              <a:rPr lang="hr-HR" dirty="0" smtClean="0"/>
            </a:br>
            <a:r>
              <a:rPr lang="hr-HR" dirty="0" smtClean="0"/>
              <a:t>Kvalifikacija na osnovi autonomnog definiranja</a:t>
            </a:r>
            <a:br>
              <a:rPr lang="hr-HR" dirty="0" smtClean="0"/>
            </a:b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hr-HR" dirty="0" err="1" smtClean="0"/>
              <a:t>Rabelova</a:t>
            </a:r>
            <a:r>
              <a:rPr lang="hr-HR" dirty="0" smtClean="0"/>
              <a:t> teorija o </a:t>
            </a:r>
            <a:r>
              <a:rPr lang="hr-HR" dirty="0" err="1" smtClean="0"/>
              <a:t>poredbenopravnoj</a:t>
            </a:r>
            <a:r>
              <a:rPr lang="hr-HR" dirty="0" smtClean="0"/>
              <a:t> kvalifikaciji.</a:t>
            </a:r>
          </a:p>
          <a:p>
            <a:pPr>
              <a:buNone/>
            </a:pPr>
            <a:endParaRPr lang="hr-HR" dirty="0" smtClean="0"/>
          </a:p>
          <a:p>
            <a:pPr>
              <a:buNone/>
            </a:pPr>
            <a:r>
              <a:rPr lang="hr-HR" dirty="0" smtClean="0"/>
              <a:t>Kvalifikacija se ne vrši prema jednom nacionalnom </a:t>
            </a:r>
          </a:p>
          <a:p>
            <a:pPr>
              <a:buNone/>
            </a:pPr>
            <a:r>
              <a:rPr lang="hr-HR" dirty="0" smtClean="0"/>
              <a:t>pravu, bilo to </a:t>
            </a:r>
            <a:r>
              <a:rPr lang="hr-HR" i="1" dirty="0" err="1" smtClean="0"/>
              <a:t>lex</a:t>
            </a:r>
            <a:r>
              <a:rPr lang="hr-HR" i="1" dirty="0" smtClean="0"/>
              <a:t> fori </a:t>
            </a:r>
            <a:r>
              <a:rPr lang="hr-HR" dirty="0" smtClean="0"/>
              <a:t>ili</a:t>
            </a:r>
            <a:r>
              <a:rPr lang="hr-HR" i="1" dirty="0" smtClean="0"/>
              <a:t> </a:t>
            </a:r>
            <a:r>
              <a:rPr lang="hr-HR" i="1" dirty="0" err="1" smtClean="0"/>
              <a:t>lex</a:t>
            </a:r>
            <a:r>
              <a:rPr lang="hr-HR" i="1" dirty="0" smtClean="0"/>
              <a:t> </a:t>
            </a:r>
            <a:r>
              <a:rPr lang="hr-HR" i="1" dirty="0" err="1" smtClean="0"/>
              <a:t>causae</a:t>
            </a:r>
            <a:r>
              <a:rPr lang="hr-HR" dirty="0" smtClean="0"/>
              <a:t> nego prema </a:t>
            </a:r>
          </a:p>
          <a:p>
            <a:pPr>
              <a:buNone/>
            </a:pPr>
            <a:r>
              <a:rPr lang="hr-HR" dirty="0" smtClean="0"/>
              <a:t>autonomnim pojmovima, nezavisnim od </a:t>
            </a:r>
          </a:p>
          <a:p>
            <a:pPr>
              <a:buNone/>
            </a:pPr>
            <a:r>
              <a:rPr lang="hr-HR" dirty="0" smtClean="0"/>
              <a:t>nacionalnog prava.</a:t>
            </a:r>
          </a:p>
          <a:p>
            <a:pPr>
              <a:buNone/>
            </a:pPr>
            <a:r>
              <a:rPr lang="hr-HR" dirty="0" smtClean="0"/>
              <a:t>Autonomni pojmovi bi se mogli stvarati putem </a:t>
            </a:r>
          </a:p>
          <a:p>
            <a:pPr>
              <a:buNone/>
            </a:pPr>
            <a:r>
              <a:rPr lang="hr-HR" dirty="0" smtClean="0"/>
              <a:t>međunarodnih ugovora ili bi ih sud pronalazio </a:t>
            </a:r>
          </a:p>
          <a:p>
            <a:pPr>
              <a:buNone/>
            </a:pPr>
            <a:r>
              <a:rPr lang="hr-HR" dirty="0" smtClean="0"/>
              <a:t>komparativnom metodom.</a:t>
            </a:r>
            <a:endParaRPr lang="hr-HR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/>
              <a:t/>
            </a:r>
            <a:br>
              <a:rPr lang="hr-HR" dirty="0" smtClean="0"/>
            </a:br>
            <a:r>
              <a:rPr lang="hr-HR" dirty="0" smtClean="0"/>
              <a:t>Stupnjevita kvalifikacija </a:t>
            </a:r>
            <a:br>
              <a:rPr lang="hr-HR" dirty="0" smtClean="0"/>
            </a:b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hr-HR" dirty="0" smtClean="0"/>
              <a:t>Prema teoriji stupnjevite kvalifikacije, uvijek se </a:t>
            </a:r>
          </a:p>
          <a:p>
            <a:pPr>
              <a:buNone/>
            </a:pPr>
            <a:r>
              <a:rPr lang="hr-HR" dirty="0" smtClean="0"/>
              <a:t>pri izboru i tumačenju kolizijskog pravila polazi </a:t>
            </a:r>
          </a:p>
          <a:p>
            <a:pPr>
              <a:buNone/>
            </a:pPr>
            <a:r>
              <a:rPr lang="hr-HR" dirty="0" smtClean="0"/>
              <a:t>od prava države suda, odnosno </a:t>
            </a:r>
            <a:r>
              <a:rPr lang="hr-HR" i="1" dirty="0" err="1" smtClean="0"/>
              <a:t>lex</a:t>
            </a:r>
            <a:r>
              <a:rPr lang="hr-HR" i="1" dirty="0" smtClean="0"/>
              <a:t> fori</a:t>
            </a:r>
            <a:r>
              <a:rPr lang="hr-HR" dirty="0" smtClean="0"/>
              <a:t>, dok se </a:t>
            </a:r>
          </a:p>
          <a:p>
            <a:pPr>
              <a:buNone/>
            </a:pPr>
            <a:r>
              <a:rPr lang="hr-HR" dirty="0" smtClean="0"/>
              <a:t>na drugoj stepenici, ako se treba primijeniti </a:t>
            </a:r>
          </a:p>
          <a:p>
            <a:pPr>
              <a:buNone/>
            </a:pPr>
            <a:r>
              <a:rPr lang="hr-HR" dirty="0" smtClean="0"/>
              <a:t>strano pravo kao mjerodavno, ono tumači, prema </a:t>
            </a:r>
          </a:p>
          <a:p>
            <a:pPr>
              <a:buNone/>
            </a:pPr>
            <a:r>
              <a:rPr lang="hr-HR" i="1" dirty="0" err="1" smtClean="0"/>
              <a:t>lex</a:t>
            </a:r>
            <a:r>
              <a:rPr lang="hr-HR" i="1" dirty="0" smtClean="0"/>
              <a:t> </a:t>
            </a:r>
            <a:r>
              <a:rPr lang="hr-HR" i="1" dirty="0" err="1" smtClean="0"/>
              <a:t>causea</a:t>
            </a:r>
            <a:r>
              <a:rPr lang="hr-HR" i="1" dirty="0" smtClean="0"/>
              <a:t>.</a:t>
            </a:r>
          </a:p>
          <a:p>
            <a:pPr>
              <a:buNone/>
            </a:pPr>
            <a:endParaRPr lang="hr-HR" dirty="0" smtClean="0"/>
          </a:p>
          <a:p>
            <a:pPr>
              <a:buNone/>
            </a:pPr>
            <a:r>
              <a:rPr lang="hr-HR" dirty="0" smtClean="0"/>
              <a:t>(pri tome se misli na materijalna pravila, a ne i na </a:t>
            </a:r>
          </a:p>
          <a:p>
            <a:pPr>
              <a:buNone/>
            </a:pPr>
            <a:r>
              <a:rPr lang="hr-HR" dirty="0" smtClean="0"/>
              <a:t>kolizijske norme – u slučajevima kada se primjenjuje </a:t>
            </a:r>
          </a:p>
          <a:p>
            <a:pPr>
              <a:buNone/>
            </a:pPr>
            <a:r>
              <a:rPr lang="hr-HR" i="1" dirty="0" err="1" smtClean="0"/>
              <a:t>renovi</a:t>
            </a:r>
            <a:r>
              <a:rPr lang="hr-HR" dirty="0" smtClean="0"/>
              <a:t>)</a:t>
            </a:r>
          </a:p>
          <a:p>
            <a:pPr>
              <a:buNone/>
            </a:pPr>
            <a:endParaRPr lang="hr-HR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Hrvatsko pravo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hr-HR" dirty="0" smtClean="0"/>
              <a:t>Članak 9. ZRS</a:t>
            </a:r>
          </a:p>
          <a:p>
            <a:pPr>
              <a:buNone/>
            </a:pPr>
            <a:endParaRPr lang="hr-HR" dirty="0" smtClean="0"/>
          </a:p>
          <a:p>
            <a:pPr>
              <a:buNone/>
            </a:pPr>
            <a:r>
              <a:rPr lang="hr-HR" dirty="0" smtClean="0"/>
              <a:t>Pravo strane države primjenjuje se prema smislu </a:t>
            </a:r>
          </a:p>
          <a:p>
            <a:pPr>
              <a:buNone/>
            </a:pPr>
            <a:r>
              <a:rPr lang="hr-HR" dirty="0" smtClean="0"/>
              <a:t>i pojmovima što ih sadrži.</a:t>
            </a:r>
            <a:endParaRPr lang="hr-HR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ZMPP iz 2017.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r-HR" dirty="0" smtClean="0"/>
              <a:t>Članak 8.</a:t>
            </a:r>
          </a:p>
          <a:p>
            <a:pPr marL="0" indent="0">
              <a:buNone/>
            </a:pPr>
            <a:endParaRPr lang="hr-HR" dirty="0"/>
          </a:p>
          <a:p>
            <a:pPr marL="0" indent="0">
              <a:buNone/>
            </a:pPr>
            <a:r>
              <a:rPr lang="en-US" dirty="0"/>
              <a:t>(2) </a:t>
            </a:r>
            <a:r>
              <a:rPr lang="en-US" dirty="0" err="1"/>
              <a:t>Pravo</a:t>
            </a:r>
            <a:r>
              <a:rPr lang="en-US" dirty="0"/>
              <a:t> </a:t>
            </a:r>
            <a:r>
              <a:rPr lang="en-US" dirty="0" err="1"/>
              <a:t>strane</a:t>
            </a:r>
            <a:r>
              <a:rPr lang="en-US" dirty="0"/>
              <a:t> </a:t>
            </a:r>
            <a:r>
              <a:rPr lang="en-US" dirty="0" err="1"/>
              <a:t>države</a:t>
            </a:r>
            <a:r>
              <a:rPr lang="en-US" dirty="0"/>
              <a:t> </a:t>
            </a:r>
            <a:r>
              <a:rPr lang="en-US" dirty="0" err="1"/>
              <a:t>primjenjuje</a:t>
            </a:r>
            <a:r>
              <a:rPr lang="en-US" dirty="0"/>
              <a:t> se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način</a:t>
            </a:r>
            <a:r>
              <a:rPr lang="en-US" dirty="0"/>
              <a:t> </a:t>
            </a:r>
            <a:r>
              <a:rPr lang="en-US" dirty="0" err="1"/>
              <a:t>kako</a:t>
            </a:r>
            <a:r>
              <a:rPr lang="en-US" dirty="0"/>
              <a:t> se </a:t>
            </a:r>
            <a:r>
              <a:rPr lang="en-US" dirty="0" err="1"/>
              <a:t>tumači</a:t>
            </a:r>
            <a:r>
              <a:rPr lang="en-US" dirty="0"/>
              <a:t> u </a:t>
            </a:r>
            <a:r>
              <a:rPr lang="en-US" dirty="0" err="1"/>
              <a:t>toj</a:t>
            </a:r>
            <a:r>
              <a:rPr lang="en-US" dirty="0"/>
              <a:t> </a:t>
            </a:r>
            <a:r>
              <a:rPr lang="en-US" dirty="0" err="1"/>
              <a:t>državi</a:t>
            </a:r>
            <a:r>
              <a:rPr lang="en-US" dirty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86288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i="1" dirty="0" err="1" smtClean="0"/>
              <a:t>Renvoi</a:t>
            </a:r>
            <a:r>
              <a:rPr lang="hr-HR" dirty="0" smtClean="0"/>
              <a:t> – uzvraćanje i upućivanje dalje </a:t>
            </a:r>
            <a:endParaRPr lang="hr-HR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hr-HR" dirty="0" smtClean="0"/>
              <a:t>Situacije u kojima polazno kolizijsko pravo uputi i </a:t>
            </a:r>
          </a:p>
          <a:p>
            <a:pPr>
              <a:buNone/>
            </a:pPr>
            <a:r>
              <a:rPr lang="hr-HR" dirty="0" smtClean="0"/>
              <a:t>na kolizijsko pravilo mjerodavnog prava, a ono </a:t>
            </a:r>
          </a:p>
          <a:p>
            <a:pPr>
              <a:buNone/>
            </a:pPr>
            <a:r>
              <a:rPr lang="hr-HR" dirty="0" smtClean="0"/>
              <a:t>može (u nekim slučajevima) vratiti na primjenu </a:t>
            </a:r>
          </a:p>
          <a:p>
            <a:pPr>
              <a:buNone/>
            </a:pPr>
            <a:r>
              <a:rPr lang="hr-HR" dirty="0" smtClean="0"/>
              <a:t>polaznog prava ili (u nekim slučajevima) uputiti </a:t>
            </a:r>
          </a:p>
          <a:p>
            <a:pPr>
              <a:buNone/>
            </a:pPr>
            <a:r>
              <a:rPr lang="hr-HR" dirty="0" smtClean="0"/>
              <a:t>na primjenu prava neke treće države.</a:t>
            </a:r>
          </a:p>
          <a:p>
            <a:pPr>
              <a:buNone/>
            </a:pPr>
            <a:endParaRPr lang="hr-HR" dirty="0" smtClean="0"/>
          </a:p>
          <a:p>
            <a:pPr>
              <a:buNone/>
            </a:pPr>
            <a:r>
              <a:rPr lang="hr-HR" dirty="0" smtClean="0"/>
              <a:t>Zašto? U kojim slučajevima?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i="1" dirty="0" err="1" smtClean="0"/>
              <a:t>Renvoi</a:t>
            </a:r>
            <a:r>
              <a:rPr lang="hr-HR" dirty="0" smtClean="0"/>
              <a:t> – uzvraćanje i upućivanje dalje </a:t>
            </a:r>
            <a:endParaRPr lang="hr-HR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hr-HR" dirty="0" smtClean="0"/>
              <a:t>Situacije u kojima polazno kolizijsko pravo uputi i </a:t>
            </a:r>
          </a:p>
          <a:p>
            <a:pPr>
              <a:buNone/>
            </a:pPr>
            <a:r>
              <a:rPr lang="hr-HR" dirty="0" smtClean="0"/>
              <a:t>na kolizijsko pravilo mjerodavnog prava, a ono </a:t>
            </a:r>
          </a:p>
          <a:p>
            <a:pPr>
              <a:buNone/>
            </a:pPr>
            <a:r>
              <a:rPr lang="hr-HR" dirty="0" smtClean="0"/>
              <a:t>može (u nekim slučajevima) vratiti na primjenu </a:t>
            </a:r>
          </a:p>
          <a:p>
            <a:pPr>
              <a:buNone/>
            </a:pPr>
            <a:r>
              <a:rPr lang="hr-HR" dirty="0" smtClean="0"/>
              <a:t>polaznog prava ili (u nekim slučajevima) uputiti </a:t>
            </a:r>
          </a:p>
          <a:p>
            <a:pPr>
              <a:buNone/>
            </a:pPr>
            <a:r>
              <a:rPr lang="hr-HR" dirty="0" smtClean="0"/>
              <a:t>na primjenu prava neke treće države.</a:t>
            </a:r>
          </a:p>
          <a:p>
            <a:pPr>
              <a:buNone/>
            </a:pPr>
            <a:endParaRPr lang="hr-HR" dirty="0" smtClean="0"/>
          </a:p>
          <a:p>
            <a:pPr>
              <a:buNone/>
            </a:pPr>
            <a:r>
              <a:rPr lang="hr-HR" dirty="0" smtClean="0"/>
              <a:t>Zašto? U kojim slučajevima?</a:t>
            </a:r>
          </a:p>
          <a:p>
            <a:pPr>
              <a:buNone/>
            </a:pPr>
            <a:r>
              <a:rPr lang="hr-HR" dirty="0" smtClean="0"/>
              <a:t>Kada je poveznica polaznog prava drugačija od one </a:t>
            </a:r>
          </a:p>
          <a:p>
            <a:pPr>
              <a:buNone/>
            </a:pPr>
            <a:r>
              <a:rPr lang="hr-HR" dirty="0" smtClean="0"/>
              <a:t>koju ima pravo na koje je polazno pravo uputilo.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Pretpostavka za primjenu </a:t>
            </a:r>
            <a:r>
              <a:rPr lang="hr-HR" i="1" dirty="0" err="1" smtClean="0"/>
              <a:t>renvoi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hr-HR" dirty="0" smtClean="0"/>
              <a:t>Polazno kolizijsko pravo mora imati odredbu </a:t>
            </a:r>
          </a:p>
          <a:p>
            <a:pPr>
              <a:buNone/>
            </a:pPr>
            <a:r>
              <a:rPr lang="hr-HR" dirty="0" smtClean="0"/>
              <a:t>kojom je </a:t>
            </a:r>
            <a:r>
              <a:rPr lang="hr-HR" i="1" dirty="0" err="1" smtClean="0"/>
              <a:t>renvoi</a:t>
            </a:r>
            <a:r>
              <a:rPr lang="hr-HR" i="1" dirty="0" smtClean="0"/>
              <a:t> </a:t>
            </a:r>
            <a:r>
              <a:rPr lang="hr-HR" dirty="0" smtClean="0"/>
              <a:t>dozvoljen.</a:t>
            </a:r>
          </a:p>
          <a:p>
            <a:pPr>
              <a:buNone/>
            </a:pPr>
            <a:endParaRPr lang="hr-HR" dirty="0" smtClean="0"/>
          </a:p>
          <a:p>
            <a:pPr>
              <a:buNone/>
            </a:pPr>
            <a:endParaRPr lang="hr-H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KVALIFIKACIJA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hr-HR" dirty="0" smtClean="0"/>
          </a:p>
          <a:p>
            <a:pPr>
              <a:buNone/>
            </a:pPr>
            <a:r>
              <a:rPr lang="hr-HR" i="1" dirty="0" smtClean="0"/>
              <a:t>“Problem kvalifikacije nije uznemiravao engleske suce, u stvari bi cinik mogao reći, s određenim stupnjem točnosti, da im njegovo postojanje nije padalo napamet.”</a:t>
            </a:r>
          </a:p>
          <a:p>
            <a:pPr>
              <a:buNone/>
            </a:pPr>
            <a:r>
              <a:rPr lang="hr-HR" dirty="0" err="1" smtClean="0"/>
              <a:t>Chesire</a:t>
            </a:r>
            <a:r>
              <a:rPr lang="hr-HR" dirty="0" smtClean="0"/>
              <a:t>, </a:t>
            </a:r>
            <a:r>
              <a:rPr lang="hr-HR" dirty="0" err="1" smtClean="0"/>
              <a:t>G.C</a:t>
            </a:r>
            <a:r>
              <a:rPr lang="hr-HR" dirty="0" smtClean="0"/>
              <a:t>., </a:t>
            </a:r>
            <a:r>
              <a:rPr lang="hr-HR" dirty="0" err="1" smtClean="0"/>
              <a:t>Private</a:t>
            </a:r>
            <a:r>
              <a:rPr lang="hr-HR" dirty="0" smtClean="0"/>
              <a:t> </a:t>
            </a:r>
            <a:r>
              <a:rPr lang="hr-HR" dirty="0" err="1" smtClean="0"/>
              <a:t>International</a:t>
            </a:r>
            <a:r>
              <a:rPr lang="hr-HR" dirty="0" smtClean="0"/>
              <a:t> </a:t>
            </a:r>
            <a:r>
              <a:rPr lang="hr-HR" dirty="0" err="1" smtClean="0"/>
              <a:t>Law</a:t>
            </a:r>
            <a:r>
              <a:rPr lang="hr-HR" dirty="0" smtClean="0"/>
              <a:t>, </a:t>
            </a:r>
            <a:r>
              <a:rPr lang="hr-HR" dirty="0" err="1" smtClean="0"/>
              <a:t>Oxford</a:t>
            </a:r>
            <a:r>
              <a:rPr lang="hr-HR" dirty="0" smtClean="0"/>
              <a:t> </a:t>
            </a:r>
          </a:p>
          <a:p>
            <a:pPr>
              <a:buNone/>
            </a:pPr>
            <a:r>
              <a:rPr lang="hr-HR" dirty="0" smtClean="0"/>
              <a:t>1938.</a:t>
            </a:r>
          </a:p>
          <a:p>
            <a:pPr>
              <a:buNone/>
            </a:pPr>
            <a:endParaRPr lang="en-US" i="1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Posljedice primjene </a:t>
            </a:r>
            <a:r>
              <a:rPr lang="hr-HR" i="1" dirty="0" err="1" smtClean="0"/>
              <a:t>renvoi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buAutoNum type="arabicPeriod"/>
            </a:pPr>
            <a:r>
              <a:rPr lang="hr-HR" dirty="0" smtClean="0"/>
              <a:t>Uzvrat na polazno pravo (poveznica je drugačija od one koju sadrži kolizijsko pravilo </a:t>
            </a:r>
            <a:r>
              <a:rPr lang="hr-HR" i="1" dirty="0" err="1" smtClean="0"/>
              <a:t>lex</a:t>
            </a:r>
            <a:r>
              <a:rPr lang="hr-HR" i="1" dirty="0" smtClean="0"/>
              <a:t> fori</a:t>
            </a:r>
            <a:r>
              <a:rPr lang="hr-HR" dirty="0" smtClean="0"/>
              <a:t>)</a:t>
            </a:r>
          </a:p>
          <a:p>
            <a:pPr marL="514350" indent="-514350">
              <a:buAutoNum type="arabicPeriod"/>
            </a:pPr>
            <a:r>
              <a:rPr lang="hr-HR" dirty="0" smtClean="0"/>
              <a:t>Upućivanje dalje (poveznica je drugačija od one koju sadrži kolizijsko pravilo </a:t>
            </a:r>
            <a:r>
              <a:rPr lang="hr-HR" i="1" dirty="0" err="1" smtClean="0"/>
              <a:t>lex</a:t>
            </a:r>
            <a:r>
              <a:rPr lang="hr-HR" i="1" dirty="0" smtClean="0"/>
              <a:t> fori</a:t>
            </a:r>
            <a:r>
              <a:rPr lang="hr-HR" dirty="0" smtClean="0"/>
              <a:t>)</a:t>
            </a:r>
          </a:p>
          <a:p>
            <a:pPr marL="514350" indent="-514350">
              <a:buAutoNum type="arabicPeriod"/>
            </a:pPr>
            <a:r>
              <a:rPr lang="hr-HR" dirty="0" smtClean="0"/>
              <a:t>Primjena mjerodavnog prava na koje je uputilo kolizijsko pravilo </a:t>
            </a:r>
            <a:r>
              <a:rPr lang="hr-HR" i="1" dirty="0" err="1" smtClean="0"/>
              <a:t>lex</a:t>
            </a:r>
            <a:r>
              <a:rPr lang="hr-HR" i="1" dirty="0" smtClean="0"/>
              <a:t> fori</a:t>
            </a:r>
            <a:r>
              <a:rPr lang="hr-HR" dirty="0" smtClean="0"/>
              <a:t> (poveznica je ista kao ona koju sadrži kolizijsko pravilo </a:t>
            </a:r>
            <a:r>
              <a:rPr lang="hr-HR" i="1" dirty="0" err="1" smtClean="0"/>
              <a:t>lex</a:t>
            </a:r>
            <a:r>
              <a:rPr lang="hr-HR" i="1" dirty="0" smtClean="0"/>
              <a:t> fori</a:t>
            </a:r>
            <a:r>
              <a:rPr lang="hr-HR" dirty="0" smtClean="0"/>
              <a:t>)</a:t>
            </a:r>
            <a:endParaRPr lang="hr-HR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dirty="0" smtClean="0"/>
              <a:t>Povijesni primjer - </a:t>
            </a:r>
            <a:r>
              <a:rPr lang="hr-HR" i="1" dirty="0" err="1" smtClean="0"/>
              <a:t>renvoi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hr-HR" i="1" dirty="0" smtClean="0"/>
          </a:p>
          <a:p>
            <a:pPr>
              <a:buNone/>
            </a:pPr>
            <a:endParaRPr lang="hr-HR" i="1" dirty="0" smtClean="0"/>
          </a:p>
          <a:p>
            <a:pPr>
              <a:buNone/>
            </a:pPr>
            <a:r>
              <a:rPr lang="hr-HR" i="1" dirty="0" err="1" smtClean="0"/>
              <a:t>Forgo</a:t>
            </a:r>
            <a:r>
              <a:rPr lang="hr-HR" dirty="0" smtClean="0"/>
              <a:t>, francuski Kasacijski sud, 1878. i 1882.</a:t>
            </a:r>
            <a:endParaRPr lang="hr-HR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/>
              <a:t>Pretpostavke za uzvrat i upućivanje dalje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hr-HR" dirty="0" smtClean="0"/>
              <a:t>Polazno kolizijsko pravo mora dozvoljavati </a:t>
            </a:r>
            <a:r>
              <a:rPr lang="hr-HR" i="1" dirty="0" err="1" smtClean="0"/>
              <a:t>renvoi</a:t>
            </a:r>
            <a:r>
              <a:rPr lang="hr-HR" dirty="0" smtClean="0"/>
              <a:t>.</a:t>
            </a:r>
          </a:p>
          <a:p>
            <a:pPr marL="514350" indent="-514350">
              <a:buAutoNum type="arabicPeriod"/>
            </a:pPr>
            <a:r>
              <a:rPr lang="hr-HR" dirty="0" smtClean="0"/>
              <a:t>Kolizijska pravila države suda i kolizijska pravila države na čije pravo polazna kolizijska pravila upućuju su različita – imaju različitu poveznicu.</a:t>
            </a:r>
          </a:p>
          <a:p>
            <a:pPr marL="514350" indent="-514350">
              <a:buAutoNum type="arabicPeriod"/>
            </a:pPr>
            <a:r>
              <a:rPr lang="hr-HR" dirty="0" smtClean="0"/>
              <a:t>Činjenični sklop je takav da omogućuje da se različita pravila primjenjuju. </a:t>
            </a:r>
            <a:endParaRPr lang="hr-HR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ZRS, članak 6.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hr-HR" dirty="0" smtClean="0"/>
              <a:t>Ako bi prema odredbama ovog zakona trebalo </a:t>
            </a:r>
          </a:p>
          <a:p>
            <a:pPr>
              <a:buNone/>
            </a:pPr>
            <a:r>
              <a:rPr lang="hr-HR" dirty="0" smtClean="0"/>
              <a:t>primijeniti pravo strane države, uzimaju se u </a:t>
            </a:r>
          </a:p>
          <a:p>
            <a:pPr>
              <a:buNone/>
            </a:pPr>
            <a:r>
              <a:rPr lang="hr-HR" dirty="0" smtClean="0"/>
              <a:t>obzir njegova pravila o određivanju </a:t>
            </a:r>
          </a:p>
          <a:p>
            <a:pPr>
              <a:buNone/>
            </a:pPr>
            <a:r>
              <a:rPr lang="hr-HR" dirty="0" smtClean="0"/>
              <a:t>mjerodavnog prava.</a:t>
            </a:r>
          </a:p>
          <a:p>
            <a:pPr>
              <a:buNone/>
            </a:pPr>
            <a:r>
              <a:rPr lang="hr-HR" dirty="0" smtClean="0"/>
              <a:t>Ako pravila strane države o određivanju </a:t>
            </a:r>
          </a:p>
          <a:p>
            <a:pPr>
              <a:buNone/>
            </a:pPr>
            <a:r>
              <a:rPr lang="hr-HR" dirty="0" smtClean="0"/>
              <a:t>mjerodavnog prava uzvraćaju na pravo RH, </a:t>
            </a:r>
          </a:p>
          <a:p>
            <a:pPr>
              <a:buNone/>
            </a:pPr>
            <a:r>
              <a:rPr lang="hr-HR" dirty="0" smtClean="0"/>
              <a:t>primijenit će se pravo RH, ne uzimajući u obzir </a:t>
            </a:r>
          </a:p>
          <a:p>
            <a:pPr>
              <a:buNone/>
            </a:pPr>
            <a:r>
              <a:rPr lang="hr-HR" dirty="0" smtClean="0"/>
              <a:t>pravila o određivanju mjerodavnog prava.</a:t>
            </a:r>
            <a:endParaRPr lang="hr-HR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ZMPP iz 2017.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 algn="ctr">
              <a:buNone/>
            </a:pPr>
            <a:r>
              <a:rPr lang="en-US" dirty="0" err="1">
                <a:solidFill>
                  <a:srgbClr val="414145"/>
                </a:solidFill>
                <a:latin typeface="Open Sans"/>
              </a:rPr>
              <a:t>Upućivanje</a:t>
            </a:r>
            <a:r>
              <a:rPr lang="en-US" dirty="0">
                <a:solidFill>
                  <a:srgbClr val="414145"/>
                </a:solidFill>
                <a:latin typeface="Open Sans"/>
              </a:rPr>
              <a:t> </a:t>
            </a:r>
            <a:r>
              <a:rPr lang="en-US" dirty="0" err="1">
                <a:solidFill>
                  <a:srgbClr val="414145"/>
                </a:solidFill>
                <a:latin typeface="Open Sans"/>
              </a:rPr>
              <a:t>na</a:t>
            </a:r>
            <a:r>
              <a:rPr lang="en-US" dirty="0">
                <a:solidFill>
                  <a:srgbClr val="414145"/>
                </a:solidFill>
                <a:latin typeface="Open Sans"/>
              </a:rPr>
              <a:t> </a:t>
            </a:r>
            <a:r>
              <a:rPr lang="en-US" dirty="0" err="1">
                <a:solidFill>
                  <a:srgbClr val="414145"/>
                </a:solidFill>
                <a:latin typeface="Open Sans"/>
              </a:rPr>
              <a:t>pravo</a:t>
            </a:r>
            <a:r>
              <a:rPr lang="en-US" dirty="0">
                <a:solidFill>
                  <a:srgbClr val="414145"/>
                </a:solidFill>
                <a:latin typeface="Open Sans"/>
              </a:rPr>
              <a:t> </a:t>
            </a:r>
            <a:r>
              <a:rPr lang="en-US" dirty="0" err="1">
                <a:solidFill>
                  <a:srgbClr val="414145"/>
                </a:solidFill>
                <a:latin typeface="Open Sans"/>
              </a:rPr>
              <a:t>strane</a:t>
            </a:r>
            <a:r>
              <a:rPr lang="en-US" dirty="0">
                <a:solidFill>
                  <a:srgbClr val="414145"/>
                </a:solidFill>
                <a:latin typeface="Open Sans"/>
              </a:rPr>
              <a:t> </a:t>
            </a:r>
            <a:r>
              <a:rPr lang="en-US" dirty="0" err="1">
                <a:solidFill>
                  <a:srgbClr val="414145"/>
                </a:solidFill>
                <a:latin typeface="Open Sans"/>
              </a:rPr>
              <a:t>države</a:t>
            </a:r>
            <a:r>
              <a:rPr lang="en-US" dirty="0">
                <a:solidFill>
                  <a:srgbClr val="414145"/>
                </a:solidFill>
                <a:latin typeface="Open Sans"/>
              </a:rPr>
              <a:t> </a:t>
            </a:r>
            <a:r>
              <a:rPr lang="en-US" dirty="0" err="1">
                <a:solidFill>
                  <a:srgbClr val="414145"/>
                </a:solidFill>
                <a:latin typeface="Open Sans"/>
              </a:rPr>
              <a:t>i</a:t>
            </a:r>
            <a:r>
              <a:rPr lang="en-US" dirty="0">
                <a:solidFill>
                  <a:srgbClr val="414145"/>
                </a:solidFill>
                <a:latin typeface="Open Sans"/>
              </a:rPr>
              <a:t> </a:t>
            </a:r>
            <a:r>
              <a:rPr lang="en-US" dirty="0" err="1">
                <a:solidFill>
                  <a:srgbClr val="414145"/>
                </a:solidFill>
                <a:latin typeface="Open Sans"/>
              </a:rPr>
              <a:t>uzvrat</a:t>
            </a:r>
            <a:r>
              <a:rPr lang="en-US" dirty="0">
                <a:solidFill>
                  <a:srgbClr val="414145"/>
                </a:solidFill>
                <a:latin typeface="Open Sans"/>
              </a:rPr>
              <a:t> </a:t>
            </a:r>
            <a:r>
              <a:rPr lang="en-US" dirty="0" err="1">
                <a:solidFill>
                  <a:srgbClr val="414145"/>
                </a:solidFill>
                <a:latin typeface="Open Sans"/>
              </a:rPr>
              <a:t>na</a:t>
            </a:r>
            <a:r>
              <a:rPr lang="en-US" dirty="0">
                <a:solidFill>
                  <a:srgbClr val="414145"/>
                </a:solidFill>
                <a:latin typeface="Open Sans"/>
              </a:rPr>
              <a:t> </a:t>
            </a:r>
            <a:r>
              <a:rPr lang="en-US" dirty="0" err="1">
                <a:solidFill>
                  <a:srgbClr val="414145"/>
                </a:solidFill>
                <a:latin typeface="Open Sans"/>
              </a:rPr>
              <a:t>domaće</a:t>
            </a:r>
            <a:r>
              <a:rPr lang="en-US" dirty="0">
                <a:solidFill>
                  <a:srgbClr val="414145"/>
                </a:solidFill>
                <a:latin typeface="Open Sans"/>
              </a:rPr>
              <a:t> </a:t>
            </a:r>
            <a:r>
              <a:rPr lang="en-US" dirty="0" err="1">
                <a:solidFill>
                  <a:srgbClr val="414145"/>
                </a:solidFill>
                <a:latin typeface="Open Sans"/>
              </a:rPr>
              <a:t>pravo</a:t>
            </a:r>
            <a:endParaRPr lang="en-US" dirty="0">
              <a:solidFill>
                <a:srgbClr val="414145"/>
              </a:solidFill>
              <a:latin typeface="Open Sans"/>
            </a:endParaRPr>
          </a:p>
          <a:p>
            <a:pPr marL="0" indent="0" algn="ctr">
              <a:buNone/>
            </a:pPr>
            <a:r>
              <a:rPr lang="en-US" dirty="0" err="1">
                <a:solidFill>
                  <a:srgbClr val="414145"/>
                </a:solidFill>
                <a:latin typeface="Open Sans"/>
              </a:rPr>
              <a:t>Članak</a:t>
            </a:r>
            <a:r>
              <a:rPr lang="en-US" dirty="0">
                <a:solidFill>
                  <a:srgbClr val="414145"/>
                </a:solidFill>
                <a:latin typeface="Open Sans"/>
              </a:rPr>
              <a:t> 9</a:t>
            </a:r>
            <a:r>
              <a:rPr lang="en-US" dirty="0" smtClean="0">
                <a:solidFill>
                  <a:srgbClr val="414145"/>
                </a:solidFill>
                <a:latin typeface="Open Sans"/>
              </a:rPr>
              <a:t>.</a:t>
            </a:r>
            <a:endParaRPr lang="hr-HR" dirty="0" smtClean="0">
              <a:solidFill>
                <a:srgbClr val="414145"/>
              </a:solidFill>
              <a:latin typeface="Open Sans"/>
            </a:endParaRPr>
          </a:p>
          <a:p>
            <a:pPr marL="0" indent="0" algn="ctr">
              <a:buNone/>
            </a:pPr>
            <a:endParaRPr lang="en-US" dirty="0">
              <a:solidFill>
                <a:srgbClr val="414145"/>
              </a:solidFill>
              <a:latin typeface="Open Sans"/>
            </a:endParaRPr>
          </a:p>
          <a:p>
            <a:pPr marL="0" indent="0">
              <a:buNone/>
            </a:pPr>
            <a:r>
              <a:rPr lang="en-US" dirty="0">
                <a:solidFill>
                  <a:srgbClr val="414145"/>
                </a:solidFill>
                <a:latin typeface="Open Sans"/>
              </a:rPr>
              <a:t>(1) </a:t>
            </a:r>
            <a:r>
              <a:rPr lang="en-US" dirty="0" err="1">
                <a:solidFill>
                  <a:srgbClr val="414145"/>
                </a:solidFill>
                <a:latin typeface="Open Sans"/>
              </a:rPr>
              <a:t>Primjena</a:t>
            </a:r>
            <a:r>
              <a:rPr lang="en-US" dirty="0">
                <a:solidFill>
                  <a:srgbClr val="414145"/>
                </a:solidFill>
                <a:latin typeface="Open Sans"/>
              </a:rPr>
              <a:t> </a:t>
            </a:r>
            <a:r>
              <a:rPr lang="en-US" dirty="0" err="1">
                <a:solidFill>
                  <a:srgbClr val="414145"/>
                </a:solidFill>
                <a:latin typeface="Open Sans"/>
              </a:rPr>
              <a:t>prava</a:t>
            </a:r>
            <a:r>
              <a:rPr lang="en-US" dirty="0">
                <a:solidFill>
                  <a:srgbClr val="414145"/>
                </a:solidFill>
                <a:latin typeface="Open Sans"/>
              </a:rPr>
              <a:t> </a:t>
            </a:r>
            <a:r>
              <a:rPr lang="en-US" dirty="0" err="1">
                <a:solidFill>
                  <a:srgbClr val="414145"/>
                </a:solidFill>
                <a:latin typeface="Open Sans"/>
              </a:rPr>
              <a:t>neke</a:t>
            </a:r>
            <a:r>
              <a:rPr lang="en-US" dirty="0">
                <a:solidFill>
                  <a:srgbClr val="414145"/>
                </a:solidFill>
                <a:latin typeface="Open Sans"/>
              </a:rPr>
              <a:t> </a:t>
            </a:r>
            <a:r>
              <a:rPr lang="en-US" dirty="0" err="1">
                <a:solidFill>
                  <a:srgbClr val="414145"/>
                </a:solidFill>
                <a:latin typeface="Open Sans"/>
              </a:rPr>
              <a:t>države</a:t>
            </a:r>
            <a:r>
              <a:rPr lang="en-US" dirty="0">
                <a:solidFill>
                  <a:srgbClr val="414145"/>
                </a:solidFill>
                <a:latin typeface="Open Sans"/>
              </a:rPr>
              <a:t> </a:t>
            </a:r>
            <a:r>
              <a:rPr lang="en-US" dirty="0" err="1">
                <a:solidFill>
                  <a:srgbClr val="414145"/>
                </a:solidFill>
                <a:latin typeface="Open Sans"/>
              </a:rPr>
              <a:t>na</a:t>
            </a:r>
            <a:r>
              <a:rPr lang="en-US" dirty="0">
                <a:solidFill>
                  <a:srgbClr val="414145"/>
                </a:solidFill>
                <a:latin typeface="Open Sans"/>
              </a:rPr>
              <a:t> </a:t>
            </a:r>
            <a:r>
              <a:rPr lang="en-US" dirty="0" err="1">
                <a:solidFill>
                  <a:srgbClr val="414145"/>
                </a:solidFill>
                <a:latin typeface="Open Sans"/>
              </a:rPr>
              <a:t>koje</a:t>
            </a:r>
            <a:r>
              <a:rPr lang="en-US" dirty="0">
                <a:solidFill>
                  <a:srgbClr val="414145"/>
                </a:solidFill>
                <a:latin typeface="Open Sans"/>
              </a:rPr>
              <a:t> </a:t>
            </a:r>
            <a:r>
              <a:rPr lang="en-US" dirty="0" err="1">
                <a:solidFill>
                  <a:srgbClr val="414145"/>
                </a:solidFill>
                <a:latin typeface="Open Sans"/>
              </a:rPr>
              <a:t>upućuju</a:t>
            </a:r>
            <a:r>
              <a:rPr lang="en-US" dirty="0">
                <a:solidFill>
                  <a:srgbClr val="414145"/>
                </a:solidFill>
                <a:latin typeface="Open Sans"/>
              </a:rPr>
              <a:t> </a:t>
            </a:r>
            <a:r>
              <a:rPr lang="en-US" dirty="0" err="1">
                <a:solidFill>
                  <a:srgbClr val="414145"/>
                </a:solidFill>
                <a:latin typeface="Open Sans"/>
              </a:rPr>
              <a:t>odredbe</a:t>
            </a:r>
            <a:r>
              <a:rPr lang="en-US" dirty="0">
                <a:solidFill>
                  <a:srgbClr val="414145"/>
                </a:solidFill>
                <a:latin typeface="Open Sans"/>
              </a:rPr>
              <a:t> </a:t>
            </a:r>
            <a:r>
              <a:rPr lang="en-US" dirty="0" err="1">
                <a:solidFill>
                  <a:srgbClr val="414145"/>
                </a:solidFill>
                <a:latin typeface="Open Sans"/>
              </a:rPr>
              <a:t>ovoga</a:t>
            </a:r>
            <a:r>
              <a:rPr lang="en-US" dirty="0">
                <a:solidFill>
                  <a:srgbClr val="414145"/>
                </a:solidFill>
                <a:latin typeface="Open Sans"/>
              </a:rPr>
              <a:t> </a:t>
            </a:r>
            <a:r>
              <a:rPr lang="en-US" dirty="0" err="1">
                <a:solidFill>
                  <a:srgbClr val="414145"/>
                </a:solidFill>
                <a:latin typeface="Open Sans"/>
              </a:rPr>
              <a:t>Zakona</a:t>
            </a:r>
            <a:r>
              <a:rPr lang="en-US" dirty="0">
                <a:solidFill>
                  <a:srgbClr val="414145"/>
                </a:solidFill>
                <a:latin typeface="Open Sans"/>
              </a:rPr>
              <a:t> </a:t>
            </a:r>
            <a:r>
              <a:rPr lang="en-US" dirty="0" err="1">
                <a:solidFill>
                  <a:srgbClr val="414145"/>
                </a:solidFill>
                <a:latin typeface="Open Sans"/>
              </a:rPr>
              <a:t>znači</a:t>
            </a:r>
            <a:r>
              <a:rPr lang="en-US" dirty="0">
                <a:solidFill>
                  <a:srgbClr val="414145"/>
                </a:solidFill>
                <a:latin typeface="Open Sans"/>
              </a:rPr>
              <a:t> </a:t>
            </a:r>
            <a:r>
              <a:rPr lang="en-US" dirty="0" err="1">
                <a:solidFill>
                  <a:srgbClr val="414145"/>
                </a:solidFill>
                <a:latin typeface="Open Sans"/>
              </a:rPr>
              <a:t>primjenu</a:t>
            </a:r>
            <a:r>
              <a:rPr lang="en-US" dirty="0">
                <a:solidFill>
                  <a:srgbClr val="414145"/>
                </a:solidFill>
                <a:latin typeface="Open Sans"/>
              </a:rPr>
              <a:t> </a:t>
            </a:r>
            <a:r>
              <a:rPr lang="en-US" dirty="0" err="1">
                <a:solidFill>
                  <a:srgbClr val="414145"/>
                </a:solidFill>
                <a:latin typeface="Open Sans"/>
              </a:rPr>
              <a:t>pravnih</a:t>
            </a:r>
            <a:r>
              <a:rPr lang="en-US" dirty="0">
                <a:solidFill>
                  <a:srgbClr val="414145"/>
                </a:solidFill>
                <a:latin typeface="Open Sans"/>
              </a:rPr>
              <a:t> </a:t>
            </a:r>
            <a:r>
              <a:rPr lang="en-US" dirty="0" err="1">
                <a:solidFill>
                  <a:srgbClr val="414145"/>
                </a:solidFill>
                <a:latin typeface="Open Sans"/>
              </a:rPr>
              <a:t>pravila</a:t>
            </a:r>
            <a:r>
              <a:rPr lang="en-US" dirty="0">
                <a:solidFill>
                  <a:srgbClr val="414145"/>
                </a:solidFill>
                <a:latin typeface="Open Sans"/>
              </a:rPr>
              <a:t> </a:t>
            </a:r>
            <a:r>
              <a:rPr lang="en-US" dirty="0" err="1">
                <a:solidFill>
                  <a:srgbClr val="414145"/>
                </a:solidFill>
                <a:latin typeface="Open Sans"/>
              </a:rPr>
              <a:t>koja</a:t>
            </a:r>
            <a:r>
              <a:rPr lang="en-US" dirty="0">
                <a:solidFill>
                  <a:srgbClr val="414145"/>
                </a:solidFill>
                <a:latin typeface="Open Sans"/>
              </a:rPr>
              <a:t> </a:t>
            </a:r>
            <a:r>
              <a:rPr lang="en-US" dirty="0" err="1">
                <a:solidFill>
                  <a:srgbClr val="414145"/>
                </a:solidFill>
                <a:latin typeface="Open Sans"/>
              </a:rPr>
              <a:t>su</a:t>
            </a:r>
            <a:r>
              <a:rPr lang="en-US" dirty="0">
                <a:solidFill>
                  <a:srgbClr val="414145"/>
                </a:solidFill>
                <a:latin typeface="Open Sans"/>
              </a:rPr>
              <a:t> </a:t>
            </a:r>
            <a:r>
              <a:rPr lang="en-US" dirty="0" err="1">
                <a:solidFill>
                  <a:srgbClr val="414145"/>
                </a:solidFill>
                <a:latin typeface="Open Sans"/>
              </a:rPr>
              <a:t>na</a:t>
            </a:r>
            <a:r>
              <a:rPr lang="en-US" dirty="0">
                <a:solidFill>
                  <a:srgbClr val="414145"/>
                </a:solidFill>
                <a:latin typeface="Open Sans"/>
              </a:rPr>
              <a:t> </a:t>
            </a:r>
            <a:r>
              <a:rPr lang="en-US" dirty="0" err="1">
                <a:solidFill>
                  <a:srgbClr val="414145"/>
                </a:solidFill>
                <a:latin typeface="Open Sans"/>
              </a:rPr>
              <a:t>snazi</a:t>
            </a:r>
            <a:r>
              <a:rPr lang="en-US" dirty="0">
                <a:solidFill>
                  <a:srgbClr val="414145"/>
                </a:solidFill>
                <a:latin typeface="Open Sans"/>
              </a:rPr>
              <a:t> u </a:t>
            </a:r>
            <a:r>
              <a:rPr lang="en-US" dirty="0" err="1">
                <a:solidFill>
                  <a:srgbClr val="414145"/>
                </a:solidFill>
                <a:latin typeface="Open Sans"/>
              </a:rPr>
              <a:t>toj</a:t>
            </a:r>
            <a:r>
              <a:rPr lang="en-US" dirty="0">
                <a:solidFill>
                  <a:srgbClr val="414145"/>
                </a:solidFill>
                <a:latin typeface="Open Sans"/>
              </a:rPr>
              <a:t> </a:t>
            </a:r>
            <a:r>
              <a:rPr lang="en-US" dirty="0" err="1">
                <a:solidFill>
                  <a:srgbClr val="414145"/>
                </a:solidFill>
                <a:latin typeface="Open Sans"/>
              </a:rPr>
              <a:t>državi</a:t>
            </a:r>
            <a:r>
              <a:rPr lang="en-US" dirty="0">
                <a:solidFill>
                  <a:srgbClr val="414145"/>
                </a:solidFill>
                <a:latin typeface="Open Sans"/>
              </a:rPr>
              <a:t>, </a:t>
            </a:r>
            <a:r>
              <a:rPr lang="en-US" dirty="0" err="1">
                <a:solidFill>
                  <a:srgbClr val="414145"/>
                </a:solidFill>
                <a:latin typeface="Open Sans"/>
              </a:rPr>
              <a:t>osim</a:t>
            </a:r>
            <a:r>
              <a:rPr lang="en-US" dirty="0">
                <a:solidFill>
                  <a:srgbClr val="414145"/>
                </a:solidFill>
                <a:latin typeface="Open Sans"/>
              </a:rPr>
              <a:t> </a:t>
            </a:r>
            <a:r>
              <a:rPr lang="en-US" dirty="0" err="1">
                <a:solidFill>
                  <a:srgbClr val="414145"/>
                </a:solidFill>
                <a:latin typeface="Open Sans"/>
              </a:rPr>
              <a:t>njezinih</a:t>
            </a:r>
            <a:r>
              <a:rPr lang="en-US" dirty="0">
                <a:solidFill>
                  <a:srgbClr val="414145"/>
                </a:solidFill>
                <a:latin typeface="Open Sans"/>
              </a:rPr>
              <a:t> </a:t>
            </a:r>
            <a:r>
              <a:rPr lang="en-US" dirty="0" err="1">
                <a:solidFill>
                  <a:srgbClr val="414145"/>
                </a:solidFill>
                <a:latin typeface="Open Sans"/>
              </a:rPr>
              <a:t>pravila</a:t>
            </a:r>
            <a:r>
              <a:rPr lang="en-US" dirty="0">
                <a:solidFill>
                  <a:srgbClr val="414145"/>
                </a:solidFill>
                <a:latin typeface="Open Sans"/>
              </a:rPr>
              <a:t> o </a:t>
            </a:r>
            <a:r>
              <a:rPr lang="en-US" dirty="0" err="1">
                <a:solidFill>
                  <a:srgbClr val="414145"/>
                </a:solidFill>
                <a:latin typeface="Open Sans"/>
              </a:rPr>
              <a:t>određivanju</a:t>
            </a:r>
            <a:r>
              <a:rPr lang="en-US" dirty="0">
                <a:solidFill>
                  <a:srgbClr val="414145"/>
                </a:solidFill>
                <a:latin typeface="Open Sans"/>
              </a:rPr>
              <a:t> </a:t>
            </a:r>
            <a:r>
              <a:rPr lang="en-US" dirty="0" err="1">
                <a:solidFill>
                  <a:srgbClr val="414145"/>
                </a:solidFill>
                <a:latin typeface="Open Sans"/>
              </a:rPr>
              <a:t>mjerodavnog</a:t>
            </a:r>
            <a:r>
              <a:rPr lang="en-US" dirty="0">
                <a:solidFill>
                  <a:srgbClr val="414145"/>
                </a:solidFill>
                <a:latin typeface="Open Sans"/>
              </a:rPr>
              <a:t> </a:t>
            </a:r>
            <a:r>
              <a:rPr lang="en-US" dirty="0" err="1">
                <a:solidFill>
                  <a:srgbClr val="414145"/>
                </a:solidFill>
                <a:latin typeface="Open Sans"/>
              </a:rPr>
              <a:t>prava</a:t>
            </a:r>
            <a:r>
              <a:rPr lang="en-US" dirty="0">
                <a:solidFill>
                  <a:srgbClr val="414145"/>
                </a:solidFill>
                <a:latin typeface="Open Sans"/>
              </a:rPr>
              <a:t>.</a:t>
            </a:r>
          </a:p>
          <a:p>
            <a:pPr marL="0" indent="0">
              <a:buNone/>
            </a:pPr>
            <a:r>
              <a:rPr lang="en-US" dirty="0">
                <a:solidFill>
                  <a:srgbClr val="414145"/>
                </a:solidFill>
                <a:latin typeface="Open Sans"/>
              </a:rPr>
              <a:t>(2) </a:t>
            </a:r>
            <a:r>
              <a:rPr lang="en-US" dirty="0" err="1">
                <a:solidFill>
                  <a:srgbClr val="414145"/>
                </a:solidFill>
                <a:latin typeface="Open Sans"/>
              </a:rPr>
              <a:t>Iznimno</a:t>
            </a:r>
            <a:r>
              <a:rPr lang="en-US" dirty="0">
                <a:solidFill>
                  <a:srgbClr val="414145"/>
                </a:solidFill>
                <a:latin typeface="Open Sans"/>
              </a:rPr>
              <a:t>, </a:t>
            </a:r>
            <a:r>
              <a:rPr lang="en-US" dirty="0" err="1">
                <a:solidFill>
                  <a:srgbClr val="414145"/>
                </a:solidFill>
                <a:latin typeface="Open Sans"/>
              </a:rPr>
              <a:t>ako</a:t>
            </a:r>
            <a:r>
              <a:rPr lang="en-US" dirty="0">
                <a:solidFill>
                  <a:srgbClr val="414145"/>
                </a:solidFill>
                <a:latin typeface="Open Sans"/>
              </a:rPr>
              <a:t> </a:t>
            </a:r>
            <a:r>
              <a:rPr lang="en-US" dirty="0" err="1">
                <a:solidFill>
                  <a:srgbClr val="414145"/>
                </a:solidFill>
                <a:latin typeface="Open Sans"/>
              </a:rPr>
              <a:t>odredbe</a:t>
            </a:r>
            <a:r>
              <a:rPr lang="en-US" dirty="0">
                <a:solidFill>
                  <a:srgbClr val="414145"/>
                </a:solidFill>
                <a:latin typeface="Open Sans"/>
              </a:rPr>
              <a:t> </a:t>
            </a:r>
            <a:r>
              <a:rPr lang="en-US" dirty="0" err="1">
                <a:solidFill>
                  <a:srgbClr val="414145"/>
                </a:solidFill>
                <a:latin typeface="Open Sans"/>
              </a:rPr>
              <a:t>članka</a:t>
            </a:r>
            <a:r>
              <a:rPr lang="en-US" dirty="0">
                <a:solidFill>
                  <a:srgbClr val="414145"/>
                </a:solidFill>
                <a:latin typeface="Open Sans"/>
              </a:rPr>
              <a:t> 14. </a:t>
            </a:r>
            <a:r>
              <a:rPr lang="en-US" dirty="0" err="1">
                <a:solidFill>
                  <a:srgbClr val="414145"/>
                </a:solidFill>
                <a:latin typeface="Open Sans"/>
              </a:rPr>
              <a:t>stavka</a:t>
            </a:r>
            <a:r>
              <a:rPr lang="en-US" dirty="0">
                <a:solidFill>
                  <a:srgbClr val="414145"/>
                </a:solidFill>
                <a:latin typeface="Open Sans"/>
              </a:rPr>
              <a:t> 1., </a:t>
            </a:r>
            <a:r>
              <a:rPr lang="en-US" dirty="0" err="1">
                <a:solidFill>
                  <a:srgbClr val="414145"/>
                </a:solidFill>
                <a:latin typeface="Open Sans"/>
              </a:rPr>
              <a:t>članka</a:t>
            </a:r>
            <a:r>
              <a:rPr lang="en-US" dirty="0">
                <a:solidFill>
                  <a:srgbClr val="414145"/>
                </a:solidFill>
                <a:latin typeface="Open Sans"/>
              </a:rPr>
              <a:t> 17., </a:t>
            </a:r>
            <a:r>
              <a:rPr lang="en-US" dirty="0" err="1">
                <a:solidFill>
                  <a:srgbClr val="414145"/>
                </a:solidFill>
                <a:latin typeface="Open Sans"/>
              </a:rPr>
              <a:t>članka</a:t>
            </a:r>
            <a:r>
              <a:rPr lang="en-US" dirty="0">
                <a:solidFill>
                  <a:srgbClr val="414145"/>
                </a:solidFill>
                <a:latin typeface="Open Sans"/>
              </a:rPr>
              <a:t> 18., </a:t>
            </a:r>
            <a:r>
              <a:rPr lang="en-US" dirty="0" err="1">
                <a:solidFill>
                  <a:srgbClr val="414145"/>
                </a:solidFill>
                <a:latin typeface="Open Sans"/>
              </a:rPr>
              <a:t>članka</a:t>
            </a:r>
            <a:r>
              <a:rPr lang="en-US" dirty="0">
                <a:solidFill>
                  <a:srgbClr val="414145"/>
                </a:solidFill>
                <a:latin typeface="Open Sans"/>
              </a:rPr>
              <a:t> 31. </a:t>
            </a:r>
            <a:r>
              <a:rPr lang="en-US" dirty="0" err="1">
                <a:solidFill>
                  <a:srgbClr val="414145"/>
                </a:solidFill>
                <a:latin typeface="Open Sans"/>
              </a:rPr>
              <a:t>stavka</a:t>
            </a:r>
            <a:r>
              <a:rPr lang="en-US" dirty="0">
                <a:solidFill>
                  <a:srgbClr val="414145"/>
                </a:solidFill>
                <a:latin typeface="Open Sans"/>
              </a:rPr>
              <a:t> 1. </a:t>
            </a:r>
            <a:r>
              <a:rPr lang="en-US" dirty="0" err="1">
                <a:solidFill>
                  <a:srgbClr val="414145"/>
                </a:solidFill>
                <a:latin typeface="Open Sans"/>
              </a:rPr>
              <a:t>i</a:t>
            </a:r>
            <a:r>
              <a:rPr lang="en-US" dirty="0">
                <a:solidFill>
                  <a:srgbClr val="414145"/>
                </a:solidFill>
                <a:latin typeface="Open Sans"/>
              </a:rPr>
              <a:t> </a:t>
            </a:r>
            <a:r>
              <a:rPr lang="en-US" dirty="0" err="1">
                <a:solidFill>
                  <a:srgbClr val="414145"/>
                </a:solidFill>
                <a:latin typeface="Open Sans"/>
              </a:rPr>
              <a:t>članka</a:t>
            </a:r>
            <a:r>
              <a:rPr lang="en-US" dirty="0">
                <a:solidFill>
                  <a:srgbClr val="414145"/>
                </a:solidFill>
                <a:latin typeface="Open Sans"/>
              </a:rPr>
              <a:t> 45. </a:t>
            </a:r>
            <a:r>
              <a:rPr lang="en-US" dirty="0" err="1">
                <a:solidFill>
                  <a:srgbClr val="414145"/>
                </a:solidFill>
                <a:latin typeface="Open Sans"/>
              </a:rPr>
              <a:t>ovoga</a:t>
            </a:r>
            <a:r>
              <a:rPr lang="en-US" dirty="0">
                <a:solidFill>
                  <a:srgbClr val="414145"/>
                </a:solidFill>
                <a:latin typeface="Open Sans"/>
              </a:rPr>
              <a:t> </a:t>
            </a:r>
            <a:r>
              <a:rPr lang="en-US" dirty="0" err="1">
                <a:solidFill>
                  <a:srgbClr val="414145"/>
                </a:solidFill>
                <a:latin typeface="Open Sans"/>
              </a:rPr>
              <a:t>Zakona</a:t>
            </a:r>
            <a:r>
              <a:rPr lang="en-US" dirty="0">
                <a:solidFill>
                  <a:srgbClr val="414145"/>
                </a:solidFill>
                <a:latin typeface="Open Sans"/>
              </a:rPr>
              <a:t> </a:t>
            </a:r>
            <a:r>
              <a:rPr lang="en-US" dirty="0" err="1">
                <a:solidFill>
                  <a:srgbClr val="414145"/>
                </a:solidFill>
                <a:latin typeface="Open Sans"/>
              </a:rPr>
              <a:t>upućuju</a:t>
            </a:r>
            <a:r>
              <a:rPr lang="en-US" dirty="0">
                <a:solidFill>
                  <a:srgbClr val="414145"/>
                </a:solidFill>
                <a:latin typeface="Open Sans"/>
              </a:rPr>
              <a:t> </a:t>
            </a:r>
            <a:r>
              <a:rPr lang="en-US" dirty="0" err="1">
                <a:solidFill>
                  <a:srgbClr val="414145"/>
                </a:solidFill>
                <a:latin typeface="Open Sans"/>
              </a:rPr>
              <a:t>na</a:t>
            </a:r>
            <a:r>
              <a:rPr lang="en-US" dirty="0">
                <a:solidFill>
                  <a:srgbClr val="414145"/>
                </a:solidFill>
                <a:latin typeface="Open Sans"/>
              </a:rPr>
              <a:t> </a:t>
            </a:r>
            <a:r>
              <a:rPr lang="en-US" dirty="0" err="1">
                <a:solidFill>
                  <a:srgbClr val="414145"/>
                </a:solidFill>
                <a:latin typeface="Open Sans"/>
              </a:rPr>
              <a:t>pravo</a:t>
            </a:r>
            <a:r>
              <a:rPr lang="en-US" dirty="0">
                <a:solidFill>
                  <a:srgbClr val="414145"/>
                </a:solidFill>
                <a:latin typeface="Open Sans"/>
              </a:rPr>
              <a:t> </a:t>
            </a:r>
            <a:r>
              <a:rPr lang="en-US" dirty="0" err="1">
                <a:solidFill>
                  <a:srgbClr val="414145"/>
                </a:solidFill>
                <a:latin typeface="Open Sans"/>
              </a:rPr>
              <a:t>strane</a:t>
            </a:r>
            <a:r>
              <a:rPr lang="en-US" dirty="0">
                <a:solidFill>
                  <a:srgbClr val="414145"/>
                </a:solidFill>
                <a:latin typeface="Open Sans"/>
              </a:rPr>
              <a:t> </a:t>
            </a:r>
            <a:r>
              <a:rPr lang="en-US" dirty="0" err="1">
                <a:solidFill>
                  <a:srgbClr val="414145"/>
                </a:solidFill>
                <a:latin typeface="Open Sans"/>
              </a:rPr>
              <a:t>države</a:t>
            </a:r>
            <a:r>
              <a:rPr lang="en-US" dirty="0">
                <a:solidFill>
                  <a:srgbClr val="414145"/>
                </a:solidFill>
                <a:latin typeface="Open Sans"/>
              </a:rPr>
              <a:t>, </a:t>
            </a:r>
            <a:r>
              <a:rPr lang="en-US" dirty="0" err="1">
                <a:solidFill>
                  <a:srgbClr val="414145"/>
                </a:solidFill>
                <a:latin typeface="Open Sans"/>
              </a:rPr>
              <a:t>primjenjuju</a:t>
            </a:r>
            <a:r>
              <a:rPr lang="en-US" dirty="0">
                <a:solidFill>
                  <a:srgbClr val="414145"/>
                </a:solidFill>
                <a:latin typeface="Open Sans"/>
              </a:rPr>
              <a:t> se </a:t>
            </a:r>
            <a:r>
              <a:rPr lang="en-US" dirty="0" err="1">
                <a:solidFill>
                  <a:srgbClr val="414145"/>
                </a:solidFill>
                <a:latin typeface="Open Sans"/>
              </a:rPr>
              <a:t>pravila</a:t>
            </a:r>
            <a:r>
              <a:rPr lang="en-US" dirty="0">
                <a:solidFill>
                  <a:srgbClr val="414145"/>
                </a:solidFill>
                <a:latin typeface="Open Sans"/>
              </a:rPr>
              <a:t> </a:t>
            </a:r>
            <a:r>
              <a:rPr lang="en-US" dirty="0" err="1">
                <a:solidFill>
                  <a:srgbClr val="414145"/>
                </a:solidFill>
                <a:latin typeface="Open Sans"/>
              </a:rPr>
              <a:t>te</a:t>
            </a:r>
            <a:r>
              <a:rPr lang="en-US" dirty="0">
                <a:solidFill>
                  <a:srgbClr val="414145"/>
                </a:solidFill>
                <a:latin typeface="Open Sans"/>
              </a:rPr>
              <a:t> </a:t>
            </a:r>
            <a:r>
              <a:rPr lang="en-US" dirty="0" err="1">
                <a:solidFill>
                  <a:srgbClr val="414145"/>
                </a:solidFill>
                <a:latin typeface="Open Sans"/>
              </a:rPr>
              <a:t>države</a:t>
            </a:r>
            <a:r>
              <a:rPr lang="en-US" dirty="0">
                <a:solidFill>
                  <a:srgbClr val="414145"/>
                </a:solidFill>
                <a:latin typeface="Open Sans"/>
              </a:rPr>
              <a:t> o </a:t>
            </a:r>
            <a:r>
              <a:rPr lang="en-US" dirty="0" err="1">
                <a:solidFill>
                  <a:srgbClr val="414145"/>
                </a:solidFill>
                <a:latin typeface="Open Sans"/>
              </a:rPr>
              <a:t>određivanju</a:t>
            </a:r>
            <a:r>
              <a:rPr lang="en-US" dirty="0">
                <a:solidFill>
                  <a:srgbClr val="414145"/>
                </a:solidFill>
                <a:latin typeface="Open Sans"/>
              </a:rPr>
              <a:t> </a:t>
            </a:r>
            <a:r>
              <a:rPr lang="en-US" dirty="0" err="1">
                <a:solidFill>
                  <a:srgbClr val="414145"/>
                </a:solidFill>
                <a:latin typeface="Open Sans"/>
              </a:rPr>
              <a:t>mjerodavnoga</a:t>
            </a:r>
            <a:r>
              <a:rPr lang="en-US" dirty="0">
                <a:solidFill>
                  <a:srgbClr val="414145"/>
                </a:solidFill>
                <a:latin typeface="Open Sans"/>
              </a:rPr>
              <a:t> </a:t>
            </a:r>
            <a:r>
              <a:rPr lang="en-US" dirty="0" err="1">
                <a:solidFill>
                  <a:srgbClr val="414145"/>
                </a:solidFill>
                <a:latin typeface="Open Sans"/>
              </a:rPr>
              <a:t>prava</a:t>
            </a:r>
            <a:r>
              <a:rPr lang="en-US" dirty="0">
                <a:solidFill>
                  <a:srgbClr val="414145"/>
                </a:solidFill>
                <a:latin typeface="Open Sans"/>
              </a:rPr>
              <a:t>. </a:t>
            </a:r>
            <a:r>
              <a:rPr lang="en-US" dirty="0" err="1">
                <a:solidFill>
                  <a:srgbClr val="414145"/>
                </a:solidFill>
                <a:latin typeface="Open Sans"/>
              </a:rPr>
              <a:t>Ako</a:t>
            </a:r>
            <a:r>
              <a:rPr lang="en-US" dirty="0">
                <a:solidFill>
                  <a:srgbClr val="414145"/>
                </a:solidFill>
                <a:latin typeface="Open Sans"/>
              </a:rPr>
              <a:t> ta </a:t>
            </a:r>
            <a:r>
              <a:rPr lang="en-US" dirty="0" err="1">
                <a:solidFill>
                  <a:srgbClr val="414145"/>
                </a:solidFill>
                <a:latin typeface="Open Sans"/>
              </a:rPr>
              <a:t>pravila</a:t>
            </a:r>
            <a:r>
              <a:rPr lang="en-US" dirty="0">
                <a:solidFill>
                  <a:srgbClr val="414145"/>
                </a:solidFill>
                <a:latin typeface="Open Sans"/>
              </a:rPr>
              <a:t> </a:t>
            </a:r>
            <a:r>
              <a:rPr lang="en-US" dirty="0" err="1">
                <a:solidFill>
                  <a:srgbClr val="414145"/>
                </a:solidFill>
                <a:latin typeface="Open Sans"/>
              </a:rPr>
              <a:t>uzvraćaju</a:t>
            </a:r>
            <a:r>
              <a:rPr lang="en-US" dirty="0">
                <a:solidFill>
                  <a:srgbClr val="414145"/>
                </a:solidFill>
                <a:latin typeface="Open Sans"/>
              </a:rPr>
              <a:t> </a:t>
            </a:r>
            <a:r>
              <a:rPr lang="en-US" dirty="0" err="1">
                <a:solidFill>
                  <a:srgbClr val="414145"/>
                </a:solidFill>
                <a:latin typeface="Open Sans"/>
              </a:rPr>
              <a:t>upućivanjem</a:t>
            </a:r>
            <a:r>
              <a:rPr lang="en-US" dirty="0">
                <a:solidFill>
                  <a:srgbClr val="414145"/>
                </a:solidFill>
                <a:latin typeface="Open Sans"/>
              </a:rPr>
              <a:t> </a:t>
            </a:r>
            <a:r>
              <a:rPr lang="en-US" dirty="0" err="1">
                <a:solidFill>
                  <a:srgbClr val="414145"/>
                </a:solidFill>
                <a:latin typeface="Open Sans"/>
              </a:rPr>
              <a:t>na</a:t>
            </a:r>
            <a:r>
              <a:rPr lang="en-US" dirty="0">
                <a:solidFill>
                  <a:srgbClr val="414145"/>
                </a:solidFill>
                <a:latin typeface="Open Sans"/>
              </a:rPr>
              <a:t> </a:t>
            </a:r>
            <a:r>
              <a:rPr lang="en-US" dirty="0" err="1">
                <a:solidFill>
                  <a:srgbClr val="414145"/>
                </a:solidFill>
                <a:latin typeface="Open Sans"/>
              </a:rPr>
              <a:t>hrvatsko</a:t>
            </a:r>
            <a:r>
              <a:rPr lang="en-US" dirty="0">
                <a:solidFill>
                  <a:srgbClr val="414145"/>
                </a:solidFill>
                <a:latin typeface="Open Sans"/>
              </a:rPr>
              <a:t> </a:t>
            </a:r>
            <a:r>
              <a:rPr lang="en-US" dirty="0" err="1">
                <a:solidFill>
                  <a:srgbClr val="414145"/>
                </a:solidFill>
                <a:latin typeface="Open Sans"/>
              </a:rPr>
              <a:t>pravo</a:t>
            </a:r>
            <a:r>
              <a:rPr lang="en-US" dirty="0">
                <a:solidFill>
                  <a:srgbClr val="414145"/>
                </a:solidFill>
                <a:latin typeface="Open Sans"/>
              </a:rPr>
              <a:t>, </a:t>
            </a:r>
            <a:r>
              <a:rPr lang="en-US" dirty="0" err="1">
                <a:solidFill>
                  <a:srgbClr val="414145"/>
                </a:solidFill>
                <a:latin typeface="Open Sans"/>
              </a:rPr>
              <a:t>primjenjuje</a:t>
            </a:r>
            <a:r>
              <a:rPr lang="en-US" dirty="0">
                <a:solidFill>
                  <a:srgbClr val="414145"/>
                </a:solidFill>
                <a:latin typeface="Open Sans"/>
              </a:rPr>
              <a:t> se </a:t>
            </a:r>
            <a:r>
              <a:rPr lang="en-US" dirty="0" err="1">
                <a:solidFill>
                  <a:srgbClr val="414145"/>
                </a:solidFill>
                <a:latin typeface="Open Sans"/>
              </a:rPr>
              <a:t>hrvatsko</a:t>
            </a:r>
            <a:r>
              <a:rPr lang="en-US" dirty="0">
                <a:solidFill>
                  <a:srgbClr val="414145"/>
                </a:solidFill>
                <a:latin typeface="Open Sans"/>
              </a:rPr>
              <a:t> </a:t>
            </a:r>
            <a:r>
              <a:rPr lang="en-US" dirty="0" err="1">
                <a:solidFill>
                  <a:srgbClr val="414145"/>
                </a:solidFill>
                <a:latin typeface="Open Sans"/>
              </a:rPr>
              <a:t>pravo</a:t>
            </a:r>
            <a:r>
              <a:rPr lang="en-US" dirty="0">
                <a:solidFill>
                  <a:srgbClr val="414145"/>
                </a:solidFill>
                <a:latin typeface="Open Sans"/>
              </a:rPr>
              <a:t> </a:t>
            </a:r>
            <a:r>
              <a:rPr lang="en-US" dirty="0" err="1">
                <a:solidFill>
                  <a:srgbClr val="414145"/>
                </a:solidFill>
                <a:latin typeface="Open Sans"/>
              </a:rPr>
              <a:t>uz</a:t>
            </a:r>
            <a:r>
              <a:rPr lang="en-US" dirty="0">
                <a:solidFill>
                  <a:srgbClr val="414145"/>
                </a:solidFill>
                <a:latin typeface="Open Sans"/>
              </a:rPr>
              <a:t> </a:t>
            </a:r>
            <a:r>
              <a:rPr lang="en-US" dirty="0" err="1">
                <a:solidFill>
                  <a:srgbClr val="414145"/>
                </a:solidFill>
                <a:latin typeface="Open Sans"/>
              </a:rPr>
              <a:t>isključenje</a:t>
            </a:r>
            <a:r>
              <a:rPr lang="en-US" dirty="0">
                <a:solidFill>
                  <a:srgbClr val="414145"/>
                </a:solidFill>
                <a:latin typeface="Open Sans"/>
              </a:rPr>
              <a:t> </a:t>
            </a:r>
            <a:r>
              <a:rPr lang="en-US" dirty="0" err="1">
                <a:solidFill>
                  <a:srgbClr val="414145"/>
                </a:solidFill>
                <a:latin typeface="Open Sans"/>
              </a:rPr>
              <a:t>njegovih</a:t>
            </a:r>
            <a:r>
              <a:rPr lang="en-US" dirty="0">
                <a:solidFill>
                  <a:srgbClr val="414145"/>
                </a:solidFill>
                <a:latin typeface="Open Sans"/>
              </a:rPr>
              <a:t> </a:t>
            </a:r>
            <a:r>
              <a:rPr lang="en-US" dirty="0" err="1">
                <a:solidFill>
                  <a:srgbClr val="414145"/>
                </a:solidFill>
                <a:latin typeface="Open Sans"/>
              </a:rPr>
              <a:t>pravila</a:t>
            </a:r>
            <a:r>
              <a:rPr lang="en-US" dirty="0">
                <a:solidFill>
                  <a:srgbClr val="414145"/>
                </a:solidFill>
                <a:latin typeface="Open Sans"/>
              </a:rPr>
              <a:t> o </a:t>
            </a:r>
            <a:r>
              <a:rPr lang="en-US" dirty="0" err="1">
                <a:solidFill>
                  <a:srgbClr val="414145"/>
                </a:solidFill>
                <a:latin typeface="Open Sans"/>
              </a:rPr>
              <a:t>određivanju</a:t>
            </a:r>
            <a:r>
              <a:rPr lang="en-US" dirty="0">
                <a:solidFill>
                  <a:srgbClr val="414145"/>
                </a:solidFill>
                <a:latin typeface="Open Sans"/>
              </a:rPr>
              <a:t> </a:t>
            </a:r>
            <a:r>
              <a:rPr lang="en-US" dirty="0" err="1">
                <a:solidFill>
                  <a:srgbClr val="414145"/>
                </a:solidFill>
                <a:latin typeface="Open Sans"/>
              </a:rPr>
              <a:t>mjerodavnoga</a:t>
            </a:r>
            <a:r>
              <a:rPr lang="en-US" dirty="0">
                <a:solidFill>
                  <a:srgbClr val="414145"/>
                </a:solidFill>
                <a:latin typeface="Open Sans"/>
              </a:rPr>
              <a:t> </a:t>
            </a:r>
            <a:r>
              <a:rPr lang="en-US" dirty="0" err="1">
                <a:solidFill>
                  <a:srgbClr val="414145"/>
                </a:solidFill>
                <a:latin typeface="Open Sans"/>
              </a:rPr>
              <a:t>prava</a:t>
            </a:r>
            <a:r>
              <a:rPr lang="en-US" dirty="0">
                <a:solidFill>
                  <a:srgbClr val="414145"/>
                </a:solidFill>
                <a:latin typeface="Open Sans"/>
              </a:rPr>
              <a:t>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384302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i="1" dirty="0" err="1" smtClean="0"/>
              <a:t>Renovi</a:t>
            </a:r>
            <a:r>
              <a:rPr lang="hr-HR" i="1" dirty="0" smtClean="0"/>
              <a:t> </a:t>
            </a:r>
            <a:r>
              <a:rPr lang="hr-HR" dirty="0" smtClean="0"/>
              <a:t>se ne primjenjuje </a:t>
            </a:r>
            <a:endParaRPr lang="hr-HR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hr-HR" dirty="0" smtClean="0"/>
              <a:t>Ugovorni statut</a:t>
            </a:r>
          </a:p>
          <a:p>
            <a:pPr marL="514350" indent="-514350">
              <a:buAutoNum type="arabicPeriod"/>
            </a:pPr>
            <a:r>
              <a:rPr lang="hr-HR" dirty="0" smtClean="0"/>
              <a:t>Određivanje mjerodavnog prava za oblik pravnog posla</a:t>
            </a:r>
            <a:endParaRPr lang="hr-H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Što je kvalifikacija?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hr-H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Što je kvalifikacija?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hr-HR" dirty="0" smtClean="0"/>
              <a:t>Određivanje položaja, mjesta, nečega ili nekoga </a:t>
            </a:r>
          </a:p>
          <a:p>
            <a:pPr>
              <a:buNone/>
            </a:pPr>
            <a:r>
              <a:rPr lang="hr-HR" dirty="0" smtClean="0"/>
              <a:t>u određenom sustavu vrijednosti.</a:t>
            </a:r>
            <a:endParaRPr lang="hr-H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Što je kvalifikacija?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hr-HR" dirty="0" smtClean="0"/>
              <a:t>Određivanje položaja, mjesta, nečega ili nekoga </a:t>
            </a:r>
          </a:p>
          <a:p>
            <a:pPr>
              <a:buNone/>
            </a:pPr>
            <a:r>
              <a:rPr lang="hr-HR" dirty="0" smtClean="0"/>
              <a:t>u određenom sustavu vrijednosti.</a:t>
            </a:r>
          </a:p>
          <a:p>
            <a:pPr>
              <a:buNone/>
            </a:pPr>
            <a:endParaRPr lang="hr-HR" dirty="0" smtClean="0"/>
          </a:p>
          <a:p>
            <a:pPr>
              <a:buNone/>
            </a:pPr>
            <a:r>
              <a:rPr lang="hr-HR" dirty="0" smtClean="0"/>
              <a:t>Što je kvalifikacija u pravnom smislu?</a:t>
            </a:r>
            <a:endParaRPr lang="hr-H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Što je kvalifikacija?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hr-HR" dirty="0" smtClean="0"/>
              <a:t>Određivanje položaja, mjesta, nečega ili nekoga </a:t>
            </a:r>
          </a:p>
          <a:p>
            <a:pPr>
              <a:buNone/>
            </a:pPr>
            <a:r>
              <a:rPr lang="hr-HR" dirty="0" smtClean="0"/>
              <a:t>u određenom sustavu vrijednosti.</a:t>
            </a:r>
          </a:p>
          <a:p>
            <a:pPr>
              <a:buNone/>
            </a:pPr>
            <a:endParaRPr lang="hr-HR" dirty="0" smtClean="0"/>
          </a:p>
          <a:p>
            <a:pPr>
              <a:buNone/>
            </a:pPr>
            <a:r>
              <a:rPr lang="hr-HR" dirty="0" smtClean="0"/>
              <a:t>Što je kvalifikacija u pravnom smislu?</a:t>
            </a:r>
          </a:p>
          <a:p>
            <a:pPr>
              <a:buNone/>
            </a:pPr>
            <a:r>
              <a:rPr lang="hr-HR" dirty="0" smtClean="0"/>
              <a:t>Postupak traženja mjesta činjenica u svijetu </a:t>
            </a:r>
          </a:p>
          <a:p>
            <a:pPr>
              <a:buNone/>
            </a:pPr>
            <a:r>
              <a:rPr lang="hr-HR" dirty="0" smtClean="0"/>
              <a:t>pravnih pravila. </a:t>
            </a:r>
            <a:endParaRPr lang="hr-H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Što je kvalifikacija u </a:t>
            </a:r>
            <a:r>
              <a:rPr lang="hr-HR" dirty="0" err="1" smtClean="0"/>
              <a:t>mpp</a:t>
            </a:r>
            <a:r>
              <a:rPr lang="hr-HR" dirty="0" smtClean="0"/>
              <a:t>-u?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hr-HR" b="1" dirty="0" smtClean="0"/>
              <a:t>Kvalifikacija je metoda po kojoj se pravno</a:t>
            </a:r>
          </a:p>
          <a:p>
            <a:pPr>
              <a:buNone/>
            </a:pPr>
            <a:r>
              <a:rPr lang="hr-HR" b="1" dirty="0" smtClean="0"/>
              <a:t>relevantne činjenice supsumiraju pod </a:t>
            </a:r>
          </a:p>
          <a:p>
            <a:pPr>
              <a:buNone/>
            </a:pPr>
            <a:r>
              <a:rPr lang="hr-HR" b="1" dirty="0" smtClean="0"/>
              <a:t>odgovarajuću kategoriju vezivanja.</a:t>
            </a:r>
          </a:p>
          <a:p>
            <a:pPr>
              <a:buNone/>
            </a:pPr>
            <a:endParaRPr lang="hr-HR" dirty="0" smtClean="0"/>
          </a:p>
          <a:p>
            <a:pPr>
              <a:buNone/>
            </a:pPr>
            <a:r>
              <a:rPr lang="hr-HR" sz="2800" dirty="0" smtClean="0"/>
              <a:t>U </a:t>
            </a:r>
            <a:r>
              <a:rPr lang="hr-HR" sz="2800" dirty="0" err="1" smtClean="0"/>
              <a:t>mpp</a:t>
            </a:r>
            <a:r>
              <a:rPr lang="hr-HR" sz="2800" dirty="0" smtClean="0"/>
              <a:t>-u problem nastaje kod “sukoba kvalifikacija”, </a:t>
            </a:r>
          </a:p>
          <a:p>
            <a:pPr>
              <a:buNone/>
            </a:pPr>
            <a:r>
              <a:rPr lang="hr-HR" sz="2800" dirty="0" smtClean="0"/>
              <a:t>odnosno dilema o izboru pravnog pojma, </a:t>
            </a:r>
          </a:p>
          <a:p>
            <a:pPr>
              <a:buNone/>
            </a:pPr>
            <a:r>
              <a:rPr lang="hr-HR" sz="2800" dirty="0" smtClean="0"/>
              <a:t>određivanju pravnog smisla kolizijske norme u </a:t>
            </a:r>
          </a:p>
          <a:p>
            <a:pPr>
              <a:buNone/>
            </a:pPr>
            <a:r>
              <a:rPr lang="hr-HR" sz="2800" dirty="0" smtClean="0"/>
              <a:t>trenutku kada mjerodavno pravo još nije poznato i </a:t>
            </a:r>
          </a:p>
          <a:p>
            <a:pPr>
              <a:buNone/>
            </a:pPr>
            <a:r>
              <a:rPr lang="hr-HR" sz="2800" dirty="0" smtClean="0"/>
              <a:t>kada materijalna prava, čija primjena dolazi u obzir, </a:t>
            </a:r>
          </a:p>
          <a:p>
            <a:pPr>
              <a:buNone/>
            </a:pPr>
            <a:r>
              <a:rPr lang="hr-HR" sz="2800" dirty="0" smtClean="0"/>
              <a:t>nude različita tumačenja spornog pojma.</a:t>
            </a:r>
            <a:endParaRPr lang="hr-HR" sz="28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Kvalifikacija kategorije vezivanja 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hr-HR" dirty="0" smtClean="0"/>
              <a:t>Čest izvor problema kategorije vezivanja:</a:t>
            </a:r>
          </a:p>
          <a:p>
            <a:pPr marL="514350" indent="-514350">
              <a:buAutoNum type="arabicPeriod"/>
            </a:pPr>
            <a:r>
              <a:rPr lang="hr-HR" dirty="0" smtClean="0"/>
              <a:t>Nasljedno i obvezno pravo</a:t>
            </a:r>
          </a:p>
          <a:p>
            <a:pPr marL="514350" indent="-514350">
              <a:buAutoNum type="arabicPeriod"/>
            </a:pPr>
            <a:r>
              <a:rPr lang="hr-HR" dirty="0" smtClean="0"/>
              <a:t>Obiteljsko i imovinsko pravo</a:t>
            </a:r>
          </a:p>
          <a:p>
            <a:pPr marL="514350" indent="-514350">
              <a:buAutoNum type="arabicPeriod"/>
            </a:pPr>
            <a:r>
              <a:rPr lang="hr-HR" dirty="0" smtClean="0"/>
              <a:t>Materijalno i procesno pravo</a:t>
            </a:r>
          </a:p>
          <a:p>
            <a:pPr marL="514350" indent="-514350">
              <a:buNone/>
            </a:pPr>
            <a:endParaRPr lang="hr-HR" dirty="0" smtClean="0"/>
          </a:p>
          <a:p>
            <a:pPr marL="514350" indent="-514350">
              <a:buNone/>
            </a:pPr>
            <a:r>
              <a:rPr lang="hr-HR" dirty="0" smtClean="0"/>
              <a:t>*Poseban problem: nepostojanje pravne </a:t>
            </a:r>
          </a:p>
          <a:p>
            <a:pPr marL="514350" indent="-514350">
              <a:buNone/>
            </a:pPr>
            <a:r>
              <a:rPr lang="hr-HR" dirty="0" smtClean="0"/>
              <a:t>kategorije pod koju bi se neki institut mogao </a:t>
            </a:r>
          </a:p>
          <a:p>
            <a:pPr marL="514350" indent="-514350">
              <a:buNone/>
            </a:pPr>
            <a:r>
              <a:rPr lang="hr-HR" dirty="0" smtClean="0"/>
              <a:t>Podvesti (</a:t>
            </a:r>
            <a:r>
              <a:rPr lang="hr-HR" dirty="0" err="1" smtClean="0"/>
              <a:t>npr</a:t>
            </a:r>
            <a:r>
              <a:rPr lang="hr-HR" dirty="0" smtClean="0"/>
              <a:t>. </a:t>
            </a:r>
            <a:r>
              <a:rPr lang="hr-HR" i="1" dirty="0" smtClean="0"/>
              <a:t>trust</a:t>
            </a:r>
            <a:r>
              <a:rPr lang="hr-HR" dirty="0" smtClean="0"/>
              <a:t>).</a:t>
            </a:r>
            <a:endParaRPr lang="hr-H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/>
              <a:t>Povijesni primjeri problema kvalifikacije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hr-HR" dirty="0" smtClean="0"/>
              <a:t>Predmet </a:t>
            </a:r>
            <a:r>
              <a:rPr lang="hr-HR" i="1" dirty="0" err="1" smtClean="0"/>
              <a:t>Bartholo</a:t>
            </a:r>
            <a:r>
              <a:rPr lang="hr-HR" i="1" dirty="0" smtClean="0"/>
              <a:t>, </a:t>
            </a:r>
            <a:r>
              <a:rPr lang="hr-HR" dirty="0" smtClean="0"/>
              <a:t>Alžirski sud, 1889.</a:t>
            </a:r>
          </a:p>
          <a:p>
            <a:pPr marL="514350" indent="-514350">
              <a:buNone/>
            </a:pPr>
            <a:endParaRPr lang="hr-HR" dirty="0" smtClean="0"/>
          </a:p>
          <a:p>
            <a:pPr marL="514350" indent="-514350">
              <a:buNone/>
            </a:pPr>
            <a:r>
              <a:rPr lang="hr-HR" dirty="0" smtClean="0"/>
              <a:t>2.	Predmet </a:t>
            </a:r>
            <a:r>
              <a:rPr lang="hr-HR" dirty="0" err="1" smtClean="0"/>
              <a:t>Tenessee</a:t>
            </a:r>
            <a:r>
              <a:rPr lang="hr-HR" dirty="0" smtClean="0"/>
              <a:t> mjenica, njemački Vrhovni sud, 1882. </a:t>
            </a:r>
          </a:p>
          <a:p>
            <a:pPr>
              <a:buNone/>
            </a:pPr>
            <a:endParaRPr lang="hr-HR" dirty="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925</TotalTime>
  <Words>957</Words>
  <Application>Microsoft Office PowerPoint</Application>
  <PresentationFormat>On-screen Show (4:3)</PresentationFormat>
  <Paragraphs>149</Paragraphs>
  <Slides>25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9" baseType="lpstr">
      <vt:lpstr>Arial</vt:lpstr>
      <vt:lpstr>Calibri</vt:lpstr>
      <vt:lpstr>Open Sans</vt:lpstr>
      <vt:lpstr>Office Theme</vt:lpstr>
      <vt:lpstr>Međunarodno privatno pravo za izvanredne studente 21.3.2018.</vt:lpstr>
      <vt:lpstr>KVALIFIKACIJA</vt:lpstr>
      <vt:lpstr>Što je kvalifikacija?</vt:lpstr>
      <vt:lpstr>Što je kvalifikacija?</vt:lpstr>
      <vt:lpstr>Što je kvalifikacija?</vt:lpstr>
      <vt:lpstr>Što je kvalifikacija?</vt:lpstr>
      <vt:lpstr>Što je kvalifikacija u mpp-u?</vt:lpstr>
      <vt:lpstr>Kvalifikacija kategorije vezivanja </vt:lpstr>
      <vt:lpstr>Povijesni primjeri problema kvalifikacije</vt:lpstr>
      <vt:lpstr>Metode kvalifikacije</vt:lpstr>
      <vt:lpstr> Kvalifikacija po legis fori </vt:lpstr>
      <vt:lpstr> Kvalifikacija po legis causae </vt:lpstr>
      <vt:lpstr> Kvalifikacija na osnovi autonomnog definiranja </vt:lpstr>
      <vt:lpstr> Stupnjevita kvalifikacija  </vt:lpstr>
      <vt:lpstr>Hrvatsko pravo</vt:lpstr>
      <vt:lpstr>ZMPP iz 2017.</vt:lpstr>
      <vt:lpstr>Renvoi – uzvraćanje i upućivanje dalje </vt:lpstr>
      <vt:lpstr>Renvoi – uzvraćanje i upućivanje dalje </vt:lpstr>
      <vt:lpstr>Pretpostavka za primjenu renvoi</vt:lpstr>
      <vt:lpstr>Posljedice primjene renvoi</vt:lpstr>
      <vt:lpstr>Povijesni primjer - renvoi</vt:lpstr>
      <vt:lpstr>Pretpostavke za uzvrat i upućivanje dalje</vt:lpstr>
      <vt:lpstr>ZRS, članak 6.</vt:lpstr>
      <vt:lpstr>ZMPP iz 2017.</vt:lpstr>
      <vt:lpstr>Renovi se ne primjenjuje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Međunarodno privatno pravo za izvanredne studente 16.3.2016.</dc:title>
  <dc:creator>admin</dc:creator>
  <cp:lastModifiedBy>Dora Zgrabljić Rotar</cp:lastModifiedBy>
  <cp:revision>74</cp:revision>
  <cp:lastPrinted>2018-03-21T11:27:33Z</cp:lastPrinted>
  <dcterms:created xsi:type="dcterms:W3CDTF">2016-03-22T08:29:22Z</dcterms:created>
  <dcterms:modified xsi:type="dcterms:W3CDTF">2018-03-21T14:44:15Z</dcterms:modified>
</cp:coreProperties>
</file>