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305" r:id="rId27"/>
    <p:sldId id="306" r:id="rId28"/>
    <p:sldId id="281" r:id="rId29"/>
    <p:sldId id="282" r:id="rId30"/>
    <p:sldId id="283" r:id="rId31"/>
    <p:sldId id="284" r:id="rId32"/>
    <p:sldId id="285" r:id="rId33"/>
    <p:sldId id="286" r:id="rId34"/>
    <p:sldId id="287" r:id="rId35"/>
    <p:sldId id="288" r:id="rId36"/>
    <p:sldId id="290" r:id="rId37"/>
    <p:sldId id="291" r:id="rId38"/>
    <p:sldId id="292" r:id="rId39"/>
    <p:sldId id="293" r:id="rId40"/>
    <p:sldId id="294" r:id="rId41"/>
    <p:sldId id="295" r:id="rId42"/>
    <p:sldId id="296" r:id="rId43"/>
    <p:sldId id="297" r:id="rId44"/>
    <p:sldId id="298" r:id="rId45"/>
    <p:sldId id="299" r:id="rId46"/>
    <p:sldId id="300" r:id="rId47"/>
    <p:sldId id="307" r:id="rId48"/>
    <p:sldId id="308" r:id="rId49"/>
    <p:sldId id="301" r:id="rId50"/>
    <p:sldId id="302" r:id="rId51"/>
    <p:sldId id="303" r:id="rId52"/>
    <p:sldId id="304" r:id="rId5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82" d="100"/>
          <a:sy n="82" d="100"/>
        </p:scale>
        <p:origin x="300"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 Type="http://schemas.openxmlformats.org/officeDocument/2006/relationships/slide" Target="slides/slide4.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ableStyles" Target="tableStyle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242851"/>
            <a:ext cx="8968084" cy="275942"/>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11716" y="4243845"/>
            <a:ext cx="3077108" cy="276940"/>
          </a:xfrm>
          <a:prstGeom prst="rect">
            <a:avLst/>
          </a:prstGeom>
        </p:spPr>
      </p:pic>
      <p:sp>
        <p:nvSpPr>
          <p:cNvPr id="9" name="Rectangle 8"/>
          <p:cNvSpPr/>
          <p:nvPr/>
        </p:nvSpPr>
        <p:spPr>
          <a:xfrm>
            <a:off x="0" y="2590078"/>
            <a:ext cx="8968085" cy="1660332"/>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9111715" y="2590078"/>
            <a:ext cx="3077109" cy="166033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680322" y="2733709"/>
            <a:ext cx="8144134" cy="1373070"/>
          </a:xfrm>
        </p:spPr>
        <p:txBody>
          <a:bodyPr anchor="b">
            <a:noAutofit/>
          </a:bodyPr>
          <a:lstStyle>
            <a:lvl1pPr algn="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680322" y="4394039"/>
            <a:ext cx="8144134" cy="1117687"/>
          </a:xfrm>
        </p:spPr>
        <p:txBody>
          <a:bodyPr>
            <a:normAutofit/>
          </a:bodyPr>
          <a:lstStyle>
            <a:lvl1pPr marL="0" indent="0" algn="r">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397E0307-B85C-446A-8EF0-0407D435D787}" type="datetimeFigureOut">
              <a:rPr lang="en-US" dirty="0"/>
              <a:t>4/4/2019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9255346" y="2750337"/>
            <a:ext cx="1171888" cy="1356442"/>
          </a:xfrm>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4711616"/>
            <a:ext cx="9613859" cy="453051"/>
          </a:xfrm>
        </p:spPr>
        <p:txBody>
          <a:bodyPr anchor="b">
            <a:normAutofit/>
          </a:bodyPr>
          <a:lstStyle>
            <a:lvl1pPr>
              <a:defRPr sz="24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80322" y="609597"/>
            <a:ext cx="9613859" cy="3589575"/>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80319" y="5169583"/>
            <a:ext cx="9613862" cy="62297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BD862E7-95FA-4FC4-9EC5-DDBFA8DC7417}" type="datetimeFigureOut">
              <a:rPr lang="en-US" dirty="0"/>
              <a:t>4/4/2019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11309"/>
            <a:ext cx="1154151" cy="1090789"/>
          </a:xfrm>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609597"/>
            <a:ext cx="9613858" cy="3592750"/>
          </a:xfrm>
        </p:spPr>
        <p:txBody>
          <a:bodyPr anchor="ctr"/>
          <a:lstStyle>
            <a:lvl1pPr>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680322" y="4711615"/>
            <a:ext cx="9613859" cy="1090789"/>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DB987F2-A784-4F72-BB57-0E9EACDE722E}" type="datetimeFigureOut">
              <a:rPr lang="en-US" dirty="0"/>
              <a:t>4/4/2019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11615"/>
            <a:ext cx="1154151" cy="1090789"/>
          </a:xfrm>
        </p:spPr>
        <p:txBody>
          <a:bodyPr/>
          <a:lstStyle/>
          <a:p>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1" name="Picture 10"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3" name="Picture 12"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4" name="Rectangle 13"/>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127856" y="609598"/>
            <a:ext cx="8718877" cy="3036061"/>
          </a:xfrm>
        </p:spPr>
        <p:txBody>
          <a:bodyPr anchor="ctr"/>
          <a:lstStyle>
            <a:lvl1pPr>
              <a:defRPr sz="3200"/>
            </a:lvl1pPr>
          </a:lstStyle>
          <a:p>
            <a:r>
              <a:rPr lang="en-US" smtClean="0"/>
              <a:t>Click to edit Master title style</a:t>
            </a:r>
            <a:endParaRPr lang="en-US" dirty="0"/>
          </a:p>
        </p:txBody>
      </p:sp>
      <p:sp>
        <p:nvSpPr>
          <p:cNvPr id="12" name="Text Placeholder 3"/>
          <p:cNvSpPr>
            <a:spLocks noGrp="1"/>
          </p:cNvSpPr>
          <p:nvPr>
            <p:ph type="body" sz="half" idx="13"/>
          </p:nvPr>
        </p:nvSpPr>
        <p:spPr>
          <a:xfrm>
            <a:off x="1402288" y="3653379"/>
            <a:ext cx="815657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4" name="Text Placeholder 3"/>
          <p:cNvSpPr>
            <a:spLocks noGrp="1"/>
          </p:cNvSpPr>
          <p:nvPr>
            <p:ph type="body" sz="half" idx="2"/>
          </p:nvPr>
        </p:nvSpPr>
        <p:spPr>
          <a:xfrm>
            <a:off x="680322" y="4711615"/>
            <a:ext cx="9613859" cy="1090789"/>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0BBD51E-4B19-444E-85C0-DBD7EB6263F4}" type="datetimeFigureOut">
              <a:rPr lang="en-US" dirty="0"/>
              <a:t>4/4/2019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09925"/>
            <a:ext cx="1154151" cy="1090789"/>
          </a:xfrm>
        </p:spPr>
        <p:txBody>
          <a:bodyPr/>
          <a:lstStyle/>
          <a:p>
            <a:fld id="{6D22F896-40B5-4ADD-8801-0D06FADFA095}" type="slidenum">
              <a:rPr lang="en-US" dirty="0"/>
              <a:t>‹#›</a:t>
            </a:fld>
            <a:endParaRPr lang="en-US" dirty="0"/>
          </a:p>
        </p:txBody>
      </p:sp>
      <p:sp>
        <p:nvSpPr>
          <p:cNvPr id="16" name="TextBox 15"/>
          <p:cNvSpPr txBox="1"/>
          <p:nvPr/>
        </p:nvSpPr>
        <p:spPr>
          <a:xfrm>
            <a:off x="583572" y="74811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7200" dirty="0">
                <a:solidFill>
                  <a:schemeClr val="tx1"/>
                </a:solidFill>
                <a:effectLst/>
              </a:rPr>
              <a:t>“</a:t>
            </a:r>
          </a:p>
        </p:txBody>
      </p:sp>
      <p:sp>
        <p:nvSpPr>
          <p:cNvPr id="17" name="TextBox 16"/>
          <p:cNvSpPr txBox="1"/>
          <p:nvPr/>
        </p:nvSpPr>
        <p:spPr>
          <a:xfrm>
            <a:off x="9662809" y="303352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72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9" name="Picture 8"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0" name="Picture 9"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1" name="Rectangle 10"/>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4711615"/>
            <a:ext cx="9613862" cy="588535"/>
          </a:xfrm>
        </p:spPr>
        <p:txBody>
          <a:bodyPr anchor="b"/>
          <a:lstStyle>
            <a:lvl1pPr>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680320" y="5300149"/>
            <a:ext cx="9613862" cy="50225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0D7255A-4AD5-4D3E-9A0A-689DA3BA976C}" type="datetimeFigureOut">
              <a:rPr lang="en-US" dirty="0"/>
              <a:t>4/4/2019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09925"/>
            <a:ext cx="1154151" cy="1090789"/>
          </a:xfrm>
        </p:spPr>
        <p:txBody>
          <a:bodyPr/>
          <a:lstStyle/>
          <a:p>
            <a:fld id="{6D22F896-40B5-4ADD-8801-0D06FADFA09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pic>
        <p:nvPicPr>
          <p:cNvPr id="13" name="Picture 12"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4" name="Picture 13"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6" name="Rectangle 15"/>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Rectangle 16"/>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Title 1"/>
          <p:cNvSpPr>
            <a:spLocks noGrp="1"/>
          </p:cNvSpPr>
          <p:nvPr>
            <p:ph type="title"/>
          </p:nvPr>
        </p:nvSpPr>
        <p:spPr>
          <a:xfrm>
            <a:off x="669222" y="753228"/>
            <a:ext cx="9624960" cy="1080938"/>
          </a:xfrm>
        </p:spPr>
        <p:txBody>
          <a:bodyPr/>
          <a:lstStyle/>
          <a:p>
            <a:r>
              <a:rPr lang="en-US" smtClean="0"/>
              <a:t>Click to edit Master title style</a:t>
            </a:r>
            <a:endParaRPr lang="en-US" dirty="0"/>
          </a:p>
        </p:txBody>
      </p:sp>
      <p:sp>
        <p:nvSpPr>
          <p:cNvPr id="7" name="Text Placeholder 2"/>
          <p:cNvSpPr>
            <a:spLocks noGrp="1"/>
          </p:cNvSpPr>
          <p:nvPr>
            <p:ph type="body" idx="1"/>
          </p:nvPr>
        </p:nvSpPr>
        <p:spPr>
          <a:xfrm>
            <a:off x="660946" y="2336873"/>
            <a:ext cx="3070034"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8" name="Text Placeholder 3"/>
          <p:cNvSpPr>
            <a:spLocks noGrp="1"/>
          </p:cNvSpPr>
          <p:nvPr>
            <p:ph type="body" sz="half" idx="15"/>
          </p:nvPr>
        </p:nvSpPr>
        <p:spPr>
          <a:xfrm>
            <a:off x="680322" y="3022673"/>
            <a:ext cx="3049702"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9" name="Text Placeholder 4"/>
          <p:cNvSpPr>
            <a:spLocks noGrp="1"/>
          </p:cNvSpPr>
          <p:nvPr>
            <p:ph type="body" sz="quarter" idx="3"/>
          </p:nvPr>
        </p:nvSpPr>
        <p:spPr>
          <a:xfrm>
            <a:off x="3956025" y="233687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0" name="Text Placeholder 3"/>
          <p:cNvSpPr>
            <a:spLocks noGrp="1"/>
          </p:cNvSpPr>
          <p:nvPr>
            <p:ph type="body" sz="half" idx="16"/>
          </p:nvPr>
        </p:nvSpPr>
        <p:spPr>
          <a:xfrm>
            <a:off x="3945470" y="3022673"/>
            <a:ext cx="3063240"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1" name="Text Placeholder 4"/>
          <p:cNvSpPr>
            <a:spLocks noGrp="1"/>
          </p:cNvSpPr>
          <p:nvPr>
            <p:ph type="body" sz="quarter" idx="13"/>
          </p:nvPr>
        </p:nvSpPr>
        <p:spPr>
          <a:xfrm>
            <a:off x="7224156" y="2336873"/>
            <a:ext cx="307002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2" name="Text Placeholder 3"/>
          <p:cNvSpPr>
            <a:spLocks noGrp="1"/>
          </p:cNvSpPr>
          <p:nvPr>
            <p:ph type="body" sz="half" idx="17"/>
          </p:nvPr>
        </p:nvSpPr>
        <p:spPr>
          <a:xfrm>
            <a:off x="7224156" y="3022673"/>
            <a:ext cx="3070025"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3" name="Date Placeholder 2"/>
          <p:cNvSpPr>
            <a:spLocks noGrp="1"/>
          </p:cNvSpPr>
          <p:nvPr>
            <p:ph type="dt" sz="half" idx="10"/>
          </p:nvPr>
        </p:nvSpPr>
        <p:spPr/>
        <p:txBody>
          <a:bodyPr/>
          <a:lstStyle/>
          <a:p>
            <a:fld id="{3EE0AD15-87AC-45B2-9EE5-8D165AF83CD7}" type="datetimeFigureOut">
              <a:rPr lang="en-US" dirty="0"/>
              <a:t>4/4/2019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Title 1"/>
          <p:cNvSpPr>
            <a:spLocks noGrp="1"/>
          </p:cNvSpPr>
          <p:nvPr>
            <p:ph type="title"/>
          </p:nvPr>
        </p:nvSpPr>
        <p:spPr>
          <a:xfrm>
            <a:off x="680322" y="753228"/>
            <a:ext cx="9613860" cy="1080938"/>
          </a:xfrm>
        </p:spPr>
        <p:txBody>
          <a:bodyPr/>
          <a:lstStyle/>
          <a:p>
            <a:r>
              <a:rPr lang="en-US" smtClean="0"/>
              <a:t>Click to edit Master title style</a:t>
            </a:r>
            <a:endParaRPr lang="en-US" dirty="0"/>
          </a:p>
        </p:txBody>
      </p:sp>
      <p:sp>
        <p:nvSpPr>
          <p:cNvPr id="19" name="Text Placeholder 2"/>
          <p:cNvSpPr>
            <a:spLocks noGrp="1"/>
          </p:cNvSpPr>
          <p:nvPr>
            <p:ph type="body" idx="1"/>
          </p:nvPr>
        </p:nvSpPr>
        <p:spPr>
          <a:xfrm>
            <a:off x="680318" y="4297503"/>
            <a:ext cx="30497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0" name="Picture Placeholder 2"/>
          <p:cNvSpPr>
            <a:spLocks noGrp="1" noChangeAspect="1"/>
          </p:cNvSpPr>
          <p:nvPr>
            <p:ph type="pic" idx="15"/>
          </p:nvPr>
        </p:nvSpPr>
        <p:spPr>
          <a:xfrm>
            <a:off x="680318" y="2336873"/>
            <a:ext cx="30497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1" name="Text Placeholder 3"/>
          <p:cNvSpPr>
            <a:spLocks noGrp="1"/>
          </p:cNvSpPr>
          <p:nvPr>
            <p:ph type="body" sz="half" idx="18"/>
          </p:nvPr>
        </p:nvSpPr>
        <p:spPr>
          <a:xfrm>
            <a:off x="680318" y="4873765"/>
            <a:ext cx="3049705"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2" name="Text Placeholder 4"/>
          <p:cNvSpPr>
            <a:spLocks noGrp="1"/>
          </p:cNvSpPr>
          <p:nvPr>
            <p:ph type="body" sz="quarter" idx="3"/>
          </p:nvPr>
        </p:nvSpPr>
        <p:spPr>
          <a:xfrm>
            <a:off x="3945471" y="429750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3" name="Picture Placeholder 2"/>
          <p:cNvSpPr>
            <a:spLocks noGrp="1" noChangeAspect="1"/>
          </p:cNvSpPr>
          <p:nvPr>
            <p:ph type="pic" idx="21"/>
          </p:nvPr>
        </p:nvSpPr>
        <p:spPr>
          <a:xfrm>
            <a:off x="3945470" y="2336873"/>
            <a:ext cx="3063240"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19"/>
          </p:nvPr>
        </p:nvSpPr>
        <p:spPr>
          <a:xfrm>
            <a:off x="3944117" y="4873764"/>
            <a:ext cx="3067297"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5" name="Text Placeholder 4"/>
          <p:cNvSpPr>
            <a:spLocks noGrp="1"/>
          </p:cNvSpPr>
          <p:nvPr>
            <p:ph type="body" sz="quarter" idx="13"/>
          </p:nvPr>
        </p:nvSpPr>
        <p:spPr>
          <a:xfrm>
            <a:off x="7230678" y="4297503"/>
            <a:ext cx="30635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6" name="Picture Placeholder 2"/>
          <p:cNvSpPr>
            <a:spLocks noGrp="1" noChangeAspect="1"/>
          </p:cNvSpPr>
          <p:nvPr>
            <p:ph type="pic" idx="22"/>
          </p:nvPr>
        </p:nvSpPr>
        <p:spPr>
          <a:xfrm>
            <a:off x="7230677" y="2336873"/>
            <a:ext cx="30635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7" name="Text Placeholder 3"/>
          <p:cNvSpPr>
            <a:spLocks noGrp="1"/>
          </p:cNvSpPr>
          <p:nvPr>
            <p:ph type="body" sz="half" idx="20"/>
          </p:nvPr>
        </p:nvSpPr>
        <p:spPr>
          <a:xfrm>
            <a:off x="7230553" y="4873762"/>
            <a:ext cx="3067563"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3" name="Date Placeholder 2"/>
          <p:cNvSpPr>
            <a:spLocks noGrp="1"/>
          </p:cNvSpPr>
          <p:nvPr>
            <p:ph type="dt" sz="half" idx="10"/>
          </p:nvPr>
        </p:nvSpPr>
        <p:spPr/>
        <p:txBody>
          <a:bodyPr/>
          <a:lstStyle/>
          <a:p>
            <a:fld id="{FCC40CCD-F0D6-4CC2-A4C8-2D7D0D875F02}" type="datetimeFigureOut">
              <a:rPr lang="en-US" dirty="0"/>
              <a:t>4/4/2019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9" name="Rectangle 8"/>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lvl1pPr algn="r">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3CFE2CC-454D-4466-AC55-B86DA0A87BAE}" type="datetimeFigureOut">
              <a:rPr lang="en-US" dirty="0"/>
              <a:t>4/4/2019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rot="5400000">
            <a:off x="8116207" y="1869395"/>
            <a:ext cx="5106988"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rot="5400000">
            <a:off x="9868202" y="5372403"/>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10129231" y="609597"/>
            <a:ext cx="1073802" cy="435376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80322" y="609597"/>
            <a:ext cx="8870004" cy="5326589"/>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6807126" y="5936187"/>
            <a:ext cx="2743200" cy="365125"/>
          </a:xfrm>
        </p:spPr>
        <p:txBody>
          <a:bodyPr/>
          <a:lstStyle/>
          <a:p>
            <a:fld id="{B647B1BF-4039-460D-A637-65428CBD720E}" type="datetimeFigureOut">
              <a:rPr lang="en-US" dirty="0"/>
              <a:t>4/4/2019</a:t>
            </a:fld>
            <a:endParaRPr lang="en-US" dirty="0"/>
          </a:p>
        </p:txBody>
      </p:sp>
      <p:sp>
        <p:nvSpPr>
          <p:cNvPr id="5" name="Footer Placeholder 4"/>
          <p:cNvSpPr>
            <a:spLocks noGrp="1"/>
          </p:cNvSpPr>
          <p:nvPr>
            <p:ph type="ftr" sz="quarter" idx="11"/>
          </p:nvPr>
        </p:nvSpPr>
        <p:spPr>
          <a:xfrm>
            <a:off x="680321" y="5936188"/>
            <a:ext cx="6126805" cy="365125"/>
          </a:xfrm>
        </p:spPr>
        <p:txBody>
          <a:bodyPr/>
          <a:lstStyle/>
          <a:p>
            <a:endParaRPr lang="en-US" dirty="0"/>
          </a:p>
        </p:txBody>
      </p:sp>
      <p:sp>
        <p:nvSpPr>
          <p:cNvPr id="6" name="Slide Number Placeholder 5"/>
          <p:cNvSpPr>
            <a:spLocks noGrp="1"/>
          </p:cNvSpPr>
          <p:nvPr>
            <p:ph type="sldNum" sz="quarter" idx="12"/>
          </p:nvPr>
        </p:nvSpPr>
        <p:spPr>
          <a:xfrm>
            <a:off x="10097550" y="5398633"/>
            <a:ext cx="1154151" cy="1090789"/>
          </a:xfrm>
        </p:spPr>
        <p:txBody>
          <a:bodyPr anchor="t"/>
          <a:lstStyle>
            <a:lvl1pPr algn="ctr">
              <a:defRPr/>
            </a:lvl1pPr>
          </a:lstStyle>
          <a:p>
            <a:fld id="{6D22F896-40B5-4ADD-8801-0D06FADFA09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AAA39ACE-9343-4EBE-B5CA-AEA240A1DC53}" type="datetimeFigureOut">
              <a:rPr lang="en-US" dirty="0"/>
              <a:t>4/4/2019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086907"/>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4" y="4087901"/>
            <a:ext cx="1602997" cy="144270"/>
          </a:xfrm>
          <a:prstGeom prst="rect">
            <a:avLst/>
          </a:prstGeom>
        </p:spPr>
      </p:pic>
      <p:sp>
        <p:nvSpPr>
          <p:cNvPr id="9" name="Rectangle 8"/>
          <p:cNvSpPr/>
          <p:nvPr/>
        </p:nvSpPr>
        <p:spPr>
          <a:xfrm>
            <a:off x="-2" y="2726267"/>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5" y="2726267"/>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2869895"/>
            <a:ext cx="9613860" cy="1090788"/>
          </a:xfrm>
        </p:spPr>
        <p:txBody>
          <a:bodyPr anchor="ctr">
            <a:normAutofit/>
          </a:bodyPr>
          <a:lstStyle>
            <a:lvl1pPr algn="r">
              <a:defRPr sz="3600"/>
            </a:lvl1pPr>
          </a:lstStyle>
          <a:p>
            <a:r>
              <a:rPr lang="en-US" smtClean="0"/>
              <a:t>Click to edit Master title style</a:t>
            </a:r>
            <a:endParaRPr lang="en-US" dirty="0"/>
          </a:p>
        </p:txBody>
      </p:sp>
      <p:sp>
        <p:nvSpPr>
          <p:cNvPr id="3" name="Text Placeholder 2"/>
          <p:cNvSpPr>
            <a:spLocks noGrp="1"/>
          </p:cNvSpPr>
          <p:nvPr>
            <p:ph type="body" idx="1"/>
          </p:nvPr>
        </p:nvSpPr>
        <p:spPr>
          <a:xfrm>
            <a:off x="680322" y="4232171"/>
            <a:ext cx="9613860" cy="1704017"/>
          </a:xfrm>
        </p:spPr>
        <p:txBody>
          <a:bodyPr>
            <a:normAutofit/>
          </a:bodyPr>
          <a:lstStyle>
            <a:lvl1pPr marL="0" indent="0" algn="r">
              <a:buNone/>
              <a:defRPr sz="20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9A00F7B-89C5-4DF7-A309-6263220147D4}" type="datetimeFigureOut">
              <a:rPr lang="en-US" dirty="0"/>
              <a:t>4/4/2019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729455" y="2869895"/>
            <a:ext cx="1154151" cy="1090789"/>
          </a:xfrm>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80320" y="2336873"/>
            <a:ext cx="4698358" cy="359931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594123" y="2336873"/>
            <a:ext cx="4700058" cy="359931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449C95DE-FD64-4606-AE61-EC1136867CC6}" type="datetimeFigureOut">
              <a:rPr lang="en-US" dirty="0"/>
              <a:t>4/4/2019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0" name="Picture 9"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1" name="Picture 10"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2" name="Rectangle 11"/>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753229"/>
            <a:ext cx="9613863" cy="108093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906350" y="2336873"/>
            <a:ext cx="4472327" cy="69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80322" y="3030008"/>
            <a:ext cx="4698355" cy="2906179"/>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820154" y="2336873"/>
            <a:ext cx="4474028" cy="69207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594123" y="3030008"/>
            <a:ext cx="4700059" cy="2906179"/>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5DEB0BBD-30FE-4CF1-900A-0C45149F8AF8}" type="datetimeFigureOut">
              <a:rPr lang="en-US" dirty="0"/>
              <a:t>4/4/2019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6" name="Picture 5"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7" name="Picture 6"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8" name="Rectangle 7"/>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91A5F7F-3E81-4C65-A4D1-CB62D5B9DB91}" type="datetimeFigureOut">
              <a:rPr lang="en-US" dirty="0"/>
              <a:t>4/4/2019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descr="HD-ShadowShor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6" name="Rectangle 5"/>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fld id="{377ECC86-1672-4627-AEFE-EC5485C73905}" type="datetimeFigureOut">
              <a:rPr lang="en-US" dirty="0"/>
              <a:t>4/4/2019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1" y="753227"/>
            <a:ext cx="9613859" cy="1080940"/>
          </a:xfrm>
        </p:spPr>
        <p:txBody>
          <a:bodyPr anchor="ct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a:xfrm>
            <a:off x="4685846" y="2336873"/>
            <a:ext cx="5608336" cy="359931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80322" y="2336872"/>
            <a:ext cx="3790078" cy="359931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CDCB01F-D966-4C62-B900-0BE008A90C98}" type="datetimeFigureOut">
              <a:rPr lang="en-US" dirty="0"/>
              <a:t>4/4/2019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3" y="753228"/>
            <a:ext cx="9613857" cy="1080938"/>
          </a:xfrm>
        </p:spPr>
        <p:txBody>
          <a:bodyPr anchor="ctr">
            <a:normAutofit/>
          </a:bodyPr>
          <a:lstStyle>
            <a:lvl1pPr>
              <a:defRPr sz="36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4868333" y="2336874"/>
            <a:ext cx="5425849" cy="3599312"/>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80323" y="2336873"/>
            <a:ext cx="3876256" cy="3599315"/>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E73A0EA-7DC7-4964-BB97-B173EF3B859A}" type="datetimeFigureOut">
              <a:rPr lang="en-US" dirty="0"/>
              <a:t>4/4/2019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6" descr="hashOverlay-FullResolve.png"/>
          <p:cNvPicPr>
            <a:picLocks noChangeAspect="1"/>
          </p:cNvPicPr>
          <p:nvPr/>
        </p:nvPicPr>
        <p:blipFill>
          <a:blip r:embed="rId19">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Placeholder 1"/>
          <p:cNvSpPr>
            <a:spLocks noGrp="1"/>
          </p:cNvSpPr>
          <p:nvPr>
            <p:ph type="title"/>
          </p:nvPr>
        </p:nvSpPr>
        <p:spPr>
          <a:xfrm>
            <a:off x="680321" y="753228"/>
            <a:ext cx="9613861" cy="1080938"/>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80321" y="2336873"/>
            <a:ext cx="9613861" cy="3599316"/>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550981" y="5936187"/>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30EF52CC-F3D9-41D4-BCE4-C208E61A3F31}" type="datetimeFigureOut">
              <a:rPr lang="en-US" dirty="0"/>
              <a:t>4/4/2019</a:t>
            </a:fld>
            <a:endParaRPr lang="en-US" dirty="0"/>
          </a:p>
        </p:txBody>
      </p:sp>
      <p:sp>
        <p:nvSpPr>
          <p:cNvPr id="5" name="Footer Placeholder 4"/>
          <p:cNvSpPr>
            <a:spLocks noGrp="1"/>
          </p:cNvSpPr>
          <p:nvPr>
            <p:ph type="ftr" sz="quarter" idx="3"/>
          </p:nvPr>
        </p:nvSpPr>
        <p:spPr>
          <a:xfrm>
            <a:off x="680321" y="5936188"/>
            <a:ext cx="687066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729455" y="753227"/>
            <a:ext cx="1154151" cy="1090789"/>
          </a:xfrm>
          <a:prstGeom prst="rect">
            <a:avLst/>
          </a:prstGeom>
        </p:spPr>
        <p:txBody>
          <a:bodyPr vert="horz" lIns="91440" tIns="45720" rIns="91440" bIns="45720" rtlCol="0" anchor="ctr"/>
          <a:lstStyle>
            <a:lvl1pPr algn="l">
              <a:defRPr sz="3600">
                <a:solidFill>
                  <a:schemeClr val="tx1">
                    <a:tint val="75000"/>
                  </a:schemeClr>
                </a:solidFill>
              </a:defRPr>
            </a:lvl1pPr>
          </a:lstStyle>
          <a:p>
            <a:fld id="{6D22F896-40B5-4ADD-8801-0D06FADFA09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hf sldNum="0" hdr="0" ftr="0" dt="0"/>
  <p:txStyles>
    <p:titleStyle>
      <a:lvl1pPr algn="l" defTabSz="914400" rtl="0" eaLnBrk="1" latinLnBrk="0" hangingPunct="1">
        <a:lnSpc>
          <a:spcPct val="90000"/>
        </a:lnSpc>
        <a:spcBef>
          <a:spcPct val="0"/>
        </a:spcBef>
        <a:buNone/>
        <a:defRPr sz="36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sz="3600" b="1" dirty="0"/>
              <a:t>ADMINISTRATIVE DOCTRINES </a:t>
            </a:r>
            <a:r>
              <a:rPr lang="hr-HR" dirty="0"/>
              <a:t/>
            </a:r>
            <a:br>
              <a:rPr lang="hr-HR" dirty="0"/>
            </a:br>
            <a:endParaRPr lang="en-US" dirty="0"/>
          </a:p>
        </p:txBody>
      </p:sp>
      <p:sp>
        <p:nvSpPr>
          <p:cNvPr id="3" name="Subtitle 2"/>
          <p:cNvSpPr>
            <a:spLocks noGrp="1"/>
          </p:cNvSpPr>
          <p:nvPr>
            <p:ph type="subTitle" idx="1"/>
          </p:nvPr>
        </p:nvSpPr>
        <p:spPr/>
        <p:txBody>
          <a:bodyPr/>
          <a:lstStyle/>
          <a:p>
            <a:r>
              <a:rPr lang="en-GB" dirty="0"/>
              <a:t>UNIT 23</a:t>
            </a:r>
            <a:endParaRPr lang="hr-HR" dirty="0"/>
          </a:p>
          <a:p>
            <a:endParaRPr lang="en-US" dirty="0"/>
          </a:p>
        </p:txBody>
      </p:sp>
    </p:spTree>
    <p:extLst>
      <p:ext uri="{BB962C8B-B14F-4D97-AF65-F5344CB8AC3E}">
        <p14:creationId xmlns:p14="http://schemas.microsoft.com/office/powerpoint/2010/main" val="369423305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Strategies</a:t>
            </a:r>
            <a:r>
              <a:rPr lang="hr-HR" dirty="0"/>
              <a:t/>
            </a:r>
            <a:br>
              <a:rPr lang="hr-HR" dirty="0"/>
            </a:br>
            <a:endParaRPr lang="en-US" dirty="0"/>
          </a:p>
        </p:txBody>
      </p:sp>
      <p:sp>
        <p:nvSpPr>
          <p:cNvPr id="3" name="Content Placeholder 2"/>
          <p:cNvSpPr>
            <a:spLocks noGrp="1"/>
          </p:cNvSpPr>
          <p:nvPr>
            <p:ph idx="1"/>
          </p:nvPr>
        </p:nvSpPr>
        <p:spPr/>
        <p:txBody>
          <a:bodyPr>
            <a:normAutofit fontScale="92500" lnSpcReduction="10000"/>
          </a:bodyPr>
          <a:lstStyle/>
          <a:p>
            <a:r>
              <a:rPr lang="en-GB" dirty="0"/>
              <a:t>How would civil servants become better managers? </a:t>
            </a:r>
            <a:endParaRPr lang="hr-HR" dirty="0" smtClean="0"/>
          </a:p>
          <a:p>
            <a:r>
              <a:rPr lang="en-GB" dirty="0" smtClean="0"/>
              <a:t>NPM </a:t>
            </a:r>
            <a:r>
              <a:rPr lang="en-GB" dirty="0"/>
              <a:t>encompasses a number of broad strategies to promote cultural change in government: </a:t>
            </a:r>
            <a:endParaRPr lang="hr-HR" dirty="0" smtClean="0"/>
          </a:p>
          <a:p>
            <a:r>
              <a:rPr lang="en-GB" b="1" dirty="0" smtClean="0"/>
              <a:t>decentralization</a:t>
            </a:r>
            <a:r>
              <a:rPr lang="en-GB" dirty="0" smtClean="0"/>
              <a:t> </a:t>
            </a:r>
            <a:r>
              <a:rPr lang="en-GB" dirty="0"/>
              <a:t>of decision making, </a:t>
            </a:r>
            <a:endParaRPr lang="hr-HR" dirty="0" smtClean="0"/>
          </a:p>
          <a:p>
            <a:r>
              <a:rPr lang="en-GB" dirty="0" smtClean="0"/>
              <a:t>empowerment</a:t>
            </a:r>
            <a:r>
              <a:rPr lang="en-GB" dirty="0"/>
              <a:t>, </a:t>
            </a:r>
            <a:endParaRPr lang="hr-HR" dirty="0" smtClean="0"/>
          </a:p>
          <a:p>
            <a:r>
              <a:rPr lang="en-GB" dirty="0" smtClean="0"/>
              <a:t>a </a:t>
            </a:r>
            <a:r>
              <a:rPr lang="en-GB" dirty="0"/>
              <a:t>reduction on controls on managers, </a:t>
            </a:r>
            <a:endParaRPr lang="hr-HR" dirty="0" smtClean="0"/>
          </a:p>
          <a:p>
            <a:r>
              <a:rPr lang="en-GB" dirty="0" smtClean="0"/>
              <a:t>more </a:t>
            </a:r>
            <a:r>
              <a:rPr lang="en-GB" b="1" dirty="0"/>
              <a:t>flexible</a:t>
            </a:r>
            <a:r>
              <a:rPr lang="en-GB" dirty="0"/>
              <a:t> organizational structures, </a:t>
            </a:r>
            <a:endParaRPr lang="hr-HR" dirty="0" smtClean="0"/>
          </a:p>
          <a:p>
            <a:r>
              <a:rPr lang="en-GB" dirty="0" smtClean="0"/>
              <a:t>upgrading </a:t>
            </a:r>
            <a:r>
              <a:rPr lang="en-GB" dirty="0"/>
              <a:t>the skills of government managers, and </a:t>
            </a:r>
            <a:endParaRPr lang="hr-HR" dirty="0" smtClean="0"/>
          </a:p>
          <a:p>
            <a:r>
              <a:rPr lang="en-GB" dirty="0" smtClean="0"/>
              <a:t>a </a:t>
            </a:r>
            <a:r>
              <a:rPr lang="en-GB" dirty="0"/>
              <a:t>stronger sense of service to the public. </a:t>
            </a:r>
            <a:endParaRPr lang="hr-HR" dirty="0"/>
          </a:p>
          <a:p>
            <a:endParaRPr lang="en-US" dirty="0"/>
          </a:p>
        </p:txBody>
      </p:sp>
    </p:spTree>
    <p:extLst>
      <p:ext uri="{BB962C8B-B14F-4D97-AF65-F5344CB8AC3E}">
        <p14:creationId xmlns:p14="http://schemas.microsoft.com/office/powerpoint/2010/main" val="45458450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t>NPM</a:t>
            </a:r>
            <a:endParaRPr lang="en-US" dirty="0"/>
          </a:p>
        </p:txBody>
      </p:sp>
      <p:sp>
        <p:nvSpPr>
          <p:cNvPr id="3" name="Content Placeholder 2"/>
          <p:cNvSpPr>
            <a:spLocks noGrp="1"/>
          </p:cNvSpPr>
          <p:nvPr>
            <p:ph idx="1"/>
          </p:nvPr>
        </p:nvSpPr>
        <p:spPr/>
        <p:txBody>
          <a:bodyPr/>
          <a:lstStyle/>
          <a:p>
            <a:r>
              <a:rPr lang="en-GB" dirty="0"/>
              <a:t>Government departments and agencies were also encouraged to launch review exercises to identify “useless” red tape and “delayer” management levels.</a:t>
            </a:r>
            <a:endParaRPr lang="en-US" dirty="0"/>
          </a:p>
        </p:txBody>
      </p:sp>
    </p:spTree>
    <p:extLst>
      <p:ext uri="{BB962C8B-B14F-4D97-AF65-F5344CB8AC3E}">
        <p14:creationId xmlns:p14="http://schemas.microsoft.com/office/powerpoint/2010/main" val="413811392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NPM world-wide</a:t>
            </a:r>
            <a:r>
              <a:rPr lang="hr-HR" dirty="0"/>
              <a:t/>
            </a:r>
            <a:br>
              <a:rPr lang="hr-HR" dirty="0"/>
            </a:br>
            <a:endParaRPr lang="en-US" dirty="0"/>
          </a:p>
        </p:txBody>
      </p:sp>
      <p:sp>
        <p:nvSpPr>
          <p:cNvPr id="3" name="Content Placeholder 2"/>
          <p:cNvSpPr>
            <a:spLocks noGrp="1"/>
          </p:cNvSpPr>
          <p:nvPr>
            <p:ph idx="1"/>
          </p:nvPr>
        </p:nvSpPr>
        <p:spPr/>
        <p:txBody>
          <a:bodyPr/>
          <a:lstStyle/>
          <a:p>
            <a:r>
              <a:rPr lang="en-GB" dirty="0"/>
              <a:t>In time, NPM became the fashion in much of the Western </a:t>
            </a:r>
            <a:r>
              <a:rPr lang="en-GB" dirty="0" smtClean="0"/>
              <a:t>world.</a:t>
            </a:r>
            <a:endParaRPr lang="hr-HR" dirty="0" smtClean="0"/>
          </a:p>
          <a:p>
            <a:r>
              <a:rPr lang="en-GB" dirty="0" smtClean="0"/>
              <a:t>Margaret </a:t>
            </a:r>
            <a:r>
              <a:rPr lang="en-GB" dirty="0"/>
              <a:t>Thatcher in the </a:t>
            </a:r>
            <a:r>
              <a:rPr lang="en-GB" dirty="0" smtClean="0"/>
              <a:t>UK </a:t>
            </a:r>
            <a:r>
              <a:rPr lang="en-GB" dirty="0"/>
              <a:t>showed the way with numerous measures designed to overhaul government operations</a:t>
            </a:r>
            <a:r>
              <a:rPr lang="en-GB" dirty="0" smtClean="0"/>
              <a:t>.</a:t>
            </a:r>
            <a:endParaRPr lang="hr-HR" dirty="0" smtClean="0"/>
          </a:p>
          <a:p>
            <a:r>
              <a:rPr lang="en-GB" dirty="0" smtClean="0"/>
              <a:t> </a:t>
            </a:r>
            <a:r>
              <a:rPr lang="en-GB" dirty="0"/>
              <a:t>She cut the size of the civil service, restructured government operations by creating </a:t>
            </a:r>
            <a:r>
              <a:rPr lang="en-GB" b="1" dirty="0"/>
              <a:t>executive agencies</a:t>
            </a:r>
            <a:r>
              <a:rPr lang="en-GB" dirty="0"/>
              <a:t> and gave them a narrow mandate to deliver public services, privatized state corporations, delegated more authority to frontline managers, and overhauled the government's financial management system. </a:t>
            </a:r>
            <a:endParaRPr lang="hr-HR" dirty="0"/>
          </a:p>
          <a:p>
            <a:endParaRPr lang="en-US" dirty="0"/>
          </a:p>
        </p:txBody>
      </p:sp>
    </p:spTree>
    <p:extLst>
      <p:ext uri="{BB962C8B-B14F-4D97-AF65-F5344CB8AC3E}">
        <p14:creationId xmlns:p14="http://schemas.microsoft.com/office/powerpoint/2010/main" val="285407845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t>NPM </a:t>
            </a:r>
            <a:r>
              <a:rPr lang="hr-HR" dirty="0" err="1" smtClean="0"/>
              <a:t>world</a:t>
            </a:r>
            <a:r>
              <a:rPr lang="hr-HR" dirty="0" smtClean="0"/>
              <a:t>-wide</a:t>
            </a:r>
            <a:endParaRPr lang="en-US" dirty="0"/>
          </a:p>
        </p:txBody>
      </p:sp>
      <p:sp>
        <p:nvSpPr>
          <p:cNvPr id="3" name="Content Placeholder 2"/>
          <p:cNvSpPr>
            <a:spLocks noGrp="1"/>
          </p:cNvSpPr>
          <p:nvPr>
            <p:ph idx="1"/>
          </p:nvPr>
        </p:nvSpPr>
        <p:spPr/>
        <p:txBody>
          <a:bodyPr/>
          <a:lstStyle/>
          <a:p>
            <a:r>
              <a:rPr lang="en-GB" dirty="0"/>
              <a:t>This and other private sector management-inspired measures gave life to NPM in the UK. </a:t>
            </a:r>
            <a:endParaRPr lang="hr-HR" dirty="0" smtClean="0"/>
          </a:p>
          <a:p>
            <a:r>
              <a:rPr lang="en-GB" dirty="0" smtClean="0"/>
              <a:t>Before </a:t>
            </a:r>
            <a:r>
              <a:rPr lang="en-GB" dirty="0"/>
              <a:t>long, Australia, New </a:t>
            </a:r>
            <a:r>
              <a:rPr lang="en-GB" dirty="0" smtClean="0"/>
              <a:t>Zealand</a:t>
            </a:r>
            <a:r>
              <a:rPr lang="hr-HR" dirty="0" smtClean="0"/>
              <a:t>,</a:t>
            </a:r>
            <a:r>
              <a:rPr lang="en-GB" dirty="0" smtClean="0"/>
              <a:t> </a:t>
            </a:r>
            <a:r>
              <a:rPr lang="en-GB" dirty="0"/>
              <a:t>the United States, and Canada, among others, also introduced numerous NPM-type measures with varying degrees of success. </a:t>
            </a:r>
            <a:endParaRPr lang="hr-HR" dirty="0" smtClean="0"/>
          </a:p>
          <a:p>
            <a:r>
              <a:rPr lang="en-GB" dirty="0" smtClean="0"/>
              <a:t>Countries </a:t>
            </a:r>
            <a:r>
              <a:rPr lang="en-GB" dirty="0"/>
              <a:t>that did not pursue NPM-type measures with any enthusiasm, such as France, were regarded as being out of step with modern management strategies.</a:t>
            </a:r>
            <a:endParaRPr lang="hr-HR" dirty="0"/>
          </a:p>
          <a:p>
            <a:endParaRPr lang="en-US" dirty="0"/>
          </a:p>
        </p:txBody>
      </p:sp>
    </p:spTree>
    <p:extLst>
      <p:ext uri="{BB962C8B-B14F-4D97-AF65-F5344CB8AC3E}">
        <p14:creationId xmlns:p14="http://schemas.microsoft.com/office/powerpoint/2010/main" val="313777265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Negative side effects</a:t>
            </a:r>
            <a:r>
              <a:rPr lang="hr-HR" dirty="0"/>
              <a:t/>
            </a:r>
            <a:br>
              <a:rPr lang="hr-HR" dirty="0"/>
            </a:br>
            <a:endParaRPr lang="en-US" dirty="0"/>
          </a:p>
        </p:txBody>
      </p:sp>
      <p:sp>
        <p:nvSpPr>
          <p:cNvPr id="3" name="Content Placeholder 2"/>
          <p:cNvSpPr>
            <a:spLocks noGrp="1"/>
          </p:cNvSpPr>
          <p:nvPr>
            <p:ph idx="1"/>
          </p:nvPr>
        </p:nvSpPr>
        <p:spPr/>
        <p:txBody>
          <a:bodyPr>
            <a:normAutofit/>
          </a:bodyPr>
          <a:lstStyle/>
          <a:p>
            <a:r>
              <a:rPr lang="en-GB" dirty="0"/>
              <a:t>The main hypothesis of NPM </a:t>
            </a:r>
            <a:r>
              <a:rPr lang="en-GB" dirty="0" smtClean="0"/>
              <a:t>reforms</a:t>
            </a:r>
            <a:r>
              <a:rPr lang="hr-HR" dirty="0" smtClean="0"/>
              <a:t>:</a:t>
            </a:r>
            <a:r>
              <a:rPr lang="en-GB" dirty="0" smtClean="0"/>
              <a:t> </a:t>
            </a:r>
            <a:r>
              <a:rPr lang="en-GB" dirty="0"/>
              <a:t>that increased </a:t>
            </a:r>
            <a:r>
              <a:rPr lang="en-GB" b="1" dirty="0"/>
              <a:t>market orientation</a:t>
            </a:r>
            <a:r>
              <a:rPr lang="en-GB" dirty="0"/>
              <a:t> and </a:t>
            </a:r>
            <a:r>
              <a:rPr lang="en-GB" b="1" dirty="0"/>
              <a:t>management focus</a:t>
            </a:r>
            <a:r>
              <a:rPr lang="en-GB" dirty="0"/>
              <a:t> lead to </a:t>
            </a:r>
            <a:r>
              <a:rPr lang="en-GB" b="1" dirty="0"/>
              <a:t>increased efficiency</a:t>
            </a:r>
            <a:r>
              <a:rPr lang="en-GB" dirty="0"/>
              <a:t>, without causing negative side effects for other goals and </a:t>
            </a:r>
            <a:r>
              <a:rPr lang="en-GB" dirty="0" smtClean="0"/>
              <a:t>concerns.</a:t>
            </a:r>
            <a:endParaRPr lang="hr-HR" dirty="0" smtClean="0"/>
          </a:p>
          <a:p>
            <a:pPr marL="0" indent="0">
              <a:buNone/>
            </a:pPr>
            <a:r>
              <a:rPr lang="hr-HR" dirty="0"/>
              <a:t>T</a:t>
            </a:r>
            <a:r>
              <a:rPr lang="en-GB" dirty="0" smtClean="0"/>
              <a:t>his </a:t>
            </a:r>
            <a:r>
              <a:rPr lang="en-GB" dirty="0"/>
              <a:t>hypothesis </a:t>
            </a:r>
            <a:r>
              <a:rPr lang="hr-HR" dirty="0" err="1" smtClean="0"/>
              <a:t>has</a:t>
            </a:r>
            <a:r>
              <a:rPr lang="hr-HR" dirty="0" smtClean="0"/>
              <a:t> </a:t>
            </a:r>
            <a:r>
              <a:rPr lang="hr-HR" dirty="0" err="1" smtClean="0"/>
              <a:t>not</a:t>
            </a:r>
            <a:r>
              <a:rPr lang="en-GB" dirty="0" smtClean="0"/>
              <a:t> </a:t>
            </a:r>
            <a:r>
              <a:rPr lang="en-GB" dirty="0"/>
              <a:t>been confirmed. </a:t>
            </a:r>
            <a:endParaRPr lang="en-US" dirty="0"/>
          </a:p>
        </p:txBody>
      </p:sp>
    </p:spTree>
    <p:extLst>
      <p:ext uri="{BB962C8B-B14F-4D97-AF65-F5344CB8AC3E}">
        <p14:creationId xmlns:p14="http://schemas.microsoft.com/office/powerpoint/2010/main" val="26246462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t>Negative side-</a:t>
            </a:r>
            <a:r>
              <a:rPr lang="hr-HR" dirty="0" err="1" smtClean="0"/>
              <a:t>effects</a:t>
            </a:r>
            <a:endParaRPr lang="en-US" dirty="0"/>
          </a:p>
        </p:txBody>
      </p:sp>
      <p:sp>
        <p:nvSpPr>
          <p:cNvPr id="3" name="Content Placeholder 2"/>
          <p:cNvSpPr>
            <a:spLocks noGrp="1"/>
          </p:cNvSpPr>
          <p:nvPr>
            <p:ph idx="1"/>
          </p:nvPr>
        </p:nvSpPr>
        <p:spPr/>
        <p:txBody>
          <a:bodyPr/>
          <a:lstStyle/>
          <a:p>
            <a:r>
              <a:rPr lang="hr-HR" dirty="0"/>
              <a:t>V</a:t>
            </a:r>
            <a:r>
              <a:rPr lang="en-GB" dirty="0" err="1" smtClean="0"/>
              <a:t>ertical</a:t>
            </a:r>
            <a:r>
              <a:rPr lang="en-GB" dirty="0" smtClean="0"/>
              <a:t> </a:t>
            </a:r>
            <a:r>
              <a:rPr lang="en-GB" dirty="0"/>
              <a:t>and horizontal specialization through structural devolution and the establishment of single-purpose organizations have led to </a:t>
            </a:r>
            <a:r>
              <a:rPr lang="en-GB" b="1" dirty="0"/>
              <a:t>fragmentation</a:t>
            </a:r>
            <a:r>
              <a:rPr lang="en-GB" dirty="0"/>
              <a:t> in public administration and thus increased </a:t>
            </a:r>
            <a:r>
              <a:rPr lang="en-GB" b="1" dirty="0"/>
              <a:t>coordination problems</a:t>
            </a:r>
            <a:r>
              <a:rPr lang="en-GB" dirty="0"/>
              <a:t>. </a:t>
            </a:r>
            <a:endParaRPr lang="hr-HR" dirty="0" smtClean="0"/>
          </a:p>
          <a:p>
            <a:r>
              <a:rPr lang="en-GB" dirty="0" smtClean="0"/>
              <a:t>Another </a:t>
            </a:r>
            <a:r>
              <a:rPr lang="en-GB" dirty="0"/>
              <a:t>finding is that NPM reforms in some cases can have positive effects on efficiency, but the efficiency gains also vary according to the tasks and services in </a:t>
            </a:r>
            <a:r>
              <a:rPr lang="en-GB" dirty="0" smtClean="0"/>
              <a:t>question</a:t>
            </a:r>
            <a:endParaRPr lang="en-US" dirty="0"/>
          </a:p>
        </p:txBody>
      </p:sp>
    </p:spTree>
    <p:extLst>
      <p:ext uri="{BB962C8B-B14F-4D97-AF65-F5344CB8AC3E}">
        <p14:creationId xmlns:p14="http://schemas.microsoft.com/office/powerpoint/2010/main" val="71052118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a:t>Negative side-</a:t>
            </a:r>
            <a:r>
              <a:rPr lang="hr-HR" dirty="0" err="1"/>
              <a:t>effects</a:t>
            </a:r>
            <a:endParaRPr lang="en-US" dirty="0"/>
          </a:p>
        </p:txBody>
      </p:sp>
      <p:sp>
        <p:nvSpPr>
          <p:cNvPr id="3" name="Content Placeholder 2"/>
          <p:cNvSpPr>
            <a:spLocks noGrp="1"/>
          </p:cNvSpPr>
          <p:nvPr>
            <p:ph idx="1"/>
          </p:nvPr>
        </p:nvSpPr>
        <p:spPr/>
        <p:txBody>
          <a:bodyPr/>
          <a:lstStyle/>
          <a:p>
            <a:r>
              <a:rPr lang="en-GB" b="1" dirty="0" smtClean="0"/>
              <a:t>Competition</a:t>
            </a:r>
            <a:r>
              <a:rPr lang="en-GB" dirty="0" smtClean="0"/>
              <a:t> </a:t>
            </a:r>
            <a:r>
              <a:rPr lang="en-GB" dirty="0"/>
              <a:t>might bring savings on costs, more efficient production, and more flexible and user-friendly services. </a:t>
            </a:r>
            <a:endParaRPr lang="hr-HR" dirty="0" smtClean="0"/>
          </a:p>
          <a:p>
            <a:r>
              <a:rPr lang="en-GB" dirty="0" smtClean="0"/>
              <a:t>But </a:t>
            </a:r>
            <a:r>
              <a:rPr lang="en-GB" dirty="0"/>
              <a:t>there might also be negative side effects in the form of increased </a:t>
            </a:r>
            <a:r>
              <a:rPr lang="en-GB" b="1" dirty="0"/>
              <a:t>social problems</a:t>
            </a:r>
            <a:r>
              <a:rPr lang="en-GB" dirty="0"/>
              <a:t>.</a:t>
            </a:r>
            <a:endParaRPr lang="hr-HR" dirty="0"/>
          </a:p>
          <a:p>
            <a:endParaRPr lang="en-US" dirty="0"/>
          </a:p>
        </p:txBody>
      </p:sp>
    </p:spTree>
    <p:extLst>
      <p:ext uri="{BB962C8B-B14F-4D97-AF65-F5344CB8AC3E}">
        <p14:creationId xmlns:p14="http://schemas.microsoft.com/office/powerpoint/2010/main" val="237045937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a:t>Negative side-</a:t>
            </a:r>
            <a:r>
              <a:rPr lang="hr-HR" dirty="0" err="1"/>
              <a:t>effects</a:t>
            </a:r>
            <a:endParaRPr lang="en-US" dirty="0"/>
          </a:p>
        </p:txBody>
      </p:sp>
      <p:sp>
        <p:nvSpPr>
          <p:cNvPr id="3" name="Content Placeholder 2"/>
          <p:cNvSpPr>
            <a:spLocks noGrp="1"/>
          </p:cNvSpPr>
          <p:nvPr>
            <p:ph idx="1"/>
          </p:nvPr>
        </p:nvSpPr>
        <p:spPr/>
        <p:txBody>
          <a:bodyPr>
            <a:normAutofit/>
          </a:bodyPr>
          <a:lstStyle/>
          <a:p>
            <a:r>
              <a:rPr lang="en-GB" dirty="0"/>
              <a:t>The effects on efficiency are usually less than what reform advocates have predicted. </a:t>
            </a:r>
            <a:endParaRPr lang="hr-HR" dirty="0" smtClean="0"/>
          </a:p>
          <a:p>
            <a:r>
              <a:rPr lang="en-GB" dirty="0" smtClean="0"/>
              <a:t>This </a:t>
            </a:r>
            <a:r>
              <a:rPr lang="en-GB" dirty="0"/>
              <a:t>is partly because </a:t>
            </a:r>
            <a:r>
              <a:rPr lang="en-GB" b="1" dirty="0"/>
              <a:t>transaction costs</a:t>
            </a:r>
            <a:r>
              <a:rPr lang="en-GB" dirty="0"/>
              <a:t> as well as administration and </a:t>
            </a:r>
            <a:r>
              <a:rPr lang="en-GB" b="1" dirty="0"/>
              <a:t>operational costs</a:t>
            </a:r>
            <a:r>
              <a:rPr lang="en-GB" dirty="0"/>
              <a:t> of the new arrangements may not have been taken into consideration. </a:t>
            </a:r>
            <a:endParaRPr lang="en-US" dirty="0"/>
          </a:p>
        </p:txBody>
      </p:sp>
    </p:spTree>
    <p:extLst>
      <p:ext uri="{BB962C8B-B14F-4D97-AF65-F5344CB8AC3E}">
        <p14:creationId xmlns:p14="http://schemas.microsoft.com/office/powerpoint/2010/main" val="218962383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a:t>Negative side-</a:t>
            </a:r>
            <a:r>
              <a:rPr lang="hr-HR" dirty="0" err="1"/>
              <a:t>effects</a:t>
            </a:r>
            <a:endParaRPr lang="en-US" dirty="0"/>
          </a:p>
        </p:txBody>
      </p:sp>
      <p:sp>
        <p:nvSpPr>
          <p:cNvPr id="3" name="Content Placeholder 2"/>
          <p:cNvSpPr>
            <a:spLocks noGrp="1"/>
          </p:cNvSpPr>
          <p:nvPr>
            <p:ph idx="1"/>
          </p:nvPr>
        </p:nvSpPr>
        <p:spPr/>
        <p:txBody>
          <a:bodyPr/>
          <a:lstStyle/>
          <a:p>
            <a:r>
              <a:rPr lang="en-GB" dirty="0"/>
              <a:t>NPM reforms have led to increased efficiency in some public sector organizations at least in the short term. </a:t>
            </a:r>
            <a:endParaRPr lang="hr-HR" dirty="0" smtClean="0"/>
          </a:p>
          <a:p>
            <a:r>
              <a:rPr lang="en-GB" b="1" dirty="0" smtClean="0"/>
              <a:t>Responsiveness </a:t>
            </a:r>
            <a:r>
              <a:rPr lang="en-GB" b="1" dirty="0"/>
              <a:t>to users</a:t>
            </a:r>
            <a:r>
              <a:rPr lang="en-GB" dirty="0"/>
              <a:t> tends to be improved by NPM reforms but there are also clear indications of a </a:t>
            </a:r>
            <a:r>
              <a:rPr lang="en-GB" b="1" dirty="0"/>
              <a:t>reduction in equality</a:t>
            </a:r>
            <a:r>
              <a:rPr lang="en-GB" dirty="0"/>
              <a:t>. </a:t>
            </a:r>
            <a:endParaRPr lang="hr-HR" dirty="0" smtClean="0"/>
          </a:p>
          <a:p>
            <a:r>
              <a:rPr lang="en-GB" dirty="0" smtClean="0"/>
              <a:t>It </a:t>
            </a:r>
            <a:r>
              <a:rPr lang="en-GB" dirty="0"/>
              <a:t>appears that improved efficiency and responsiveness have been achieved at the expense of equal treatment. </a:t>
            </a:r>
            <a:endParaRPr lang="hr-HR" dirty="0" smtClean="0"/>
          </a:p>
          <a:p>
            <a:r>
              <a:rPr lang="en-GB" dirty="0" smtClean="0"/>
              <a:t>On </a:t>
            </a:r>
            <a:r>
              <a:rPr lang="en-GB" dirty="0"/>
              <a:t>the other hand, NPM reforms have had a positive effect on the freedom of choice of services. </a:t>
            </a:r>
            <a:endParaRPr lang="hr-HR" dirty="0"/>
          </a:p>
        </p:txBody>
      </p:sp>
    </p:spTree>
    <p:extLst>
      <p:ext uri="{BB962C8B-B14F-4D97-AF65-F5344CB8AC3E}">
        <p14:creationId xmlns:p14="http://schemas.microsoft.com/office/powerpoint/2010/main" val="233308619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A fundamental dilemma</a:t>
            </a:r>
            <a:r>
              <a:rPr lang="hr-HR" dirty="0"/>
              <a:t/>
            </a:r>
            <a:br>
              <a:rPr lang="hr-HR" dirty="0"/>
            </a:br>
            <a:endParaRPr lang="en-US" dirty="0"/>
          </a:p>
        </p:txBody>
      </p:sp>
      <p:sp>
        <p:nvSpPr>
          <p:cNvPr id="3" name="Content Placeholder 2"/>
          <p:cNvSpPr>
            <a:spLocks noGrp="1"/>
          </p:cNvSpPr>
          <p:nvPr>
            <p:ph idx="1"/>
          </p:nvPr>
        </p:nvSpPr>
        <p:spPr/>
        <p:txBody>
          <a:bodyPr>
            <a:normAutofit/>
          </a:bodyPr>
          <a:lstStyle/>
          <a:p>
            <a:r>
              <a:rPr lang="en-GB" dirty="0"/>
              <a:t>A fundamental dilemma for many NPM reforms is the tension between </a:t>
            </a:r>
            <a:r>
              <a:rPr lang="en-GB" b="1" dirty="0"/>
              <a:t>autonomy and control.</a:t>
            </a:r>
            <a:r>
              <a:rPr lang="en-GB" dirty="0"/>
              <a:t> </a:t>
            </a:r>
            <a:endParaRPr lang="hr-HR" dirty="0" smtClean="0"/>
          </a:p>
          <a:p>
            <a:r>
              <a:rPr lang="en-GB" dirty="0" smtClean="0"/>
              <a:t>Organizations </a:t>
            </a:r>
            <a:r>
              <a:rPr lang="en-GB" dirty="0"/>
              <a:t>should have enough freedom to be run in an efficient way, yet not to be so free that superior levels of leadership lose power and control. </a:t>
            </a:r>
            <a:endParaRPr lang="hr-HR" dirty="0" smtClean="0"/>
          </a:p>
          <a:p>
            <a:r>
              <a:rPr lang="en-GB" dirty="0" smtClean="0"/>
              <a:t>The </a:t>
            </a:r>
            <a:r>
              <a:rPr lang="en-GB" dirty="0"/>
              <a:t>aim is to achieve more freedom and greater control simultaneously. </a:t>
            </a:r>
            <a:endParaRPr lang="en-US" dirty="0"/>
          </a:p>
        </p:txBody>
      </p:sp>
    </p:spTree>
    <p:extLst>
      <p:ext uri="{BB962C8B-B14F-4D97-AF65-F5344CB8AC3E}">
        <p14:creationId xmlns:p14="http://schemas.microsoft.com/office/powerpoint/2010/main" val="36741116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i="1" dirty="0"/>
              <a:t>I Answer the following questions:</a:t>
            </a:r>
            <a:r>
              <a:rPr lang="hr-HR" dirty="0"/>
              <a:t/>
            </a:r>
            <a:br>
              <a:rPr lang="hr-HR" dirty="0"/>
            </a:br>
            <a:endParaRPr lang="en-US" dirty="0"/>
          </a:p>
        </p:txBody>
      </p:sp>
      <p:sp>
        <p:nvSpPr>
          <p:cNvPr id="3" name="Content Placeholder 2"/>
          <p:cNvSpPr>
            <a:spLocks noGrp="1"/>
          </p:cNvSpPr>
          <p:nvPr>
            <p:ph idx="1"/>
          </p:nvPr>
        </p:nvSpPr>
        <p:spPr/>
        <p:txBody>
          <a:bodyPr/>
          <a:lstStyle/>
          <a:p>
            <a:r>
              <a:rPr lang="hr-HR" dirty="0" smtClean="0"/>
              <a:t>1</a:t>
            </a:r>
            <a:r>
              <a:rPr lang="en-GB" dirty="0" smtClean="0"/>
              <a:t>. </a:t>
            </a:r>
            <a:r>
              <a:rPr lang="en-GB" dirty="0"/>
              <a:t>Can you name some of the important administrative doctrines?</a:t>
            </a:r>
            <a:endParaRPr lang="hr-HR" dirty="0"/>
          </a:p>
          <a:p>
            <a:r>
              <a:rPr lang="en-GB" dirty="0"/>
              <a:t>2. What are their objectives?</a:t>
            </a:r>
            <a:endParaRPr lang="hr-HR" dirty="0"/>
          </a:p>
          <a:p>
            <a:endParaRPr lang="en-US" dirty="0"/>
          </a:p>
        </p:txBody>
      </p:sp>
    </p:spTree>
    <p:extLst>
      <p:ext uri="{BB962C8B-B14F-4D97-AF65-F5344CB8AC3E}">
        <p14:creationId xmlns:p14="http://schemas.microsoft.com/office/powerpoint/2010/main" val="230655688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A fundamental dilemma</a:t>
            </a:r>
            <a:endParaRPr lang="en-US" dirty="0"/>
          </a:p>
        </p:txBody>
      </p:sp>
      <p:sp>
        <p:nvSpPr>
          <p:cNvPr id="3" name="Content Placeholder 2"/>
          <p:cNvSpPr>
            <a:spLocks noGrp="1"/>
          </p:cNvSpPr>
          <p:nvPr>
            <p:ph idx="1"/>
          </p:nvPr>
        </p:nvSpPr>
        <p:spPr/>
        <p:txBody>
          <a:bodyPr/>
          <a:lstStyle/>
          <a:p>
            <a:r>
              <a:rPr lang="en-GB" dirty="0"/>
              <a:t>The new organizational forms have led to changes in how public organizations are controlled. </a:t>
            </a:r>
            <a:endParaRPr lang="hr-HR" dirty="0" smtClean="0"/>
          </a:p>
          <a:p>
            <a:r>
              <a:rPr lang="en-GB" dirty="0" smtClean="0"/>
              <a:t>The </a:t>
            </a:r>
            <a:r>
              <a:rPr lang="en-GB" dirty="0"/>
              <a:t>traditional, informal, internal, collegial and trust-based forms of control are waning, and the more formal, external, and professional forms of control are gaining ground.</a:t>
            </a:r>
            <a:endParaRPr lang="hr-HR" dirty="0"/>
          </a:p>
          <a:p>
            <a:endParaRPr lang="en-US" dirty="0"/>
          </a:p>
        </p:txBody>
      </p:sp>
    </p:spTree>
    <p:extLst>
      <p:ext uri="{BB962C8B-B14F-4D97-AF65-F5344CB8AC3E}">
        <p14:creationId xmlns:p14="http://schemas.microsoft.com/office/powerpoint/2010/main" val="358460426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t>A </a:t>
            </a:r>
            <a:r>
              <a:rPr lang="hr-HR" dirty="0" err="1" smtClean="0"/>
              <a:t>fundamental</a:t>
            </a:r>
            <a:r>
              <a:rPr lang="hr-HR" dirty="0" smtClean="0"/>
              <a:t> </a:t>
            </a:r>
            <a:r>
              <a:rPr lang="hr-HR" dirty="0" err="1" smtClean="0"/>
              <a:t>dilemma</a:t>
            </a:r>
            <a:endParaRPr lang="en-US" dirty="0"/>
          </a:p>
        </p:txBody>
      </p:sp>
      <p:sp>
        <p:nvSpPr>
          <p:cNvPr id="3" name="Content Placeholder 2"/>
          <p:cNvSpPr>
            <a:spLocks noGrp="1"/>
          </p:cNvSpPr>
          <p:nvPr>
            <p:ph idx="1"/>
          </p:nvPr>
        </p:nvSpPr>
        <p:spPr/>
        <p:txBody>
          <a:bodyPr/>
          <a:lstStyle/>
          <a:p>
            <a:r>
              <a:rPr lang="en-GB" dirty="0"/>
              <a:t>Priorities have shifted from a drive to create agencies and autonomous bodies that enhance efficiency to a quest to find the right </a:t>
            </a:r>
            <a:r>
              <a:rPr lang="en-GB" b="1" dirty="0"/>
              <a:t>balance between accountability and autonomy</a:t>
            </a:r>
            <a:r>
              <a:rPr lang="en-GB" dirty="0"/>
              <a:t> by focusing on weak coordination devices, lack of governing capacities, and weak accountability mechanisms. </a:t>
            </a:r>
            <a:endParaRPr lang="hr-HR" dirty="0"/>
          </a:p>
          <a:p>
            <a:endParaRPr lang="en-US" dirty="0"/>
          </a:p>
        </p:txBody>
      </p:sp>
    </p:spTree>
    <p:extLst>
      <p:ext uri="{BB962C8B-B14F-4D97-AF65-F5344CB8AC3E}">
        <p14:creationId xmlns:p14="http://schemas.microsoft.com/office/powerpoint/2010/main" val="8035054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The Post-NPM era</a:t>
            </a:r>
            <a:r>
              <a:rPr lang="hr-HR" dirty="0"/>
              <a:t/>
            </a:r>
            <a:br>
              <a:rPr lang="hr-HR" dirty="0"/>
            </a:br>
            <a:endParaRPr lang="en-US" dirty="0"/>
          </a:p>
        </p:txBody>
      </p:sp>
      <p:sp>
        <p:nvSpPr>
          <p:cNvPr id="3" name="Content Placeholder 2"/>
          <p:cNvSpPr>
            <a:spLocks noGrp="1"/>
          </p:cNvSpPr>
          <p:nvPr>
            <p:ph idx="1"/>
          </p:nvPr>
        </p:nvSpPr>
        <p:spPr/>
        <p:txBody>
          <a:bodyPr>
            <a:normAutofit/>
          </a:bodyPr>
          <a:lstStyle/>
          <a:p>
            <a:r>
              <a:rPr lang="en-GB" dirty="0"/>
              <a:t>The reforms that were undertaken under the NPM label paved the way for further reforms and transformations in </a:t>
            </a:r>
            <a:r>
              <a:rPr lang="en-GB" b="1" dirty="0"/>
              <a:t>the post-NPM era</a:t>
            </a:r>
            <a:r>
              <a:rPr lang="en-GB" b="1" dirty="0" smtClean="0"/>
              <a:t>.</a:t>
            </a:r>
            <a:endParaRPr lang="hr-HR" b="1" dirty="0" smtClean="0"/>
          </a:p>
          <a:p>
            <a:r>
              <a:rPr lang="en-GB" dirty="0" smtClean="0"/>
              <a:t> </a:t>
            </a:r>
            <a:r>
              <a:rPr lang="en-GB" dirty="0"/>
              <a:t>Market solutions and market ideology now seem to have become more or less institutionalized within the public sector, albeit without erasing major Weberian features of the old system, and a certain amount of re-regulation has taken place in recent years.  </a:t>
            </a:r>
            <a:endParaRPr lang="en-US" dirty="0"/>
          </a:p>
        </p:txBody>
      </p:sp>
    </p:spTree>
    <p:extLst>
      <p:ext uri="{BB962C8B-B14F-4D97-AF65-F5344CB8AC3E}">
        <p14:creationId xmlns:p14="http://schemas.microsoft.com/office/powerpoint/2010/main" val="306866599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The Post-NPM era</a:t>
            </a:r>
            <a:endParaRPr lang="en-US" dirty="0"/>
          </a:p>
        </p:txBody>
      </p:sp>
      <p:sp>
        <p:nvSpPr>
          <p:cNvPr id="3" name="Content Placeholder 2"/>
          <p:cNvSpPr>
            <a:spLocks noGrp="1"/>
          </p:cNvSpPr>
          <p:nvPr>
            <p:ph idx="1"/>
          </p:nvPr>
        </p:nvSpPr>
        <p:spPr/>
        <p:txBody>
          <a:bodyPr/>
          <a:lstStyle/>
          <a:p>
            <a:r>
              <a:rPr lang="en-GB" dirty="0"/>
              <a:t>The trend towards single-purpose organizations is another feature of NPM reforms that recent reforms have modified by introducing more </a:t>
            </a:r>
            <a:r>
              <a:rPr lang="en-GB" b="1" dirty="0"/>
              <a:t>coordination and collaboration</a:t>
            </a:r>
            <a:r>
              <a:rPr lang="en-GB" dirty="0"/>
              <a:t> across and within political-administrative systems. </a:t>
            </a:r>
            <a:endParaRPr lang="hr-HR" dirty="0" smtClean="0"/>
          </a:p>
          <a:p>
            <a:r>
              <a:rPr lang="en-GB" dirty="0" smtClean="0"/>
              <a:t>A </a:t>
            </a:r>
            <a:r>
              <a:rPr lang="en-GB" dirty="0"/>
              <a:t>third element was structural devolution, which resulted in the </a:t>
            </a:r>
            <a:r>
              <a:rPr lang="en-GB" b="1" dirty="0" err="1"/>
              <a:t>autonomization</a:t>
            </a:r>
            <a:r>
              <a:rPr lang="en-GB" dirty="0"/>
              <a:t> and </a:t>
            </a:r>
            <a:r>
              <a:rPr lang="en-GB" b="1" dirty="0" err="1"/>
              <a:t>agencification</a:t>
            </a:r>
            <a:r>
              <a:rPr lang="en-GB" b="1" dirty="0"/>
              <a:t> </a:t>
            </a:r>
            <a:r>
              <a:rPr lang="en-GB" dirty="0"/>
              <a:t>of public sector </a:t>
            </a:r>
            <a:r>
              <a:rPr lang="en-GB" dirty="0" smtClean="0"/>
              <a:t>organizations.</a:t>
            </a:r>
            <a:endParaRPr lang="hr-HR" dirty="0" smtClean="0"/>
          </a:p>
          <a:p>
            <a:r>
              <a:rPr lang="en-GB" dirty="0" smtClean="0"/>
              <a:t>However</a:t>
            </a:r>
            <a:r>
              <a:rPr lang="en-GB" dirty="0"/>
              <a:t>, in recent years this has been countered by a reassertion of the centre and a strengthening of central state capacity. </a:t>
            </a:r>
            <a:endParaRPr lang="hr-HR" dirty="0"/>
          </a:p>
          <a:p>
            <a:endParaRPr lang="en-US" dirty="0"/>
          </a:p>
        </p:txBody>
      </p:sp>
    </p:spTree>
    <p:extLst>
      <p:ext uri="{BB962C8B-B14F-4D97-AF65-F5344CB8AC3E}">
        <p14:creationId xmlns:p14="http://schemas.microsoft.com/office/powerpoint/2010/main" val="309468437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The Post-NPM era</a:t>
            </a:r>
            <a:endParaRPr lang="en-US" dirty="0"/>
          </a:p>
        </p:txBody>
      </p:sp>
      <p:sp>
        <p:nvSpPr>
          <p:cNvPr id="3" name="Content Placeholder 2"/>
          <p:cNvSpPr>
            <a:spLocks noGrp="1"/>
          </p:cNvSpPr>
          <p:nvPr>
            <p:ph idx="1"/>
          </p:nvPr>
        </p:nvSpPr>
        <p:spPr/>
        <p:txBody>
          <a:bodyPr/>
          <a:lstStyle/>
          <a:p>
            <a:r>
              <a:rPr lang="en-GB" dirty="0"/>
              <a:t>Thus, there is no consistent movement toward a new model of civil service systems. </a:t>
            </a:r>
            <a:endParaRPr lang="hr-HR" dirty="0" smtClean="0"/>
          </a:p>
          <a:p>
            <a:r>
              <a:rPr lang="en-GB" dirty="0" smtClean="0"/>
              <a:t>Most </a:t>
            </a:r>
            <a:r>
              <a:rPr lang="en-GB" dirty="0"/>
              <a:t>governments still share some main elements of the traditional system of public administration. </a:t>
            </a:r>
            <a:endParaRPr lang="hr-HR" dirty="0" smtClean="0"/>
          </a:p>
          <a:p>
            <a:r>
              <a:rPr lang="en-GB" dirty="0" smtClean="0"/>
              <a:t>However</a:t>
            </a:r>
            <a:r>
              <a:rPr lang="en-GB" dirty="0"/>
              <a:t>, some strong common trends in modernizing public services have emerged across groups of countries. </a:t>
            </a:r>
            <a:endParaRPr lang="hr-HR" dirty="0" smtClean="0"/>
          </a:p>
          <a:p>
            <a:r>
              <a:rPr lang="en-GB" dirty="0" smtClean="0"/>
              <a:t>One </a:t>
            </a:r>
            <a:r>
              <a:rPr lang="en-GB" dirty="0"/>
              <a:t>of these is</a:t>
            </a:r>
            <a:r>
              <a:rPr lang="en-GB" b="1" dirty="0"/>
              <a:t> </a:t>
            </a:r>
            <a:r>
              <a:rPr lang="en-GB" dirty="0"/>
              <a:t>a reduction in the differences between the public and private sectors.</a:t>
            </a:r>
            <a:endParaRPr lang="hr-HR" dirty="0"/>
          </a:p>
          <a:p>
            <a:endParaRPr lang="en-US" dirty="0"/>
          </a:p>
        </p:txBody>
      </p:sp>
    </p:spTree>
    <p:extLst>
      <p:ext uri="{BB962C8B-B14F-4D97-AF65-F5344CB8AC3E}">
        <p14:creationId xmlns:p14="http://schemas.microsoft.com/office/powerpoint/2010/main" val="94955391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i="1" dirty="0"/>
              <a:t>II Read the text and answer the following questions:</a:t>
            </a:r>
            <a:r>
              <a:rPr lang="hr-HR" dirty="0"/>
              <a:t/>
            </a:r>
            <a:br>
              <a:rPr lang="hr-HR" dirty="0"/>
            </a:br>
            <a:endParaRPr lang="en-US" dirty="0"/>
          </a:p>
        </p:txBody>
      </p:sp>
      <p:sp>
        <p:nvSpPr>
          <p:cNvPr id="3" name="Content Placeholder 2"/>
          <p:cNvSpPr>
            <a:spLocks noGrp="1"/>
          </p:cNvSpPr>
          <p:nvPr>
            <p:ph idx="1"/>
          </p:nvPr>
        </p:nvSpPr>
        <p:spPr/>
        <p:txBody>
          <a:bodyPr>
            <a:normAutofit fontScale="92500" lnSpcReduction="20000"/>
          </a:bodyPr>
          <a:lstStyle/>
          <a:p>
            <a:r>
              <a:rPr lang="en-GB" dirty="0"/>
              <a:t>1. How can NPM be defined?</a:t>
            </a:r>
            <a:endParaRPr lang="hr-HR" dirty="0"/>
          </a:p>
          <a:p>
            <a:r>
              <a:rPr lang="en-GB" dirty="0"/>
              <a:t>2. What is the purpose of NPM?</a:t>
            </a:r>
            <a:endParaRPr lang="hr-HR" dirty="0"/>
          </a:p>
          <a:p>
            <a:r>
              <a:rPr lang="en-GB" dirty="0"/>
              <a:t> 3. Who did governments in many western countries look to in order to define a new management approach?</a:t>
            </a:r>
            <a:endParaRPr lang="hr-HR" dirty="0"/>
          </a:p>
          <a:p>
            <a:r>
              <a:rPr lang="en-GB" dirty="0"/>
              <a:t>4. What is NPM inspired by?</a:t>
            </a:r>
            <a:endParaRPr lang="hr-HR" dirty="0"/>
          </a:p>
          <a:p>
            <a:r>
              <a:rPr lang="en-GB" dirty="0"/>
              <a:t>5. Which strategies does NPM encompass to promote cultural change in government?</a:t>
            </a:r>
            <a:endParaRPr lang="hr-HR" dirty="0"/>
          </a:p>
          <a:p>
            <a:r>
              <a:rPr lang="en-GB" dirty="0"/>
              <a:t>6. Which NPM models can be distinguished?</a:t>
            </a:r>
            <a:endParaRPr lang="hr-HR" dirty="0"/>
          </a:p>
          <a:p>
            <a:r>
              <a:rPr lang="en-GB" dirty="0"/>
              <a:t>7. Where was NPM introduced?</a:t>
            </a:r>
            <a:endParaRPr lang="hr-HR" dirty="0"/>
          </a:p>
          <a:p>
            <a:r>
              <a:rPr lang="en-GB" dirty="0"/>
              <a:t>8. Which are main components of NPM?</a:t>
            </a:r>
            <a:endParaRPr lang="hr-HR" dirty="0"/>
          </a:p>
          <a:p>
            <a:endParaRPr lang="en-US" dirty="0"/>
          </a:p>
        </p:txBody>
      </p:sp>
    </p:spTree>
    <p:extLst>
      <p:ext uri="{BB962C8B-B14F-4D97-AF65-F5344CB8AC3E}">
        <p14:creationId xmlns:p14="http://schemas.microsoft.com/office/powerpoint/2010/main" val="75076088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t>Provide </a:t>
            </a:r>
            <a:r>
              <a:rPr lang="hr-HR" dirty="0" err="1" smtClean="0"/>
              <a:t>the</a:t>
            </a:r>
            <a:r>
              <a:rPr lang="hr-HR" dirty="0" smtClean="0"/>
              <a:t> </a:t>
            </a:r>
            <a:r>
              <a:rPr lang="hr-HR" dirty="0" err="1" smtClean="0"/>
              <a:t>terms</a:t>
            </a:r>
            <a:r>
              <a:rPr lang="hr-HR" dirty="0" smtClean="0"/>
              <a:t> for </a:t>
            </a:r>
            <a:r>
              <a:rPr lang="hr-HR" dirty="0" err="1" smtClean="0"/>
              <a:t>the</a:t>
            </a:r>
            <a:r>
              <a:rPr lang="hr-HR" dirty="0" smtClean="0"/>
              <a:t> </a:t>
            </a:r>
            <a:r>
              <a:rPr lang="hr-HR" dirty="0" err="1" smtClean="0"/>
              <a:t>following</a:t>
            </a:r>
            <a:r>
              <a:rPr lang="hr-HR" dirty="0" smtClean="0"/>
              <a:t> </a:t>
            </a:r>
            <a:r>
              <a:rPr lang="hr-HR" dirty="0" err="1" smtClean="0"/>
              <a:t>definitions</a:t>
            </a:r>
            <a:endParaRPr lang="en-US" dirty="0"/>
          </a:p>
        </p:txBody>
      </p:sp>
      <p:sp>
        <p:nvSpPr>
          <p:cNvPr id="3" name="Content Placeholder 2"/>
          <p:cNvSpPr>
            <a:spLocks noGrp="1"/>
          </p:cNvSpPr>
          <p:nvPr>
            <p:ph idx="1"/>
          </p:nvPr>
        </p:nvSpPr>
        <p:spPr/>
        <p:txBody>
          <a:bodyPr>
            <a:normAutofit lnSpcReduction="10000"/>
          </a:bodyPr>
          <a:lstStyle/>
          <a:p>
            <a:r>
              <a:rPr lang="en-US" dirty="0"/>
              <a:t>completely developed or established; of full status</a:t>
            </a:r>
          </a:p>
          <a:p>
            <a:r>
              <a:rPr lang="hr-HR" dirty="0" err="1" smtClean="0"/>
              <a:t>Fully</a:t>
            </a:r>
            <a:r>
              <a:rPr lang="hr-HR" dirty="0" smtClean="0"/>
              <a:t> </a:t>
            </a:r>
            <a:r>
              <a:rPr lang="hr-HR" dirty="0" err="1" smtClean="0"/>
              <a:t>fledged</a:t>
            </a:r>
            <a:endParaRPr lang="hr-HR" dirty="0" smtClean="0"/>
          </a:p>
          <a:p>
            <a:r>
              <a:rPr lang="hr-HR" dirty="0" err="1"/>
              <a:t>reacting</a:t>
            </a:r>
            <a:r>
              <a:rPr lang="hr-HR" dirty="0"/>
              <a:t> </a:t>
            </a:r>
            <a:r>
              <a:rPr lang="hr-HR" dirty="0" err="1"/>
              <a:t>quickly</a:t>
            </a:r>
            <a:r>
              <a:rPr lang="hr-HR" dirty="0"/>
              <a:t> </a:t>
            </a:r>
            <a:r>
              <a:rPr lang="hr-HR" dirty="0" err="1"/>
              <a:t>and</a:t>
            </a:r>
            <a:r>
              <a:rPr lang="hr-HR" dirty="0"/>
              <a:t> </a:t>
            </a:r>
            <a:r>
              <a:rPr lang="hr-HR" dirty="0" err="1"/>
              <a:t>positively</a:t>
            </a:r>
            <a:endParaRPr lang="hr-HR" dirty="0"/>
          </a:p>
          <a:p>
            <a:r>
              <a:rPr lang="hr-HR" dirty="0" err="1" smtClean="0"/>
              <a:t>Responsive</a:t>
            </a:r>
            <a:endParaRPr lang="hr-HR" dirty="0" smtClean="0"/>
          </a:p>
          <a:p>
            <a:r>
              <a:rPr lang="en-US" dirty="0"/>
              <a:t>take apart </a:t>
            </a:r>
            <a:r>
              <a:rPr lang="en-US" dirty="0" smtClean="0"/>
              <a:t>in </a:t>
            </a:r>
            <a:r>
              <a:rPr lang="en-US" dirty="0"/>
              <a:t>order to examine it and repair it if </a:t>
            </a:r>
            <a:r>
              <a:rPr lang="en-US" dirty="0" smtClean="0"/>
              <a:t>necessary</a:t>
            </a:r>
            <a:endParaRPr lang="hr-HR" dirty="0" smtClean="0"/>
          </a:p>
          <a:p>
            <a:r>
              <a:rPr lang="hr-HR" dirty="0" err="1" smtClean="0"/>
              <a:t>Overhaul</a:t>
            </a:r>
            <a:endParaRPr lang="hr-HR" dirty="0" smtClean="0"/>
          </a:p>
          <a:p>
            <a:r>
              <a:rPr lang="en-US" dirty="0"/>
              <a:t>an official order or commission to do </a:t>
            </a:r>
            <a:r>
              <a:rPr lang="en-US" dirty="0" smtClean="0"/>
              <a:t>something</a:t>
            </a:r>
            <a:endParaRPr lang="hr-HR" dirty="0" smtClean="0"/>
          </a:p>
          <a:p>
            <a:r>
              <a:rPr lang="hr-HR" dirty="0" smtClean="0"/>
              <a:t>mandate</a:t>
            </a:r>
            <a:endParaRPr lang="en-US" dirty="0"/>
          </a:p>
          <a:p>
            <a:endParaRPr lang="en-US" dirty="0"/>
          </a:p>
          <a:p>
            <a:endParaRPr lang="en-US" dirty="0"/>
          </a:p>
        </p:txBody>
      </p:sp>
    </p:spTree>
    <p:extLst>
      <p:ext uri="{BB962C8B-B14F-4D97-AF65-F5344CB8AC3E}">
        <p14:creationId xmlns:p14="http://schemas.microsoft.com/office/powerpoint/2010/main" val="20832419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a:t>Provide </a:t>
            </a:r>
            <a:r>
              <a:rPr lang="hr-HR" dirty="0" err="1"/>
              <a:t>the</a:t>
            </a:r>
            <a:r>
              <a:rPr lang="hr-HR" dirty="0"/>
              <a:t> </a:t>
            </a:r>
            <a:r>
              <a:rPr lang="hr-HR" dirty="0" err="1"/>
              <a:t>terms</a:t>
            </a:r>
            <a:r>
              <a:rPr lang="hr-HR" dirty="0"/>
              <a:t> for </a:t>
            </a:r>
            <a:r>
              <a:rPr lang="hr-HR" dirty="0" err="1"/>
              <a:t>the</a:t>
            </a:r>
            <a:r>
              <a:rPr lang="hr-HR" dirty="0"/>
              <a:t> </a:t>
            </a:r>
            <a:r>
              <a:rPr lang="hr-HR" dirty="0" err="1"/>
              <a:t>following</a:t>
            </a:r>
            <a:r>
              <a:rPr lang="hr-HR" dirty="0"/>
              <a:t> </a:t>
            </a:r>
            <a:r>
              <a:rPr lang="hr-HR" dirty="0" err="1"/>
              <a:t>definitions</a:t>
            </a:r>
            <a:endParaRPr lang="en-US" dirty="0"/>
          </a:p>
        </p:txBody>
      </p:sp>
      <p:sp>
        <p:nvSpPr>
          <p:cNvPr id="3" name="Content Placeholder 2"/>
          <p:cNvSpPr>
            <a:spLocks noGrp="1"/>
          </p:cNvSpPr>
          <p:nvPr>
            <p:ph idx="1"/>
          </p:nvPr>
        </p:nvSpPr>
        <p:spPr/>
        <p:txBody>
          <a:bodyPr/>
          <a:lstStyle/>
          <a:p>
            <a:r>
              <a:rPr lang="en-US" dirty="0"/>
              <a:t>the most important or influential position in a debate or </a:t>
            </a:r>
            <a:r>
              <a:rPr lang="en-US" dirty="0" smtClean="0"/>
              <a:t>movement</a:t>
            </a:r>
            <a:endParaRPr lang="hr-HR" dirty="0" smtClean="0"/>
          </a:p>
          <a:p>
            <a:r>
              <a:rPr lang="hr-HR" dirty="0" err="1" smtClean="0"/>
              <a:t>frontline</a:t>
            </a:r>
            <a:endParaRPr lang="en-US" dirty="0"/>
          </a:p>
          <a:p>
            <a:endParaRPr lang="en-US" dirty="0"/>
          </a:p>
        </p:txBody>
      </p:sp>
    </p:spTree>
    <p:extLst>
      <p:ext uri="{BB962C8B-B14F-4D97-AF65-F5344CB8AC3E}">
        <p14:creationId xmlns:p14="http://schemas.microsoft.com/office/powerpoint/2010/main" val="38673004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GB" sz="2800" b="1" i="1" dirty="0"/>
              <a:t>III Rewrite the following sentences replacing the underlined expressions with expressions from the text:</a:t>
            </a:r>
            <a:r>
              <a:rPr lang="hr-HR" sz="2800" dirty="0"/>
              <a:t/>
            </a:r>
            <a:br>
              <a:rPr lang="hr-HR" sz="2800" dirty="0"/>
            </a:br>
            <a:endParaRPr lang="en-US" sz="2800" dirty="0"/>
          </a:p>
        </p:txBody>
      </p:sp>
      <p:sp>
        <p:nvSpPr>
          <p:cNvPr id="3" name="Content Placeholder 2"/>
          <p:cNvSpPr>
            <a:spLocks noGrp="1"/>
          </p:cNvSpPr>
          <p:nvPr>
            <p:ph idx="1"/>
          </p:nvPr>
        </p:nvSpPr>
        <p:spPr/>
        <p:txBody>
          <a:bodyPr/>
          <a:lstStyle/>
          <a:p>
            <a:r>
              <a:rPr lang="en-GB" dirty="0"/>
              <a:t>1. The word management in NPM implies </a:t>
            </a:r>
            <a:r>
              <a:rPr lang="en-GB" u="sng" dirty="0"/>
              <a:t>determination</a:t>
            </a:r>
            <a:r>
              <a:rPr lang="en-GB" dirty="0"/>
              <a:t>, readiness for action, and a dynamic </a:t>
            </a:r>
            <a:r>
              <a:rPr lang="en-GB" u="sng" dirty="0"/>
              <a:t>mentality</a:t>
            </a:r>
            <a:r>
              <a:rPr lang="en-GB" dirty="0"/>
              <a:t>. </a:t>
            </a:r>
            <a:endParaRPr lang="hr-HR" dirty="0"/>
          </a:p>
          <a:p>
            <a:r>
              <a:rPr lang="en-GB" dirty="0"/>
              <a:t>2. Traditional public administration </a:t>
            </a:r>
            <a:r>
              <a:rPr lang="en-GB" u="sng" dirty="0"/>
              <a:t>brings to mind</a:t>
            </a:r>
            <a:r>
              <a:rPr lang="en-GB" dirty="0"/>
              <a:t> images of rules, regulations, and </a:t>
            </a:r>
            <a:r>
              <a:rPr lang="en-GB" u="sng" dirty="0"/>
              <a:t>passive</a:t>
            </a:r>
            <a:r>
              <a:rPr lang="en-GB" dirty="0"/>
              <a:t> decision-making processes.</a:t>
            </a:r>
            <a:endParaRPr lang="hr-HR" dirty="0"/>
          </a:p>
          <a:p>
            <a:r>
              <a:rPr lang="en-GB" dirty="0"/>
              <a:t>3. Margaret Thatcher in the United Kingdom showed the way with numerous measures designed to </a:t>
            </a:r>
            <a:r>
              <a:rPr lang="en-GB" u="sng" dirty="0"/>
              <a:t>examine and improve</a:t>
            </a:r>
            <a:r>
              <a:rPr lang="en-GB" dirty="0"/>
              <a:t> government operations.</a:t>
            </a:r>
            <a:endParaRPr lang="hr-HR" dirty="0"/>
          </a:p>
          <a:p>
            <a:endParaRPr lang="en-US" dirty="0"/>
          </a:p>
        </p:txBody>
      </p:sp>
    </p:spTree>
    <p:extLst>
      <p:ext uri="{BB962C8B-B14F-4D97-AF65-F5344CB8AC3E}">
        <p14:creationId xmlns:p14="http://schemas.microsoft.com/office/powerpoint/2010/main" val="3594106161"/>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i="1" dirty="0"/>
              <a:t>III Rewrite the following sentences replacing the underlined expressions with expressions from the text</a:t>
            </a:r>
            <a:endParaRPr lang="en-US" dirty="0"/>
          </a:p>
        </p:txBody>
      </p:sp>
      <p:sp>
        <p:nvSpPr>
          <p:cNvPr id="3" name="Content Placeholder 2"/>
          <p:cNvSpPr>
            <a:spLocks noGrp="1"/>
          </p:cNvSpPr>
          <p:nvPr>
            <p:ph idx="1"/>
          </p:nvPr>
        </p:nvSpPr>
        <p:spPr/>
        <p:txBody>
          <a:bodyPr>
            <a:normAutofit lnSpcReduction="10000"/>
          </a:bodyPr>
          <a:lstStyle/>
          <a:p>
            <a:r>
              <a:rPr lang="en-GB" dirty="0"/>
              <a:t> 4. The old and the new administration insist that their approach </a:t>
            </a:r>
            <a:r>
              <a:rPr lang="en-GB" u="sng" dirty="0"/>
              <a:t>has greater value</a:t>
            </a:r>
            <a:r>
              <a:rPr lang="en-GB" dirty="0"/>
              <a:t> in ensuring that politicians and civil servants are </a:t>
            </a:r>
            <a:r>
              <a:rPr lang="en-GB" u="sng" dirty="0"/>
              <a:t>responsible</a:t>
            </a:r>
            <a:r>
              <a:rPr lang="en-GB" dirty="0"/>
              <a:t> for policies and the delivery of government programmes.</a:t>
            </a:r>
            <a:endParaRPr lang="hr-HR" dirty="0"/>
          </a:p>
          <a:p>
            <a:r>
              <a:rPr lang="en-GB" dirty="0"/>
              <a:t>5. Managers in public sector organizations should have </a:t>
            </a:r>
            <a:r>
              <a:rPr lang="en-GB" u="sng" dirty="0"/>
              <a:t>freedom of judgment</a:t>
            </a:r>
            <a:r>
              <a:rPr lang="en-GB" dirty="0"/>
              <a:t> and </a:t>
            </a:r>
            <a:r>
              <a:rPr lang="en-GB" u="sng" dirty="0"/>
              <a:t>freedom of action</a:t>
            </a:r>
            <a:r>
              <a:rPr lang="en-GB" dirty="0"/>
              <a:t> in their daily work, so as to make efficient use of allocated resources.</a:t>
            </a:r>
            <a:endParaRPr lang="hr-HR" dirty="0"/>
          </a:p>
          <a:p>
            <a:r>
              <a:rPr lang="en-GB" dirty="0"/>
              <a:t>6. The main components of NPM are </a:t>
            </a:r>
            <a:r>
              <a:rPr lang="en-GB" u="sng" dirty="0"/>
              <a:t>active and participatory</a:t>
            </a:r>
            <a:r>
              <a:rPr lang="en-GB" dirty="0"/>
              <a:t> professional management, which allows for active and </a:t>
            </a:r>
            <a:r>
              <a:rPr lang="en-GB" u="sng" dirty="0"/>
              <a:t>unrestricted</a:t>
            </a:r>
            <a:r>
              <a:rPr lang="en-GB" dirty="0"/>
              <a:t> control of an organization by people who are free to manage.</a:t>
            </a:r>
            <a:endParaRPr lang="hr-HR" dirty="0"/>
          </a:p>
          <a:p>
            <a:endParaRPr lang="en-US" dirty="0"/>
          </a:p>
        </p:txBody>
      </p:sp>
    </p:spTree>
    <p:extLst>
      <p:ext uri="{BB962C8B-B14F-4D97-AF65-F5344CB8AC3E}">
        <p14:creationId xmlns:p14="http://schemas.microsoft.com/office/powerpoint/2010/main" val="34023720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New Public Management </a:t>
            </a:r>
            <a:r>
              <a:rPr lang="hr-HR" dirty="0"/>
              <a:t/>
            </a:r>
            <a:br>
              <a:rPr lang="hr-HR" dirty="0"/>
            </a:br>
            <a:endParaRPr lang="en-US" dirty="0"/>
          </a:p>
        </p:txBody>
      </p:sp>
      <p:sp>
        <p:nvSpPr>
          <p:cNvPr id="3" name="Content Placeholder 2"/>
          <p:cNvSpPr>
            <a:spLocks noGrp="1"/>
          </p:cNvSpPr>
          <p:nvPr>
            <p:ph idx="1"/>
          </p:nvPr>
        </p:nvSpPr>
        <p:spPr/>
        <p:txBody>
          <a:bodyPr>
            <a:normAutofit lnSpcReduction="10000"/>
          </a:bodyPr>
          <a:lstStyle/>
          <a:p>
            <a:r>
              <a:rPr lang="en-GB" dirty="0"/>
              <a:t>New Public Management (NPM) has been defined in a variety of different ways. </a:t>
            </a:r>
            <a:endParaRPr lang="hr-HR" dirty="0" smtClean="0"/>
          </a:p>
          <a:p>
            <a:r>
              <a:rPr lang="hr-HR" dirty="0"/>
              <a:t>I</a:t>
            </a:r>
            <a:r>
              <a:rPr lang="en-GB" dirty="0" smtClean="0"/>
              <a:t>t implies</a:t>
            </a:r>
            <a:r>
              <a:rPr lang="hr-HR" dirty="0" smtClean="0"/>
              <a:t>:</a:t>
            </a:r>
          </a:p>
          <a:p>
            <a:r>
              <a:rPr lang="en-GB" dirty="0" smtClean="0"/>
              <a:t>a</a:t>
            </a:r>
            <a:r>
              <a:rPr lang="en-GB" dirty="0"/>
              <a:t>) the use of</a:t>
            </a:r>
            <a:r>
              <a:rPr lang="en-GB" b="1" dirty="0"/>
              <a:t> market-type </a:t>
            </a:r>
            <a:r>
              <a:rPr lang="en-GB" dirty="0"/>
              <a:t>mechanisms for public policy and for public </a:t>
            </a:r>
            <a:r>
              <a:rPr lang="en-GB" dirty="0" smtClean="0"/>
              <a:t>management</a:t>
            </a:r>
            <a:r>
              <a:rPr lang="hr-HR" dirty="0" smtClean="0"/>
              <a:t>,</a:t>
            </a:r>
            <a:r>
              <a:rPr lang="en-GB" dirty="0" smtClean="0"/>
              <a:t> and </a:t>
            </a:r>
            <a:endParaRPr lang="hr-HR" dirty="0" smtClean="0"/>
          </a:p>
          <a:p>
            <a:r>
              <a:rPr lang="en-GB" dirty="0" smtClean="0"/>
              <a:t>b</a:t>
            </a:r>
            <a:r>
              <a:rPr lang="en-GB" dirty="0"/>
              <a:t>) an emphasis on the role of</a:t>
            </a:r>
            <a:r>
              <a:rPr lang="en-GB" b="1" dirty="0"/>
              <a:t> managers</a:t>
            </a:r>
            <a:r>
              <a:rPr lang="en-GB" dirty="0"/>
              <a:t> in the public sector. </a:t>
            </a:r>
            <a:endParaRPr lang="hr-HR" dirty="0" smtClean="0"/>
          </a:p>
          <a:p>
            <a:r>
              <a:rPr lang="hr-HR" dirty="0" err="1" smtClean="0"/>
              <a:t>Also</a:t>
            </a:r>
            <a:r>
              <a:rPr lang="hr-HR" dirty="0" smtClean="0"/>
              <a:t>: </a:t>
            </a:r>
            <a:r>
              <a:rPr lang="en-GB" dirty="0" smtClean="0"/>
              <a:t>the </a:t>
            </a:r>
            <a:r>
              <a:rPr lang="en-GB" dirty="0"/>
              <a:t>citizen as an important actor in the process, although citizens are more likely to be conceptualized as </a:t>
            </a:r>
            <a:r>
              <a:rPr lang="en-GB" b="1" dirty="0"/>
              <a:t>customers </a:t>
            </a:r>
            <a:r>
              <a:rPr lang="en-GB" dirty="0"/>
              <a:t>than as fully-fledged citizens participating in a democratic political process. </a:t>
            </a:r>
            <a:endParaRPr lang="hr-HR" dirty="0"/>
          </a:p>
          <a:p>
            <a:endParaRPr lang="en-US" dirty="0"/>
          </a:p>
        </p:txBody>
      </p:sp>
    </p:spTree>
    <p:extLst>
      <p:ext uri="{BB962C8B-B14F-4D97-AF65-F5344CB8AC3E}">
        <p14:creationId xmlns:p14="http://schemas.microsoft.com/office/powerpoint/2010/main" val="379450729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i="1" dirty="0"/>
              <a:t>IV Make the adjectives negative by adding the correct prefix, in- or un-:</a:t>
            </a:r>
            <a:r>
              <a:rPr lang="hr-HR" dirty="0"/>
              <a:t/>
            </a:r>
            <a:br>
              <a:rPr lang="hr-HR" dirty="0"/>
            </a:br>
            <a:endParaRPr lang="en-US" dirty="0"/>
          </a:p>
        </p:txBody>
      </p:sp>
      <p:sp>
        <p:nvSpPr>
          <p:cNvPr id="3" name="Content Placeholder 2"/>
          <p:cNvSpPr>
            <a:spLocks noGrp="1"/>
          </p:cNvSpPr>
          <p:nvPr>
            <p:ph idx="1"/>
          </p:nvPr>
        </p:nvSpPr>
        <p:spPr/>
        <p:txBody>
          <a:bodyPr/>
          <a:lstStyle/>
          <a:p>
            <a:r>
              <a:rPr lang="en-GB" dirty="0"/>
              <a:t>important _____________________		expensive ________________________</a:t>
            </a:r>
            <a:endParaRPr lang="hr-HR" dirty="0"/>
          </a:p>
          <a:p>
            <a:r>
              <a:rPr lang="en-GB" dirty="0"/>
              <a:t>responsive ____________________		capable __________________________</a:t>
            </a:r>
            <a:endParaRPr lang="hr-HR" dirty="0"/>
          </a:p>
          <a:p>
            <a:r>
              <a:rPr lang="en-GB" dirty="0"/>
              <a:t>efficient ______________________		attached _________________________</a:t>
            </a:r>
            <a:endParaRPr lang="hr-HR" dirty="0"/>
          </a:p>
          <a:p>
            <a:endParaRPr lang="en-US" dirty="0"/>
          </a:p>
        </p:txBody>
      </p:sp>
    </p:spTree>
    <p:extLst>
      <p:ext uri="{BB962C8B-B14F-4D97-AF65-F5344CB8AC3E}">
        <p14:creationId xmlns:p14="http://schemas.microsoft.com/office/powerpoint/2010/main" val="184071466"/>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i="1" dirty="0"/>
              <a:t>V Supply the correct preposition from the box </a:t>
            </a:r>
            <a:r>
              <a:rPr lang="en-GB" b="1" i="1" dirty="0" err="1" smtClean="0"/>
              <a:t>below:</a:t>
            </a:r>
            <a:r>
              <a:rPr lang="en-GB" b="1" i="1" dirty="0" err="1"/>
              <a:t>of</a:t>
            </a:r>
            <a:r>
              <a:rPr lang="en-GB" b="1" i="1" dirty="0"/>
              <a:t>, on, in, with, by, for</a:t>
            </a:r>
            <a:r>
              <a:rPr lang="hr-HR" dirty="0"/>
              <a:t/>
            </a:r>
            <a:br>
              <a:rPr lang="hr-HR" dirty="0"/>
            </a:br>
            <a:r>
              <a:rPr lang="hr-HR" dirty="0"/>
              <a:t/>
            </a:r>
            <a:br>
              <a:rPr lang="hr-HR" dirty="0"/>
            </a:br>
            <a:endParaRPr lang="en-US" dirty="0"/>
          </a:p>
        </p:txBody>
      </p:sp>
      <p:sp>
        <p:nvSpPr>
          <p:cNvPr id="3" name="Content Placeholder 2"/>
          <p:cNvSpPr>
            <a:spLocks noGrp="1"/>
          </p:cNvSpPr>
          <p:nvPr>
            <p:ph idx="1"/>
          </p:nvPr>
        </p:nvSpPr>
        <p:spPr/>
        <p:txBody>
          <a:bodyPr/>
          <a:lstStyle/>
          <a:p>
            <a:pPr lvl="2"/>
            <a:r>
              <a:rPr lang="en-GB" dirty="0"/>
              <a:t>to participate ___ a democratic political process </a:t>
            </a:r>
            <a:endParaRPr lang="hr-HR" dirty="0"/>
          </a:p>
          <a:p>
            <a:pPr lvl="2"/>
            <a:r>
              <a:rPr lang="en-GB" dirty="0"/>
              <a:t>to have an impact ___ the public sector</a:t>
            </a:r>
            <a:endParaRPr lang="hr-HR" dirty="0"/>
          </a:p>
          <a:p>
            <a:pPr lvl="2"/>
            <a:r>
              <a:rPr lang="en-GB" dirty="0"/>
              <a:t>to deal ____ new challenges</a:t>
            </a:r>
            <a:endParaRPr lang="hr-HR" dirty="0"/>
          </a:p>
          <a:p>
            <a:pPr lvl="2"/>
            <a:r>
              <a:rPr lang="en-GB" dirty="0"/>
              <a:t>to upgrade the skills ___ government managers</a:t>
            </a:r>
            <a:endParaRPr lang="hr-HR" dirty="0"/>
          </a:p>
          <a:p>
            <a:pPr lvl="2"/>
            <a:r>
              <a:rPr lang="en-GB" dirty="0"/>
              <a:t>to restructure government operations ____ creating executive agencies</a:t>
            </a:r>
            <a:endParaRPr lang="hr-HR" dirty="0"/>
          </a:p>
          <a:p>
            <a:pPr lvl="2"/>
            <a:r>
              <a:rPr lang="en-GB" dirty="0"/>
              <a:t>to be accountable ____ policy and the delivery of government programmes</a:t>
            </a:r>
            <a:endParaRPr lang="hr-HR" dirty="0"/>
          </a:p>
          <a:p>
            <a:endParaRPr lang="en-US" dirty="0"/>
          </a:p>
        </p:txBody>
      </p:sp>
    </p:spTree>
    <p:extLst>
      <p:ext uri="{BB962C8B-B14F-4D97-AF65-F5344CB8AC3E}">
        <p14:creationId xmlns:p14="http://schemas.microsoft.com/office/powerpoint/2010/main" val="1227132332"/>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i="1" dirty="0"/>
              <a:t>VI Match the word or phrase with its definition:</a:t>
            </a:r>
            <a:r>
              <a:rPr lang="hr-HR" dirty="0"/>
              <a:t/>
            </a:r>
            <a:br>
              <a:rPr lang="hr-HR" dirty="0"/>
            </a:b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77012351"/>
              </p:ext>
            </p:extLst>
          </p:nvPr>
        </p:nvGraphicFramePr>
        <p:xfrm>
          <a:off x="2433003" y="2348579"/>
          <a:ext cx="6109970" cy="3575304"/>
        </p:xfrm>
        <a:graphic>
          <a:graphicData uri="http://schemas.openxmlformats.org/drawingml/2006/table">
            <a:tbl>
              <a:tblPr firstRow="1" firstCol="1" bandRow="1">
                <a:tableStyleId>{5C22544A-7EE6-4342-B048-85BDC9FD1C3A}</a:tableStyleId>
              </a:tblPr>
              <a:tblGrid>
                <a:gridCol w="3054985"/>
                <a:gridCol w="3054985"/>
              </a:tblGrid>
              <a:tr h="0">
                <a:tc>
                  <a:txBody>
                    <a:bodyPr/>
                    <a:lstStyle/>
                    <a:p>
                      <a:pPr>
                        <a:lnSpc>
                          <a:spcPct val="115000"/>
                        </a:lnSpc>
                        <a:spcAft>
                          <a:spcPts val="0"/>
                        </a:spcAft>
                      </a:pPr>
                      <a:r>
                        <a:rPr lang="en-GB" sz="1200" dirty="0">
                          <a:effectLst/>
                        </a:rPr>
                        <a:t>1. empowerment</a:t>
                      </a:r>
                      <a:endParaRPr lang="hr-H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0"/>
                        </a:spcAft>
                      </a:pPr>
                      <a:r>
                        <a:rPr lang="en-GB" sz="1200">
                          <a:effectLst/>
                        </a:rPr>
                        <a:t>a. reducing the number of employees on the operating payroll</a:t>
                      </a:r>
                      <a:endParaRPr lang="hr-H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0">
                <a:tc>
                  <a:txBody>
                    <a:bodyPr/>
                    <a:lstStyle/>
                    <a:p>
                      <a:pPr>
                        <a:lnSpc>
                          <a:spcPct val="115000"/>
                        </a:lnSpc>
                        <a:spcAft>
                          <a:spcPts val="0"/>
                        </a:spcAft>
                      </a:pPr>
                      <a:r>
                        <a:rPr lang="en-GB" sz="1200">
                          <a:effectLst/>
                        </a:rPr>
                        <a:t>2. red tape</a:t>
                      </a:r>
                      <a:endParaRPr lang="hr-H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0"/>
                        </a:spcAft>
                      </a:pPr>
                      <a:r>
                        <a:rPr lang="en-GB" sz="1200">
                          <a:effectLst/>
                        </a:rPr>
                        <a:t>b. not willing to do something and therefore slow to do it</a:t>
                      </a:r>
                      <a:endParaRPr lang="hr-H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0">
                <a:tc>
                  <a:txBody>
                    <a:bodyPr/>
                    <a:lstStyle/>
                    <a:p>
                      <a:pPr>
                        <a:lnSpc>
                          <a:spcPct val="115000"/>
                        </a:lnSpc>
                        <a:spcAft>
                          <a:spcPts val="0"/>
                        </a:spcAft>
                      </a:pPr>
                      <a:r>
                        <a:rPr lang="en-GB" sz="1200">
                          <a:effectLst/>
                        </a:rPr>
                        <a:t>3. mandate</a:t>
                      </a:r>
                      <a:endParaRPr lang="hr-H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0"/>
                        </a:spcAft>
                      </a:pPr>
                      <a:r>
                        <a:rPr lang="en-GB" sz="1200">
                          <a:effectLst/>
                        </a:rPr>
                        <a:t>c. a feature that renders something less acceptable; a disadvantage or problem. </a:t>
                      </a:r>
                      <a:endParaRPr lang="hr-H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0">
                <a:tc>
                  <a:txBody>
                    <a:bodyPr/>
                    <a:lstStyle/>
                    <a:p>
                      <a:pPr>
                        <a:lnSpc>
                          <a:spcPct val="115000"/>
                        </a:lnSpc>
                        <a:spcAft>
                          <a:spcPts val="0"/>
                        </a:spcAft>
                      </a:pPr>
                      <a:r>
                        <a:rPr lang="en-GB" sz="1200">
                          <a:effectLst/>
                        </a:rPr>
                        <a:t>4. drawback</a:t>
                      </a:r>
                      <a:endParaRPr lang="hr-H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0"/>
                        </a:spcAft>
                      </a:pPr>
                      <a:r>
                        <a:rPr lang="en-GB" sz="1200" dirty="0">
                          <a:effectLst/>
                        </a:rPr>
                        <a:t>d. a </a:t>
                      </a:r>
                      <a:r>
                        <a:rPr lang="en-GB" sz="1200" u="none" strike="noStrike" dirty="0">
                          <a:effectLst/>
                        </a:rPr>
                        <a:t>management</a:t>
                      </a:r>
                      <a:r>
                        <a:rPr lang="en-GB" sz="1200" dirty="0">
                          <a:effectLst/>
                        </a:rPr>
                        <a:t> </a:t>
                      </a:r>
                      <a:r>
                        <a:rPr lang="en-GB" sz="1200" u="none" strike="noStrike" dirty="0">
                          <a:effectLst/>
                        </a:rPr>
                        <a:t>practice</a:t>
                      </a:r>
                      <a:r>
                        <a:rPr lang="en-GB" sz="1200" dirty="0">
                          <a:effectLst/>
                        </a:rPr>
                        <a:t> of sharing </a:t>
                      </a:r>
                      <a:r>
                        <a:rPr lang="en-GB" sz="1200" u="none" strike="noStrike" dirty="0">
                          <a:effectLst/>
                        </a:rPr>
                        <a:t>information</a:t>
                      </a:r>
                      <a:r>
                        <a:rPr lang="en-GB" sz="1200" dirty="0">
                          <a:effectLst/>
                        </a:rPr>
                        <a:t>, rewards, and </a:t>
                      </a:r>
                      <a:r>
                        <a:rPr lang="en-GB" sz="1200" u="none" strike="noStrike" dirty="0">
                          <a:effectLst/>
                        </a:rPr>
                        <a:t>power</a:t>
                      </a:r>
                      <a:r>
                        <a:rPr lang="en-GB" sz="1200" dirty="0">
                          <a:effectLst/>
                        </a:rPr>
                        <a:t> with employees so that they can take </a:t>
                      </a:r>
                      <a:r>
                        <a:rPr lang="en-GB" sz="1200" u="none" strike="noStrike" dirty="0">
                          <a:effectLst/>
                        </a:rPr>
                        <a:t>initiative</a:t>
                      </a:r>
                      <a:r>
                        <a:rPr lang="en-GB" sz="1200" dirty="0">
                          <a:effectLst/>
                        </a:rPr>
                        <a:t> and make decisions to solve problems and </a:t>
                      </a:r>
                      <a:r>
                        <a:rPr lang="en-GB" sz="1200" u="none" strike="noStrike" dirty="0">
                          <a:effectLst/>
                        </a:rPr>
                        <a:t>improve</a:t>
                      </a:r>
                      <a:r>
                        <a:rPr lang="en-GB" sz="1200" dirty="0">
                          <a:effectLst/>
                        </a:rPr>
                        <a:t> service and </a:t>
                      </a:r>
                      <a:r>
                        <a:rPr lang="en-GB" sz="1200" u="none" strike="noStrike" dirty="0">
                          <a:effectLst/>
                        </a:rPr>
                        <a:t>performance</a:t>
                      </a:r>
                      <a:r>
                        <a:rPr lang="en-GB" sz="1200" dirty="0">
                          <a:effectLst/>
                        </a:rPr>
                        <a:t>.</a:t>
                      </a:r>
                      <a:endParaRPr lang="hr-H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0">
                <a:tc>
                  <a:txBody>
                    <a:bodyPr/>
                    <a:lstStyle/>
                    <a:p>
                      <a:pPr>
                        <a:lnSpc>
                          <a:spcPct val="115000"/>
                        </a:lnSpc>
                        <a:spcAft>
                          <a:spcPts val="0"/>
                        </a:spcAft>
                      </a:pPr>
                      <a:r>
                        <a:rPr lang="en-GB" sz="1200">
                          <a:effectLst/>
                        </a:rPr>
                        <a:t>5. downsizing</a:t>
                      </a:r>
                      <a:endParaRPr lang="hr-H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0"/>
                        </a:spcAft>
                      </a:pPr>
                      <a:r>
                        <a:rPr lang="en-GB" sz="1200">
                          <a:effectLst/>
                        </a:rPr>
                        <a:t>e. a command or authorization to act in a particular way on a public issue given by the electorate to its representative </a:t>
                      </a:r>
                      <a:endParaRPr lang="hr-H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0">
                <a:tc>
                  <a:txBody>
                    <a:bodyPr/>
                    <a:lstStyle/>
                    <a:p>
                      <a:pPr>
                        <a:lnSpc>
                          <a:spcPct val="115000"/>
                        </a:lnSpc>
                        <a:spcAft>
                          <a:spcPts val="0"/>
                        </a:spcAft>
                      </a:pPr>
                      <a:r>
                        <a:rPr lang="en-GB" sz="1200">
                          <a:effectLst/>
                        </a:rPr>
                        <a:t>6. reluctant</a:t>
                      </a:r>
                      <a:endParaRPr lang="hr-H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0"/>
                        </a:spcAft>
                      </a:pPr>
                      <a:r>
                        <a:rPr lang="en-GB" sz="1200" dirty="0">
                          <a:effectLst/>
                        </a:rPr>
                        <a:t>f. </a:t>
                      </a:r>
                      <a:r>
                        <a:rPr lang="en-GB" sz="1200" spc="50" dirty="0">
                          <a:effectLst/>
                        </a:rPr>
                        <a:t>official routine or procedure marked by excessive complexity which results in delay or inaction</a:t>
                      </a:r>
                      <a:endParaRPr lang="hr-H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bl>
          </a:graphicData>
        </a:graphic>
      </p:graphicFrame>
    </p:spTree>
    <p:extLst>
      <p:ext uri="{BB962C8B-B14F-4D97-AF65-F5344CB8AC3E}">
        <p14:creationId xmlns:p14="http://schemas.microsoft.com/office/powerpoint/2010/main" val="1298897350"/>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i="1" dirty="0"/>
              <a:t>VII Complete the following statements:</a:t>
            </a:r>
            <a:r>
              <a:rPr lang="hr-HR" dirty="0"/>
              <a:t/>
            </a:r>
            <a:br>
              <a:rPr lang="hr-HR" dirty="0"/>
            </a:br>
            <a:endParaRPr lang="en-US" dirty="0"/>
          </a:p>
        </p:txBody>
      </p:sp>
      <p:sp>
        <p:nvSpPr>
          <p:cNvPr id="3" name="Content Placeholder 2"/>
          <p:cNvSpPr>
            <a:spLocks noGrp="1"/>
          </p:cNvSpPr>
          <p:nvPr>
            <p:ph idx="1"/>
          </p:nvPr>
        </p:nvSpPr>
        <p:spPr/>
        <p:txBody>
          <a:bodyPr>
            <a:normAutofit fontScale="92500" lnSpcReduction="20000"/>
          </a:bodyPr>
          <a:lstStyle/>
          <a:p>
            <a:r>
              <a:rPr lang="en-GB" dirty="0"/>
              <a:t>1. Increased market orientation and management focus lead to increased __________________.</a:t>
            </a:r>
            <a:endParaRPr lang="hr-HR" dirty="0"/>
          </a:p>
          <a:p>
            <a:r>
              <a:rPr lang="en-GB" dirty="0"/>
              <a:t>2. The establishment of single-purpose organizations have led to ________________ in public administration.</a:t>
            </a:r>
            <a:endParaRPr lang="hr-HR" dirty="0"/>
          </a:p>
          <a:p>
            <a:r>
              <a:rPr lang="en-GB" dirty="0"/>
              <a:t>3. NPM reforms have had a positive effect on the freedom of ______________________.</a:t>
            </a:r>
            <a:endParaRPr lang="hr-HR" dirty="0"/>
          </a:p>
          <a:p>
            <a:r>
              <a:rPr lang="en-GB" dirty="0"/>
              <a:t>4. A fundamental dilemma for many NPM reforms is the tension between __________________ and  ________________________.</a:t>
            </a:r>
            <a:endParaRPr lang="hr-HR" dirty="0"/>
          </a:p>
          <a:p>
            <a:r>
              <a:rPr lang="en-GB" dirty="0"/>
              <a:t>5. Market solutions and market ideology now seem to have become more or less _____________ within the public sector.</a:t>
            </a:r>
            <a:endParaRPr lang="hr-HR" dirty="0"/>
          </a:p>
          <a:p>
            <a:r>
              <a:rPr lang="en-GB" dirty="0"/>
              <a:t>6. Structural devolution resulted in the ______________________ of public sector organizations.</a:t>
            </a:r>
            <a:endParaRPr lang="hr-HR" dirty="0"/>
          </a:p>
          <a:p>
            <a:endParaRPr lang="en-US" dirty="0"/>
          </a:p>
        </p:txBody>
      </p:sp>
    </p:spTree>
    <p:extLst>
      <p:ext uri="{BB962C8B-B14F-4D97-AF65-F5344CB8AC3E}">
        <p14:creationId xmlns:p14="http://schemas.microsoft.com/office/powerpoint/2010/main" val="2960763881"/>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i="1" dirty="0"/>
              <a:t>VIII Decide whether the following statements are true (T) or false (F). If false, provide the correct information.</a:t>
            </a:r>
            <a:r>
              <a:rPr lang="hr-HR" dirty="0"/>
              <a:t/>
            </a:r>
            <a:br>
              <a:rPr lang="hr-HR" dirty="0"/>
            </a:br>
            <a:endParaRPr lang="en-US" dirty="0"/>
          </a:p>
        </p:txBody>
      </p:sp>
      <p:graphicFrame>
        <p:nvGraphicFramePr>
          <p:cNvPr id="4" name="Content Placeholder 3"/>
          <p:cNvGraphicFramePr>
            <a:graphicFrameLocks noGrp="1"/>
          </p:cNvGraphicFramePr>
          <p:nvPr>
            <p:ph idx="1"/>
          </p:nvPr>
        </p:nvGraphicFramePr>
        <p:xfrm>
          <a:off x="2692400" y="2767171"/>
          <a:ext cx="5591175" cy="2948432"/>
        </p:xfrm>
        <a:graphic>
          <a:graphicData uri="http://schemas.openxmlformats.org/drawingml/2006/table">
            <a:tbl>
              <a:tblPr>
                <a:tableStyleId>{5C22544A-7EE6-4342-B048-85BDC9FD1C3A}</a:tableStyleId>
              </a:tblPr>
              <a:tblGrid>
                <a:gridCol w="4876800"/>
                <a:gridCol w="342900"/>
                <a:gridCol w="371475"/>
              </a:tblGrid>
              <a:tr h="292100">
                <a:tc>
                  <a:txBody>
                    <a:bodyPr/>
                    <a:lstStyle/>
                    <a:p>
                      <a:pPr>
                        <a:lnSpc>
                          <a:spcPct val="115000"/>
                        </a:lnSpc>
                        <a:spcAft>
                          <a:spcPts val="800"/>
                        </a:spcAft>
                      </a:pPr>
                      <a:r>
                        <a:rPr lang="en-GB" sz="1200">
                          <a:effectLst/>
                        </a:rPr>
                        <a:t>Statement</a:t>
                      </a:r>
                      <a:endParaRPr lang="hr-HR" sz="1100">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63500" marB="63500"/>
                </a:tc>
                <a:tc>
                  <a:txBody>
                    <a:bodyPr/>
                    <a:lstStyle/>
                    <a:p>
                      <a:pPr marR="885825">
                        <a:lnSpc>
                          <a:spcPct val="115000"/>
                        </a:lnSpc>
                        <a:spcAft>
                          <a:spcPts val="800"/>
                        </a:spcAft>
                      </a:pPr>
                      <a:r>
                        <a:rPr lang="en-GB" sz="1200">
                          <a:effectLst/>
                        </a:rPr>
                        <a:t>T</a:t>
                      </a:r>
                      <a:endParaRPr lang="hr-HR" sz="1100">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63500" marB="63500"/>
                </a:tc>
                <a:tc>
                  <a:txBody>
                    <a:bodyPr/>
                    <a:lstStyle/>
                    <a:p>
                      <a:pPr marR="962025">
                        <a:lnSpc>
                          <a:spcPct val="115000"/>
                        </a:lnSpc>
                        <a:spcAft>
                          <a:spcPts val="800"/>
                        </a:spcAft>
                      </a:pPr>
                      <a:r>
                        <a:rPr lang="en-GB" sz="1200">
                          <a:effectLst/>
                        </a:rPr>
                        <a:t>F</a:t>
                      </a:r>
                      <a:endParaRPr lang="hr-HR" sz="1100">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63500" marB="63500"/>
                </a:tc>
              </a:tr>
              <a:tr h="0">
                <a:tc>
                  <a:txBody>
                    <a:bodyPr/>
                    <a:lstStyle/>
                    <a:p>
                      <a:pPr>
                        <a:lnSpc>
                          <a:spcPct val="115000"/>
                        </a:lnSpc>
                        <a:spcAft>
                          <a:spcPts val="800"/>
                        </a:spcAft>
                      </a:pPr>
                      <a:r>
                        <a:rPr lang="en-GB" sz="1200">
                          <a:effectLst/>
                        </a:rPr>
                        <a:t>NPM reforms in some cases can have negative effects on efficiency, but the efficiency gains also vary according to the tasks and services in question.</a:t>
                      </a:r>
                      <a:endParaRPr lang="hr-HR" sz="1100">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63500" marB="63500"/>
                </a:tc>
                <a:tc>
                  <a:txBody>
                    <a:bodyPr/>
                    <a:lstStyle/>
                    <a:p>
                      <a:pPr>
                        <a:lnSpc>
                          <a:spcPct val="115000"/>
                        </a:lnSpc>
                        <a:spcAft>
                          <a:spcPts val="800"/>
                        </a:spcAft>
                      </a:pPr>
                      <a:r>
                        <a:rPr lang="en-GB" sz="1200">
                          <a:effectLst/>
                        </a:rPr>
                        <a:t> </a:t>
                      </a:r>
                      <a:endParaRPr lang="hr-HR" sz="1100">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63500" marB="63500"/>
                </a:tc>
                <a:tc>
                  <a:txBody>
                    <a:bodyPr/>
                    <a:lstStyle/>
                    <a:p>
                      <a:pPr>
                        <a:lnSpc>
                          <a:spcPct val="115000"/>
                        </a:lnSpc>
                        <a:spcAft>
                          <a:spcPts val="800"/>
                        </a:spcAft>
                      </a:pPr>
                      <a:r>
                        <a:rPr lang="en-GB" sz="1200">
                          <a:effectLst/>
                        </a:rPr>
                        <a:t> </a:t>
                      </a:r>
                      <a:endParaRPr lang="hr-HR" sz="1100">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63500" marB="63500"/>
                </a:tc>
              </a:tr>
              <a:tr h="0">
                <a:tc>
                  <a:txBody>
                    <a:bodyPr/>
                    <a:lstStyle/>
                    <a:p>
                      <a:pPr>
                        <a:lnSpc>
                          <a:spcPct val="115000"/>
                        </a:lnSpc>
                        <a:spcAft>
                          <a:spcPts val="800"/>
                        </a:spcAft>
                      </a:pPr>
                      <a:r>
                        <a:rPr lang="en-GB" sz="1200">
                          <a:effectLst/>
                        </a:rPr>
                        <a:t>NPM reforms have led to increased efficiency in some public sector organizations in the long term.</a:t>
                      </a:r>
                      <a:endParaRPr lang="hr-HR" sz="1100">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63500" marB="63500"/>
                </a:tc>
                <a:tc>
                  <a:txBody>
                    <a:bodyPr/>
                    <a:lstStyle/>
                    <a:p>
                      <a:pPr>
                        <a:lnSpc>
                          <a:spcPct val="115000"/>
                        </a:lnSpc>
                        <a:spcAft>
                          <a:spcPts val="800"/>
                        </a:spcAft>
                      </a:pPr>
                      <a:r>
                        <a:rPr lang="en-GB" sz="1200">
                          <a:effectLst/>
                        </a:rPr>
                        <a:t> </a:t>
                      </a:r>
                      <a:endParaRPr lang="hr-HR" sz="1100">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63500" marB="63500"/>
                </a:tc>
                <a:tc>
                  <a:txBody>
                    <a:bodyPr/>
                    <a:lstStyle/>
                    <a:p>
                      <a:pPr>
                        <a:lnSpc>
                          <a:spcPct val="115000"/>
                        </a:lnSpc>
                        <a:spcAft>
                          <a:spcPts val="800"/>
                        </a:spcAft>
                      </a:pPr>
                      <a:r>
                        <a:rPr lang="en-GB" sz="1200">
                          <a:effectLst/>
                        </a:rPr>
                        <a:t> </a:t>
                      </a:r>
                      <a:endParaRPr lang="hr-HR" sz="1100">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63500" marB="63500"/>
                </a:tc>
              </a:tr>
              <a:tr h="0">
                <a:tc>
                  <a:txBody>
                    <a:bodyPr/>
                    <a:lstStyle/>
                    <a:p>
                      <a:pPr>
                        <a:lnSpc>
                          <a:spcPct val="115000"/>
                        </a:lnSpc>
                        <a:spcAft>
                          <a:spcPts val="800"/>
                        </a:spcAft>
                      </a:pPr>
                      <a:r>
                        <a:rPr lang="en-GB" sz="1200">
                          <a:effectLst/>
                        </a:rPr>
                        <a:t>Recent reforms introduced more coordination and collaboration across and within political-administrative systems.</a:t>
                      </a:r>
                      <a:endParaRPr lang="hr-HR" sz="1100">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63500" marB="63500"/>
                </a:tc>
                <a:tc>
                  <a:txBody>
                    <a:bodyPr/>
                    <a:lstStyle/>
                    <a:p>
                      <a:pPr>
                        <a:lnSpc>
                          <a:spcPct val="115000"/>
                        </a:lnSpc>
                        <a:spcAft>
                          <a:spcPts val="800"/>
                        </a:spcAft>
                      </a:pPr>
                      <a:r>
                        <a:rPr lang="en-GB" sz="1200">
                          <a:effectLst/>
                        </a:rPr>
                        <a:t> </a:t>
                      </a:r>
                      <a:endParaRPr lang="hr-HR" sz="1100">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63500" marB="63500"/>
                </a:tc>
                <a:tc>
                  <a:txBody>
                    <a:bodyPr/>
                    <a:lstStyle/>
                    <a:p>
                      <a:pPr>
                        <a:lnSpc>
                          <a:spcPct val="115000"/>
                        </a:lnSpc>
                        <a:spcAft>
                          <a:spcPts val="800"/>
                        </a:spcAft>
                      </a:pPr>
                      <a:r>
                        <a:rPr lang="en-GB" sz="1200">
                          <a:effectLst/>
                        </a:rPr>
                        <a:t> </a:t>
                      </a:r>
                      <a:endParaRPr lang="hr-HR" sz="1100">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63500" marB="63500"/>
                </a:tc>
              </a:tr>
              <a:tr h="0">
                <a:tc>
                  <a:txBody>
                    <a:bodyPr/>
                    <a:lstStyle/>
                    <a:p>
                      <a:pPr>
                        <a:lnSpc>
                          <a:spcPct val="115000"/>
                        </a:lnSpc>
                        <a:spcAft>
                          <a:spcPts val="800"/>
                        </a:spcAft>
                      </a:pPr>
                      <a:r>
                        <a:rPr lang="en-GB" sz="1200">
                          <a:effectLst/>
                        </a:rPr>
                        <a:t>The traditional, informal, internal, collegial and trust-based forms of control are waning, and the more formal, external, and professional forms of control are gaining ground. </a:t>
                      </a:r>
                      <a:endParaRPr lang="hr-HR" sz="1100">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63500" marB="63500"/>
                </a:tc>
                <a:tc>
                  <a:txBody>
                    <a:bodyPr/>
                    <a:lstStyle/>
                    <a:p>
                      <a:pPr>
                        <a:lnSpc>
                          <a:spcPct val="115000"/>
                        </a:lnSpc>
                        <a:spcAft>
                          <a:spcPts val="800"/>
                        </a:spcAft>
                      </a:pPr>
                      <a:r>
                        <a:rPr lang="en-GB" sz="1200">
                          <a:effectLst/>
                        </a:rPr>
                        <a:t> </a:t>
                      </a:r>
                      <a:endParaRPr lang="hr-HR" sz="1100">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63500" marB="63500"/>
                </a:tc>
                <a:tc>
                  <a:txBody>
                    <a:bodyPr/>
                    <a:lstStyle/>
                    <a:p>
                      <a:pPr>
                        <a:lnSpc>
                          <a:spcPct val="115000"/>
                        </a:lnSpc>
                        <a:spcAft>
                          <a:spcPts val="800"/>
                        </a:spcAft>
                      </a:pPr>
                      <a:r>
                        <a:rPr lang="en-GB" sz="1200" dirty="0">
                          <a:effectLst/>
                        </a:rPr>
                        <a:t> </a:t>
                      </a:r>
                      <a:endParaRPr lang="hr-H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63500" marB="63500"/>
                </a:tc>
              </a:tr>
            </a:tbl>
          </a:graphicData>
        </a:graphic>
      </p:graphicFrame>
    </p:spTree>
    <p:extLst>
      <p:ext uri="{BB962C8B-B14F-4D97-AF65-F5344CB8AC3E}">
        <p14:creationId xmlns:p14="http://schemas.microsoft.com/office/powerpoint/2010/main" val="407836212"/>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i="1" dirty="0"/>
              <a:t>IX Match the words with their synonyms:</a:t>
            </a:r>
            <a:r>
              <a:rPr lang="hr-HR" dirty="0"/>
              <a:t/>
            </a:r>
            <a:br>
              <a:rPr lang="hr-HR" dirty="0"/>
            </a:br>
            <a:endParaRPr lang="en-US" dirty="0"/>
          </a:p>
        </p:txBody>
      </p:sp>
      <p:graphicFrame>
        <p:nvGraphicFramePr>
          <p:cNvPr id="4" name="Content Placeholder 3"/>
          <p:cNvGraphicFramePr>
            <a:graphicFrameLocks noGrp="1"/>
          </p:cNvGraphicFramePr>
          <p:nvPr>
            <p:ph idx="1"/>
          </p:nvPr>
        </p:nvGraphicFramePr>
        <p:xfrm>
          <a:off x="2433003" y="2874359"/>
          <a:ext cx="6109970" cy="2523744"/>
        </p:xfrm>
        <a:graphic>
          <a:graphicData uri="http://schemas.openxmlformats.org/drawingml/2006/table">
            <a:tbl>
              <a:tblPr firstRow="1" firstCol="1" bandRow="1">
                <a:tableStyleId>{5C22544A-7EE6-4342-B048-85BDC9FD1C3A}</a:tableStyleId>
              </a:tblPr>
              <a:tblGrid>
                <a:gridCol w="3054985"/>
                <a:gridCol w="3054985"/>
              </a:tblGrid>
              <a:tr h="0">
                <a:tc>
                  <a:txBody>
                    <a:bodyPr/>
                    <a:lstStyle/>
                    <a:p>
                      <a:pPr>
                        <a:lnSpc>
                          <a:spcPct val="115000"/>
                        </a:lnSpc>
                        <a:spcAft>
                          <a:spcPts val="0"/>
                        </a:spcAft>
                      </a:pPr>
                      <a:r>
                        <a:rPr lang="en-GB" sz="1200">
                          <a:effectLst/>
                        </a:rPr>
                        <a:t>1. hypothesis</a:t>
                      </a:r>
                      <a:endParaRPr lang="hr-HR" sz="1100">
                        <a:effectLst/>
                      </a:endParaRPr>
                    </a:p>
                    <a:p>
                      <a:pPr>
                        <a:lnSpc>
                          <a:spcPct val="115000"/>
                        </a:lnSpc>
                        <a:spcAft>
                          <a:spcPts val="0"/>
                        </a:spcAft>
                      </a:pPr>
                      <a:r>
                        <a:rPr lang="en-GB" sz="1200">
                          <a:effectLst/>
                        </a:rPr>
                        <a:t> </a:t>
                      </a:r>
                      <a:endParaRPr lang="hr-H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0"/>
                        </a:spcAft>
                      </a:pPr>
                      <a:r>
                        <a:rPr lang="en-GB" sz="1200">
                          <a:effectLst/>
                        </a:rPr>
                        <a:t>a. manageable</a:t>
                      </a:r>
                      <a:endParaRPr lang="hr-H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0">
                <a:tc>
                  <a:txBody>
                    <a:bodyPr/>
                    <a:lstStyle/>
                    <a:p>
                      <a:pPr>
                        <a:lnSpc>
                          <a:spcPct val="115000"/>
                        </a:lnSpc>
                        <a:spcAft>
                          <a:spcPts val="0"/>
                        </a:spcAft>
                      </a:pPr>
                      <a:r>
                        <a:rPr lang="en-GB" sz="1200">
                          <a:effectLst/>
                        </a:rPr>
                        <a:t>2. fragmentation</a:t>
                      </a:r>
                      <a:endParaRPr lang="hr-HR" sz="1100">
                        <a:effectLst/>
                      </a:endParaRPr>
                    </a:p>
                    <a:p>
                      <a:pPr>
                        <a:lnSpc>
                          <a:spcPct val="115000"/>
                        </a:lnSpc>
                        <a:spcAft>
                          <a:spcPts val="0"/>
                        </a:spcAft>
                      </a:pPr>
                      <a:r>
                        <a:rPr lang="en-GB" sz="1200">
                          <a:effectLst/>
                        </a:rPr>
                        <a:t> </a:t>
                      </a:r>
                      <a:endParaRPr lang="hr-H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0"/>
                        </a:spcAft>
                      </a:pPr>
                      <a:r>
                        <a:rPr lang="en-GB" sz="1200">
                          <a:effectLst/>
                        </a:rPr>
                        <a:t>b. strain</a:t>
                      </a:r>
                      <a:endParaRPr lang="hr-H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0">
                <a:tc>
                  <a:txBody>
                    <a:bodyPr/>
                    <a:lstStyle/>
                    <a:p>
                      <a:pPr>
                        <a:lnSpc>
                          <a:spcPct val="115000"/>
                        </a:lnSpc>
                        <a:spcAft>
                          <a:spcPts val="0"/>
                        </a:spcAft>
                      </a:pPr>
                      <a:r>
                        <a:rPr lang="en-GB" sz="1200">
                          <a:effectLst/>
                        </a:rPr>
                        <a:t>3. user-friendly</a:t>
                      </a:r>
                      <a:endParaRPr lang="hr-HR" sz="1100">
                        <a:effectLst/>
                      </a:endParaRPr>
                    </a:p>
                    <a:p>
                      <a:pPr>
                        <a:lnSpc>
                          <a:spcPct val="115000"/>
                        </a:lnSpc>
                        <a:spcAft>
                          <a:spcPts val="0"/>
                        </a:spcAft>
                      </a:pPr>
                      <a:r>
                        <a:rPr lang="en-GB" sz="1200">
                          <a:effectLst/>
                        </a:rPr>
                        <a:t> </a:t>
                      </a:r>
                      <a:endParaRPr lang="hr-H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0"/>
                        </a:spcAft>
                      </a:pPr>
                      <a:r>
                        <a:rPr lang="en-GB" sz="1200">
                          <a:effectLst/>
                        </a:rPr>
                        <a:t>c. although</a:t>
                      </a:r>
                      <a:endParaRPr lang="hr-H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0">
                <a:tc>
                  <a:txBody>
                    <a:bodyPr/>
                    <a:lstStyle/>
                    <a:p>
                      <a:pPr>
                        <a:lnSpc>
                          <a:spcPct val="115000"/>
                        </a:lnSpc>
                        <a:spcAft>
                          <a:spcPts val="0"/>
                        </a:spcAft>
                      </a:pPr>
                      <a:r>
                        <a:rPr lang="en-GB" sz="1200">
                          <a:effectLst/>
                        </a:rPr>
                        <a:t>4. tension</a:t>
                      </a:r>
                      <a:endParaRPr lang="hr-HR" sz="1100">
                        <a:effectLst/>
                      </a:endParaRPr>
                    </a:p>
                    <a:p>
                      <a:pPr>
                        <a:lnSpc>
                          <a:spcPct val="115000"/>
                        </a:lnSpc>
                        <a:spcAft>
                          <a:spcPts val="0"/>
                        </a:spcAft>
                      </a:pPr>
                      <a:r>
                        <a:rPr lang="en-GB" sz="1200">
                          <a:effectLst/>
                        </a:rPr>
                        <a:t> </a:t>
                      </a:r>
                      <a:endParaRPr lang="hr-H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0"/>
                        </a:spcAft>
                      </a:pPr>
                      <a:r>
                        <a:rPr lang="en-GB" sz="1200">
                          <a:effectLst/>
                        </a:rPr>
                        <a:t>d. fade</a:t>
                      </a:r>
                      <a:endParaRPr lang="hr-H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0">
                <a:tc>
                  <a:txBody>
                    <a:bodyPr/>
                    <a:lstStyle/>
                    <a:p>
                      <a:pPr>
                        <a:lnSpc>
                          <a:spcPct val="115000"/>
                        </a:lnSpc>
                        <a:spcAft>
                          <a:spcPts val="0"/>
                        </a:spcAft>
                      </a:pPr>
                      <a:r>
                        <a:rPr lang="en-GB" sz="1200">
                          <a:effectLst/>
                        </a:rPr>
                        <a:t>5. wane</a:t>
                      </a:r>
                      <a:endParaRPr lang="hr-HR" sz="1100">
                        <a:effectLst/>
                      </a:endParaRPr>
                    </a:p>
                    <a:p>
                      <a:pPr>
                        <a:lnSpc>
                          <a:spcPct val="115000"/>
                        </a:lnSpc>
                        <a:spcAft>
                          <a:spcPts val="0"/>
                        </a:spcAft>
                      </a:pPr>
                      <a:r>
                        <a:rPr lang="en-GB" sz="1200">
                          <a:effectLst/>
                        </a:rPr>
                        <a:t> </a:t>
                      </a:r>
                      <a:endParaRPr lang="hr-H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0"/>
                        </a:spcAft>
                      </a:pPr>
                      <a:r>
                        <a:rPr lang="en-GB" sz="1200">
                          <a:effectLst/>
                        </a:rPr>
                        <a:t>e. theory</a:t>
                      </a:r>
                      <a:endParaRPr lang="hr-H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0">
                <a:tc>
                  <a:txBody>
                    <a:bodyPr/>
                    <a:lstStyle/>
                    <a:p>
                      <a:pPr>
                        <a:lnSpc>
                          <a:spcPct val="115000"/>
                        </a:lnSpc>
                        <a:spcAft>
                          <a:spcPts val="0"/>
                        </a:spcAft>
                      </a:pPr>
                      <a:r>
                        <a:rPr lang="en-GB" sz="1200">
                          <a:effectLst/>
                        </a:rPr>
                        <a:t>6. albeit</a:t>
                      </a:r>
                      <a:endParaRPr lang="hr-HR" sz="1100">
                        <a:effectLst/>
                      </a:endParaRPr>
                    </a:p>
                    <a:p>
                      <a:pPr>
                        <a:lnSpc>
                          <a:spcPct val="115000"/>
                        </a:lnSpc>
                        <a:spcAft>
                          <a:spcPts val="0"/>
                        </a:spcAft>
                      </a:pPr>
                      <a:r>
                        <a:rPr lang="en-GB" sz="1200">
                          <a:effectLst/>
                        </a:rPr>
                        <a:t> </a:t>
                      </a:r>
                      <a:endParaRPr lang="hr-H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0"/>
                        </a:spcAft>
                      </a:pPr>
                      <a:r>
                        <a:rPr lang="en-GB" sz="1200" dirty="0">
                          <a:effectLst/>
                        </a:rPr>
                        <a:t>f. disintegration</a:t>
                      </a:r>
                      <a:endParaRPr lang="hr-H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bl>
          </a:graphicData>
        </a:graphic>
      </p:graphicFrame>
    </p:spTree>
    <p:extLst>
      <p:ext uri="{BB962C8B-B14F-4D97-AF65-F5344CB8AC3E}">
        <p14:creationId xmlns:p14="http://schemas.microsoft.com/office/powerpoint/2010/main" val="3740799890"/>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i="1" dirty="0"/>
              <a:t>XI Match the adjectives in the left column with the nouns in the right column:</a:t>
            </a:r>
            <a:r>
              <a:rPr lang="hr-HR" dirty="0"/>
              <a:t/>
            </a:r>
            <a:br>
              <a:rPr lang="hr-HR" dirty="0"/>
            </a:br>
            <a:endParaRPr lang="en-US" dirty="0"/>
          </a:p>
        </p:txBody>
      </p:sp>
      <p:graphicFrame>
        <p:nvGraphicFramePr>
          <p:cNvPr id="4" name="Content Placeholder 3"/>
          <p:cNvGraphicFramePr>
            <a:graphicFrameLocks noGrp="1"/>
          </p:cNvGraphicFramePr>
          <p:nvPr>
            <p:ph idx="1"/>
          </p:nvPr>
        </p:nvGraphicFramePr>
        <p:xfrm>
          <a:off x="2433003" y="2453735"/>
          <a:ext cx="6109970" cy="3364992"/>
        </p:xfrm>
        <a:graphic>
          <a:graphicData uri="http://schemas.openxmlformats.org/drawingml/2006/table">
            <a:tbl>
              <a:tblPr firstRow="1" firstCol="1" bandRow="1">
                <a:tableStyleId>{5C22544A-7EE6-4342-B048-85BDC9FD1C3A}</a:tableStyleId>
              </a:tblPr>
              <a:tblGrid>
                <a:gridCol w="3054985"/>
                <a:gridCol w="3054985"/>
              </a:tblGrid>
              <a:tr h="0">
                <a:tc>
                  <a:txBody>
                    <a:bodyPr/>
                    <a:lstStyle/>
                    <a:p>
                      <a:pPr>
                        <a:lnSpc>
                          <a:spcPct val="115000"/>
                        </a:lnSpc>
                        <a:spcAft>
                          <a:spcPts val="0"/>
                        </a:spcAft>
                      </a:pPr>
                      <a:r>
                        <a:rPr lang="en-GB" sz="1200">
                          <a:effectLst/>
                        </a:rPr>
                        <a:t>1. structural</a:t>
                      </a:r>
                      <a:endParaRPr lang="hr-HR" sz="1100">
                        <a:effectLst/>
                      </a:endParaRPr>
                    </a:p>
                    <a:p>
                      <a:pPr>
                        <a:lnSpc>
                          <a:spcPct val="115000"/>
                        </a:lnSpc>
                        <a:spcAft>
                          <a:spcPts val="0"/>
                        </a:spcAft>
                      </a:pPr>
                      <a:r>
                        <a:rPr lang="en-GB" sz="1200">
                          <a:effectLst/>
                        </a:rPr>
                        <a:t> </a:t>
                      </a:r>
                      <a:endParaRPr lang="hr-H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0"/>
                        </a:spcAft>
                      </a:pPr>
                      <a:r>
                        <a:rPr lang="en-GB" sz="1200">
                          <a:effectLst/>
                        </a:rPr>
                        <a:t>a. effects</a:t>
                      </a:r>
                      <a:endParaRPr lang="hr-H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0">
                <a:tc>
                  <a:txBody>
                    <a:bodyPr/>
                    <a:lstStyle/>
                    <a:p>
                      <a:pPr>
                        <a:lnSpc>
                          <a:spcPct val="115000"/>
                        </a:lnSpc>
                        <a:spcAft>
                          <a:spcPts val="0"/>
                        </a:spcAft>
                      </a:pPr>
                      <a:r>
                        <a:rPr lang="en-GB" sz="1200">
                          <a:effectLst/>
                        </a:rPr>
                        <a:t>2. flexible</a:t>
                      </a:r>
                      <a:endParaRPr lang="hr-HR" sz="1100">
                        <a:effectLst/>
                      </a:endParaRPr>
                    </a:p>
                    <a:p>
                      <a:pPr>
                        <a:lnSpc>
                          <a:spcPct val="115000"/>
                        </a:lnSpc>
                        <a:spcAft>
                          <a:spcPts val="0"/>
                        </a:spcAft>
                      </a:pPr>
                      <a:r>
                        <a:rPr lang="en-GB" sz="1200">
                          <a:effectLst/>
                        </a:rPr>
                        <a:t> </a:t>
                      </a:r>
                      <a:endParaRPr lang="hr-H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0"/>
                        </a:spcAft>
                      </a:pPr>
                      <a:r>
                        <a:rPr lang="en-GB" sz="1200">
                          <a:effectLst/>
                        </a:rPr>
                        <a:t>b. bodies</a:t>
                      </a:r>
                      <a:endParaRPr lang="hr-H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0">
                <a:tc>
                  <a:txBody>
                    <a:bodyPr/>
                    <a:lstStyle/>
                    <a:p>
                      <a:pPr>
                        <a:lnSpc>
                          <a:spcPct val="115000"/>
                        </a:lnSpc>
                        <a:spcAft>
                          <a:spcPts val="0"/>
                        </a:spcAft>
                      </a:pPr>
                      <a:r>
                        <a:rPr lang="en-GB" sz="1200">
                          <a:effectLst/>
                        </a:rPr>
                        <a:t>3. market</a:t>
                      </a:r>
                      <a:endParaRPr lang="hr-HR" sz="1100">
                        <a:effectLst/>
                      </a:endParaRPr>
                    </a:p>
                    <a:p>
                      <a:pPr>
                        <a:lnSpc>
                          <a:spcPct val="115000"/>
                        </a:lnSpc>
                        <a:spcAft>
                          <a:spcPts val="0"/>
                        </a:spcAft>
                      </a:pPr>
                      <a:r>
                        <a:rPr lang="en-GB" sz="1200">
                          <a:effectLst/>
                        </a:rPr>
                        <a:t> </a:t>
                      </a:r>
                      <a:endParaRPr lang="hr-H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0"/>
                        </a:spcAft>
                      </a:pPr>
                      <a:r>
                        <a:rPr lang="en-GB" sz="1200">
                          <a:effectLst/>
                        </a:rPr>
                        <a:t>c. orientation</a:t>
                      </a:r>
                      <a:endParaRPr lang="hr-H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0">
                <a:tc>
                  <a:txBody>
                    <a:bodyPr/>
                    <a:lstStyle/>
                    <a:p>
                      <a:pPr>
                        <a:lnSpc>
                          <a:spcPct val="115000"/>
                        </a:lnSpc>
                        <a:spcAft>
                          <a:spcPts val="0"/>
                        </a:spcAft>
                      </a:pPr>
                      <a:r>
                        <a:rPr lang="en-GB" sz="1200">
                          <a:effectLst/>
                        </a:rPr>
                        <a:t>4. efficient</a:t>
                      </a:r>
                      <a:endParaRPr lang="hr-HR" sz="1100">
                        <a:effectLst/>
                      </a:endParaRPr>
                    </a:p>
                    <a:p>
                      <a:pPr>
                        <a:lnSpc>
                          <a:spcPct val="115000"/>
                        </a:lnSpc>
                        <a:spcAft>
                          <a:spcPts val="0"/>
                        </a:spcAft>
                      </a:pPr>
                      <a:r>
                        <a:rPr lang="en-GB" sz="1200">
                          <a:effectLst/>
                        </a:rPr>
                        <a:t> </a:t>
                      </a:r>
                      <a:endParaRPr lang="hr-H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0"/>
                        </a:spcAft>
                      </a:pPr>
                      <a:r>
                        <a:rPr lang="en-GB" sz="1200">
                          <a:effectLst/>
                        </a:rPr>
                        <a:t>d. devolution</a:t>
                      </a:r>
                      <a:endParaRPr lang="hr-H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0">
                <a:tc>
                  <a:txBody>
                    <a:bodyPr/>
                    <a:lstStyle/>
                    <a:p>
                      <a:pPr>
                        <a:lnSpc>
                          <a:spcPct val="115000"/>
                        </a:lnSpc>
                        <a:spcAft>
                          <a:spcPts val="0"/>
                        </a:spcAft>
                      </a:pPr>
                      <a:r>
                        <a:rPr lang="en-GB" sz="1200">
                          <a:effectLst/>
                        </a:rPr>
                        <a:t>5. positive</a:t>
                      </a:r>
                      <a:endParaRPr lang="hr-HR" sz="1100">
                        <a:effectLst/>
                      </a:endParaRPr>
                    </a:p>
                    <a:p>
                      <a:pPr>
                        <a:lnSpc>
                          <a:spcPct val="115000"/>
                        </a:lnSpc>
                        <a:spcAft>
                          <a:spcPts val="0"/>
                        </a:spcAft>
                      </a:pPr>
                      <a:r>
                        <a:rPr lang="en-GB" sz="1200">
                          <a:effectLst/>
                        </a:rPr>
                        <a:t> </a:t>
                      </a:r>
                      <a:endParaRPr lang="hr-H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0"/>
                        </a:spcAft>
                      </a:pPr>
                      <a:r>
                        <a:rPr lang="en-GB" sz="1200">
                          <a:effectLst/>
                        </a:rPr>
                        <a:t>e. production</a:t>
                      </a:r>
                      <a:endParaRPr lang="hr-H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0">
                <a:tc>
                  <a:txBody>
                    <a:bodyPr/>
                    <a:lstStyle/>
                    <a:p>
                      <a:pPr>
                        <a:lnSpc>
                          <a:spcPct val="115000"/>
                        </a:lnSpc>
                        <a:spcAft>
                          <a:spcPts val="0"/>
                        </a:spcAft>
                      </a:pPr>
                      <a:r>
                        <a:rPr lang="en-GB" sz="1200">
                          <a:effectLst/>
                        </a:rPr>
                        <a:t>6. operational</a:t>
                      </a:r>
                      <a:endParaRPr lang="hr-HR" sz="1100">
                        <a:effectLst/>
                      </a:endParaRPr>
                    </a:p>
                    <a:p>
                      <a:pPr>
                        <a:lnSpc>
                          <a:spcPct val="115000"/>
                        </a:lnSpc>
                        <a:spcAft>
                          <a:spcPts val="0"/>
                        </a:spcAft>
                      </a:pPr>
                      <a:r>
                        <a:rPr lang="en-GB" sz="1200">
                          <a:effectLst/>
                        </a:rPr>
                        <a:t> </a:t>
                      </a:r>
                      <a:endParaRPr lang="hr-H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0"/>
                        </a:spcAft>
                      </a:pPr>
                      <a:r>
                        <a:rPr lang="en-GB" sz="1200">
                          <a:effectLst/>
                        </a:rPr>
                        <a:t>f. orientation</a:t>
                      </a:r>
                      <a:endParaRPr lang="hr-H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0">
                <a:tc>
                  <a:txBody>
                    <a:bodyPr/>
                    <a:lstStyle/>
                    <a:p>
                      <a:pPr>
                        <a:lnSpc>
                          <a:spcPct val="115000"/>
                        </a:lnSpc>
                        <a:spcAft>
                          <a:spcPts val="0"/>
                        </a:spcAft>
                      </a:pPr>
                      <a:r>
                        <a:rPr lang="en-GB" sz="1200">
                          <a:effectLst/>
                        </a:rPr>
                        <a:t>7. equal</a:t>
                      </a:r>
                      <a:endParaRPr lang="hr-HR" sz="1100">
                        <a:effectLst/>
                      </a:endParaRPr>
                    </a:p>
                    <a:p>
                      <a:pPr>
                        <a:lnSpc>
                          <a:spcPct val="115000"/>
                        </a:lnSpc>
                        <a:spcAft>
                          <a:spcPts val="0"/>
                        </a:spcAft>
                      </a:pPr>
                      <a:r>
                        <a:rPr lang="en-GB" sz="1200">
                          <a:effectLst/>
                        </a:rPr>
                        <a:t> </a:t>
                      </a:r>
                      <a:endParaRPr lang="hr-H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0"/>
                        </a:spcAft>
                      </a:pPr>
                      <a:r>
                        <a:rPr lang="en-GB" sz="1200">
                          <a:effectLst/>
                        </a:rPr>
                        <a:t>g. costs</a:t>
                      </a:r>
                      <a:endParaRPr lang="hr-H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0">
                <a:tc>
                  <a:txBody>
                    <a:bodyPr/>
                    <a:lstStyle/>
                    <a:p>
                      <a:pPr>
                        <a:lnSpc>
                          <a:spcPct val="115000"/>
                        </a:lnSpc>
                        <a:spcAft>
                          <a:spcPts val="0"/>
                        </a:spcAft>
                      </a:pPr>
                      <a:r>
                        <a:rPr lang="en-GB" sz="1200">
                          <a:effectLst/>
                        </a:rPr>
                        <a:t>8. autonomous</a:t>
                      </a:r>
                      <a:endParaRPr lang="hr-HR" sz="1100">
                        <a:effectLst/>
                      </a:endParaRPr>
                    </a:p>
                    <a:p>
                      <a:pPr>
                        <a:lnSpc>
                          <a:spcPct val="115000"/>
                        </a:lnSpc>
                        <a:spcAft>
                          <a:spcPts val="0"/>
                        </a:spcAft>
                      </a:pPr>
                      <a:r>
                        <a:rPr lang="en-GB" sz="1200">
                          <a:effectLst/>
                        </a:rPr>
                        <a:t> </a:t>
                      </a:r>
                      <a:endParaRPr lang="hr-H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0"/>
                        </a:spcAft>
                      </a:pPr>
                      <a:r>
                        <a:rPr lang="en-GB" sz="1200" dirty="0">
                          <a:effectLst/>
                        </a:rPr>
                        <a:t>h. treatment</a:t>
                      </a:r>
                      <a:endParaRPr lang="hr-H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bl>
          </a:graphicData>
        </a:graphic>
      </p:graphicFrame>
    </p:spTree>
    <p:extLst>
      <p:ext uri="{BB962C8B-B14F-4D97-AF65-F5344CB8AC3E}">
        <p14:creationId xmlns:p14="http://schemas.microsoft.com/office/powerpoint/2010/main" val="4166243046"/>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Good Governance</a:t>
            </a:r>
            <a:r>
              <a:rPr lang="hr-HR" dirty="0"/>
              <a:t/>
            </a:r>
            <a:br>
              <a:rPr lang="hr-HR" dirty="0"/>
            </a:br>
            <a:endParaRPr lang="en-US" dirty="0"/>
          </a:p>
        </p:txBody>
      </p:sp>
      <p:sp>
        <p:nvSpPr>
          <p:cNvPr id="3" name="Content Placeholder 2"/>
          <p:cNvSpPr>
            <a:spLocks noGrp="1"/>
          </p:cNvSpPr>
          <p:nvPr>
            <p:ph idx="1"/>
          </p:nvPr>
        </p:nvSpPr>
        <p:spPr/>
        <p:txBody>
          <a:bodyPr/>
          <a:lstStyle/>
          <a:p>
            <a:r>
              <a:rPr lang="en-GB" b="1" i="1" dirty="0"/>
              <a:t>I Answer the following questions:</a:t>
            </a:r>
            <a:endParaRPr lang="hr-HR" dirty="0"/>
          </a:p>
          <a:p>
            <a:r>
              <a:rPr lang="en-GB" dirty="0"/>
              <a:t>1. What is the meaning of the word “governance”?</a:t>
            </a:r>
            <a:endParaRPr lang="hr-HR" dirty="0"/>
          </a:p>
          <a:p>
            <a:r>
              <a:rPr lang="en-GB" dirty="0"/>
              <a:t>2. What is the difference between “government” and “governance”?</a:t>
            </a:r>
            <a:endParaRPr lang="hr-HR" dirty="0"/>
          </a:p>
          <a:p>
            <a:endParaRPr lang="en-US" dirty="0"/>
          </a:p>
        </p:txBody>
      </p:sp>
    </p:spTree>
    <p:extLst>
      <p:ext uri="{BB962C8B-B14F-4D97-AF65-F5344CB8AC3E}">
        <p14:creationId xmlns:p14="http://schemas.microsoft.com/office/powerpoint/2010/main" val="2131672043"/>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The concept of good governance</a:t>
            </a:r>
            <a:r>
              <a:rPr lang="hr-HR" dirty="0"/>
              <a:t/>
            </a:r>
            <a:br>
              <a:rPr lang="hr-HR" dirty="0"/>
            </a:br>
            <a:endParaRPr lang="en-US" dirty="0"/>
          </a:p>
        </p:txBody>
      </p:sp>
      <p:sp>
        <p:nvSpPr>
          <p:cNvPr id="3" name="Content Placeholder 2"/>
          <p:cNvSpPr>
            <a:spLocks noGrp="1"/>
          </p:cNvSpPr>
          <p:nvPr>
            <p:ph idx="1"/>
          </p:nvPr>
        </p:nvSpPr>
        <p:spPr/>
        <p:txBody>
          <a:bodyPr>
            <a:normAutofit lnSpcReduction="10000"/>
          </a:bodyPr>
          <a:lstStyle/>
          <a:p>
            <a:r>
              <a:rPr lang="en-GB" dirty="0"/>
              <a:t>The concept of good governance has multiple meanings, but it most generally refers to a standard or model for how states or other political entities should govern and be governed. </a:t>
            </a:r>
            <a:endParaRPr lang="hr-HR" dirty="0" smtClean="0"/>
          </a:p>
          <a:p>
            <a:r>
              <a:rPr lang="en-GB" dirty="0" smtClean="0"/>
              <a:t>This </a:t>
            </a:r>
            <a:r>
              <a:rPr lang="en-GB" dirty="0"/>
              <a:t>usually includes a long list of normative </a:t>
            </a:r>
            <a:r>
              <a:rPr lang="en-GB" b="1" dirty="0"/>
              <a:t>principles</a:t>
            </a:r>
            <a:r>
              <a:rPr lang="en-GB" dirty="0"/>
              <a:t> to which these entities should adhere, such as </a:t>
            </a:r>
            <a:r>
              <a:rPr lang="en-GB" b="1" dirty="0"/>
              <a:t>transparency, accountability, inclusiveness, effectiveness,</a:t>
            </a:r>
            <a:r>
              <a:rPr lang="en-GB" dirty="0"/>
              <a:t> and </a:t>
            </a:r>
            <a:r>
              <a:rPr lang="en-GB" b="1" dirty="0" smtClean="0"/>
              <a:t>impartiality</a:t>
            </a:r>
            <a:r>
              <a:rPr lang="en-GB" dirty="0" smtClean="0"/>
              <a:t>.</a:t>
            </a:r>
            <a:endParaRPr lang="hr-HR" dirty="0" smtClean="0"/>
          </a:p>
          <a:p>
            <a:r>
              <a:rPr lang="en-GB" dirty="0" smtClean="0"/>
              <a:t>Quite </a:t>
            </a:r>
            <a:r>
              <a:rPr lang="en-GB" dirty="0"/>
              <a:t>commonly, good governance is defined in terms of its antonyms – that is, by referring to phenomena that indicate its absence, such as corruption, nepotism, favouritism, particularism, or patrimonialism. </a:t>
            </a:r>
            <a:endParaRPr lang="hr-HR" dirty="0"/>
          </a:p>
          <a:p>
            <a:endParaRPr lang="en-US" dirty="0"/>
          </a:p>
        </p:txBody>
      </p:sp>
    </p:spTree>
    <p:extLst>
      <p:ext uri="{BB962C8B-B14F-4D97-AF65-F5344CB8AC3E}">
        <p14:creationId xmlns:p14="http://schemas.microsoft.com/office/powerpoint/2010/main" val="1478362449"/>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err="1" smtClean="0"/>
              <a:t>Good</a:t>
            </a:r>
            <a:r>
              <a:rPr lang="hr-HR" dirty="0" smtClean="0"/>
              <a:t> </a:t>
            </a:r>
            <a:r>
              <a:rPr lang="hr-HR" dirty="0" err="1" smtClean="0"/>
              <a:t>governance</a:t>
            </a:r>
            <a:endParaRPr lang="en-US" dirty="0"/>
          </a:p>
        </p:txBody>
      </p:sp>
      <p:sp>
        <p:nvSpPr>
          <p:cNvPr id="3" name="Content Placeholder 2"/>
          <p:cNvSpPr>
            <a:spLocks noGrp="1"/>
          </p:cNvSpPr>
          <p:nvPr>
            <p:ph idx="1"/>
          </p:nvPr>
        </p:nvSpPr>
        <p:spPr/>
        <p:txBody>
          <a:bodyPr/>
          <a:lstStyle/>
          <a:p>
            <a:r>
              <a:rPr lang="hr-HR" dirty="0"/>
              <a:t>T</a:t>
            </a:r>
            <a:r>
              <a:rPr lang="en-GB" dirty="0" smtClean="0"/>
              <a:t>he </a:t>
            </a:r>
            <a:r>
              <a:rPr lang="en-GB" dirty="0"/>
              <a:t>concept has been used as an agenda for the reform of developing countries, such as civil service reform, securing property rights, or installing judicial independence. </a:t>
            </a:r>
            <a:endParaRPr lang="hr-HR" dirty="0" smtClean="0"/>
          </a:p>
          <a:p>
            <a:r>
              <a:rPr lang="en-GB" dirty="0" smtClean="0"/>
              <a:t>Within </a:t>
            </a:r>
            <a:r>
              <a:rPr lang="en-GB" dirty="0"/>
              <a:t>the academic community, where close synonyms such as institutional quality or quality of government have been developed, the concept has been systematically linked to several highly desirable outcomes, most notably economic growth and long-term development. </a:t>
            </a:r>
            <a:endParaRPr lang="hr-HR" dirty="0"/>
          </a:p>
          <a:p>
            <a:endParaRPr lang="en-US" dirty="0"/>
          </a:p>
        </p:txBody>
      </p:sp>
    </p:spTree>
    <p:extLst>
      <p:ext uri="{BB962C8B-B14F-4D97-AF65-F5344CB8AC3E}">
        <p14:creationId xmlns:p14="http://schemas.microsoft.com/office/powerpoint/2010/main" val="206108240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Historical background</a:t>
            </a:r>
            <a:r>
              <a:rPr lang="hr-HR" dirty="0"/>
              <a:t/>
            </a:r>
            <a:br>
              <a:rPr lang="hr-HR" dirty="0"/>
            </a:br>
            <a:endParaRPr lang="en-US" dirty="0"/>
          </a:p>
        </p:txBody>
      </p:sp>
      <p:sp>
        <p:nvSpPr>
          <p:cNvPr id="3" name="Content Placeholder 2"/>
          <p:cNvSpPr>
            <a:spLocks noGrp="1"/>
          </p:cNvSpPr>
          <p:nvPr>
            <p:ph idx="1"/>
          </p:nvPr>
        </p:nvSpPr>
        <p:spPr/>
        <p:txBody>
          <a:bodyPr/>
          <a:lstStyle/>
          <a:p>
            <a:r>
              <a:rPr lang="en-GB" dirty="0"/>
              <a:t>Governments in many </a:t>
            </a:r>
            <a:r>
              <a:rPr lang="hr-HR" dirty="0" err="1" smtClean="0"/>
              <a:t>we</a:t>
            </a:r>
            <a:r>
              <a:rPr lang="en-GB" dirty="0" smtClean="0"/>
              <a:t>stern </a:t>
            </a:r>
            <a:r>
              <a:rPr lang="en-GB" dirty="0"/>
              <a:t>countries decided in the 1980's that traditional administration was no longer </a:t>
            </a:r>
            <a:r>
              <a:rPr lang="hr-HR" dirty="0" err="1" smtClean="0"/>
              <a:t>adequate</a:t>
            </a:r>
            <a:r>
              <a:rPr lang="hr-HR" dirty="0" smtClean="0"/>
              <a:t> for</a:t>
            </a:r>
            <a:r>
              <a:rPr lang="en-GB" dirty="0" smtClean="0"/>
              <a:t> </a:t>
            </a:r>
            <a:r>
              <a:rPr lang="en-GB" dirty="0"/>
              <a:t>modern government. </a:t>
            </a:r>
            <a:endParaRPr lang="hr-HR" dirty="0" smtClean="0"/>
          </a:p>
          <a:p>
            <a:r>
              <a:rPr lang="en-GB" dirty="0" smtClean="0"/>
              <a:t>They </a:t>
            </a:r>
            <a:r>
              <a:rPr lang="en-GB" dirty="0"/>
              <a:t>looked to the </a:t>
            </a:r>
            <a:r>
              <a:rPr lang="en-GB" b="1" dirty="0"/>
              <a:t>private sector</a:t>
            </a:r>
            <a:r>
              <a:rPr lang="en-GB" dirty="0"/>
              <a:t> to define a new management approach. </a:t>
            </a:r>
            <a:endParaRPr lang="hr-HR" dirty="0" smtClean="0"/>
          </a:p>
          <a:p>
            <a:r>
              <a:rPr lang="en-GB" dirty="0" smtClean="0"/>
              <a:t>Management </a:t>
            </a:r>
            <a:r>
              <a:rPr lang="en-GB" dirty="0"/>
              <a:t>introduces a new vocabulary, mind-set and culture in government bureaucracies. </a:t>
            </a:r>
            <a:endParaRPr lang="hr-HR" dirty="0" smtClean="0"/>
          </a:p>
          <a:p>
            <a:r>
              <a:rPr lang="en-GB" dirty="0" smtClean="0"/>
              <a:t>The </a:t>
            </a:r>
            <a:r>
              <a:rPr lang="en-GB" dirty="0"/>
              <a:t>purpose is to force the bureaucrats to become more dynamic and better managers. </a:t>
            </a:r>
            <a:endParaRPr lang="hr-HR" dirty="0"/>
          </a:p>
          <a:p>
            <a:endParaRPr lang="en-US" dirty="0"/>
          </a:p>
        </p:txBody>
      </p:sp>
    </p:spTree>
    <p:extLst>
      <p:ext uri="{BB962C8B-B14F-4D97-AF65-F5344CB8AC3E}">
        <p14:creationId xmlns:p14="http://schemas.microsoft.com/office/powerpoint/2010/main" val="2536738896"/>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Historical background</a:t>
            </a:r>
            <a:r>
              <a:rPr lang="hr-HR" dirty="0"/>
              <a:t/>
            </a:r>
            <a:br>
              <a:rPr lang="hr-HR" dirty="0"/>
            </a:br>
            <a:endParaRPr lang="en-US" dirty="0"/>
          </a:p>
        </p:txBody>
      </p:sp>
      <p:sp>
        <p:nvSpPr>
          <p:cNvPr id="3" name="Content Placeholder 2"/>
          <p:cNvSpPr>
            <a:spLocks noGrp="1"/>
          </p:cNvSpPr>
          <p:nvPr>
            <p:ph idx="1"/>
          </p:nvPr>
        </p:nvSpPr>
        <p:spPr/>
        <p:txBody>
          <a:bodyPr/>
          <a:lstStyle/>
          <a:p>
            <a:r>
              <a:rPr lang="en-GB" dirty="0"/>
              <a:t>The concept was first launched by </a:t>
            </a:r>
            <a:r>
              <a:rPr lang="en-GB" b="1" dirty="0"/>
              <a:t>the World Bank</a:t>
            </a:r>
            <a:r>
              <a:rPr lang="en-GB" dirty="0"/>
              <a:t> in the late 1980's and early 1990's in a series of reports that sought to develop a new strategy for aid conditionality</a:t>
            </a:r>
            <a:r>
              <a:rPr lang="en-GB" dirty="0" smtClean="0"/>
              <a:t>.</a:t>
            </a:r>
            <a:endParaRPr lang="hr-HR" dirty="0" smtClean="0"/>
          </a:p>
          <a:p>
            <a:r>
              <a:rPr lang="en-GB" dirty="0" smtClean="0"/>
              <a:t> </a:t>
            </a:r>
            <a:r>
              <a:rPr lang="en-GB" dirty="0"/>
              <a:t>Previously, the Bank had refrained from taking political criteria into account in its donor policy</a:t>
            </a:r>
            <a:r>
              <a:rPr lang="en-GB" dirty="0" smtClean="0"/>
              <a:t>.</a:t>
            </a:r>
            <a:endParaRPr lang="hr-HR" dirty="0" smtClean="0"/>
          </a:p>
          <a:p>
            <a:r>
              <a:rPr lang="en-GB" dirty="0" smtClean="0"/>
              <a:t> </a:t>
            </a:r>
            <a:r>
              <a:rPr lang="en-GB" dirty="0"/>
              <a:t>By demanding that recipient countries adhere to the agenda of “good governance reforms”, this stance was changed.</a:t>
            </a:r>
            <a:endParaRPr lang="hr-HR" dirty="0"/>
          </a:p>
          <a:p>
            <a:endParaRPr lang="en-US" dirty="0"/>
          </a:p>
        </p:txBody>
      </p:sp>
    </p:spTree>
    <p:extLst>
      <p:ext uri="{BB962C8B-B14F-4D97-AF65-F5344CB8AC3E}">
        <p14:creationId xmlns:p14="http://schemas.microsoft.com/office/powerpoint/2010/main" val="3657564093"/>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Internal and external definitions</a:t>
            </a:r>
            <a:r>
              <a:rPr lang="hr-HR" dirty="0"/>
              <a:t/>
            </a:r>
            <a:br>
              <a:rPr lang="hr-HR" dirty="0"/>
            </a:br>
            <a:endParaRPr lang="en-US" dirty="0"/>
          </a:p>
        </p:txBody>
      </p:sp>
      <p:sp>
        <p:nvSpPr>
          <p:cNvPr id="3" name="Content Placeholder 2"/>
          <p:cNvSpPr>
            <a:spLocks noGrp="1"/>
          </p:cNvSpPr>
          <p:nvPr>
            <p:ph idx="1"/>
          </p:nvPr>
        </p:nvSpPr>
        <p:spPr/>
        <p:txBody>
          <a:bodyPr>
            <a:normAutofit lnSpcReduction="10000"/>
          </a:bodyPr>
          <a:lstStyle/>
          <a:p>
            <a:r>
              <a:rPr lang="en-GB" dirty="0" smtClean="0"/>
              <a:t>First</a:t>
            </a:r>
            <a:r>
              <a:rPr lang="en-GB" dirty="0"/>
              <a:t>, good governance may be defined in terms of what it is or in terms of what it is good for. </a:t>
            </a:r>
            <a:endParaRPr lang="hr-HR" dirty="0" smtClean="0"/>
          </a:p>
          <a:p>
            <a:r>
              <a:rPr lang="en-GB" dirty="0" smtClean="0"/>
              <a:t>The </a:t>
            </a:r>
            <a:r>
              <a:rPr lang="en-GB" dirty="0"/>
              <a:t>former may be called an internal definition and the latter an external (or functional) definition of good governance. </a:t>
            </a:r>
            <a:endParaRPr lang="hr-HR" dirty="0" smtClean="0"/>
          </a:p>
          <a:p>
            <a:r>
              <a:rPr lang="en-GB" dirty="0" smtClean="0"/>
              <a:t>In </a:t>
            </a:r>
            <a:r>
              <a:rPr lang="en-GB" dirty="0"/>
              <a:t>the internal case, some properties of the governance system of a country must be singled out in advance, together with a notion of why these properties make the system better or of a higher quality. </a:t>
            </a:r>
            <a:endParaRPr lang="hr-HR" dirty="0" smtClean="0"/>
          </a:p>
          <a:p>
            <a:r>
              <a:rPr lang="hr-HR" dirty="0"/>
              <a:t>T</a:t>
            </a:r>
            <a:r>
              <a:rPr lang="en-GB" dirty="0" smtClean="0"/>
              <a:t>his </a:t>
            </a:r>
            <a:r>
              <a:rPr lang="en-GB" dirty="0"/>
              <a:t>could, for example, be the idea that good governance is to be equated with </a:t>
            </a:r>
            <a:r>
              <a:rPr lang="en-GB" b="1" dirty="0"/>
              <a:t>the rule of law</a:t>
            </a:r>
            <a:r>
              <a:rPr lang="en-GB" dirty="0"/>
              <a:t>.</a:t>
            </a:r>
            <a:endParaRPr lang="hr-HR" dirty="0"/>
          </a:p>
          <a:p>
            <a:endParaRPr lang="en-US" dirty="0"/>
          </a:p>
        </p:txBody>
      </p:sp>
    </p:spTree>
    <p:extLst>
      <p:ext uri="{BB962C8B-B14F-4D97-AF65-F5344CB8AC3E}">
        <p14:creationId xmlns:p14="http://schemas.microsoft.com/office/powerpoint/2010/main" val="2038922744"/>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Procedures and policy content</a:t>
            </a:r>
            <a:r>
              <a:rPr lang="hr-HR" dirty="0"/>
              <a:t/>
            </a:r>
            <a:br>
              <a:rPr lang="hr-HR" dirty="0"/>
            </a:br>
            <a:endParaRPr lang="en-US" dirty="0"/>
          </a:p>
        </p:txBody>
      </p:sp>
      <p:sp>
        <p:nvSpPr>
          <p:cNvPr id="3" name="Content Placeholder 2"/>
          <p:cNvSpPr>
            <a:spLocks noGrp="1"/>
          </p:cNvSpPr>
          <p:nvPr>
            <p:ph idx="1"/>
          </p:nvPr>
        </p:nvSpPr>
        <p:spPr/>
        <p:txBody>
          <a:bodyPr/>
          <a:lstStyle/>
          <a:p>
            <a:r>
              <a:rPr lang="en-GB" dirty="0"/>
              <a:t>Secondly, good governance may be defined in terms of</a:t>
            </a:r>
            <a:r>
              <a:rPr lang="en-GB" b="1" dirty="0"/>
              <a:t> procedures</a:t>
            </a:r>
            <a:r>
              <a:rPr lang="en-GB" dirty="0"/>
              <a:t> or </a:t>
            </a:r>
            <a:r>
              <a:rPr lang="en-GB" b="1" dirty="0"/>
              <a:t>policy content</a:t>
            </a:r>
            <a:r>
              <a:rPr lang="en-GB" dirty="0"/>
              <a:t>. </a:t>
            </a:r>
            <a:endParaRPr lang="hr-HR" dirty="0" smtClean="0"/>
          </a:p>
          <a:p>
            <a:r>
              <a:rPr lang="en-GB" dirty="0" smtClean="0"/>
              <a:t>Procedural </a:t>
            </a:r>
            <a:r>
              <a:rPr lang="en-GB" dirty="0"/>
              <a:t>definitions refer to regulatory principles, codes of conduct, norms, or other value-laden criteria that constrain the forms in which politics may be conducted.</a:t>
            </a:r>
            <a:endParaRPr lang="hr-HR" dirty="0"/>
          </a:p>
          <a:p>
            <a:endParaRPr lang="en-US" dirty="0"/>
          </a:p>
        </p:txBody>
      </p:sp>
    </p:spTree>
    <p:extLst>
      <p:ext uri="{BB962C8B-B14F-4D97-AF65-F5344CB8AC3E}">
        <p14:creationId xmlns:p14="http://schemas.microsoft.com/office/powerpoint/2010/main" val="2539699432"/>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Input and output</a:t>
            </a:r>
            <a:r>
              <a:rPr lang="hr-HR" dirty="0"/>
              <a:t/>
            </a:r>
            <a:br>
              <a:rPr lang="hr-HR" dirty="0"/>
            </a:br>
            <a:endParaRPr lang="en-US" dirty="0"/>
          </a:p>
        </p:txBody>
      </p:sp>
      <p:sp>
        <p:nvSpPr>
          <p:cNvPr id="3" name="Content Placeholder 2"/>
          <p:cNvSpPr>
            <a:spLocks noGrp="1"/>
          </p:cNvSpPr>
          <p:nvPr>
            <p:ph idx="1"/>
          </p:nvPr>
        </p:nvSpPr>
        <p:spPr/>
        <p:txBody>
          <a:bodyPr/>
          <a:lstStyle/>
          <a:p>
            <a:r>
              <a:rPr lang="en-GB" dirty="0"/>
              <a:t>Thirdly, there is a fundamental difference between procedural definitions referring to the input and the output sides of a political system. </a:t>
            </a:r>
            <a:endParaRPr lang="hr-HR" dirty="0" smtClean="0"/>
          </a:p>
          <a:p>
            <a:r>
              <a:rPr lang="en-GB" dirty="0" smtClean="0"/>
              <a:t>On </a:t>
            </a:r>
            <a:r>
              <a:rPr lang="en-GB" dirty="0"/>
              <a:t>the input side, </a:t>
            </a:r>
            <a:r>
              <a:rPr lang="en-GB" b="1" dirty="0"/>
              <a:t>democracy </a:t>
            </a:r>
            <a:r>
              <a:rPr lang="en-GB" dirty="0"/>
              <a:t>and the</a:t>
            </a:r>
            <a:r>
              <a:rPr lang="en-GB" b="1" dirty="0"/>
              <a:t> principle of political equality </a:t>
            </a:r>
            <a:r>
              <a:rPr lang="en-GB" dirty="0"/>
              <a:t>(one person, one vote; civil and political rights, etc.) are the most well-established norms. </a:t>
            </a:r>
            <a:endParaRPr lang="hr-HR" dirty="0" smtClean="0"/>
          </a:p>
          <a:p>
            <a:r>
              <a:rPr lang="en-GB" dirty="0" smtClean="0"/>
              <a:t>On </a:t>
            </a:r>
            <a:r>
              <a:rPr lang="en-GB" dirty="0"/>
              <a:t>the output side, key guiding principles are the rule of law, </a:t>
            </a:r>
            <a:r>
              <a:rPr lang="en-GB" b="1" dirty="0"/>
              <a:t>administrative effectiveness </a:t>
            </a:r>
            <a:r>
              <a:rPr lang="en-GB" i="1" dirty="0"/>
              <a:t>or</a:t>
            </a:r>
            <a:r>
              <a:rPr lang="en-GB" b="1" i="1" dirty="0"/>
              <a:t> </a:t>
            </a:r>
            <a:r>
              <a:rPr lang="en-GB" b="1" dirty="0"/>
              <a:t>efficiency, </a:t>
            </a:r>
            <a:r>
              <a:rPr lang="en-GB" dirty="0"/>
              <a:t>and </a:t>
            </a:r>
            <a:r>
              <a:rPr lang="en-GB" b="1" dirty="0"/>
              <a:t>impartial policy implementation</a:t>
            </a:r>
            <a:r>
              <a:rPr lang="en-GB" dirty="0"/>
              <a:t>. </a:t>
            </a:r>
            <a:endParaRPr lang="hr-HR" dirty="0"/>
          </a:p>
          <a:p>
            <a:endParaRPr lang="en-US" dirty="0"/>
          </a:p>
        </p:txBody>
      </p:sp>
    </p:spTree>
    <p:extLst>
      <p:ext uri="{BB962C8B-B14F-4D97-AF65-F5344CB8AC3E}">
        <p14:creationId xmlns:p14="http://schemas.microsoft.com/office/powerpoint/2010/main" val="2616337683"/>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Principles of good governance</a:t>
            </a:r>
            <a:r>
              <a:rPr lang="hr-HR" dirty="0"/>
              <a:t/>
            </a:r>
            <a:br>
              <a:rPr lang="hr-HR" dirty="0"/>
            </a:br>
            <a:endParaRPr lang="en-US" dirty="0"/>
          </a:p>
        </p:txBody>
      </p:sp>
      <p:sp>
        <p:nvSpPr>
          <p:cNvPr id="3" name="Content Placeholder 2"/>
          <p:cNvSpPr>
            <a:spLocks noGrp="1"/>
          </p:cNvSpPr>
          <p:nvPr>
            <p:ph idx="1"/>
          </p:nvPr>
        </p:nvSpPr>
        <p:spPr/>
        <p:txBody>
          <a:bodyPr/>
          <a:lstStyle/>
          <a:p>
            <a:r>
              <a:rPr lang="en-GB" b="1" dirty="0"/>
              <a:t>Good Governance </a:t>
            </a:r>
            <a:r>
              <a:rPr lang="en-GB" dirty="0"/>
              <a:t>– the responsible conduct of public affairs and management of public resources – is encapsulated in the Council of Europe 12 Principles of Good Governance. </a:t>
            </a:r>
            <a:endParaRPr lang="hr-HR" dirty="0" smtClean="0"/>
          </a:p>
          <a:p>
            <a:r>
              <a:rPr lang="en-GB" dirty="0" smtClean="0"/>
              <a:t>The </a:t>
            </a:r>
            <a:r>
              <a:rPr lang="en-GB" dirty="0"/>
              <a:t>Council of Europe is the </a:t>
            </a:r>
            <a:r>
              <a:rPr lang="hr-HR" dirty="0" err="1"/>
              <a:t>organization</a:t>
            </a:r>
            <a:r>
              <a:rPr lang="hr-HR" dirty="0"/>
              <a:t> </a:t>
            </a:r>
            <a:r>
              <a:rPr lang="hr-HR" dirty="0" err="1"/>
              <a:t>of</a:t>
            </a:r>
            <a:r>
              <a:rPr lang="hr-HR" dirty="0"/>
              <a:t> European </a:t>
            </a:r>
            <a:r>
              <a:rPr lang="hr-HR" dirty="0" err="1"/>
              <a:t>countries</a:t>
            </a:r>
            <a:r>
              <a:rPr lang="hr-HR" dirty="0"/>
              <a:t> </a:t>
            </a:r>
            <a:r>
              <a:rPr lang="hr-HR" dirty="0" err="1"/>
              <a:t>that</a:t>
            </a:r>
            <a:r>
              <a:rPr lang="hr-HR" dirty="0"/>
              <a:t> </a:t>
            </a:r>
            <a:r>
              <a:rPr lang="hr-HR" dirty="0" err="1"/>
              <a:t>seeks</a:t>
            </a:r>
            <a:r>
              <a:rPr lang="hr-HR" dirty="0"/>
              <a:t> to </a:t>
            </a:r>
            <a:r>
              <a:rPr lang="hr-HR" dirty="0" err="1"/>
              <a:t>protect</a:t>
            </a:r>
            <a:r>
              <a:rPr lang="hr-HR" dirty="0"/>
              <a:t> </a:t>
            </a:r>
            <a:r>
              <a:rPr lang="hr-HR" dirty="0" err="1"/>
              <a:t>democracy</a:t>
            </a:r>
            <a:r>
              <a:rPr lang="hr-HR" dirty="0"/>
              <a:t> </a:t>
            </a:r>
            <a:r>
              <a:rPr lang="hr-HR" dirty="0" err="1"/>
              <a:t>and</a:t>
            </a:r>
            <a:r>
              <a:rPr lang="hr-HR" dirty="0"/>
              <a:t> human </a:t>
            </a:r>
            <a:r>
              <a:rPr lang="hr-HR" dirty="0" err="1"/>
              <a:t>rights</a:t>
            </a:r>
            <a:r>
              <a:rPr lang="hr-HR" dirty="0"/>
              <a:t> </a:t>
            </a:r>
            <a:r>
              <a:rPr lang="hr-HR" dirty="0" err="1"/>
              <a:t>and</a:t>
            </a:r>
            <a:r>
              <a:rPr lang="hr-HR" dirty="0"/>
              <a:t> to </a:t>
            </a:r>
            <a:r>
              <a:rPr lang="hr-HR" dirty="0" err="1"/>
              <a:t>promote</a:t>
            </a:r>
            <a:r>
              <a:rPr lang="hr-HR" dirty="0"/>
              <a:t> European </a:t>
            </a:r>
            <a:r>
              <a:rPr lang="hr-HR" dirty="0" err="1"/>
              <a:t>unity</a:t>
            </a:r>
            <a:r>
              <a:rPr lang="hr-HR" dirty="0"/>
              <a:t> </a:t>
            </a:r>
            <a:r>
              <a:rPr lang="hr-HR" dirty="0" err="1"/>
              <a:t>by</a:t>
            </a:r>
            <a:r>
              <a:rPr lang="hr-HR" dirty="0"/>
              <a:t> </a:t>
            </a:r>
            <a:r>
              <a:rPr lang="hr-HR" dirty="0" err="1"/>
              <a:t>fostering</a:t>
            </a:r>
            <a:r>
              <a:rPr lang="hr-HR" dirty="0"/>
              <a:t> </a:t>
            </a:r>
            <a:r>
              <a:rPr lang="hr-HR" dirty="0" err="1"/>
              <a:t>cooperation</a:t>
            </a:r>
            <a:r>
              <a:rPr lang="hr-HR" dirty="0"/>
              <a:t> on </a:t>
            </a:r>
            <a:r>
              <a:rPr lang="hr-HR" dirty="0" err="1"/>
              <a:t>legal</a:t>
            </a:r>
            <a:r>
              <a:rPr lang="hr-HR" dirty="0"/>
              <a:t>, </a:t>
            </a:r>
            <a:r>
              <a:rPr lang="hr-HR" dirty="0" err="1"/>
              <a:t>cultural</a:t>
            </a:r>
            <a:r>
              <a:rPr lang="hr-HR" dirty="0"/>
              <a:t>, </a:t>
            </a:r>
            <a:r>
              <a:rPr lang="hr-HR" dirty="0" err="1"/>
              <a:t>and</a:t>
            </a:r>
            <a:r>
              <a:rPr lang="hr-HR" dirty="0"/>
              <a:t> </a:t>
            </a:r>
            <a:r>
              <a:rPr lang="hr-HR" dirty="0" err="1"/>
              <a:t>social</a:t>
            </a:r>
            <a:r>
              <a:rPr lang="hr-HR" dirty="0"/>
              <a:t> </a:t>
            </a:r>
            <a:r>
              <a:rPr lang="hr-HR" dirty="0" err="1"/>
              <a:t>issues</a:t>
            </a:r>
            <a:r>
              <a:rPr lang="hr-HR" dirty="0"/>
              <a:t>.</a:t>
            </a:r>
          </a:p>
          <a:p>
            <a:endParaRPr lang="en-US" dirty="0"/>
          </a:p>
        </p:txBody>
      </p:sp>
    </p:spTree>
    <p:extLst>
      <p:ext uri="{BB962C8B-B14F-4D97-AF65-F5344CB8AC3E}">
        <p14:creationId xmlns:p14="http://schemas.microsoft.com/office/powerpoint/2010/main" val="943898584"/>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Principles of good governance</a:t>
            </a:r>
            <a:r>
              <a:rPr lang="hr-HR" dirty="0"/>
              <a:t/>
            </a:r>
            <a:br>
              <a:rPr lang="hr-HR" dirty="0"/>
            </a:br>
            <a:endParaRPr lang="en-US" dirty="0"/>
          </a:p>
        </p:txBody>
      </p:sp>
      <p:sp>
        <p:nvSpPr>
          <p:cNvPr id="3" name="Content Placeholder 2"/>
          <p:cNvSpPr>
            <a:spLocks noGrp="1"/>
          </p:cNvSpPr>
          <p:nvPr>
            <p:ph idx="1"/>
          </p:nvPr>
        </p:nvSpPr>
        <p:spPr/>
        <p:txBody>
          <a:bodyPr>
            <a:normAutofit/>
          </a:bodyPr>
          <a:lstStyle/>
          <a:p>
            <a:r>
              <a:rPr lang="en-GB" b="1" dirty="0" smtClean="0"/>
              <a:t>The</a:t>
            </a:r>
            <a:r>
              <a:rPr lang="hr-HR" b="1" dirty="0" smtClean="0"/>
              <a:t> 12 </a:t>
            </a:r>
            <a:r>
              <a:rPr lang="hr-HR" b="1" dirty="0" err="1" smtClean="0"/>
              <a:t>principles</a:t>
            </a:r>
            <a:r>
              <a:rPr lang="en-GB" b="1" dirty="0" smtClean="0"/>
              <a:t> </a:t>
            </a:r>
            <a:r>
              <a:rPr lang="en-GB" b="1" dirty="0"/>
              <a:t>include: </a:t>
            </a:r>
            <a:endParaRPr lang="hr-HR" b="1" dirty="0" smtClean="0"/>
          </a:p>
          <a:p>
            <a:r>
              <a:rPr lang="en-GB" b="1" dirty="0" smtClean="0"/>
              <a:t>1</a:t>
            </a:r>
            <a:r>
              <a:rPr lang="en-GB" b="1" dirty="0"/>
              <a:t>) Fair Conduct of Elections, Representation and Participation; 2)</a:t>
            </a:r>
            <a:r>
              <a:rPr lang="en-GB" b="1" i="1" dirty="0"/>
              <a:t> </a:t>
            </a:r>
            <a:r>
              <a:rPr lang="en-GB" b="1" dirty="0"/>
              <a:t>Responsiveness; </a:t>
            </a:r>
            <a:endParaRPr lang="hr-HR" b="1" dirty="0" smtClean="0"/>
          </a:p>
          <a:p>
            <a:r>
              <a:rPr lang="en-GB" b="1" dirty="0" smtClean="0"/>
              <a:t>3</a:t>
            </a:r>
            <a:r>
              <a:rPr lang="en-GB" b="1" dirty="0"/>
              <a:t>) Efficiency and Effectiveness; </a:t>
            </a:r>
            <a:endParaRPr lang="hr-HR" b="1" dirty="0" smtClean="0"/>
          </a:p>
          <a:p>
            <a:r>
              <a:rPr lang="en-GB" b="1" dirty="0" smtClean="0"/>
              <a:t>4</a:t>
            </a:r>
            <a:r>
              <a:rPr lang="en-GB" b="1" dirty="0"/>
              <a:t>) Openness and Transparency</a:t>
            </a:r>
            <a:r>
              <a:rPr lang="en-GB" b="1" dirty="0" smtClean="0"/>
              <a:t>;</a:t>
            </a:r>
            <a:endParaRPr lang="hr-HR" b="1" dirty="0" smtClean="0"/>
          </a:p>
          <a:p>
            <a:r>
              <a:rPr lang="en-GB" b="1" dirty="0" smtClean="0"/>
              <a:t> </a:t>
            </a:r>
            <a:r>
              <a:rPr lang="en-GB" b="1" dirty="0"/>
              <a:t>5) Rule of Law; </a:t>
            </a:r>
            <a:endParaRPr lang="hr-HR" b="1" dirty="0" smtClean="0"/>
          </a:p>
          <a:p>
            <a:r>
              <a:rPr lang="en-GB" b="1" dirty="0" smtClean="0"/>
              <a:t>6</a:t>
            </a:r>
            <a:r>
              <a:rPr lang="en-GB" b="1" dirty="0"/>
              <a:t>) Ethical Conduct; </a:t>
            </a:r>
            <a:endParaRPr lang="en-US" dirty="0"/>
          </a:p>
        </p:txBody>
      </p:sp>
    </p:spTree>
    <p:extLst>
      <p:ext uri="{BB962C8B-B14F-4D97-AF65-F5344CB8AC3E}">
        <p14:creationId xmlns:p14="http://schemas.microsoft.com/office/powerpoint/2010/main" val="102903519"/>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Principles of good governance</a:t>
            </a:r>
            <a:r>
              <a:rPr lang="hr-HR" dirty="0"/>
              <a:t/>
            </a:r>
            <a:br>
              <a:rPr lang="hr-HR" dirty="0"/>
            </a:br>
            <a:endParaRPr lang="en-US" dirty="0"/>
          </a:p>
        </p:txBody>
      </p:sp>
      <p:sp>
        <p:nvSpPr>
          <p:cNvPr id="3" name="Content Placeholder 2"/>
          <p:cNvSpPr>
            <a:spLocks noGrp="1"/>
          </p:cNvSpPr>
          <p:nvPr>
            <p:ph idx="1"/>
          </p:nvPr>
        </p:nvSpPr>
        <p:spPr/>
        <p:txBody>
          <a:bodyPr/>
          <a:lstStyle/>
          <a:p>
            <a:r>
              <a:rPr lang="en-GB" b="1" dirty="0"/>
              <a:t>7) Competence and Capacity; </a:t>
            </a:r>
            <a:endParaRPr lang="hr-HR" b="1" dirty="0" smtClean="0"/>
          </a:p>
          <a:p>
            <a:r>
              <a:rPr lang="en-GB" b="1" dirty="0" smtClean="0"/>
              <a:t>8</a:t>
            </a:r>
            <a:r>
              <a:rPr lang="en-GB" b="1" dirty="0"/>
              <a:t>) Innovation and Openness to Change</a:t>
            </a:r>
            <a:r>
              <a:rPr lang="en-GB" b="1" dirty="0" smtClean="0"/>
              <a:t>;</a:t>
            </a:r>
            <a:endParaRPr lang="hr-HR" b="1" dirty="0" smtClean="0"/>
          </a:p>
          <a:p>
            <a:r>
              <a:rPr lang="en-GB" b="1" dirty="0" smtClean="0"/>
              <a:t> </a:t>
            </a:r>
            <a:r>
              <a:rPr lang="en-GB" b="1" dirty="0"/>
              <a:t>9) Sustainability and Long-term Orientation; </a:t>
            </a:r>
            <a:endParaRPr lang="hr-HR" b="1" dirty="0" smtClean="0"/>
          </a:p>
          <a:p>
            <a:r>
              <a:rPr lang="en-GB" b="1" dirty="0" smtClean="0"/>
              <a:t>10</a:t>
            </a:r>
            <a:r>
              <a:rPr lang="en-GB" b="1" dirty="0"/>
              <a:t>) Sound Financial Management; </a:t>
            </a:r>
            <a:endParaRPr lang="hr-HR" b="1" dirty="0" smtClean="0"/>
          </a:p>
          <a:p>
            <a:r>
              <a:rPr lang="en-GB" b="1" dirty="0" smtClean="0"/>
              <a:t>11</a:t>
            </a:r>
            <a:r>
              <a:rPr lang="en-GB" b="1" dirty="0"/>
              <a:t>) Human Rights,</a:t>
            </a:r>
            <a:r>
              <a:rPr lang="en-GB" b="1" i="1" dirty="0"/>
              <a:t> </a:t>
            </a:r>
            <a:r>
              <a:rPr lang="hr-HR" b="1" dirty="0" err="1"/>
              <a:t>Cultural</a:t>
            </a:r>
            <a:r>
              <a:rPr lang="hr-HR" b="1" dirty="0"/>
              <a:t> </a:t>
            </a:r>
            <a:r>
              <a:rPr lang="hr-HR" b="1" dirty="0" err="1"/>
              <a:t>Diversity</a:t>
            </a:r>
            <a:r>
              <a:rPr lang="hr-HR" b="1" dirty="0"/>
              <a:t> </a:t>
            </a:r>
            <a:r>
              <a:rPr lang="hr-HR" b="1" dirty="0" err="1"/>
              <a:t>and</a:t>
            </a:r>
            <a:r>
              <a:rPr lang="hr-HR" b="1" dirty="0"/>
              <a:t> </a:t>
            </a:r>
            <a:r>
              <a:rPr lang="hr-HR" b="1" dirty="0" err="1"/>
              <a:t>Social</a:t>
            </a:r>
            <a:r>
              <a:rPr lang="hr-HR" b="1" dirty="0"/>
              <a:t> </a:t>
            </a:r>
            <a:r>
              <a:rPr lang="hr-HR" b="1" dirty="0" err="1"/>
              <a:t>Cohesion</a:t>
            </a:r>
            <a:r>
              <a:rPr lang="en-GB" b="1" dirty="0"/>
              <a:t> ; and 12) Accountability.</a:t>
            </a:r>
            <a:endParaRPr lang="hr-HR" b="1" i="1" dirty="0"/>
          </a:p>
          <a:p>
            <a:r>
              <a:rPr lang="en-GB" b="1" dirty="0"/>
              <a:t> </a:t>
            </a:r>
            <a:endParaRPr lang="hr-HR" dirty="0"/>
          </a:p>
          <a:p>
            <a:endParaRPr lang="en-US" dirty="0"/>
          </a:p>
        </p:txBody>
      </p:sp>
    </p:spTree>
    <p:extLst>
      <p:ext uri="{BB962C8B-B14F-4D97-AF65-F5344CB8AC3E}">
        <p14:creationId xmlns:p14="http://schemas.microsoft.com/office/powerpoint/2010/main" val="3600635658"/>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t>Provide </a:t>
            </a:r>
            <a:r>
              <a:rPr lang="hr-HR" dirty="0" err="1" smtClean="0"/>
              <a:t>the</a:t>
            </a:r>
            <a:r>
              <a:rPr lang="hr-HR" dirty="0" smtClean="0"/>
              <a:t> </a:t>
            </a:r>
            <a:r>
              <a:rPr lang="hr-HR" dirty="0" err="1" smtClean="0"/>
              <a:t>terms</a:t>
            </a:r>
            <a:r>
              <a:rPr lang="hr-HR" dirty="0" smtClean="0"/>
              <a:t> to </a:t>
            </a:r>
            <a:r>
              <a:rPr lang="hr-HR" dirty="0" err="1" smtClean="0"/>
              <a:t>match</a:t>
            </a:r>
            <a:r>
              <a:rPr lang="hr-HR" dirty="0" smtClean="0"/>
              <a:t> </a:t>
            </a:r>
            <a:r>
              <a:rPr lang="hr-HR" dirty="0" err="1" smtClean="0"/>
              <a:t>the</a:t>
            </a:r>
            <a:r>
              <a:rPr lang="hr-HR" dirty="0" smtClean="0"/>
              <a:t> </a:t>
            </a:r>
            <a:r>
              <a:rPr lang="hr-HR" dirty="0" err="1" smtClean="0"/>
              <a:t>definitions</a:t>
            </a:r>
            <a:r>
              <a:rPr lang="hr-HR" dirty="0" smtClean="0"/>
              <a:t>:</a:t>
            </a:r>
            <a:endParaRPr lang="en-US" dirty="0"/>
          </a:p>
        </p:txBody>
      </p:sp>
      <p:sp>
        <p:nvSpPr>
          <p:cNvPr id="3" name="Content Placeholder 2"/>
          <p:cNvSpPr>
            <a:spLocks noGrp="1"/>
          </p:cNvSpPr>
          <p:nvPr>
            <p:ph idx="1"/>
          </p:nvPr>
        </p:nvSpPr>
        <p:spPr/>
        <p:txBody>
          <a:bodyPr/>
          <a:lstStyle/>
          <a:p>
            <a:r>
              <a:rPr lang="en-US" dirty="0"/>
              <a:t>the practice among those with power or influence of </a:t>
            </a:r>
            <a:r>
              <a:rPr lang="en-US" dirty="0" err="1"/>
              <a:t>favouring</a:t>
            </a:r>
            <a:r>
              <a:rPr lang="en-US" dirty="0"/>
              <a:t> relatives or friends, especially by giving them jobs</a:t>
            </a:r>
          </a:p>
          <a:p>
            <a:r>
              <a:rPr lang="hr-HR" dirty="0" err="1" smtClean="0"/>
              <a:t>Nepotism</a:t>
            </a:r>
            <a:endParaRPr lang="hr-HR" dirty="0" smtClean="0"/>
          </a:p>
          <a:p>
            <a:r>
              <a:rPr lang="en-US" dirty="0"/>
              <a:t>the practice of giving unfair preferential treatment to one person or group at the expense of another</a:t>
            </a:r>
            <a:r>
              <a:rPr lang="en-US" dirty="0" smtClean="0"/>
              <a:t>.</a:t>
            </a:r>
            <a:endParaRPr lang="hr-HR" dirty="0" smtClean="0"/>
          </a:p>
          <a:p>
            <a:r>
              <a:rPr lang="hr-HR" dirty="0" err="1" smtClean="0"/>
              <a:t>Favouritism</a:t>
            </a:r>
            <a:endParaRPr lang="hr-HR" dirty="0" smtClean="0"/>
          </a:p>
          <a:p>
            <a:r>
              <a:rPr lang="en-US" dirty="0"/>
              <a:t>exclusive attachment to one's own group, party, or nation</a:t>
            </a:r>
            <a:r>
              <a:rPr lang="en-US" dirty="0" smtClean="0"/>
              <a:t>.</a:t>
            </a:r>
            <a:endParaRPr lang="hr-HR" dirty="0" smtClean="0"/>
          </a:p>
          <a:p>
            <a:r>
              <a:rPr lang="hr-HR" dirty="0" err="1" smtClean="0"/>
              <a:t>particularism</a:t>
            </a:r>
            <a:endParaRPr lang="en-US" dirty="0"/>
          </a:p>
          <a:p>
            <a:endParaRPr lang="en-US" dirty="0"/>
          </a:p>
          <a:p>
            <a:endParaRPr lang="en-US" dirty="0"/>
          </a:p>
        </p:txBody>
      </p:sp>
    </p:spTree>
    <p:extLst>
      <p:ext uri="{BB962C8B-B14F-4D97-AF65-F5344CB8AC3E}">
        <p14:creationId xmlns:p14="http://schemas.microsoft.com/office/powerpoint/2010/main" val="16057731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a:t/>
            </a:r>
            <a:br>
              <a:rPr lang="hr-HR" dirty="0"/>
            </a:br>
            <a:r>
              <a:rPr lang="hr-HR" dirty="0"/>
              <a:t>Provide </a:t>
            </a:r>
            <a:r>
              <a:rPr lang="hr-HR" dirty="0" err="1"/>
              <a:t>the</a:t>
            </a:r>
            <a:r>
              <a:rPr lang="hr-HR" dirty="0"/>
              <a:t> </a:t>
            </a:r>
            <a:r>
              <a:rPr lang="hr-HR" dirty="0" err="1"/>
              <a:t>terms</a:t>
            </a:r>
            <a:r>
              <a:rPr lang="hr-HR" dirty="0"/>
              <a:t> to </a:t>
            </a:r>
            <a:r>
              <a:rPr lang="hr-HR" dirty="0" err="1"/>
              <a:t>match</a:t>
            </a:r>
            <a:r>
              <a:rPr lang="hr-HR" dirty="0"/>
              <a:t> </a:t>
            </a:r>
            <a:r>
              <a:rPr lang="hr-HR" dirty="0" err="1"/>
              <a:t>the</a:t>
            </a:r>
            <a:r>
              <a:rPr lang="hr-HR" dirty="0"/>
              <a:t> </a:t>
            </a:r>
            <a:r>
              <a:rPr lang="hr-HR" dirty="0" err="1"/>
              <a:t>definitions</a:t>
            </a:r>
            <a:endParaRPr lang="en-US" dirty="0"/>
          </a:p>
        </p:txBody>
      </p:sp>
      <p:sp>
        <p:nvSpPr>
          <p:cNvPr id="3" name="Content Placeholder 2"/>
          <p:cNvSpPr>
            <a:spLocks noGrp="1"/>
          </p:cNvSpPr>
          <p:nvPr>
            <p:ph idx="1"/>
          </p:nvPr>
        </p:nvSpPr>
        <p:spPr/>
        <p:txBody>
          <a:bodyPr/>
          <a:lstStyle/>
          <a:p>
            <a:r>
              <a:rPr lang="en-US" dirty="0"/>
              <a:t>a form of governance in which all power flows directly from the </a:t>
            </a:r>
            <a:r>
              <a:rPr lang="en-US" dirty="0" smtClean="0"/>
              <a:t>leader</a:t>
            </a:r>
            <a:endParaRPr lang="hr-HR" dirty="0" smtClean="0"/>
          </a:p>
          <a:p>
            <a:r>
              <a:rPr lang="hr-HR" dirty="0" err="1" smtClean="0"/>
              <a:t>Patrimonialism</a:t>
            </a:r>
            <a:endParaRPr lang="hr-HR" dirty="0" smtClean="0"/>
          </a:p>
          <a:p>
            <a:r>
              <a:rPr lang="en-US" dirty="0"/>
              <a:t>the restriction of the arbitrary exercise of power by subordinating it to well-defined and established laws</a:t>
            </a:r>
            <a:r>
              <a:rPr lang="en-US" dirty="0" smtClean="0"/>
              <a:t>.</a:t>
            </a:r>
            <a:endParaRPr lang="hr-HR" dirty="0" smtClean="0"/>
          </a:p>
          <a:p>
            <a:r>
              <a:rPr lang="hr-HR" dirty="0" err="1" smtClean="0"/>
              <a:t>Rule</a:t>
            </a:r>
            <a:r>
              <a:rPr lang="hr-HR" dirty="0" smtClean="0"/>
              <a:t> </a:t>
            </a:r>
            <a:r>
              <a:rPr lang="hr-HR" dirty="0" err="1" smtClean="0"/>
              <a:t>of</a:t>
            </a:r>
            <a:r>
              <a:rPr lang="hr-HR" dirty="0" smtClean="0"/>
              <a:t> </a:t>
            </a:r>
            <a:r>
              <a:rPr lang="hr-HR" dirty="0" err="1" smtClean="0"/>
              <a:t>law</a:t>
            </a:r>
            <a:endParaRPr lang="en-US" dirty="0"/>
          </a:p>
          <a:p>
            <a:endParaRPr lang="en-US" dirty="0"/>
          </a:p>
        </p:txBody>
      </p:sp>
    </p:spTree>
    <p:extLst>
      <p:ext uri="{BB962C8B-B14F-4D97-AF65-F5344CB8AC3E}">
        <p14:creationId xmlns:p14="http://schemas.microsoft.com/office/powerpoint/2010/main" val="13429819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i="1" dirty="0"/>
              <a:t>II Complete the following statements:</a:t>
            </a:r>
            <a:r>
              <a:rPr lang="hr-HR" dirty="0"/>
              <a:t/>
            </a:r>
            <a:br>
              <a:rPr lang="hr-HR" dirty="0"/>
            </a:br>
            <a:endParaRPr lang="en-US" dirty="0"/>
          </a:p>
        </p:txBody>
      </p:sp>
      <p:sp>
        <p:nvSpPr>
          <p:cNvPr id="3" name="Content Placeholder 2"/>
          <p:cNvSpPr>
            <a:spLocks noGrp="1"/>
          </p:cNvSpPr>
          <p:nvPr>
            <p:ph idx="1"/>
          </p:nvPr>
        </p:nvSpPr>
        <p:spPr/>
        <p:txBody>
          <a:bodyPr>
            <a:normAutofit fontScale="85000" lnSpcReduction="20000"/>
          </a:bodyPr>
          <a:lstStyle/>
          <a:p>
            <a:r>
              <a:rPr lang="en-GB" dirty="0"/>
              <a:t>1. The concept of good governance generally refers to a standard or model for how states or other political entities should _______________________________.</a:t>
            </a:r>
            <a:endParaRPr lang="hr-HR" dirty="0"/>
          </a:p>
          <a:p>
            <a:r>
              <a:rPr lang="en-GB" dirty="0"/>
              <a:t>2. Within policy circles of the developmental aid community, the concept of good governance has been used as an agenda for _____________________________________________.</a:t>
            </a:r>
            <a:endParaRPr lang="hr-HR" dirty="0"/>
          </a:p>
          <a:p>
            <a:r>
              <a:rPr lang="en-GB" dirty="0"/>
              <a:t>3. Within the academic community, the concept has been systematically linked to several highly desirable outcomes, most notably ___________________________________________ and ____________________________________.</a:t>
            </a:r>
            <a:endParaRPr lang="hr-HR" dirty="0"/>
          </a:p>
          <a:p>
            <a:r>
              <a:rPr lang="en-GB" dirty="0"/>
              <a:t>4. The concept was first launched by the World Bank in the ___________________________.</a:t>
            </a:r>
            <a:endParaRPr lang="hr-HR" dirty="0"/>
          </a:p>
          <a:p>
            <a:r>
              <a:rPr lang="en-GB" dirty="0"/>
              <a:t>5. Key guiding principles of good governance are ___________________________________.</a:t>
            </a:r>
            <a:endParaRPr lang="hr-HR" dirty="0"/>
          </a:p>
          <a:p>
            <a:endParaRPr lang="en-US" dirty="0"/>
          </a:p>
        </p:txBody>
      </p:sp>
    </p:spTree>
    <p:extLst>
      <p:ext uri="{BB962C8B-B14F-4D97-AF65-F5344CB8AC3E}">
        <p14:creationId xmlns:p14="http://schemas.microsoft.com/office/powerpoint/2010/main" val="62947399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Main </a:t>
            </a:r>
            <a:r>
              <a:rPr lang="hr-HR" b="1" dirty="0" smtClean="0"/>
              <a:t>NPM </a:t>
            </a:r>
            <a:r>
              <a:rPr lang="en-GB" b="1" dirty="0" smtClean="0"/>
              <a:t>goals</a:t>
            </a:r>
            <a:r>
              <a:rPr lang="hr-HR" dirty="0"/>
              <a:t/>
            </a:r>
            <a:br>
              <a:rPr lang="hr-HR" dirty="0"/>
            </a:br>
            <a:endParaRPr lang="en-US" dirty="0"/>
          </a:p>
        </p:txBody>
      </p:sp>
      <p:sp>
        <p:nvSpPr>
          <p:cNvPr id="3" name="Content Placeholder 2"/>
          <p:cNvSpPr>
            <a:spLocks noGrp="1"/>
          </p:cNvSpPr>
          <p:nvPr>
            <p:ph idx="1"/>
          </p:nvPr>
        </p:nvSpPr>
        <p:spPr/>
        <p:txBody>
          <a:bodyPr>
            <a:normAutofit/>
          </a:bodyPr>
          <a:lstStyle/>
          <a:p>
            <a:r>
              <a:rPr lang="en-GB" dirty="0" smtClean="0"/>
              <a:t>NPM </a:t>
            </a:r>
            <a:r>
              <a:rPr lang="en-GB" dirty="0" err="1" smtClean="0"/>
              <a:t>denot</a:t>
            </a:r>
            <a:r>
              <a:rPr lang="hr-HR" dirty="0" err="1" smtClean="0"/>
              <a:t>es</a:t>
            </a:r>
            <a:r>
              <a:rPr lang="en-GB" dirty="0" smtClean="0"/>
              <a:t> </a:t>
            </a:r>
            <a:r>
              <a:rPr lang="en-GB" dirty="0"/>
              <a:t>a global wave of administrative reform that has had an impact on the public sectors of many countries</a:t>
            </a:r>
            <a:r>
              <a:rPr lang="en-GB" dirty="0" smtClean="0"/>
              <a:t>.</a:t>
            </a:r>
            <a:endParaRPr lang="hr-HR" dirty="0" smtClean="0"/>
          </a:p>
          <a:p>
            <a:r>
              <a:rPr lang="en-GB" dirty="0" smtClean="0"/>
              <a:t> </a:t>
            </a:r>
            <a:r>
              <a:rPr lang="en-GB" dirty="0"/>
              <a:t>It is inspired by a broad neoliberal ideology and a particular set of </a:t>
            </a:r>
            <a:r>
              <a:rPr lang="en-GB" b="1" dirty="0"/>
              <a:t>normative values</a:t>
            </a:r>
            <a:r>
              <a:rPr lang="en-GB" dirty="0"/>
              <a:t> whose main focus is on increasing </a:t>
            </a:r>
            <a:r>
              <a:rPr lang="en-GB" dirty="0" smtClean="0"/>
              <a:t>efficiency.</a:t>
            </a:r>
            <a:endParaRPr lang="hr-HR" dirty="0" smtClean="0"/>
          </a:p>
          <a:p>
            <a:endParaRPr lang="en-US" dirty="0"/>
          </a:p>
        </p:txBody>
      </p:sp>
    </p:spTree>
    <p:extLst>
      <p:ext uri="{BB962C8B-B14F-4D97-AF65-F5344CB8AC3E}">
        <p14:creationId xmlns:p14="http://schemas.microsoft.com/office/powerpoint/2010/main" val="91493131"/>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i="1" dirty="0"/>
              <a:t>III Match the words with their synonyms</a:t>
            </a:r>
            <a:endParaRPr lang="en-US" dirty="0"/>
          </a:p>
        </p:txBody>
      </p:sp>
      <p:graphicFrame>
        <p:nvGraphicFramePr>
          <p:cNvPr id="4" name="Content Placeholder 3"/>
          <p:cNvGraphicFramePr>
            <a:graphicFrameLocks noGrp="1"/>
          </p:cNvGraphicFramePr>
          <p:nvPr>
            <p:ph idx="1"/>
          </p:nvPr>
        </p:nvGraphicFramePr>
        <p:xfrm>
          <a:off x="2611755" y="2346547"/>
          <a:ext cx="5752465" cy="3999992"/>
        </p:xfrm>
        <a:graphic>
          <a:graphicData uri="http://schemas.openxmlformats.org/drawingml/2006/table">
            <a:tbl>
              <a:tblPr>
                <a:tableStyleId>{5C22544A-7EE6-4342-B048-85BDC9FD1C3A}</a:tableStyleId>
              </a:tblPr>
              <a:tblGrid>
                <a:gridCol w="2875915"/>
                <a:gridCol w="2876550"/>
              </a:tblGrid>
              <a:tr h="0">
                <a:tc>
                  <a:txBody>
                    <a:bodyPr/>
                    <a:lstStyle/>
                    <a:p>
                      <a:pPr marL="457200" indent="-228600">
                        <a:lnSpc>
                          <a:spcPct val="115000"/>
                        </a:lnSpc>
                        <a:spcAft>
                          <a:spcPts val="800"/>
                        </a:spcAft>
                      </a:pPr>
                      <a:r>
                        <a:rPr lang="en-GB" sz="1200">
                          <a:effectLst/>
                        </a:rPr>
                        <a:t>1.corruption</a:t>
                      </a:r>
                      <a:endParaRPr lang="hr-HR"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3500" marR="63500" marT="63500" marB="63500"/>
                </a:tc>
                <a:tc>
                  <a:txBody>
                    <a:bodyPr/>
                    <a:lstStyle/>
                    <a:p>
                      <a:pPr>
                        <a:lnSpc>
                          <a:spcPct val="115000"/>
                        </a:lnSpc>
                        <a:spcAft>
                          <a:spcPts val="800"/>
                        </a:spcAft>
                      </a:pPr>
                      <a:r>
                        <a:rPr lang="en-GB" sz="1200">
                          <a:effectLst/>
                        </a:rPr>
                        <a:t>a. excessive attachment to one's own group, party or nation</a:t>
                      </a:r>
                      <a:endParaRPr lang="hr-HR" sz="1100">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63500" marB="63500"/>
                </a:tc>
              </a:tr>
              <a:tr h="0">
                <a:tc>
                  <a:txBody>
                    <a:bodyPr/>
                    <a:lstStyle/>
                    <a:p>
                      <a:pPr marL="457200" indent="-228600">
                        <a:lnSpc>
                          <a:spcPct val="115000"/>
                        </a:lnSpc>
                        <a:spcAft>
                          <a:spcPts val="800"/>
                        </a:spcAft>
                      </a:pPr>
                      <a:r>
                        <a:rPr lang="en-GB" sz="1200">
                          <a:effectLst/>
                        </a:rPr>
                        <a:t>2. nepotism</a:t>
                      </a:r>
                      <a:endParaRPr lang="hr-HR"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3500" marR="63500" marT="63500" marB="63500"/>
                </a:tc>
                <a:tc>
                  <a:txBody>
                    <a:bodyPr/>
                    <a:lstStyle/>
                    <a:p>
                      <a:pPr marL="342900" lvl="0" indent="-342900">
                        <a:lnSpc>
                          <a:spcPct val="115000"/>
                        </a:lnSpc>
                        <a:spcAft>
                          <a:spcPts val="0"/>
                        </a:spcAft>
                        <a:tabLst>
                          <a:tab pos="457200" algn="l"/>
                        </a:tabLst>
                      </a:pPr>
                      <a:r>
                        <a:rPr lang="en-GB" sz="1200">
                          <a:effectLst/>
                        </a:rPr>
                        <a:t>b. the practice of giving unfair preferential treatment to one person or group at the expense of another.</a:t>
                      </a:r>
                      <a:endParaRPr lang="hr-HR" sz="1100">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63500" marB="63500"/>
                </a:tc>
              </a:tr>
              <a:tr h="0">
                <a:tc>
                  <a:txBody>
                    <a:bodyPr/>
                    <a:lstStyle/>
                    <a:p>
                      <a:pPr marL="457200" indent="-228600">
                        <a:lnSpc>
                          <a:spcPct val="115000"/>
                        </a:lnSpc>
                        <a:spcAft>
                          <a:spcPts val="800"/>
                        </a:spcAft>
                      </a:pPr>
                      <a:r>
                        <a:rPr lang="en-GB" sz="1200">
                          <a:effectLst/>
                        </a:rPr>
                        <a:t>3. favoritism</a:t>
                      </a:r>
                      <a:endParaRPr lang="hr-HR"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3500" marR="63500" marT="63500" marB="63500"/>
                </a:tc>
                <a:tc>
                  <a:txBody>
                    <a:bodyPr/>
                    <a:lstStyle/>
                    <a:p>
                      <a:pPr>
                        <a:lnSpc>
                          <a:spcPct val="115000"/>
                        </a:lnSpc>
                        <a:spcAft>
                          <a:spcPts val="800"/>
                        </a:spcAft>
                      </a:pPr>
                      <a:r>
                        <a:rPr lang="en-GB" sz="1200">
                          <a:effectLst/>
                        </a:rPr>
                        <a:t>c. a form of government in which all power flows directly from the leader</a:t>
                      </a:r>
                      <a:endParaRPr lang="hr-HR" sz="1100">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63500" marB="63500"/>
                </a:tc>
              </a:tr>
              <a:tr h="0">
                <a:tc>
                  <a:txBody>
                    <a:bodyPr/>
                    <a:lstStyle/>
                    <a:p>
                      <a:pPr marL="457200" indent="-228600">
                        <a:lnSpc>
                          <a:spcPct val="115000"/>
                        </a:lnSpc>
                        <a:spcAft>
                          <a:spcPts val="800"/>
                        </a:spcAft>
                      </a:pPr>
                      <a:r>
                        <a:rPr lang="en-GB" sz="1200">
                          <a:effectLst/>
                        </a:rPr>
                        <a:t>4. particularism</a:t>
                      </a:r>
                      <a:endParaRPr lang="hr-HR"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3500" marR="63500" marT="63500" marB="63500"/>
                </a:tc>
                <a:tc>
                  <a:txBody>
                    <a:bodyPr/>
                    <a:lstStyle/>
                    <a:p>
                      <a:pPr marL="342900" lvl="0" indent="-342900">
                        <a:lnSpc>
                          <a:spcPct val="115000"/>
                        </a:lnSpc>
                        <a:spcAft>
                          <a:spcPts val="0"/>
                        </a:spcAft>
                        <a:buFont typeface="+mj-lt"/>
                        <a:buAutoNum type="arabicPeriod"/>
                        <a:tabLst>
                          <a:tab pos="457200" algn="l"/>
                        </a:tabLst>
                      </a:pPr>
                      <a:r>
                        <a:rPr lang="en-GB" sz="1200">
                          <a:effectLst/>
                        </a:rPr>
                        <a:t> d. the practice among those with power or influence of favouring relatives or friends, especially by giving them jobs.</a:t>
                      </a:r>
                      <a:endParaRPr lang="hr-HR" sz="1100">
                        <a:effectLst/>
                      </a:endParaRPr>
                    </a:p>
                    <a:p>
                      <a:pPr marL="457200" indent="-228600">
                        <a:lnSpc>
                          <a:spcPct val="115000"/>
                        </a:lnSpc>
                        <a:spcAft>
                          <a:spcPts val="800"/>
                        </a:spcAft>
                      </a:pPr>
                      <a:r>
                        <a:rPr lang="en-GB" sz="1200">
                          <a:effectLst/>
                        </a:rPr>
                        <a:t> </a:t>
                      </a:r>
                      <a:endParaRPr lang="hr-HR"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3500" marR="63500" marT="63500" marB="63500"/>
                </a:tc>
              </a:tr>
              <a:tr h="0">
                <a:tc>
                  <a:txBody>
                    <a:bodyPr/>
                    <a:lstStyle/>
                    <a:p>
                      <a:pPr marL="457200" indent="-228600">
                        <a:lnSpc>
                          <a:spcPct val="115000"/>
                        </a:lnSpc>
                        <a:spcAft>
                          <a:spcPts val="800"/>
                        </a:spcAft>
                      </a:pPr>
                      <a:r>
                        <a:rPr lang="en-GB" sz="1200">
                          <a:effectLst/>
                        </a:rPr>
                        <a:t>5. patrimonialism</a:t>
                      </a:r>
                      <a:endParaRPr lang="hr-HR"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3500" marR="63500" marT="63500" marB="63500"/>
                </a:tc>
                <a:tc>
                  <a:txBody>
                    <a:bodyPr/>
                    <a:lstStyle/>
                    <a:p>
                      <a:pPr marL="342900" lvl="0" indent="-342900">
                        <a:lnSpc>
                          <a:spcPct val="115000"/>
                        </a:lnSpc>
                        <a:spcAft>
                          <a:spcPts val="0"/>
                        </a:spcAft>
                        <a:tabLst>
                          <a:tab pos="457200" algn="l"/>
                        </a:tabLst>
                      </a:pPr>
                      <a:r>
                        <a:rPr lang="en-GB" sz="1200" dirty="0">
                          <a:effectLst/>
                        </a:rPr>
                        <a:t>e. dishonest or fraudulent conduct by those in power, typically involving bribery.</a:t>
                      </a:r>
                      <a:endParaRPr lang="hr-H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63500" marB="63500"/>
                </a:tc>
              </a:tr>
            </a:tbl>
          </a:graphicData>
        </a:graphic>
      </p:graphicFrame>
    </p:spTree>
    <p:extLst>
      <p:ext uri="{BB962C8B-B14F-4D97-AF65-F5344CB8AC3E}">
        <p14:creationId xmlns:p14="http://schemas.microsoft.com/office/powerpoint/2010/main" val="628692513"/>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i="1" dirty="0"/>
              <a:t>V Match the adjectives in the left column with the nouns in the right column:</a:t>
            </a:r>
            <a:r>
              <a:rPr lang="hr-HR" dirty="0"/>
              <a:t/>
            </a:r>
            <a:br>
              <a:rPr lang="hr-HR" dirty="0"/>
            </a:br>
            <a:r>
              <a:rPr lang="en-GB" b="1" i="1" dirty="0"/>
              <a:t> </a:t>
            </a:r>
            <a:r>
              <a:rPr lang="hr-HR" dirty="0"/>
              <a:t/>
            </a:r>
            <a:br>
              <a:rPr lang="hr-HR" dirty="0"/>
            </a:br>
            <a:endParaRPr lang="en-US" dirty="0"/>
          </a:p>
        </p:txBody>
      </p:sp>
      <p:graphicFrame>
        <p:nvGraphicFramePr>
          <p:cNvPr id="4" name="Content Placeholder 3"/>
          <p:cNvGraphicFramePr>
            <a:graphicFrameLocks noGrp="1"/>
          </p:cNvGraphicFramePr>
          <p:nvPr>
            <p:ph idx="1"/>
          </p:nvPr>
        </p:nvGraphicFramePr>
        <p:xfrm>
          <a:off x="2611755" y="3124295"/>
          <a:ext cx="5752465" cy="2023872"/>
        </p:xfrm>
        <a:graphic>
          <a:graphicData uri="http://schemas.openxmlformats.org/drawingml/2006/table">
            <a:tbl>
              <a:tblPr>
                <a:tableStyleId>{5C22544A-7EE6-4342-B048-85BDC9FD1C3A}</a:tableStyleId>
              </a:tblPr>
              <a:tblGrid>
                <a:gridCol w="2875915"/>
                <a:gridCol w="2876550"/>
              </a:tblGrid>
              <a:tr h="0">
                <a:tc>
                  <a:txBody>
                    <a:bodyPr/>
                    <a:lstStyle/>
                    <a:p>
                      <a:pPr marL="457200" indent="-228600">
                        <a:lnSpc>
                          <a:spcPct val="115000"/>
                        </a:lnSpc>
                        <a:spcAft>
                          <a:spcPts val="0"/>
                        </a:spcAft>
                      </a:pPr>
                      <a:r>
                        <a:rPr lang="en-GB" sz="1200">
                          <a:effectLst/>
                        </a:rPr>
                        <a:t>1.  judicial</a:t>
                      </a:r>
                      <a:endParaRPr lang="hr-HR"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3500" marR="63500" marT="63500" marB="63500"/>
                </a:tc>
                <a:tc>
                  <a:txBody>
                    <a:bodyPr/>
                    <a:lstStyle/>
                    <a:p>
                      <a:pPr marL="457200" indent="-228600">
                        <a:lnSpc>
                          <a:spcPct val="115000"/>
                        </a:lnSpc>
                        <a:spcAft>
                          <a:spcPts val="800"/>
                        </a:spcAft>
                      </a:pPr>
                      <a:r>
                        <a:rPr lang="en-GB" sz="1200">
                          <a:effectLst/>
                        </a:rPr>
                        <a:t>a. equality</a:t>
                      </a:r>
                      <a:endParaRPr lang="hr-HR"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3500" marR="63500" marT="63500" marB="63500"/>
                </a:tc>
              </a:tr>
              <a:tr h="0">
                <a:tc>
                  <a:txBody>
                    <a:bodyPr/>
                    <a:lstStyle/>
                    <a:p>
                      <a:pPr marL="457200" indent="-228600">
                        <a:lnSpc>
                          <a:spcPct val="115000"/>
                        </a:lnSpc>
                        <a:spcAft>
                          <a:spcPts val="0"/>
                        </a:spcAft>
                      </a:pPr>
                      <a:r>
                        <a:rPr lang="en-GB" sz="1200">
                          <a:effectLst/>
                        </a:rPr>
                        <a:t>2.  political</a:t>
                      </a:r>
                      <a:endParaRPr lang="hr-HR"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3500" marR="63500" marT="63500" marB="63500"/>
                </a:tc>
                <a:tc>
                  <a:txBody>
                    <a:bodyPr/>
                    <a:lstStyle/>
                    <a:p>
                      <a:pPr marL="457200" indent="-228600">
                        <a:lnSpc>
                          <a:spcPct val="115000"/>
                        </a:lnSpc>
                        <a:spcAft>
                          <a:spcPts val="800"/>
                        </a:spcAft>
                      </a:pPr>
                      <a:r>
                        <a:rPr lang="en-GB" sz="1200">
                          <a:effectLst/>
                        </a:rPr>
                        <a:t>b.  efficiency</a:t>
                      </a:r>
                      <a:endParaRPr lang="hr-HR"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3500" marR="63500" marT="63500" marB="63500"/>
                </a:tc>
              </a:tr>
              <a:tr h="0">
                <a:tc>
                  <a:txBody>
                    <a:bodyPr/>
                    <a:lstStyle/>
                    <a:p>
                      <a:pPr marL="457200" indent="-228600">
                        <a:lnSpc>
                          <a:spcPct val="115000"/>
                        </a:lnSpc>
                        <a:spcAft>
                          <a:spcPts val="0"/>
                        </a:spcAft>
                      </a:pPr>
                      <a:r>
                        <a:rPr lang="en-GB" sz="1200">
                          <a:effectLst/>
                        </a:rPr>
                        <a:t>3. regulatory</a:t>
                      </a:r>
                      <a:endParaRPr lang="hr-HR"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3500" marR="63500" marT="63500" marB="63500"/>
                </a:tc>
                <a:tc>
                  <a:txBody>
                    <a:bodyPr/>
                    <a:lstStyle/>
                    <a:p>
                      <a:pPr marL="457200" indent="-228600">
                        <a:lnSpc>
                          <a:spcPct val="115000"/>
                        </a:lnSpc>
                        <a:spcAft>
                          <a:spcPts val="800"/>
                        </a:spcAft>
                      </a:pPr>
                      <a:r>
                        <a:rPr lang="en-GB" sz="1200">
                          <a:effectLst/>
                        </a:rPr>
                        <a:t>c. independence</a:t>
                      </a:r>
                      <a:endParaRPr lang="hr-HR"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3500" marR="63500" marT="63500" marB="63500"/>
                </a:tc>
              </a:tr>
              <a:tr h="0">
                <a:tc>
                  <a:txBody>
                    <a:bodyPr/>
                    <a:lstStyle/>
                    <a:p>
                      <a:pPr marL="457200" indent="-228600">
                        <a:lnSpc>
                          <a:spcPct val="115000"/>
                        </a:lnSpc>
                        <a:spcAft>
                          <a:spcPts val="0"/>
                        </a:spcAft>
                      </a:pPr>
                      <a:r>
                        <a:rPr lang="en-GB" sz="1200">
                          <a:effectLst/>
                        </a:rPr>
                        <a:t>4. administrative</a:t>
                      </a:r>
                      <a:endParaRPr lang="hr-HR"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3500" marR="63500" marT="63500" marB="63500"/>
                </a:tc>
                <a:tc>
                  <a:txBody>
                    <a:bodyPr/>
                    <a:lstStyle/>
                    <a:p>
                      <a:pPr marL="457200" indent="-228600">
                        <a:lnSpc>
                          <a:spcPct val="115000"/>
                        </a:lnSpc>
                        <a:spcAft>
                          <a:spcPts val="800"/>
                        </a:spcAft>
                      </a:pPr>
                      <a:r>
                        <a:rPr lang="en-GB" sz="1200">
                          <a:effectLst/>
                        </a:rPr>
                        <a:t>d. growth</a:t>
                      </a:r>
                      <a:endParaRPr lang="hr-HR"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3500" marR="63500" marT="63500" marB="63500"/>
                </a:tc>
              </a:tr>
              <a:tr h="0">
                <a:tc>
                  <a:txBody>
                    <a:bodyPr/>
                    <a:lstStyle/>
                    <a:p>
                      <a:pPr marL="457200" indent="-228600">
                        <a:lnSpc>
                          <a:spcPct val="115000"/>
                        </a:lnSpc>
                        <a:spcAft>
                          <a:spcPts val="0"/>
                        </a:spcAft>
                      </a:pPr>
                      <a:r>
                        <a:rPr lang="en-GB" sz="1200">
                          <a:effectLst/>
                        </a:rPr>
                        <a:t>5.  economic</a:t>
                      </a:r>
                      <a:endParaRPr lang="hr-HR"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3500" marR="63500" marT="63500" marB="63500"/>
                </a:tc>
                <a:tc>
                  <a:txBody>
                    <a:bodyPr/>
                    <a:lstStyle/>
                    <a:p>
                      <a:pPr marL="457200" indent="-228600">
                        <a:lnSpc>
                          <a:spcPct val="115000"/>
                        </a:lnSpc>
                        <a:spcAft>
                          <a:spcPts val="800"/>
                        </a:spcAft>
                      </a:pPr>
                      <a:r>
                        <a:rPr lang="en-GB" sz="1200">
                          <a:effectLst/>
                        </a:rPr>
                        <a:t>e. quality</a:t>
                      </a:r>
                      <a:endParaRPr lang="hr-HR"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3500" marR="63500" marT="63500" marB="63500"/>
                </a:tc>
              </a:tr>
              <a:tr h="0">
                <a:tc>
                  <a:txBody>
                    <a:bodyPr/>
                    <a:lstStyle/>
                    <a:p>
                      <a:pPr marL="457200" indent="-228600">
                        <a:lnSpc>
                          <a:spcPct val="115000"/>
                        </a:lnSpc>
                        <a:spcAft>
                          <a:spcPts val="0"/>
                        </a:spcAft>
                      </a:pPr>
                      <a:r>
                        <a:rPr lang="en-GB" sz="1200">
                          <a:effectLst/>
                        </a:rPr>
                        <a:t>6. institutional</a:t>
                      </a:r>
                      <a:endParaRPr lang="hr-HR"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3500" marR="63500" marT="63500" marB="63500"/>
                </a:tc>
                <a:tc>
                  <a:txBody>
                    <a:bodyPr/>
                    <a:lstStyle/>
                    <a:p>
                      <a:pPr marL="457200" indent="-228600">
                        <a:lnSpc>
                          <a:spcPct val="115000"/>
                        </a:lnSpc>
                        <a:spcAft>
                          <a:spcPts val="800"/>
                        </a:spcAft>
                      </a:pPr>
                      <a:r>
                        <a:rPr lang="en-GB" sz="1200" dirty="0">
                          <a:effectLst/>
                        </a:rPr>
                        <a:t>f. principles</a:t>
                      </a:r>
                      <a:endParaRPr lang="hr-HR"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3500" marR="63500" marT="63500" marB="63500"/>
                </a:tc>
              </a:tr>
            </a:tbl>
          </a:graphicData>
        </a:graphic>
      </p:graphicFrame>
    </p:spTree>
    <p:extLst>
      <p:ext uri="{BB962C8B-B14F-4D97-AF65-F5344CB8AC3E}">
        <p14:creationId xmlns:p14="http://schemas.microsoft.com/office/powerpoint/2010/main" val="2062309477"/>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i="1" dirty="0"/>
              <a:t>VI Translate the following sentences into Croatian:</a:t>
            </a:r>
            <a:r>
              <a:rPr lang="hr-HR" dirty="0"/>
              <a:t/>
            </a:r>
            <a:br>
              <a:rPr lang="hr-HR" dirty="0"/>
            </a:br>
            <a:endParaRPr lang="en-US" dirty="0"/>
          </a:p>
        </p:txBody>
      </p:sp>
      <p:sp>
        <p:nvSpPr>
          <p:cNvPr id="3" name="Content Placeholder 2"/>
          <p:cNvSpPr>
            <a:spLocks noGrp="1"/>
          </p:cNvSpPr>
          <p:nvPr>
            <p:ph idx="1"/>
          </p:nvPr>
        </p:nvSpPr>
        <p:spPr/>
        <p:txBody>
          <a:bodyPr>
            <a:normAutofit lnSpcReduction="10000"/>
          </a:bodyPr>
          <a:lstStyle/>
          <a:p>
            <a:r>
              <a:rPr lang="en-GB" dirty="0"/>
              <a:t>The concept of good governance has been used as an agenda for the reform of developing countries, such as civil service reforms, securing property rights, or installing judicial independence.</a:t>
            </a:r>
            <a:endParaRPr lang="hr-HR" dirty="0"/>
          </a:p>
          <a:p>
            <a:r>
              <a:rPr lang="en-GB" dirty="0"/>
              <a:t>__________________________________________________________________________</a:t>
            </a:r>
            <a:endParaRPr lang="hr-HR" dirty="0"/>
          </a:p>
          <a:p>
            <a:r>
              <a:rPr lang="en-GB" dirty="0"/>
              <a:t>Within the academic community, the concept has been systematically linked to several highly desirable outcomes, most notably economic growth and long-term development.</a:t>
            </a:r>
            <a:endParaRPr lang="hr-HR" dirty="0"/>
          </a:p>
          <a:p>
            <a:r>
              <a:rPr lang="en-GB"/>
              <a:t>__________________________________________________________________________</a:t>
            </a:r>
            <a:endParaRPr lang="en-US" dirty="0"/>
          </a:p>
        </p:txBody>
      </p:sp>
    </p:spTree>
    <p:extLst>
      <p:ext uri="{BB962C8B-B14F-4D97-AF65-F5344CB8AC3E}">
        <p14:creationId xmlns:p14="http://schemas.microsoft.com/office/powerpoint/2010/main" val="111419076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err="1" smtClean="0"/>
              <a:t>Main</a:t>
            </a:r>
            <a:r>
              <a:rPr lang="hr-HR" dirty="0" smtClean="0"/>
              <a:t> NPM </a:t>
            </a:r>
            <a:r>
              <a:rPr lang="hr-HR" dirty="0" err="1" smtClean="0"/>
              <a:t>goals</a:t>
            </a:r>
            <a:endParaRPr lang="en-US" dirty="0"/>
          </a:p>
        </p:txBody>
      </p:sp>
      <p:sp>
        <p:nvSpPr>
          <p:cNvPr id="3" name="Content Placeholder 2"/>
          <p:cNvSpPr>
            <a:spLocks noGrp="1"/>
          </p:cNvSpPr>
          <p:nvPr>
            <p:ph idx="1"/>
          </p:nvPr>
        </p:nvSpPr>
        <p:spPr/>
        <p:txBody>
          <a:bodyPr/>
          <a:lstStyle/>
          <a:p>
            <a:pPr marL="0" indent="0">
              <a:buNone/>
            </a:pPr>
            <a:endParaRPr lang="hr-HR" dirty="0" smtClean="0"/>
          </a:p>
          <a:p>
            <a:r>
              <a:rPr lang="en-GB" dirty="0" smtClean="0"/>
              <a:t>to </a:t>
            </a:r>
            <a:r>
              <a:rPr lang="en-GB" dirty="0"/>
              <a:t>improve the </a:t>
            </a:r>
            <a:r>
              <a:rPr lang="en-GB" b="1" dirty="0"/>
              <a:t>effectiveness</a:t>
            </a:r>
            <a:r>
              <a:rPr lang="en-GB" dirty="0"/>
              <a:t> and </a:t>
            </a:r>
            <a:r>
              <a:rPr lang="en-GB" b="1" dirty="0"/>
              <a:t>efficiency</a:t>
            </a:r>
            <a:r>
              <a:rPr lang="en-GB" dirty="0"/>
              <a:t> of the public </a:t>
            </a:r>
            <a:r>
              <a:rPr lang="en-GB" dirty="0" smtClean="0"/>
              <a:t>sector,</a:t>
            </a:r>
            <a:endParaRPr lang="hr-HR" dirty="0" smtClean="0"/>
          </a:p>
          <a:p>
            <a:r>
              <a:rPr lang="hr-HR" dirty="0" smtClean="0"/>
              <a:t>To </a:t>
            </a:r>
            <a:r>
              <a:rPr lang="en-GB" dirty="0" smtClean="0"/>
              <a:t>enhance </a:t>
            </a:r>
            <a:r>
              <a:rPr lang="en-GB" dirty="0"/>
              <a:t>the </a:t>
            </a:r>
            <a:r>
              <a:rPr lang="en-GB" b="1" dirty="0"/>
              <a:t>responsiveness</a:t>
            </a:r>
            <a:r>
              <a:rPr lang="en-GB" dirty="0"/>
              <a:t> of public agencies to their clients and customers</a:t>
            </a:r>
            <a:r>
              <a:rPr lang="en-GB" b="1" dirty="0"/>
              <a:t>, </a:t>
            </a:r>
            <a:endParaRPr lang="hr-HR" b="1" dirty="0" smtClean="0"/>
          </a:p>
          <a:p>
            <a:r>
              <a:rPr lang="hr-HR" b="1" dirty="0" smtClean="0"/>
              <a:t>To </a:t>
            </a:r>
            <a:r>
              <a:rPr lang="en-GB" b="1" dirty="0" smtClean="0"/>
              <a:t>reduce </a:t>
            </a:r>
            <a:r>
              <a:rPr lang="en-GB" b="1" dirty="0"/>
              <a:t>public expenditure</a:t>
            </a:r>
            <a:r>
              <a:rPr lang="en-GB" dirty="0"/>
              <a:t>, </a:t>
            </a:r>
            <a:r>
              <a:rPr lang="en-GB" dirty="0" smtClean="0"/>
              <a:t>and</a:t>
            </a:r>
            <a:endParaRPr lang="hr-HR" dirty="0" smtClean="0"/>
          </a:p>
          <a:p>
            <a:r>
              <a:rPr lang="en-GB" dirty="0" smtClean="0"/>
              <a:t> </a:t>
            </a:r>
            <a:r>
              <a:rPr lang="hr-HR" dirty="0" smtClean="0"/>
              <a:t>to </a:t>
            </a:r>
            <a:r>
              <a:rPr lang="en-GB" dirty="0" smtClean="0"/>
              <a:t>improve </a:t>
            </a:r>
            <a:r>
              <a:rPr lang="en-GB" b="1" dirty="0"/>
              <a:t>managerial accountability</a:t>
            </a:r>
            <a:r>
              <a:rPr lang="en-GB" dirty="0"/>
              <a:t>. </a:t>
            </a:r>
            <a:endParaRPr lang="hr-HR" dirty="0"/>
          </a:p>
          <a:p>
            <a:endParaRPr lang="en-US" dirty="0"/>
          </a:p>
        </p:txBody>
      </p:sp>
    </p:spTree>
    <p:extLst>
      <p:ext uri="{BB962C8B-B14F-4D97-AF65-F5344CB8AC3E}">
        <p14:creationId xmlns:p14="http://schemas.microsoft.com/office/powerpoint/2010/main" val="70421625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NPM vs. traditional bureaucracy</a:t>
            </a:r>
            <a:r>
              <a:rPr lang="hr-HR" dirty="0"/>
              <a:t/>
            </a:r>
            <a:br>
              <a:rPr lang="hr-HR" dirty="0"/>
            </a:br>
            <a:endParaRPr lang="en-US" dirty="0"/>
          </a:p>
        </p:txBody>
      </p:sp>
      <p:sp>
        <p:nvSpPr>
          <p:cNvPr id="3" name="Content Placeholder 2"/>
          <p:cNvSpPr>
            <a:spLocks noGrp="1"/>
          </p:cNvSpPr>
          <p:nvPr>
            <p:ph idx="1"/>
          </p:nvPr>
        </p:nvSpPr>
        <p:spPr/>
        <p:txBody>
          <a:bodyPr>
            <a:normAutofit/>
          </a:bodyPr>
          <a:lstStyle/>
          <a:p>
            <a:r>
              <a:rPr lang="en-GB" dirty="0"/>
              <a:t>The word management in NPM implies decisiveness, readiness for action, and a dynamic mind-set. </a:t>
            </a:r>
            <a:endParaRPr lang="hr-HR" dirty="0" smtClean="0"/>
          </a:p>
          <a:p>
            <a:r>
              <a:rPr lang="en-GB" dirty="0" smtClean="0"/>
              <a:t>Traditional </a:t>
            </a:r>
            <a:r>
              <a:rPr lang="en-GB" dirty="0"/>
              <a:t>public </a:t>
            </a:r>
            <a:r>
              <a:rPr lang="en-GB" dirty="0" smtClean="0"/>
              <a:t>administration</a:t>
            </a:r>
            <a:r>
              <a:rPr lang="hr-HR" dirty="0" smtClean="0"/>
              <a:t> </a:t>
            </a:r>
            <a:r>
              <a:rPr lang="en-GB" dirty="0" smtClean="0"/>
              <a:t>conjures </a:t>
            </a:r>
            <a:r>
              <a:rPr lang="en-GB" dirty="0"/>
              <a:t>up images of rules, regulations, and lethargic decision-making processes. </a:t>
            </a:r>
            <a:endParaRPr lang="hr-HR" dirty="0" smtClean="0"/>
          </a:p>
          <a:p>
            <a:endParaRPr lang="en-US" dirty="0"/>
          </a:p>
        </p:txBody>
      </p:sp>
    </p:spTree>
    <p:extLst>
      <p:ext uri="{BB962C8B-B14F-4D97-AF65-F5344CB8AC3E}">
        <p14:creationId xmlns:p14="http://schemas.microsoft.com/office/powerpoint/2010/main" val="6168749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t>NPM vs. </a:t>
            </a:r>
            <a:r>
              <a:rPr lang="hr-HR" dirty="0" err="1"/>
              <a:t>t</a:t>
            </a:r>
            <a:r>
              <a:rPr lang="hr-HR" dirty="0" err="1" smtClean="0"/>
              <a:t>raditioal</a:t>
            </a:r>
            <a:r>
              <a:rPr lang="hr-HR" dirty="0" smtClean="0"/>
              <a:t> </a:t>
            </a:r>
            <a:r>
              <a:rPr lang="hr-HR" dirty="0" err="1" smtClean="0"/>
              <a:t>bureaucracy</a:t>
            </a:r>
            <a:endParaRPr lang="en-US" dirty="0"/>
          </a:p>
        </p:txBody>
      </p:sp>
      <p:sp>
        <p:nvSpPr>
          <p:cNvPr id="3" name="Content Placeholder 2"/>
          <p:cNvSpPr>
            <a:spLocks noGrp="1"/>
          </p:cNvSpPr>
          <p:nvPr>
            <p:ph idx="1"/>
          </p:nvPr>
        </p:nvSpPr>
        <p:spPr/>
        <p:txBody>
          <a:bodyPr>
            <a:normAutofit/>
          </a:bodyPr>
          <a:lstStyle/>
          <a:p>
            <a:r>
              <a:rPr lang="en-GB" dirty="0"/>
              <a:t>Presidents and prime ministers who came to power in the 1980's concluded that the problem was with bureaucracy, not political institutions. </a:t>
            </a:r>
            <a:endParaRPr lang="hr-HR" dirty="0" smtClean="0"/>
          </a:p>
          <a:p>
            <a:r>
              <a:rPr lang="en-GB" dirty="0" smtClean="0"/>
              <a:t>They </a:t>
            </a:r>
            <a:r>
              <a:rPr lang="en-GB" dirty="0"/>
              <a:t>accused bureaucracy of being expensive and unresponsive, a creation of routine deliberately resistant to change, and essentially incapable of dealing with new challenges. </a:t>
            </a:r>
            <a:endParaRPr lang="hr-HR" dirty="0" smtClean="0"/>
          </a:p>
          <a:p>
            <a:endParaRPr lang="en-US" dirty="0"/>
          </a:p>
        </p:txBody>
      </p:sp>
    </p:spTree>
    <p:extLst>
      <p:ext uri="{BB962C8B-B14F-4D97-AF65-F5344CB8AC3E}">
        <p14:creationId xmlns:p14="http://schemas.microsoft.com/office/powerpoint/2010/main" val="306730193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t>NPM vs. </a:t>
            </a:r>
            <a:r>
              <a:rPr lang="hr-HR" dirty="0" err="1" smtClean="0"/>
              <a:t>Traditional</a:t>
            </a:r>
            <a:r>
              <a:rPr lang="hr-HR" dirty="0" smtClean="0"/>
              <a:t> </a:t>
            </a:r>
            <a:r>
              <a:rPr lang="hr-HR" dirty="0" err="1" smtClean="0"/>
              <a:t>bureaucrady</a:t>
            </a:r>
            <a:endParaRPr lang="en-US" dirty="0"/>
          </a:p>
        </p:txBody>
      </p:sp>
      <p:sp>
        <p:nvSpPr>
          <p:cNvPr id="3" name="Content Placeholder 2"/>
          <p:cNvSpPr>
            <a:spLocks noGrp="1"/>
          </p:cNvSpPr>
          <p:nvPr>
            <p:ph idx="1"/>
          </p:nvPr>
        </p:nvSpPr>
        <p:spPr/>
        <p:txBody>
          <a:bodyPr/>
          <a:lstStyle/>
          <a:p>
            <a:r>
              <a:rPr lang="en-GB" dirty="0"/>
              <a:t>With time, a new approach, anchored in private sector management, began to take shape and a label was attached to it – NPM.</a:t>
            </a:r>
            <a:endParaRPr lang="hr-HR" dirty="0"/>
          </a:p>
          <a:p>
            <a:r>
              <a:rPr lang="en-GB" dirty="0"/>
              <a:t> The goal was </a:t>
            </a:r>
            <a:r>
              <a:rPr lang="hr-HR" dirty="0" smtClean="0"/>
              <a:t>to </a:t>
            </a:r>
            <a:r>
              <a:rPr lang="hr-HR" dirty="0" err="1" smtClean="0"/>
              <a:t>introduce</a:t>
            </a:r>
            <a:r>
              <a:rPr lang="en-GB" dirty="0" smtClean="0"/>
              <a:t> </a:t>
            </a:r>
            <a:r>
              <a:rPr lang="en-GB" dirty="0"/>
              <a:t>a new culture in government departments and agencies.</a:t>
            </a:r>
            <a:endParaRPr lang="hr-HR" dirty="0"/>
          </a:p>
          <a:p>
            <a:endParaRPr lang="en-US" dirty="0"/>
          </a:p>
        </p:txBody>
      </p:sp>
    </p:spTree>
    <p:extLst>
      <p:ext uri="{BB962C8B-B14F-4D97-AF65-F5344CB8AC3E}">
        <p14:creationId xmlns:p14="http://schemas.microsoft.com/office/powerpoint/2010/main" val="595252675"/>
      </p:ext>
    </p:extLst>
  </p:cSld>
  <p:clrMapOvr>
    <a:masterClrMapping/>
  </p:clrMapOvr>
</p:sld>
</file>

<file path=ppt/theme/theme1.xml><?xml version="1.0" encoding="utf-8"?>
<a:theme xmlns:a="http://schemas.openxmlformats.org/drawingml/2006/main" name="Berlin">
  <a:themeElements>
    <a:clrScheme name="Berlin">
      <a:dk1>
        <a:sysClr val="windowText" lastClr="000000"/>
      </a:dk1>
      <a:lt1>
        <a:sysClr val="window" lastClr="FFFFFF"/>
      </a:lt1>
      <a:dk2>
        <a:srgbClr val="1F8094"/>
      </a:dk2>
      <a:lt2>
        <a:srgbClr val="E7E6E6"/>
      </a:lt2>
      <a:accent1>
        <a:srgbClr val="39CDE7"/>
      </a:accent1>
      <a:accent2>
        <a:srgbClr val="60DE72"/>
      </a:accent2>
      <a:accent3>
        <a:srgbClr val="DDCC64"/>
      </a:accent3>
      <a:accent4>
        <a:srgbClr val="F49D50"/>
      </a:accent4>
      <a:accent5>
        <a:srgbClr val="E44951"/>
      </a:accent5>
      <a:accent6>
        <a:srgbClr val="D666F9"/>
      </a:accent6>
      <a:hlink>
        <a:srgbClr val="4BF7ED"/>
      </a:hlink>
      <a:folHlink>
        <a:srgbClr val="95E9F4"/>
      </a:folHlink>
    </a:clrScheme>
    <a:fontScheme name="Berlin">
      <a:majorFont>
        <a:latin typeface="Trebuchet MS" panose="020B0603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rebuchet MS" panose="020B0603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erlin">
      <a:fillStyleLst>
        <a:solidFill>
          <a:schemeClr val="phClr"/>
        </a:solidFill>
        <a:gradFill rotWithShape="1">
          <a:gsLst>
            <a:gs pos="0">
              <a:schemeClr val="phClr">
                <a:tint val="60000"/>
                <a:satMod val="100000"/>
                <a:lumMod val="110000"/>
              </a:schemeClr>
            </a:gs>
            <a:gs pos="100000">
              <a:schemeClr val="phClr">
                <a:tint val="70000"/>
                <a:satMod val="100000"/>
                <a:lumMod val="100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6000"/>
                <a:shade val="100000"/>
                <a:hueMod val="92000"/>
                <a:satMod val="200000"/>
                <a:lumMod val="128000"/>
              </a:schemeClr>
            </a:gs>
            <a:gs pos="50000">
              <a:schemeClr val="phClr">
                <a:shade val="100000"/>
                <a:hueMod val="100000"/>
                <a:satMod val="110000"/>
                <a:lumMod val="130000"/>
              </a:schemeClr>
            </a:gs>
            <a:gs pos="100000">
              <a:schemeClr val="phClr">
                <a:shade val="78000"/>
                <a:hueMod val="118000"/>
                <a:satMod val="120000"/>
                <a:lumMod val="69000"/>
              </a:schemeClr>
            </a:gs>
          </a:gsLst>
          <a:lin ang="2520000" scaled="0"/>
        </a:gradFill>
      </a:bgFillStyleLst>
    </a:fmtScheme>
  </a:themeElements>
  <a:objectDefaults/>
  <a:extraClrSchemeLst/>
  <a:extLst>
    <a:ext uri="{05A4C25C-085E-4340-85A3-A5531E510DB2}">
      <thm15:themeFamily xmlns:thm15="http://schemas.microsoft.com/office/thememl/2012/main" name="Berlin" id="{7B5DBA9E-B069-418E-9360-A61BDD0615A4}" vid="{C7DC10E3-4FF5-456B-A359-A0F378C1E5FB}"/>
    </a:ext>
  </a:extLst>
</a:theme>
</file>

<file path=docProps/app.xml><?xml version="1.0" encoding="utf-8"?>
<Properties xmlns="http://schemas.openxmlformats.org/officeDocument/2006/extended-properties" xmlns:vt="http://schemas.openxmlformats.org/officeDocument/2006/docPropsVTypes">
  <Template>Berlin</Template>
  <TotalTime>247</TotalTime>
  <Words>3261</Words>
  <Application>Microsoft Office PowerPoint</Application>
  <PresentationFormat>Widescreen</PresentationFormat>
  <Paragraphs>303</Paragraphs>
  <Slides>52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52</vt:i4>
      </vt:variant>
    </vt:vector>
  </HeadingPairs>
  <TitlesOfParts>
    <vt:vector size="57" baseType="lpstr">
      <vt:lpstr>Arial</vt:lpstr>
      <vt:lpstr>Calibri</vt:lpstr>
      <vt:lpstr>Times New Roman</vt:lpstr>
      <vt:lpstr>Trebuchet MS</vt:lpstr>
      <vt:lpstr>Berlin</vt:lpstr>
      <vt:lpstr>ADMINISTRATIVE DOCTRINES  </vt:lpstr>
      <vt:lpstr>I Answer the following questions: </vt:lpstr>
      <vt:lpstr>New Public Management  </vt:lpstr>
      <vt:lpstr>Historical background </vt:lpstr>
      <vt:lpstr>Main NPM goals </vt:lpstr>
      <vt:lpstr>Main NPM goals</vt:lpstr>
      <vt:lpstr>NPM vs. traditional bureaucracy </vt:lpstr>
      <vt:lpstr>NPM vs. traditioal bureaucracy</vt:lpstr>
      <vt:lpstr>NPM vs. Traditional bureaucrady</vt:lpstr>
      <vt:lpstr>Strategies </vt:lpstr>
      <vt:lpstr>NPM</vt:lpstr>
      <vt:lpstr>NPM world-wide </vt:lpstr>
      <vt:lpstr>NPM world-wide</vt:lpstr>
      <vt:lpstr>Negative side effects </vt:lpstr>
      <vt:lpstr>Negative side-effects</vt:lpstr>
      <vt:lpstr>Negative side-effects</vt:lpstr>
      <vt:lpstr>Negative side-effects</vt:lpstr>
      <vt:lpstr>Negative side-effects</vt:lpstr>
      <vt:lpstr>A fundamental dilemma </vt:lpstr>
      <vt:lpstr>A fundamental dilemma</vt:lpstr>
      <vt:lpstr>A fundamental dilemma</vt:lpstr>
      <vt:lpstr>The Post-NPM era </vt:lpstr>
      <vt:lpstr>The Post-NPM era</vt:lpstr>
      <vt:lpstr>The Post-NPM era</vt:lpstr>
      <vt:lpstr>II Read the text and answer the following questions: </vt:lpstr>
      <vt:lpstr>Provide the terms for the following definitions</vt:lpstr>
      <vt:lpstr>Provide the terms for the following definitions</vt:lpstr>
      <vt:lpstr>III Rewrite the following sentences replacing the underlined expressions with expressions from the text: </vt:lpstr>
      <vt:lpstr>III Rewrite the following sentences replacing the underlined expressions with expressions from the text</vt:lpstr>
      <vt:lpstr>IV Make the adjectives negative by adding the correct prefix, in- or un-: </vt:lpstr>
      <vt:lpstr>V Supply the correct preposition from the box below:of, on, in, with, by, for  </vt:lpstr>
      <vt:lpstr>VI Match the word or phrase with its definition: </vt:lpstr>
      <vt:lpstr>VII Complete the following statements: </vt:lpstr>
      <vt:lpstr>VIII Decide whether the following statements are true (T) or false (F). If false, provide the correct information. </vt:lpstr>
      <vt:lpstr>IX Match the words with their synonyms: </vt:lpstr>
      <vt:lpstr>XI Match the adjectives in the left column with the nouns in the right column: </vt:lpstr>
      <vt:lpstr>Good Governance </vt:lpstr>
      <vt:lpstr>The concept of good governance </vt:lpstr>
      <vt:lpstr>Good governance</vt:lpstr>
      <vt:lpstr>Historical background </vt:lpstr>
      <vt:lpstr>Internal and external definitions </vt:lpstr>
      <vt:lpstr>Procedures and policy content </vt:lpstr>
      <vt:lpstr>Input and output </vt:lpstr>
      <vt:lpstr>Principles of good governance </vt:lpstr>
      <vt:lpstr>Principles of good governance </vt:lpstr>
      <vt:lpstr>Principles of good governance </vt:lpstr>
      <vt:lpstr>Provide the terms to match the definitions:</vt:lpstr>
      <vt:lpstr> Provide the terms to match the definitions</vt:lpstr>
      <vt:lpstr>II Complete the following statements: </vt:lpstr>
      <vt:lpstr>III Match the words with their synonyms</vt:lpstr>
      <vt:lpstr>V Match the adjectives in the left column with the nouns in the right column:   </vt:lpstr>
      <vt:lpstr>VI Translate the following sentences into Croatian: </vt:lpstr>
    </vt:vector>
  </TitlesOfParts>
  <Company>Hewlett-Packard Company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ADMINISTRATIVE DOCTRINES</dc:title>
  <dc:creator>Lelija Socanac</dc:creator>
  <cp:lastModifiedBy>Lelija Socanac</cp:lastModifiedBy>
  <cp:revision>29</cp:revision>
  <dcterms:created xsi:type="dcterms:W3CDTF">2019-02-11T13:26:39Z</dcterms:created>
  <dcterms:modified xsi:type="dcterms:W3CDTF">2019-04-04T12:18:37Z</dcterms:modified>
</cp:coreProperties>
</file>