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76" r:id="rId5"/>
    <p:sldId id="267" r:id="rId6"/>
    <p:sldId id="268" r:id="rId7"/>
    <p:sldId id="274" r:id="rId8"/>
    <p:sldId id="258" r:id="rId9"/>
    <p:sldId id="259" r:id="rId10"/>
    <p:sldId id="260" r:id="rId11"/>
    <p:sldId id="261" r:id="rId12"/>
    <p:sldId id="277" r:id="rId13"/>
    <p:sldId id="270" r:id="rId14"/>
    <p:sldId id="264" r:id="rId15"/>
    <p:sldId id="265" r:id="rId16"/>
    <p:sldId id="272" r:id="rId17"/>
    <p:sldId id="271" r:id="rId18"/>
    <p:sldId id="275" r:id="rId19"/>
    <p:sldId id="278" r:id="rId20"/>
    <p:sldId id="273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B1BB87-4DF7-47AA-8139-1D6B9976F136}" type="datetimeFigureOut">
              <a:rPr lang="hr-HR" smtClean="0"/>
              <a:pPr/>
              <a:t>17.4.2016.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Academic</a:t>
            </a:r>
            <a:r>
              <a:rPr lang="hr-HR" dirty="0" smtClean="0"/>
              <a:t>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06026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Read the following sentences </a:t>
            </a:r>
            <a:r>
              <a:rPr lang="hr-HR" dirty="0" smtClean="0"/>
              <a:t>which contain definite </a:t>
            </a:r>
            <a:r>
              <a:rPr lang="hr-HR" dirty="0" smtClean="0"/>
              <a:t>statements:</a:t>
            </a:r>
          </a:p>
          <a:p>
            <a:endParaRPr lang="hr-HR" dirty="0" smtClean="0"/>
          </a:p>
          <a:p>
            <a:r>
              <a:rPr lang="hr-HR" dirty="0" smtClean="0"/>
              <a:t>A survey has shown that lecturers use the terms ‘seminars’ and ‘tutorials’ interchangeably.</a:t>
            </a:r>
          </a:p>
          <a:p>
            <a:r>
              <a:rPr lang="hr-HR" dirty="0" smtClean="0"/>
              <a:t>The rate of inflation will not increase this year.</a:t>
            </a:r>
          </a:p>
          <a:p>
            <a:r>
              <a:rPr lang="hr-HR" dirty="0" smtClean="0"/>
              <a:t>Reading is effective when it has a particular purpose.</a:t>
            </a:r>
          </a:p>
          <a:p>
            <a:r>
              <a:rPr lang="hr-HR" dirty="0" smtClean="0"/>
              <a:t>The answer to problems is found in asking the right questions.</a:t>
            </a:r>
          </a:p>
          <a:p>
            <a:r>
              <a:rPr lang="hr-HR" dirty="0" smtClean="0"/>
              <a:t>Countries disagree on the interpretation of democracy.</a:t>
            </a:r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Rewrite the sentences so that the statements are more </a:t>
            </a:r>
            <a:r>
              <a:rPr lang="hr-HR" dirty="0" smtClean="0"/>
              <a:t>cautious!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Cautious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77889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>
              <a:buAutoNum type="arabicPeriod"/>
            </a:pPr>
            <a:r>
              <a:rPr lang="hr-HR" dirty="0" smtClean="0"/>
              <a:t>A survey has shown that many lecturers seem to use the terms ‘seminars’ and ‘tutorials’ frequently interchangeably.</a:t>
            </a:r>
          </a:p>
          <a:p>
            <a:pPr marL="571500" indent="-457200">
              <a:buAutoNum type="arabicPeriod"/>
            </a:pPr>
            <a:r>
              <a:rPr lang="hr-HR" dirty="0" smtClean="0"/>
              <a:t>There is an assumption that the rate of inflation may not increase next year.</a:t>
            </a:r>
          </a:p>
          <a:p>
            <a:pPr marL="571500" indent="-457200">
              <a:buAutoNum type="arabicPeriod"/>
            </a:pPr>
            <a:r>
              <a:rPr lang="hr-HR" dirty="0" smtClean="0"/>
              <a:t>It is said that reading is most effective when it has a particular purpose.</a:t>
            </a:r>
          </a:p>
          <a:p>
            <a:pPr marL="571500" indent="-457200">
              <a:buAutoNum type="arabicPeriod"/>
            </a:pPr>
            <a:r>
              <a:rPr lang="hr-HR" dirty="0" smtClean="0"/>
              <a:t>Perhaps the answer to problems is to be found in asking the right questions.</a:t>
            </a:r>
          </a:p>
          <a:p>
            <a:pPr marL="571500" indent="-457200">
              <a:buAutoNum type="arabicPeriod"/>
            </a:pPr>
            <a:r>
              <a:rPr lang="hr-HR" dirty="0" smtClean="0"/>
              <a:t>Many countries appear to disagree on the interpretation of democracy.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key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95360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Finding sources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8077" y="1481136"/>
            <a:ext cx="4987290" cy="519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 A dictionary definition.</a:t>
            </a:r>
          </a:p>
          <a:p>
            <a:r>
              <a:rPr lang="hr-HR" dirty="0" smtClean="0"/>
              <a:t>b An explanation by an economist.</a:t>
            </a:r>
          </a:p>
          <a:p>
            <a:r>
              <a:rPr lang="hr-HR" dirty="0" smtClean="0"/>
              <a:t>c A proverb</a:t>
            </a:r>
          </a:p>
          <a:p>
            <a:r>
              <a:rPr lang="hr-HR" dirty="0" smtClean="0"/>
              <a:t>d A specialist economics dictionary definition.</a:t>
            </a:r>
          </a:p>
          <a:p>
            <a:r>
              <a:rPr lang="hr-HR" dirty="0" smtClean="0"/>
              <a:t>e A spoken definition by an educated adult</a:t>
            </a:r>
          </a:p>
          <a:p>
            <a:r>
              <a:rPr lang="hr-HR" dirty="0" smtClean="0"/>
              <a:t>f Informal statement</a:t>
            </a:r>
          </a:p>
          <a:p>
            <a:r>
              <a:rPr lang="hr-HR" dirty="0" smtClean="0"/>
              <a:t>g From literature </a:t>
            </a:r>
          </a:p>
          <a:p>
            <a:r>
              <a:rPr lang="hr-HR" dirty="0" smtClean="0"/>
              <a:t>h From a history text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Answer key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b="1" dirty="0" err="1" smtClean="0"/>
              <a:t>Rewrite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following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</a:t>
            </a:r>
            <a:r>
              <a:rPr lang="hr-HR" b="1" dirty="0" err="1" smtClean="0"/>
              <a:t>an</a:t>
            </a:r>
            <a:r>
              <a:rPr lang="hr-HR" b="1" dirty="0" smtClean="0"/>
              <a:t> </a:t>
            </a:r>
            <a:r>
              <a:rPr lang="hr-HR" b="1" dirty="0" err="1" smtClean="0"/>
              <a:t>academic</a:t>
            </a:r>
            <a:r>
              <a:rPr lang="hr-HR" b="1" dirty="0" smtClean="0"/>
              <a:t> style:</a:t>
            </a:r>
          </a:p>
          <a:p>
            <a:pPr>
              <a:buNone/>
            </a:pPr>
            <a:endParaRPr lang="hr-HR" b="1" dirty="0" smtClean="0"/>
          </a:p>
          <a:p>
            <a:pPr algn="ctr">
              <a:buNone/>
            </a:pPr>
            <a:r>
              <a:rPr lang="hr-HR" b="1" dirty="0" smtClean="0"/>
              <a:t>Causes of writing errors</a:t>
            </a:r>
          </a:p>
          <a:p>
            <a:pPr>
              <a:buNone/>
            </a:pPr>
            <a:r>
              <a:rPr lang="hr-HR" dirty="0" smtClean="0"/>
              <a:t>Research has shown (James) that learners of English find writing the most difficult thing they’ve got to do. </a:t>
            </a:r>
            <a:r>
              <a:rPr lang="hr-HR" dirty="0" err="1" smtClean="0"/>
              <a:t>There</a:t>
            </a:r>
            <a:r>
              <a:rPr lang="hr-HR" dirty="0" smtClean="0"/>
              <a:t> are 3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learner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make</a:t>
            </a:r>
            <a:r>
              <a:rPr lang="hr-HR" dirty="0" smtClean="0"/>
              <a:t>.</a:t>
            </a:r>
          </a:p>
          <a:p>
            <a:pPr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</a:t>
            </a:r>
            <a:r>
              <a:rPr lang="hr-HR" dirty="0" err="1" smtClean="0"/>
              <a:t>sort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/>
              <a:t>leads</a:t>
            </a:r>
            <a:r>
              <a:rPr lang="hr-HR" dirty="0" smtClean="0"/>
              <a:t> to </a:t>
            </a:r>
            <a:r>
              <a:rPr lang="hr-HR" dirty="0" err="1" smtClean="0"/>
              <a:t>misunderstanding</a:t>
            </a:r>
            <a:r>
              <a:rPr lang="hr-HR" dirty="0" smtClean="0"/>
              <a:t> or a total </a:t>
            </a:r>
            <a:r>
              <a:rPr lang="hr-HR" dirty="0" err="1" smtClean="0"/>
              <a:t>breakdown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.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/>
              <a:t>lots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causes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this</a:t>
            </a:r>
            <a:r>
              <a:rPr lang="hr-HR" dirty="0" smtClean="0"/>
              <a:t>: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use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translation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mother</a:t>
            </a:r>
            <a:r>
              <a:rPr lang="hr-HR" dirty="0" smtClean="0"/>
              <a:t> </a:t>
            </a:r>
            <a:r>
              <a:rPr lang="hr-HR" dirty="0" err="1" smtClean="0"/>
              <a:t>tongue</a:t>
            </a:r>
            <a:r>
              <a:rPr lang="hr-HR" dirty="0" smtClean="0"/>
              <a:t>.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translating</a:t>
            </a:r>
            <a:r>
              <a:rPr lang="hr-HR" dirty="0" smtClean="0"/>
              <a:t> </a:t>
            </a:r>
            <a:r>
              <a:rPr lang="hr-HR" dirty="0" err="1" smtClean="0"/>
              <a:t>word</a:t>
            </a:r>
            <a:r>
              <a:rPr lang="hr-HR" dirty="0" smtClean="0"/>
              <a:t> for </a:t>
            </a:r>
            <a:r>
              <a:rPr lang="hr-HR" dirty="0" err="1" smtClean="0"/>
              <a:t>word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student </a:t>
            </a:r>
            <a:r>
              <a:rPr lang="hr-HR" dirty="0" err="1" smtClean="0"/>
              <a:t>uses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sentence </a:t>
            </a:r>
            <a:r>
              <a:rPr lang="hr-HR" dirty="0" err="1" smtClean="0"/>
              <a:t>patterns</a:t>
            </a:r>
            <a:r>
              <a:rPr lang="hr-HR" dirty="0" smtClean="0"/>
              <a:t> (</a:t>
            </a:r>
            <a:r>
              <a:rPr lang="hr-HR" dirty="0" err="1" smtClean="0"/>
              <a:t>grammar</a:t>
            </a:r>
            <a:r>
              <a:rPr lang="hr-HR" dirty="0" smtClean="0"/>
              <a:t>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</a:t>
            </a:r>
            <a:r>
              <a:rPr lang="hr-HR" dirty="0" err="1" smtClean="0"/>
              <a:t>words</a:t>
            </a:r>
            <a:r>
              <a:rPr lang="hr-HR" dirty="0" smtClean="0"/>
              <a:t> (</a:t>
            </a:r>
            <a:r>
              <a:rPr lang="hr-HR" dirty="0" err="1" smtClean="0"/>
              <a:t>vocabulary</a:t>
            </a:r>
            <a:r>
              <a:rPr lang="hr-HR" dirty="0" smtClean="0"/>
              <a:t>).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cause</a:t>
            </a:r>
            <a:r>
              <a:rPr lang="hr-HR" dirty="0" smtClean="0"/>
              <a:t> is </a:t>
            </a:r>
            <a:r>
              <a:rPr lang="hr-HR" dirty="0" err="1" smtClean="0"/>
              <a:t>choosing</a:t>
            </a:r>
            <a:r>
              <a:rPr lang="hr-HR" dirty="0" smtClean="0"/>
              <a:t> to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/>
              <a:t>too</a:t>
            </a:r>
            <a:r>
              <a:rPr lang="hr-HR" dirty="0" smtClean="0"/>
              <a:t> </a:t>
            </a:r>
            <a:r>
              <a:rPr lang="hr-HR" dirty="0" err="1" smtClean="0"/>
              <a:t>long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complicated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far </a:t>
            </a:r>
            <a:r>
              <a:rPr lang="hr-HR" dirty="0" err="1" smtClean="0"/>
              <a:t>too</a:t>
            </a:r>
            <a:r>
              <a:rPr lang="hr-HR" dirty="0" smtClean="0"/>
              <a:t> </a:t>
            </a:r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supplementary</a:t>
            </a:r>
            <a:r>
              <a:rPr lang="hr-HR" dirty="0" smtClean="0"/>
              <a:t> </a:t>
            </a:r>
            <a:r>
              <a:rPr lang="hr-HR" dirty="0" err="1" smtClean="0"/>
              <a:t>clauses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sentence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bigger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chance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r>
              <a:rPr lang="hr-HR" dirty="0" smtClean="0"/>
              <a:t> </a:t>
            </a:r>
            <a:r>
              <a:rPr lang="hr-HR" dirty="0" err="1" smtClean="0"/>
              <a:t>mistakes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failing</a:t>
            </a:r>
            <a:r>
              <a:rPr lang="hr-HR" dirty="0" smtClean="0"/>
              <a:t> to </a:t>
            </a:r>
            <a:r>
              <a:rPr lang="hr-HR" dirty="0" err="1" smtClean="0"/>
              <a:t>communicate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r>
              <a:rPr lang="hr-HR" dirty="0" smtClean="0"/>
              <a:t>. </a:t>
            </a:r>
            <a:r>
              <a:rPr lang="hr-HR" dirty="0" err="1" smtClean="0"/>
              <a:t>Therefore</a:t>
            </a:r>
            <a:r>
              <a:rPr lang="hr-HR" dirty="0" smtClean="0"/>
              <a:t>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early</a:t>
            </a:r>
            <a:r>
              <a:rPr lang="hr-HR" dirty="0" smtClean="0"/>
              <a:t> </a:t>
            </a:r>
            <a:r>
              <a:rPr lang="hr-HR" dirty="0" err="1" smtClean="0"/>
              <a:t>stages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writing</a:t>
            </a:r>
            <a:r>
              <a:rPr lang="hr-HR" dirty="0" smtClean="0"/>
              <a:t>,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shouldn</a:t>
            </a:r>
            <a:r>
              <a:rPr lang="hr-HR" dirty="0" smtClean="0"/>
              <a:t>’t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3 </a:t>
            </a:r>
            <a:r>
              <a:rPr lang="hr-HR" dirty="0" err="1" smtClean="0"/>
              <a:t>lines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Inappropriate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350556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b="1" dirty="0" err="1" smtClean="0"/>
              <a:t>Causes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writing</a:t>
            </a:r>
            <a:r>
              <a:rPr lang="hr-HR" b="1" dirty="0" smtClean="0"/>
              <a:t> </a:t>
            </a:r>
            <a:r>
              <a:rPr lang="hr-HR" b="1" dirty="0" err="1" smtClean="0"/>
              <a:t>errors</a:t>
            </a:r>
            <a:endParaRPr lang="hr-HR" b="1" dirty="0" smtClean="0"/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Some</a:t>
            </a:r>
            <a:r>
              <a:rPr lang="hr-HR" dirty="0" smtClean="0"/>
              <a:t> </a:t>
            </a:r>
            <a:r>
              <a:rPr lang="hr-HR" dirty="0" err="1" smtClean="0"/>
              <a:t>research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suggests</a:t>
            </a:r>
            <a:r>
              <a:rPr lang="hr-HR" dirty="0" smtClean="0"/>
              <a:t> (James, </a:t>
            </a:r>
            <a:r>
              <a:rPr lang="hr-HR" dirty="0" smtClean="0">
                <a:solidFill>
                  <a:srgbClr val="FF0000"/>
                </a:solidFill>
              </a:rPr>
              <a:t>1988</a:t>
            </a:r>
            <a:r>
              <a:rPr lang="hr-HR" dirty="0" smtClean="0"/>
              <a:t>)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learners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English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appear</a:t>
            </a:r>
            <a:r>
              <a:rPr lang="hr-HR" dirty="0" smtClean="0">
                <a:solidFill>
                  <a:srgbClr val="FF0000"/>
                </a:solidFill>
              </a:rPr>
              <a:t> to </a:t>
            </a:r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writing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most </a:t>
            </a:r>
            <a:r>
              <a:rPr lang="hr-HR" dirty="0" err="1" smtClean="0"/>
              <a:t>difficult</a:t>
            </a:r>
            <a:r>
              <a:rPr lang="hr-HR" dirty="0" smtClean="0"/>
              <a:t> </a:t>
            </a:r>
            <a:r>
              <a:rPr lang="hr-HR" dirty="0" err="1" smtClean="0"/>
              <a:t>thing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for </a:t>
            </a:r>
            <a:r>
              <a:rPr lang="hr-HR" dirty="0" err="1" smtClean="0">
                <a:solidFill>
                  <a:srgbClr val="FF0000"/>
                </a:solidFill>
              </a:rPr>
              <a:t>them</a:t>
            </a:r>
            <a:r>
              <a:rPr lang="hr-HR" dirty="0" smtClean="0">
                <a:solidFill>
                  <a:srgbClr val="FF0000"/>
                </a:solidFill>
              </a:rPr>
              <a:t> to </a:t>
            </a:r>
            <a:r>
              <a:rPr lang="hr-HR" dirty="0" err="1" smtClean="0">
                <a:solidFill>
                  <a:srgbClr val="FF0000"/>
                </a:solidFill>
              </a:rPr>
              <a:t>master</a:t>
            </a:r>
            <a:r>
              <a:rPr lang="hr-HR" dirty="0" smtClean="0"/>
              <a:t>.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>
                <a:solidFill>
                  <a:srgbClr val="FF0000"/>
                </a:solidFill>
              </a:rPr>
              <a:t>three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learners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frequently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might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make</a:t>
            </a:r>
            <a:r>
              <a:rPr lang="hr-HR" dirty="0" smtClean="0"/>
              <a:t>.</a:t>
            </a:r>
          </a:p>
          <a:p>
            <a:pPr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most </a:t>
            </a:r>
            <a:r>
              <a:rPr lang="hr-HR" dirty="0" err="1" smtClean="0">
                <a:solidFill>
                  <a:srgbClr val="FF0000"/>
                </a:solidFill>
              </a:rPr>
              <a:t>serious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type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may</a:t>
            </a:r>
            <a:r>
              <a:rPr lang="hr-HR" dirty="0" smtClean="0"/>
              <a:t> </a:t>
            </a:r>
            <a:r>
              <a:rPr lang="hr-HR" dirty="0" err="1" smtClean="0"/>
              <a:t>lead</a:t>
            </a:r>
            <a:r>
              <a:rPr lang="hr-HR" dirty="0" smtClean="0"/>
              <a:t> to a </a:t>
            </a:r>
            <a:r>
              <a:rPr lang="hr-HR" dirty="0" err="1" smtClean="0"/>
              <a:t>misunderstanding</a:t>
            </a:r>
            <a:r>
              <a:rPr lang="hr-HR" dirty="0" smtClean="0"/>
              <a:t> or a total </a:t>
            </a:r>
            <a:r>
              <a:rPr lang="hr-HR" dirty="0" err="1" smtClean="0"/>
              <a:t>breakdown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.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>
                <a:solidFill>
                  <a:srgbClr val="FF0000"/>
                </a:solidFill>
              </a:rPr>
              <a:t>many</a:t>
            </a:r>
            <a:r>
              <a:rPr lang="hr-HR" dirty="0" smtClean="0"/>
              <a:t> </a:t>
            </a:r>
            <a:r>
              <a:rPr lang="hr-HR" dirty="0" err="1" smtClean="0"/>
              <a:t>causes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this</a:t>
            </a:r>
            <a:r>
              <a:rPr lang="hr-HR" dirty="0" smtClean="0"/>
              <a:t>: </a:t>
            </a:r>
            <a:r>
              <a:rPr lang="hr-HR" dirty="0" smtClean="0">
                <a:solidFill>
                  <a:srgbClr val="FF0000"/>
                </a:solidFill>
              </a:rPr>
              <a:t>one </a:t>
            </a:r>
            <a:r>
              <a:rPr lang="hr-HR" dirty="0" err="1" smtClean="0">
                <a:solidFill>
                  <a:srgbClr val="FF0000"/>
                </a:solidFill>
              </a:rPr>
              <a:t>of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use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translation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mother</a:t>
            </a:r>
            <a:r>
              <a:rPr lang="hr-HR" dirty="0" smtClean="0"/>
              <a:t> </a:t>
            </a:r>
            <a:r>
              <a:rPr lang="hr-HR" dirty="0" err="1" smtClean="0"/>
              <a:t>tongue</a:t>
            </a:r>
            <a:r>
              <a:rPr lang="hr-HR" dirty="0" smtClean="0"/>
              <a:t>.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translating</a:t>
            </a:r>
            <a:r>
              <a:rPr lang="hr-HR" dirty="0" smtClean="0"/>
              <a:t> </a:t>
            </a:r>
            <a:r>
              <a:rPr lang="hr-HR" dirty="0" err="1" smtClean="0"/>
              <a:t>word</a:t>
            </a:r>
            <a:r>
              <a:rPr lang="hr-HR" dirty="0" smtClean="0"/>
              <a:t> for </a:t>
            </a:r>
            <a:r>
              <a:rPr lang="hr-HR" dirty="0" err="1" smtClean="0"/>
              <a:t>word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student </a:t>
            </a:r>
            <a:r>
              <a:rPr lang="hr-HR" dirty="0" err="1" smtClean="0">
                <a:solidFill>
                  <a:srgbClr val="FF0000"/>
                </a:solidFill>
              </a:rPr>
              <a:t>may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employ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sentence </a:t>
            </a:r>
            <a:r>
              <a:rPr lang="hr-HR" dirty="0" err="1" smtClean="0">
                <a:solidFill>
                  <a:srgbClr val="FF0000"/>
                </a:solidFill>
              </a:rPr>
              <a:t>patterns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vocabulary</a:t>
            </a:r>
            <a:r>
              <a:rPr lang="hr-HR" dirty="0" smtClean="0"/>
              <a:t>.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cause</a:t>
            </a:r>
            <a:r>
              <a:rPr lang="hr-HR" dirty="0" smtClean="0"/>
              <a:t> is </a:t>
            </a:r>
            <a:r>
              <a:rPr lang="hr-HR" dirty="0" err="1" smtClean="0"/>
              <a:t>choosing</a:t>
            </a:r>
            <a:r>
              <a:rPr lang="hr-HR" dirty="0" smtClean="0"/>
              <a:t> to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long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complicated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an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excessive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number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of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subordinate</a:t>
            </a:r>
            <a:r>
              <a:rPr lang="hr-HR" dirty="0" smtClean="0"/>
              <a:t> </a:t>
            </a:r>
            <a:r>
              <a:rPr lang="hr-HR" dirty="0" err="1" smtClean="0"/>
              <a:t>clauses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sentence,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greater</a:t>
            </a:r>
            <a:r>
              <a:rPr lang="hr-HR" dirty="0" smtClean="0">
                <a:solidFill>
                  <a:srgbClr val="FF0000"/>
                </a:solidFill>
              </a:rPr>
              <a:t> is </a:t>
            </a:r>
            <a:r>
              <a:rPr lang="hr-HR" dirty="0" err="1" smtClean="0">
                <a:solidFill>
                  <a:srgbClr val="FF0000"/>
                </a:solidFill>
              </a:rPr>
              <a:t>the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likelihood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r>
              <a:rPr lang="hr-HR" dirty="0" smtClean="0"/>
              <a:t> </a:t>
            </a:r>
            <a:r>
              <a:rPr lang="hr-HR" dirty="0" err="1" smtClean="0"/>
              <a:t>mistakes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failing</a:t>
            </a:r>
            <a:r>
              <a:rPr lang="hr-HR" dirty="0" smtClean="0"/>
              <a:t> to </a:t>
            </a:r>
            <a:r>
              <a:rPr lang="hr-HR" dirty="0" err="1" smtClean="0"/>
              <a:t>communicate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r>
              <a:rPr lang="hr-HR" dirty="0" smtClean="0"/>
              <a:t>. </a:t>
            </a:r>
            <a:r>
              <a:rPr lang="hr-HR" dirty="0" err="1" smtClean="0">
                <a:solidFill>
                  <a:srgbClr val="FF0000"/>
                </a:solidFill>
              </a:rPr>
              <a:t>Consequently</a:t>
            </a:r>
            <a:r>
              <a:rPr lang="hr-HR" dirty="0" smtClean="0"/>
              <a:t>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early</a:t>
            </a:r>
            <a:r>
              <a:rPr lang="hr-HR" dirty="0" smtClean="0"/>
              <a:t> </a:t>
            </a:r>
            <a:r>
              <a:rPr lang="hr-HR" dirty="0" err="1" smtClean="0"/>
              <a:t>stages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their</a:t>
            </a:r>
            <a:r>
              <a:rPr lang="hr-HR" dirty="0" smtClean="0"/>
              <a:t> </a:t>
            </a:r>
            <a:r>
              <a:rPr lang="hr-HR" dirty="0" err="1" smtClean="0"/>
              <a:t>writing</a:t>
            </a:r>
            <a:r>
              <a:rPr lang="hr-HR" dirty="0" smtClean="0"/>
              <a:t>, </a:t>
            </a:r>
            <a:r>
              <a:rPr lang="hr-HR" dirty="0" err="1" smtClean="0">
                <a:solidFill>
                  <a:srgbClr val="FF0000"/>
                </a:solidFill>
              </a:rPr>
              <a:t>the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advice</a:t>
            </a:r>
            <a:r>
              <a:rPr lang="hr-HR" dirty="0" smtClean="0">
                <a:solidFill>
                  <a:srgbClr val="FF0000"/>
                </a:solidFill>
              </a:rPr>
              <a:t> to </a:t>
            </a:r>
            <a:r>
              <a:rPr lang="hr-HR" dirty="0" err="1" smtClean="0">
                <a:solidFill>
                  <a:srgbClr val="FF0000"/>
                </a:solidFill>
              </a:rPr>
              <a:t>students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is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should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not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which</a:t>
            </a:r>
            <a:r>
              <a:rPr lang="hr-HR" dirty="0" smtClean="0">
                <a:solidFill>
                  <a:srgbClr val="FF0000"/>
                </a:solidFill>
              </a:rPr>
              <a:t> are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three</a:t>
            </a:r>
            <a:r>
              <a:rPr lang="hr-HR" dirty="0" smtClean="0"/>
              <a:t> </a:t>
            </a:r>
            <a:r>
              <a:rPr lang="hr-HR" dirty="0" err="1" smtClean="0"/>
              <a:t>lines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Sample</a:t>
            </a:r>
            <a:r>
              <a:rPr lang="hr-HR" dirty="0" smtClean="0"/>
              <a:t> </a:t>
            </a:r>
            <a:r>
              <a:rPr lang="hr-HR" dirty="0" err="1" smtClean="0"/>
              <a:t>answer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004459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Identify some types of error in the paragraph!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Finding errors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 a year is needed for the reference</a:t>
            </a:r>
          </a:p>
          <a:p>
            <a:r>
              <a:rPr lang="hr-HR" dirty="0" smtClean="0"/>
              <a:t>- thing and do are too vague</a:t>
            </a:r>
          </a:p>
          <a:p>
            <a:r>
              <a:rPr lang="hr-HR" dirty="0" smtClean="0"/>
              <a:t>- contractions are inappropriate</a:t>
            </a:r>
          </a:p>
          <a:p>
            <a:r>
              <a:rPr lang="hr-HR" dirty="0" smtClean="0"/>
              <a:t>- you should be avoided – it should be impersonal</a:t>
            </a:r>
          </a:p>
          <a:p>
            <a:r>
              <a:rPr lang="hr-HR" dirty="0" smtClean="0"/>
              <a:t>- small numbers should be put into words</a:t>
            </a:r>
          </a:p>
          <a:p>
            <a:r>
              <a:rPr lang="hr-HR" dirty="0" smtClean="0"/>
              <a:t>- more formal language is needed</a:t>
            </a:r>
          </a:p>
          <a:p>
            <a:r>
              <a:rPr lang="hr-HR" dirty="0" smtClean="0"/>
              <a:t>- a number of statements need to be qualified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Comments</a:t>
            </a:r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Informal English contains:</a:t>
            </a:r>
          </a:p>
          <a:p>
            <a:r>
              <a:rPr lang="hr-HR" dirty="0" smtClean="0"/>
              <a:t>Colloquialisms</a:t>
            </a:r>
          </a:p>
          <a:p>
            <a:r>
              <a:rPr lang="hr-HR" dirty="0" smtClean="0"/>
              <a:t>Hesitation fillers (e.g. </a:t>
            </a:r>
            <a:r>
              <a:rPr lang="hr-HR" dirty="0" smtClean="0"/>
              <a:t>w</a:t>
            </a:r>
            <a:r>
              <a:rPr lang="hr-HR" dirty="0" smtClean="0"/>
              <a:t>ell, you know...)</a:t>
            </a:r>
            <a:endParaRPr lang="hr-HR" dirty="0" smtClean="0"/>
          </a:p>
          <a:p>
            <a:r>
              <a:rPr lang="hr-HR" dirty="0" smtClean="0"/>
              <a:t>Contractions</a:t>
            </a:r>
          </a:p>
          <a:p>
            <a:r>
              <a:rPr lang="hr-HR" dirty="0" smtClean="0"/>
              <a:t>Phrasal and prepositional verbs</a:t>
            </a:r>
          </a:p>
          <a:p>
            <a:r>
              <a:rPr lang="hr-HR" dirty="0" smtClean="0"/>
              <a:t>Euphemisms</a:t>
            </a:r>
          </a:p>
          <a:p>
            <a:endParaRPr lang="hr-HR" dirty="0" smtClean="0"/>
          </a:p>
          <a:p>
            <a:r>
              <a:rPr lang="hr-HR" dirty="0" smtClean="0"/>
              <a:t>All of the above </a:t>
            </a:r>
            <a:r>
              <a:rPr lang="hr-HR" u="sng" dirty="0" smtClean="0"/>
              <a:t>should be avoided </a:t>
            </a:r>
            <a:r>
              <a:rPr lang="hr-HR" dirty="0" smtClean="0"/>
              <a:t>in academic writing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Informal style</a:t>
            </a:r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Personal pronouns (I, you, we) tend not to be used in more formal writing. Instead the style may be more impersonal. An introductory </a:t>
            </a:r>
            <a:r>
              <a:rPr lang="hr-HR" i="1" dirty="0" smtClean="0"/>
              <a:t>it</a:t>
            </a:r>
            <a:r>
              <a:rPr lang="hr-HR" dirty="0" smtClean="0"/>
              <a:t> or </a:t>
            </a:r>
            <a:r>
              <a:rPr lang="hr-HR" i="1" dirty="0" smtClean="0"/>
              <a:t>there</a:t>
            </a:r>
            <a:r>
              <a:rPr lang="hr-HR" dirty="0" smtClean="0"/>
              <a:t> may begin sentences; passive forms may also be used.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Personal pronouns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Written</a:t>
            </a:r>
            <a:r>
              <a:rPr lang="hr-HR" dirty="0" smtClean="0"/>
              <a:t> </a:t>
            </a:r>
            <a:r>
              <a:rPr lang="hr-HR" dirty="0" err="1" smtClean="0"/>
              <a:t>English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formal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informal</a:t>
            </a:r>
            <a:r>
              <a:rPr lang="hr-HR" dirty="0" smtClean="0"/>
              <a:t> </a:t>
            </a:r>
          </a:p>
          <a:p>
            <a:r>
              <a:rPr lang="hr-HR" dirty="0" smtClean="0"/>
              <a:t>Academic writing is formal in an </a:t>
            </a:r>
            <a:r>
              <a:rPr lang="hr-HR" dirty="0" smtClean="0"/>
              <a:t>impersonal or objective </a:t>
            </a:r>
            <a:r>
              <a:rPr lang="hr-HR" dirty="0" smtClean="0"/>
              <a:t>style; cautious language is </a:t>
            </a:r>
            <a:r>
              <a:rPr lang="hr-HR" dirty="0" smtClean="0"/>
              <a:t>frequently used</a:t>
            </a:r>
            <a:r>
              <a:rPr lang="hr-HR" dirty="0" smtClean="0"/>
              <a:t>; vocabulary appropriate for particular academic context is </a:t>
            </a:r>
            <a:r>
              <a:rPr lang="hr-HR" dirty="0" smtClean="0"/>
              <a:t>used (specialist or technical vocabulary); </a:t>
            </a:r>
            <a:r>
              <a:rPr lang="hr-HR" dirty="0" smtClean="0"/>
              <a:t>the structure varies according to the particular type (genre</a:t>
            </a:r>
            <a:r>
              <a:rPr lang="hr-HR" dirty="0" smtClean="0"/>
              <a:t>), for example essay, report, thesis, etc.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ACADEMIC WRITING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077435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Thank you for your attention!</a:t>
            </a:r>
            <a:endParaRPr lang="hr-H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contracted forms (e.g. can’t, shouldn’t, won’t, isn’t) are not acceptable in the academic style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full forms should be </a:t>
            </a:r>
            <a:r>
              <a:rPr lang="hr-HR" dirty="0" smtClean="0"/>
              <a:t>used instead: </a:t>
            </a:r>
            <a:r>
              <a:rPr lang="hr-HR" dirty="0" smtClean="0"/>
              <a:t>cannot, should not, will not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Full form of words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Academic writing often contains references to other writers’ publications, sometimes including quotations</a:t>
            </a:r>
          </a:p>
          <a:p>
            <a:r>
              <a:rPr lang="hr-HR" dirty="0" smtClean="0"/>
              <a:t>The purpose of quotations and references is to demonstrate support for own ideas, points of view and findings, and to show examples or evidence</a:t>
            </a:r>
          </a:p>
          <a:p>
            <a:r>
              <a:rPr lang="hr-HR" dirty="0" smtClean="0"/>
              <a:t>Quotations should not be overused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Referencing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a tendency to describe actions with nouns, rather than verbs and condense the writing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hr-HR" dirty="0" smtClean="0"/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Germany </a:t>
            </a:r>
            <a:r>
              <a:rPr lang="hr-HR" u="sng" dirty="0" smtClean="0"/>
              <a:t>invaded</a:t>
            </a:r>
            <a:r>
              <a:rPr lang="hr-HR" dirty="0" smtClean="0"/>
              <a:t> Poland in 1939. This was the immediate cause of the Second World War </a:t>
            </a:r>
            <a:r>
              <a:rPr lang="hr-HR" u="sng" dirty="0" smtClean="0"/>
              <a:t>breaking out</a:t>
            </a:r>
            <a:r>
              <a:rPr lang="hr-HR" dirty="0" smtClean="0"/>
              <a:t>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The recession occurred because too many consumer goods </a:t>
            </a:r>
            <a:r>
              <a:rPr lang="hr-HR" u="sng" dirty="0" smtClean="0"/>
              <a:t>were produced</a:t>
            </a:r>
            <a:r>
              <a:rPr lang="hr-HR" dirty="0" smtClean="0"/>
              <a:t>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Crime </a:t>
            </a:r>
            <a:r>
              <a:rPr lang="hr-HR" u="sng" dirty="0" smtClean="0"/>
              <a:t>is increasing </a:t>
            </a:r>
            <a:r>
              <a:rPr lang="hr-HR" dirty="0" smtClean="0"/>
              <a:t>rapidly and causing concern.</a:t>
            </a:r>
          </a:p>
          <a:p>
            <a:pPr lvl="1">
              <a:buFont typeface="Wingdings 2"/>
              <a:buChar char=""/>
              <a:defRPr/>
            </a:pPr>
            <a:endParaRPr lang="hr-HR" dirty="0" smtClean="0"/>
          </a:p>
          <a:p>
            <a:pPr>
              <a:defRPr/>
            </a:pPr>
            <a:r>
              <a:rPr lang="hr-HR" dirty="0" smtClean="0"/>
              <a:t>Rewrite these sentences using nominal phrases instead of the underlined verbs.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Nominalisation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 2"/>
              <a:buChar char=""/>
              <a:defRPr/>
            </a:pPr>
            <a:r>
              <a:rPr lang="hr-HR" dirty="0" smtClean="0"/>
              <a:t>Germany’s invasion of Poland in 1939 was the immediate cause of the outbreak of the Second World War.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The recession occurred because of an over-production of consumer goods.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The rapid increase in crime is causing concern.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Answer key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The project will be completed next year.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 showed that his arguments did not hold water.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 wonder why he put up with those terrible conditions for so long.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Five more tests will be necessary before the experiment can be concluded.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is possible to consider the results from a different viewpoint.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has been proved that the arguments so far are without foundation.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He’ll have to do another five tests before he can stop the experiment.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isn’t clear why such terrible conditions were tolerated for so long.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Formal or informal?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She said it wasnt’t good enough.</a:t>
            </a:r>
          </a:p>
          <a:p>
            <a:r>
              <a:rPr lang="hr-HR" dirty="0" smtClean="0"/>
              <a:t>I thought the lecture was terribly difficult to follow.</a:t>
            </a:r>
          </a:p>
          <a:p>
            <a:r>
              <a:rPr lang="hr-HR" dirty="0" smtClean="0"/>
              <a:t>They’ve got to find out how to carry out a survey of old folks’ opinions of little kids.</a:t>
            </a:r>
          </a:p>
          <a:p>
            <a:r>
              <a:rPr lang="hr-HR" dirty="0" smtClean="0"/>
              <a:t>The results were a lot better than I expected.</a:t>
            </a:r>
          </a:p>
          <a:p>
            <a:r>
              <a:rPr lang="hr-HR" dirty="0" smtClean="0"/>
              <a:t>None of our other student friends knew the answer either.</a:t>
            </a:r>
          </a:p>
          <a:p>
            <a:r>
              <a:rPr lang="hr-HR" dirty="0" smtClean="0"/>
              <a:t>He said: ‘It’s hell being on your own.’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Rewrite the sentences in a formal </a:t>
            </a:r>
            <a:r>
              <a:rPr lang="hr-HR" dirty="0" smtClean="0"/>
              <a:t>style!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Informal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0791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  <a:defRPr/>
            </a:pPr>
            <a:r>
              <a:rPr lang="hr-HR" dirty="0" smtClean="0"/>
              <a:t>It was said that it was unsatisfactory.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seemed that the lecture was very difficult to understand.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They need to discover how to conduct a survey of elderly people’s opinions of young children.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The results appeared to be better than expected.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was reported that the answer was not known by any of the students.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was said that one man was very unhappy at being alone.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key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71121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1192</Words>
  <Application>Microsoft Office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Academic style</vt:lpstr>
      <vt:lpstr>ACADEMIC WRITING</vt:lpstr>
      <vt:lpstr>Full form of words</vt:lpstr>
      <vt:lpstr>Referencing</vt:lpstr>
      <vt:lpstr>Nominalisation</vt:lpstr>
      <vt:lpstr>Answer key</vt:lpstr>
      <vt:lpstr>Formal or informal?</vt:lpstr>
      <vt:lpstr>Informal sentences</vt:lpstr>
      <vt:lpstr>Answer key</vt:lpstr>
      <vt:lpstr>Cautious language</vt:lpstr>
      <vt:lpstr>Answer key</vt:lpstr>
      <vt:lpstr>Finding sources</vt:lpstr>
      <vt:lpstr>Answer key</vt:lpstr>
      <vt:lpstr>Inappropriate language</vt:lpstr>
      <vt:lpstr>Sample answer</vt:lpstr>
      <vt:lpstr>Finding errors</vt:lpstr>
      <vt:lpstr>Comments</vt:lpstr>
      <vt:lpstr>Informal style</vt:lpstr>
      <vt:lpstr>Personal pronouns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style</dc:title>
  <dc:creator>Marijana Javornik Čubrić</dc:creator>
  <cp:lastModifiedBy>KATARINA</cp:lastModifiedBy>
  <cp:revision>11</cp:revision>
  <dcterms:created xsi:type="dcterms:W3CDTF">2013-04-23T09:28:53Z</dcterms:created>
  <dcterms:modified xsi:type="dcterms:W3CDTF">2016-04-17T14:00:34Z</dcterms:modified>
</cp:coreProperties>
</file>