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66" r:id="rId4"/>
    <p:sldId id="276" r:id="rId5"/>
    <p:sldId id="267" r:id="rId6"/>
    <p:sldId id="268" r:id="rId7"/>
    <p:sldId id="274" r:id="rId8"/>
    <p:sldId id="258" r:id="rId9"/>
    <p:sldId id="259" r:id="rId10"/>
    <p:sldId id="260" r:id="rId11"/>
    <p:sldId id="261" r:id="rId12"/>
    <p:sldId id="277" r:id="rId13"/>
    <p:sldId id="270" r:id="rId14"/>
    <p:sldId id="264" r:id="rId15"/>
    <p:sldId id="265" r:id="rId16"/>
    <p:sldId id="272" r:id="rId17"/>
    <p:sldId id="271" r:id="rId18"/>
    <p:sldId id="275" r:id="rId19"/>
    <p:sldId id="278" r:id="rId20"/>
    <p:sldId id="273" r:id="rId21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1BB87-4DF7-47AA-8139-1D6B9976F136}" type="datetimeFigureOut">
              <a:rPr lang="hr-HR" smtClean="0"/>
              <a:pPr/>
              <a:t>2.3.2019.</a:t>
            </a:fld>
            <a:endParaRPr lang="hr-HR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4F6B0-ECB3-4760-8B88-BC4DB9F91C68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1BB87-4DF7-47AA-8139-1D6B9976F136}" type="datetimeFigureOut">
              <a:rPr lang="hr-HR" smtClean="0"/>
              <a:pPr/>
              <a:t>2.3.2019.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4F6B0-ECB3-4760-8B88-BC4DB9F91C68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1BB87-4DF7-47AA-8139-1D6B9976F136}" type="datetimeFigureOut">
              <a:rPr lang="hr-HR" smtClean="0"/>
              <a:pPr/>
              <a:t>2.3.2019.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4F6B0-ECB3-4760-8B88-BC4DB9F91C68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1BB87-4DF7-47AA-8139-1D6B9976F136}" type="datetimeFigureOut">
              <a:rPr lang="hr-HR" smtClean="0"/>
              <a:pPr/>
              <a:t>2.3.2019.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4F6B0-ECB3-4760-8B88-BC4DB9F91C68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1BB87-4DF7-47AA-8139-1D6B9976F136}" type="datetimeFigureOut">
              <a:rPr lang="hr-HR" smtClean="0"/>
              <a:pPr/>
              <a:t>2.3.2019.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4F6B0-ECB3-4760-8B88-BC4DB9F91C68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1BB87-4DF7-47AA-8139-1D6B9976F136}" type="datetimeFigureOut">
              <a:rPr lang="hr-HR" smtClean="0"/>
              <a:pPr/>
              <a:t>2.3.2019.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4F6B0-ECB3-4760-8B88-BC4DB9F91C68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1BB87-4DF7-47AA-8139-1D6B9976F136}" type="datetimeFigureOut">
              <a:rPr lang="hr-HR" smtClean="0"/>
              <a:pPr/>
              <a:t>2.3.2019.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4F6B0-ECB3-4760-8B88-BC4DB9F91C68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1BB87-4DF7-47AA-8139-1D6B9976F136}" type="datetimeFigureOut">
              <a:rPr lang="hr-HR" smtClean="0"/>
              <a:pPr/>
              <a:t>2.3.2019.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4F6B0-ECB3-4760-8B88-BC4DB9F91C68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1BB87-4DF7-47AA-8139-1D6B9976F136}" type="datetimeFigureOut">
              <a:rPr lang="hr-HR" smtClean="0"/>
              <a:pPr/>
              <a:t>2.3.2019.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4F6B0-ECB3-4760-8B88-BC4DB9F91C68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1BB87-4DF7-47AA-8139-1D6B9976F136}" type="datetimeFigureOut">
              <a:rPr lang="hr-HR" smtClean="0"/>
              <a:pPr/>
              <a:t>2.3.2019.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4F6B0-ECB3-4760-8B88-BC4DB9F91C68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1BB87-4DF7-47AA-8139-1D6B9976F136}" type="datetimeFigureOut">
              <a:rPr lang="hr-HR" smtClean="0"/>
              <a:pPr/>
              <a:t>2.3.2019.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18B4F6B0-ECB3-4760-8B88-BC4DB9F91C68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0B1BB87-4DF7-47AA-8139-1D6B9976F136}" type="datetimeFigureOut">
              <a:rPr lang="hr-HR" smtClean="0"/>
              <a:pPr/>
              <a:t>2.3.2019.</a:t>
            </a:fld>
            <a:endParaRPr lang="hr-HR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8B4F6B0-ECB3-4760-8B88-BC4DB9F91C68}" type="slidenum">
              <a:rPr lang="hr-HR" smtClean="0"/>
              <a:pPr/>
              <a:t>‹#›</a:t>
            </a:fld>
            <a:endParaRPr lang="hr-HR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 err="1" smtClean="0"/>
              <a:t>Academic</a:t>
            </a:r>
            <a:r>
              <a:rPr lang="hr-HR" dirty="0" smtClean="0"/>
              <a:t> style</a:t>
            </a:r>
            <a:endParaRPr lang="hr-H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r-HR"/>
          </a:p>
        </p:txBody>
      </p:sp>
    </p:spTree>
    <p:extLst>
      <p:ext uri="{BB962C8B-B14F-4D97-AF65-F5344CB8AC3E}">
        <p14:creationId xmlns:p14="http://schemas.microsoft.com/office/powerpoint/2010/main" xmlns="" val="21060262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err="1" smtClean="0"/>
              <a:t>Cautious</a:t>
            </a:r>
            <a:r>
              <a:rPr lang="hr-HR" dirty="0" smtClean="0"/>
              <a:t> </a:t>
            </a:r>
            <a:r>
              <a:rPr lang="hr-HR" dirty="0" err="1" smtClean="0"/>
              <a:t>language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hr-HR" dirty="0" smtClean="0"/>
              <a:t>Read the following sentences which contain definite statements:</a:t>
            </a:r>
          </a:p>
          <a:p>
            <a:endParaRPr lang="hr-HR" dirty="0" smtClean="0"/>
          </a:p>
          <a:p>
            <a:r>
              <a:rPr lang="hr-HR" dirty="0" smtClean="0"/>
              <a:t>A survey has shown that lecturers use the terms ‘seminars’ and ‘tutorials’ interchangeably.</a:t>
            </a:r>
          </a:p>
          <a:p>
            <a:r>
              <a:rPr lang="hr-HR" dirty="0" smtClean="0"/>
              <a:t>The rate of inflation will not increase this year.</a:t>
            </a:r>
          </a:p>
          <a:p>
            <a:r>
              <a:rPr lang="hr-HR" dirty="0" smtClean="0"/>
              <a:t>Reading is effective when it has a particular purpose.</a:t>
            </a:r>
          </a:p>
          <a:p>
            <a:r>
              <a:rPr lang="hr-HR" dirty="0" smtClean="0"/>
              <a:t>The answer to problems is found in asking the right questions.</a:t>
            </a:r>
          </a:p>
          <a:p>
            <a:r>
              <a:rPr lang="hr-HR" dirty="0" smtClean="0"/>
              <a:t>Countries disagree on the interpretation of democracy.</a:t>
            </a:r>
          </a:p>
          <a:p>
            <a:endParaRPr lang="hr-HR" dirty="0" smtClean="0"/>
          </a:p>
          <a:p>
            <a:pPr>
              <a:buNone/>
            </a:pPr>
            <a:r>
              <a:rPr lang="hr-HR" dirty="0" smtClean="0"/>
              <a:t>Rewrite the sentences so that the statements are more cautious!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xmlns="" val="7788971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err="1" smtClean="0"/>
              <a:t>Answer</a:t>
            </a:r>
            <a:r>
              <a:rPr lang="hr-HR" dirty="0" smtClean="0"/>
              <a:t> </a:t>
            </a:r>
            <a:r>
              <a:rPr lang="hr-HR" dirty="0" err="1" smtClean="0"/>
              <a:t>key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71500" indent="-457200">
              <a:buAutoNum type="arabicPeriod"/>
            </a:pPr>
            <a:r>
              <a:rPr lang="hr-HR" dirty="0" smtClean="0"/>
              <a:t>A survey has shown that many lecturers seem to use the terms ‘seminars’ and ‘tutorials’ frequently interchangeably.</a:t>
            </a:r>
          </a:p>
          <a:p>
            <a:pPr marL="571500" indent="-457200">
              <a:buAutoNum type="arabicPeriod"/>
            </a:pPr>
            <a:r>
              <a:rPr lang="hr-HR" dirty="0" smtClean="0"/>
              <a:t>There is an assumption that the rate of inflation may not increase next year.</a:t>
            </a:r>
          </a:p>
          <a:p>
            <a:pPr marL="571500" indent="-457200">
              <a:buAutoNum type="arabicPeriod"/>
            </a:pPr>
            <a:r>
              <a:rPr lang="hr-HR" dirty="0" smtClean="0"/>
              <a:t>It is said that reading is most effective when it has a particular purpose.</a:t>
            </a:r>
          </a:p>
          <a:p>
            <a:pPr marL="571500" indent="-457200">
              <a:buAutoNum type="arabicPeriod"/>
            </a:pPr>
            <a:r>
              <a:rPr lang="hr-HR" dirty="0" smtClean="0"/>
              <a:t>Perhaps the answer to problems is to be found in asking the right questions.</a:t>
            </a:r>
          </a:p>
          <a:p>
            <a:pPr marL="571500" indent="-457200">
              <a:buAutoNum type="arabicPeriod"/>
            </a:pPr>
            <a:r>
              <a:rPr lang="hr-HR" dirty="0" smtClean="0"/>
              <a:t>Many countries appear to disagree on the interpretation of democracy.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xmlns="" val="29536054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Finding sources</a:t>
            </a:r>
            <a:endParaRPr lang="hr-HR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2463653" y="1935163"/>
            <a:ext cx="4216694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Answer key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a A dictionary definition.</a:t>
            </a:r>
          </a:p>
          <a:p>
            <a:r>
              <a:rPr lang="hr-HR" dirty="0" smtClean="0"/>
              <a:t>b An explanation by an economist.</a:t>
            </a:r>
          </a:p>
          <a:p>
            <a:r>
              <a:rPr lang="hr-HR" dirty="0" smtClean="0"/>
              <a:t>c A proverb</a:t>
            </a:r>
          </a:p>
          <a:p>
            <a:r>
              <a:rPr lang="hr-HR" dirty="0" smtClean="0"/>
              <a:t>d A specialist economics dictionary definition.</a:t>
            </a:r>
          </a:p>
          <a:p>
            <a:r>
              <a:rPr lang="hr-HR" dirty="0" smtClean="0"/>
              <a:t>e A spoken definition by an educated adult</a:t>
            </a:r>
          </a:p>
          <a:p>
            <a:r>
              <a:rPr lang="hr-HR" dirty="0" smtClean="0"/>
              <a:t>f Informal statement</a:t>
            </a:r>
          </a:p>
          <a:p>
            <a:r>
              <a:rPr lang="hr-HR" dirty="0" smtClean="0"/>
              <a:t>g From literature </a:t>
            </a:r>
          </a:p>
          <a:p>
            <a:r>
              <a:rPr lang="hr-HR" dirty="0" smtClean="0"/>
              <a:t>h From a history text</a:t>
            </a:r>
            <a:endParaRPr lang="hr-HR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err="1" smtClean="0"/>
              <a:t>Inappropriate</a:t>
            </a:r>
            <a:r>
              <a:rPr lang="hr-HR" dirty="0" smtClean="0"/>
              <a:t> </a:t>
            </a:r>
            <a:r>
              <a:rPr lang="hr-HR" dirty="0" err="1" smtClean="0"/>
              <a:t>language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hr-HR" b="1" dirty="0" err="1" smtClean="0"/>
              <a:t>Rewrite</a:t>
            </a:r>
            <a:r>
              <a:rPr lang="hr-HR" b="1" dirty="0" smtClean="0"/>
              <a:t> </a:t>
            </a:r>
            <a:r>
              <a:rPr lang="hr-HR" b="1" dirty="0" err="1" smtClean="0"/>
              <a:t>the</a:t>
            </a:r>
            <a:r>
              <a:rPr lang="hr-HR" b="1" dirty="0" smtClean="0"/>
              <a:t> </a:t>
            </a:r>
            <a:r>
              <a:rPr lang="hr-HR" b="1" dirty="0" err="1" smtClean="0"/>
              <a:t>following</a:t>
            </a:r>
            <a:r>
              <a:rPr lang="hr-HR" b="1" dirty="0" smtClean="0"/>
              <a:t> </a:t>
            </a:r>
            <a:r>
              <a:rPr lang="hr-HR" b="1" dirty="0" err="1" smtClean="0"/>
              <a:t>in</a:t>
            </a:r>
            <a:r>
              <a:rPr lang="hr-HR" b="1" dirty="0" smtClean="0"/>
              <a:t> </a:t>
            </a:r>
            <a:r>
              <a:rPr lang="hr-HR" b="1" dirty="0" err="1" smtClean="0"/>
              <a:t>an</a:t>
            </a:r>
            <a:r>
              <a:rPr lang="hr-HR" b="1" dirty="0" smtClean="0"/>
              <a:t> </a:t>
            </a:r>
            <a:r>
              <a:rPr lang="hr-HR" b="1" dirty="0" err="1" smtClean="0"/>
              <a:t>academic</a:t>
            </a:r>
            <a:r>
              <a:rPr lang="hr-HR" b="1" dirty="0" smtClean="0"/>
              <a:t> style:</a:t>
            </a:r>
          </a:p>
          <a:p>
            <a:pPr>
              <a:buNone/>
            </a:pPr>
            <a:endParaRPr lang="hr-HR" b="1" dirty="0" smtClean="0"/>
          </a:p>
          <a:p>
            <a:pPr algn="ctr">
              <a:buNone/>
            </a:pPr>
            <a:r>
              <a:rPr lang="hr-HR" b="1" dirty="0" smtClean="0"/>
              <a:t>Causes of writing errors</a:t>
            </a:r>
          </a:p>
          <a:p>
            <a:pPr>
              <a:buNone/>
            </a:pPr>
            <a:r>
              <a:rPr lang="hr-HR" dirty="0" smtClean="0"/>
              <a:t>Research has shown (James) that learners of English find writing the most difficult thing they’ve got to do. </a:t>
            </a:r>
            <a:r>
              <a:rPr lang="hr-HR" dirty="0" err="1" smtClean="0"/>
              <a:t>There</a:t>
            </a:r>
            <a:r>
              <a:rPr lang="hr-HR" dirty="0" smtClean="0"/>
              <a:t> are 3 </a:t>
            </a:r>
            <a:r>
              <a:rPr lang="hr-HR" dirty="0" err="1" smtClean="0"/>
              <a:t>main</a:t>
            </a:r>
            <a:r>
              <a:rPr lang="hr-HR" dirty="0" smtClean="0"/>
              <a:t> </a:t>
            </a:r>
            <a:r>
              <a:rPr lang="hr-HR" dirty="0" err="1" smtClean="0"/>
              <a:t>types</a:t>
            </a:r>
            <a:r>
              <a:rPr lang="hr-HR" dirty="0" smtClean="0"/>
              <a:t> </a:t>
            </a:r>
            <a:r>
              <a:rPr lang="hr-HR" dirty="0" err="1" smtClean="0"/>
              <a:t>of</a:t>
            </a:r>
            <a:r>
              <a:rPr lang="hr-HR" dirty="0" smtClean="0"/>
              <a:t> </a:t>
            </a:r>
            <a:r>
              <a:rPr lang="hr-HR" dirty="0" err="1" smtClean="0"/>
              <a:t>error</a:t>
            </a:r>
            <a:r>
              <a:rPr lang="hr-HR" dirty="0" smtClean="0"/>
              <a:t> </a:t>
            </a:r>
            <a:r>
              <a:rPr lang="hr-HR" dirty="0" err="1" smtClean="0"/>
              <a:t>that</a:t>
            </a:r>
            <a:r>
              <a:rPr lang="hr-HR" dirty="0" smtClean="0"/>
              <a:t> </a:t>
            </a:r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learner</a:t>
            </a:r>
            <a:r>
              <a:rPr lang="hr-HR" dirty="0" smtClean="0"/>
              <a:t> </a:t>
            </a:r>
            <a:r>
              <a:rPr lang="hr-HR" dirty="0" err="1" smtClean="0"/>
              <a:t>will</a:t>
            </a:r>
            <a:r>
              <a:rPr lang="hr-HR" dirty="0" smtClean="0"/>
              <a:t> </a:t>
            </a:r>
            <a:r>
              <a:rPr lang="hr-HR" dirty="0" err="1" smtClean="0"/>
              <a:t>make</a:t>
            </a:r>
            <a:r>
              <a:rPr lang="hr-HR" dirty="0" smtClean="0"/>
              <a:t>.</a:t>
            </a:r>
          </a:p>
          <a:p>
            <a:pPr>
              <a:buNone/>
            </a:pPr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biggest</a:t>
            </a:r>
            <a:r>
              <a:rPr lang="hr-HR" dirty="0" smtClean="0"/>
              <a:t> </a:t>
            </a:r>
            <a:r>
              <a:rPr lang="hr-HR" dirty="0" err="1" smtClean="0"/>
              <a:t>sort</a:t>
            </a:r>
            <a:r>
              <a:rPr lang="hr-HR" dirty="0" smtClean="0"/>
              <a:t> </a:t>
            </a:r>
            <a:r>
              <a:rPr lang="hr-HR" dirty="0" err="1" smtClean="0"/>
              <a:t>of</a:t>
            </a:r>
            <a:r>
              <a:rPr lang="hr-HR" dirty="0" smtClean="0"/>
              <a:t> </a:t>
            </a:r>
            <a:r>
              <a:rPr lang="hr-HR" dirty="0" err="1" smtClean="0"/>
              <a:t>error</a:t>
            </a:r>
            <a:r>
              <a:rPr lang="hr-HR" dirty="0" smtClean="0"/>
              <a:t> </a:t>
            </a:r>
            <a:r>
              <a:rPr lang="hr-HR" dirty="0" err="1" smtClean="0"/>
              <a:t>leads</a:t>
            </a:r>
            <a:r>
              <a:rPr lang="hr-HR" dirty="0" smtClean="0"/>
              <a:t> to </a:t>
            </a:r>
            <a:r>
              <a:rPr lang="hr-HR" dirty="0" err="1" smtClean="0"/>
              <a:t>misunderstanding</a:t>
            </a:r>
            <a:r>
              <a:rPr lang="hr-HR" dirty="0" smtClean="0"/>
              <a:t> or a total </a:t>
            </a:r>
            <a:r>
              <a:rPr lang="hr-HR" dirty="0" err="1" smtClean="0"/>
              <a:t>breakdown</a:t>
            </a:r>
            <a:r>
              <a:rPr lang="hr-HR" dirty="0" smtClean="0"/>
              <a:t> </a:t>
            </a:r>
            <a:r>
              <a:rPr lang="hr-HR" dirty="0" err="1" smtClean="0"/>
              <a:t>in</a:t>
            </a:r>
            <a:r>
              <a:rPr lang="hr-HR" dirty="0" smtClean="0"/>
              <a:t> </a:t>
            </a:r>
            <a:r>
              <a:rPr lang="hr-HR" dirty="0" err="1" smtClean="0"/>
              <a:t>communication</a:t>
            </a:r>
            <a:r>
              <a:rPr lang="hr-HR" dirty="0" smtClean="0"/>
              <a:t>. </a:t>
            </a:r>
            <a:r>
              <a:rPr lang="hr-HR" dirty="0" err="1" smtClean="0"/>
              <a:t>There</a:t>
            </a:r>
            <a:r>
              <a:rPr lang="hr-HR" dirty="0" smtClean="0"/>
              <a:t> are </a:t>
            </a:r>
            <a:r>
              <a:rPr lang="hr-HR" dirty="0" err="1" smtClean="0"/>
              <a:t>lots</a:t>
            </a:r>
            <a:r>
              <a:rPr lang="hr-HR" dirty="0" smtClean="0"/>
              <a:t> </a:t>
            </a:r>
            <a:r>
              <a:rPr lang="hr-HR" dirty="0" err="1" smtClean="0"/>
              <a:t>of</a:t>
            </a:r>
            <a:r>
              <a:rPr lang="hr-HR" dirty="0" smtClean="0"/>
              <a:t> </a:t>
            </a:r>
            <a:r>
              <a:rPr lang="hr-HR" dirty="0" err="1" smtClean="0"/>
              <a:t>causes</a:t>
            </a:r>
            <a:r>
              <a:rPr lang="hr-HR" dirty="0" smtClean="0"/>
              <a:t> </a:t>
            </a:r>
            <a:r>
              <a:rPr lang="hr-HR" dirty="0" err="1" smtClean="0"/>
              <a:t>of</a:t>
            </a:r>
            <a:r>
              <a:rPr lang="hr-HR" dirty="0" smtClean="0"/>
              <a:t> </a:t>
            </a:r>
            <a:r>
              <a:rPr lang="hr-HR" dirty="0" err="1" smtClean="0"/>
              <a:t>this</a:t>
            </a:r>
            <a:r>
              <a:rPr lang="hr-HR" dirty="0" smtClean="0"/>
              <a:t>: </a:t>
            </a:r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biggest</a:t>
            </a:r>
            <a:r>
              <a:rPr lang="hr-HR" dirty="0" smtClean="0"/>
              <a:t> is </a:t>
            </a:r>
            <a:r>
              <a:rPr lang="hr-HR" dirty="0" err="1" smtClean="0"/>
              <a:t>the</a:t>
            </a:r>
            <a:r>
              <a:rPr lang="hr-HR" dirty="0" smtClean="0"/>
              <a:t> use </a:t>
            </a:r>
            <a:r>
              <a:rPr lang="hr-HR" dirty="0" err="1" smtClean="0"/>
              <a:t>of</a:t>
            </a:r>
            <a:r>
              <a:rPr lang="hr-HR" dirty="0" smtClean="0"/>
              <a:t> </a:t>
            </a:r>
            <a:r>
              <a:rPr lang="hr-HR" dirty="0" err="1" smtClean="0"/>
              <a:t>translation</a:t>
            </a:r>
            <a:r>
              <a:rPr lang="hr-HR" dirty="0" smtClean="0"/>
              <a:t> </a:t>
            </a:r>
            <a:r>
              <a:rPr lang="hr-HR" dirty="0" err="1" smtClean="0"/>
              <a:t>from</a:t>
            </a:r>
            <a:r>
              <a:rPr lang="hr-HR" dirty="0" smtClean="0"/>
              <a:t> </a:t>
            </a:r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mother</a:t>
            </a:r>
            <a:r>
              <a:rPr lang="hr-HR" dirty="0" smtClean="0"/>
              <a:t> </a:t>
            </a:r>
            <a:r>
              <a:rPr lang="hr-HR" dirty="0" err="1" smtClean="0"/>
              <a:t>tongue</a:t>
            </a:r>
            <a:r>
              <a:rPr lang="hr-HR" dirty="0" smtClean="0"/>
              <a:t>. </a:t>
            </a:r>
            <a:r>
              <a:rPr lang="hr-HR" dirty="0" err="1" smtClean="0"/>
              <a:t>By</a:t>
            </a:r>
            <a:r>
              <a:rPr lang="hr-HR" dirty="0" smtClean="0"/>
              <a:t> </a:t>
            </a:r>
            <a:r>
              <a:rPr lang="hr-HR" dirty="0" err="1" smtClean="0"/>
              <a:t>translating</a:t>
            </a:r>
            <a:r>
              <a:rPr lang="hr-HR" dirty="0" smtClean="0"/>
              <a:t> </a:t>
            </a:r>
            <a:r>
              <a:rPr lang="hr-HR" dirty="0" err="1" smtClean="0"/>
              <a:t>word</a:t>
            </a:r>
            <a:r>
              <a:rPr lang="hr-HR" dirty="0" smtClean="0"/>
              <a:t> for </a:t>
            </a:r>
            <a:r>
              <a:rPr lang="hr-HR" dirty="0" err="1" smtClean="0"/>
              <a:t>word</a:t>
            </a:r>
            <a:r>
              <a:rPr lang="hr-HR" dirty="0" smtClean="0"/>
              <a:t> </a:t>
            </a:r>
            <a:r>
              <a:rPr lang="hr-HR" dirty="0" err="1" smtClean="0"/>
              <a:t>the</a:t>
            </a:r>
            <a:r>
              <a:rPr lang="hr-HR" dirty="0" smtClean="0"/>
              <a:t> student </a:t>
            </a:r>
            <a:r>
              <a:rPr lang="hr-HR" dirty="0" err="1" smtClean="0"/>
              <a:t>uses</a:t>
            </a:r>
            <a:r>
              <a:rPr lang="hr-HR" dirty="0" smtClean="0"/>
              <a:t> </a:t>
            </a:r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wrong</a:t>
            </a:r>
            <a:r>
              <a:rPr lang="hr-HR" dirty="0" smtClean="0"/>
              <a:t> sentence </a:t>
            </a:r>
            <a:r>
              <a:rPr lang="hr-HR" dirty="0" err="1" smtClean="0"/>
              <a:t>patterns</a:t>
            </a:r>
            <a:r>
              <a:rPr lang="hr-HR" dirty="0" smtClean="0"/>
              <a:t> (</a:t>
            </a:r>
            <a:r>
              <a:rPr lang="hr-HR" dirty="0" err="1" smtClean="0"/>
              <a:t>grammar</a:t>
            </a:r>
            <a:r>
              <a:rPr lang="hr-HR" dirty="0" smtClean="0"/>
              <a:t>) </a:t>
            </a:r>
            <a:r>
              <a:rPr lang="hr-HR" dirty="0" err="1" smtClean="0"/>
              <a:t>and</a:t>
            </a:r>
            <a:r>
              <a:rPr lang="hr-HR" dirty="0" smtClean="0"/>
              <a:t> </a:t>
            </a:r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wrong</a:t>
            </a:r>
            <a:r>
              <a:rPr lang="hr-HR" dirty="0" smtClean="0"/>
              <a:t> </a:t>
            </a:r>
            <a:r>
              <a:rPr lang="hr-HR" dirty="0" err="1" smtClean="0"/>
              <a:t>words</a:t>
            </a:r>
            <a:r>
              <a:rPr lang="hr-HR" dirty="0" smtClean="0"/>
              <a:t> (</a:t>
            </a:r>
            <a:r>
              <a:rPr lang="hr-HR" dirty="0" err="1" smtClean="0"/>
              <a:t>vocabulary</a:t>
            </a:r>
            <a:r>
              <a:rPr lang="hr-HR" dirty="0" smtClean="0"/>
              <a:t>). </a:t>
            </a:r>
            <a:r>
              <a:rPr lang="hr-HR" dirty="0" err="1" smtClean="0"/>
              <a:t>Another</a:t>
            </a:r>
            <a:r>
              <a:rPr lang="hr-HR" dirty="0" smtClean="0"/>
              <a:t> </a:t>
            </a:r>
            <a:r>
              <a:rPr lang="hr-HR" dirty="0" err="1" smtClean="0"/>
              <a:t>cause</a:t>
            </a:r>
            <a:r>
              <a:rPr lang="hr-HR" dirty="0" smtClean="0"/>
              <a:t> is </a:t>
            </a:r>
            <a:r>
              <a:rPr lang="hr-HR" dirty="0" err="1" smtClean="0"/>
              <a:t>choosing</a:t>
            </a:r>
            <a:r>
              <a:rPr lang="hr-HR" dirty="0" smtClean="0"/>
              <a:t> to </a:t>
            </a:r>
            <a:r>
              <a:rPr lang="hr-HR" dirty="0" err="1" smtClean="0"/>
              <a:t>write</a:t>
            </a:r>
            <a:r>
              <a:rPr lang="hr-HR" dirty="0" smtClean="0"/>
              <a:t> </a:t>
            </a:r>
            <a:r>
              <a:rPr lang="hr-HR" dirty="0" err="1" smtClean="0"/>
              <a:t>too</a:t>
            </a:r>
            <a:r>
              <a:rPr lang="hr-HR" dirty="0" smtClean="0"/>
              <a:t> </a:t>
            </a:r>
            <a:r>
              <a:rPr lang="hr-HR" dirty="0" err="1" smtClean="0"/>
              <a:t>long</a:t>
            </a:r>
            <a:r>
              <a:rPr lang="hr-HR" dirty="0" smtClean="0"/>
              <a:t> </a:t>
            </a:r>
            <a:r>
              <a:rPr lang="hr-HR" dirty="0" err="1" smtClean="0"/>
              <a:t>and</a:t>
            </a:r>
            <a:r>
              <a:rPr lang="hr-HR" dirty="0" smtClean="0"/>
              <a:t> </a:t>
            </a:r>
            <a:r>
              <a:rPr lang="hr-HR" dirty="0" err="1" smtClean="0"/>
              <a:t>complicated</a:t>
            </a:r>
            <a:r>
              <a:rPr lang="hr-HR" dirty="0" smtClean="0"/>
              <a:t> </a:t>
            </a:r>
            <a:r>
              <a:rPr lang="hr-HR" dirty="0" err="1" smtClean="0"/>
              <a:t>sentences</a:t>
            </a:r>
            <a:r>
              <a:rPr lang="hr-HR" dirty="0" smtClean="0"/>
              <a:t> </a:t>
            </a:r>
            <a:r>
              <a:rPr lang="hr-HR" dirty="0" err="1" smtClean="0"/>
              <a:t>with</a:t>
            </a:r>
            <a:r>
              <a:rPr lang="hr-HR" dirty="0" smtClean="0"/>
              <a:t> far </a:t>
            </a:r>
            <a:r>
              <a:rPr lang="hr-HR" dirty="0" err="1" smtClean="0"/>
              <a:t>too</a:t>
            </a:r>
            <a:r>
              <a:rPr lang="hr-HR" dirty="0" smtClean="0"/>
              <a:t> </a:t>
            </a:r>
            <a:r>
              <a:rPr lang="hr-HR" dirty="0" err="1" smtClean="0"/>
              <a:t>many</a:t>
            </a:r>
            <a:r>
              <a:rPr lang="hr-HR" dirty="0" smtClean="0"/>
              <a:t> </a:t>
            </a:r>
            <a:r>
              <a:rPr lang="hr-HR" dirty="0" err="1" smtClean="0"/>
              <a:t>supplementary</a:t>
            </a:r>
            <a:r>
              <a:rPr lang="hr-HR" dirty="0" smtClean="0"/>
              <a:t> </a:t>
            </a:r>
            <a:r>
              <a:rPr lang="hr-HR" dirty="0" err="1" smtClean="0"/>
              <a:t>clauses</a:t>
            </a:r>
            <a:r>
              <a:rPr lang="hr-HR" dirty="0" smtClean="0"/>
              <a:t>. </a:t>
            </a:r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longer</a:t>
            </a:r>
            <a:r>
              <a:rPr lang="hr-HR" dirty="0" smtClean="0"/>
              <a:t> </a:t>
            </a:r>
            <a:r>
              <a:rPr lang="hr-HR" dirty="0" err="1" smtClean="0"/>
              <a:t>the</a:t>
            </a:r>
            <a:r>
              <a:rPr lang="hr-HR" dirty="0" smtClean="0"/>
              <a:t> sentence </a:t>
            </a:r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bigger</a:t>
            </a:r>
            <a:r>
              <a:rPr lang="hr-HR" dirty="0" smtClean="0"/>
              <a:t> is </a:t>
            </a:r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chance</a:t>
            </a:r>
            <a:r>
              <a:rPr lang="hr-HR" dirty="0" smtClean="0"/>
              <a:t> </a:t>
            </a:r>
            <a:r>
              <a:rPr lang="hr-HR" dirty="0" err="1" smtClean="0"/>
              <a:t>of</a:t>
            </a:r>
            <a:r>
              <a:rPr lang="hr-HR" dirty="0" smtClean="0"/>
              <a:t> </a:t>
            </a:r>
            <a:r>
              <a:rPr lang="hr-HR" dirty="0" err="1" smtClean="0"/>
              <a:t>making</a:t>
            </a:r>
            <a:r>
              <a:rPr lang="hr-HR" dirty="0" smtClean="0"/>
              <a:t> </a:t>
            </a:r>
            <a:r>
              <a:rPr lang="hr-HR" dirty="0" err="1" smtClean="0"/>
              <a:t>mistakes</a:t>
            </a:r>
            <a:r>
              <a:rPr lang="hr-HR" dirty="0" smtClean="0"/>
              <a:t> </a:t>
            </a:r>
            <a:r>
              <a:rPr lang="hr-HR" dirty="0" err="1" smtClean="0"/>
              <a:t>and</a:t>
            </a:r>
            <a:r>
              <a:rPr lang="hr-HR" dirty="0" smtClean="0"/>
              <a:t> </a:t>
            </a:r>
            <a:r>
              <a:rPr lang="hr-HR" dirty="0" err="1" smtClean="0"/>
              <a:t>failing</a:t>
            </a:r>
            <a:r>
              <a:rPr lang="hr-HR" dirty="0" smtClean="0"/>
              <a:t> to </a:t>
            </a:r>
            <a:r>
              <a:rPr lang="hr-HR" dirty="0" err="1" smtClean="0"/>
              <a:t>communicate</a:t>
            </a:r>
            <a:r>
              <a:rPr lang="hr-HR" dirty="0" smtClean="0"/>
              <a:t> </a:t>
            </a:r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meaning</a:t>
            </a:r>
            <a:r>
              <a:rPr lang="hr-HR" dirty="0" smtClean="0"/>
              <a:t>. </a:t>
            </a:r>
            <a:r>
              <a:rPr lang="hr-HR" dirty="0" err="1" smtClean="0"/>
              <a:t>Therefore</a:t>
            </a:r>
            <a:r>
              <a:rPr lang="hr-HR" dirty="0" smtClean="0"/>
              <a:t>, </a:t>
            </a:r>
            <a:r>
              <a:rPr lang="hr-HR" dirty="0" err="1" smtClean="0"/>
              <a:t>in</a:t>
            </a:r>
            <a:r>
              <a:rPr lang="hr-HR" dirty="0" smtClean="0"/>
              <a:t> </a:t>
            </a:r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early</a:t>
            </a:r>
            <a:r>
              <a:rPr lang="hr-HR" dirty="0" smtClean="0"/>
              <a:t> </a:t>
            </a:r>
            <a:r>
              <a:rPr lang="hr-HR" dirty="0" err="1" smtClean="0"/>
              <a:t>stages</a:t>
            </a:r>
            <a:r>
              <a:rPr lang="hr-HR" dirty="0" smtClean="0"/>
              <a:t> </a:t>
            </a:r>
            <a:r>
              <a:rPr lang="hr-HR" dirty="0" err="1" smtClean="0"/>
              <a:t>of</a:t>
            </a:r>
            <a:r>
              <a:rPr lang="hr-HR" dirty="0" smtClean="0"/>
              <a:t> </a:t>
            </a:r>
            <a:r>
              <a:rPr lang="hr-HR" dirty="0" err="1" smtClean="0"/>
              <a:t>your</a:t>
            </a:r>
            <a:r>
              <a:rPr lang="hr-HR" dirty="0" smtClean="0"/>
              <a:t> </a:t>
            </a:r>
            <a:r>
              <a:rPr lang="hr-HR" dirty="0" err="1" smtClean="0"/>
              <a:t>writing</a:t>
            </a:r>
            <a:r>
              <a:rPr lang="hr-HR" dirty="0" smtClean="0"/>
              <a:t>, </a:t>
            </a:r>
            <a:r>
              <a:rPr lang="hr-HR" dirty="0" err="1" smtClean="0"/>
              <a:t>you</a:t>
            </a:r>
            <a:r>
              <a:rPr lang="hr-HR" dirty="0" smtClean="0"/>
              <a:t> </a:t>
            </a:r>
            <a:r>
              <a:rPr lang="hr-HR" dirty="0" err="1" smtClean="0"/>
              <a:t>shouldn</a:t>
            </a:r>
            <a:r>
              <a:rPr lang="hr-HR" dirty="0" smtClean="0"/>
              <a:t>’t </a:t>
            </a:r>
            <a:r>
              <a:rPr lang="hr-HR" dirty="0" err="1" smtClean="0"/>
              <a:t>write</a:t>
            </a:r>
            <a:r>
              <a:rPr lang="hr-HR" dirty="0" smtClean="0"/>
              <a:t> </a:t>
            </a:r>
            <a:r>
              <a:rPr lang="hr-HR" dirty="0" err="1" smtClean="0"/>
              <a:t>sentences</a:t>
            </a:r>
            <a:r>
              <a:rPr lang="hr-HR" dirty="0" smtClean="0"/>
              <a:t> </a:t>
            </a:r>
            <a:r>
              <a:rPr lang="hr-HR" dirty="0" err="1" smtClean="0"/>
              <a:t>longer</a:t>
            </a:r>
            <a:r>
              <a:rPr lang="hr-HR" dirty="0" smtClean="0"/>
              <a:t> </a:t>
            </a:r>
            <a:r>
              <a:rPr lang="hr-HR" dirty="0" err="1" smtClean="0"/>
              <a:t>than</a:t>
            </a:r>
            <a:r>
              <a:rPr lang="hr-HR" dirty="0" smtClean="0"/>
              <a:t> 3 </a:t>
            </a:r>
            <a:r>
              <a:rPr lang="hr-HR" dirty="0" err="1" smtClean="0"/>
              <a:t>lines</a:t>
            </a:r>
            <a:r>
              <a:rPr lang="hr-HR" dirty="0" smtClean="0"/>
              <a:t>.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xmlns="" val="235055667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err="1" smtClean="0"/>
              <a:t>Sample</a:t>
            </a:r>
            <a:r>
              <a:rPr lang="hr-HR" dirty="0" smtClean="0"/>
              <a:t> </a:t>
            </a:r>
            <a:r>
              <a:rPr lang="hr-HR" dirty="0" err="1" smtClean="0"/>
              <a:t>answer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hr-HR" b="1" dirty="0" err="1" smtClean="0"/>
              <a:t>Causes</a:t>
            </a:r>
            <a:r>
              <a:rPr lang="hr-HR" b="1" dirty="0" smtClean="0"/>
              <a:t> </a:t>
            </a:r>
            <a:r>
              <a:rPr lang="hr-HR" b="1" dirty="0" err="1" smtClean="0"/>
              <a:t>of</a:t>
            </a:r>
            <a:r>
              <a:rPr lang="hr-HR" b="1" dirty="0" smtClean="0"/>
              <a:t> </a:t>
            </a:r>
            <a:r>
              <a:rPr lang="hr-HR" b="1" dirty="0" err="1" smtClean="0"/>
              <a:t>writing</a:t>
            </a:r>
            <a:r>
              <a:rPr lang="hr-HR" b="1" dirty="0" smtClean="0"/>
              <a:t> </a:t>
            </a:r>
            <a:r>
              <a:rPr lang="hr-HR" b="1" dirty="0" err="1" smtClean="0"/>
              <a:t>errors</a:t>
            </a:r>
            <a:endParaRPr lang="hr-HR" b="1" dirty="0" smtClean="0"/>
          </a:p>
          <a:p>
            <a:pPr>
              <a:buNone/>
            </a:pPr>
            <a:r>
              <a:rPr lang="hr-HR" dirty="0" smtClean="0">
                <a:solidFill>
                  <a:srgbClr val="FF0000"/>
                </a:solidFill>
              </a:rPr>
              <a:t>Some</a:t>
            </a:r>
            <a:r>
              <a:rPr lang="hr-HR" dirty="0" smtClean="0"/>
              <a:t> </a:t>
            </a:r>
            <a:r>
              <a:rPr lang="hr-HR" dirty="0" err="1" smtClean="0"/>
              <a:t>research</a:t>
            </a:r>
            <a:r>
              <a:rPr lang="hr-HR" dirty="0" smtClean="0"/>
              <a:t> </a:t>
            </a:r>
            <a:r>
              <a:rPr lang="hr-HR" dirty="0" err="1" smtClean="0">
                <a:solidFill>
                  <a:srgbClr val="FF0000"/>
                </a:solidFill>
              </a:rPr>
              <a:t>suggests</a:t>
            </a:r>
            <a:r>
              <a:rPr lang="hr-HR" dirty="0" smtClean="0"/>
              <a:t> (James, </a:t>
            </a:r>
            <a:r>
              <a:rPr lang="hr-HR" dirty="0" smtClean="0">
                <a:solidFill>
                  <a:srgbClr val="FF0000"/>
                </a:solidFill>
              </a:rPr>
              <a:t>1988</a:t>
            </a:r>
            <a:r>
              <a:rPr lang="hr-HR" dirty="0" smtClean="0"/>
              <a:t>) </a:t>
            </a:r>
            <a:r>
              <a:rPr lang="hr-HR" dirty="0" err="1" smtClean="0"/>
              <a:t>that</a:t>
            </a:r>
            <a:r>
              <a:rPr lang="hr-HR" dirty="0" smtClean="0"/>
              <a:t> </a:t>
            </a:r>
            <a:r>
              <a:rPr lang="hr-HR" dirty="0" err="1" smtClean="0"/>
              <a:t>learners</a:t>
            </a:r>
            <a:r>
              <a:rPr lang="hr-HR" dirty="0" smtClean="0"/>
              <a:t> </a:t>
            </a:r>
            <a:r>
              <a:rPr lang="hr-HR" dirty="0" err="1" smtClean="0"/>
              <a:t>of</a:t>
            </a:r>
            <a:r>
              <a:rPr lang="hr-HR" dirty="0" smtClean="0"/>
              <a:t> </a:t>
            </a:r>
            <a:r>
              <a:rPr lang="hr-HR" dirty="0" err="1" smtClean="0"/>
              <a:t>English</a:t>
            </a:r>
            <a:r>
              <a:rPr lang="hr-HR" dirty="0" smtClean="0"/>
              <a:t> </a:t>
            </a:r>
            <a:r>
              <a:rPr lang="hr-HR" dirty="0" err="1" smtClean="0">
                <a:solidFill>
                  <a:srgbClr val="FF0000"/>
                </a:solidFill>
              </a:rPr>
              <a:t>appear</a:t>
            </a:r>
            <a:r>
              <a:rPr lang="hr-HR" dirty="0" smtClean="0">
                <a:solidFill>
                  <a:srgbClr val="FF0000"/>
                </a:solidFill>
              </a:rPr>
              <a:t> to </a:t>
            </a:r>
            <a:r>
              <a:rPr lang="hr-HR" dirty="0" err="1" smtClean="0"/>
              <a:t>find</a:t>
            </a:r>
            <a:r>
              <a:rPr lang="hr-HR" dirty="0" smtClean="0"/>
              <a:t> </a:t>
            </a:r>
            <a:r>
              <a:rPr lang="hr-HR" dirty="0" err="1" smtClean="0"/>
              <a:t>that</a:t>
            </a:r>
            <a:r>
              <a:rPr lang="hr-HR" dirty="0" smtClean="0"/>
              <a:t> </a:t>
            </a:r>
            <a:r>
              <a:rPr lang="hr-HR" dirty="0" err="1" smtClean="0"/>
              <a:t>writing</a:t>
            </a:r>
            <a:r>
              <a:rPr lang="hr-HR" dirty="0" smtClean="0"/>
              <a:t> is </a:t>
            </a:r>
            <a:r>
              <a:rPr lang="hr-HR" dirty="0" err="1" smtClean="0"/>
              <a:t>the</a:t>
            </a:r>
            <a:r>
              <a:rPr lang="hr-HR" dirty="0" smtClean="0"/>
              <a:t> most </a:t>
            </a:r>
            <a:r>
              <a:rPr lang="hr-HR" dirty="0" err="1" smtClean="0"/>
              <a:t>difficult</a:t>
            </a:r>
            <a:r>
              <a:rPr lang="hr-HR" dirty="0" smtClean="0"/>
              <a:t> </a:t>
            </a:r>
            <a:r>
              <a:rPr lang="hr-HR" dirty="0" err="1" smtClean="0"/>
              <a:t>thing</a:t>
            </a:r>
            <a:r>
              <a:rPr lang="hr-HR" dirty="0" smtClean="0"/>
              <a:t> </a:t>
            </a:r>
            <a:r>
              <a:rPr lang="hr-HR" dirty="0" smtClean="0">
                <a:solidFill>
                  <a:srgbClr val="FF0000"/>
                </a:solidFill>
              </a:rPr>
              <a:t>for </a:t>
            </a:r>
            <a:r>
              <a:rPr lang="hr-HR" dirty="0" err="1" smtClean="0">
                <a:solidFill>
                  <a:srgbClr val="FF0000"/>
                </a:solidFill>
              </a:rPr>
              <a:t>them</a:t>
            </a:r>
            <a:r>
              <a:rPr lang="hr-HR" dirty="0" smtClean="0">
                <a:solidFill>
                  <a:srgbClr val="FF0000"/>
                </a:solidFill>
              </a:rPr>
              <a:t> to </a:t>
            </a:r>
            <a:r>
              <a:rPr lang="hr-HR" dirty="0" err="1" smtClean="0">
                <a:solidFill>
                  <a:srgbClr val="FF0000"/>
                </a:solidFill>
              </a:rPr>
              <a:t>master</a:t>
            </a:r>
            <a:r>
              <a:rPr lang="hr-HR" dirty="0" smtClean="0"/>
              <a:t>. </a:t>
            </a:r>
            <a:r>
              <a:rPr lang="hr-HR" dirty="0" err="1" smtClean="0"/>
              <a:t>There</a:t>
            </a:r>
            <a:r>
              <a:rPr lang="hr-HR" dirty="0" smtClean="0"/>
              <a:t> are </a:t>
            </a:r>
            <a:r>
              <a:rPr lang="hr-HR" dirty="0" err="1" smtClean="0">
                <a:solidFill>
                  <a:srgbClr val="FF0000"/>
                </a:solidFill>
              </a:rPr>
              <a:t>three</a:t>
            </a:r>
            <a:r>
              <a:rPr lang="hr-HR" dirty="0" smtClean="0"/>
              <a:t> </a:t>
            </a:r>
            <a:r>
              <a:rPr lang="hr-HR" dirty="0" err="1" smtClean="0"/>
              <a:t>main</a:t>
            </a:r>
            <a:r>
              <a:rPr lang="hr-HR" dirty="0" smtClean="0"/>
              <a:t> </a:t>
            </a:r>
            <a:r>
              <a:rPr lang="hr-HR" dirty="0" err="1" smtClean="0"/>
              <a:t>types</a:t>
            </a:r>
            <a:r>
              <a:rPr lang="hr-HR" dirty="0" smtClean="0"/>
              <a:t> </a:t>
            </a:r>
            <a:r>
              <a:rPr lang="hr-HR" dirty="0" err="1" smtClean="0"/>
              <a:t>of</a:t>
            </a:r>
            <a:r>
              <a:rPr lang="hr-HR" dirty="0" smtClean="0"/>
              <a:t> </a:t>
            </a:r>
            <a:r>
              <a:rPr lang="hr-HR" dirty="0" err="1" smtClean="0"/>
              <a:t>error</a:t>
            </a:r>
            <a:r>
              <a:rPr lang="hr-HR" dirty="0" smtClean="0"/>
              <a:t> </a:t>
            </a:r>
            <a:r>
              <a:rPr lang="hr-HR" dirty="0" err="1" smtClean="0"/>
              <a:t>that</a:t>
            </a:r>
            <a:r>
              <a:rPr lang="hr-HR" dirty="0" smtClean="0"/>
              <a:t> </a:t>
            </a:r>
            <a:r>
              <a:rPr lang="hr-HR" dirty="0" err="1" smtClean="0">
                <a:solidFill>
                  <a:srgbClr val="FF0000"/>
                </a:solidFill>
              </a:rPr>
              <a:t>learners</a:t>
            </a:r>
            <a:r>
              <a:rPr lang="hr-HR" dirty="0" smtClean="0">
                <a:solidFill>
                  <a:srgbClr val="FF0000"/>
                </a:solidFill>
              </a:rPr>
              <a:t> </a:t>
            </a:r>
            <a:r>
              <a:rPr lang="hr-HR" dirty="0" err="1" smtClean="0">
                <a:solidFill>
                  <a:srgbClr val="FF0000"/>
                </a:solidFill>
              </a:rPr>
              <a:t>frequently</a:t>
            </a:r>
            <a:r>
              <a:rPr lang="hr-HR" dirty="0" smtClean="0">
                <a:solidFill>
                  <a:srgbClr val="FF0000"/>
                </a:solidFill>
              </a:rPr>
              <a:t> </a:t>
            </a:r>
            <a:r>
              <a:rPr lang="hr-HR" dirty="0" err="1" smtClean="0">
                <a:solidFill>
                  <a:srgbClr val="FF0000"/>
                </a:solidFill>
              </a:rPr>
              <a:t>might</a:t>
            </a:r>
            <a:r>
              <a:rPr lang="hr-HR" dirty="0" smtClean="0">
                <a:solidFill>
                  <a:srgbClr val="FF0000"/>
                </a:solidFill>
              </a:rPr>
              <a:t> </a:t>
            </a:r>
            <a:r>
              <a:rPr lang="hr-HR" dirty="0" err="1" smtClean="0">
                <a:solidFill>
                  <a:srgbClr val="FF0000"/>
                </a:solidFill>
              </a:rPr>
              <a:t>make</a:t>
            </a:r>
            <a:r>
              <a:rPr lang="hr-HR" dirty="0" smtClean="0"/>
              <a:t>.</a:t>
            </a:r>
          </a:p>
          <a:p>
            <a:pPr>
              <a:buNone/>
            </a:pPr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smtClean="0">
                <a:solidFill>
                  <a:srgbClr val="FF0000"/>
                </a:solidFill>
              </a:rPr>
              <a:t>most </a:t>
            </a:r>
            <a:r>
              <a:rPr lang="hr-HR" dirty="0" err="1" smtClean="0">
                <a:solidFill>
                  <a:srgbClr val="FF0000"/>
                </a:solidFill>
              </a:rPr>
              <a:t>serious</a:t>
            </a:r>
            <a:r>
              <a:rPr lang="hr-HR" dirty="0" smtClean="0">
                <a:solidFill>
                  <a:srgbClr val="FF0000"/>
                </a:solidFill>
              </a:rPr>
              <a:t> </a:t>
            </a:r>
            <a:r>
              <a:rPr lang="hr-HR" dirty="0" err="1" smtClean="0">
                <a:solidFill>
                  <a:srgbClr val="FF0000"/>
                </a:solidFill>
              </a:rPr>
              <a:t>type</a:t>
            </a:r>
            <a:r>
              <a:rPr lang="hr-HR" dirty="0" smtClean="0">
                <a:solidFill>
                  <a:srgbClr val="FF0000"/>
                </a:solidFill>
              </a:rPr>
              <a:t> </a:t>
            </a:r>
            <a:r>
              <a:rPr lang="hr-HR" dirty="0" err="1" smtClean="0"/>
              <a:t>of</a:t>
            </a:r>
            <a:r>
              <a:rPr lang="hr-HR" dirty="0" smtClean="0"/>
              <a:t> </a:t>
            </a:r>
            <a:r>
              <a:rPr lang="hr-HR" dirty="0" err="1" smtClean="0"/>
              <a:t>error</a:t>
            </a:r>
            <a:r>
              <a:rPr lang="hr-HR" dirty="0" smtClean="0"/>
              <a:t> </a:t>
            </a:r>
            <a:r>
              <a:rPr lang="hr-HR" dirty="0" err="1" smtClean="0">
                <a:solidFill>
                  <a:srgbClr val="FF0000"/>
                </a:solidFill>
              </a:rPr>
              <a:t>may</a:t>
            </a:r>
            <a:r>
              <a:rPr lang="hr-HR" dirty="0" smtClean="0"/>
              <a:t> </a:t>
            </a:r>
            <a:r>
              <a:rPr lang="hr-HR" dirty="0" err="1" smtClean="0"/>
              <a:t>lead</a:t>
            </a:r>
            <a:r>
              <a:rPr lang="hr-HR" dirty="0" smtClean="0"/>
              <a:t> to a </a:t>
            </a:r>
            <a:r>
              <a:rPr lang="hr-HR" dirty="0" err="1" smtClean="0"/>
              <a:t>misunderstanding</a:t>
            </a:r>
            <a:r>
              <a:rPr lang="hr-HR" dirty="0" smtClean="0"/>
              <a:t> or a total </a:t>
            </a:r>
            <a:r>
              <a:rPr lang="hr-HR" dirty="0" err="1" smtClean="0"/>
              <a:t>breakdown</a:t>
            </a:r>
            <a:r>
              <a:rPr lang="hr-HR" dirty="0" smtClean="0"/>
              <a:t> </a:t>
            </a:r>
            <a:r>
              <a:rPr lang="hr-HR" dirty="0" err="1" smtClean="0"/>
              <a:t>in</a:t>
            </a:r>
            <a:r>
              <a:rPr lang="hr-HR" dirty="0" smtClean="0"/>
              <a:t> </a:t>
            </a:r>
            <a:r>
              <a:rPr lang="hr-HR" dirty="0" err="1" smtClean="0"/>
              <a:t>communication</a:t>
            </a:r>
            <a:r>
              <a:rPr lang="hr-HR" dirty="0" smtClean="0"/>
              <a:t>. </a:t>
            </a:r>
            <a:r>
              <a:rPr lang="hr-HR" dirty="0" err="1" smtClean="0"/>
              <a:t>There</a:t>
            </a:r>
            <a:r>
              <a:rPr lang="hr-HR" dirty="0" smtClean="0"/>
              <a:t> are </a:t>
            </a:r>
            <a:r>
              <a:rPr lang="hr-HR" dirty="0" err="1" smtClean="0">
                <a:solidFill>
                  <a:srgbClr val="FF0000"/>
                </a:solidFill>
              </a:rPr>
              <a:t>many</a:t>
            </a:r>
            <a:r>
              <a:rPr lang="hr-HR" dirty="0" smtClean="0"/>
              <a:t> </a:t>
            </a:r>
            <a:r>
              <a:rPr lang="hr-HR" dirty="0" err="1" smtClean="0"/>
              <a:t>causes</a:t>
            </a:r>
            <a:r>
              <a:rPr lang="hr-HR" dirty="0" smtClean="0"/>
              <a:t> </a:t>
            </a:r>
            <a:r>
              <a:rPr lang="hr-HR" dirty="0" err="1" smtClean="0"/>
              <a:t>of</a:t>
            </a:r>
            <a:r>
              <a:rPr lang="hr-HR" dirty="0" smtClean="0"/>
              <a:t> </a:t>
            </a:r>
            <a:r>
              <a:rPr lang="hr-HR" dirty="0" err="1" smtClean="0"/>
              <a:t>this</a:t>
            </a:r>
            <a:r>
              <a:rPr lang="hr-HR" dirty="0" smtClean="0"/>
              <a:t>: </a:t>
            </a:r>
            <a:r>
              <a:rPr lang="hr-HR" dirty="0" smtClean="0">
                <a:solidFill>
                  <a:srgbClr val="FF0000"/>
                </a:solidFill>
              </a:rPr>
              <a:t>one </a:t>
            </a:r>
            <a:r>
              <a:rPr lang="hr-HR" dirty="0" err="1" smtClean="0">
                <a:solidFill>
                  <a:srgbClr val="FF0000"/>
                </a:solidFill>
              </a:rPr>
              <a:t>of</a:t>
            </a:r>
            <a:r>
              <a:rPr lang="hr-HR" dirty="0" smtClean="0">
                <a:solidFill>
                  <a:srgbClr val="FF0000"/>
                </a:solidFill>
              </a:rPr>
              <a:t> </a:t>
            </a:r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biggest</a:t>
            </a:r>
            <a:r>
              <a:rPr lang="hr-HR" dirty="0" smtClean="0"/>
              <a:t> is </a:t>
            </a:r>
            <a:r>
              <a:rPr lang="hr-HR" dirty="0" err="1" smtClean="0"/>
              <a:t>the</a:t>
            </a:r>
            <a:r>
              <a:rPr lang="hr-HR" dirty="0" smtClean="0"/>
              <a:t> use </a:t>
            </a:r>
            <a:r>
              <a:rPr lang="hr-HR" dirty="0" err="1" smtClean="0"/>
              <a:t>of</a:t>
            </a:r>
            <a:r>
              <a:rPr lang="hr-HR" dirty="0" smtClean="0"/>
              <a:t> </a:t>
            </a:r>
            <a:r>
              <a:rPr lang="hr-HR" dirty="0" err="1" smtClean="0"/>
              <a:t>translation</a:t>
            </a:r>
            <a:r>
              <a:rPr lang="hr-HR" dirty="0" smtClean="0"/>
              <a:t> </a:t>
            </a:r>
            <a:r>
              <a:rPr lang="hr-HR" dirty="0" err="1" smtClean="0"/>
              <a:t>from</a:t>
            </a:r>
            <a:r>
              <a:rPr lang="hr-HR" dirty="0" smtClean="0"/>
              <a:t> </a:t>
            </a:r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mother</a:t>
            </a:r>
            <a:r>
              <a:rPr lang="hr-HR" dirty="0" smtClean="0"/>
              <a:t> </a:t>
            </a:r>
            <a:r>
              <a:rPr lang="hr-HR" dirty="0" err="1" smtClean="0"/>
              <a:t>tongue</a:t>
            </a:r>
            <a:r>
              <a:rPr lang="hr-HR" dirty="0" smtClean="0"/>
              <a:t>. </a:t>
            </a:r>
            <a:r>
              <a:rPr lang="hr-HR" dirty="0" err="1" smtClean="0"/>
              <a:t>By</a:t>
            </a:r>
            <a:r>
              <a:rPr lang="hr-HR" dirty="0" smtClean="0"/>
              <a:t> </a:t>
            </a:r>
            <a:r>
              <a:rPr lang="hr-HR" dirty="0" err="1" smtClean="0"/>
              <a:t>translating</a:t>
            </a:r>
            <a:r>
              <a:rPr lang="hr-HR" dirty="0" smtClean="0"/>
              <a:t> </a:t>
            </a:r>
            <a:r>
              <a:rPr lang="hr-HR" dirty="0" err="1" smtClean="0"/>
              <a:t>word</a:t>
            </a:r>
            <a:r>
              <a:rPr lang="hr-HR" dirty="0" smtClean="0"/>
              <a:t> for </a:t>
            </a:r>
            <a:r>
              <a:rPr lang="hr-HR" dirty="0" err="1" smtClean="0"/>
              <a:t>word</a:t>
            </a:r>
            <a:r>
              <a:rPr lang="hr-HR" dirty="0" smtClean="0"/>
              <a:t> </a:t>
            </a:r>
            <a:r>
              <a:rPr lang="hr-HR" dirty="0" err="1" smtClean="0"/>
              <a:t>the</a:t>
            </a:r>
            <a:r>
              <a:rPr lang="hr-HR" dirty="0" smtClean="0"/>
              <a:t> student </a:t>
            </a:r>
            <a:r>
              <a:rPr lang="hr-HR" dirty="0" err="1" smtClean="0">
                <a:solidFill>
                  <a:srgbClr val="FF0000"/>
                </a:solidFill>
              </a:rPr>
              <a:t>may</a:t>
            </a:r>
            <a:r>
              <a:rPr lang="hr-HR" dirty="0" smtClean="0">
                <a:solidFill>
                  <a:srgbClr val="FF0000"/>
                </a:solidFill>
              </a:rPr>
              <a:t> </a:t>
            </a:r>
            <a:r>
              <a:rPr lang="hr-HR" dirty="0" err="1" smtClean="0">
                <a:solidFill>
                  <a:srgbClr val="FF0000"/>
                </a:solidFill>
              </a:rPr>
              <a:t>employ</a:t>
            </a:r>
            <a:r>
              <a:rPr lang="hr-HR" dirty="0" smtClean="0">
                <a:solidFill>
                  <a:srgbClr val="FF0000"/>
                </a:solidFill>
              </a:rPr>
              <a:t> </a:t>
            </a:r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wrong</a:t>
            </a:r>
            <a:r>
              <a:rPr lang="hr-HR" dirty="0" smtClean="0"/>
              <a:t> sentence </a:t>
            </a:r>
            <a:r>
              <a:rPr lang="hr-HR" dirty="0" err="1" smtClean="0">
                <a:solidFill>
                  <a:srgbClr val="FF0000"/>
                </a:solidFill>
              </a:rPr>
              <a:t>patterns</a:t>
            </a:r>
            <a:r>
              <a:rPr lang="hr-HR" dirty="0" smtClean="0"/>
              <a:t> </a:t>
            </a:r>
            <a:r>
              <a:rPr lang="hr-HR" dirty="0" err="1" smtClean="0"/>
              <a:t>and</a:t>
            </a:r>
            <a:r>
              <a:rPr lang="hr-HR" dirty="0" smtClean="0"/>
              <a:t> </a:t>
            </a:r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wrong</a:t>
            </a:r>
            <a:r>
              <a:rPr lang="hr-HR" dirty="0" smtClean="0"/>
              <a:t> </a:t>
            </a:r>
            <a:r>
              <a:rPr lang="hr-HR" dirty="0" err="1" smtClean="0">
                <a:solidFill>
                  <a:srgbClr val="FF0000"/>
                </a:solidFill>
              </a:rPr>
              <a:t>vocabulary</a:t>
            </a:r>
            <a:r>
              <a:rPr lang="hr-HR" dirty="0" smtClean="0"/>
              <a:t>. </a:t>
            </a:r>
            <a:r>
              <a:rPr lang="hr-HR" dirty="0" err="1" smtClean="0"/>
              <a:t>Another</a:t>
            </a:r>
            <a:r>
              <a:rPr lang="hr-HR" dirty="0" smtClean="0"/>
              <a:t> </a:t>
            </a:r>
            <a:r>
              <a:rPr lang="hr-HR" dirty="0" err="1" smtClean="0"/>
              <a:t>cause</a:t>
            </a:r>
            <a:r>
              <a:rPr lang="hr-HR" dirty="0" smtClean="0"/>
              <a:t> is </a:t>
            </a:r>
            <a:r>
              <a:rPr lang="hr-HR" dirty="0" err="1" smtClean="0"/>
              <a:t>choosing</a:t>
            </a:r>
            <a:r>
              <a:rPr lang="hr-HR" dirty="0" smtClean="0"/>
              <a:t> to </a:t>
            </a:r>
            <a:r>
              <a:rPr lang="hr-HR" dirty="0" err="1" smtClean="0"/>
              <a:t>write</a:t>
            </a:r>
            <a:r>
              <a:rPr lang="hr-HR" dirty="0" smtClean="0"/>
              <a:t> </a:t>
            </a:r>
            <a:r>
              <a:rPr lang="hr-HR" dirty="0" err="1" smtClean="0">
                <a:solidFill>
                  <a:srgbClr val="FF0000"/>
                </a:solidFill>
              </a:rPr>
              <a:t>long</a:t>
            </a:r>
            <a:r>
              <a:rPr lang="hr-HR" dirty="0" smtClean="0"/>
              <a:t> </a:t>
            </a:r>
            <a:r>
              <a:rPr lang="hr-HR" dirty="0" err="1" smtClean="0"/>
              <a:t>and</a:t>
            </a:r>
            <a:r>
              <a:rPr lang="hr-HR" dirty="0" smtClean="0"/>
              <a:t> </a:t>
            </a:r>
            <a:r>
              <a:rPr lang="hr-HR" dirty="0" err="1" smtClean="0"/>
              <a:t>complicated</a:t>
            </a:r>
            <a:r>
              <a:rPr lang="hr-HR" dirty="0" smtClean="0"/>
              <a:t> </a:t>
            </a:r>
            <a:r>
              <a:rPr lang="hr-HR" dirty="0" err="1" smtClean="0"/>
              <a:t>sentences</a:t>
            </a:r>
            <a:r>
              <a:rPr lang="hr-HR" dirty="0" smtClean="0"/>
              <a:t> </a:t>
            </a:r>
            <a:r>
              <a:rPr lang="hr-HR" dirty="0" err="1" smtClean="0"/>
              <a:t>with</a:t>
            </a:r>
            <a:r>
              <a:rPr lang="hr-HR" dirty="0" smtClean="0"/>
              <a:t> </a:t>
            </a:r>
            <a:r>
              <a:rPr lang="hr-HR" dirty="0" err="1" smtClean="0">
                <a:solidFill>
                  <a:srgbClr val="FF0000"/>
                </a:solidFill>
              </a:rPr>
              <a:t>an</a:t>
            </a:r>
            <a:r>
              <a:rPr lang="hr-HR" dirty="0" smtClean="0">
                <a:solidFill>
                  <a:srgbClr val="FF0000"/>
                </a:solidFill>
              </a:rPr>
              <a:t> </a:t>
            </a:r>
            <a:r>
              <a:rPr lang="hr-HR" dirty="0" err="1" smtClean="0">
                <a:solidFill>
                  <a:srgbClr val="FF0000"/>
                </a:solidFill>
              </a:rPr>
              <a:t>excessive</a:t>
            </a:r>
            <a:r>
              <a:rPr lang="hr-HR" dirty="0" smtClean="0">
                <a:solidFill>
                  <a:srgbClr val="FF0000"/>
                </a:solidFill>
              </a:rPr>
              <a:t> </a:t>
            </a:r>
            <a:r>
              <a:rPr lang="hr-HR" dirty="0" err="1" smtClean="0">
                <a:solidFill>
                  <a:srgbClr val="FF0000"/>
                </a:solidFill>
              </a:rPr>
              <a:t>number</a:t>
            </a:r>
            <a:r>
              <a:rPr lang="hr-HR" dirty="0" smtClean="0">
                <a:solidFill>
                  <a:srgbClr val="FF0000"/>
                </a:solidFill>
              </a:rPr>
              <a:t> </a:t>
            </a:r>
            <a:r>
              <a:rPr lang="hr-HR" dirty="0" err="1" smtClean="0">
                <a:solidFill>
                  <a:srgbClr val="FF0000"/>
                </a:solidFill>
              </a:rPr>
              <a:t>of</a:t>
            </a:r>
            <a:r>
              <a:rPr lang="hr-HR" dirty="0" smtClean="0">
                <a:solidFill>
                  <a:srgbClr val="FF0000"/>
                </a:solidFill>
              </a:rPr>
              <a:t> </a:t>
            </a:r>
            <a:r>
              <a:rPr lang="hr-HR" dirty="0" err="1" smtClean="0">
                <a:solidFill>
                  <a:srgbClr val="FF0000"/>
                </a:solidFill>
              </a:rPr>
              <a:t>subordinate</a:t>
            </a:r>
            <a:r>
              <a:rPr lang="hr-HR" dirty="0" smtClean="0"/>
              <a:t> </a:t>
            </a:r>
            <a:r>
              <a:rPr lang="hr-HR" dirty="0" err="1" smtClean="0"/>
              <a:t>clauses</a:t>
            </a:r>
            <a:r>
              <a:rPr lang="hr-HR" dirty="0" smtClean="0"/>
              <a:t>. </a:t>
            </a:r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longer</a:t>
            </a:r>
            <a:r>
              <a:rPr lang="hr-HR" dirty="0" smtClean="0"/>
              <a:t> </a:t>
            </a:r>
            <a:r>
              <a:rPr lang="hr-HR" dirty="0" err="1" smtClean="0"/>
              <a:t>the</a:t>
            </a:r>
            <a:r>
              <a:rPr lang="hr-HR" dirty="0" smtClean="0"/>
              <a:t> sentence, </a:t>
            </a:r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>
                <a:solidFill>
                  <a:srgbClr val="FF0000"/>
                </a:solidFill>
              </a:rPr>
              <a:t>greater</a:t>
            </a:r>
            <a:r>
              <a:rPr lang="hr-HR" dirty="0" smtClean="0">
                <a:solidFill>
                  <a:srgbClr val="FF0000"/>
                </a:solidFill>
              </a:rPr>
              <a:t> is </a:t>
            </a:r>
            <a:r>
              <a:rPr lang="hr-HR" dirty="0" err="1" smtClean="0">
                <a:solidFill>
                  <a:srgbClr val="FF0000"/>
                </a:solidFill>
              </a:rPr>
              <a:t>the</a:t>
            </a:r>
            <a:r>
              <a:rPr lang="hr-HR" dirty="0" smtClean="0">
                <a:solidFill>
                  <a:srgbClr val="FF0000"/>
                </a:solidFill>
              </a:rPr>
              <a:t> </a:t>
            </a:r>
            <a:r>
              <a:rPr lang="hr-HR" dirty="0" err="1" smtClean="0">
                <a:solidFill>
                  <a:srgbClr val="FF0000"/>
                </a:solidFill>
              </a:rPr>
              <a:t>likelihood</a:t>
            </a:r>
            <a:r>
              <a:rPr lang="hr-HR" dirty="0" smtClean="0"/>
              <a:t> </a:t>
            </a:r>
            <a:r>
              <a:rPr lang="hr-HR" dirty="0" err="1" smtClean="0"/>
              <a:t>of</a:t>
            </a:r>
            <a:r>
              <a:rPr lang="hr-HR" dirty="0" smtClean="0"/>
              <a:t> </a:t>
            </a:r>
            <a:r>
              <a:rPr lang="hr-HR" dirty="0" err="1" smtClean="0"/>
              <a:t>making</a:t>
            </a:r>
            <a:r>
              <a:rPr lang="hr-HR" dirty="0" smtClean="0"/>
              <a:t> </a:t>
            </a:r>
            <a:r>
              <a:rPr lang="hr-HR" dirty="0" err="1" smtClean="0"/>
              <a:t>mistakes</a:t>
            </a:r>
            <a:r>
              <a:rPr lang="hr-HR" dirty="0" smtClean="0"/>
              <a:t> </a:t>
            </a:r>
            <a:r>
              <a:rPr lang="hr-HR" dirty="0" err="1" smtClean="0"/>
              <a:t>and</a:t>
            </a:r>
            <a:r>
              <a:rPr lang="hr-HR" dirty="0" smtClean="0"/>
              <a:t> </a:t>
            </a:r>
            <a:r>
              <a:rPr lang="hr-HR" dirty="0" err="1" smtClean="0"/>
              <a:t>failing</a:t>
            </a:r>
            <a:r>
              <a:rPr lang="hr-HR" dirty="0" smtClean="0"/>
              <a:t> to </a:t>
            </a:r>
            <a:r>
              <a:rPr lang="hr-HR" dirty="0" err="1" smtClean="0"/>
              <a:t>communicate</a:t>
            </a:r>
            <a:r>
              <a:rPr lang="hr-HR" dirty="0" smtClean="0"/>
              <a:t> </a:t>
            </a:r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meaning</a:t>
            </a:r>
            <a:r>
              <a:rPr lang="hr-HR" dirty="0" smtClean="0"/>
              <a:t>. </a:t>
            </a:r>
            <a:r>
              <a:rPr lang="hr-HR" dirty="0" err="1" smtClean="0">
                <a:solidFill>
                  <a:srgbClr val="FF0000"/>
                </a:solidFill>
              </a:rPr>
              <a:t>Consequently</a:t>
            </a:r>
            <a:r>
              <a:rPr lang="hr-HR" dirty="0" smtClean="0"/>
              <a:t>, </a:t>
            </a:r>
            <a:r>
              <a:rPr lang="hr-HR" dirty="0" err="1" smtClean="0"/>
              <a:t>in</a:t>
            </a:r>
            <a:r>
              <a:rPr lang="hr-HR" dirty="0" smtClean="0"/>
              <a:t> </a:t>
            </a:r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early</a:t>
            </a:r>
            <a:r>
              <a:rPr lang="hr-HR" dirty="0" smtClean="0"/>
              <a:t> </a:t>
            </a:r>
            <a:r>
              <a:rPr lang="hr-HR" dirty="0" err="1" smtClean="0"/>
              <a:t>stages</a:t>
            </a:r>
            <a:r>
              <a:rPr lang="hr-HR" dirty="0" smtClean="0"/>
              <a:t> </a:t>
            </a:r>
            <a:r>
              <a:rPr lang="hr-HR" dirty="0" err="1" smtClean="0"/>
              <a:t>of</a:t>
            </a:r>
            <a:r>
              <a:rPr lang="hr-HR" dirty="0" smtClean="0"/>
              <a:t> </a:t>
            </a:r>
            <a:r>
              <a:rPr lang="hr-HR" dirty="0" err="1" smtClean="0">
                <a:solidFill>
                  <a:srgbClr val="FF0000"/>
                </a:solidFill>
              </a:rPr>
              <a:t>their</a:t>
            </a:r>
            <a:r>
              <a:rPr lang="hr-HR" dirty="0" smtClean="0"/>
              <a:t> </a:t>
            </a:r>
            <a:r>
              <a:rPr lang="hr-HR" dirty="0" err="1" smtClean="0"/>
              <a:t>writing</a:t>
            </a:r>
            <a:r>
              <a:rPr lang="hr-HR" dirty="0" smtClean="0"/>
              <a:t>, </a:t>
            </a:r>
            <a:r>
              <a:rPr lang="hr-HR" dirty="0" err="1" smtClean="0">
                <a:solidFill>
                  <a:srgbClr val="FF0000"/>
                </a:solidFill>
              </a:rPr>
              <a:t>the</a:t>
            </a:r>
            <a:r>
              <a:rPr lang="hr-HR" dirty="0" smtClean="0">
                <a:solidFill>
                  <a:srgbClr val="FF0000"/>
                </a:solidFill>
              </a:rPr>
              <a:t> </a:t>
            </a:r>
            <a:r>
              <a:rPr lang="hr-HR" dirty="0" err="1" smtClean="0">
                <a:solidFill>
                  <a:srgbClr val="FF0000"/>
                </a:solidFill>
              </a:rPr>
              <a:t>advice</a:t>
            </a:r>
            <a:r>
              <a:rPr lang="hr-HR" dirty="0" smtClean="0">
                <a:solidFill>
                  <a:srgbClr val="FF0000"/>
                </a:solidFill>
              </a:rPr>
              <a:t> to </a:t>
            </a:r>
            <a:r>
              <a:rPr lang="hr-HR" dirty="0" err="1" smtClean="0">
                <a:solidFill>
                  <a:srgbClr val="FF0000"/>
                </a:solidFill>
              </a:rPr>
              <a:t>students</a:t>
            </a:r>
            <a:r>
              <a:rPr lang="hr-HR" dirty="0" smtClean="0">
                <a:solidFill>
                  <a:srgbClr val="FF0000"/>
                </a:solidFill>
              </a:rPr>
              <a:t> </a:t>
            </a:r>
            <a:r>
              <a:rPr lang="hr-HR" dirty="0" smtClean="0"/>
              <a:t>is </a:t>
            </a:r>
            <a:r>
              <a:rPr lang="hr-HR" dirty="0" err="1" smtClean="0"/>
              <a:t>that</a:t>
            </a:r>
            <a:r>
              <a:rPr lang="hr-HR" dirty="0" smtClean="0"/>
              <a:t> </a:t>
            </a:r>
            <a:r>
              <a:rPr lang="hr-HR" dirty="0" err="1" smtClean="0"/>
              <a:t>they</a:t>
            </a:r>
            <a:r>
              <a:rPr lang="hr-HR" dirty="0" smtClean="0"/>
              <a:t> </a:t>
            </a:r>
            <a:r>
              <a:rPr lang="hr-HR" dirty="0" err="1" smtClean="0">
                <a:solidFill>
                  <a:srgbClr val="FF0000"/>
                </a:solidFill>
              </a:rPr>
              <a:t>should</a:t>
            </a:r>
            <a:r>
              <a:rPr lang="hr-HR" dirty="0" smtClean="0">
                <a:solidFill>
                  <a:srgbClr val="FF0000"/>
                </a:solidFill>
              </a:rPr>
              <a:t> </a:t>
            </a:r>
            <a:r>
              <a:rPr lang="hr-HR" dirty="0" err="1" smtClean="0">
                <a:solidFill>
                  <a:srgbClr val="FF0000"/>
                </a:solidFill>
              </a:rPr>
              <a:t>not</a:t>
            </a:r>
            <a:r>
              <a:rPr lang="hr-HR" dirty="0" smtClean="0">
                <a:solidFill>
                  <a:srgbClr val="FF0000"/>
                </a:solidFill>
              </a:rPr>
              <a:t> </a:t>
            </a:r>
            <a:r>
              <a:rPr lang="hr-HR" dirty="0" err="1" smtClean="0"/>
              <a:t>write</a:t>
            </a:r>
            <a:r>
              <a:rPr lang="hr-HR" dirty="0" smtClean="0"/>
              <a:t> </a:t>
            </a:r>
            <a:r>
              <a:rPr lang="hr-HR" dirty="0" err="1" smtClean="0"/>
              <a:t>sentences</a:t>
            </a:r>
            <a:r>
              <a:rPr lang="hr-HR" dirty="0" smtClean="0"/>
              <a:t> </a:t>
            </a:r>
            <a:r>
              <a:rPr lang="hr-HR" dirty="0" err="1" smtClean="0">
                <a:solidFill>
                  <a:srgbClr val="FF0000"/>
                </a:solidFill>
              </a:rPr>
              <a:t>which</a:t>
            </a:r>
            <a:r>
              <a:rPr lang="hr-HR" dirty="0" smtClean="0">
                <a:solidFill>
                  <a:srgbClr val="FF0000"/>
                </a:solidFill>
              </a:rPr>
              <a:t> are </a:t>
            </a:r>
            <a:r>
              <a:rPr lang="hr-HR" dirty="0" err="1" smtClean="0"/>
              <a:t>longer</a:t>
            </a:r>
            <a:r>
              <a:rPr lang="hr-HR" dirty="0" smtClean="0"/>
              <a:t> </a:t>
            </a:r>
            <a:r>
              <a:rPr lang="hr-HR" dirty="0" err="1" smtClean="0"/>
              <a:t>than</a:t>
            </a:r>
            <a:r>
              <a:rPr lang="hr-HR" dirty="0" smtClean="0"/>
              <a:t> </a:t>
            </a:r>
            <a:r>
              <a:rPr lang="hr-HR" dirty="0" err="1" smtClean="0">
                <a:solidFill>
                  <a:srgbClr val="FF0000"/>
                </a:solidFill>
              </a:rPr>
              <a:t>three</a:t>
            </a:r>
            <a:r>
              <a:rPr lang="hr-HR" dirty="0" smtClean="0"/>
              <a:t> </a:t>
            </a:r>
            <a:r>
              <a:rPr lang="hr-HR" dirty="0" err="1" smtClean="0"/>
              <a:t>lines</a:t>
            </a:r>
            <a:r>
              <a:rPr lang="hr-HR" dirty="0" smtClean="0"/>
              <a:t>.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xmlns="" val="300445954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Finding errors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Identify some types of error in the paragraph!</a:t>
            </a:r>
            <a:endParaRPr lang="hr-HR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Comments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- a year is needed for the reference</a:t>
            </a:r>
          </a:p>
          <a:p>
            <a:r>
              <a:rPr lang="hr-HR" dirty="0" smtClean="0"/>
              <a:t>- thing and do are too vague</a:t>
            </a:r>
          </a:p>
          <a:p>
            <a:r>
              <a:rPr lang="hr-HR" dirty="0" smtClean="0"/>
              <a:t>- contractions are inappropriate</a:t>
            </a:r>
          </a:p>
          <a:p>
            <a:r>
              <a:rPr lang="hr-HR" dirty="0" smtClean="0"/>
              <a:t>- you should be avoided – it should be impersonal</a:t>
            </a:r>
          </a:p>
          <a:p>
            <a:r>
              <a:rPr lang="hr-HR" dirty="0" smtClean="0"/>
              <a:t>- small numbers should be put into words</a:t>
            </a:r>
          </a:p>
          <a:p>
            <a:r>
              <a:rPr lang="hr-HR" dirty="0" smtClean="0"/>
              <a:t>- more formal language is needed</a:t>
            </a:r>
          </a:p>
          <a:p>
            <a:r>
              <a:rPr lang="hr-HR" dirty="0" smtClean="0"/>
              <a:t>- a number of statements need to be qualified</a:t>
            </a:r>
            <a:endParaRPr lang="hr-HR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Informal style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Informal English contains:</a:t>
            </a:r>
          </a:p>
          <a:p>
            <a:r>
              <a:rPr lang="hr-HR" dirty="0" smtClean="0"/>
              <a:t>Colloquialisms</a:t>
            </a:r>
          </a:p>
          <a:p>
            <a:r>
              <a:rPr lang="hr-HR" dirty="0" smtClean="0"/>
              <a:t>Hesitation fillers (e.g. well, you know...)</a:t>
            </a:r>
          </a:p>
          <a:p>
            <a:r>
              <a:rPr lang="hr-HR" dirty="0" smtClean="0"/>
              <a:t>Contractions</a:t>
            </a:r>
          </a:p>
          <a:p>
            <a:r>
              <a:rPr lang="hr-HR" dirty="0" smtClean="0"/>
              <a:t>Phrasal and prepositional verbs</a:t>
            </a:r>
          </a:p>
          <a:p>
            <a:r>
              <a:rPr lang="hr-HR" dirty="0" smtClean="0"/>
              <a:t>Euphemisms</a:t>
            </a:r>
          </a:p>
          <a:p>
            <a:endParaRPr lang="hr-HR" dirty="0" smtClean="0"/>
          </a:p>
          <a:p>
            <a:r>
              <a:rPr lang="hr-HR" dirty="0" smtClean="0"/>
              <a:t>All of the above </a:t>
            </a:r>
            <a:r>
              <a:rPr lang="hr-HR" u="sng" dirty="0" smtClean="0"/>
              <a:t>should be avoided </a:t>
            </a:r>
            <a:r>
              <a:rPr lang="hr-HR" dirty="0" smtClean="0"/>
              <a:t>in academic writing</a:t>
            </a:r>
          </a:p>
          <a:p>
            <a:endParaRPr lang="hr-HR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Personal pronouns</a:t>
            </a:r>
            <a:endParaRPr lang="hr-HR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Personal pronouns (I, you, we) tend not to be used in more formal writing. Instead the style may be more impersonal. An introductory </a:t>
            </a:r>
            <a:r>
              <a:rPr lang="hr-HR" i="1" dirty="0" smtClean="0"/>
              <a:t>it</a:t>
            </a:r>
            <a:r>
              <a:rPr lang="hr-HR" dirty="0" smtClean="0"/>
              <a:t> or </a:t>
            </a:r>
            <a:r>
              <a:rPr lang="hr-HR" i="1" dirty="0" smtClean="0"/>
              <a:t>there</a:t>
            </a:r>
            <a:r>
              <a:rPr lang="hr-HR" dirty="0" smtClean="0"/>
              <a:t> may begin sentences; passive forms may also be used.</a:t>
            </a:r>
            <a:endParaRPr lang="hr-H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ACADEMIC WRITING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err="1" smtClean="0"/>
              <a:t>Written</a:t>
            </a:r>
            <a:r>
              <a:rPr lang="hr-HR" dirty="0" smtClean="0"/>
              <a:t> </a:t>
            </a:r>
            <a:r>
              <a:rPr lang="hr-HR" dirty="0" err="1" smtClean="0"/>
              <a:t>English</a:t>
            </a:r>
            <a:r>
              <a:rPr lang="hr-HR" dirty="0" smtClean="0"/>
              <a:t> </a:t>
            </a:r>
            <a:r>
              <a:rPr lang="hr-HR" dirty="0" err="1" smtClean="0"/>
              <a:t>may</a:t>
            </a:r>
            <a:r>
              <a:rPr lang="hr-HR" dirty="0" smtClean="0"/>
              <a:t> </a:t>
            </a:r>
            <a:r>
              <a:rPr lang="hr-HR" dirty="0" err="1" smtClean="0"/>
              <a:t>be</a:t>
            </a:r>
            <a:r>
              <a:rPr lang="hr-HR" dirty="0" smtClean="0"/>
              <a:t> </a:t>
            </a:r>
            <a:r>
              <a:rPr lang="hr-HR" dirty="0" err="1" smtClean="0"/>
              <a:t>formal</a:t>
            </a:r>
            <a:r>
              <a:rPr lang="hr-HR" dirty="0" smtClean="0"/>
              <a:t> </a:t>
            </a:r>
            <a:r>
              <a:rPr lang="hr-HR" dirty="0" err="1" smtClean="0"/>
              <a:t>and</a:t>
            </a:r>
            <a:r>
              <a:rPr lang="hr-HR" dirty="0" smtClean="0"/>
              <a:t> </a:t>
            </a:r>
            <a:r>
              <a:rPr lang="hr-HR" dirty="0" err="1" smtClean="0"/>
              <a:t>informal</a:t>
            </a:r>
            <a:r>
              <a:rPr lang="hr-HR" dirty="0" smtClean="0"/>
              <a:t> </a:t>
            </a:r>
          </a:p>
          <a:p>
            <a:r>
              <a:rPr lang="hr-HR" dirty="0" smtClean="0"/>
              <a:t>Academic writing is formal in an impersonal or objective style; cautious language is frequently used; vocabulary appropriate for particular academic context is used (specialist or technical vocabulary); the structure varies according to the particular type (genre), for example essay, report, thesis, etc.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xmlns="" val="107743592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 smtClean="0"/>
              <a:t>Thank you for your attention!</a:t>
            </a:r>
            <a:endParaRPr lang="hr-HR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r-HR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Full form of words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hr-HR" dirty="0" smtClean="0"/>
              <a:t>contracted forms (e.g. can’t, shouldn’t, won’t, isn’t) are not acceptable in the academic style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hr-HR" dirty="0" smtClean="0"/>
              <a:t>full forms should be used instead: cannot, should not, will not</a:t>
            </a:r>
          </a:p>
          <a:p>
            <a:endParaRPr lang="hr-H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Referencing</a:t>
            </a:r>
            <a:endParaRPr lang="hr-HR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Academic writing often contains references to other writers’ publications, sometimes including quotations</a:t>
            </a:r>
          </a:p>
          <a:p>
            <a:r>
              <a:rPr lang="hr-HR" dirty="0" smtClean="0"/>
              <a:t>The purpose of quotations and references is to demonstrate support for own ideas, points of view and findings, and to show examples or evidence</a:t>
            </a:r>
          </a:p>
          <a:p>
            <a:r>
              <a:rPr lang="hr-HR" dirty="0" smtClean="0"/>
              <a:t>Quotations should not be overused</a:t>
            </a:r>
            <a:endParaRPr lang="hr-H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Nominalisation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hr-HR" dirty="0" smtClean="0"/>
              <a:t>a tendency to describe actions with nouns, rather than verbs and condense the writing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endParaRPr lang="hr-HR" dirty="0" smtClean="0"/>
          </a:p>
          <a:p>
            <a:pPr lvl="1">
              <a:buFont typeface="Wingdings 2"/>
              <a:buChar char=""/>
              <a:defRPr/>
            </a:pPr>
            <a:r>
              <a:rPr lang="hr-HR" dirty="0" smtClean="0"/>
              <a:t>Germany </a:t>
            </a:r>
            <a:r>
              <a:rPr lang="hr-HR" u="sng" dirty="0" smtClean="0"/>
              <a:t>invaded</a:t>
            </a:r>
            <a:r>
              <a:rPr lang="hr-HR" dirty="0" smtClean="0"/>
              <a:t> Poland in 1939. This was the immediate cause of the Second World War </a:t>
            </a:r>
            <a:r>
              <a:rPr lang="hr-HR" u="sng" dirty="0" smtClean="0"/>
              <a:t>breaking out</a:t>
            </a:r>
            <a:r>
              <a:rPr lang="hr-HR" dirty="0" smtClean="0"/>
              <a:t>.</a:t>
            </a:r>
          </a:p>
          <a:p>
            <a:pPr lvl="1">
              <a:buFont typeface="Wingdings 2"/>
              <a:buChar char=""/>
              <a:defRPr/>
            </a:pPr>
            <a:r>
              <a:rPr lang="hr-HR" dirty="0" smtClean="0"/>
              <a:t>The recession occurred because too many consumer goods </a:t>
            </a:r>
            <a:r>
              <a:rPr lang="hr-HR" u="sng" dirty="0" smtClean="0"/>
              <a:t>were produced</a:t>
            </a:r>
            <a:r>
              <a:rPr lang="hr-HR" dirty="0" smtClean="0"/>
              <a:t>.</a:t>
            </a:r>
          </a:p>
          <a:p>
            <a:pPr lvl="1">
              <a:buFont typeface="Wingdings 2"/>
              <a:buChar char=""/>
              <a:defRPr/>
            </a:pPr>
            <a:r>
              <a:rPr lang="hr-HR" dirty="0" smtClean="0"/>
              <a:t>Crime </a:t>
            </a:r>
            <a:r>
              <a:rPr lang="hr-HR" u="sng" dirty="0" smtClean="0"/>
              <a:t>is increasing </a:t>
            </a:r>
            <a:r>
              <a:rPr lang="hr-HR" dirty="0" smtClean="0"/>
              <a:t>rapidly and causing concern.</a:t>
            </a:r>
          </a:p>
          <a:p>
            <a:pPr lvl="1">
              <a:buFont typeface="Wingdings 2"/>
              <a:buChar char=""/>
              <a:defRPr/>
            </a:pPr>
            <a:endParaRPr lang="hr-HR" dirty="0" smtClean="0"/>
          </a:p>
          <a:p>
            <a:pPr>
              <a:defRPr/>
            </a:pPr>
            <a:r>
              <a:rPr lang="hr-HR" dirty="0" smtClean="0"/>
              <a:t>Rewrite these sentences using nominal phrases instead of the underlined verbs.</a:t>
            </a:r>
          </a:p>
          <a:p>
            <a:endParaRPr lang="hr-H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Answer key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buFont typeface="Wingdings 2"/>
              <a:buChar char=""/>
              <a:defRPr/>
            </a:pPr>
            <a:r>
              <a:rPr lang="hr-HR" dirty="0" smtClean="0"/>
              <a:t>Germany’s invasion of Poland in 1939 was the immediate cause of the outbreak of the Second World War.</a:t>
            </a:r>
          </a:p>
          <a:p>
            <a:pPr lvl="1">
              <a:buFont typeface="Wingdings 2"/>
              <a:buChar char=""/>
              <a:defRPr/>
            </a:pPr>
            <a:r>
              <a:rPr lang="hr-HR" dirty="0" smtClean="0"/>
              <a:t>The recession occurred because of an over-production of consumer goods.</a:t>
            </a:r>
          </a:p>
          <a:p>
            <a:pPr lvl="1">
              <a:buFont typeface="Wingdings 2"/>
              <a:buChar char=""/>
              <a:defRPr/>
            </a:pPr>
            <a:r>
              <a:rPr lang="hr-HR" dirty="0" smtClean="0"/>
              <a:t>The rapid increase in crime is causing concern.</a:t>
            </a:r>
          </a:p>
          <a:p>
            <a:endParaRPr lang="hr-H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Formal or informal?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514350" indent="-514350">
              <a:buFont typeface="+mj-lt"/>
              <a:buAutoNum type="arabicPeriod"/>
              <a:defRPr/>
            </a:pPr>
            <a:r>
              <a:rPr lang="hr-HR" dirty="0" smtClean="0"/>
              <a:t>The project will be completed next year.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hr-HR" dirty="0" smtClean="0"/>
              <a:t>I showed that his arguments did not hold water.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hr-HR" dirty="0" smtClean="0"/>
              <a:t>I wonder why he put up with those terrible conditions for so long.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hr-HR" dirty="0" smtClean="0"/>
              <a:t>Five more tests will be necessary before the experiment can be concluded.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hr-HR" dirty="0" smtClean="0"/>
              <a:t>It is possible to consider the results from a different viewpoint.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hr-HR" dirty="0" smtClean="0"/>
              <a:t>It has been proved that the arguments so far are without foundation.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hr-HR" dirty="0" smtClean="0"/>
              <a:t>He’ll have to do another five tests before he can stop the experiment.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hr-HR" dirty="0" smtClean="0"/>
              <a:t>It isn’t clear why such terrible conditions were tolerated for so long.</a:t>
            </a:r>
          </a:p>
          <a:p>
            <a:pPr marL="514350" indent="-514350">
              <a:buFont typeface="+mj-lt"/>
              <a:buAutoNum type="arabicPeriod"/>
              <a:defRPr/>
            </a:pPr>
            <a:endParaRPr lang="hr-HR" dirty="0" smtClean="0"/>
          </a:p>
          <a:p>
            <a:endParaRPr lang="hr-H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err="1" smtClean="0"/>
              <a:t>Informal</a:t>
            </a:r>
            <a:r>
              <a:rPr lang="hr-HR" dirty="0" smtClean="0"/>
              <a:t> </a:t>
            </a:r>
            <a:r>
              <a:rPr lang="hr-HR" dirty="0" err="1" smtClean="0"/>
              <a:t>sentences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r-HR" dirty="0" smtClean="0"/>
              <a:t>She said it wasnt’t good enough.</a:t>
            </a:r>
          </a:p>
          <a:p>
            <a:r>
              <a:rPr lang="hr-HR" dirty="0" smtClean="0"/>
              <a:t>I thought the lecture was terribly difficult to follow.</a:t>
            </a:r>
          </a:p>
          <a:p>
            <a:r>
              <a:rPr lang="hr-HR" dirty="0" smtClean="0"/>
              <a:t>They’ve got to find out how to carry out a survey of old folks’ opinions of little kids.</a:t>
            </a:r>
          </a:p>
          <a:p>
            <a:r>
              <a:rPr lang="hr-HR" dirty="0" smtClean="0"/>
              <a:t>The results were a lot better than I expected.</a:t>
            </a:r>
          </a:p>
          <a:p>
            <a:r>
              <a:rPr lang="hr-HR" dirty="0" smtClean="0"/>
              <a:t>None of our other student friends knew the answer either.</a:t>
            </a:r>
          </a:p>
          <a:p>
            <a:r>
              <a:rPr lang="hr-HR" dirty="0" smtClean="0"/>
              <a:t>He said: ‘It’s hell being on your own.’</a:t>
            </a:r>
          </a:p>
          <a:p>
            <a:endParaRPr lang="hr-HR" dirty="0" smtClean="0"/>
          </a:p>
          <a:p>
            <a:pPr>
              <a:buNone/>
            </a:pPr>
            <a:r>
              <a:rPr lang="hr-HR" dirty="0" smtClean="0"/>
              <a:t>Rewrite the sentences in a formal style!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xmlns="" val="41079124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err="1" smtClean="0"/>
              <a:t>Answer</a:t>
            </a:r>
            <a:r>
              <a:rPr lang="hr-HR" dirty="0" smtClean="0"/>
              <a:t> </a:t>
            </a:r>
            <a:r>
              <a:rPr lang="hr-HR" dirty="0" err="1" smtClean="0"/>
              <a:t>key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AutoNum type="arabicPeriod"/>
              <a:defRPr/>
            </a:pPr>
            <a:r>
              <a:rPr lang="hr-HR" dirty="0" smtClean="0"/>
              <a:t>It was said that it was unsatisfactory.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hr-HR" dirty="0" smtClean="0"/>
              <a:t>It seemed that the lecture was very difficult to understand.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hr-HR" dirty="0" smtClean="0"/>
              <a:t>They need to discover how to conduct a survey of elderly people’s opinions of young children.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hr-HR" dirty="0" smtClean="0"/>
              <a:t>The results appeared to be better than expected.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hr-HR" dirty="0" smtClean="0"/>
              <a:t>It was reported that the answer was not known by any of the students.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hr-HR" dirty="0" smtClean="0"/>
              <a:t>A man said that </a:t>
            </a:r>
            <a:r>
              <a:rPr lang="hr-HR" dirty="0" smtClean="0"/>
              <a:t>it was </a:t>
            </a:r>
            <a:r>
              <a:rPr lang="hr-HR" dirty="0" smtClean="0"/>
              <a:t>hard to be alone.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xmlns="" val="57112157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76</TotalTime>
  <Words>1190</Words>
  <Application>Microsoft Office PowerPoint</Application>
  <PresentationFormat>On-screen Show (4:3)</PresentationFormat>
  <Paragraphs>106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Flow</vt:lpstr>
      <vt:lpstr>Academic style</vt:lpstr>
      <vt:lpstr>ACADEMIC WRITING</vt:lpstr>
      <vt:lpstr>Full form of words</vt:lpstr>
      <vt:lpstr>Referencing</vt:lpstr>
      <vt:lpstr>Nominalisation</vt:lpstr>
      <vt:lpstr>Answer key</vt:lpstr>
      <vt:lpstr>Formal or informal?</vt:lpstr>
      <vt:lpstr>Informal sentences</vt:lpstr>
      <vt:lpstr>Answer key</vt:lpstr>
      <vt:lpstr>Cautious language</vt:lpstr>
      <vt:lpstr>Answer key</vt:lpstr>
      <vt:lpstr>Finding sources</vt:lpstr>
      <vt:lpstr>Answer key</vt:lpstr>
      <vt:lpstr>Inappropriate language</vt:lpstr>
      <vt:lpstr>Sample answer</vt:lpstr>
      <vt:lpstr>Finding errors</vt:lpstr>
      <vt:lpstr>Comments</vt:lpstr>
      <vt:lpstr>Informal style</vt:lpstr>
      <vt:lpstr>Personal pronouns</vt:lpstr>
      <vt:lpstr>Thank you for your attention!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Academic style</dc:title>
  <dc:creator>Marijana Javornik Čubrić</dc:creator>
  <cp:lastModifiedBy>MJC</cp:lastModifiedBy>
  <cp:revision>13</cp:revision>
  <dcterms:created xsi:type="dcterms:W3CDTF">2013-04-23T09:28:53Z</dcterms:created>
  <dcterms:modified xsi:type="dcterms:W3CDTF">2019-03-02T17:56:57Z</dcterms:modified>
</cp:coreProperties>
</file>