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66" r:id="rId3"/>
    <p:sldId id="267" r:id="rId4"/>
    <p:sldId id="288" r:id="rId5"/>
    <p:sldId id="289" r:id="rId6"/>
    <p:sldId id="257" r:id="rId7"/>
    <p:sldId id="258" r:id="rId8"/>
    <p:sldId id="284" r:id="rId9"/>
    <p:sldId id="285" r:id="rId10"/>
    <p:sldId id="261" r:id="rId11"/>
    <p:sldId id="282" r:id="rId12"/>
    <p:sldId id="277" r:id="rId13"/>
    <p:sldId id="279" r:id="rId14"/>
    <p:sldId id="262" r:id="rId15"/>
    <p:sldId id="263" r:id="rId16"/>
    <p:sldId id="264" r:id="rId17"/>
    <p:sldId id="278" r:id="rId18"/>
    <p:sldId id="280" r:id="rId19"/>
    <p:sldId id="281" r:id="rId20"/>
    <p:sldId id="265" r:id="rId21"/>
    <p:sldId id="274" r:id="rId22"/>
    <p:sldId id="275" r:id="rId23"/>
    <p:sldId id="268" r:id="rId24"/>
    <p:sldId id="271" r:id="rId25"/>
    <p:sldId id="272" r:id="rId26"/>
    <p:sldId id="286" r:id="rId27"/>
    <p:sldId id="287" r:id="rId28"/>
    <p:sldId id="273" r:id="rId29"/>
    <p:sldId id="276" r:id="rId30"/>
    <p:sldId id="283" r:id="rId3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3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443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5436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788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904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6591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468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836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310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679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664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972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11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525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478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0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15A30-A194-4A36-992F-18F03BD92E75}" type="datetimeFigureOut">
              <a:rPr lang="hr-HR" smtClean="0"/>
              <a:pPr/>
              <a:t>19.11.2018.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B41BBF-0775-4D3F-B0A2-4B3AEBBB425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8207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Frag8ll85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Basic Business English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Money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get</a:t>
            </a:r>
            <a:r>
              <a:rPr lang="hr-HR" dirty="0" smtClean="0"/>
              <a:t>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What is the difference between:</a:t>
            </a:r>
          </a:p>
          <a:p>
            <a:r>
              <a:rPr lang="hr-HR" dirty="0" smtClean="0"/>
              <a:t>Salary</a:t>
            </a:r>
          </a:p>
          <a:p>
            <a:r>
              <a:rPr lang="hr-HR" dirty="0" smtClean="0"/>
              <a:t>Pay</a:t>
            </a:r>
          </a:p>
          <a:p>
            <a:r>
              <a:rPr lang="hr-HR" dirty="0" err="1" smtClean="0"/>
              <a:t>Wages</a:t>
            </a:r>
            <a:endParaRPr lang="hr-HR" dirty="0" smtClean="0"/>
          </a:p>
          <a:p>
            <a:r>
              <a:rPr lang="hr-HR" dirty="0" smtClean="0"/>
              <a:t>Fee</a:t>
            </a:r>
          </a:p>
          <a:p>
            <a:r>
              <a:rPr lang="hr-HR" dirty="0" err="1" smtClean="0"/>
              <a:t>Income</a:t>
            </a:r>
            <a:endParaRPr lang="hr-HR" dirty="0" smtClean="0"/>
          </a:p>
          <a:p>
            <a:r>
              <a:rPr lang="hr-HR" dirty="0" err="1" smtClean="0"/>
              <a:t>Damages</a:t>
            </a:r>
            <a:endParaRPr lang="hr-HR" dirty="0" smtClean="0"/>
          </a:p>
          <a:p>
            <a:r>
              <a:rPr lang="hr-HR" dirty="0" err="1" smtClean="0"/>
              <a:t>Reward</a:t>
            </a:r>
            <a:endParaRPr lang="hr-HR" dirty="0" smtClean="0"/>
          </a:p>
          <a:p>
            <a:r>
              <a:rPr lang="hr-HR" dirty="0" err="1" smtClean="0"/>
              <a:t>Scholarship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Money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to </a:t>
            </a:r>
            <a:r>
              <a:rPr lang="hr-HR" dirty="0" err="1" smtClean="0"/>
              <a:t>give</a:t>
            </a:r>
            <a:r>
              <a:rPr lang="hr-HR" dirty="0" smtClean="0"/>
              <a:t>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Bill</a:t>
            </a:r>
          </a:p>
          <a:p>
            <a:r>
              <a:rPr lang="hr-HR" dirty="0" smtClean="0"/>
              <a:t>Fine</a:t>
            </a:r>
          </a:p>
          <a:p>
            <a:r>
              <a:rPr lang="hr-HR" dirty="0" err="1" smtClean="0"/>
              <a:t>Toll</a:t>
            </a:r>
            <a:endParaRPr lang="hr-HR" dirty="0" smtClean="0"/>
          </a:p>
          <a:p>
            <a:r>
              <a:rPr lang="hr-HR" dirty="0" err="1" smtClean="0"/>
              <a:t>Tax</a:t>
            </a:r>
            <a:endParaRPr lang="hr-HR" dirty="0" smtClean="0"/>
          </a:p>
          <a:p>
            <a:r>
              <a:rPr lang="hr-HR" dirty="0" err="1" smtClean="0"/>
              <a:t>Tuition</a:t>
            </a:r>
            <a:r>
              <a:rPr lang="hr-HR" dirty="0" smtClean="0"/>
              <a:t> </a:t>
            </a:r>
            <a:r>
              <a:rPr lang="hr-HR" dirty="0" err="1" smtClean="0"/>
              <a:t>fee</a:t>
            </a:r>
            <a:endParaRPr lang="hr-HR" dirty="0" smtClean="0"/>
          </a:p>
          <a:p>
            <a:r>
              <a:rPr lang="hr-HR" dirty="0" err="1" smtClean="0"/>
              <a:t>Contributions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6917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Fill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blanks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words</a:t>
            </a:r>
            <a:r>
              <a:rPr lang="hr-HR" dirty="0" smtClean="0"/>
              <a:t> </a:t>
            </a:r>
            <a:r>
              <a:rPr lang="hr-HR" dirty="0" err="1" smtClean="0"/>
              <a:t>below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sz="2600" i="1" dirty="0"/>
              <a:t>f</a:t>
            </a:r>
            <a:r>
              <a:rPr lang="hr-HR" sz="2600" i="1" dirty="0" smtClean="0"/>
              <a:t>ine, </a:t>
            </a:r>
            <a:r>
              <a:rPr lang="hr-HR" sz="2600" i="1" dirty="0" err="1" smtClean="0"/>
              <a:t>fee</a:t>
            </a:r>
            <a:r>
              <a:rPr lang="hr-HR" sz="2600" i="1" dirty="0" smtClean="0"/>
              <a:t>, </a:t>
            </a:r>
            <a:r>
              <a:rPr lang="hr-HR" sz="2600" i="1" dirty="0" err="1" smtClean="0"/>
              <a:t>bill</a:t>
            </a:r>
            <a:r>
              <a:rPr lang="hr-HR" sz="2600" i="1" dirty="0" smtClean="0"/>
              <a:t>, </a:t>
            </a:r>
            <a:r>
              <a:rPr lang="hr-HR" sz="2600" i="1" dirty="0" err="1" smtClean="0"/>
              <a:t>charges</a:t>
            </a:r>
            <a:r>
              <a:rPr lang="hr-HR" sz="2600" i="1" dirty="0" smtClean="0"/>
              <a:t>, </a:t>
            </a:r>
            <a:r>
              <a:rPr lang="hr-HR" sz="2600" i="1" dirty="0" err="1" smtClean="0"/>
              <a:t>damages</a:t>
            </a:r>
            <a:r>
              <a:rPr lang="hr-HR" sz="2600" i="1" dirty="0" smtClean="0"/>
              <a:t>, </a:t>
            </a:r>
            <a:r>
              <a:rPr lang="hr-HR" sz="2600" i="1" dirty="0" err="1" smtClean="0"/>
              <a:t>salary</a:t>
            </a:r>
            <a:r>
              <a:rPr lang="hr-HR" sz="2600" i="1" dirty="0" smtClean="0"/>
              <a:t>, </a:t>
            </a:r>
            <a:r>
              <a:rPr lang="hr-HR" sz="2600" i="1" dirty="0" err="1" smtClean="0"/>
              <a:t>wages</a:t>
            </a:r>
            <a:r>
              <a:rPr lang="hr-HR" sz="2600" i="1" dirty="0" smtClean="0"/>
              <a:t>, </a:t>
            </a:r>
            <a:r>
              <a:rPr lang="hr-HR" sz="2600" i="1" dirty="0" err="1" smtClean="0"/>
              <a:t>income</a:t>
            </a:r>
            <a:r>
              <a:rPr lang="hr-HR" sz="2600" i="1" dirty="0" smtClean="0"/>
              <a:t>, </a:t>
            </a:r>
            <a:r>
              <a:rPr lang="hr-HR" sz="2600" i="1" dirty="0" err="1" smtClean="0"/>
              <a:t>check</a:t>
            </a:r>
            <a:endParaRPr lang="hr-HR" sz="2600" i="1" dirty="0" smtClean="0"/>
          </a:p>
          <a:p>
            <a:pPr marL="0" indent="0">
              <a:buNone/>
            </a:pPr>
            <a:endParaRPr lang="hr-HR" sz="2600" i="1" dirty="0" smtClean="0"/>
          </a:p>
          <a:p>
            <a:r>
              <a:rPr lang="hr-HR" sz="2600" dirty="0" err="1" smtClean="0"/>
              <a:t>There</a:t>
            </a:r>
            <a:r>
              <a:rPr lang="hr-HR" sz="2600" dirty="0" smtClean="0"/>
              <a:t> </a:t>
            </a:r>
            <a:r>
              <a:rPr lang="hr-HR" sz="2600" dirty="0" err="1" smtClean="0"/>
              <a:t>will</a:t>
            </a:r>
            <a:r>
              <a:rPr lang="hr-HR" sz="2600" dirty="0" smtClean="0"/>
              <a:t> </a:t>
            </a:r>
            <a:r>
              <a:rPr lang="hr-HR" sz="2600" dirty="0" err="1" smtClean="0"/>
              <a:t>be</a:t>
            </a:r>
            <a:r>
              <a:rPr lang="hr-HR" sz="2600" dirty="0" smtClean="0"/>
              <a:t> </a:t>
            </a:r>
            <a:r>
              <a:rPr lang="hr-HR" sz="2600" dirty="0" err="1" smtClean="0"/>
              <a:t>an</a:t>
            </a:r>
            <a:r>
              <a:rPr lang="hr-HR" sz="2600" dirty="0" smtClean="0"/>
              <a:t> </a:t>
            </a:r>
            <a:r>
              <a:rPr lang="hr-HR" sz="2600" dirty="0" err="1" smtClean="0"/>
              <a:t>increase</a:t>
            </a:r>
            <a:r>
              <a:rPr lang="hr-HR" sz="2600" dirty="0" smtClean="0"/>
              <a:t> </a:t>
            </a:r>
            <a:r>
              <a:rPr lang="hr-HR" sz="2600" dirty="0" err="1" smtClean="0"/>
              <a:t>in</a:t>
            </a:r>
            <a:r>
              <a:rPr lang="hr-HR" sz="2600" dirty="0" smtClean="0"/>
              <a:t> </a:t>
            </a:r>
            <a:r>
              <a:rPr lang="hr-HR" sz="2600" dirty="0" err="1" smtClean="0"/>
              <a:t>postal</a:t>
            </a:r>
            <a:r>
              <a:rPr lang="hr-HR" sz="2600" dirty="0" smtClean="0"/>
              <a:t> </a:t>
            </a:r>
            <a:r>
              <a:rPr lang="hr-HR" sz="2600" dirty="0" err="1" smtClean="0"/>
              <a:t>and</a:t>
            </a:r>
            <a:r>
              <a:rPr lang="hr-HR" sz="2600" dirty="0" smtClean="0"/>
              <a:t> </a:t>
            </a:r>
            <a:r>
              <a:rPr lang="hr-HR" sz="2600" dirty="0" err="1" smtClean="0"/>
              <a:t>telephone</a:t>
            </a:r>
            <a:r>
              <a:rPr lang="hr-HR" sz="2600" dirty="0" smtClean="0"/>
              <a:t> ________.</a:t>
            </a:r>
          </a:p>
          <a:p>
            <a:r>
              <a:rPr lang="hr-HR" sz="2600" dirty="0" err="1" smtClean="0"/>
              <a:t>Have</a:t>
            </a:r>
            <a:r>
              <a:rPr lang="hr-HR" sz="2600" dirty="0" smtClean="0"/>
              <a:t> </a:t>
            </a:r>
            <a:r>
              <a:rPr lang="hr-HR" sz="2600" dirty="0" err="1" smtClean="0"/>
              <a:t>you</a:t>
            </a:r>
            <a:r>
              <a:rPr lang="hr-HR" sz="2600" dirty="0" smtClean="0"/>
              <a:t> </a:t>
            </a:r>
            <a:r>
              <a:rPr lang="hr-HR" sz="2600" dirty="0" err="1" smtClean="0"/>
              <a:t>seen</a:t>
            </a:r>
            <a:r>
              <a:rPr lang="hr-HR" sz="2600" dirty="0" smtClean="0"/>
              <a:t> </a:t>
            </a:r>
            <a:r>
              <a:rPr lang="hr-HR" sz="2600" dirty="0" err="1" smtClean="0"/>
              <a:t>our</a:t>
            </a:r>
            <a:r>
              <a:rPr lang="hr-HR" sz="2600" dirty="0" smtClean="0"/>
              <a:t> </a:t>
            </a:r>
            <a:r>
              <a:rPr lang="hr-HR" sz="2600" dirty="0" err="1" smtClean="0"/>
              <a:t>telephone</a:t>
            </a:r>
            <a:r>
              <a:rPr lang="hr-HR" sz="2600" dirty="0" smtClean="0"/>
              <a:t> _______ </a:t>
            </a:r>
            <a:r>
              <a:rPr lang="hr-HR" sz="2600" dirty="0" err="1" smtClean="0"/>
              <a:t>this</a:t>
            </a:r>
            <a:r>
              <a:rPr lang="hr-HR" sz="2600" dirty="0" smtClean="0"/>
              <a:t> </a:t>
            </a:r>
            <a:r>
              <a:rPr lang="hr-HR" sz="2600" dirty="0" err="1" smtClean="0"/>
              <a:t>month</a:t>
            </a:r>
            <a:r>
              <a:rPr lang="hr-HR" sz="2600" dirty="0" smtClean="0"/>
              <a:t>?</a:t>
            </a:r>
          </a:p>
          <a:p>
            <a:r>
              <a:rPr lang="hr-HR" sz="2600" dirty="0" err="1" smtClean="0"/>
              <a:t>John</a:t>
            </a:r>
            <a:r>
              <a:rPr lang="hr-HR" sz="2600" dirty="0" smtClean="0"/>
              <a:t> </a:t>
            </a:r>
            <a:r>
              <a:rPr lang="hr-HR" sz="2600" dirty="0" err="1" smtClean="0"/>
              <a:t>got</a:t>
            </a:r>
            <a:r>
              <a:rPr lang="hr-HR" sz="2600" dirty="0" smtClean="0"/>
              <a:t> $2,000 </a:t>
            </a:r>
            <a:r>
              <a:rPr lang="hr-HR" sz="2600" dirty="0" err="1" smtClean="0"/>
              <a:t>in</a:t>
            </a:r>
            <a:r>
              <a:rPr lang="hr-HR" sz="2600" dirty="0" smtClean="0"/>
              <a:t> _________ </a:t>
            </a:r>
            <a:r>
              <a:rPr lang="hr-HR" sz="2600" dirty="0" err="1" smtClean="0"/>
              <a:t>from</a:t>
            </a:r>
            <a:r>
              <a:rPr lang="hr-HR" sz="2600" dirty="0" smtClean="0"/>
              <a:t> </a:t>
            </a:r>
            <a:r>
              <a:rPr lang="hr-HR" sz="2600" dirty="0" err="1" smtClean="0"/>
              <a:t>the</a:t>
            </a:r>
            <a:r>
              <a:rPr lang="hr-HR" sz="2600" dirty="0" smtClean="0"/>
              <a:t> bus </a:t>
            </a:r>
            <a:r>
              <a:rPr lang="hr-HR" sz="2600" dirty="0" err="1" smtClean="0"/>
              <a:t>company</a:t>
            </a:r>
            <a:r>
              <a:rPr lang="hr-HR" sz="2600" dirty="0" smtClean="0"/>
              <a:t> he had </a:t>
            </a:r>
            <a:r>
              <a:rPr lang="hr-HR" sz="2600" dirty="0" err="1" smtClean="0"/>
              <a:t>sued</a:t>
            </a:r>
            <a:r>
              <a:rPr lang="hr-HR" sz="2600" dirty="0" smtClean="0"/>
              <a:t>.</a:t>
            </a:r>
          </a:p>
          <a:p>
            <a:r>
              <a:rPr lang="hr-HR" sz="2600" dirty="0" smtClean="0"/>
              <a:t>He </a:t>
            </a:r>
            <a:r>
              <a:rPr lang="hr-HR" sz="2600" dirty="0" err="1" smtClean="0"/>
              <a:t>waved</a:t>
            </a:r>
            <a:r>
              <a:rPr lang="hr-HR" sz="2600" dirty="0" smtClean="0"/>
              <a:t> to </a:t>
            </a:r>
            <a:r>
              <a:rPr lang="hr-HR" sz="2600" dirty="0" err="1" smtClean="0"/>
              <a:t>the</a:t>
            </a:r>
            <a:r>
              <a:rPr lang="hr-HR" sz="2600" dirty="0" smtClean="0"/>
              <a:t> </a:t>
            </a:r>
            <a:r>
              <a:rPr lang="hr-HR" sz="2600" dirty="0" err="1" smtClean="0"/>
              <a:t>waiter</a:t>
            </a:r>
            <a:r>
              <a:rPr lang="hr-HR" sz="2600" dirty="0" smtClean="0"/>
              <a:t> </a:t>
            </a:r>
            <a:r>
              <a:rPr lang="hr-HR" sz="2600" dirty="0" err="1" smtClean="0"/>
              <a:t>to</a:t>
            </a:r>
            <a:r>
              <a:rPr lang="hr-HR" sz="2600" dirty="0" smtClean="0"/>
              <a:t> </a:t>
            </a:r>
            <a:r>
              <a:rPr lang="hr-HR" sz="2600" dirty="0" err="1" smtClean="0"/>
              <a:t>get</a:t>
            </a:r>
            <a:r>
              <a:rPr lang="hr-HR" sz="2600" dirty="0" smtClean="0"/>
              <a:t> </a:t>
            </a:r>
            <a:r>
              <a:rPr lang="hr-HR" sz="2600" dirty="0" err="1" smtClean="0"/>
              <a:t>the</a:t>
            </a:r>
            <a:r>
              <a:rPr lang="hr-HR" sz="2600" dirty="0" smtClean="0"/>
              <a:t> _____.</a:t>
            </a:r>
          </a:p>
          <a:p>
            <a:r>
              <a:rPr lang="hr-HR" sz="2600" dirty="0" err="1" smtClean="0"/>
              <a:t>She</a:t>
            </a:r>
            <a:r>
              <a:rPr lang="hr-HR" sz="2600" dirty="0" smtClean="0"/>
              <a:t> </a:t>
            </a:r>
            <a:r>
              <a:rPr lang="hr-HR" sz="2600" dirty="0" err="1" smtClean="0"/>
              <a:t>paid</a:t>
            </a:r>
            <a:r>
              <a:rPr lang="hr-HR" sz="2600" dirty="0" smtClean="0"/>
              <a:t> a $1,000 _____ for _____ </a:t>
            </a:r>
            <a:r>
              <a:rPr lang="hr-HR" sz="2600" dirty="0" err="1" smtClean="0"/>
              <a:t>tax</a:t>
            </a:r>
            <a:r>
              <a:rPr lang="hr-HR" sz="2600" dirty="0" smtClean="0"/>
              <a:t> </a:t>
            </a:r>
            <a:r>
              <a:rPr lang="hr-HR" sz="2600" dirty="0" err="1" smtClean="0"/>
              <a:t>evasion</a:t>
            </a:r>
            <a:r>
              <a:rPr lang="hr-HR" sz="2600" dirty="0" smtClean="0"/>
              <a:t>.</a:t>
            </a:r>
          </a:p>
          <a:p>
            <a:r>
              <a:rPr lang="hr-HR" sz="2600" dirty="0" err="1" smtClean="0"/>
              <a:t>There</a:t>
            </a:r>
            <a:r>
              <a:rPr lang="hr-HR" sz="2600" dirty="0" smtClean="0"/>
              <a:t> is a </a:t>
            </a:r>
            <a:r>
              <a:rPr lang="hr-HR" sz="2600" dirty="0" err="1" smtClean="0"/>
              <a:t>difference</a:t>
            </a:r>
            <a:r>
              <a:rPr lang="hr-HR" sz="2600" dirty="0" smtClean="0"/>
              <a:t> </a:t>
            </a:r>
            <a:r>
              <a:rPr lang="hr-HR" sz="2600" dirty="0" err="1" smtClean="0"/>
              <a:t>in</a:t>
            </a:r>
            <a:r>
              <a:rPr lang="hr-HR" sz="2600" dirty="0" smtClean="0"/>
              <a:t> ______ </a:t>
            </a:r>
            <a:r>
              <a:rPr lang="hr-HR" sz="2600" dirty="0" err="1" smtClean="0"/>
              <a:t>between</a:t>
            </a:r>
            <a:r>
              <a:rPr lang="hr-HR" sz="2600" dirty="0" smtClean="0"/>
              <a:t> a </a:t>
            </a:r>
            <a:r>
              <a:rPr lang="hr-HR" sz="2600" dirty="0" err="1" smtClean="0"/>
              <a:t>manager</a:t>
            </a:r>
            <a:r>
              <a:rPr lang="hr-HR" sz="2600" dirty="0" smtClean="0"/>
              <a:t> </a:t>
            </a:r>
            <a:r>
              <a:rPr lang="hr-HR" sz="2600" dirty="0" err="1" smtClean="0"/>
              <a:t>and</a:t>
            </a:r>
            <a:r>
              <a:rPr lang="hr-HR" sz="2600" dirty="0" smtClean="0"/>
              <a:t> </a:t>
            </a:r>
            <a:r>
              <a:rPr lang="hr-HR" sz="2600" dirty="0" err="1" smtClean="0"/>
              <a:t>an</a:t>
            </a:r>
            <a:r>
              <a:rPr lang="hr-HR" sz="2600" dirty="0" smtClean="0"/>
              <a:t> </a:t>
            </a:r>
            <a:r>
              <a:rPr lang="hr-HR" sz="2600" dirty="0" err="1" smtClean="0"/>
              <a:t>employee</a:t>
            </a:r>
            <a:r>
              <a:rPr lang="hr-HR" sz="2600" dirty="0" smtClean="0"/>
              <a:t>. </a:t>
            </a:r>
          </a:p>
          <a:p>
            <a:r>
              <a:rPr lang="hr-HR" sz="2600" dirty="0" err="1" smtClean="0"/>
              <a:t>My</a:t>
            </a:r>
            <a:r>
              <a:rPr lang="hr-HR" sz="2600" dirty="0" smtClean="0"/>
              <a:t> </a:t>
            </a:r>
            <a:r>
              <a:rPr lang="hr-HR" sz="2600" dirty="0" err="1" smtClean="0"/>
              <a:t>lawyer</a:t>
            </a:r>
            <a:r>
              <a:rPr lang="hr-HR" sz="2600" dirty="0" smtClean="0"/>
              <a:t>’s __________ </a:t>
            </a:r>
            <a:r>
              <a:rPr lang="hr-HR" sz="2600" dirty="0" err="1" smtClean="0"/>
              <a:t>was</a:t>
            </a:r>
            <a:r>
              <a:rPr lang="hr-HR" sz="2600" dirty="0" smtClean="0"/>
              <a:t> </a:t>
            </a:r>
            <a:r>
              <a:rPr lang="hr-HR" sz="2600" dirty="0" err="1" smtClean="0"/>
              <a:t>higher</a:t>
            </a:r>
            <a:r>
              <a:rPr lang="hr-HR" sz="2600" dirty="0" smtClean="0"/>
              <a:t> </a:t>
            </a:r>
            <a:r>
              <a:rPr lang="hr-HR" sz="2600" dirty="0" err="1" smtClean="0"/>
              <a:t>than</a:t>
            </a:r>
            <a:r>
              <a:rPr lang="hr-HR" sz="2600" dirty="0" smtClean="0"/>
              <a:t> I </a:t>
            </a:r>
            <a:r>
              <a:rPr lang="hr-HR" sz="2600" dirty="0" err="1" smtClean="0"/>
              <a:t>expected</a:t>
            </a:r>
            <a:r>
              <a:rPr lang="hr-HR" sz="2600" dirty="0" smtClean="0"/>
              <a:t>.</a:t>
            </a:r>
          </a:p>
          <a:p>
            <a:r>
              <a:rPr lang="hr-HR" sz="2600" dirty="0" smtClean="0"/>
              <a:t>He </a:t>
            </a:r>
            <a:r>
              <a:rPr lang="hr-HR" sz="2600" dirty="0" err="1" smtClean="0"/>
              <a:t>lives</a:t>
            </a:r>
            <a:r>
              <a:rPr lang="hr-HR" sz="2600" dirty="0" smtClean="0"/>
              <a:t> on </a:t>
            </a:r>
            <a:r>
              <a:rPr lang="hr-HR" sz="2600" dirty="0" err="1" smtClean="0"/>
              <a:t>occasional</a:t>
            </a:r>
            <a:r>
              <a:rPr lang="hr-HR" sz="2600" dirty="0" smtClean="0"/>
              <a:t> </a:t>
            </a:r>
            <a:r>
              <a:rPr lang="hr-HR" sz="2600" dirty="0" err="1" smtClean="0"/>
              <a:t>daily</a:t>
            </a:r>
            <a:r>
              <a:rPr lang="hr-HR" sz="2600" dirty="0" smtClean="0"/>
              <a:t> ___________.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1094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sz="2800" dirty="0" err="1"/>
              <a:t>There</a:t>
            </a:r>
            <a:r>
              <a:rPr lang="hr-HR" sz="2800" dirty="0"/>
              <a:t> </a:t>
            </a:r>
            <a:r>
              <a:rPr lang="hr-HR" sz="2800" dirty="0" err="1"/>
              <a:t>will</a:t>
            </a:r>
            <a:r>
              <a:rPr lang="hr-HR" sz="2800" dirty="0"/>
              <a:t> </a:t>
            </a:r>
            <a:r>
              <a:rPr lang="hr-HR" sz="2800" dirty="0" err="1"/>
              <a:t>be</a:t>
            </a:r>
            <a:r>
              <a:rPr lang="hr-HR" sz="2800" dirty="0"/>
              <a:t> </a:t>
            </a:r>
            <a:r>
              <a:rPr lang="hr-HR" sz="2800" dirty="0" err="1"/>
              <a:t>an</a:t>
            </a:r>
            <a:r>
              <a:rPr lang="hr-HR" sz="2800" dirty="0"/>
              <a:t> </a:t>
            </a:r>
            <a:r>
              <a:rPr lang="hr-HR" sz="2800" dirty="0" err="1"/>
              <a:t>increase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err="1"/>
              <a:t>postal</a:t>
            </a:r>
            <a:r>
              <a:rPr lang="hr-HR" sz="2800" dirty="0"/>
              <a:t> </a:t>
            </a:r>
            <a:r>
              <a:rPr lang="hr-HR" sz="2800" dirty="0" err="1"/>
              <a:t>and</a:t>
            </a:r>
            <a:r>
              <a:rPr lang="hr-HR" sz="2800" dirty="0"/>
              <a:t> </a:t>
            </a:r>
            <a:r>
              <a:rPr lang="hr-HR" sz="2800" dirty="0" err="1"/>
              <a:t>telephone</a:t>
            </a:r>
            <a:r>
              <a:rPr lang="hr-HR" sz="2800" dirty="0"/>
              <a:t> </a:t>
            </a:r>
            <a:r>
              <a:rPr lang="hr-HR" sz="2800" dirty="0" smtClean="0"/>
              <a:t>CHARGES.</a:t>
            </a:r>
            <a:endParaRPr lang="hr-HR" sz="2800" dirty="0"/>
          </a:p>
          <a:p>
            <a:r>
              <a:rPr lang="hr-HR" sz="2800" dirty="0" err="1"/>
              <a:t>Have</a:t>
            </a:r>
            <a:r>
              <a:rPr lang="hr-HR" sz="2800" dirty="0"/>
              <a:t> </a:t>
            </a:r>
            <a:r>
              <a:rPr lang="hr-HR" sz="2800" dirty="0" err="1"/>
              <a:t>you</a:t>
            </a:r>
            <a:r>
              <a:rPr lang="hr-HR" sz="2800" dirty="0"/>
              <a:t> </a:t>
            </a:r>
            <a:r>
              <a:rPr lang="hr-HR" sz="2800" dirty="0" err="1"/>
              <a:t>seen</a:t>
            </a:r>
            <a:r>
              <a:rPr lang="hr-HR" sz="2800" dirty="0"/>
              <a:t> </a:t>
            </a:r>
            <a:r>
              <a:rPr lang="hr-HR" sz="2800" dirty="0" err="1"/>
              <a:t>our</a:t>
            </a:r>
            <a:r>
              <a:rPr lang="hr-HR" sz="2800" dirty="0"/>
              <a:t> </a:t>
            </a:r>
            <a:r>
              <a:rPr lang="hr-HR" sz="2800" dirty="0" err="1"/>
              <a:t>telephone</a:t>
            </a:r>
            <a:r>
              <a:rPr lang="hr-HR" sz="2800" dirty="0"/>
              <a:t> </a:t>
            </a:r>
            <a:r>
              <a:rPr lang="hr-HR" sz="2800" dirty="0" smtClean="0"/>
              <a:t>BILL </a:t>
            </a:r>
            <a:r>
              <a:rPr lang="hr-HR" sz="2800" dirty="0" err="1"/>
              <a:t>this</a:t>
            </a:r>
            <a:r>
              <a:rPr lang="hr-HR" sz="2800" dirty="0"/>
              <a:t> </a:t>
            </a:r>
            <a:r>
              <a:rPr lang="hr-HR" sz="2800" dirty="0" err="1"/>
              <a:t>month</a:t>
            </a:r>
            <a:r>
              <a:rPr lang="hr-HR" sz="2800" dirty="0"/>
              <a:t>?</a:t>
            </a:r>
          </a:p>
          <a:p>
            <a:r>
              <a:rPr lang="hr-HR" sz="2800" dirty="0" err="1"/>
              <a:t>John</a:t>
            </a:r>
            <a:r>
              <a:rPr lang="hr-HR" sz="2800" dirty="0"/>
              <a:t> </a:t>
            </a:r>
            <a:r>
              <a:rPr lang="hr-HR" sz="2800" dirty="0" err="1"/>
              <a:t>got</a:t>
            </a:r>
            <a:r>
              <a:rPr lang="hr-HR" sz="2800" dirty="0"/>
              <a:t> $2,000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smtClean="0"/>
              <a:t>DAMAGES </a:t>
            </a:r>
            <a:r>
              <a:rPr lang="hr-HR" sz="2800" dirty="0" err="1"/>
              <a:t>from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bus </a:t>
            </a:r>
            <a:r>
              <a:rPr lang="hr-HR" sz="2800" dirty="0" err="1"/>
              <a:t>company</a:t>
            </a:r>
            <a:r>
              <a:rPr lang="hr-HR" sz="2800" dirty="0"/>
              <a:t> he had </a:t>
            </a:r>
            <a:r>
              <a:rPr lang="hr-HR" sz="2800" dirty="0" err="1"/>
              <a:t>sued</a:t>
            </a:r>
            <a:r>
              <a:rPr lang="hr-HR" sz="2800" dirty="0"/>
              <a:t>.</a:t>
            </a:r>
          </a:p>
          <a:p>
            <a:r>
              <a:rPr lang="hr-HR" sz="2800" dirty="0"/>
              <a:t>He </a:t>
            </a:r>
            <a:r>
              <a:rPr lang="hr-HR" sz="2800" dirty="0" err="1"/>
              <a:t>waved</a:t>
            </a:r>
            <a:r>
              <a:rPr lang="hr-HR" sz="2800" dirty="0"/>
              <a:t> to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waiter</a:t>
            </a:r>
            <a:r>
              <a:rPr lang="hr-HR" sz="2800" dirty="0"/>
              <a:t> </a:t>
            </a:r>
            <a:r>
              <a:rPr lang="hr-HR" sz="2800" dirty="0" err="1"/>
              <a:t>to</a:t>
            </a:r>
            <a:r>
              <a:rPr lang="hr-HR" sz="2800" dirty="0"/>
              <a:t> </a:t>
            </a:r>
            <a:r>
              <a:rPr lang="hr-HR" sz="2800" dirty="0" err="1"/>
              <a:t>get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smtClean="0"/>
              <a:t>CHECK.</a:t>
            </a:r>
            <a:endParaRPr lang="hr-HR" sz="2800" dirty="0"/>
          </a:p>
          <a:p>
            <a:r>
              <a:rPr lang="hr-HR" sz="2800" dirty="0" err="1"/>
              <a:t>She</a:t>
            </a:r>
            <a:r>
              <a:rPr lang="hr-HR" sz="2800" dirty="0"/>
              <a:t> </a:t>
            </a:r>
            <a:r>
              <a:rPr lang="hr-HR" sz="2800" dirty="0" err="1"/>
              <a:t>paid</a:t>
            </a:r>
            <a:r>
              <a:rPr lang="hr-HR" sz="2800" dirty="0"/>
              <a:t> a $1,000 </a:t>
            </a:r>
            <a:r>
              <a:rPr lang="hr-HR" sz="2800" dirty="0" smtClean="0"/>
              <a:t>FINE </a:t>
            </a:r>
            <a:r>
              <a:rPr lang="hr-HR" sz="2800" dirty="0"/>
              <a:t>for </a:t>
            </a:r>
            <a:r>
              <a:rPr lang="hr-HR" sz="2800" dirty="0" smtClean="0"/>
              <a:t>INCOME </a:t>
            </a:r>
            <a:r>
              <a:rPr lang="hr-HR" sz="2800" dirty="0" err="1"/>
              <a:t>tax</a:t>
            </a:r>
            <a:r>
              <a:rPr lang="hr-HR" sz="2800" dirty="0"/>
              <a:t> </a:t>
            </a:r>
            <a:r>
              <a:rPr lang="hr-HR" sz="2800" dirty="0" err="1"/>
              <a:t>evasion</a:t>
            </a:r>
            <a:r>
              <a:rPr lang="hr-HR" sz="2800" dirty="0"/>
              <a:t>.</a:t>
            </a:r>
          </a:p>
          <a:p>
            <a:r>
              <a:rPr lang="hr-HR" sz="2800" dirty="0" err="1"/>
              <a:t>There</a:t>
            </a:r>
            <a:r>
              <a:rPr lang="hr-HR" sz="2800" dirty="0"/>
              <a:t> is a </a:t>
            </a:r>
            <a:r>
              <a:rPr lang="hr-HR" sz="2800" dirty="0" err="1"/>
              <a:t>difference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smtClean="0"/>
              <a:t>SALARY </a:t>
            </a:r>
            <a:r>
              <a:rPr lang="hr-HR" sz="2800" dirty="0" err="1"/>
              <a:t>between</a:t>
            </a:r>
            <a:r>
              <a:rPr lang="hr-HR" sz="2800" dirty="0"/>
              <a:t> a </a:t>
            </a:r>
            <a:r>
              <a:rPr lang="hr-HR" sz="2800" dirty="0" err="1"/>
              <a:t>manager</a:t>
            </a:r>
            <a:r>
              <a:rPr lang="hr-HR" sz="2800" dirty="0"/>
              <a:t> </a:t>
            </a:r>
            <a:r>
              <a:rPr lang="hr-HR" sz="2800" dirty="0" err="1"/>
              <a:t>and</a:t>
            </a:r>
            <a:r>
              <a:rPr lang="hr-HR" sz="2800" dirty="0"/>
              <a:t> </a:t>
            </a:r>
            <a:r>
              <a:rPr lang="hr-HR" sz="2800" dirty="0" err="1"/>
              <a:t>an</a:t>
            </a:r>
            <a:r>
              <a:rPr lang="hr-HR" sz="2800" dirty="0"/>
              <a:t> </a:t>
            </a:r>
            <a:r>
              <a:rPr lang="hr-HR" sz="2800" dirty="0" err="1"/>
              <a:t>employee</a:t>
            </a:r>
            <a:r>
              <a:rPr lang="hr-HR" sz="2800" dirty="0"/>
              <a:t>. </a:t>
            </a:r>
          </a:p>
          <a:p>
            <a:r>
              <a:rPr lang="hr-HR" sz="2800" dirty="0" err="1"/>
              <a:t>My</a:t>
            </a:r>
            <a:r>
              <a:rPr lang="hr-HR" sz="2800" dirty="0"/>
              <a:t> </a:t>
            </a:r>
            <a:r>
              <a:rPr lang="hr-HR" sz="2800" dirty="0" err="1"/>
              <a:t>lawyer</a:t>
            </a:r>
            <a:r>
              <a:rPr lang="hr-HR" sz="2800" dirty="0"/>
              <a:t>’s </a:t>
            </a:r>
            <a:r>
              <a:rPr lang="hr-HR" sz="2800" dirty="0" smtClean="0"/>
              <a:t>FEE </a:t>
            </a:r>
            <a:r>
              <a:rPr lang="hr-HR" sz="2800" dirty="0" err="1"/>
              <a:t>was</a:t>
            </a:r>
            <a:r>
              <a:rPr lang="hr-HR" sz="2800" dirty="0"/>
              <a:t> </a:t>
            </a:r>
            <a:r>
              <a:rPr lang="hr-HR" sz="2800" dirty="0" err="1"/>
              <a:t>higher</a:t>
            </a:r>
            <a:r>
              <a:rPr lang="hr-HR" sz="2800" dirty="0"/>
              <a:t> </a:t>
            </a:r>
            <a:r>
              <a:rPr lang="hr-HR" sz="2800" dirty="0" err="1"/>
              <a:t>than</a:t>
            </a:r>
            <a:r>
              <a:rPr lang="hr-HR" sz="2800" dirty="0"/>
              <a:t> I </a:t>
            </a:r>
            <a:r>
              <a:rPr lang="hr-HR" sz="2800" dirty="0" err="1"/>
              <a:t>expected</a:t>
            </a:r>
            <a:r>
              <a:rPr lang="hr-HR" sz="2800" dirty="0" smtClean="0"/>
              <a:t>.</a:t>
            </a:r>
          </a:p>
          <a:p>
            <a:r>
              <a:rPr lang="hr-HR" sz="2800" dirty="0"/>
              <a:t>He </a:t>
            </a:r>
            <a:r>
              <a:rPr lang="hr-HR" sz="2800" dirty="0" err="1"/>
              <a:t>lives</a:t>
            </a:r>
            <a:r>
              <a:rPr lang="hr-HR" sz="2800" dirty="0"/>
              <a:t> on </a:t>
            </a:r>
            <a:r>
              <a:rPr lang="hr-HR" sz="2800" dirty="0" err="1"/>
              <a:t>occasional</a:t>
            </a:r>
            <a:r>
              <a:rPr lang="hr-HR" sz="2800" dirty="0"/>
              <a:t> </a:t>
            </a:r>
            <a:r>
              <a:rPr lang="hr-HR" sz="2800" dirty="0" err="1"/>
              <a:t>daily</a:t>
            </a:r>
            <a:r>
              <a:rPr lang="hr-HR" sz="2800" dirty="0"/>
              <a:t> </a:t>
            </a:r>
            <a:r>
              <a:rPr lang="hr-HR" sz="2800" dirty="0" smtClean="0"/>
              <a:t>WAGES.</a:t>
            </a:r>
            <a:endParaRPr lang="hr-HR" sz="2800" dirty="0"/>
          </a:p>
          <a:p>
            <a:endParaRPr lang="hr-HR" sz="2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2314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„Račun”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What is the difference between:</a:t>
            </a:r>
          </a:p>
          <a:p>
            <a:r>
              <a:rPr lang="hr-HR" dirty="0" smtClean="0"/>
              <a:t>Account</a:t>
            </a:r>
          </a:p>
          <a:p>
            <a:r>
              <a:rPr lang="hr-HR" dirty="0" smtClean="0"/>
              <a:t>Bill</a:t>
            </a:r>
          </a:p>
          <a:p>
            <a:r>
              <a:rPr lang="hr-HR" dirty="0" smtClean="0"/>
              <a:t>Invoice</a:t>
            </a:r>
          </a:p>
          <a:p>
            <a:r>
              <a:rPr lang="hr-HR" dirty="0" smtClean="0"/>
              <a:t>Receipt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Bank account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Current account – tekući račun</a:t>
            </a:r>
          </a:p>
          <a:p>
            <a:r>
              <a:rPr lang="hr-HR" dirty="0" smtClean="0"/>
              <a:t>Joint account – zajednički račun</a:t>
            </a:r>
          </a:p>
          <a:p>
            <a:r>
              <a:rPr lang="hr-HR" dirty="0" smtClean="0"/>
              <a:t>Foreign-exchange (currency) account – devizni račun</a:t>
            </a:r>
          </a:p>
          <a:p>
            <a:r>
              <a:rPr lang="hr-HR" dirty="0" smtClean="0"/>
              <a:t>Transfer account – žiro račun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Remuneration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Constitution</a:t>
            </a:r>
            <a:r>
              <a:rPr lang="hr-HR" dirty="0" smtClean="0"/>
              <a:t>:</a:t>
            </a:r>
          </a:p>
          <a:p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employee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right</a:t>
            </a:r>
            <a:r>
              <a:rPr lang="hr-HR" dirty="0" smtClean="0"/>
              <a:t> to </a:t>
            </a:r>
            <a:r>
              <a:rPr lang="hr-HR" dirty="0" err="1" smtClean="0"/>
              <a:t>fair</a:t>
            </a:r>
            <a:r>
              <a:rPr lang="hr-HR" dirty="0" smtClean="0"/>
              <a:t> </a:t>
            </a:r>
            <a:r>
              <a:rPr lang="hr-HR" dirty="0" err="1" smtClean="0"/>
              <a:t>remuneration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guess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meaning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word</a:t>
            </a:r>
            <a:r>
              <a:rPr lang="hr-HR" dirty="0" smtClean="0"/>
              <a:t> </a:t>
            </a:r>
            <a:r>
              <a:rPr lang="hr-HR" dirty="0" err="1" smtClean="0"/>
              <a:t>remuneration</a:t>
            </a:r>
            <a:r>
              <a:rPr lang="hr-HR" dirty="0" smtClean="0"/>
              <a:t>?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words</a:t>
            </a:r>
            <a:r>
              <a:rPr lang="hr-HR" dirty="0" smtClean="0"/>
              <a:t> </a:t>
            </a:r>
            <a:r>
              <a:rPr lang="hr-HR" dirty="0" err="1" smtClean="0"/>
              <a:t>below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i="1" dirty="0" err="1"/>
              <a:t>j</a:t>
            </a:r>
            <a:r>
              <a:rPr lang="hr-HR" i="1" dirty="0" err="1" smtClean="0"/>
              <a:t>ob</a:t>
            </a:r>
            <a:r>
              <a:rPr lang="hr-HR" i="1" dirty="0" smtClean="0"/>
              <a:t>, </a:t>
            </a:r>
            <a:r>
              <a:rPr lang="hr-HR" i="1" dirty="0" err="1" smtClean="0"/>
              <a:t>business</a:t>
            </a:r>
            <a:r>
              <a:rPr lang="hr-HR" i="1" dirty="0" smtClean="0"/>
              <a:t>, </a:t>
            </a:r>
            <a:r>
              <a:rPr lang="hr-HR" i="1" dirty="0" err="1" smtClean="0"/>
              <a:t>vocation</a:t>
            </a:r>
            <a:r>
              <a:rPr lang="hr-HR" i="1" dirty="0" smtClean="0"/>
              <a:t>, </a:t>
            </a:r>
            <a:r>
              <a:rPr lang="hr-HR" i="1" dirty="0" err="1" smtClean="0"/>
              <a:t>profession</a:t>
            </a:r>
            <a:r>
              <a:rPr lang="hr-HR" i="1" dirty="0" smtClean="0"/>
              <a:t>, work, </a:t>
            </a:r>
            <a:r>
              <a:rPr lang="hr-HR" i="1" dirty="0" err="1" smtClean="0"/>
              <a:t>labour</a:t>
            </a:r>
            <a:endParaRPr lang="hr-HR" i="1" dirty="0" smtClean="0"/>
          </a:p>
          <a:p>
            <a:r>
              <a:rPr lang="hr-HR" dirty="0" smtClean="0"/>
              <a:t>I </a:t>
            </a:r>
            <a:r>
              <a:rPr lang="hr-HR" dirty="0" err="1" smtClean="0"/>
              <a:t>would</a:t>
            </a:r>
            <a:r>
              <a:rPr lang="hr-HR" dirty="0" smtClean="0"/>
              <a:t> </a:t>
            </a:r>
            <a:r>
              <a:rPr lang="hr-HR" dirty="0" err="1" smtClean="0"/>
              <a:t>like</a:t>
            </a:r>
            <a:r>
              <a:rPr lang="hr-HR" dirty="0" smtClean="0"/>
              <a:t> </a:t>
            </a:r>
            <a:r>
              <a:rPr lang="hr-HR" dirty="0" err="1" smtClean="0"/>
              <a:t>my</a:t>
            </a:r>
            <a:r>
              <a:rPr lang="hr-HR" dirty="0" smtClean="0"/>
              <a:t> </a:t>
            </a:r>
            <a:r>
              <a:rPr lang="hr-HR" dirty="0" err="1" smtClean="0"/>
              <a:t>son</a:t>
            </a:r>
            <a:r>
              <a:rPr lang="hr-HR" dirty="0" smtClean="0"/>
              <a:t> to </a:t>
            </a:r>
            <a:r>
              <a:rPr lang="hr-HR" dirty="0" err="1" smtClean="0"/>
              <a:t>take</a:t>
            </a:r>
            <a:r>
              <a:rPr lang="hr-HR" dirty="0" smtClean="0"/>
              <a:t> </a:t>
            </a:r>
            <a:r>
              <a:rPr lang="hr-HR" dirty="0" err="1" smtClean="0"/>
              <a:t>over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___________ </a:t>
            </a:r>
            <a:r>
              <a:rPr lang="hr-HR" dirty="0" err="1" smtClean="0"/>
              <a:t>when</a:t>
            </a:r>
            <a:r>
              <a:rPr lang="hr-HR" dirty="0" smtClean="0"/>
              <a:t> I </a:t>
            </a:r>
            <a:r>
              <a:rPr lang="hr-HR" dirty="0" err="1" smtClean="0"/>
              <a:t>retire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After</a:t>
            </a:r>
            <a:r>
              <a:rPr lang="hr-HR" dirty="0" smtClean="0"/>
              <a:t> </a:t>
            </a:r>
            <a:r>
              <a:rPr lang="hr-HR" dirty="0" err="1" smtClean="0"/>
              <a:t>school</a:t>
            </a:r>
            <a:r>
              <a:rPr lang="hr-HR" dirty="0" smtClean="0"/>
              <a:t>, I </a:t>
            </a:r>
            <a:r>
              <a:rPr lang="hr-HR" dirty="0" err="1" smtClean="0"/>
              <a:t>got</a:t>
            </a:r>
            <a:r>
              <a:rPr lang="hr-HR" dirty="0" smtClean="0"/>
              <a:t> a ________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</a:t>
            </a:r>
            <a:r>
              <a:rPr lang="hr-HR" dirty="0" smtClean="0"/>
              <a:t> </a:t>
            </a:r>
            <a:r>
              <a:rPr lang="hr-HR" dirty="0" err="1" smtClean="0"/>
              <a:t>bank</a:t>
            </a:r>
            <a:r>
              <a:rPr lang="hr-HR" dirty="0" smtClean="0"/>
              <a:t>.</a:t>
            </a:r>
          </a:p>
          <a:p>
            <a:r>
              <a:rPr lang="hr-HR" dirty="0" smtClean="0"/>
              <a:t>He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sentenced</a:t>
            </a:r>
            <a:r>
              <a:rPr lang="hr-HR" dirty="0" smtClean="0"/>
              <a:t> to </a:t>
            </a:r>
            <a:r>
              <a:rPr lang="hr-HR" dirty="0" err="1" smtClean="0"/>
              <a:t>three</a:t>
            </a:r>
            <a:r>
              <a:rPr lang="hr-HR" dirty="0" smtClean="0"/>
              <a:t> </a:t>
            </a:r>
            <a:r>
              <a:rPr lang="hr-HR" dirty="0" err="1" smtClean="0"/>
              <a:t>years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hard</a:t>
            </a:r>
            <a:r>
              <a:rPr lang="hr-HR" dirty="0" smtClean="0"/>
              <a:t> ________.</a:t>
            </a:r>
          </a:p>
          <a:p>
            <a:r>
              <a:rPr lang="hr-HR" dirty="0" smtClean="0"/>
              <a:t>He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best</a:t>
            </a:r>
            <a:r>
              <a:rPr lang="hr-HR" dirty="0" smtClean="0"/>
              <a:t> </a:t>
            </a:r>
            <a:r>
              <a:rPr lang="hr-HR" dirty="0" err="1" smtClean="0"/>
              <a:t>there</a:t>
            </a:r>
            <a:r>
              <a:rPr lang="hr-HR" dirty="0" smtClean="0"/>
              <a:t> is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medical</a:t>
            </a:r>
            <a:r>
              <a:rPr lang="hr-HR" dirty="0" smtClean="0"/>
              <a:t> _________.</a:t>
            </a:r>
          </a:p>
          <a:p>
            <a:r>
              <a:rPr lang="hr-HR" dirty="0" smtClean="0"/>
              <a:t>I </a:t>
            </a:r>
            <a:r>
              <a:rPr lang="hr-HR" dirty="0" err="1" smtClean="0"/>
              <a:t>finish</a:t>
            </a:r>
            <a:r>
              <a:rPr lang="hr-HR" dirty="0" smtClean="0"/>
              <a:t> _______ at 4.</a:t>
            </a:r>
          </a:p>
          <a:p>
            <a:r>
              <a:rPr lang="hr-HR" dirty="0" smtClean="0"/>
              <a:t>I </a:t>
            </a:r>
            <a:r>
              <a:rPr lang="hr-HR" dirty="0" err="1" smtClean="0"/>
              <a:t>always</a:t>
            </a:r>
            <a:r>
              <a:rPr lang="hr-HR" dirty="0" smtClean="0"/>
              <a:t> </a:t>
            </a:r>
            <a:r>
              <a:rPr lang="hr-HR" dirty="0" err="1" smtClean="0"/>
              <a:t>knew</a:t>
            </a:r>
            <a:r>
              <a:rPr lang="hr-HR" dirty="0" smtClean="0"/>
              <a:t> </a:t>
            </a:r>
            <a:r>
              <a:rPr lang="hr-HR" dirty="0" err="1" smtClean="0"/>
              <a:t>nursing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my</a:t>
            </a:r>
            <a:r>
              <a:rPr lang="hr-HR" dirty="0" smtClean="0"/>
              <a:t> _____________.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49971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 </a:t>
            </a:r>
            <a:r>
              <a:rPr lang="hr-HR" dirty="0" err="1"/>
              <a:t>would</a:t>
            </a:r>
            <a:r>
              <a:rPr lang="hr-HR" dirty="0"/>
              <a:t> </a:t>
            </a:r>
            <a:r>
              <a:rPr lang="hr-HR" dirty="0" err="1"/>
              <a:t>like</a:t>
            </a:r>
            <a:r>
              <a:rPr lang="hr-HR" dirty="0"/>
              <a:t> </a:t>
            </a:r>
            <a:r>
              <a:rPr lang="hr-HR" dirty="0" err="1"/>
              <a:t>my</a:t>
            </a:r>
            <a:r>
              <a:rPr lang="hr-HR" dirty="0"/>
              <a:t> </a:t>
            </a:r>
            <a:r>
              <a:rPr lang="hr-HR" dirty="0" err="1"/>
              <a:t>son</a:t>
            </a:r>
            <a:r>
              <a:rPr lang="hr-HR" dirty="0"/>
              <a:t> to </a:t>
            </a:r>
            <a:r>
              <a:rPr lang="hr-HR" dirty="0" err="1"/>
              <a:t>take</a:t>
            </a:r>
            <a:r>
              <a:rPr lang="hr-HR" dirty="0"/>
              <a:t> </a:t>
            </a:r>
            <a:r>
              <a:rPr lang="hr-HR" dirty="0" err="1"/>
              <a:t>over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smtClean="0"/>
              <a:t>BUSINESS </a:t>
            </a:r>
            <a:r>
              <a:rPr lang="hr-HR" dirty="0" err="1"/>
              <a:t>when</a:t>
            </a:r>
            <a:r>
              <a:rPr lang="hr-HR" dirty="0"/>
              <a:t> I </a:t>
            </a:r>
            <a:r>
              <a:rPr lang="hr-HR" dirty="0" err="1"/>
              <a:t>retire</a:t>
            </a:r>
            <a:r>
              <a:rPr lang="hr-HR" dirty="0"/>
              <a:t>.</a:t>
            </a:r>
          </a:p>
          <a:p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, I </a:t>
            </a:r>
            <a:r>
              <a:rPr lang="hr-HR" dirty="0" err="1"/>
              <a:t>got</a:t>
            </a:r>
            <a:r>
              <a:rPr lang="hr-HR" dirty="0"/>
              <a:t> a </a:t>
            </a:r>
            <a:r>
              <a:rPr lang="hr-HR" dirty="0" smtClean="0"/>
              <a:t>JOB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bank</a:t>
            </a:r>
            <a:r>
              <a:rPr lang="hr-HR" dirty="0"/>
              <a:t>.</a:t>
            </a:r>
          </a:p>
          <a:p>
            <a:r>
              <a:rPr lang="hr-HR" dirty="0"/>
              <a:t>He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sentenced</a:t>
            </a:r>
            <a:r>
              <a:rPr lang="hr-HR" dirty="0"/>
              <a:t> to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years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hard</a:t>
            </a:r>
            <a:r>
              <a:rPr lang="hr-HR" dirty="0"/>
              <a:t> </a:t>
            </a:r>
            <a:r>
              <a:rPr lang="hr-HR" dirty="0" smtClean="0"/>
              <a:t>LABOUR.</a:t>
            </a:r>
            <a:endParaRPr lang="hr-HR" dirty="0"/>
          </a:p>
          <a:p>
            <a:r>
              <a:rPr lang="hr-HR" dirty="0"/>
              <a:t>He is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 is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smtClean="0"/>
              <a:t>PROFESSION.</a:t>
            </a:r>
            <a:endParaRPr lang="hr-HR" dirty="0"/>
          </a:p>
          <a:p>
            <a:r>
              <a:rPr lang="hr-HR" dirty="0"/>
              <a:t>I </a:t>
            </a:r>
            <a:r>
              <a:rPr lang="hr-HR" dirty="0" err="1"/>
              <a:t>finish</a:t>
            </a:r>
            <a:r>
              <a:rPr lang="hr-HR" dirty="0"/>
              <a:t> </a:t>
            </a:r>
            <a:r>
              <a:rPr lang="hr-HR" dirty="0" smtClean="0"/>
              <a:t>WORK </a:t>
            </a:r>
            <a:r>
              <a:rPr lang="hr-HR" dirty="0"/>
              <a:t>at 4.</a:t>
            </a:r>
          </a:p>
          <a:p>
            <a:r>
              <a:rPr lang="hr-HR" dirty="0"/>
              <a:t>I </a:t>
            </a:r>
            <a:r>
              <a:rPr lang="hr-HR" dirty="0" err="1"/>
              <a:t>always</a:t>
            </a:r>
            <a:r>
              <a:rPr lang="hr-HR" dirty="0"/>
              <a:t> </a:t>
            </a:r>
            <a:r>
              <a:rPr lang="hr-HR" dirty="0" err="1"/>
              <a:t>knew</a:t>
            </a:r>
            <a:r>
              <a:rPr lang="hr-HR" dirty="0"/>
              <a:t> </a:t>
            </a:r>
            <a:r>
              <a:rPr lang="hr-HR" dirty="0" err="1"/>
              <a:t>nursing</a:t>
            </a:r>
            <a:r>
              <a:rPr lang="hr-HR" dirty="0"/>
              <a:t>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my</a:t>
            </a:r>
            <a:r>
              <a:rPr lang="hr-HR" dirty="0"/>
              <a:t> </a:t>
            </a:r>
            <a:r>
              <a:rPr lang="hr-HR" dirty="0" smtClean="0"/>
              <a:t>VOCATION.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2814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Shares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Company</a:t>
            </a:r>
            <a:r>
              <a:rPr lang="hr-HR" dirty="0"/>
              <a:t> </a:t>
            </a:r>
            <a:r>
              <a:rPr lang="hr-HR" dirty="0" err="1"/>
              <a:t>shares</a:t>
            </a:r>
            <a:r>
              <a:rPr lang="hr-HR" dirty="0"/>
              <a:t> are </a:t>
            </a:r>
            <a:r>
              <a:rPr lang="hr-HR" dirty="0" err="1"/>
              <a:t>listed</a:t>
            </a:r>
            <a:r>
              <a:rPr lang="hr-HR" dirty="0"/>
              <a:t> or </a:t>
            </a:r>
            <a:r>
              <a:rPr lang="hr-HR" dirty="0" err="1"/>
              <a:t>quoted</a:t>
            </a:r>
            <a:r>
              <a:rPr lang="hr-HR" dirty="0"/>
              <a:t> </a:t>
            </a:r>
            <a:r>
              <a:rPr lang="hr-HR" dirty="0" err="1"/>
              <a:t>on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S_________ </a:t>
            </a:r>
            <a:r>
              <a:rPr lang="hr-HR" dirty="0" err="1"/>
              <a:t>market</a:t>
            </a:r>
            <a:r>
              <a:rPr lang="hr-HR" dirty="0"/>
              <a:t> or E__________. </a:t>
            </a:r>
          </a:p>
          <a:p>
            <a:pPr lvl="0"/>
            <a:r>
              <a:rPr lang="hr-HR" dirty="0"/>
              <a:t>A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owns</a:t>
            </a:r>
            <a:r>
              <a:rPr lang="hr-HR" dirty="0"/>
              <a:t> </a:t>
            </a:r>
            <a:r>
              <a:rPr lang="hr-HR" dirty="0" err="1"/>
              <a:t>shares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company</a:t>
            </a:r>
            <a:r>
              <a:rPr lang="hr-HR" dirty="0"/>
              <a:t> is </a:t>
            </a:r>
            <a:r>
              <a:rPr lang="hr-HR" dirty="0" err="1"/>
              <a:t>called</a:t>
            </a:r>
            <a:r>
              <a:rPr lang="hr-HR" dirty="0"/>
              <a:t> a S________________.</a:t>
            </a:r>
          </a:p>
          <a:p>
            <a:pPr lvl="0"/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want</a:t>
            </a:r>
            <a:r>
              <a:rPr lang="hr-HR" dirty="0"/>
              <a:t> to </a:t>
            </a:r>
            <a:r>
              <a:rPr lang="hr-HR" dirty="0" err="1"/>
              <a:t>buy</a:t>
            </a:r>
            <a:r>
              <a:rPr lang="hr-HR" dirty="0"/>
              <a:t> or </a:t>
            </a:r>
            <a:r>
              <a:rPr lang="hr-HR" dirty="0" err="1"/>
              <a:t>sell</a:t>
            </a:r>
            <a:r>
              <a:rPr lang="hr-HR" dirty="0"/>
              <a:t> </a:t>
            </a:r>
            <a:r>
              <a:rPr lang="hr-HR" dirty="0" err="1"/>
              <a:t>shares</a:t>
            </a:r>
            <a:r>
              <a:rPr lang="hr-HR" dirty="0"/>
              <a:t>,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B_________ (D________).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561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Money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Coined money (coins)</a:t>
            </a:r>
          </a:p>
          <a:p>
            <a:r>
              <a:rPr lang="hr-HR" dirty="0" smtClean="0"/>
              <a:t>Folding money (banknotes)</a:t>
            </a:r>
          </a:p>
          <a:p>
            <a:r>
              <a:rPr lang="hr-HR" dirty="0" smtClean="0"/>
              <a:t>Foreign currency</a:t>
            </a:r>
          </a:p>
          <a:p>
            <a:r>
              <a:rPr lang="hr-HR" dirty="0" smtClean="0"/>
              <a:t>Funny money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Company shares are listed or quoted on the STOCK market or EXCHANGE. </a:t>
            </a:r>
          </a:p>
          <a:p>
            <a:pPr lvl="0"/>
            <a:r>
              <a:rPr lang="hr-HR" dirty="0" smtClean="0"/>
              <a:t>A person who owns shares in a company is called a SHAREHOLDER.</a:t>
            </a:r>
          </a:p>
          <a:p>
            <a:pPr lvl="0"/>
            <a:r>
              <a:rPr lang="hr-HR" dirty="0" smtClean="0"/>
              <a:t>If you want to buy or sell shares, you need the services of a BROKER (DEALER).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Stock market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When prices reach record levels reflecting high economic G___________, we talk about a B__________ on the stock market.</a:t>
            </a:r>
          </a:p>
          <a:p>
            <a:pPr lvl="0"/>
            <a:r>
              <a:rPr lang="hr-HR" dirty="0" smtClean="0"/>
              <a:t>A period with little or negative growth is a R____________ (or a S_________).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When prices reach record levels reflecting high economic GROWTH, we talk about a BOOM on the stock market.</a:t>
            </a:r>
          </a:p>
          <a:p>
            <a:pPr lvl="0"/>
            <a:r>
              <a:rPr lang="hr-HR" dirty="0" smtClean="0"/>
              <a:t>A period with little or negative growth is a RECESSION (or a SLUMP).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GDP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GDP - Gross domestic product</a:t>
            </a:r>
          </a:p>
          <a:p>
            <a:r>
              <a:rPr lang="hr-HR" dirty="0" smtClean="0"/>
              <a:t>The total value of all the goods it has produced and the service it had provided in  a particular year.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Companies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The activities of managing companies and starting new ones is called E_____________. The people involved in it are E_________________.</a:t>
            </a:r>
          </a:p>
          <a:p>
            <a:pPr lvl="0"/>
            <a:r>
              <a:rPr lang="hr-HR" dirty="0" smtClean="0"/>
              <a:t>Unsuccessful companies may go out of business or B______________.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The activities of managing companies and starting new ones is called ENTERPRISE. The people involved in it are ENTREPRENEURS.</a:t>
            </a:r>
          </a:p>
          <a:p>
            <a:pPr lvl="0"/>
            <a:r>
              <a:rPr lang="hr-HR" dirty="0" smtClean="0"/>
              <a:t>Unsuccessful companies may go out of business or BANKRUPT.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When</a:t>
            </a:r>
            <a:r>
              <a:rPr lang="hr-HR" dirty="0"/>
              <a:t> a </a:t>
            </a:r>
            <a:r>
              <a:rPr lang="hr-HR" dirty="0" err="1"/>
              <a:t>government</a:t>
            </a:r>
            <a:r>
              <a:rPr lang="hr-HR" dirty="0"/>
              <a:t> or </a:t>
            </a:r>
            <a:r>
              <a:rPr lang="hr-HR" dirty="0" err="1"/>
              <a:t>comany</a:t>
            </a:r>
            <a:r>
              <a:rPr lang="hr-HR" dirty="0"/>
              <a:t> </a:t>
            </a:r>
            <a:r>
              <a:rPr lang="hr-HR" dirty="0" err="1"/>
              <a:t>borows</a:t>
            </a:r>
            <a:r>
              <a:rPr lang="hr-HR" dirty="0"/>
              <a:t> </a:t>
            </a:r>
            <a:r>
              <a:rPr lang="hr-HR" dirty="0" err="1"/>
              <a:t>money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investors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certificates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issues</a:t>
            </a:r>
            <a:r>
              <a:rPr lang="hr-HR" dirty="0"/>
              <a:t> to </a:t>
            </a:r>
            <a:r>
              <a:rPr lang="hr-HR" dirty="0" err="1"/>
              <a:t>them</a:t>
            </a:r>
            <a:r>
              <a:rPr lang="hr-HR" dirty="0"/>
              <a:t> are </a:t>
            </a:r>
            <a:r>
              <a:rPr lang="hr-HR" dirty="0" err="1"/>
              <a:t>called</a:t>
            </a:r>
            <a:r>
              <a:rPr lang="hr-HR" dirty="0"/>
              <a:t> B__________.</a:t>
            </a:r>
          </a:p>
          <a:p>
            <a:pPr lvl="0"/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pledge</a:t>
            </a:r>
            <a:r>
              <a:rPr lang="hr-HR" dirty="0"/>
              <a:t> </a:t>
            </a:r>
            <a:r>
              <a:rPr lang="hr-HR" dirty="0" err="1"/>
              <a:t>something</a:t>
            </a:r>
            <a:r>
              <a:rPr lang="hr-HR" dirty="0"/>
              <a:t> as a S____________ for a </a:t>
            </a:r>
            <a:r>
              <a:rPr lang="hr-HR" dirty="0" err="1"/>
              <a:t>loan</a:t>
            </a:r>
            <a:r>
              <a:rPr lang="hr-HR" dirty="0"/>
              <a:t>,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promise</a:t>
            </a:r>
            <a:r>
              <a:rPr lang="hr-HR" dirty="0"/>
              <a:t> to </a:t>
            </a:r>
            <a:r>
              <a:rPr lang="hr-HR" dirty="0" err="1"/>
              <a:t>give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to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lends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money</a:t>
            </a:r>
            <a:r>
              <a:rPr lang="hr-HR" dirty="0"/>
              <a:t>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fail</a:t>
            </a:r>
            <a:r>
              <a:rPr lang="hr-HR" dirty="0"/>
              <a:t> to </a:t>
            </a:r>
            <a:r>
              <a:rPr lang="hr-HR" dirty="0" err="1"/>
              <a:t>pay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back</a:t>
            </a:r>
            <a:r>
              <a:rPr lang="hr-HR" dirty="0"/>
              <a:t>.</a:t>
            </a:r>
          </a:p>
          <a:p>
            <a:pPr marL="10972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0324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When</a:t>
            </a:r>
            <a:r>
              <a:rPr lang="hr-HR" dirty="0"/>
              <a:t> a </a:t>
            </a:r>
            <a:r>
              <a:rPr lang="hr-HR" dirty="0" err="1"/>
              <a:t>government</a:t>
            </a:r>
            <a:r>
              <a:rPr lang="hr-HR" dirty="0"/>
              <a:t> or </a:t>
            </a:r>
            <a:r>
              <a:rPr lang="hr-HR" dirty="0" err="1"/>
              <a:t>comany</a:t>
            </a:r>
            <a:r>
              <a:rPr lang="hr-HR" dirty="0"/>
              <a:t> </a:t>
            </a:r>
            <a:r>
              <a:rPr lang="hr-HR" dirty="0" err="1"/>
              <a:t>borows</a:t>
            </a:r>
            <a:r>
              <a:rPr lang="hr-HR" dirty="0"/>
              <a:t> </a:t>
            </a:r>
            <a:r>
              <a:rPr lang="hr-HR" dirty="0" err="1"/>
              <a:t>money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investors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certificates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issues</a:t>
            </a:r>
            <a:r>
              <a:rPr lang="hr-HR" dirty="0"/>
              <a:t> to </a:t>
            </a:r>
            <a:r>
              <a:rPr lang="hr-HR" dirty="0" err="1"/>
              <a:t>them</a:t>
            </a:r>
            <a:r>
              <a:rPr lang="hr-HR" dirty="0"/>
              <a:t> are </a:t>
            </a:r>
            <a:r>
              <a:rPr lang="hr-HR" dirty="0" err="1"/>
              <a:t>called</a:t>
            </a:r>
            <a:r>
              <a:rPr lang="hr-HR" dirty="0"/>
              <a:t> BONDS.</a:t>
            </a:r>
          </a:p>
          <a:p>
            <a:pPr lvl="0"/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pledge</a:t>
            </a:r>
            <a:r>
              <a:rPr lang="hr-HR" dirty="0"/>
              <a:t> </a:t>
            </a:r>
            <a:r>
              <a:rPr lang="hr-HR" dirty="0" err="1"/>
              <a:t>something</a:t>
            </a:r>
            <a:r>
              <a:rPr lang="hr-HR" dirty="0"/>
              <a:t> as a SECURITY for a </a:t>
            </a:r>
            <a:r>
              <a:rPr lang="hr-HR" dirty="0" err="1"/>
              <a:t>loan</a:t>
            </a:r>
            <a:r>
              <a:rPr lang="hr-HR" dirty="0"/>
              <a:t>,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promise</a:t>
            </a:r>
            <a:r>
              <a:rPr lang="hr-HR" dirty="0"/>
              <a:t> to </a:t>
            </a:r>
            <a:r>
              <a:rPr lang="hr-HR" dirty="0" err="1"/>
              <a:t>give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to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lends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money</a:t>
            </a:r>
            <a:r>
              <a:rPr lang="hr-HR" dirty="0"/>
              <a:t>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fail</a:t>
            </a:r>
            <a:r>
              <a:rPr lang="hr-HR" dirty="0"/>
              <a:t> to </a:t>
            </a:r>
            <a:r>
              <a:rPr lang="hr-HR" dirty="0" err="1"/>
              <a:t>pay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back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6348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Financial districts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The financial district of London is The C______, which corresponds to W_______ ________ in  New York.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The financial district of London is The CITY, which corresponds to WALL STREET in  New York.</a:t>
            </a:r>
          </a:p>
          <a:p>
            <a:endParaRPr lang="hr-H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guess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meaning</a:t>
            </a:r>
            <a:r>
              <a:rPr lang="hr-HR" dirty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109728" indent="0">
              <a:buNone/>
            </a:pPr>
            <a:endParaRPr lang="hr-HR" dirty="0" smtClean="0"/>
          </a:p>
          <a:p>
            <a:r>
              <a:rPr lang="hr-HR" dirty="0" smtClean="0"/>
              <a:t>Money spinner</a:t>
            </a:r>
          </a:p>
          <a:p>
            <a:r>
              <a:rPr lang="hr-HR" dirty="0" smtClean="0"/>
              <a:t>Money </a:t>
            </a:r>
            <a:r>
              <a:rPr lang="hr-HR" dirty="0" err="1" smtClean="0"/>
              <a:t>bag</a:t>
            </a:r>
            <a:r>
              <a:rPr lang="hr-HR" dirty="0" smtClean="0"/>
              <a:t> v. </a:t>
            </a:r>
            <a:r>
              <a:rPr lang="hr-HR" dirty="0" err="1" smtClean="0"/>
              <a:t>moneybag</a:t>
            </a:r>
            <a:r>
              <a:rPr lang="hr-HR" dirty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money-bag</a:t>
            </a:r>
            <a:r>
              <a:rPr lang="hr-HR" dirty="0" smtClean="0"/>
              <a:t>)</a:t>
            </a:r>
            <a:endParaRPr lang="hr-HR" dirty="0" smtClean="0"/>
          </a:p>
          <a:p>
            <a:r>
              <a:rPr lang="hr-HR" dirty="0" smtClean="0"/>
              <a:t>Money </a:t>
            </a:r>
            <a:r>
              <a:rPr lang="hr-HR" dirty="0" err="1" smtClean="0"/>
              <a:t>laundering</a:t>
            </a:r>
            <a:endParaRPr lang="hr-HR" dirty="0" smtClean="0"/>
          </a:p>
          <a:p>
            <a:r>
              <a:rPr lang="hr-HR" dirty="0" smtClean="0"/>
              <a:t>Money </a:t>
            </a:r>
            <a:r>
              <a:rPr lang="hr-HR" dirty="0" err="1" smtClean="0"/>
              <a:t>talks</a:t>
            </a:r>
            <a:endParaRPr lang="hr-HR" dirty="0" smtClean="0"/>
          </a:p>
          <a:p>
            <a:r>
              <a:rPr lang="hr-HR" dirty="0" err="1" smtClean="0"/>
              <a:t>Hot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endParaRPr lang="hr-HR" dirty="0" smtClean="0"/>
          </a:p>
          <a:p>
            <a:r>
              <a:rPr lang="hr-HR" dirty="0" err="1" smtClean="0"/>
              <a:t>Smart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endParaRPr lang="hr-HR" dirty="0" smtClean="0"/>
          </a:p>
          <a:p>
            <a:r>
              <a:rPr lang="hr-HR" dirty="0" err="1" smtClean="0"/>
              <a:t>Easy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endParaRPr lang="hr-HR" dirty="0" smtClean="0"/>
          </a:p>
          <a:p>
            <a:r>
              <a:rPr lang="hr-HR" dirty="0" smtClean="0"/>
              <a:t>Seed money</a:t>
            </a:r>
            <a:endParaRPr lang="hr-H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for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attention</a:t>
            </a:r>
            <a:r>
              <a:rPr lang="hr-HR" smtClean="0"/>
              <a:t>!</a:t>
            </a:r>
            <a:endParaRPr lang="hr-HR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567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True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false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love of money is the root of all evil </a:t>
            </a:r>
            <a:endParaRPr lang="hr-HR" dirty="0" smtClean="0"/>
          </a:p>
          <a:p>
            <a:r>
              <a:rPr lang="en-US" dirty="0" smtClean="0"/>
              <a:t>A </a:t>
            </a:r>
            <a:r>
              <a:rPr lang="en-US" dirty="0"/>
              <a:t>fool and his money are soon parted</a:t>
            </a:r>
            <a:endParaRPr lang="hr-HR" dirty="0" smtClean="0"/>
          </a:p>
          <a:p>
            <a:r>
              <a:rPr lang="en-US" dirty="0" smtClean="0"/>
              <a:t>There </a:t>
            </a:r>
            <a:r>
              <a:rPr lang="en-US" dirty="0"/>
              <a:t>are some things money can't buy. For everything else, there's </a:t>
            </a:r>
            <a:r>
              <a:rPr lang="en-US" dirty="0" err="1"/>
              <a:t>Mastercard</a:t>
            </a:r>
            <a:r>
              <a:rPr lang="en-US" dirty="0"/>
              <a:t> </a:t>
            </a:r>
            <a:endParaRPr lang="hr-HR" dirty="0" smtClean="0"/>
          </a:p>
          <a:p>
            <a:r>
              <a:rPr lang="hr-HR" dirty="0" smtClean="0"/>
              <a:t>Money </a:t>
            </a:r>
            <a:r>
              <a:rPr lang="hr-HR" dirty="0" err="1" smtClean="0"/>
              <a:t>makes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world</a:t>
            </a:r>
            <a:r>
              <a:rPr lang="hr-HR" dirty="0" smtClean="0"/>
              <a:t> </a:t>
            </a:r>
            <a:r>
              <a:rPr lang="hr-HR" dirty="0" err="1" smtClean="0"/>
              <a:t>go</a:t>
            </a:r>
            <a:r>
              <a:rPr lang="hr-HR" dirty="0" smtClean="0"/>
              <a:t> </a:t>
            </a:r>
            <a:r>
              <a:rPr lang="hr-HR" dirty="0" err="1" smtClean="0"/>
              <a:t>round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Time </a:t>
            </a:r>
            <a:r>
              <a:rPr lang="en-US" dirty="0"/>
              <a:t>is money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448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Show me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www.youtube.com/watch?v=FFrag8ll85w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592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Lend</a:t>
            </a:r>
            <a:r>
              <a:rPr lang="hr-HR" dirty="0" smtClean="0"/>
              <a:t> v. </a:t>
            </a:r>
            <a:r>
              <a:rPr lang="hr-HR" dirty="0" err="1" smtClean="0"/>
              <a:t>borrow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What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difference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lending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borrowing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r>
              <a:rPr lang="hr-HR" dirty="0" smtClean="0"/>
              <a:t>?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2800" b="1" dirty="0" smtClean="0"/>
          </a:p>
          <a:p>
            <a:pPr algn="ctr">
              <a:buNone/>
            </a:pPr>
            <a:r>
              <a:rPr lang="hr-HR" sz="2800" b="1" dirty="0" err="1" smtClean="0"/>
              <a:t>lend</a:t>
            </a:r>
            <a:r>
              <a:rPr lang="hr-HR" sz="2800" dirty="0" smtClean="0"/>
              <a:t> – posuditi nekomu</a:t>
            </a:r>
          </a:p>
          <a:p>
            <a:pPr algn="ctr">
              <a:buNone/>
            </a:pPr>
            <a:r>
              <a:rPr lang="hr-HR" sz="2800" b="1" dirty="0" smtClean="0"/>
              <a:t>borrow</a:t>
            </a:r>
            <a:r>
              <a:rPr lang="hr-HR" sz="2800" dirty="0" smtClean="0"/>
              <a:t> – posuditi od nekoga</a:t>
            </a:r>
          </a:p>
          <a:p>
            <a:endParaRPr lang="hr-HR" dirty="0" smtClean="0"/>
          </a:p>
          <a:p>
            <a:endParaRPr lang="hr-HR" dirty="0"/>
          </a:p>
          <a:p>
            <a:r>
              <a:rPr lang="hr-HR" dirty="0" err="1" smtClean="0"/>
              <a:t>Can</a:t>
            </a:r>
            <a:r>
              <a:rPr lang="hr-HR" dirty="0" smtClean="0"/>
              <a:t> I ___________ some </a:t>
            </a:r>
            <a:r>
              <a:rPr lang="hr-HR" dirty="0" err="1" smtClean="0"/>
              <a:t>money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?</a:t>
            </a:r>
          </a:p>
          <a:p>
            <a:r>
              <a:rPr lang="hr-HR" dirty="0" smtClean="0"/>
              <a:t>Are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joking</a:t>
            </a:r>
            <a:r>
              <a:rPr lang="hr-HR" dirty="0" smtClean="0"/>
              <a:t>? I _________ </a:t>
            </a:r>
            <a:r>
              <a:rPr lang="hr-HR" dirty="0" err="1" smtClean="0"/>
              <a:t>you</a:t>
            </a:r>
            <a:r>
              <a:rPr lang="hr-HR" dirty="0" smtClean="0"/>
              <a:t> some </a:t>
            </a:r>
            <a:r>
              <a:rPr lang="hr-HR" dirty="0" err="1" smtClean="0"/>
              <a:t>money</a:t>
            </a:r>
            <a:r>
              <a:rPr lang="hr-HR" dirty="0" smtClean="0"/>
              <a:t> </a:t>
            </a:r>
            <a:r>
              <a:rPr lang="hr-HR" dirty="0" err="1" smtClean="0"/>
              <a:t>last</a:t>
            </a:r>
            <a:r>
              <a:rPr lang="hr-HR" dirty="0" smtClean="0"/>
              <a:t> </a:t>
            </a:r>
            <a:r>
              <a:rPr lang="hr-HR" dirty="0" err="1" smtClean="0"/>
              <a:t>week</a:t>
            </a:r>
            <a:r>
              <a:rPr lang="hr-HR" dirty="0" smtClean="0"/>
              <a:t>!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How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get</a:t>
            </a:r>
            <a:r>
              <a:rPr lang="hr-HR" dirty="0" smtClean="0"/>
              <a:t> </a:t>
            </a:r>
            <a:r>
              <a:rPr lang="hr-HR" dirty="0" err="1" smtClean="0"/>
              <a:t>money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sz="2400" b="1" dirty="0" err="1" smtClean="0"/>
              <a:t>You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can</a:t>
            </a:r>
            <a:r>
              <a:rPr lang="hr-HR" sz="2400" b="1" dirty="0" smtClean="0"/>
              <a:t>…</a:t>
            </a:r>
          </a:p>
          <a:p>
            <a:pPr algn="ctr">
              <a:buNone/>
            </a:pPr>
            <a:endParaRPr lang="hr-HR" sz="2400" b="1" dirty="0" smtClean="0"/>
          </a:p>
          <a:p>
            <a:pPr algn="ctr">
              <a:buNone/>
            </a:pPr>
            <a:r>
              <a:rPr lang="hr-HR" sz="2800" b="1" dirty="0" err="1"/>
              <a:t>e</a:t>
            </a:r>
            <a:r>
              <a:rPr lang="hr-HR" sz="2800" b="1" dirty="0" err="1" smtClean="0"/>
              <a:t>arn</a:t>
            </a:r>
            <a:endParaRPr lang="hr-HR" sz="2800" b="1" dirty="0" smtClean="0"/>
          </a:p>
          <a:p>
            <a:pPr algn="ctr">
              <a:buNone/>
            </a:pPr>
            <a:r>
              <a:rPr lang="hr-HR" sz="2800" b="1" dirty="0" err="1"/>
              <a:t>i</a:t>
            </a:r>
            <a:r>
              <a:rPr lang="hr-HR" sz="2800" b="1" dirty="0" err="1" smtClean="0"/>
              <a:t>nherit</a:t>
            </a:r>
            <a:endParaRPr lang="hr-HR" sz="2800" b="1" dirty="0" smtClean="0"/>
          </a:p>
          <a:p>
            <a:pPr algn="ctr">
              <a:buNone/>
            </a:pPr>
            <a:r>
              <a:rPr lang="hr-HR" sz="2800" b="1" dirty="0" err="1"/>
              <a:t>s</a:t>
            </a:r>
            <a:r>
              <a:rPr lang="hr-HR" sz="2800" b="1" dirty="0" err="1" smtClean="0"/>
              <a:t>ave</a:t>
            </a:r>
            <a:endParaRPr lang="hr-HR" sz="2800" b="1" dirty="0" smtClean="0"/>
          </a:p>
          <a:p>
            <a:pPr algn="ctr">
              <a:buNone/>
            </a:pPr>
            <a:r>
              <a:rPr lang="hr-HR" sz="2800" b="1" dirty="0" err="1"/>
              <a:t>r</a:t>
            </a:r>
            <a:r>
              <a:rPr lang="hr-HR" sz="2800" b="1" dirty="0" err="1" smtClean="0"/>
              <a:t>aise</a:t>
            </a:r>
            <a:endParaRPr lang="hr-HR" sz="2800" b="1" dirty="0" smtClean="0"/>
          </a:p>
          <a:p>
            <a:pPr algn="ctr">
              <a:buNone/>
            </a:pPr>
            <a:r>
              <a:rPr lang="hr-HR" sz="2800" b="1" dirty="0"/>
              <a:t>m</a:t>
            </a:r>
            <a:r>
              <a:rPr lang="hr-HR" sz="2800" b="1" dirty="0" smtClean="0"/>
              <a:t>ake </a:t>
            </a:r>
          </a:p>
          <a:p>
            <a:pPr algn="ctr">
              <a:buNone/>
            </a:pPr>
            <a:r>
              <a:rPr lang="hr-HR" sz="2800" b="1" dirty="0" smtClean="0"/>
              <a:t>lose</a:t>
            </a:r>
            <a:endParaRPr lang="hr-HR" sz="2800" b="1" dirty="0" smtClean="0"/>
          </a:p>
          <a:p>
            <a:pPr algn="ctr">
              <a:buNone/>
            </a:pPr>
            <a:endParaRPr lang="hr-HR" sz="2400" b="1" dirty="0"/>
          </a:p>
          <a:p>
            <a:r>
              <a:rPr lang="hr-HR" dirty="0" err="1" smtClean="0"/>
              <a:t>money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2817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sz="2400" b="1" dirty="0" smtClean="0"/>
          </a:p>
          <a:p>
            <a:pPr algn="ctr">
              <a:buNone/>
            </a:pPr>
            <a:r>
              <a:rPr lang="hr-HR" sz="2800" b="1" dirty="0" err="1" smtClean="0"/>
              <a:t>Earn</a:t>
            </a:r>
            <a:r>
              <a:rPr lang="hr-HR" sz="2800" b="1" dirty="0" smtClean="0"/>
              <a:t> - zaraditi</a:t>
            </a:r>
            <a:endParaRPr lang="hr-HR" sz="2800" b="1" dirty="0"/>
          </a:p>
          <a:p>
            <a:pPr algn="ctr">
              <a:buNone/>
            </a:pPr>
            <a:r>
              <a:rPr lang="hr-HR" sz="2800" b="1" dirty="0" err="1" smtClean="0"/>
              <a:t>Inherit</a:t>
            </a:r>
            <a:r>
              <a:rPr lang="hr-HR" sz="2800" b="1" dirty="0" smtClean="0"/>
              <a:t> - naslijediti</a:t>
            </a:r>
            <a:endParaRPr lang="hr-HR" sz="2800" b="1" dirty="0"/>
          </a:p>
          <a:p>
            <a:pPr algn="ctr">
              <a:buNone/>
            </a:pPr>
            <a:r>
              <a:rPr lang="hr-HR" sz="2800" b="1" dirty="0" smtClean="0"/>
              <a:t>Save – uštedjeti      </a:t>
            </a:r>
            <a:endParaRPr lang="hr-HR" sz="2800" b="1" dirty="0"/>
          </a:p>
          <a:p>
            <a:pPr algn="ctr">
              <a:buNone/>
            </a:pPr>
            <a:r>
              <a:rPr lang="hr-HR" sz="2800" b="1" dirty="0" smtClean="0"/>
              <a:t>Raise - prikupiti</a:t>
            </a:r>
            <a:endParaRPr lang="hr-HR" sz="2800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56981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1001</Words>
  <Application>Microsoft Office PowerPoint</Application>
  <PresentationFormat>On-screen Show (4:3)</PresentationFormat>
  <Paragraphs>145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Wisp</vt:lpstr>
      <vt:lpstr>Basic Business English</vt:lpstr>
      <vt:lpstr>Money</vt:lpstr>
      <vt:lpstr>Can you guess the meaning of:</vt:lpstr>
      <vt:lpstr>True or false?</vt:lpstr>
      <vt:lpstr>Show me the money</vt:lpstr>
      <vt:lpstr>Lend v. borrow</vt:lpstr>
      <vt:lpstr>PowerPoint Presentation</vt:lpstr>
      <vt:lpstr>How can you get money?</vt:lpstr>
      <vt:lpstr>PowerPoint Presentation</vt:lpstr>
      <vt:lpstr>Money you can get…</vt:lpstr>
      <vt:lpstr>Money you have to give…</vt:lpstr>
      <vt:lpstr>Fill in the blanks with the words below:</vt:lpstr>
      <vt:lpstr>PowerPoint Presentation</vt:lpstr>
      <vt:lpstr>„Račun”</vt:lpstr>
      <vt:lpstr>Bank account</vt:lpstr>
      <vt:lpstr>Remuneration</vt:lpstr>
      <vt:lpstr>Complete the following with the words below:</vt:lpstr>
      <vt:lpstr>PowerPoint Presentation</vt:lpstr>
      <vt:lpstr>Shares</vt:lpstr>
      <vt:lpstr>PowerPoint Presentation</vt:lpstr>
      <vt:lpstr>Stock market</vt:lpstr>
      <vt:lpstr>PowerPoint Presentation</vt:lpstr>
      <vt:lpstr>GDP</vt:lpstr>
      <vt:lpstr>Companies</vt:lpstr>
      <vt:lpstr>PowerPoint Presentation</vt:lpstr>
      <vt:lpstr>Complete the following:</vt:lpstr>
      <vt:lpstr>PowerPoint Presentation</vt:lpstr>
      <vt:lpstr>Financial districts</vt:lpstr>
      <vt:lpstr>PowerPoint Presentation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English</dc:title>
  <dc:creator>KATARINA</dc:creator>
  <cp:lastModifiedBy>korisnik</cp:lastModifiedBy>
  <cp:revision>12</cp:revision>
  <dcterms:created xsi:type="dcterms:W3CDTF">2013-03-04T17:14:11Z</dcterms:created>
  <dcterms:modified xsi:type="dcterms:W3CDTF">2018-11-19T11:57:55Z</dcterms:modified>
</cp:coreProperties>
</file>