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41677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47905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063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7945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8198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5781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7318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86392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7517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09763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9240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F3793-700F-409A-BC9C-73C38FD81968}" type="datetimeFigureOut">
              <a:rPr lang="hr-HR" smtClean="0"/>
              <a:t>23.4.2015.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44B5F-111C-4006-A377-01439DB9FE6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0379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Carlill</a:t>
            </a:r>
            <a:r>
              <a:rPr lang="hr-HR" dirty="0" smtClean="0"/>
              <a:t> v </a:t>
            </a:r>
            <a:r>
              <a:rPr lang="hr-HR" dirty="0" err="1" smtClean="0"/>
              <a:t>Carbolic</a:t>
            </a:r>
            <a:r>
              <a:rPr lang="hr-HR" dirty="0" smtClean="0"/>
              <a:t> Smoke </a:t>
            </a:r>
            <a:r>
              <a:rPr lang="hr-HR" dirty="0" err="1" smtClean="0"/>
              <a:t>Ball</a:t>
            </a:r>
            <a:r>
              <a:rPr lang="hr-HR" dirty="0" smtClean="0"/>
              <a:t> Co. (1893)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April 23, 2015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1647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/>
              <a:t>4</a:t>
            </a:r>
            <a:r>
              <a:rPr lang="hr-HR" dirty="0" smtClean="0"/>
              <a:t>. </a:t>
            </a:r>
            <a:r>
              <a:rPr lang="en-US" dirty="0" smtClean="0"/>
              <a:t>Performance of the condition of the ad was sufficient acceptance and it was not necessary that C</a:t>
            </a:r>
            <a:r>
              <a:rPr lang="hr-HR" dirty="0" smtClean="0"/>
              <a:t>SC</a:t>
            </a:r>
            <a:r>
              <a:rPr lang="en-US" dirty="0" smtClean="0"/>
              <a:t> be notified of the intention to be bound</a:t>
            </a:r>
            <a:r>
              <a:rPr lang="hr-HR" dirty="0" smtClean="0"/>
              <a:t> </a:t>
            </a:r>
          </a:p>
          <a:p>
            <a:pPr marL="0" indent="0">
              <a:buNone/>
            </a:pPr>
            <a:r>
              <a:rPr lang="hr-HR" dirty="0" smtClean="0"/>
              <a:t>- </a:t>
            </a:r>
            <a:r>
              <a:rPr lang="en-US" dirty="0" smtClean="0"/>
              <a:t>notification of acceptance need not precede performance, in this case acceptance was contemporaneous with performance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5. T</a:t>
            </a:r>
            <a:r>
              <a:rPr lang="en-US" dirty="0" smtClean="0"/>
              <a:t>he </a:t>
            </a:r>
            <a:r>
              <a:rPr lang="en-US" dirty="0"/>
              <a:t>inconvenience of </a:t>
            </a:r>
            <a:r>
              <a:rPr lang="en-US" dirty="0" err="1"/>
              <a:t>Carlill</a:t>
            </a:r>
            <a:r>
              <a:rPr lang="en-US" dirty="0"/>
              <a:t> was sufficient consideration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9678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Significance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</a:t>
            </a:r>
            <a:r>
              <a:rPr lang="en-US" dirty="0" smtClean="0"/>
              <a:t>t provides an excellent study of the basic principles of contract and how they relate to every day life</a:t>
            </a:r>
            <a:endParaRPr lang="hr-HR" dirty="0" smtClean="0"/>
          </a:p>
          <a:p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running</a:t>
            </a:r>
            <a:r>
              <a:rPr lang="hr-HR" dirty="0" smtClean="0"/>
              <a:t> </a:t>
            </a:r>
            <a:r>
              <a:rPr lang="hr-HR" dirty="0" err="1" smtClean="0"/>
              <a:t>almost</a:t>
            </a:r>
            <a:r>
              <a:rPr lang="hr-HR" dirty="0" smtClean="0"/>
              <a:t> </a:t>
            </a:r>
            <a:r>
              <a:rPr lang="hr-HR" dirty="0" err="1" smtClean="0"/>
              <a:t>every</a:t>
            </a:r>
            <a:r>
              <a:rPr lang="hr-HR" dirty="0" smtClean="0"/>
              <a:t> </a:t>
            </a:r>
            <a:r>
              <a:rPr lang="hr-HR" dirty="0" err="1" smtClean="0"/>
              <a:t>possible</a:t>
            </a:r>
            <a:r>
              <a:rPr lang="hr-HR" dirty="0" smtClean="0"/>
              <a:t> </a:t>
            </a:r>
            <a:r>
              <a:rPr lang="hr-HR" dirty="0" err="1" smtClean="0"/>
              <a:t>defence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defense</a:t>
            </a:r>
            <a:r>
              <a:rPr lang="hr-HR" dirty="0" smtClean="0"/>
              <a:t> </a:t>
            </a:r>
            <a:r>
              <a:rPr lang="hr-HR" dirty="0" err="1" smtClean="0"/>
              <a:t>forced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to </a:t>
            </a:r>
            <a:r>
              <a:rPr lang="hr-HR" dirty="0" err="1" smtClean="0"/>
              <a:t>address</a:t>
            </a:r>
            <a:r>
              <a:rPr lang="hr-HR" dirty="0" smtClean="0"/>
              <a:t> </a:t>
            </a:r>
            <a:r>
              <a:rPr lang="hr-HR" dirty="0" err="1" smtClean="0"/>
              <a:t>all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them</a:t>
            </a:r>
            <a:endParaRPr lang="hr-HR" dirty="0" smtClean="0"/>
          </a:p>
          <a:p>
            <a:r>
              <a:rPr lang="hr-HR" dirty="0"/>
              <a:t>i</a:t>
            </a:r>
            <a:r>
              <a:rPr lang="en-US" dirty="0" smtClean="0"/>
              <a:t>t still binds the lower courts of England and Wales and is cited by judges with approval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610188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Tha</a:t>
            </a:r>
            <a:r>
              <a:rPr lang="hr-HR" dirty="0" smtClean="0"/>
              <a:t> </a:t>
            </a:r>
            <a:r>
              <a:rPr lang="hr-HR" dirty="0" err="1" smtClean="0"/>
              <a:t>faith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Mrs. </a:t>
            </a:r>
            <a:r>
              <a:rPr lang="hr-HR" dirty="0" err="1" smtClean="0"/>
              <a:t>Carlill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CSC?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company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formed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owner</a:t>
            </a:r>
            <a:r>
              <a:rPr lang="hr-HR" dirty="0" smtClean="0"/>
              <a:t> </a:t>
            </a:r>
            <a:r>
              <a:rPr lang="hr-HR" dirty="0" err="1" smtClean="0"/>
              <a:t>placed</a:t>
            </a:r>
            <a:r>
              <a:rPr lang="hr-HR" dirty="0" smtClean="0"/>
              <a:t> </a:t>
            </a:r>
            <a:r>
              <a:rPr lang="hr-HR" dirty="0" err="1" smtClean="0"/>
              <a:t>new</a:t>
            </a:r>
            <a:r>
              <a:rPr lang="hr-HR" dirty="0" smtClean="0"/>
              <a:t> </a:t>
            </a:r>
            <a:r>
              <a:rPr lang="hr-HR" dirty="0" err="1" smtClean="0"/>
              <a:t>ads</a:t>
            </a:r>
            <a:r>
              <a:rPr lang="hr-HR" dirty="0" smtClean="0"/>
              <a:t>:</a:t>
            </a:r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en-US" i="1" dirty="0" smtClean="0"/>
              <a:t>"Many thousand Carbolic Smoke Balls were sold on these advertisements, but only three people claimed the reward of £100, thus proving conclusively that this invaluable remedy will prevent and cure the above mentioned diseases. The CARBOLIC SMOKE BALL COMPANY LTD. now offer £200 REWARD to the person who purchases a Carbolic Smoke Ball and afterwards contracts any of the following diseases...„</a:t>
            </a:r>
            <a:endParaRPr lang="hr-HR" i="1" dirty="0" smtClean="0"/>
          </a:p>
          <a:p>
            <a:r>
              <a:rPr lang="hr-HR" dirty="0" err="1" smtClean="0"/>
              <a:t>Mr</a:t>
            </a:r>
            <a:r>
              <a:rPr lang="hr-HR" dirty="0" smtClean="0"/>
              <a:t> </a:t>
            </a:r>
            <a:r>
              <a:rPr lang="hr-HR" dirty="0" err="1" smtClean="0"/>
              <a:t>Roe</a:t>
            </a:r>
            <a:r>
              <a:rPr lang="hr-HR" dirty="0" smtClean="0"/>
              <a:t> </a:t>
            </a:r>
            <a:r>
              <a:rPr lang="hr-HR" dirty="0" err="1" smtClean="0"/>
              <a:t>died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1899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tuberculosis</a:t>
            </a:r>
            <a:r>
              <a:rPr lang="hr-HR" dirty="0" smtClean="0"/>
              <a:t> </a:t>
            </a:r>
            <a:r>
              <a:rPr lang="hr-HR" dirty="0" err="1" smtClean="0"/>
              <a:t>aged</a:t>
            </a:r>
            <a:r>
              <a:rPr lang="hr-HR" dirty="0" smtClean="0"/>
              <a:t> 57</a:t>
            </a:r>
          </a:p>
        </p:txBody>
      </p:sp>
    </p:spTree>
    <p:extLst>
      <p:ext uri="{BB962C8B-B14F-4D97-AF65-F5344CB8AC3E}">
        <p14:creationId xmlns:p14="http://schemas.microsoft.com/office/powerpoint/2010/main" val="586557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Mrs </a:t>
            </a:r>
            <a:r>
              <a:rPr lang="hr-HR" dirty="0" err="1" smtClean="0"/>
              <a:t>Carlill</a:t>
            </a:r>
            <a:r>
              <a:rPr lang="hr-HR" dirty="0" smtClean="0"/>
              <a:t> </a:t>
            </a:r>
            <a:r>
              <a:rPr lang="hr-HR" dirty="0" err="1" smtClean="0"/>
              <a:t>died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1942 </a:t>
            </a:r>
            <a:r>
              <a:rPr lang="hr-HR" dirty="0" err="1" smtClean="0"/>
              <a:t>aged</a:t>
            </a:r>
            <a:r>
              <a:rPr lang="hr-HR" dirty="0" smtClean="0"/>
              <a:t> 92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old</a:t>
            </a:r>
            <a:r>
              <a:rPr lang="hr-HR" dirty="0" smtClean="0"/>
              <a:t> age</a:t>
            </a:r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863" y="2410690"/>
            <a:ext cx="6868391" cy="4062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981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Plan for </a:t>
            </a:r>
            <a:r>
              <a:rPr lang="hr-HR" dirty="0" err="1" smtClean="0"/>
              <a:t>today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1. A </a:t>
            </a:r>
            <a:r>
              <a:rPr lang="hr-HR" dirty="0" err="1" smtClean="0"/>
              <a:t>task</a:t>
            </a:r>
            <a:r>
              <a:rPr lang="hr-HR" dirty="0" smtClean="0"/>
              <a:t> on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essential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a </a:t>
            </a:r>
            <a:r>
              <a:rPr lang="hr-HR" dirty="0" err="1" smtClean="0"/>
              <a:t>valid</a:t>
            </a:r>
            <a:r>
              <a:rPr lang="hr-HR" dirty="0" smtClean="0"/>
              <a:t> English </a:t>
            </a:r>
            <a:r>
              <a:rPr lang="hr-HR" dirty="0" err="1" smtClean="0"/>
              <a:t>contract</a:t>
            </a:r>
            <a:endParaRPr lang="hr-HR" dirty="0"/>
          </a:p>
          <a:p>
            <a:pPr marL="0" indent="0">
              <a:buNone/>
            </a:pPr>
            <a:r>
              <a:rPr lang="hr-HR" dirty="0" smtClean="0"/>
              <a:t>2. </a:t>
            </a:r>
            <a:r>
              <a:rPr lang="hr-HR" dirty="0" err="1" smtClean="0"/>
              <a:t>Get</a:t>
            </a:r>
            <a:r>
              <a:rPr lang="hr-HR" dirty="0" smtClean="0"/>
              <a:t> to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testing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elements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3. </a:t>
            </a:r>
            <a:r>
              <a:rPr lang="hr-HR" dirty="0" err="1" smtClean="0"/>
              <a:t>Get</a:t>
            </a:r>
            <a:r>
              <a:rPr lang="hr-HR" dirty="0" smtClean="0"/>
              <a:t> to </a:t>
            </a:r>
            <a:r>
              <a:rPr lang="hr-HR" dirty="0" err="1" smtClean="0"/>
              <a:t>know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facts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Carlill</a:t>
            </a:r>
            <a:r>
              <a:rPr lang="hr-HR" dirty="0" smtClean="0"/>
              <a:t> </a:t>
            </a:r>
            <a:r>
              <a:rPr lang="hr-HR" dirty="0" err="1" smtClean="0"/>
              <a:t>case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4. </a:t>
            </a:r>
            <a:r>
              <a:rPr lang="hr-HR" dirty="0" err="1" smtClean="0"/>
              <a:t>Come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defences</a:t>
            </a:r>
            <a:r>
              <a:rPr lang="hr-HR" dirty="0" smtClean="0"/>
              <a:t> for </a:t>
            </a:r>
            <a:r>
              <a:rPr lang="hr-HR" dirty="0" err="1" smtClean="0"/>
              <a:t>the</a:t>
            </a:r>
            <a:r>
              <a:rPr lang="hr-HR" dirty="0" smtClean="0"/>
              <a:t> Smoke </a:t>
            </a:r>
            <a:r>
              <a:rPr lang="hr-HR" dirty="0" err="1" smtClean="0"/>
              <a:t>Ball</a:t>
            </a:r>
            <a:r>
              <a:rPr lang="hr-HR" dirty="0" smtClean="0"/>
              <a:t> Co.</a:t>
            </a:r>
          </a:p>
          <a:p>
            <a:pPr marL="0" indent="0">
              <a:buNone/>
            </a:pPr>
            <a:r>
              <a:rPr lang="hr-HR" dirty="0" smtClean="0"/>
              <a:t>5. </a:t>
            </a:r>
            <a:r>
              <a:rPr lang="hr-HR" dirty="0" err="1" smtClean="0"/>
              <a:t>Come</a:t>
            </a:r>
            <a:r>
              <a:rPr lang="hr-HR" dirty="0" smtClean="0"/>
              <a:t> </a:t>
            </a:r>
            <a:r>
              <a:rPr lang="hr-HR" dirty="0" err="1" smtClean="0"/>
              <a:t>up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arguments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will</a:t>
            </a:r>
            <a:r>
              <a:rPr lang="hr-HR" dirty="0" smtClean="0"/>
              <a:t> </a:t>
            </a:r>
            <a:r>
              <a:rPr lang="hr-HR" dirty="0" err="1" smtClean="0"/>
              <a:t>trump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defences</a:t>
            </a: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6. </a:t>
            </a:r>
            <a:r>
              <a:rPr lang="hr-HR" dirty="0" err="1" smtClean="0"/>
              <a:t>Revise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case</a:t>
            </a: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41270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Answers</a:t>
            </a:r>
            <a:r>
              <a:rPr lang="hr-HR" dirty="0" smtClean="0"/>
              <a:t>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arenR"/>
            </a:pPr>
            <a:r>
              <a:rPr lang="hr-HR" dirty="0" err="1"/>
              <a:t>o</a:t>
            </a:r>
            <a:r>
              <a:rPr lang="hr-HR" dirty="0" err="1" smtClean="0"/>
              <a:t>ffer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/>
              <a:t>c</a:t>
            </a:r>
            <a:r>
              <a:rPr lang="hr-HR" dirty="0" err="1" smtClean="0"/>
              <a:t>onsideration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/>
              <a:t>a</a:t>
            </a:r>
            <a:r>
              <a:rPr lang="hr-HR" dirty="0" err="1" smtClean="0"/>
              <a:t>greement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/>
              <a:t>l</a:t>
            </a:r>
            <a:r>
              <a:rPr lang="hr-HR" dirty="0" err="1" smtClean="0"/>
              <a:t>egal</a:t>
            </a:r>
            <a:r>
              <a:rPr lang="hr-HR" dirty="0" smtClean="0"/>
              <a:t> </a:t>
            </a:r>
            <a:r>
              <a:rPr lang="hr-HR" dirty="0" err="1" smtClean="0"/>
              <a:t>capacity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 smtClean="0"/>
              <a:t>certainty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terms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 smtClean="0"/>
              <a:t>acceptance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err="1"/>
              <a:t>i</a:t>
            </a:r>
            <a:r>
              <a:rPr lang="hr-HR" dirty="0" err="1" smtClean="0"/>
              <a:t>ntention</a:t>
            </a:r>
            <a:r>
              <a:rPr lang="hr-HR" dirty="0" smtClean="0"/>
              <a:t> to </a:t>
            </a:r>
            <a:r>
              <a:rPr lang="hr-HR" dirty="0" err="1" smtClean="0"/>
              <a:t>create</a:t>
            </a:r>
            <a:r>
              <a:rPr lang="hr-HR" dirty="0" smtClean="0"/>
              <a:t> </a:t>
            </a:r>
            <a:r>
              <a:rPr lang="hr-HR" dirty="0" err="1" smtClean="0"/>
              <a:t>legal</a:t>
            </a:r>
            <a:r>
              <a:rPr lang="hr-HR" dirty="0" smtClean="0"/>
              <a:t> </a:t>
            </a:r>
            <a:r>
              <a:rPr lang="hr-HR" dirty="0" err="1" smtClean="0"/>
              <a:t>relations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18950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constitues</a:t>
            </a:r>
            <a:r>
              <a:rPr lang="hr-HR" dirty="0" smtClean="0"/>
              <a:t> a </a:t>
            </a:r>
            <a:r>
              <a:rPr lang="hr-HR" dirty="0" err="1" smtClean="0"/>
              <a:t>valid</a:t>
            </a:r>
            <a:r>
              <a:rPr lang="hr-HR" dirty="0" smtClean="0"/>
              <a:t> </a:t>
            </a:r>
            <a:r>
              <a:rPr lang="hr-HR" dirty="0" err="1" smtClean="0"/>
              <a:t>offer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offer</a:t>
            </a:r>
            <a:r>
              <a:rPr lang="hr-HR" dirty="0" smtClean="0"/>
              <a:t> must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communicated</a:t>
            </a:r>
            <a:r>
              <a:rPr lang="hr-HR" dirty="0" smtClean="0"/>
              <a:t> </a:t>
            </a:r>
            <a:r>
              <a:rPr lang="hr-HR" dirty="0" err="1" smtClean="0"/>
              <a:t>from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offeror</a:t>
            </a:r>
            <a:r>
              <a:rPr lang="hr-HR" dirty="0" smtClean="0"/>
              <a:t> to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offeree</a:t>
            </a:r>
            <a:r>
              <a:rPr lang="hr-HR" dirty="0" smtClean="0"/>
              <a:t>.</a:t>
            </a:r>
          </a:p>
          <a:p>
            <a:pPr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offer</a:t>
            </a:r>
            <a:r>
              <a:rPr lang="hr-HR" dirty="0" smtClean="0"/>
              <a:t> must </a:t>
            </a:r>
            <a:r>
              <a:rPr lang="hr-HR" dirty="0" err="1" smtClean="0"/>
              <a:t>contain</a:t>
            </a:r>
            <a:r>
              <a:rPr lang="hr-HR" dirty="0" smtClean="0"/>
              <a:t> </a:t>
            </a:r>
            <a:r>
              <a:rPr lang="hr-HR" dirty="0" err="1" smtClean="0"/>
              <a:t>language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b="1" dirty="0" err="1" smtClean="0"/>
              <a:t>commitment</a:t>
            </a:r>
            <a:r>
              <a:rPr lang="hr-HR" dirty="0" smtClean="0"/>
              <a:t>.</a:t>
            </a:r>
          </a:p>
          <a:p>
            <a:pPr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offer</a:t>
            </a:r>
            <a:r>
              <a:rPr lang="hr-HR" dirty="0" smtClean="0"/>
              <a:t> must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made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serious</a:t>
            </a:r>
            <a:r>
              <a:rPr lang="hr-HR" dirty="0" smtClean="0"/>
              <a:t> </a:t>
            </a:r>
            <a:r>
              <a:rPr lang="hr-HR" dirty="0" err="1" smtClean="0"/>
              <a:t>intention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offeror</a:t>
            </a:r>
            <a:r>
              <a:rPr lang="hr-HR" dirty="0" smtClean="0"/>
              <a:t>.</a:t>
            </a:r>
          </a:p>
          <a:p>
            <a:pPr>
              <a:buAutoNum type="arabicPeriod"/>
            </a:pP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offer</a:t>
            </a:r>
            <a:r>
              <a:rPr lang="hr-HR" dirty="0" smtClean="0"/>
              <a:t> must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reasonably</a:t>
            </a:r>
            <a:r>
              <a:rPr lang="hr-HR" dirty="0" smtClean="0"/>
              <a:t> </a:t>
            </a:r>
            <a:r>
              <a:rPr lang="hr-HR" dirty="0" err="1" smtClean="0"/>
              <a:t>definite</a:t>
            </a:r>
            <a:r>
              <a:rPr lang="hr-HR" dirty="0" smtClean="0"/>
              <a:t>, </a:t>
            </a:r>
            <a:r>
              <a:rPr lang="hr-HR" dirty="0" err="1" smtClean="0"/>
              <a:t>usually</a:t>
            </a:r>
            <a:r>
              <a:rPr lang="hr-HR" dirty="0" smtClean="0"/>
              <a:t> </a:t>
            </a:r>
            <a:r>
              <a:rPr lang="hr-HR" dirty="0" err="1" smtClean="0"/>
              <a:t>containing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names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parties</a:t>
            </a:r>
            <a:r>
              <a:rPr lang="hr-HR" dirty="0" smtClean="0"/>
              <a:t> </a:t>
            </a:r>
            <a:r>
              <a:rPr lang="hr-HR" dirty="0" err="1" smtClean="0"/>
              <a:t>involved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subject-matter</a:t>
            </a:r>
            <a:r>
              <a:rPr lang="hr-HR" dirty="0" smtClean="0"/>
              <a:t>,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err="1" smtClean="0"/>
              <a:t>consideration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b="1" dirty="0" smtClean="0"/>
              <a:t>time </a:t>
            </a:r>
            <a:r>
              <a:rPr lang="hr-HR" dirty="0" err="1" smtClean="0"/>
              <a:t>and</a:t>
            </a:r>
            <a:r>
              <a:rPr lang="hr-HR" b="1" dirty="0" smtClean="0"/>
              <a:t> place</a:t>
            </a:r>
            <a:r>
              <a:rPr lang="hr-HR" dirty="0" smtClean="0"/>
              <a:t> for </a:t>
            </a:r>
            <a:r>
              <a:rPr lang="hr-HR" dirty="0" err="1" smtClean="0"/>
              <a:t>performance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7191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consitutes</a:t>
            </a:r>
            <a:r>
              <a:rPr lang="hr-HR" dirty="0" smtClean="0"/>
              <a:t> </a:t>
            </a:r>
            <a:r>
              <a:rPr lang="hr-HR" dirty="0" err="1" smtClean="0"/>
              <a:t>valid</a:t>
            </a:r>
            <a:r>
              <a:rPr lang="hr-HR" dirty="0" smtClean="0"/>
              <a:t> </a:t>
            </a:r>
            <a:r>
              <a:rPr lang="hr-HR" dirty="0" err="1" smtClean="0"/>
              <a:t>acceptance</a:t>
            </a:r>
            <a:r>
              <a:rPr lang="hr-HR" dirty="0" smtClean="0"/>
              <a:t>?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Wingdings 3"/>
              <a:buAutoNum type="arabicPeriod"/>
              <a:defRPr/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acceptance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made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offeror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to </a:t>
            </a:r>
            <a:r>
              <a:rPr lang="hr-HR" dirty="0" err="1"/>
              <a:t>anyone</a:t>
            </a:r>
            <a:r>
              <a:rPr lang="hr-HR" dirty="0"/>
              <a:t> </a:t>
            </a:r>
            <a:r>
              <a:rPr lang="hr-HR" dirty="0" err="1"/>
              <a:t>else</a:t>
            </a:r>
            <a:r>
              <a:rPr lang="hr-HR" dirty="0"/>
              <a:t> </a:t>
            </a:r>
            <a:r>
              <a:rPr lang="hr-HR" dirty="0" err="1"/>
              <a:t>unless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offeror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authorised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.</a:t>
            </a:r>
          </a:p>
          <a:p>
            <a:pPr marL="624078" indent="-514350">
              <a:buFont typeface="Wingdings 3"/>
              <a:buAutoNum type="arabicPeriod"/>
              <a:defRPr/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acceptance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communicated</a:t>
            </a:r>
            <a:r>
              <a:rPr lang="hr-HR" dirty="0"/>
              <a:t>.</a:t>
            </a:r>
          </a:p>
          <a:p>
            <a:pPr marL="624078" indent="-514350">
              <a:buFont typeface="Wingdings 3"/>
              <a:buAutoNum type="arabicPeriod"/>
              <a:defRPr/>
            </a:pP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acceptance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actually</a:t>
            </a:r>
            <a:r>
              <a:rPr lang="hr-HR" dirty="0"/>
              <a:t> </a:t>
            </a:r>
            <a:r>
              <a:rPr lang="hr-HR" dirty="0" err="1"/>
              <a:t>heard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received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writing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.</a:t>
            </a:r>
          </a:p>
          <a:p>
            <a:pPr marL="624078" indent="-514350">
              <a:buFont typeface="Wingdings 3"/>
              <a:buAutoNum type="arabicPeriod"/>
              <a:defRPr/>
            </a:pP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offer</a:t>
            </a:r>
            <a:r>
              <a:rPr lang="hr-HR" dirty="0"/>
              <a:t> </a:t>
            </a:r>
            <a:r>
              <a:rPr lang="hr-HR" dirty="0" err="1"/>
              <a:t>specifies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method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acceptance</a:t>
            </a:r>
            <a:r>
              <a:rPr lang="hr-HR" dirty="0"/>
              <a:t> </a:t>
            </a:r>
            <a:r>
              <a:rPr lang="hr-HR" dirty="0" err="1"/>
              <a:t>you</a:t>
            </a:r>
            <a:r>
              <a:rPr lang="hr-HR" dirty="0"/>
              <a:t> must </a:t>
            </a:r>
            <a:r>
              <a:rPr lang="hr-HR" dirty="0" err="1"/>
              <a:t>accept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using</a:t>
            </a:r>
            <a:r>
              <a:rPr lang="hr-HR" dirty="0"/>
              <a:t> a </a:t>
            </a:r>
            <a:r>
              <a:rPr lang="hr-HR" dirty="0" err="1"/>
              <a:t>method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no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method</a:t>
            </a:r>
            <a:r>
              <a:rPr lang="hr-HR" dirty="0"/>
              <a:t> </a:t>
            </a:r>
            <a:r>
              <a:rPr lang="hr-HR" dirty="0" err="1"/>
              <a:t>specified</a:t>
            </a:r>
            <a:r>
              <a:rPr lang="hr-HR" dirty="0"/>
              <a:t>.</a:t>
            </a:r>
          </a:p>
          <a:p>
            <a:pPr marL="624078" indent="-514350">
              <a:buFont typeface="Wingdings 3"/>
              <a:buAutoNum type="arabicPeriod"/>
              <a:defRPr/>
            </a:pPr>
            <a:r>
              <a:rPr lang="hr-HR" dirty="0"/>
              <a:t>A </a:t>
            </a:r>
            <a:r>
              <a:rPr lang="hr-HR" dirty="0" err="1"/>
              <a:t>request</a:t>
            </a:r>
            <a:r>
              <a:rPr lang="hr-HR" dirty="0"/>
              <a:t> for more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same as a </a:t>
            </a:r>
            <a:r>
              <a:rPr lang="hr-HR" dirty="0" err="1"/>
              <a:t>counter-offer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not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effect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rejecting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original </a:t>
            </a:r>
            <a:r>
              <a:rPr lang="hr-HR" dirty="0" err="1"/>
              <a:t>offer</a:t>
            </a:r>
            <a:r>
              <a:rPr lang="hr-HR" dirty="0"/>
              <a:t>.</a:t>
            </a:r>
            <a:endParaRPr lang="en-US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883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Carlill</a:t>
            </a:r>
            <a:r>
              <a:rPr lang="hr-HR" dirty="0" smtClean="0"/>
              <a:t> v </a:t>
            </a:r>
            <a:r>
              <a:rPr lang="hr-HR" dirty="0" err="1" smtClean="0"/>
              <a:t>Carbolic</a:t>
            </a:r>
            <a:r>
              <a:rPr lang="hr-HR" dirty="0" smtClean="0"/>
              <a:t> Smoke </a:t>
            </a:r>
            <a:r>
              <a:rPr lang="hr-HR" dirty="0" err="1" smtClean="0"/>
              <a:t>Ball</a:t>
            </a:r>
            <a:r>
              <a:rPr lang="hr-HR" dirty="0" smtClean="0"/>
              <a:t> Co. (1893)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US" dirty="0" smtClean="0"/>
              <a:t>Carbolic </a:t>
            </a:r>
            <a:r>
              <a:rPr lang="en-US" dirty="0"/>
              <a:t>Smoke Ball Co. (D) manufactured and sold The Carbolic Smoke </a:t>
            </a:r>
            <a:r>
              <a:rPr lang="en-US" dirty="0" smtClean="0"/>
              <a:t>Ball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company placed ads in various newspapers offering a reward of 100 pounds to any person who used the smoke ball three times per day as directed and contracted influenza, colds, or any other </a:t>
            </a:r>
            <a:r>
              <a:rPr lang="en-US" dirty="0" smtClean="0"/>
              <a:t>disease</a:t>
            </a:r>
            <a:endParaRPr lang="hr-HR" dirty="0" smtClean="0"/>
          </a:p>
          <a:p>
            <a:pPr>
              <a:buFontTx/>
              <a:buChar char="-"/>
            </a:pPr>
            <a:r>
              <a:rPr lang="hr-HR" dirty="0" smtClean="0"/>
              <a:t>a</a:t>
            </a:r>
            <a:r>
              <a:rPr lang="en-US" dirty="0" err="1" smtClean="0"/>
              <a:t>fter</a:t>
            </a:r>
            <a:r>
              <a:rPr lang="en-US" dirty="0" smtClean="0"/>
              <a:t> </a:t>
            </a:r>
            <a:r>
              <a:rPr lang="en-US" dirty="0"/>
              <a:t>seeing the ad </a:t>
            </a:r>
            <a:r>
              <a:rPr lang="en-US" dirty="0" err="1"/>
              <a:t>Carlill</a:t>
            </a:r>
            <a:r>
              <a:rPr lang="en-US" dirty="0"/>
              <a:t> (P) purchased a ball and used it as </a:t>
            </a:r>
            <a:r>
              <a:rPr lang="en-US" dirty="0" smtClean="0"/>
              <a:t>directed</a:t>
            </a:r>
            <a:endParaRPr lang="hr-HR" dirty="0" smtClean="0"/>
          </a:p>
          <a:p>
            <a:pPr>
              <a:buFontTx/>
              <a:buChar char="-"/>
            </a:pPr>
            <a:r>
              <a:rPr lang="en-US" dirty="0" err="1" smtClean="0"/>
              <a:t>Carlill</a:t>
            </a:r>
            <a:r>
              <a:rPr lang="en-US" dirty="0" smtClean="0"/>
              <a:t> </a:t>
            </a:r>
            <a:r>
              <a:rPr lang="en-US" dirty="0"/>
              <a:t>contracted influenza and made a claim for the </a:t>
            </a:r>
            <a:r>
              <a:rPr lang="en-US" dirty="0" smtClean="0"/>
              <a:t>reward</a:t>
            </a:r>
            <a:r>
              <a:rPr lang="hr-HR" dirty="0" smtClean="0"/>
              <a:t> </a:t>
            </a:r>
            <a:r>
              <a:rPr lang="hr-HR" dirty="0" smtClean="0">
                <a:sym typeface="Wingdings" panose="05000000000000000000" pitchFamily="2" charset="2"/>
              </a:rPr>
              <a:t></a:t>
            </a:r>
            <a:endParaRPr lang="hr-HR" dirty="0" smtClean="0"/>
          </a:p>
          <a:p>
            <a:pPr>
              <a:buFontTx/>
              <a:buChar char="-"/>
            </a:pPr>
            <a:r>
              <a:rPr lang="en-US" dirty="0" smtClean="0"/>
              <a:t>Carbolic </a:t>
            </a:r>
            <a:r>
              <a:rPr lang="en-US" dirty="0"/>
              <a:t>Smoke Ball </a:t>
            </a:r>
            <a:r>
              <a:rPr lang="hr-HR" dirty="0" smtClean="0"/>
              <a:t>Co. </a:t>
            </a:r>
            <a:r>
              <a:rPr lang="en-US" dirty="0" smtClean="0"/>
              <a:t>refused </a:t>
            </a:r>
            <a:r>
              <a:rPr lang="en-US" dirty="0"/>
              <a:t>to pay and </a:t>
            </a:r>
            <a:r>
              <a:rPr lang="en-US" dirty="0" err="1"/>
              <a:t>Carlill</a:t>
            </a:r>
            <a:r>
              <a:rPr lang="en-US" dirty="0"/>
              <a:t> sued for damages arising from breach of </a:t>
            </a:r>
            <a:r>
              <a:rPr lang="en-US" dirty="0" smtClean="0"/>
              <a:t>contract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06609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Judgement</a:t>
            </a:r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j</a:t>
            </a:r>
            <a:r>
              <a:rPr lang="en-US" dirty="0" err="1" smtClean="0"/>
              <a:t>udgment</a:t>
            </a:r>
            <a:r>
              <a:rPr lang="en-US" dirty="0" smtClean="0"/>
              <a:t> for 100 pounds was entered for </a:t>
            </a:r>
            <a:r>
              <a:rPr lang="en-US" dirty="0" err="1" smtClean="0"/>
              <a:t>Carlill</a:t>
            </a:r>
            <a:endParaRPr lang="hr-HR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hr-HR" dirty="0" smtClean="0"/>
              <a:t>              </a:t>
            </a:r>
            <a:r>
              <a:rPr lang="en-US" dirty="0" smtClean="0"/>
              <a:t>Carbolic Smoke Ball </a:t>
            </a:r>
            <a:r>
              <a:rPr lang="hr-HR" dirty="0" smtClean="0"/>
              <a:t>Co. </a:t>
            </a:r>
            <a:r>
              <a:rPr lang="en-US" dirty="0" smtClean="0"/>
              <a:t>appealed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997527" y="23275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118" y="3239366"/>
            <a:ext cx="40481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defences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advertisement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„a </a:t>
            </a:r>
            <a:r>
              <a:rPr lang="hr-HR" dirty="0" err="1" smtClean="0"/>
              <a:t>mere</a:t>
            </a:r>
            <a:r>
              <a:rPr lang="hr-HR" dirty="0" smtClean="0"/>
              <a:t> </a:t>
            </a:r>
            <a:r>
              <a:rPr lang="hr-HR" dirty="0" err="1" smtClean="0"/>
              <a:t>puff</a:t>
            </a:r>
            <a:r>
              <a:rPr lang="hr-HR" dirty="0" smtClean="0"/>
              <a:t>” – a </a:t>
            </a:r>
            <a:r>
              <a:rPr lang="hr-HR" dirty="0" err="1" smtClean="0"/>
              <a:t>sales</a:t>
            </a:r>
            <a:r>
              <a:rPr lang="hr-HR" dirty="0" smtClean="0"/>
              <a:t> </a:t>
            </a:r>
            <a:r>
              <a:rPr lang="hr-HR" dirty="0" err="1" smtClean="0"/>
              <a:t>gimmick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no </a:t>
            </a:r>
            <a:r>
              <a:rPr lang="hr-HR" dirty="0" err="1" smtClean="0"/>
              <a:t>intention</a:t>
            </a:r>
            <a:endParaRPr lang="hr-HR" dirty="0" smtClean="0"/>
          </a:p>
          <a:p>
            <a:pPr>
              <a:buAutoNum type="arabicPeriod"/>
            </a:pP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whole</a:t>
            </a:r>
            <a:r>
              <a:rPr lang="hr-HR" dirty="0" smtClean="0"/>
              <a:t> </a:t>
            </a:r>
            <a:r>
              <a:rPr lang="hr-HR" dirty="0" err="1" smtClean="0"/>
              <a:t>world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no </a:t>
            </a:r>
            <a:r>
              <a:rPr lang="hr-HR" dirty="0" err="1" smtClean="0"/>
              <a:t>contract</a:t>
            </a:r>
            <a:r>
              <a:rPr lang="hr-HR" dirty="0" smtClean="0"/>
              <a:t> at </a:t>
            </a:r>
            <a:r>
              <a:rPr lang="hr-HR" dirty="0" err="1" smtClean="0"/>
              <a:t>all</a:t>
            </a:r>
            <a:endParaRPr lang="hr-HR" dirty="0" smtClean="0"/>
          </a:p>
          <a:p>
            <a:pPr>
              <a:buAutoNum type="arabicPeriod"/>
            </a:pP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wording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too</a:t>
            </a:r>
            <a:r>
              <a:rPr lang="hr-HR" dirty="0" smtClean="0"/>
              <a:t> </a:t>
            </a:r>
            <a:r>
              <a:rPr lang="hr-HR" dirty="0" err="1" smtClean="0"/>
              <a:t>vague</a:t>
            </a:r>
            <a:endParaRPr lang="hr-HR" dirty="0" smtClean="0"/>
          </a:p>
          <a:p>
            <a:pPr>
              <a:buAutoNum type="arabicPeriod"/>
            </a:pPr>
            <a:r>
              <a:rPr lang="hr-HR" dirty="0" smtClean="0"/>
              <a:t> </a:t>
            </a:r>
            <a:r>
              <a:rPr lang="hr-HR" dirty="0" err="1" smtClean="0"/>
              <a:t>Acceptance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</a:t>
            </a:r>
            <a:r>
              <a:rPr lang="hr-HR" dirty="0" err="1" smtClean="0"/>
              <a:t>communicated</a:t>
            </a:r>
            <a:endParaRPr lang="hr-HR" dirty="0" smtClean="0"/>
          </a:p>
          <a:p>
            <a:pPr>
              <a:buAutoNum type="arabicPeriod"/>
            </a:pPr>
            <a:r>
              <a:rPr lang="hr-HR" dirty="0" smtClean="0"/>
              <a:t> Mrs </a:t>
            </a:r>
            <a:r>
              <a:rPr lang="hr-HR" dirty="0" err="1" smtClean="0"/>
              <a:t>Carlill</a:t>
            </a:r>
            <a:r>
              <a:rPr lang="hr-HR" dirty="0" smtClean="0"/>
              <a:t> </a:t>
            </a:r>
            <a:r>
              <a:rPr lang="hr-HR" dirty="0" err="1" smtClean="0"/>
              <a:t>provided</a:t>
            </a:r>
            <a:r>
              <a:rPr lang="hr-HR" dirty="0" smtClean="0"/>
              <a:t> no </a:t>
            </a:r>
            <a:r>
              <a:rPr lang="hr-HR" dirty="0" err="1" smtClean="0"/>
              <a:t>consideration</a:t>
            </a:r>
            <a:r>
              <a:rPr lang="hr-HR" dirty="0" smtClean="0"/>
              <a:t> for </a:t>
            </a:r>
            <a:r>
              <a:rPr lang="hr-HR" dirty="0" err="1" smtClean="0"/>
              <a:t>CSC’s</a:t>
            </a:r>
            <a:r>
              <a:rPr lang="hr-HR" dirty="0" smtClean="0"/>
              <a:t> </a:t>
            </a:r>
            <a:r>
              <a:rPr lang="hr-HR" dirty="0" err="1" smtClean="0"/>
              <a:t>promise</a:t>
            </a:r>
            <a:r>
              <a:rPr lang="hr-HR" dirty="0" smtClean="0"/>
              <a:t> to </a:t>
            </a:r>
            <a:r>
              <a:rPr lang="hr-HR" dirty="0" err="1" smtClean="0"/>
              <a:t>pay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reward</a:t>
            </a:r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96856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Court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Appeal</a:t>
            </a:r>
            <a:r>
              <a:rPr lang="hr-HR" dirty="0" smtClean="0"/>
              <a:t> (</a:t>
            </a:r>
            <a:r>
              <a:rPr lang="hr-HR" dirty="0" err="1" smtClean="0"/>
              <a:t>LJs</a:t>
            </a:r>
            <a:r>
              <a:rPr lang="hr-HR" dirty="0" smtClean="0"/>
              <a:t> </a:t>
            </a:r>
            <a:r>
              <a:rPr lang="hr-HR" dirty="0" err="1" smtClean="0"/>
              <a:t>Lindley</a:t>
            </a:r>
            <a:r>
              <a:rPr lang="hr-HR" dirty="0" smtClean="0"/>
              <a:t>, </a:t>
            </a:r>
            <a:r>
              <a:rPr lang="hr-HR" dirty="0" err="1" smtClean="0"/>
              <a:t>Bowen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Smith)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language of the ad indicating that </a:t>
            </a:r>
            <a:r>
              <a:rPr lang="hr-HR" dirty="0" err="1" smtClean="0"/>
              <a:t>the</a:t>
            </a:r>
            <a:r>
              <a:rPr lang="hr-HR" dirty="0" smtClean="0"/>
              <a:t> CSC</a:t>
            </a:r>
            <a:r>
              <a:rPr lang="en-US" dirty="0" smtClean="0"/>
              <a:t> </a:t>
            </a:r>
            <a:r>
              <a:rPr lang="en-US" dirty="0"/>
              <a:t>had £1,000 in the bank directly contradicts </a:t>
            </a:r>
            <a:r>
              <a:rPr lang="en-US" dirty="0" err="1" smtClean="0"/>
              <a:t>th</a:t>
            </a:r>
            <a:r>
              <a:rPr lang="hr-HR" dirty="0" smtClean="0"/>
              <a:t>e </a:t>
            </a:r>
            <a:r>
              <a:rPr lang="hr-HR" dirty="0" err="1" smtClean="0"/>
              <a:t>claim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”</a:t>
            </a:r>
            <a:r>
              <a:rPr lang="hr-HR" dirty="0" err="1" smtClean="0"/>
              <a:t>puffery</a:t>
            </a:r>
            <a:r>
              <a:rPr lang="hr-HR" dirty="0" smtClean="0"/>
              <a:t>”</a:t>
            </a:r>
          </a:p>
          <a:p>
            <a:pPr marL="514350" indent="-514350">
              <a:buAutoNum type="arabicPeriod"/>
            </a:pP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was</a:t>
            </a:r>
            <a:r>
              <a:rPr lang="hr-HR" dirty="0" smtClean="0"/>
              <a:t> </a:t>
            </a:r>
            <a:r>
              <a:rPr lang="hr-HR" dirty="0" err="1" smtClean="0"/>
              <a:t>not</a:t>
            </a:r>
            <a:r>
              <a:rPr lang="hr-HR" dirty="0" smtClean="0"/>
              <a:t> a </a:t>
            </a:r>
            <a:r>
              <a:rPr lang="hr-HR" dirty="0" err="1" smtClean="0"/>
              <a:t>contract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whole</a:t>
            </a:r>
            <a:r>
              <a:rPr lang="hr-HR" dirty="0" smtClean="0"/>
              <a:t> </a:t>
            </a:r>
            <a:r>
              <a:rPr lang="hr-HR" dirty="0" err="1" smtClean="0"/>
              <a:t>world</a:t>
            </a:r>
            <a:r>
              <a:rPr lang="hr-HR" dirty="0" smtClean="0"/>
              <a:t> but </a:t>
            </a:r>
            <a:r>
              <a:rPr lang="hr-HR" dirty="0" err="1" smtClean="0"/>
              <a:t>with</a:t>
            </a:r>
            <a:r>
              <a:rPr lang="hr-HR" dirty="0" smtClean="0"/>
              <a:t> </a:t>
            </a:r>
            <a:r>
              <a:rPr lang="hr-HR" dirty="0" err="1" smtClean="0"/>
              <a:t>those</a:t>
            </a:r>
            <a:r>
              <a:rPr lang="hr-HR" dirty="0" smtClean="0"/>
              <a:t> </a:t>
            </a:r>
            <a:r>
              <a:rPr lang="hr-HR" dirty="0" err="1" smtClean="0"/>
              <a:t>who</a:t>
            </a:r>
            <a:r>
              <a:rPr lang="hr-HR" dirty="0" smtClean="0"/>
              <a:t> </a:t>
            </a:r>
            <a:r>
              <a:rPr lang="hr-HR" dirty="0" err="1" smtClean="0"/>
              <a:t>fulfill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stipulated</a:t>
            </a:r>
            <a:r>
              <a:rPr lang="hr-HR" dirty="0" smtClean="0"/>
              <a:t> </a:t>
            </a:r>
            <a:r>
              <a:rPr lang="hr-HR" dirty="0" err="1" smtClean="0"/>
              <a:t>conditions</a:t>
            </a:r>
            <a:endParaRPr lang="hr-HR" dirty="0" smtClean="0"/>
          </a:p>
          <a:p>
            <a:pPr marL="514350" indent="-514350">
              <a:buAutoNum type="arabicPeriod"/>
            </a:pPr>
            <a:r>
              <a:rPr lang="hr-HR" dirty="0" smtClean="0"/>
              <a:t>T</a:t>
            </a:r>
            <a:r>
              <a:rPr lang="en-US" dirty="0" smtClean="0"/>
              <a:t>he </a:t>
            </a:r>
            <a:r>
              <a:rPr lang="en-US" dirty="0"/>
              <a:t>terms were not vague if read in their plain meaning; entitled to reward (that is, a contract is formed) if one used the ball for two weeks, three times a day and got the </a:t>
            </a:r>
            <a:r>
              <a:rPr lang="en-US" dirty="0" smtClean="0"/>
              <a:t>flu</a:t>
            </a: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  <a:p>
            <a:pPr marL="514350" indent="-514350">
              <a:buAutoNum type="arabicPeriod"/>
            </a:pPr>
            <a:endParaRPr lang="hr-HR" dirty="0" smtClean="0"/>
          </a:p>
          <a:p>
            <a:pPr marL="514350" indent="-514350">
              <a:buAutoNum type="arabicPeriod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22565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751</Words>
  <Application>Microsoft Office PowerPoint</Application>
  <PresentationFormat>Widescreen</PresentationFormat>
  <Paragraphs>62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Wingdings 3</vt:lpstr>
      <vt:lpstr>Office Theme</vt:lpstr>
      <vt:lpstr>Carlill v Carbolic Smoke Ball Co. (1893)</vt:lpstr>
      <vt:lpstr>Plan for today</vt:lpstr>
      <vt:lpstr>Answers:</vt:lpstr>
      <vt:lpstr>What constitues a valid offer?</vt:lpstr>
      <vt:lpstr>What consitutes valid acceptance?</vt:lpstr>
      <vt:lpstr>Carlill v Carbolic Smoke Ball Co. (1893)</vt:lpstr>
      <vt:lpstr>Judgement </vt:lpstr>
      <vt:lpstr>The defences</vt:lpstr>
      <vt:lpstr>Court of Appeal (LJs Lindley, Bowen and Smith)</vt:lpstr>
      <vt:lpstr>PowerPoint Presentation</vt:lpstr>
      <vt:lpstr>Significance</vt:lpstr>
      <vt:lpstr>Tha faith of Mrs. Carlill and the CSC?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Carlill v Carbolic Smoke Ball Co</dc:title>
  <dc:creator>ivana</dc:creator>
  <cp:lastModifiedBy>ivana</cp:lastModifiedBy>
  <cp:revision>12</cp:revision>
  <dcterms:created xsi:type="dcterms:W3CDTF">2015-04-23T06:55:14Z</dcterms:created>
  <dcterms:modified xsi:type="dcterms:W3CDTF">2015-04-23T07:47:59Z</dcterms:modified>
</cp:coreProperties>
</file>