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90"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1" d="100"/>
          <a:sy n="71" d="100"/>
        </p:scale>
        <p:origin x="696"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6" name="Group 15"/>
          <p:cNvGrpSpPr/>
          <p:nvPr/>
        </p:nvGrpSpPr>
        <p:grpSpPr>
          <a:xfrm>
            <a:off x="0" y="-2373"/>
            <a:ext cx="12192000" cy="6867027"/>
            <a:chOff x="0" y="-2373"/>
            <a:chExt cx="12192000" cy="6867027"/>
          </a:xfrm>
        </p:grpSpPr>
        <p:sp>
          <p:nvSpPr>
            <p:cNvPr id="8" name="Rectangle 7"/>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Oval 10"/>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2" name="Oval 11"/>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3" name="Oval 12"/>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ctrTitle"/>
          </p:nvPr>
        </p:nvSpPr>
        <p:spPr>
          <a:xfrm>
            <a:off x="1154955" y="2099733"/>
            <a:ext cx="8825658" cy="2677648"/>
          </a:xfrm>
        </p:spPr>
        <p:txBody>
          <a:bodyPr anchor="b"/>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accent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a:xfrm rot="5400000">
            <a:off x="10089390" y="1792223"/>
            <a:ext cx="990599" cy="304799"/>
          </a:xfrm>
        </p:spPr>
        <p:txBody>
          <a:bodyPr anchor="t"/>
          <a:lstStyle>
            <a:lvl1pPr algn="l">
              <a:defRPr b="0" i="0">
                <a:solidFill>
                  <a:schemeClr val="bg1"/>
                </a:solidFill>
              </a:defRPr>
            </a:lvl1pPr>
          </a:lstStyle>
          <a:p>
            <a:fld id="{1E700B27-DE4C-4B9E-BB11-B9027034A00F}" type="datetimeFigureOut">
              <a:rPr lang="en-US" dirty="0"/>
              <a:pPr/>
              <a:t>11/8/2018</a:t>
            </a:fld>
            <a:endParaRPr lang="en-US" dirty="0"/>
          </a:p>
        </p:txBody>
      </p:sp>
      <p:sp>
        <p:nvSpPr>
          <p:cNvPr id="5" name="Footer Placeholder 4"/>
          <p:cNvSpPr>
            <a:spLocks noGrp="1"/>
          </p:cNvSpPr>
          <p:nvPr>
            <p:ph type="ftr" sz="quarter" idx="11"/>
          </p:nvPr>
        </p:nvSpPr>
        <p:spPr>
          <a:xfrm rot="5400000">
            <a:off x="8959592" y="3226820"/>
            <a:ext cx="3859795" cy="304801"/>
          </a:xfrm>
        </p:spPr>
        <p:txBody>
          <a:bodyPr/>
          <a:lstStyle>
            <a:lvl1pPr>
              <a:defRPr b="0" i="0">
                <a:solidFill>
                  <a:schemeClr val="bg1"/>
                </a:solidFill>
              </a:defRPr>
            </a:lvl1pPr>
          </a:lstStyle>
          <a:p>
            <a:r>
              <a:rPr lang="en-US" dirty="0"/>
              <a:t>
              </a:t>
            </a:r>
          </a:p>
        </p:txBody>
      </p:sp>
      <p:sp>
        <p:nvSpPr>
          <p:cNvPr id="10" name="Rectangle 9"/>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a:xfrm>
            <a:off x="10351008" y="292608"/>
            <a:ext cx="838199" cy="767687"/>
          </a:xfrm>
        </p:spPr>
        <p:txBody>
          <a:bodyPr/>
          <a:lstStyle>
            <a:lvl1pPr>
              <a:defRPr sz="2800" b="0" i="0">
                <a:latin typeface="+mj-lt"/>
              </a:defRPr>
            </a:lvl1p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Freeform 5"/>
            <p:cNvSpPr/>
            <p:nvPr/>
          </p:nvSpPr>
          <p:spPr bwMode="gray">
            <a:xfrm rot="10371525">
              <a:off x="263767" y="443825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0800000">
              <a:off x="459506" y="321130"/>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4966674"/>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429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bwMode="gray">
          <a:xfrm>
            <a:off x="1154956" y="5536665"/>
            <a:ext cx="8825656" cy="493712"/>
          </a:xfrm>
        </p:spPr>
        <p:txBody>
          <a:bodyPr>
            <a:normAutofit/>
          </a:bodyPr>
          <a:lstStyle>
            <a:lvl1pPr marL="0" indent="0">
              <a:buNone/>
              <a:defRPr sz="12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40F4739-9812-4A9F-890D-2AD6BA5F6EE8}" type="datetimeFigureOut">
              <a:rPr lang="en-US" dirty="0"/>
              <a:t>11/8/2018</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le and Caption">
    <p:spTree>
      <p:nvGrpSpPr>
        <p:cNvPr id="1" name=""/>
        <p:cNvGrpSpPr/>
        <p:nvPr/>
      </p:nvGrpSpPr>
      <p:grpSpPr>
        <a:xfrm>
          <a:off x="0" y="0"/>
          <a:ext cx="0" cy="0"/>
          <a:chOff x="0" y="0"/>
          <a:chExt cx="0" cy="0"/>
        </a:xfrm>
      </p:grpSpPr>
      <p:grpSp>
        <p:nvGrpSpPr>
          <p:cNvPr id="12" name="Group 11"/>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21010068">
              <a:off x="8490951" y="2714874"/>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7" name="Freeform 5"/>
            <p:cNvSpPr/>
            <p:nvPr/>
          </p:nvSpPr>
          <p:spPr bwMode="gray">
            <a:xfrm>
              <a:off x="455612" y="2801319"/>
              <a:ext cx="11277600" cy="3602637"/>
            </a:xfrm>
            <a:custGeom>
              <a:avLst/>
              <a:gdLst/>
              <a:ahLst/>
              <a:cxnLst/>
              <a:rect l="l" t="t" r="r" b="b"/>
              <a:pathLst>
                <a:path w="10000" h="7946">
                  <a:moveTo>
                    <a:pt x="0" y="0"/>
                  </a:moveTo>
                  <a:lnTo>
                    <a:pt x="0" y="7945"/>
                  </a:lnTo>
                  <a:lnTo>
                    <a:pt x="10000" y="7946"/>
                  </a:lnTo>
                  <a:lnTo>
                    <a:pt x="10000" y="4"/>
                  </a:lnTo>
                  <a:lnTo>
                    <a:pt x="10000" y="4"/>
                  </a:lnTo>
                  <a:lnTo>
                    <a:pt x="9773" y="91"/>
                  </a:lnTo>
                  <a:lnTo>
                    <a:pt x="9547" y="175"/>
                  </a:lnTo>
                  <a:lnTo>
                    <a:pt x="9320" y="256"/>
                  </a:lnTo>
                  <a:lnTo>
                    <a:pt x="9092" y="326"/>
                  </a:lnTo>
                  <a:lnTo>
                    <a:pt x="8865" y="396"/>
                  </a:lnTo>
                  <a:lnTo>
                    <a:pt x="8637" y="462"/>
                  </a:lnTo>
                  <a:lnTo>
                    <a:pt x="8412" y="518"/>
                  </a:lnTo>
                  <a:lnTo>
                    <a:pt x="8184" y="571"/>
                  </a:lnTo>
                  <a:lnTo>
                    <a:pt x="7957" y="620"/>
                  </a:lnTo>
                  <a:lnTo>
                    <a:pt x="7734" y="662"/>
                  </a:lnTo>
                  <a:lnTo>
                    <a:pt x="7508" y="704"/>
                  </a:lnTo>
                  <a:lnTo>
                    <a:pt x="7285" y="739"/>
                  </a:lnTo>
                  <a:lnTo>
                    <a:pt x="7062" y="767"/>
                  </a:lnTo>
                  <a:lnTo>
                    <a:pt x="6840" y="795"/>
                  </a:lnTo>
                  <a:lnTo>
                    <a:pt x="6620" y="819"/>
                  </a:lnTo>
                  <a:lnTo>
                    <a:pt x="6402" y="837"/>
                  </a:lnTo>
                  <a:lnTo>
                    <a:pt x="6184" y="851"/>
                  </a:lnTo>
                  <a:lnTo>
                    <a:pt x="5968" y="865"/>
                  </a:lnTo>
                  <a:lnTo>
                    <a:pt x="5755" y="872"/>
                  </a:lnTo>
                  <a:lnTo>
                    <a:pt x="5542" y="879"/>
                  </a:lnTo>
                  <a:lnTo>
                    <a:pt x="5332" y="882"/>
                  </a:lnTo>
                  <a:lnTo>
                    <a:pt x="5124" y="879"/>
                  </a:lnTo>
                  <a:lnTo>
                    <a:pt x="4918" y="879"/>
                  </a:lnTo>
                  <a:lnTo>
                    <a:pt x="4714" y="872"/>
                  </a:lnTo>
                  <a:lnTo>
                    <a:pt x="4514" y="861"/>
                  </a:lnTo>
                  <a:lnTo>
                    <a:pt x="4316" y="851"/>
                  </a:lnTo>
                  <a:lnTo>
                    <a:pt x="4122" y="840"/>
                  </a:lnTo>
                  <a:lnTo>
                    <a:pt x="3929" y="823"/>
                  </a:lnTo>
                  <a:lnTo>
                    <a:pt x="3739" y="805"/>
                  </a:lnTo>
                  <a:lnTo>
                    <a:pt x="3553" y="788"/>
                  </a:lnTo>
                  <a:lnTo>
                    <a:pt x="3190" y="742"/>
                  </a:lnTo>
                  <a:lnTo>
                    <a:pt x="2842" y="693"/>
                  </a:lnTo>
                  <a:lnTo>
                    <a:pt x="2508" y="641"/>
                  </a:lnTo>
                  <a:lnTo>
                    <a:pt x="2192" y="585"/>
                  </a:lnTo>
                  <a:lnTo>
                    <a:pt x="1890" y="525"/>
                  </a:lnTo>
                  <a:lnTo>
                    <a:pt x="1610" y="462"/>
                  </a:lnTo>
                  <a:lnTo>
                    <a:pt x="1347" y="399"/>
                  </a:lnTo>
                  <a:lnTo>
                    <a:pt x="1105" y="336"/>
                  </a:lnTo>
                  <a:lnTo>
                    <a:pt x="883" y="277"/>
                  </a:lnTo>
                  <a:lnTo>
                    <a:pt x="686" y="221"/>
                  </a:lnTo>
                  <a:lnTo>
                    <a:pt x="508" y="168"/>
                  </a:lnTo>
                  <a:lnTo>
                    <a:pt x="358" y="123"/>
                  </a:lnTo>
                  <a:lnTo>
                    <a:pt x="232" y="81"/>
                  </a:lnTo>
                  <a:lnTo>
                    <a:pt x="59" y="21"/>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063416"/>
            <a:ext cx="8825659" cy="1379755"/>
          </a:xfrm>
        </p:spPr>
        <p:txBody>
          <a:bodyPr/>
          <a:lstStyle>
            <a:lvl1pPr>
              <a:defRPr sz="40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543300"/>
            <a:ext cx="8825659" cy="24765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8845AC5-A3F8-44AA-BA8F-596CDCC976D3}" type="datetimeFigureOut">
              <a:rPr lang="en-US" dirty="0"/>
              <a:t>11/8/2018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Quote with Caption">
    <p:spTree>
      <p:nvGrpSpPr>
        <p:cNvPr id="1" name=""/>
        <p:cNvGrpSpPr/>
        <p:nvPr/>
      </p:nvGrpSpPr>
      <p:grpSpPr>
        <a:xfrm>
          <a:off x="0" y="0"/>
          <a:ext cx="0" cy="0"/>
          <a:chOff x="0" y="0"/>
          <a:chExt cx="0" cy="0"/>
        </a:xfrm>
      </p:grpSpPr>
      <p:grpSp>
        <p:nvGrpSpPr>
          <p:cNvPr id="7" name="Group 6"/>
          <p:cNvGrpSpPr/>
          <p:nvPr/>
        </p:nvGrpSpPr>
        <p:grpSpPr>
          <a:xfrm>
            <a:off x="0" y="-2373"/>
            <a:ext cx="12192000" cy="6867027"/>
            <a:chOff x="0" y="-2373"/>
            <a:chExt cx="12192000" cy="6867027"/>
          </a:xfrm>
        </p:grpSpPr>
        <p:sp>
          <p:nvSpPr>
            <p:cNvPr id="15" name="Rectangle 14"/>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Oval 16"/>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1" name="Oval 20"/>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41851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4"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6"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13" name="TextBox 12"/>
          <p:cNvSpPr txBox="1"/>
          <p:nvPr/>
        </p:nvSpPr>
        <p:spPr>
          <a:xfrm>
            <a:off x="9719438" y="2631815"/>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9" name="TextBox 8"/>
          <p:cNvSpPr txBox="1"/>
          <p:nvPr/>
        </p:nvSpPr>
        <p:spPr>
          <a:xfrm>
            <a:off x="898295" y="591093"/>
            <a:ext cx="801912" cy="1569660"/>
          </a:xfrm>
          <a:prstGeom prst="rect">
            <a:avLst/>
          </a:prstGeom>
          <a:noFill/>
        </p:spPr>
        <p:txBody>
          <a:bodyPr wrap="square" rtlCol="0">
            <a:spAutoFit/>
          </a:bodyPr>
          <a:lstStyle>
            <a:defPPr>
              <a:defRPr lang="en-US"/>
            </a:defPPr>
            <a:lvl1pPr algn="r">
              <a:defRPr sz="12200" b="0" i="0">
                <a:solidFill>
                  <a:schemeClr val="accent1"/>
                </a:solidFill>
                <a:latin typeface="Arial"/>
                <a:cs typeface="Arial"/>
              </a:defRPr>
            </a:lvl1pPr>
          </a:lstStyle>
          <a:p>
            <a:pPr lvl="0"/>
            <a:r>
              <a:rPr lang="en-US" sz="9600" dirty="0"/>
              <a:t>“</a:t>
            </a:r>
          </a:p>
        </p:txBody>
      </p:sp>
      <p:sp>
        <p:nvSpPr>
          <p:cNvPr id="2" name="Title 1"/>
          <p:cNvSpPr>
            <a:spLocks noGrp="1"/>
          </p:cNvSpPr>
          <p:nvPr>
            <p:ph type="title"/>
          </p:nvPr>
        </p:nvSpPr>
        <p:spPr>
          <a:xfrm>
            <a:off x="1581878" y="980517"/>
            <a:ext cx="8453906" cy="2698249"/>
          </a:xfrm>
        </p:spPr>
        <p:txBody>
          <a:bodyPr/>
          <a:lstStyle>
            <a:lvl1pPr>
              <a:defRPr sz="4000"/>
            </a:lvl1pPr>
          </a:lstStyle>
          <a:p>
            <a:r>
              <a:rPr lang="en-US" smtClean="0"/>
              <a:t>Click to edit Master title style</a:t>
            </a:r>
            <a:endParaRPr lang="en-US" dirty="0"/>
          </a:p>
        </p:txBody>
      </p:sp>
      <p:sp>
        <p:nvSpPr>
          <p:cNvPr id="14" name="Text Placeholder 3"/>
          <p:cNvSpPr>
            <a:spLocks noGrp="1"/>
          </p:cNvSpPr>
          <p:nvPr>
            <p:ph type="body" sz="half" idx="13"/>
          </p:nvPr>
        </p:nvSpPr>
        <p:spPr bwMode="gray">
          <a:xfrm>
            <a:off x="1945945" y="3678766"/>
            <a:ext cx="7725772" cy="342174"/>
          </a:xfrm>
        </p:spPr>
        <p:txBody>
          <a:bodyPr anchor="t">
            <a:normAutofit/>
          </a:bodyPr>
          <a:lstStyle>
            <a:lvl1pPr marL="0" indent="0">
              <a:buNone/>
              <a:defRPr lang="en-US" sz="1400" b="0" i="0" kern="1200" cap="small" dirty="0">
                <a:solidFill>
                  <a:schemeClr val="accent1"/>
                </a:solidFill>
                <a:latin typeface="+mn-lt"/>
                <a:ea typeface="+mn-ea"/>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873B183-A821-4095-A363-9EC968635539}" type="datetimeFigureOut">
              <a:rPr lang="en-US" dirty="0"/>
              <a:t>11/8/2018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32" name="Rectangle 3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Name Card">
    <p:spTree>
      <p:nvGrpSpPr>
        <p:cNvPr id="1" name=""/>
        <p:cNvGrpSpPr/>
        <p:nvPr/>
      </p:nvGrpSpPr>
      <p:grpSpPr>
        <a:xfrm>
          <a:off x="0" y="0"/>
          <a:ext cx="0" cy="0"/>
          <a:chOff x="0" y="0"/>
          <a:chExt cx="0" cy="0"/>
        </a:xfrm>
      </p:grpSpPr>
      <p:grpSp>
        <p:nvGrpSpPr>
          <p:cNvPr id="18" name="Group 17"/>
          <p:cNvGrpSpPr/>
          <p:nvPr/>
        </p:nvGrpSpPr>
        <p:grpSpPr>
          <a:xfrm>
            <a:off x="0" y="-2373"/>
            <a:ext cx="12192000" cy="6867027"/>
            <a:chOff x="0" y="-2373"/>
            <a:chExt cx="12192000" cy="6867027"/>
          </a:xfrm>
        </p:grpSpPr>
        <p:sp>
          <p:nvSpPr>
            <p:cNvPr id="10" name="Rectangle 9"/>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val 12"/>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4" name="Oval 13"/>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21010068">
              <a:off x="8490951" y="4193583"/>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a:off x="455612" y="4241801"/>
              <a:ext cx="11277600" cy="2337161"/>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2370667"/>
            <a:ext cx="8825660" cy="1822514"/>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5033068"/>
            <a:ext cx="8825659" cy="860400"/>
          </a:xfrm>
        </p:spPr>
        <p:txBody>
          <a:bodyPr anchor="t"/>
          <a:lstStyle>
            <a:lvl1pPr marL="0" indent="0" algn="l">
              <a:buNone/>
              <a:defRPr sz="2000" cap="none">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74D01B4-0AA5-45E6-B2E6-5FA4078AEBCF}" type="datetimeFigureOut">
              <a:rPr lang="en-US" dirty="0"/>
              <a:t>11/8/2018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2" name="Rectangle 1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17299"/>
            <a:ext cx="3129168"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6" name="Text Placeholder 3"/>
          <p:cNvSpPr>
            <a:spLocks noGrp="1"/>
          </p:cNvSpPr>
          <p:nvPr>
            <p:ph type="body" sz="half" idx="15"/>
          </p:nvPr>
        </p:nvSpPr>
        <p:spPr>
          <a:xfrm>
            <a:off x="1154954" y="3193561"/>
            <a:ext cx="3129168" cy="283349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12721" y="2603502"/>
            <a:ext cx="3145380"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9" name="Text Placeholder 3"/>
          <p:cNvSpPr>
            <a:spLocks noGrp="1"/>
          </p:cNvSpPr>
          <p:nvPr>
            <p:ph type="body" sz="half" idx="16"/>
          </p:nvPr>
        </p:nvSpPr>
        <p:spPr>
          <a:xfrm>
            <a:off x="4512721" y="3193561"/>
            <a:ext cx="3145380" cy="2833495"/>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886700" y="2617299"/>
            <a:ext cx="3161029" cy="576261"/>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0" name="Text Placeholder 3"/>
          <p:cNvSpPr>
            <a:spLocks noGrp="1"/>
          </p:cNvSpPr>
          <p:nvPr>
            <p:ph type="body" sz="half" idx="17"/>
          </p:nvPr>
        </p:nvSpPr>
        <p:spPr>
          <a:xfrm>
            <a:off x="7886700" y="3193561"/>
            <a:ext cx="3164719" cy="283349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22" name="Straight Connector 21"/>
          <p:cNvCxnSpPr/>
          <p:nvPr/>
        </p:nvCxnSpPr>
        <p:spPr>
          <a:xfrm>
            <a:off x="440397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cxnSp>
        <p:nvCxnSpPr>
          <p:cNvPr id="23" name="Straight Connector 22"/>
          <p:cNvCxnSpPr/>
          <p:nvPr/>
        </p:nvCxnSpPr>
        <p:spPr>
          <a:xfrm>
            <a:off x="7772401" y="2569633"/>
            <a:ext cx="0" cy="3492499"/>
          </a:xfrm>
          <a:prstGeom prst="line">
            <a:avLst/>
          </a:prstGeom>
          <a:ln w="12700" cmpd="sng">
            <a:solidFill>
              <a:schemeClr val="accent1">
                <a:alpha val="41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4147335C-0450-40D7-8612-B3203BED4F28}" type="datetimeFigureOut">
              <a:rPr lang="en-US" dirty="0"/>
              <a:t>11/8/2018</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smtClean="0"/>
              <a:t>Click to edit Master title style</a:t>
            </a:r>
            <a:endParaRPr lang="en-US" dirty="0"/>
          </a:p>
        </p:txBody>
      </p:sp>
      <p:sp>
        <p:nvSpPr>
          <p:cNvPr id="3" name="Text Placeholder 2"/>
          <p:cNvSpPr>
            <a:spLocks noGrp="1"/>
          </p:cNvSpPr>
          <p:nvPr>
            <p:ph type="body" idx="1"/>
          </p:nvPr>
        </p:nvSpPr>
        <p:spPr>
          <a:xfrm>
            <a:off x="1154952" y="4532845"/>
            <a:ext cx="305043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29" name="Picture Placeholder 2"/>
          <p:cNvSpPr>
            <a:spLocks noGrp="1" noChangeAspect="1"/>
          </p:cNvSpPr>
          <p:nvPr>
            <p:ph type="pic" idx="15"/>
          </p:nvPr>
        </p:nvSpPr>
        <p:spPr>
          <a:xfrm>
            <a:off x="1334552"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1154953" y="5109107"/>
            <a:ext cx="3050437" cy="91794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Text Placeholder 4"/>
          <p:cNvSpPr>
            <a:spLocks noGrp="1"/>
          </p:cNvSpPr>
          <p:nvPr>
            <p:ph type="body" sz="quarter" idx="3"/>
          </p:nvPr>
        </p:nvSpPr>
        <p:spPr>
          <a:xfrm>
            <a:off x="4572537" y="4532846"/>
            <a:ext cx="3046766" cy="651156"/>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0" name="Picture Placeholder 2"/>
          <p:cNvSpPr>
            <a:spLocks noGrp="1" noChangeAspect="1"/>
          </p:cNvSpPr>
          <p:nvPr>
            <p:ph type="pic" idx="21"/>
          </p:nvPr>
        </p:nvSpPr>
        <p:spPr>
          <a:xfrm>
            <a:off x="4748463" y="2603500"/>
            <a:ext cx="2691241"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4568865" y="5184002"/>
            <a:ext cx="3050438" cy="843056"/>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ext Placeholder 4"/>
          <p:cNvSpPr>
            <a:spLocks noGrp="1"/>
          </p:cNvSpPr>
          <p:nvPr>
            <p:ph type="body" sz="quarter" idx="13"/>
          </p:nvPr>
        </p:nvSpPr>
        <p:spPr>
          <a:xfrm>
            <a:off x="7983434" y="4532847"/>
            <a:ext cx="3050438" cy="651154"/>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31" name="Picture Placeholder 2"/>
          <p:cNvSpPr>
            <a:spLocks noGrp="1" noChangeAspect="1"/>
          </p:cNvSpPr>
          <p:nvPr>
            <p:ph type="pic" idx="22"/>
          </p:nvPr>
        </p:nvSpPr>
        <p:spPr>
          <a:xfrm>
            <a:off x="8163031" y="2603500"/>
            <a:ext cx="2691242" cy="159151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983434" y="5184001"/>
            <a:ext cx="3050437" cy="843054"/>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cxnSp>
        <p:nvCxnSpPr>
          <p:cNvPr id="17" name="Straight Connector 16"/>
          <p:cNvCxnSpPr/>
          <p:nvPr/>
        </p:nvCxnSpPr>
        <p:spPr>
          <a:xfrm>
            <a:off x="4388153" y="2603500"/>
            <a:ext cx="0" cy="3517594"/>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7801905" y="2603500"/>
            <a:ext cx="0" cy="3492500"/>
          </a:xfrm>
          <a:prstGeom prst="line">
            <a:avLst/>
          </a:prstGeom>
          <a:ln w="12700" cmpd="sng">
            <a:solidFill>
              <a:schemeClr val="accent1">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6"/>
          <p:cNvSpPr>
            <a:spLocks noGrp="1"/>
          </p:cNvSpPr>
          <p:nvPr>
            <p:ph type="dt" sz="half" idx="10"/>
          </p:nvPr>
        </p:nvSpPr>
        <p:spPr/>
        <p:txBody>
          <a:bodyPr/>
          <a:lstStyle/>
          <a:p>
            <a:fld id="{D246A105-2A1C-4284-B4EA-07CF89B1A393}" type="datetimeFigureOut">
              <a:rPr lang="en-US" dirty="0"/>
              <a:t>11/8/2018</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a:xfrm>
            <a:off x="1154953" y="973668"/>
            <a:ext cx="8825660" cy="706964"/>
          </a:xfrm>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80DBE609-F3F2-45E6-BD6A-E03A8C86C1AE}" type="datetimeFigureOut">
              <a:rPr lang="en-US" dirty="0"/>
              <a:t>11/8/2018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grpSp>
        <p:nvGrpSpPr>
          <p:cNvPr id="19" name="Group 18"/>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5" name="Oval 14"/>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Freeform 5"/>
            <p:cNvSpPr/>
            <p:nvPr/>
          </p:nvSpPr>
          <p:spPr bwMode="gray">
            <a:xfrm rot="5101749">
              <a:off x="6294738" y="457773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Rectangle 7"/>
            <p:cNvSpPr/>
            <p:nvPr/>
          </p:nvSpPr>
          <p:spPr>
            <a:xfrm>
              <a:off x="414867" y="402165"/>
              <a:ext cx="6510866"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5400000">
              <a:off x="44492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Vertical Title 1"/>
          <p:cNvSpPr>
            <a:spLocks noGrp="1"/>
          </p:cNvSpPr>
          <p:nvPr>
            <p:ph type="title" orient="vert"/>
          </p:nvPr>
        </p:nvSpPr>
        <p:spPr>
          <a:xfrm>
            <a:off x="8576756" y="1278468"/>
            <a:ext cx="1413933" cy="4748589"/>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154954" y="1278468"/>
            <a:ext cx="6247546" cy="474859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A24AD68-089C-4467-A8F3-EA2BBCA6B44E}" type="datetimeFigureOut">
              <a:rPr lang="en-US" dirty="0"/>
              <a:t>11/8/2018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3" name="Rectangle 12"/>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5C51FCE-E4BB-4680-8E50-3C0E348D2609}" type="datetimeFigureOut">
              <a:rPr lang="en-US" dirty="0"/>
              <a:t>11/8/2018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13" name="Group 12"/>
          <p:cNvGrpSpPr/>
          <p:nvPr/>
        </p:nvGrpSpPr>
        <p:grpSpPr>
          <a:xfrm>
            <a:off x="0" y="-2373"/>
            <a:ext cx="12192000" cy="6867027"/>
            <a:chOff x="0" y="-2373"/>
            <a:chExt cx="12192000" cy="6867027"/>
          </a:xfrm>
        </p:grpSpPr>
        <p:sp>
          <p:nvSpPr>
            <p:cNvPr id="11" name="Rectangle 10"/>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4" name="Oval 13"/>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7" name="Rectangle 6"/>
            <p:cNvSpPr/>
            <p:nvPr/>
          </p:nvSpPr>
          <p:spPr>
            <a:xfrm>
              <a:off x="7289800" y="402165"/>
              <a:ext cx="44788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5922489">
              <a:off x="4698352"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8" name="Freeform 5"/>
            <p:cNvSpPr/>
            <p:nvPr/>
          </p:nvSpPr>
          <p:spPr bwMode="gray">
            <a:xfrm rot="16200000">
              <a:off x="3787244"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2"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6" y="2677645"/>
            <a:ext cx="4351023" cy="2283824"/>
          </a:xfrm>
        </p:spPr>
        <p:txBody>
          <a:bodyPr anchor="ctr"/>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6895558" y="2677644"/>
            <a:ext cx="3755379" cy="2283823"/>
          </a:xfrm>
        </p:spPr>
        <p:txBody>
          <a:bodyPr anchor="ctr"/>
          <a:lstStyle>
            <a:lvl1pPr marL="0" indent="0" algn="l">
              <a:buNone/>
              <a:defRPr sz="2000" cap="all">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AAA073D-A903-47F8-8D16-77642FB0DF1F}" type="datetimeFigureOut">
              <a:rPr lang="en-US" dirty="0"/>
              <a:t>11/8/2018</a:t>
            </a:fld>
            <a:endParaRPr lang="en-US" dirty="0"/>
          </a:p>
        </p:txBody>
      </p:sp>
      <p:sp>
        <p:nvSpPr>
          <p:cNvPr id="5" name="Footer Placeholder 4"/>
          <p:cNvSpPr>
            <a:spLocks noGrp="1"/>
          </p:cNvSpPr>
          <p:nvPr>
            <p:ph type="ftr" sz="quarter" idx="11"/>
          </p:nvPr>
        </p:nvSpPr>
        <p:spPr/>
        <p:txBody>
          <a:bodyPr/>
          <a:lstStyle/>
          <a:p>
            <a:r>
              <a:rPr lang="en-US" dirty="0"/>
              <a:t>
              </a:t>
            </a:r>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54954" y="2603500"/>
            <a:ext cx="4825158" cy="3416301"/>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208712" y="2603500"/>
            <a:ext cx="4825159" cy="341630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AB91FA40-626B-4CA1-85D0-7A9016E395BA}" type="datetimeFigureOut">
              <a:rPr lang="en-US" dirty="0"/>
              <a:t>11/8/2018</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54954" y="2603500"/>
            <a:ext cx="4825157"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154954" y="3179762"/>
            <a:ext cx="4825158" cy="2840039"/>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208712" y="2603500"/>
            <a:ext cx="4825159" cy="576262"/>
          </a:xfrm>
        </p:spPr>
        <p:txBody>
          <a:bodyPr anchor="b">
            <a:noAutofit/>
          </a:bodyPr>
          <a:lstStyle>
            <a:lvl1pPr marL="0" indent="0">
              <a:buNone/>
              <a:defRPr sz="2400" b="0">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208710" y="3179762"/>
            <a:ext cx="4825159" cy="2840039"/>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3F425EA-B9DC-48A7-991E-9A82573B1B21}" type="datetimeFigureOut">
              <a:rPr lang="en-US" dirty="0"/>
              <a:t>11/8/2018</a:t>
            </a:fld>
            <a:endParaRPr lang="en-US" dirty="0"/>
          </a:p>
        </p:txBody>
      </p:sp>
      <p:sp>
        <p:nvSpPr>
          <p:cNvPr id="8" name="Footer Placeholder 7"/>
          <p:cNvSpPr>
            <a:spLocks noGrp="1"/>
          </p:cNvSpPr>
          <p:nvPr>
            <p:ph type="ftr" sz="quarter" idx="11"/>
          </p:nvPr>
        </p:nvSpPr>
        <p:spPr/>
        <p:txBody>
          <a:bodyPr/>
          <a:lstStyle/>
          <a:p>
            <a:r>
              <a:rPr lang="en-US" dirty="0"/>
              <a:t>
              </a:t>
            </a:r>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6CB97F8-6CEB-469B-AFCC-889F2A2B1D5A}" type="datetimeFigureOut">
              <a:rPr lang="en-US" dirty="0"/>
              <a:t>11/8/2018</a:t>
            </a:fld>
            <a:endParaRPr lang="en-US" dirty="0"/>
          </a:p>
        </p:txBody>
      </p:sp>
      <p:sp>
        <p:nvSpPr>
          <p:cNvPr id="4" name="Footer Placeholder 3"/>
          <p:cNvSpPr>
            <a:spLocks noGrp="1"/>
          </p:cNvSpPr>
          <p:nvPr>
            <p:ph type="ftr" sz="quarter" idx="11"/>
          </p:nvPr>
        </p:nvSpPr>
        <p:spPr/>
        <p:txBody>
          <a:bodyPr/>
          <a:lstStyle/>
          <a:p>
            <a:r>
              <a:rPr lang="en-US" dirty="0"/>
              <a:t>
              </a:t>
            </a:r>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FA9179F-009E-4FA5-B091-7EBB82A185BD}" type="datetimeFigureOut">
              <a:rPr lang="en-US" dirty="0"/>
              <a:t>11/8/2018</a:t>
            </a:fld>
            <a:endParaRPr lang="en-US" dirty="0"/>
          </a:p>
        </p:txBody>
      </p:sp>
      <p:sp>
        <p:nvSpPr>
          <p:cNvPr id="3" name="Footer Placeholder 2"/>
          <p:cNvSpPr>
            <a:spLocks noGrp="1"/>
          </p:cNvSpPr>
          <p:nvPr>
            <p:ph type="ftr" sz="quarter" idx="11"/>
          </p:nvPr>
        </p:nvSpPr>
        <p:spPr/>
        <p:txBody>
          <a:bodyPr/>
          <a:lstStyle/>
          <a:p>
            <a:r>
              <a:rPr lang="en-US" dirty="0"/>
              <a:t>
              </a:t>
            </a:r>
          </a:p>
        </p:txBody>
      </p:sp>
      <p:sp>
        <p:nvSpPr>
          <p:cNvPr id="7" name="Rectangle 6"/>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grpSp>
        <p:nvGrpSpPr>
          <p:cNvPr id="14" name="Group 13"/>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6" name="Oval 15"/>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0" name="Oval 19"/>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5713412" y="402165"/>
              <a:ext cx="6055253"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10" name="Freeform 5"/>
            <p:cNvSpPr/>
            <p:nvPr/>
          </p:nvSpPr>
          <p:spPr bwMode="gray">
            <a:xfrm rot="15922489">
              <a:off x="3140485"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9" name="Freeform 5"/>
            <p:cNvSpPr/>
            <p:nvPr/>
          </p:nvSpPr>
          <p:spPr bwMode="gray">
            <a:xfrm rot="16200000">
              <a:off x="2229377"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4954" y="1295400"/>
            <a:ext cx="2793159" cy="16002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5781146" y="1447800"/>
            <a:ext cx="5190065" cy="4572000"/>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bwMode="gray">
          <a:xfrm>
            <a:off x="1154955" y="2895600"/>
            <a:ext cx="2793158" cy="3129279"/>
          </a:xfrm>
        </p:spPr>
        <p:txBody>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E665CEB-0076-4E37-B880-BCEA9784DE0A}" type="datetimeFigureOut">
              <a:rPr lang="en-US" dirty="0"/>
              <a:t>11/8/2018</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5" name="Rectangle 14"/>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grpSp>
        <p:nvGrpSpPr>
          <p:cNvPr id="20" name="Group 19"/>
          <p:cNvGrpSpPr/>
          <p:nvPr/>
        </p:nvGrpSpPr>
        <p:grpSpPr>
          <a:xfrm>
            <a:off x="0" y="-2373"/>
            <a:ext cx="12192000" cy="6867027"/>
            <a:chOff x="0" y="-2373"/>
            <a:chExt cx="12192000" cy="6867027"/>
          </a:xfrm>
        </p:grpSpPr>
        <p:sp>
          <p:nvSpPr>
            <p:cNvPr id="12" name="Rectangle 11"/>
            <p:cNvSpPr/>
            <p:nvPr/>
          </p:nvSpPr>
          <p:spPr>
            <a:xfrm>
              <a:off x="0" y="0"/>
              <a:ext cx="12192000" cy="6858000"/>
            </a:xfrm>
            <a:prstGeom prst="rect">
              <a:avLst/>
            </a:prstGeom>
            <a:blipFill>
              <a:blip r:embed="rId2">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8" name="Rectangle 7"/>
            <p:cNvSpPr/>
            <p:nvPr/>
          </p:nvSpPr>
          <p:spPr>
            <a:xfrm>
              <a:off x="6172200" y="402165"/>
              <a:ext cx="5596465" cy="605367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sp>
        <p:sp>
          <p:nvSpPr>
            <p:cNvPr id="9" name="Freeform 5"/>
            <p:cNvSpPr/>
            <p:nvPr/>
          </p:nvSpPr>
          <p:spPr bwMode="gray">
            <a:xfrm rot="16200000">
              <a:off x="3295432" y="2801721"/>
              <a:ext cx="6053670" cy="1254558"/>
            </a:xfrm>
            <a:custGeom>
              <a:avLst/>
              <a:gdLst/>
              <a:ahLst/>
              <a:cxnLst/>
              <a:rect l="l" t="t" r="r" b="b"/>
              <a:pathLst>
                <a:path w="10000" h="8000">
                  <a:moveTo>
                    <a:pt x="0" y="0"/>
                  </a:moveTo>
                  <a:lnTo>
                    <a:pt x="0" y="7970"/>
                  </a:lnTo>
                  <a:lnTo>
                    <a:pt x="10000" y="8000"/>
                  </a:lnTo>
                  <a:lnTo>
                    <a:pt x="10000" y="7"/>
                  </a:lnTo>
                  <a:lnTo>
                    <a:pt x="10000" y="7"/>
                  </a:lnTo>
                  <a:lnTo>
                    <a:pt x="9773" y="156"/>
                  </a:lnTo>
                  <a:lnTo>
                    <a:pt x="9547" y="298"/>
                  </a:lnTo>
                  <a:lnTo>
                    <a:pt x="9320" y="437"/>
                  </a:lnTo>
                  <a:lnTo>
                    <a:pt x="9092" y="556"/>
                  </a:lnTo>
                  <a:lnTo>
                    <a:pt x="8865" y="676"/>
                  </a:lnTo>
                  <a:lnTo>
                    <a:pt x="8637" y="788"/>
                  </a:lnTo>
                  <a:lnTo>
                    <a:pt x="8412" y="884"/>
                  </a:lnTo>
                  <a:lnTo>
                    <a:pt x="8184" y="975"/>
                  </a:lnTo>
                  <a:lnTo>
                    <a:pt x="7957" y="1058"/>
                  </a:lnTo>
                  <a:lnTo>
                    <a:pt x="7734" y="1130"/>
                  </a:lnTo>
                  <a:lnTo>
                    <a:pt x="7508" y="1202"/>
                  </a:lnTo>
                  <a:lnTo>
                    <a:pt x="7285" y="1262"/>
                  </a:lnTo>
                  <a:lnTo>
                    <a:pt x="7062" y="1309"/>
                  </a:lnTo>
                  <a:lnTo>
                    <a:pt x="6840" y="1358"/>
                  </a:lnTo>
                  <a:lnTo>
                    <a:pt x="6620" y="1399"/>
                  </a:lnTo>
                  <a:lnTo>
                    <a:pt x="6402" y="1428"/>
                  </a:lnTo>
                  <a:lnTo>
                    <a:pt x="6184" y="1453"/>
                  </a:lnTo>
                  <a:lnTo>
                    <a:pt x="5968" y="1477"/>
                  </a:lnTo>
                  <a:lnTo>
                    <a:pt x="5755" y="1488"/>
                  </a:lnTo>
                  <a:lnTo>
                    <a:pt x="5542" y="1500"/>
                  </a:lnTo>
                  <a:lnTo>
                    <a:pt x="5332" y="1506"/>
                  </a:lnTo>
                  <a:lnTo>
                    <a:pt x="5124" y="1500"/>
                  </a:lnTo>
                  <a:lnTo>
                    <a:pt x="4918" y="1500"/>
                  </a:lnTo>
                  <a:lnTo>
                    <a:pt x="4714" y="1488"/>
                  </a:lnTo>
                  <a:lnTo>
                    <a:pt x="4514" y="1470"/>
                  </a:lnTo>
                  <a:lnTo>
                    <a:pt x="4316" y="1453"/>
                  </a:lnTo>
                  <a:lnTo>
                    <a:pt x="4122" y="1434"/>
                  </a:lnTo>
                  <a:lnTo>
                    <a:pt x="3929" y="1405"/>
                  </a:lnTo>
                  <a:lnTo>
                    <a:pt x="3739" y="1374"/>
                  </a:lnTo>
                  <a:lnTo>
                    <a:pt x="3553" y="1346"/>
                  </a:lnTo>
                  <a:lnTo>
                    <a:pt x="3190" y="1267"/>
                  </a:lnTo>
                  <a:lnTo>
                    <a:pt x="2842" y="1183"/>
                  </a:lnTo>
                  <a:lnTo>
                    <a:pt x="2508" y="1095"/>
                  </a:lnTo>
                  <a:lnTo>
                    <a:pt x="2192" y="998"/>
                  </a:lnTo>
                  <a:lnTo>
                    <a:pt x="1890" y="897"/>
                  </a:lnTo>
                  <a:lnTo>
                    <a:pt x="1610" y="788"/>
                  </a:lnTo>
                  <a:lnTo>
                    <a:pt x="1347" y="681"/>
                  </a:lnTo>
                  <a:lnTo>
                    <a:pt x="1105" y="574"/>
                  </a:lnTo>
                  <a:lnTo>
                    <a:pt x="883" y="473"/>
                  </a:lnTo>
                  <a:lnTo>
                    <a:pt x="686" y="377"/>
                  </a:lnTo>
                  <a:lnTo>
                    <a:pt x="508" y="286"/>
                  </a:lnTo>
                  <a:lnTo>
                    <a:pt x="358" y="210"/>
                  </a:lnTo>
                  <a:lnTo>
                    <a:pt x="232" y="138"/>
                  </a:lnTo>
                  <a:lnTo>
                    <a:pt x="59" y="35"/>
                  </a:lnTo>
                  <a:lnTo>
                    <a:pt x="0" y="0"/>
                  </a:lnTo>
                  <a:lnTo>
                    <a:pt x="0" y="0"/>
                  </a:lnTo>
                  <a:close/>
                </a:path>
              </a:pathLst>
            </a:custGeom>
            <a:solidFill>
              <a:schemeClr val="bg1"/>
            </a:solidFill>
            <a:ln>
              <a:noFill/>
            </a:ln>
          </p:spPr>
        </p:sp>
        <p:sp>
          <p:nvSpPr>
            <p:cNvPr id="10" name="Freeform 5"/>
            <p:cNvSpPr/>
            <p:nvPr/>
          </p:nvSpPr>
          <p:spPr bwMode="gray">
            <a:xfrm rot="15922489">
              <a:off x="4203594" y="1826078"/>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13"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1"/>
          <p:cNvSpPr>
            <a:spLocks noGrp="1"/>
          </p:cNvSpPr>
          <p:nvPr>
            <p:ph type="title"/>
          </p:nvPr>
        </p:nvSpPr>
        <p:spPr>
          <a:xfrm>
            <a:off x="1153907" y="1693332"/>
            <a:ext cx="3860260" cy="173566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547870" y="1143000"/>
            <a:ext cx="3227193"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bwMode="gray">
          <a:xfrm>
            <a:off x="1154955" y="3657600"/>
            <a:ext cx="3859212" cy="1371600"/>
          </a:xfrm>
        </p:spPr>
        <p:txBody>
          <a:bodyPr>
            <a:normAutofit/>
          </a:bodyPr>
          <a:lstStyle>
            <a:lvl1pPr marL="0" indent="0">
              <a:buNone/>
              <a:defRPr sz="1400">
                <a:solidFill>
                  <a:schemeClr val="accent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A6149E5E-3896-4118-99A7-7B85668F1C5E}" type="datetimeFigureOut">
              <a:rPr lang="en-US" dirty="0"/>
              <a:t>11/8/2018</a:t>
            </a:fld>
            <a:endParaRPr lang="en-US" dirty="0"/>
          </a:p>
        </p:txBody>
      </p:sp>
      <p:sp>
        <p:nvSpPr>
          <p:cNvPr id="6" name="Footer Placeholder 5"/>
          <p:cNvSpPr>
            <a:spLocks noGrp="1"/>
          </p:cNvSpPr>
          <p:nvPr>
            <p:ph type="ftr" sz="quarter" idx="11"/>
          </p:nvPr>
        </p:nvSpPr>
        <p:spPr/>
        <p:txBody>
          <a:bodyPr/>
          <a:lstStyle/>
          <a:p>
            <a:r>
              <a:rPr lang="en-US" dirty="0"/>
              <a:t>
              </a:t>
            </a:r>
          </a:p>
        </p:txBody>
      </p:sp>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9" name="Group 8"/>
          <p:cNvGrpSpPr/>
          <p:nvPr/>
        </p:nvGrpSpPr>
        <p:grpSpPr>
          <a:xfrm>
            <a:off x="0" y="-2373"/>
            <a:ext cx="12192000" cy="6867027"/>
            <a:chOff x="0" y="-2373"/>
            <a:chExt cx="12192000" cy="6867027"/>
          </a:xfrm>
        </p:grpSpPr>
        <p:sp>
          <p:nvSpPr>
            <p:cNvPr id="26" name="Rectangle 25"/>
            <p:cNvSpPr/>
            <p:nvPr/>
          </p:nvSpPr>
          <p:spPr>
            <a:xfrm>
              <a:off x="0" y="0"/>
              <a:ext cx="12192000" cy="6858000"/>
            </a:xfrm>
            <a:prstGeom prst="rect">
              <a:avLst/>
            </a:prstGeom>
            <a:blipFill>
              <a:blip r:embed="rId19">
                <a:duotone>
                  <a:schemeClr val="dk2">
                    <a:shade val="62000"/>
                    <a:hueMod val="108000"/>
                    <a:satMod val="164000"/>
                    <a:lumMod val="69000"/>
                  </a:schemeClr>
                  <a:schemeClr val="dk2">
                    <a:tint val="96000"/>
                    <a:hueMod val="90000"/>
                    <a:satMod val="130000"/>
                    <a:lumMod val="134000"/>
                  </a:schemeClr>
                </a:duotone>
              </a:blip>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Oval 14"/>
            <p:cNvSpPr/>
            <p:nvPr/>
          </p:nvSpPr>
          <p:spPr>
            <a:xfrm>
              <a:off x="3220" y="2667000"/>
              <a:ext cx="4191000" cy="4191000"/>
            </a:xfrm>
            <a:prstGeom prst="ellipse">
              <a:avLst/>
            </a:prstGeom>
            <a:gradFill flip="none" rotWithShape="1">
              <a:gsLst>
                <a:gs pos="0">
                  <a:schemeClr val="bg2">
                    <a:lumMod val="40000"/>
                    <a:lumOff val="60000"/>
                    <a:alpha val="11000"/>
                  </a:schemeClr>
                </a:gs>
                <a:gs pos="75000">
                  <a:schemeClr val="bg2">
                    <a:lumMod val="40000"/>
                    <a:lumOff val="60000"/>
                    <a:alpha val="0"/>
                  </a:schemeClr>
                </a:gs>
                <a:gs pos="36000">
                  <a:schemeClr val="bg2">
                    <a:lumMod val="40000"/>
                    <a:lumOff val="60000"/>
                    <a:alpha val="10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6" name="Oval 15"/>
            <p:cNvSpPr/>
            <p:nvPr/>
          </p:nvSpPr>
          <p:spPr>
            <a:xfrm>
              <a:off x="1750" y="2895600"/>
              <a:ext cx="2362200" cy="2362200"/>
            </a:xfrm>
            <a:prstGeom prst="ellipse">
              <a:avLst/>
            </a:prstGeom>
            <a:gradFill flip="none" rotWithShape="1">
              <a:gsLst>
                <a:gs pos="0">
                  <a:schemeClr val="bg2">
                    <a:lumMod val="40000"/>
                    <a:lumOff val="60000"/>
                    <a:alpha val="8000"/>
                  </a:schemeClr>
                </a:gs>
                <a:gs pos="72000">
                  <a:schemeClr val="bg2">
                    <a:lumMod val="40000"/>
                    <a:lumOff val="60000"/>
                    <a:alpha val="0"/>
                  </a:schemeClr>
                </a:gs>
                <a:gs pos="36000">
                  <a:schemeClr val="bg2">
                    <a:lumMod val="40000"/>
                    <a:lumOff val="60000"/>
                    <a:alpha val="8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7" name="Oval 16"/>
            <p:cNvSpPr/>
            <p:nvPr/>
          </p:nvSpPr>
          <p:spPr>
            <a:xfrm>
              <a:off x="8609012" y="1676400"/>
              <a:ext cx="2819400" cy="2819400"/>
            </a:xfrm>
            <a:prstGeom prst="ellipse">
              <a:avLst/>
            </a:prstGeom>
            <a:gradFill flip="none" rotWithShape="1">
              <a:gsLst>
                <a:gs pos="0">
                  <a:schemeClr val="bg2">
                    <a:lumMod val="40000"/>
                    <a:lumOff val="60000"/>
                    <a:alpha val="7000"/>
                  </a:schemeClr>
                </a:gs>
                <a:gs pos="69000">
                  <a:schemeClr val="bg2">
                    <a:lumMod val="40000"/>
                    <a:lumOff val="60000"/>
                    <a:alpha val="0"/>
                  </a:schemeClr>
                </a:gs>
                <a:gs pos="36000">
                  <a:schemeClr val="bg2">
                    <a:lumMod val="40000"/>
                    <a:lumOff val="6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8" name="Oval 17"/>
            <p:cNvSpPr/>
            <p:nvPr/>
          </p:nvSpPr>
          <p:spPr>
            <a:xfrm>
              <a:off x="7999412" y="-2373"/>
              <a:ext cx="1600200" cy="1600200"/>
            </a:xfrm>
            <a:prstGeom prst="ellipse">
              <a:avLst/>
            </a:prstGeom>
            <a:gradFill flip="none" rotWithShape="1">
              <a:gsLst>
                <a:gs pos="0">
                  <a:schemeClr val="bg2">
                    <a:lumMod val="40000"/>
                    <a:lumOff val="60000"/>
                    <a:alpha val="14000"/>
                  </a:schemeClr>
                </a:gs>
                <a:gs pos="73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19" name="Oval 18"/>
            <p:cNvSpPr/>
            <p:nvPr/>
          </p:nvSpPr>
          <p:spPr>
            <a:xfrm>
              <a:off x="8609012" y="5874054"/>
              <a:ext cx="990600" cy="990600"/>
            </a:xfrm>
            <a:prstGeom prst="ellipse">
              <a:avLst/>
            </a:prstGeom>
            <a:gradFill flip="none" rotWithShape="1">
              <a:gsLst>
                <a:gs pos="0">
                  <a:schemeClr val="bg2">
                    <a:lumMod val="40000"/>
                    <a:lumOff val="60000"/>
                    <a:alpha val="14000"/>
                  </a:schemeClr>
                </a:gs>
                <a:gs pos="66000">
                  <a:schemeClr val="bg2">
                    <a:lumMod val="40000"/>
                    <a:lumOff val="60000"/>
                    <a:alpha val="0"/>
                  </a:schemeClr>
                </a:gs>
                <a:gs pos="36000">
                  <a:schemeClr val="bg2">
                    <a:lumMod val="40000"/>
                    <a:lumOff val="60000"/>
                    <a:alpha val="7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sp>
          <p:nvSpPr>
            <p:cNvPr id="23" name="Freeform 5"/>
            <p:cNvSpPr/>
            <p:nvPr/>
          </p:nvSpPr>
          <p:spPr bwMode="gray">
            <a:xfrm rot="21010068">
              <a:off x="8490951" y="1797517"/>
              <a:ext cx="3299407" cy="440924"/>
            </a:xfrm>
            <a:custGeom>
              <a:avLst/>
              <a:gdLst/>
              <a:ahLst/>
              <a:cxnLst/>
              <a:rect l="l" t="t" r="r" b="b"/>
              <a:pathLst>
                <a:path w="10000" h="5291">
                  <a:moveTo>
                    <a:pt x="85" y="2532"/>
                  </a:moveTo>
                  <a:cubicBezTo>
                    <a:pt x="1736" y="3911"/>
                    <a:pt x="7524" y="5298"/>
                    <a:pt x="9958" y="5291"/>
                  </a:cubicBezTo>
                  <a:cubicBezTo>
                    <a:pt x="9989" y="1958"/>
                    <a:pt x="9969" y="3333"/>
                    <a:pt x="10000" y="0"/>
                  </a:cubicBezTo>
                  <a:lnTo>
                    <a:pt x="10000" y="0"/>
                  </a:lnTo>
                  <a:lnTo>
                    <a:pt x="9667" y="204"/>
                  </a:lnTo>
                  <a:lnTo>
                    <a:pt x="9334" y="400"/>
                  </a:lnTo>
                  <a:lnTo>
                    <a:pt x="9001" y="590"/>
                  </a:lnTo>
                  <a:lnTo>
                    <a:pt x="8667" y="753"/>
                  </a:lnTo>
                  <a:lnTo>
                    <a:pt x="8333" y="917"/>
                  </a:lnTo>
                  <a:lnTo>
                    <a:pt x="7999" y="1071"/>
                  </a:lnTo>
                  <a:lnTo>
                    <a:pt x="7669" y="1202"/>
                  </a:lnTo>
                  <a:lnTo>
                    <a:pt x="7333" y="1325"/>
                  </a:lnTo>
                  <a:lnTo>
                    <a:pt x="7000" y="1440"/>
                  </a:lnTo>
                  <a:lnTo>
                    <a:pt x="6673" y="1538"/>
                  </a:lnTo>
                  <a:lnTo>
                    <a:pt x="6340" y="1636"/>
                  </a:lnTo>
                  <a:lnTo>
                    <a:pt x="6013" y="1719"/>
                  </a:lnTo>
                  <a:lnTo>
                    <a:pt x="5686" y="1784"/>
                  </a:lnTo>
                  <a:lnTo>
                    <a:pt x="5359" y="1850"/>
                  </a:lnTo>
                  <a:lnTo>
                    <a:pt x="5036" y="1906"/>
                  </a:lnTo>
                  <a:lnTo>
                    <a:pt x="4717" y="1948"/>
                  </a:lnTo>
                  <a:lnTo>
                    <a:pt x="4396" y="1980"/>
                  </a:lnTo>
                  <a:lnTo>
                    <a:pt x="4079" y="2013"/>
                  </a:lnTo>
                  <a:lnTo>
                    <a:pt x="3766" y="2029"/>
                  </a:lnTo>
                  <a:lnTo>
                    <a:pt x="3454" y="2046"/>
                  </a:lnTo>
                  <a:lnTo>
                    <a:pt x="3145" y="2053"/>
                  </a:lnTo>
                  <a:lnTo>
                    <a:pt x="2839" y="2046"/>
                  </a:lnTo>
                  <a:lnTo>
                    <a:pt x="2537" y="2046"/>
                  </a:lnTo>
                  <a:lnTo>
                    <a:pt x="2238" y="2029"/>
                  </a:lnTo>
                  <a:lnTo>
                    <a:pt x="1943" y="2004"/>
                  </a:lnTo>
                  <a:lnTo>
                    <a:pt x="1653" y="1980"/>
                  </a:lnTo>
                  <a:lnTo>
                    <a:pt x="1368" y="1955"/>
                  </a:lnTo>
                  <a:lnTo>
                    <a:pt x="1085" y="1915"/>
                  </a:lnTo>
                  <a:lnTo>
                    <a:pt x="806" y="1873"/>
                  </a:lnTo>
                  <a:lnTo>
                    <a:pt x="533" y="1833"/>
                  </a:lnTo>
                  <a:lnTo>
                    <a:pt x="0" y="1726"/>
                  </a:lnTo>
                  <a:cubicBezTo>
                    <a:pt x="28" y="1995"/>
                    <a:pt x="57" y="2263"/>
                    <a:pt x="85" y="2532"/>
                  </a:cubicBezTo>
                  <a:close/>
                </a:path>
              </a:pathLst>
            </a:custGeom>
            <a:solidFill>
              <a:schemeClr val="bg1">
                <a:alpha val="20000"/>
              </a:schemeClr>
            </a:solidFill>
            <a:ln>
              <a:noFill/>
            </a:ln>
          </p:spPr>
        </p:sp>
        <p:sp>
          <p:nvSpPr>
            <p:cNvPr id="20" name="Freeform 5"/>
            <p:cNvSpPr/>
            <p:nvPr/>
          </p:nvSpPr>
          <p:spPr bwMode="gray">
            <a:xfrm>
              <a:off x="459506" y="1866405"/>
              <a:ext cx="11277600" cy="4533900"/>
            </a:xfrm>
            <a:custGeom>
              <a:avLst/>
              <a:gdLst/>
              <a:ahLst/>
              <a:cxnLst/>
              <a:rect l="0" t="0" r="r" b="b"/>
              <a:pathLst>
                <a:path w="7104" h="2856">
                  <a:moveTo>
                    <a:pt x="0" y="0"/>
                  </a:moveTo>
                  <a:lnTo>
                    <a:pt x="0" y="2856"/>
                  </a:lnTo>
                  <a:lnTo>
                    <a:pt x="7104" y="2856"/>
                  </a:lnTo>
                  <a:lnTo>
                    <a:pt x="7104" y="1"/>
                  </a:lnTo>
                  <a:lnTo>
                    <a:pt x="7104" y="1"/>
                  </a:lnTo>
                  <a:lnTo>
                    <a:pt x="6943" y="26"/>
                  </a:lnTo>
                  <a:lnTo>
                    <a:pt x="6782" y="50"/>
                  </a:lnTo>
                  <a:lnTo>
                    <a:pt x="6621" y="73"/>
                  </a:lnTo>
                  <a:lnTo>
                    <a:pt x="6459" y="93"/>
                  </a:lnTo>
                  <a:lnTo>
                    <a:pt x="6298" y="113"/>
                  </a:lnTo>
                  <a:lnTo>
                    <a:pt x="6136" y="132"/>
                  </a:lnTo>
                  <a:lnTo>
                    <a:pt x="5976" y="148"/>
                  </a:lnTo>
                  <a:lnTo>
                    <a:pt x="5814" y="163"/>
                  </a:lnTo>
                  <a:lnTo>
                    <a:pt x="5653" y="177"/>
                  </a:lnTo>
                  <a:lnTo>
                    <a:pt x="5494" y="189"/>
                  </a:lnTo>
                  <a:lnTo>
                    <a:pt x="5334" y="201"/>
                  </a:lnTo>
                  <a:lnTo>
                    <a:pt x="5175" y="211"/>
                  </a:lnTo>
                  <a:lnTo>
                    <a:pt x="5017" y="219"/>
                  </a:lnTo>
                  <a:lnTo>
                    <a:pt x="4859" y="227"/>
                  </a:lnTo>
                  <a:lnTo>
                    <a:pt x="4703" y="234"/>
                  </a:lnTo>
                  <a:lnTo>
                    <a:pt x="4548" y="239"/>
                  </a:lnTo>
                  <a:lnTo>
                    <a:pt x="4393" y="243"/>
                  </a:lnTo>
                  <a:lnTo>
                    <a:pt x="4240" y="247"/>
                  </a:lnTo>
                  <a:lnTo>
                    <a:pt x="4088" y="249"/>
                  </a:lnTo>
                  <a:lnTo>
                    <a:pt x="3937" y="251"/>
                  </a:lnTo>
                  <a:lnTo>
                    <a:pt x="3788" y="252"/>
                  </a:lnTo>
                  <a:lnTo>
                    <a:pt x="3640" y="251"/>
                  </a:lnTo>
                  <a:lnTo>
                    <a:pt x="3494" y="251"/>
                  </a:lnTo>
                  <a:lnTo>
                    <a:pt x="3349" y="249"/>
                  </a:lnTo>
                  <a:lnTo>
                    <a:pt x="3207" y="246"/>
                  </a:lnTo>
                  <a:lnTo>
                    <a:pt x="3066" y="243"/>
                  </a:lnTo>
                  <a:lnTo>
                    <a:pt x="2928" y="240"/>
                  </a:lnTo>
                  <a:lnTo>
                    <a:pt x="2791" y="235"/>
                  </a:lnTo>
                  <a:lnTo>
                    <a:pt x="2656" y="230"/>
                  </a:lnTo>
                  <a:lnTo>
                    <a:pt x="2524" y="225"/>
                  </a:lnTo>
                  <a:lnTo>
                    <a:pt x="2266" y="212"/>
                  </a:lnTo>
                  <a:lnTo>
                    <a:pt x="2019" y="198"/>
                  </a:lnTo>
                  <a:lnTo>
                    <a:pt x="1782" y="183"/>
                  </a:lnTo>
                  <a:lnTo>
                    <a:pt x="1557" y="167"/>
                  </a:lnTo>
                  <a:lnTo>
                    <a:pt x="1343" y="150"/>
                  </a:lnTo>
                  <a:lnTo>
                    <a:pt x="1144" y="132"/>
                  </a:lnTo>
                  <a:lnTo>
                    <a:pt x="957" y="114"/>
                  </a:lnTo>
                  <a:lnTo>
                    <a:pt x="785" y="96"/>
                  </a:lnTo>
                  <a:lnTo>
                    <a:pt x="627" y="79"/>
                  </a:lnTo>
                  <a:lnTo>
                    <a:pt x="487" y="63"/>
                  </a:lnTo>
                  <a:lnTo>
                    <a:pt x="361" y="48"/>
                  </a:lnTo>
                  <a:lnTo>
                    <a:pt x="254" y="35"/>
                  </a:lnTo>
                  <a:lnTo>
                    <a:pt x="165" y="23"/>
                  </a:lnTo>
                  <a:lnTo>
                    <a:pt x="42" y="6"/>
                  </a:lnTo>
                  <a:lnTo>
                    <a:pt x="0" y="0"/>
                  </a:lnTo>
                  <a:lnTo>
                    <a:pt x="0" y="0"/>
                  </a:lnTo>
                  <a:close/>
                </a:path>
              </a:pathLst>
            </a:custGeom>
            <a:solidFill>
              <a:schemeClr val="bg1"/>
            </a:solidFill>
            <a:ln>
              <a:noFill/>
            </a:ln>
          </p:spPr>
        </p:sp>
        <p:sp>
          <p:nvSpPr>
            <p:cNvPr id="21" name="Freeform 5"/>
            <p:cNvSpPr>
              <a:spLocks noEditPoints="1"/>
            </p:cNvSpPr>
            <p:nvPr/>
          </p:nvSpPr>
          <p:spPr bwMode="gray">
            <a:xfrm>
              <a:off x="0" y="1587"/>
              <a:ext cx="12192000" cy="6856413"/>
            </a:xfrm>
            <a:custGeom>
              <a:avLst/>
              <a:gdLst/>
              <a:ahLst/>
              <a:cxnLst/>
              <a:rect l="0" t="0" r="r" b="b"/>
              <a:pathLst>
                <a:path w="15356" h="8638">
                  <a:moveTo>
                    <a:pt x="0" y="0"/>
                  </a:moveTo>
                  <a:lnTo>
                    <a:pt x="0" y="8638"/>
                  </a:lnTo>
                  <a:lnTo>
                    <a:pt x="15356" y="8638"/>
                  </a:lnTo>
                  <a:lnTo>
                    <a:pt x="15356" y="0"/>
                  </a:lnTo>
                  <a:lnTo>
                    <a:pt x="0" y="0"/>
                  </a:lnTo>
                  <a:close/>
                  <a:moveTo>
                    <a:pt x="14748" y="8038"/>
                  </a:moveTo>
                  <a:lnTo>
                    <a:pt x="600" y="8038"/>
                  </a:lnTo>
                  <a:lnTo>
                    <a:pt x="600" y="592"/>
                  </a:lnTo>
                  <a:lnTo>
                    <a:pt x="14748" y="592"/>
                  </a:lnTo>
                  <a:lnTo>
                    <a:pt x="14748" y="8038"/>
                  </a:lnTo>
                  <a:close/>
                </a:path>
              </a:pathLst>
            </a:custGeom>
            <a:solidFill>
              <a:schemeClr val="bg1"/>
            </a:solidFill>
            <a:ln>
              <a:noFill/>
            </a:ln>
          </p:spPr>
        </p:sp>
      </p:grpSp>
      <p:sp>
        <p:nvSpPr>
          <p:cNvPr id="2" name="Title Placeholder 1"/>
          <p:cNvSpPr>
            <a:spLocks noGrp="1"/>
          </p:cNvSpPr>
          <p:nvPr>
            <p:ph type="title"/>
          </p:nvPr>
        </p:nvSpPr>
        <p:spPr bwMode="gray">
          <a:xfrm>
            <a:off x="1154953" y="973668"/>
            <a:ext cx="8761413" cy="70696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54955" y="2603500"/>
            <a:ext cx="8761412" cy="34163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650938" y="6394061"/>
            <a:ext cx="990599" cy="304799"/>
          </a:xfrm>
          <a:prstGeom prst="rect">
            <a:avLst/>
          </a:prstGeom>
        </p:spPr>
        <p:txBody>
          <a:bodyPr vert="horz" lIns="91440" tIns="45720" rIns="91440" bIns="45720" rtlCol="0" anchor="t"/>
          <a:lstStyle>
            <a:lvl1pPr algn="r">
              <a:defRPr sz="1000" b="1" i="0">
                <a:solidFill>
                  <a:schemeClr val="accent1"/>
                </a:solidFill>
              </a:defRPr>
            </a:lvl1pPr>
          </a:lstStyle>
          <a:p>
            <a:fld id="{7E0D914D-B099-4142-A885-11F276715148}" type="datetimeFigureOut">
              <a:rPr lang="en-US" dirty="0"/>
              <a:t>11/8/2018</a:t>
            </a:fld>
            <a:endParaRPr lang="en-US" dirty="0"/>
          </a:p>
        </p:txBody>
      </p:sp>
      <p:sp>
        <p:nvSpPr>
          <p:cNvPr id="5" name="Footer Placeholder 4"/>
          <p:cNvSpPr>
            <a:spLocks noGrp="1"/>
          </p:cNvSpPr>
          <p:nvPr>
            <p:ph type="ftr" sz="quarter" idx="3"/>
          </p:nvPr>
        </p:nvSpPr>
        <p:spPr>
          <a:xfrm>
            <a:off x="528358" y="6391838"/>
            <a:ext cx="3859795" cy="304801"/>
          </a:xfrm>
          <a:prstGeom prst="rect">
            <a:avLst/>
          </a:prstGeom>
        </p:spPr>
        <p:txBody>
          <a:bodyPr vert="horz" lIns="91440" tIns="45720" rIns="91440" bIns="45720" rtlCol="0" anchor="b"/>
          <a:lstStyle>
            <a:lvl1pPr algn="l">
              <a:defRPr sz="1000" b="1" i="0">
                <a:solidFill>
                  <a:schemeClr val="accent1"/>
                </a:solidFill>
                <a:latin typeface="+mn-lt"/>
              </a:defRPr>
            </a:lvl1pPr>
          </a:lstStyle>
          <a:p>
            <a:r>
              <a:rPr lang="en-US" dirty="0"/>
              <a:t>
              </a:t>
            </a:r>
          </a:p>
        </p:txBody>
      </p:sp>
      <p:sp>
        <p:nvSpPr>
          <p:cNvPr id="22" name="Rectangle 21"/>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6" name="Slide Number Placeholder 5"/>
          <p:cNvSpPr>
            <a:spLocks noGrp="1"/>
          </p:cNvSpPr>
          <p:nvPr>
            <p:ph type="sldNum" sz="quarter" idx="4"/>
          </p:nvPr>
        </p:nvSpPr>
        <p:spPr>
          <a:xfrm>
            <a:off x="10352540" y="295729"/>
            <a:ext cx="838199" cy="767687"/>
          </a:xfrm>
          <a:prstGeom prst="rect">
            <a:avLst/>
          </a:prstGeom>
        </p:spPr>
        <p:txBody>
          <a:bodyPr vert="horz" lIns="91440" tIns="45720" rIns="91440" bIns="45720" rtlCol="0" anchor="b"/>
          <a:lstStyle>
            <a:lvl1pPr algn="ctr">
              <a:defRPr sz="2800" b="0" i="0">
                <a:solidFill>
                  <a:schemeClr val="bg1"/>
                </a:solidFill>
                <a:latin typeface="+mn-lt"/>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3600" b="0" i="0" kern="1200">
          <a:solidFill>
            <a:schemeClr val="bg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b="0" i="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b="0" i="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b="0" i="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b="0" i="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hr-HR" dirty="0" err="1" smtClean="0"/>
              <a:t>The</a:t>
            </a:r>
            <a:r>
              <a:rPr lang="hr-HR" dirty="0" smtClean="0"/>
              <a:t> Civil Service</a:t>
            </a:r>
            <a:endParaRPr lang="en-US" dirty="0"/>
          </a:p>
        </p:txBody>
      </p:sp>
      <p:sp>
        <p:nvSpPr>
          <p:cNvPr id="3" name="Subtitle 2"/>
          <p:cNvSpPr>
            <a:spLocks noGrp="1"/>
          </p:cNvSpPr>
          <p:nvPr>
            <p:ph type="subTitle" idx="1"/>
          </p:nvPr>
        </p:nvSpPr>
        <p:spPr/>
        <p:txBody>
          <a:bodyPr/>
          <a:lstStyle/>
          <a:p>
            <a:r>
              <a:rPr lang="hr-HR" dirty="0" err="1" smtClean="0"/>
              <a:t>Unit</a:t>
            </a:r>
            <a:r>
              <a:rPr lang="hr-HR" dirty="0" smtClean="0"/>
              <a:t> 14</a:t>
            </a:r>
            <a:endParaRPr lang="en-US" dirty="0"/>
          </a:p>
        </p:txBody>
      </p:sp>
    </p:spTree>
    <p:extLst>
      <p:ext uri="{BB962C8B-B14F-4D97-AF65-F5344CB8AC3E}">
        <p14:creationId xmlns:p14="http://schemas.microsoft.com/office/powerpoint/2010/main" val="37577356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The recruitment system</a:t>
            </a:r>
            <a:r>
              <a:rPr lang="hr-HR" dirty="0"/>
              <a:t/>
            </a:r>
            <a:br>
              <a:rPr lang="hr-HR" dirty="0"/>
            </a:br>
            <a:endParaRPr lang="en-US" dirty="0"/>
          </a:p>
        </p:txBody>
      </p:sp>
      <p:sp>
        <p:nvSpPr>
          <p:cNvPr id="3" name="Content Placeholder 2"/>
          <p:cNvSpPr>
            <a:spLocks noGrp="1"/>
          </p:cNvSpPr>
          <p:nvPr>
            <p:ph idx="1"/>
          </p:nvPr>
        </p:nvSpPr>
        <p:spPr/>
        <p:txBody>
          <a:bodyPr/>
          <a:lstStyle/>
          <a:p>
            <a:r>
              <a:rPr lang="en-GB" dirty="0"/>
              <a:t>Members of the civil service are known as </a:t>
            </a:r>
            <a:r>
              <a:rPr lang="en-GB" b="1" dirty="0"/>
              <a:t>career public servants</a:t>
            </a:r>
            <a:r>
              <a:rPr lang="en-GB" dirty="0"/>
              <a:t>, and they can be employed at any level of government (federal, provincial, or local), depending on the size of the civil service. </a:t>
            </a:r>
            <a:endParaRPr lang="hr-HR" dirty="0" smtClean="0"/>
          </a:p>
          <a:p>
            <a:r>
              <a:rPr lang="en-GB" dirty="0" smtClean="0"/>
              <a:t>Career </a:t>
            </a:r>
            <a:r>
              <a:rPr lang="en-GB" dirty="0"/>
              <a:t>civil services are regulated by laws or statutes that have special characteristics with respect to the rest of the </a:t>
            </a:r>
            <a:r>
              <a:rPr lang="en-GB" b="1" dirty="0"/>
              <a:t>labour </a:t>
            </a:r>
            <a:r>
              <a:rPr lang="en-GB" b="1" dirty="0" smtClean="0"/>
              <a:t>legislation</a:t>
            </a:r>
            <a:endParaRPr lang="en-US" dirty="0"/>
          </a:p>
        </p:txBody>
      </p:sp>
    </p:spTree>
    <p:extLst>
      <p:ext uri="{BB962C8B-B14F-4D97-AF65-F5344CB8AC3E}">
        <p14:creationId xmlns:p14="http://schemas.microsoft.com/office/powerpoint/2010/main" val="2236524676"/>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Recruitment</a:t>
            </a:r>
            <a:endParaRPr lang="en-US" dirty="0"/>
          </a:p>
        </p:txBody>
      </p:sp>
      <p:sp>
        <p:nvSpPr>
          <p:cNvPr id="3" name="Content Placeholder 2"/>
          <p:cNvSpPr>
            <a:spLocks noGrp="1"/>
          </p:cNvSpPr>
          <p:nvPr>
            <p:ph idx="1"/>
          </p:nvPr>
        </p:nvSpPr>
        <p:spPr/>
        <p:txBody>
          <a:bodyPr>
            <a:normAutofit lnSpcReduction="10000"/>
          </a:bodyPr>
          <a:lstStyle/>
          <a:p>
            <a:r>
              <a:rPr lang="en-GB" dirty="0"/>
              <a:t>The </a:t>
            </a:r>
            <a:r>
              <a:rPr lang="en-GB" b="1" dirty="0"/>
              <a:t>recruitment system</a:t>
            </a:r>
            <a:r>
              <a:rPr lang="en-GB" dirty="0"/>
              <a:t> establishes the selection procedures for a position of a civil servant</a:t>
            </a:r>
            <a:r>
              <a:rPr lang="en-GB" dirty="0" smtClean="0"/>
              <a:t>.</a:t>
            </a:r>
            <a:endParaRPr lang="hr-HR" dirty="0" smtClean="0"/>
          </a:p>
          <a:p>
            <a:r>
              <a:rPr lang="en-GB" dirty="0" smtClean="0"/>
              <a:t> </a:t>
            </a:r>
            <a:r>
              <a:rPr lang="hr-HR" dirty="0" smtClean="0"/>
              <a:t>I</a:t>
            </a:r>
            <a:r>
              <a:rPr lang="en-GB" dirty="0" smtClean="0"/>
              <a:t>t </a:t>
            </a:r>
            <a:r>
              <a:rPr lang="en-GB" dirty="0"/>
              <a:t>specifies whether the </a:t>
            </a:r>
            <a:r>
              <a:rPr lang="en-GB" b="1" dirty="0"/>
              <a:t>contest</a:t>
            </a:r>
            <a:r>
              <a:rPr lang="en-GB" dirty="0"/>
              <a:t> is to be </a:t>
            </a:r>
            <a:r>
              <a:rPr lang="en-GB" b="1" dirty="0"/>
              <a:t>public o</a:t>
            </a:r>
            <a:r>
              <a:rPr lang="en-GB" dirty="0"/>
              <a:t>r </a:t>
            </a:r>
            <a:r>
              <a:rPr lang="en-GB" b="1" dirty="0"/>
              <a:t>closed,</a:t>
            </a:r>
            <a:r>
              <a:rPr lang="en-GB" dirty="0"/>
              <a:t> what type of exams and study guides are to be used, and what interviews are to be held. </a:t>
            </a:r>
            <a:endParaRPr lang="hr-HR" dirty="0" smtClean="0"/>
          </a:p>
          <a:p>
            <a:r>
              <a:rPr lang="en-GB" dirty="0" smtClean="0"/>
              <a:t>It </a:t>
            </a:r>
            <a:r>
              <a:rPr lang="en-GB" dirty="0"/>
              <a:t>also establishes the </a:t>
            </a:r>
            <a:r>
              <a:rPr lang="en-GB" b="1" dirty="0"/>
              <a:t>requisite profile </a:t>
            </a:r>
            <a:r>
              <a:rPr lang="en-GB" dirty="0"/>
              <a:t>and </a:t>
            </a:r>
            <a:r>
              <a:rPr lang="en-GB" b="1" dirty="0"/>
              <a:t>academic qualifications</a:t>
            </a:r>
            <a:r>
              <a:rPr lang="en-GB" dirty="0"/>
              <a:t>, </a:t>
            </a:r>
            <a:r>
              <a:rPr lang="en-GB" b="1" dirty="0"/>
              <a:t>experience</a:t>
            </a:r>
            <a:r>
              <a:rPr lang="en-GB" dirty="0"/>
              <a:t>, </a:t>
            </a:r>
            <a:r>
              <a:rPr lang="en-GB" b="1" dirty="0"/>
              <a:t>samples of work</a:t>
            </a:r>
            <a:r>
              <a:rPr lang="en-GB" dirty="0"/>
              <a:t>, and </a:t>
            </a:r>
            <a:r>
              <a:rPr lang="en-GB" b="1" dirty="0"/>
              <a:t>personal references </a:t>
            </a:r>
            <a:r>
              <a:rPr lang="en-GB" dirty="0"/>
              <a:t>that the candidates should have, as well as establishing the </a:t>
            </a:r>
            <a:r>
              <a:rPr lang="en-GB" b="1" dirty="0"/>
              <a:t>contract </a:t>
            </a:r>
            <a:r>
              <a:rPr lang="en-GB" dirty="0"/>
              <a:t>under which they would be integrated into the public sector, i.e. what type of contract they would subscribe, what </a:t>
            </a:r>
            <a:r>
              <a:rPr lang="en-GB" b="1" dirty="0"/>
              <a:t>salary</a:t>
            </a:r>
            <a:r>
              <a:rPr lang="en-GB" dirty="0"/>
              <a:t> they would receive, and how they would be </a:t>
            </a:r>
            <a:r>
              <a:rPr lang="en-GB" b="1" dirty="0"/>
              <a:t>evaluated</a:t>
            </a:r>
            <a:r>
              <a:rPr lang="en-GB" dirty="0"/>
              <a:t> before being confirmed for the post, or if they would first be subject to </a:t>
            </a:r>
            <a:r>
              <a:rPr lang="en-GB" b="1" dirty="0"/>
              <a:t>a trial period</a:t>
            </a:r>
            <a:r>
              <a:rPr lang="en-GB" dirty="0"/>
              <a:t>. </a:t>
            </a:r>
            <a:endParaRPr lang="hr-HR" dirty="0"/>
          </a:p>
          <a:p>
            <a:endParaRPr lang="en-US" dirty="0"/>
          </a:p>
        </p:txBody>
      </p:sp>
    </p:spTree>
    <p:extLst>
      <p:ext uri="{BB962C8B-B14F-4D97-AF65-F5344CB8AC3E}">
        <p14:creationId xmlns:p14="http://schemas.microsoft.com/office/powerpoint/2010/main" val="353956981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Recruitment</a:t>
            </a:r>
            <a:r>
              <a:rPr lang="hr-HR" dirty="0" smtClean="0"/>
              <a:t> procedure</a:t>
            </a:r>
            <a:endParaRPr lang="en-US" dirty="0"/>
          </a:p>
        </p:txBody>
      </p:sp>
      <p:sp>
        <p:nvSpPr>
          <p:cNvPr id="3" name="Content Placeholder 2"/>
          <p:cNvSpPr>
            <a:spLocks noGrp="1"/>
          </p:cNvSpPr>
          <p:nvPr>
            <p:ph idx="1"/>
          </p:nvPr>
        </p:nvSpPr>
        <p:spPr/>
        <p:txBody>
          <a:bodyPr/>
          <a:lstStyle/>
          <a:p>
            <a:r>
              <a:rPr lang="hr-HR" dirty="0"/>
              <a:t>T</a:t>
            </a:r>
            <a:r>
              <a:rPr lang="en-GB" dirty="0" smtClean="0"/>
              <a:t>here </a:t>
            </a:r>
            <a:r>
              <a:rPr lang="en-GB" dirty="0"/>
              <a:t>should </a:t>
            </a:r>
            <a:r>
              <a:rPr lang="en-GB" b="1" dirty="0"/>
              <a:t>first</a:t>
            </a:r>
            <a:r>
              <a:rPr lang="en-GB" dirty="0"/>
              <a:t> be a process of </a:t>
            </a:r>
            <a:r>
              <a:rPr lang="en-GB" b="1" dirty="0"/>
              <a:t>revision of the applicant's CV</a:t>
            </a:r>
            <a:r>
              <a:rPr lang="en-GB" dirty="0"/>
              <a:t>. </a:t>
            </a:r>
            <a:endParaRPr lang="hr-HR" dirty="0" smtClean="0"/>
          </a:p>
          <a:p>
            <a:r>
              <a:rPr lang="en-GB" b="1" dirty="0" smtClean="0"/>
              <a:t>Second</a:t>
            </a:r>
            <a:r>
              <a:rPr lang="en-GB" b="1" dirty="0"/>
              <a:t>,</a:t>
            </a:r>
            <a:r>
              <a:rPr lang="en-GB" dirty="0"/>
              <a:t> they should </a:t>
            </a:r>
            <a:r>
              <a:rPr lang="en-GB" b="1" dirty="0"/>
              <a:t>undergo examinations </a:t>
            </a:r>
            <a:r>
              <a:rPr lang="en-GB" dirty="0"/>
              <a:t>and</a:t>
            </a:r>
            <a:r>
              <a:rPr lang="en-GB" b="1" dirty="0"/>
              <a:t> psychometric tests</a:t>
            </a:r>
            <a:r>
              <a:rPr lang="en-GB" dirty="0"/>
              <a:t>, and </a:t>
            </a:r>
            <a:r>
              <a:rPr lang="en-GB" b="1" dirty="0"/>
              <a:t>finally</a:t>
            </a:r>
            <a:r>
              <a:rPr lang="en-GB" dirty="0"/>
              <a:t> they should </a:t>
            </a:r>
            <a:r>
              <a:rPr lang="en-GB" b="1" dirty="0"/>
              <a:t>submit to an interview</a:t>
            </a:r>
            <a:r>
              <a:rPr lang="en-GB" b="1" dirty="0" smtClean="0"/>
              <a:t>.</a:t>
            </a:r>
            <a:endParaRPr lang="hr-HR" b="1" dirty="0" smtClean="0"/>
          </a:p>
          <a:p>
            <a:r>
              <a:rPr lang="en-GB" dirty="0" smtClean="0"/>
              <a:t> </a:t>
            </a:r>
            <a:r>
              <a:rPr lang="en-GB" dirty="0"/>
              <a:t>Ideally, this system should have mechanisms allowing rejected candidates to </a:t>
            </a:r>
            <a:r>
              <a:rPr lang="en-GB" b="1" dirty="0"/>
              <a:t>appeal</a:t>
            </a:r>
            <a:r>
              <a:rPr lang="en-GB" dirty="0"/>
              <a:t> the decisions made by the recruitment </a:t>
            </a:r>
            <a:r>
              <a:rPr lang="en-GB" dirty="0" smtClean="0"/>
              <a:t>team.</a:t>
            </a:r>
            <a:endParaRPr lang="hr-HR" dirty="0" smtClean="0"/>
          </a:p>
          <a:p>
            <a:r>
              <a:rPr lang="hr-HR" dirty="0"/>
              <a:t>T</a:t>
            </a:r>
            <a:r>
              <a:rPr lang="en-GB" dirty="0" smtClean="0"/>
              <a:t>he </a:t>
            </a:r>
            <a:r>
              <a:rPr lang="en-GB" dirty="0"/>
              <a:t>system demands constant </a:t>
            </a:r>
            <a:r>
              <a:rPr lang="en-GB" b="1" dirty="0"/>
              <a:t>revision</a:t>
            </a:r>
            <a:r>
              <a:rPr lang="en-GB" dirty="0"/>
              <a:t> to remain adapted to the requirements of the different posts, revising the pertinence of the evaluations to make sure they correspond to the catalogue of existing posts.</a:t>
            </a:r>
            <a:endParaRPr lang="hr-HR" dirty="0"/>
          </a:p>
          <a:p>
            <a:endParaRPr lang="en-US" dirty="0"/>
          </a:p>
        </p:txBody>
      </p:sp>
    </p:spTree>
    <p:extLst>
      <p:ext uri="{BB962C8B-B14F-4D97-AF65-F5344CB8AC3E}">
        <p14:creationId xmlns:p14="http://schemas.microsoft.com/office/powerpoint/2010/main" val="21262812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Training</a:t>
            </a:r>
            <a:endParaRPr lang="en-US" dirty="0"/>
          </a:p>
        </p:txBody>
      </p:sp>
      <p:sp>
        <p:nvSpPr>
          <p:cNvPr id="3" name="Content Placeholder 2"/>
          <p:cNvSpPr>
            <a:spLocks noGrp="1"/>
          </p:cNvSpPr>
          <p:nvPr>
            <p:ph idx="1"/>
          </p:nvPr>
        </p:nvSpPr>
        <p:spPr/>
        <p:txBody>
          <a:bodyPr/>
          <a:lstStyle/>
          <a:p>
            <a:r>
              <a:rPr lang="hr-HR" dirty="0" err="1" smtClean="0"/>
              <a:t>Initial</a:t>
            </a:r>
            <a:r>
              <a:rPr lang="hr-HR" dirty="0" smtClean="0"/>
              <a:t> </a:t>
            </a:r>
            <a:r>
              <a:rPr lang="hr-HR" dirty="0" err="1" smtClean="0"/>
              <a:t>education</a:t>
            </a:r>
            <a:endParaRPr lang="hr-HR" dirty="0" smtClean="0"/>
          </a:p>
          <a:p>
            <a:r>
              <a:rPr lang="hr-HR" dirty="0" err="1" smtClean="0"/>
              <a:t>Continuous</a:t>
            </a:r>
            <a:r>
              <a:rPr lang="hr-HR" dirty="0" smtClean="0"/>
              <a:t> </a:t>
            </a:r>
            <a:r>
              <a:rPr lang="hr-HR" dirty="0" err="1" smtClean="0"/>
              <a:t>education</a:t>
            </a:r>
            <a:endParaRPr lang="hr-HR" dirty="0" smtClean="0"/>
          </a:p>
          <a:p>
            <a:r>
              <a:rPr lang="hr-HR" dirty="0" smtClean="0"/>
              <a:t>A </a:t>
            </a:r>
            <a:r>
              <a:rPr lang="hr-HR" dirty="0" err="1" smtClean="0"/>
              <a:t>combination</a:t>
            </a:r>
            <a:r>
              <a:rPr lang="hr-HR" dirty="0" smtClean="0"/>
              <a:t> </a:t>
            </a:r>
            <a:r>
              <a:rPr lang="hr-HR" dirty="0" err="1" smtClean="0"/>
              <a:t>of</a:t>
            </a:r>
            <a:r>
              <a:rPr lang="hr-HR" dirty="0" smtClean="0"/>
              <a:t> </a:t>
            </a:r>
            <a:r>
              <a:rPr lang="hr-HR" dirty="0" err="1" smtClean="0"/>
              <a:t>both</a:t>
            </a:r>
            <a:endParaRPr lang="en-US" dirty="0"/>
          </a:p>
        </p:txBody>
      </p:sp>
    </p:spTree>
    <p:extLst>
      <p:ext uri="{BB962C8B-B14F-4D97-AF65-F5344CB8AC3E}">
        <p14:creationId xmlns:p14="http://schemas.microsoft.com/office/powerpoint/2010/main" val="30297150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smtClean="0"/>
              <a:t>Training</a:t>
            </a:r>
            <a:endParaRPr lang="en-US" dirty="0"/>
          </a:p>
        </p:txBody>
      </p:sp>
      <p:sp>
        <p:nvSpPr>
          <p:cNvPr id="3" name="Content Placeholder 2"/>
          <p:cNvSpPr>
            <a:spLocks noGrp="1"/>
          </p:cNvSpPr>
          <p:nvPr>
            <p:ph idx="1"/>
          </p:nvPr>
        </p:nvSpPr>
        <p:spPr/>
        <p:txBody>
          <a:bodyPr/>
          <a:lstStyle/>
          <a:p>
            <a:r>
              <a:rPr lang="en-GB" b="1" dirty="0" smtClean="0"/>
              <a:t>Initial </a:t>
            </a:r>
            <a:r>
              <a:rPr lang="en-GB" b="1" dirty="0"/>
              <a:t>education</a:t>
            </a:r>
            <a:r>
              <a:rPr lang="en-GB" dirty="0"/>
              <a:t> allows for the development of competences relevant to the post aspired to, which had not been acquired during the professional education </a:t>
            </a:r>
            <a:endParaRPr lang="hr-HR" dirty="0" smtClean="0"/>
          </a:p>
          <a:p>
            <a:r>
              <a:rPr lang="en-GB" b="1" dirty="0" smtClean="0"/>
              <a:t>Continuous education</a:t>
            </a:r>
            <a:r>
              <a:rPr lang="hr-HR" dirty="0"/>
              <a:t> </a:t>
            </a:r>
            <a:r>
              <a:rPr lang="en-GB" dirty="0" smtClean="0"/>
              <a:t>responds </a:t>
            </a:r>
            <a:r>
              <a:rPr lang="en-GB" dirty="0"/>
              <a:t>in some cases to the </a:t>
            </a:r>
            <a:r>
              <a:rPr lang="en-GB" b="1" dirty="0"/>
              <a:t>demands of the public,</a:t>
            </a:r>
            <a:r>
              <a:rPr lang="en-GB" dirty="0"/>
              <a:t> and in others to the modifications or updating of the forms and </a:t>
            </a:r>
            <a:r>
              <a:rPr lang="en-GB" b="1" dirty="0"/>
              <a:t>procedure</a:t>
            </a:r>
            <a:r>
              <a:rPr lang="en-GB" dirty="0"/>
              <a:t>s of the different administrations, or the incorporation of </a:t>
            </a:r>
            <a:r>
              <a:rPr lang="en-GB" b="1" dirty="0"/>
              <a:t>new</a:t>
            </a:r>
            <a:r>
              <a:rPr lang="en-GB" dirty="0"/>
              <a:t> </a:t>
            </a:r>
            <a:r>
              <a:rPr lang="en-GB" b="1" dirty="0"/>
              <a:t>values</a:t>
            </a:r>
            <a:r>
              <a:rPr lang="en-GB" dirty="0"/>
              <a:t> in the face of changes in organizational culture. </a:t>
            </a:r>
            <a:endParaRPr lang="hr-HR" dirty="0"/>
          </a:p>
          <a:p>
            <a:r>
              <a:rPr lang="en-GB" dirty="0"/>
              <a:t> </a:t>
            </a:r>
            <a:endParaRPr lang="hr-HR" dirty="0"/>
          </a:p>
          <a:p>
            <a:endParaRPr lang="en-US" dirty="0"/>
          </a:p>
        </p:txBody>
      </p:sp>
    </p:spTree>
    <p:extLst>
      <p:ext uri="{BB962C8B-B14F-4D97-AF65-F5344CB8AC3E}">
        <p14:creationId xmlns:p14="http://schemas.microsoft.com/office/powerpoint/2010/main" val="14697654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Evaluation</a:t>
            </a:r>
            <a:endParaRPr lang="en-US" dirty="0"/>
          </a:p>
        </p:txBody>
      </p:sp>
      <p:sp>
        <p:nvSpPr>
          <p:cNvPr id="3" name="Content Placeholder 2"/>
          <p:cNvSpPr>
            <a:spLocks noGrp="1"/>
          </p:cNvSpPr>
          <p:nvPr>
            <p:ph idx="1"/>
          </p:nvPr>
        </p:nvSpPr>
        <p:spPr/>
        <p:txBody>
          <a:bodyPr/>
          <a:lstStyle/>
          <a:p>
            <a:r>
              <a:rPr lang="hr-HR" dirty="0"/>
              <a:t>E</a:t>
            </a:r>
            <a:r>
              <a:rPr lang="en-GB" b="1" dirty="0" smtClean="0"/>
              <a:t>valuation</a:t>
            </a:r>
            <a:r>
              <a:rPr lang="en-GB" dirty="0" smtClean="0"/>
              <a:t> </a:t>
            </a:r>
            <a:r>
              <a:rPr lang="en-GB" dirty="0"/>
              <a:t>seeks to identify strengths and weaknesses in </a:t>
            </a:r>
            <a:r>
              <a:rPr lang="en-GB" b="1" dirty="0"/>
              <a:t>public management.</a:t>
            </a:r>
            <a:r>
              <a:rPr lang="en-GB" dirty="0"/>
              <a:t> </a:t>
            </a:r>
            <a:endParaRPr lang="hr-HR" dirty="0" smtClean="0"/>
          </a:p>
          <a:p>
            <a:r>
              <a:rPr lang="hr-HR" dirty="0" err="1" smtClean="0"/>
              <a:t>It</a:t>
            </a:r>
            <a:r>
              <a:rPr lang="en-GB" dirty="0" smtClean="0"/>
              <a:t> </a:t>
            </a:r>
            <a:r>
              <a:rPr lang="en-GB" dirty="0"/>
              <a:t>can be linked to </a:t>
            </a:r>
            <a:r>
              <a:rPr lang="en-GB" b="1" dirty="0" smtClean="0"/>
              <a:t>sanction</a:t>
            </a:r>
            <a:r>
              <a:rPr lang="hr-HR" b="1" dirty="0" smtClean="0"/>
              <a:t>s</a:t>
            </a:r>
            <a:r>
              <a:rPr lang="en-GB" dirty="0" smtClean="0"/>
              <a:t>, </a:t>
            </a:r>
            <a:r>
              <a:rPr lang="en-GB" dirty="0"/>
              <a:t>ranging from </a:t>
            </a:r>
            <a:r>
              <a:rPr lang="en-GB" b="1" dirty="0"/>
              <a:t>verbal reprimands</a:t>
            </a:r>
            <a:r>
              <a:rPr lang="en-GB" dirty="0"/>
              <a:t> to </a:t>
            </a:r>
            <a:r>
              <a:rPr lang="en-GB" b="1" dirty="0"/>
              <a:t>permanent removal from the post</a:t>
            </a:r>
            <a:r>
              <a:rPr lang="en-GB" dirty="0"/>
              <a:t>. </a:t>
            </a:r>
            <a:endParaRPr lang="hr-HR" dirty="0" smtClean="0"/>
          </a:p>
          <a:p>
            <a:r>
              <a:rPr lang="en-GB" dirty="0" smtClean="0"/>
              <a:t>It </a:t>
            </a:r>
            <a:r>
              <a:rPr lang="en-GB" dirty="0"/>
              <a:t>also covers schemes for evaluating performance, where there is a relation between </a:t>
            </a:r>
            <a:r>
              <a:rPr lang="en-GB" b="1" dirty="0"/>
              <a:t>salaries</a:t>
            </a:r>
            <a:r>
              <a:rPr lang="en-GB" dirty="0"/>
              <a:t> or the </a:t>
            </a:r>
            <a:r>
              <a:rPr lang="en-GB" b="1" dirty="0"/>
              <a:t>bonuses </a:t>
            </a:r>
            <a:r>
              <a:rPr lang="en-GB" dirty="0"/>
              <a:t>of the functionaries in relation to the goals set, and to outstanding performance. </a:t>
            </a:r>
            <a:endParaRPr lang="hr-HR" dirty="0" smtClean="0"/>
          </a:p>
          <a:p>
            <a:r>
              <a:rPr lang="en-GB" dirty="0" smtClean="0"/>
              <a:t>Linking </a:t>
            </a:r>
            <a:r>
              <a:rPr lang="en-GB" dirty="0"/>
              <a:t>the </a:t>
            </a:r>
            <a:r>
              <a:rPr lang="en-GB" b="1" dirty="0"/>
              <a:t>assessment of performance</a:t>
            </a:r>
            <a:r>
              <a:rPr lang="en-GB" dirty="0"/>
              <a:t> to the </a:t>
            </a:r>
            <a:r>
              <a:rPr lang="en-GB" b="1" dirty="0"/>
              <a:t>budget</a:t>
            </a:r>
            <a:r>
              <a:rPr lang="en-GB" dirty="0"/>
              <a:t> may be advantageous because it leads to increases in </a:t>
            </a:r>
            <a:r>
              <a:rPr lang="en-GB" b="1" dirty="0"/>
              <a:t>efficiency</a:t>
            </a:r>
            <a:r>
              <a:rPr lang="en-GB" dirty="0"/>
              <a:t> and </a:t>
            </a:r>
            <a:r>
              <a:rPr lang="en-GB" b="1" dirty="0"/>
              <a:t>effectiveness</a:t>
            </a:r>
            <a:r>
              <a:rPr lang="en-GB" dirty="0"/>
              <a:t>, better </a:t>
            </a:r>
            <a:r>
              <a:rPr lang="en-GB" b="1" dirty="0"/>
              <a:t>planning</a:t>
            </a:r>
            <a:r>
              <a:rPr lang="en-GB" dirty="0"/>
              <a:t>, and a clear focus on </a:t>
            </a:r>
            <a:r>
              <a:rPr lang="en-GB" b="1" dirty="0"/>
              <a:t>results.</a:t>
            </a:r>
            <a:endParaRPr lang="hr-HR" dirty="0"/>
          </a:p>
          <a:p>
            <a:endParaRPr lang="en-US" dirty="0"/>
          </a:p>
        </p:txBody>
      </p:sp>
    </p:spTree>
    <p:extLst>
      <p:ext uri="{BB962C8B-B14F-4D97-AF65-F5344CB8AC3E}">
        <p14:creationId xmlns:p14="http://schemas.microsoft.com/office/powerpoint/2010/main" val="197638447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Promotions</a:t>
            </a:r>
            <a:endParaRPr lang="en-US" dirty="0"/>
          </a:p>
        </p:txBody>
      </p:sp>
      <p:sp>
        <p:nvSpPr>
          <p:cNvPr id="3" name="Content Placeholder 2"/>
          <p:cNvSpPr>
            <a:spLocks noGrp="1"/>
          </p:cNvSpPr>
          <p:nvPr>
            <p:ph idx="1"/>
          </p:nvPr>
        </p:nvSpPr>
        <p:spPr/>
        <p:txBody>
          <a:bodyPr/>
          <a:lstStyle/>
          <a:p>
            <a:r>
              <a:rPr lang="en-GB" dirty="0"/>
              <a:t>The system of promotions and mobility manages the </a:t>
            </a:r>
            <a:r>
              <a:rPr lang="en-GB" b="1" dirty="0"/>
              <a:t>horizontal </a:t>
            </a:r>
            <a:r>
              <a:rPr lang="en-GB" dirty="0"/>
              <a:t>and </a:t>
            </a:r>
            <a:r>
              <a:rPr lang="en-GB" b="1" dirty="0"/>
              <a:t>vertical mobility</a:t>
            </a:r>
            <a:r>
              <a:rPr lang="en-GB" dirty="0"/>
              <a:t> of civil servants. </a:t>
            </a:r>
            <a:endParaRPr lang="hr-HR" dirty="0" smtClean="0"/>
          </a:p>
          <a:p>
            <a:r>
              <a:rPr lang="en-GB" dirty="0" smtClean="0"/>
              <a:t>Because </a:t>
            </a:r>
            <a:r>
              <a:rPr lang="en-GB" dirty="0"/>
              <a:t>mobility can be horizontal as well as vertical, the exchange and transfer of knowledge from one area to another are encouraged.</a:t>
            </a:r>
            <a:endParaRPr lang="hr-HR" dirty="0"/>
          </a:p>
          <a:p>
            <a:r>
              <a:rPr lang="en-GB" dirty="0"/>
              <a:t> </a:t>
            </a:r>
            <a:endParaRPr lang="hr-HR" dirty="0"/>
          </a:p>
          <a:p>
            <a:endParaRPr lang="en-US" dirty="0"/>
          </a:p>
        </p:txBody>
      </p:sp>
    </p:spTree>
    <p:extLst>
      <p:ext uri="{BB962C8B-B14F-4D97-AF65-F5344CB8AC3E}">
        <p14:creationId xmlns:p14="http://schemas.microsoft.com/office/powerpoint/2010/main" val="278216481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b="1" i="1" dirty="0"/>
              <a:t>A</a:t>
            </a:r>
            <a:r>
              <a:rPr lang="en-GB" b="1" i="1" dirty="0" err="1" smtClean="0"/>
              <a:t>nswer</a:t>
            </a:r>
            <a:r>
              <a:rPr lang="en-GB" b="1" i="1" dirty="0" smtClean="0"/>
              <a:t> </a:t>
            </a:r>
            <a:r>
              <a:rPr lang="en-GB" b="1" i="1" dirty="0"/>
              <a:t>the following questions:</a:t>
            </a:r>
            <a:endParaRPr lang="hr-HR" dirty="0"/>
          </a:p>
        </p:txBody>
      </p:sp>
      <p:sp>
        <p:nvSpPr>
          <p:cNvPr id="3" name="Content Placeholder 2"/>
          <p:cNvSpPr>
            <a:spLocks noGrp="1"/>
          </p:cNvSpPr>
          <p:nvPr>
            <p:ph idx="1"/>
          </p:nvPr>
        </p:nvSpPr>
        <p:spPr/>
        <p:txBody>
          <a:bodyPr/>
          <a:lstStyle/>
          <a:p>
            <a:r>
              <a:rPr lang="en-GB" dirty="0"/>
              <a:t>1. What should a civil service take account of?</a:t>
            </a:r>
            <a:endParaRPr lang="hr-HR" dirty="0"/>
          </a:p>
          <a:p>
            <a:r>
              <a:rPr lang="en-GB" dirty="0"/>
              <a:t>2. How do civil servants differ from elected officials?</a:t>
            </a:r>
            <a:endParaRPr lang="hr-HR" dirty="0"/>
          </a:p>
          <a:p>
            <a:r>
              <a:rPr lang="en-GB" dirty="0"/>
              <a:t>3. Where are the bases for the establishment of a civil service?</a:t>
            </a:r>
            <a:endParaRPr lang="hr-HR" dirty="0"/>
          </a:p>
          <a:p>
            <a:r>
              <a:rPr lang="en-GB" dirty="0"/>
              <a:t>4. What are the three fundamental values for a democratic public administration? What do they mean?</a:t>
            </a:r>
            <a:endParaRPr lang="hr-HR" dirty="0"/>
          </a:p>
          <a:p>
            <a:r>
              <a:rPr lang="en-GB" dirty="0"/>
              <a:t>5. What does the recruitment system for civil servants establish?</a:t>
            </a:r>
            <a:endParaRPr lang="hr-HR" dirty="0"/>
          </a:p>
          <a:p>
            <a:endParaRPr lang="en-US" dirty="0"/>
          </a:p>
        </p:txBody>
      </p:sp>
    </p:spTree>
    <p:extLst>
      <p:ext uri="{BB962C8B-B14F-4D97-AF65-F5344CB8AC3E}">
        <p14:creationId xmlns:p14="http://schemas.microsoft.com/office/powerpoint/2010/main" val="2794780429"/>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b="1" i="1" dirty="0"/>
              <a:t>A</a:t>
            </a:r>
            <a:r>
              <a:rPr lang="en-GB" b="1" i="1" dirty="0" err="1"/>
              <a:t>nswer</a:t>
            </a:r>
            <a:r>
              <a:rPr lang="en-GB" b="1" i="1" dirty="0"/>
              <a:t> the following questions:</a:t>
            </a:r>
            <a:endParaRPr lang="en-US" dirty="0"/>
          </a:p>
        </p:txBody>
      </p:sp>
      <p:sp>
        <p:nvSpPr>
          <p:cNvPr id="3" name="Content Placeholder 2"/>
          <p:cNvSpPr>
            <a:spLocks noGrp="1"/>
          </p:cNvSpPr>
          <p:nvPr>
            <p:ph idx="1"/>
          </p:nvPr>
        </p:nvSpPr>
        <p:spPr/>
        <p:txBody>
          <a:bodyPr/>
          <a:lstStyle/>
          <a:p>
            <a:r>
              <a:rPr lang="en-GB" dirty="0"/>
              <a:t>6. What does the recruitment procedure consist of?</a:t>
            </a:r>
            <a:endParaRPr lang="hr-HR" dirty="0"/>
          </a:p>
          <a:p>
            <a:r>
              <a:rPr lang="en-GB" dirty="0"/>
              <a:t>7. What are the three basic types of training for civil servants?</a:t>
            </a:r>
            <a:endParaRPr lang="hr-HR" dirty="0"/>
          </a:p>
          <a:p>
            <a:r>
              <a:rPr lang="en-GB" dirty="0"/>
              <a:t>8. What is the purpose of the subsystem of evaluation?</a:t>
            </a:r>
            <a:endParaRPr lang="hr-HR" dirty="0"/>
          </a:p>
          <a:p>
            <a:r>
              <a:rPr lang="en-GB" dirty="0"/>
              <a:t>9. Why is the linking of assessment of performance to the budget advantageous?</a:t>
            </a:r>
            <a:endParaRPr lang="hr-HR" dirty="0"/>
          </a:p>
          <a:p>
            <a:r>
              <a:rPr lang="en-GB" dirty="0"/>
              <a:t>10. What are the two types of mobility of civil servants?</a:t>
            </a:r>
            <a:endParaRPr lang="hr-HR" dirty="0"/>
          </a:p>
          <a:p>
            <a:r>
              <a:rPr lang="en-GB" dirty="0"/>
              <a:t> </a:t>
            </a:r>
            <a:endParaRPr lang="hr-HR" dirty="0"/>
          </a:p>
          <a:p>
            <a:endParaRPr lang="en-US" dirty="0"/>
          </a:p>
        </p:txBody>
      </p:sp>
    </p:spTree>
    <p:extLst>
      <p:ext uri="{BB962C8B-B14F-4D97-AF65-F5344CB8AC3E}">
        <p14:creationId xmlns:p14="http://schemas.microsoft.com/office/powerpoint/2010/main" val="425879812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b="1" i="1" dirty="0"/>
              <a:t>Say whether the following statements are true or false and correct the false ones:</a:t>
            </a:r>
            <a:endParaRPr lang="en-US" sz="2800" dirty="0"/>
          </a:p>
        </p:txBody>
      </p:sp>
      <p:graphicFrame>
        <p:nvGraphicFramePr>
          <p:cNvPr id="4" name="Content Placeholder 3"/>
          <p:cNvGraphicFramePr>
            <a:graphicFrameLocks noGrp="1"/>
          </p:cNvGraphicFramePr>
          <p:nvPr>
            <p:ph idx="1"/>
          </p:nvPr>
        </p:nvGraphicFramePr>
        <p:xfrm>
          <a:off x="2006759" y="2944622"/>
          <a:ext cx="7059295" cy="2861694"/>
        </p:xfrm>
        <a:graphic>
          <a:graphicData uri="http://schemas.openxmlformats.org/drawingml/2006/table">
            <a:tbl>
              <a:tblPr firstRow="1" firstCol="1" bandRow="1">
                <a:tableStyleId>{5C22544A-7EE6-4342-B048-85BDC9FD1C3A}</a:tableStyleId>
              </a:tblPr>
              <a:tblGrid>
                <a:gridCol w="2352675"/>
                <a:gridCol w="2353310"/>
                <a:gridCol w="2353310"/>
              </a:tblGrid>
              <a:tr h="0">
                <a:tc>
                  <a:txBody>
                    <a:bodyPr/>
                    <a:lstStyle/>
                    <a:p>
                      <a:pPr>
                        <a:lnSpc>
                          <a:spcPct val="115000"/>
                        </a:lnSpc>
                        <a:spcAft>
                          <a:spcPts val="0"/>
                        </a:spcAft>
                      </a:pPr>
                      <a:r>
                        <a:rPr lang="en-GB" sz="1200">
                          <a:effectLst/>
                        </a:rPr>
                        <a:t>STATEMENT</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200">
                          <a:effectLst/>
                        </a:rPr>
                        <a:t>TRUE</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200">
                          <a:effectLst/>
                        </a:rPr>
                        <a:t>FALSE</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0">
                <a:tc>
                  <a:txBody>
                    <a:bodyPr/>
                    <a:lstStyle/>
                    <a:p>
                      <a:pPr>
                        <a:lnSpc>
                          <a:spcPct val="115000"/>
                        </a:lnSpc>
                        <a:spcAft>
                          <a:spcPts val="0"/>
                        </a:spcAft>
                      </a:pPr>
                      <a:r>
                        <a:rPr lang="en-GB" sz="1200">
                          <a:effectLst/>
                        </a:rPr>
                        <a:t>Civil servants are either elected or appointed.</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2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2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0">
                <a:tc>
                  <a:txBody>
                    <a:bodyPr/>
                    <a:lstStyle/>
                    <a:p>
                      <a:pPr>
                        <a:lnSpc>
                          <a:spcPct val="115000"/>
                        </a:lnSpc>
                        <a:spcAft>
                          <a:spcPts val="0"/>
                        </a:spcAft>
                      </a:pPr>
                      <a:r>
                        <a:rPr lang="en-GB" sz="1200">
                          <a:effectLst/>
                        </a:rPr>
                        <a:t>Governments should employ the best people</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2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2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0">
                <a:tc>
                  <a:txBody>
                    <a:bodyPr/>
                    <a:lstStyle/>
                    <a:p>
                      <a:pPr>
                        <a:lnSpc>
                          <a:spcPct val="115000"/>
                        </a:lnSpc>
                        <a:spcAft>
                          <a:spcPts val="0"/>
                        </a:spcAft>
                      </a:pPr>
                      <a:r>
                        <a:rPr lang="en-GB" sz="1200">
                          <a:effectLst/>
                        </a:rPr>
                        <a:t>The recruitment of civil servants depends on their political affiliation</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2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2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0">
                <a:tc>
                  <a:txBody>
                    <a:bodyPr/>
                    <a:lstStyle/>
                    <a:p>
                      <a:pPr>
                        <a:lnSpc>
                          <a:spcPct val="115000"/>
                        </a:lnSpc>
                        <a:spcAft>
                          <a:spcPts val="0"/>
                        </a:spcAft>
                      </a:pPr>
                      <a:r>
                        <a:rPr lang="en-GB" sz="1200">
                          <a:effectLst/>
                        </a:rPr>
                        <a:t>The recruitment of civil servants is based on patronage or inherited posts</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2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2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0">
                <a:tc>
                  <a:txBody>
                    <a:bodyPr/>
                    <a:lstStyle/>
                    <a:p>
                      <a:pPr>
                        <a:lnSpc>
                          <a:spcPct val="115000"/>
                        </a:lnSpc>
                        <a:spcAft>
                          <a:spcPts val="0"/>
                        </a:spcAft>
                      </a:pPr>
                      <a:r>
                        <a:rPr lang="en-GB" sz="1200">
                          <a:effectLst/>
                        </a:rPr>
                        <a:t>Career civil servants can only be employed at the highest levels of government</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2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200" dirty="0">
                          <a:effectLst/>
                        </a:rPr>
                        <a:t> </a:t>
                      </a:r>
                      <a:endParaRPr lang="hr-H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403887473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Answer</a:t>
            </a:r>
            <a:r>
              <a:rPr lang="hr-HR" dirty="0" smtClean="0"/>
              <a:t> </a:t>
            </a:r>
            <a:r>
              <a:rPr lang="hr-HR" dirty="0" err="1" smtClean="0"/>
              <a:t>the</a:t>
            </a:r>
            <a:r>
              <a:rPr lang="hr-HR" dirty="0" smtClean="0"/>
              <a:t> </a:t>
            </a:r>
            <a:r>
              <a:rPr lang="hr-HR" dirty="0" err="1" smtClean="0"/>
              <a:t>following</a:t>
            </a:r>
            <a:r>
              <a:rPr lang="hr-HR" dirty="0" smtClean="0"/>
              <a:t> </a:t>
            </a:r>
            <a:r>
              <a:rPr lang="hr-HR" dirty="0" err="1" smtClean="0"/>
              <a:t>questions</a:t>
            </a:r>
            <a:r>
              <a:rPr lang="hr-HR" dirty="0" smtClean="0"/>
              <a:t>:</a:t>
            </a:r>
            <a:endParaRPr lang="en-US" dirty="0"/>
          </a:p>
        </p:txBody>
      </p:sp>
      <p:sp>
        <p:nvSpPr>
          <p:cNvPr id="3" name="Content Placeholder 2"/>
          <p:cNvSpPr>
            <a:spLocks noGrp="1"/>
          </p:cNvSpPr>
          <p:nvPr>
            <p:ph idx="1"/>
          </p:nvPr>
        </p:nvSpPr>
        <p:spPr/>
        <p:txBody>
          <a:bodyPr/>
          <a:lstStyle/>
          <a:p>
            <a:r>
              <a:rPr lang="en-GB" dirty="0"/>
              <a:t>1. What is a civil service?</a:t>
            </a:r>
            <a:endParaRPr lang="hr-HR" dirty="0"/>
          </a:p>
          <a:p>
            <a:r>
              <a:rPr lang="en-GB" dirty="0"/>
              <a:t>2. What qualifications do civil servants need?</a:t>
            </a:r>
            <a:endParaRPr lang="hr-HR" dirty="0"/>
          </a:p>
          <a:p>
            <a:r>
              <a:rPr lang="en-GB" dirty="0"/>
              <a:t>3. Where are civil servants employed?</a:t>
            </a:r>
            <a:endParaRPr lang="hr-HR" dirty="0"/>
          </a:p>
          <a:p>
            <a:r>
              <a:rPr lang="en-GB" dirty="0"/>
              <a:t>3. According to you, what are the basic values of a democratic civil service?</a:t>
            </a:r>
            <a:endParaRPr lang="hr-HR" dirty="0"/>
          </a:p>
        </p:txBody>
      </p:sp>
    </p:spTree>
    <p:extLst>
      <p:ext uri="{BB962C8B-B14F-4D97-AF65-F5344CB8AC3E}">
        <p14:creationId xmlns:p14="http://schemas.microsoft.com/office/powerpoint/2010/main" val="578841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i="1" dirty="0"/>
              <a:t>Say whether the following statements are true or false and correct the false ones:</a:t>
            </a:r>
            <a:endParaRPr lang="en-US" dirty="0"/>
          </a:p>
        </p:txBody>
      </p:sp>
      <p:graphicFrame>
        <p:nvGraphicFramePr>
          <p:cNvPr id="4" name="Content Placeholder 3"/>
          <p:cNvGraphicFramePr>
            <a:graphicFrameLocks noGrp="1"/>
          </p:cNvGraphicFramePr>
          <p:nvPr>
            <p:ph idx="1"/>
          </p:nvPr>
        </p:nvGraphicFramePr>
        <p:xfrm>
          <a:off x="2006759" y="3470402"/>
          <a:ext cx="7059295" cy="2272095"/>
        </p:xfrm>
        <a:graphic>
          <a:graphicData uri="http://schemas.openxmlformats.org/drawingml/2006/table">
            <a:tbl>
              <a:tblPr firstRow="1" firstCol="1" bandRow="1">
                <a:tableStyleId>{5C22544A-7EE6-4342-B048-85BDC9FD1C3A}</a:tableStyleId>
              </a:tblPr>
              <a:tblGrid>
                <a:gridCol w="2352675"/>
                <a:gridCol w="2353310"/>
                <a:gridCol w="2353310"/>
              </a:tblGrid>
              <a:tr h="0">
                <a:tc>
                  <a:txBody>
                    <a:bodyPr/>
                    <a:lstStyle/>
                    <a:p>
                      <a:pPr>
                        <a:lnSpc>
                          <a:spcPct val="115000"/>
                        </a:lnSpc>
                        <a:spcAft>
                          <a:spcPts val="0"/>
                        </a:spcAft>
                      </a:pPr>
                      <a:r>
                        <a:rPr lang="en-GB" sz="1200">
                          <a:effectLst/>
                        </a:rPr>
                        <a:t>Career civil services are legally regulated in the same way as the rest of the labour legislation.</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2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2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0">
                <a:tc>
                  <a:txBody>
                    <a:bodyPr/>
                    <a:lstStyle/>
                    <a:p>
                      <a:pPr>
                        <a:lnSpc>
                          <a:spcPct val="115000"/>
                        </a:lnSpc>
                        <a:spcAft>
                          <a:spcPts val="0"/>
                        </a:spcAft>
                      </a:pPr>
                      <a:r>
                        <a:rPr lang="en-GB" sz="1200">
                          <a:effectLst/>
                        </a:rPr>
                        <a:t>The recruitment system establishes the selection procedures for civil service positions.</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2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2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0">
                <a:tc>
                  <a:txBody>
                    <a:bodyPr/>
                    <a:lstStyle/>
                    <a:p>
                      <a:pPr>
                        <a:lnSpc>
                          <a:spcPct val="115000"/>
                        </a:lnSpc>
                        <a:spcAft>
                          <a:spcPts val="0"/>
                        </a:spcAft>
                      </a:pPr>
                      <a:r>
                        <a:rPr lang="en-GB" sz="1200">
                          <a:effectLst/>
                        </a:rPr>
                        <a:t>Continuous education responds only to the demands of the public.</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2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200" dirty="0">
                          <a:effectLst/>
                        </a:rPr>
                        <a:t> </a:t>
                      </a:r>
                      <a:endParaRPr lang="hr-H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Tree>
    <p:extLst>
      <p:ext uri="{BB962C8B-B14F-4D97-AF65-F5344CB8AC3E}">
        <p14:creationId xmlns:p14="http://schemas.microsoft.com/office/powerpoint/2010/main" val="85181097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i="1" dirty="0"/>
              <a:t>Say whether the following statements are true or false and correct the false ones:</a:t>
            </a:r>
            <a:endParaRPr lang="en-US" dirty="0"/>
          </a:p>
        </p:txBody>
      </p:sp>
      <p:graphicFrame>
        <p:nvGraphicFramePr>
          <p:cNvPr id="4" name="Content Placeholder 3"/>
          <p:cNvGraphicFramePr>
            <a:graphicFrameLocks noGrp="1"/>
          </p:cNvGraphicFramePr>
          <p:nvPr>
            <p:ph idx="1"/>
          </p:nvPr>
        </p:nvGraphicFramePr>
        <p:xfrm>
          <a:off x="2006759" y="3680714"/>
          <a:ext cx="7059295" cy="1220662"/>
        </p:xfrm>
        <a:graphic>
          <a:graphicData uri="http://schemas.openxmlformats.org/drawingml/2006/table">
            <a:tbl>
              <a:tblPr firstRow="1" firstCol="1" bandRow="1">
                <a:tableStyleId>{5C22544A-7EE6-4342-B048-85BDC9FD1C3A}</a:tableStyleId>
              </a:tblPr>
              <a:tblGrid>
                <a:gridCol w="2352675"/>
                <a:gridCol w="2353310"/>
                <a:gridCol w="2353310"/>
              </a:tblGrid>
              <a:tr h="0">
                <a:tc>
                  <a:txBody>
                    <a:bodyPr/>
                    <a:lstStyle/>
                    <a:p>
                      <a:pPr>
                        <a:lnSpc>
                          <a:spcPct val="115000"/>
                        </a:lnSpc>
                        <a:spcAft>
                          <a:spcPts val="0"/>
                        </a:spcAft>
                      </a:pPr>
                      <a:r>
                        <a:rPr lang="en-GB" sz="1200" dirty="0">
                          <a:effectLst/>
                        </a:rPr>
                        <a:t>Sanctions cannot be applied to public functionaries.</a:t>
                      </a:r>
                      <a:endParaRPr lang="hr-H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2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2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0">
                <a:tc>
                  <a:txBody>
                    <a:bodyPr/>
                    <a:lstStyle/>
                    <a:p>
                      <a:pPr>
                        <a:lnSpc>
                          <a:spcPct val="115000"/>
                        </a:lnSpc>
                        <a:spcAft>
                          <a:spcPts val="0"/>
                        </a:spcAft>
                      </a:pPr>
                      <a:r>
                        <a:rPr lang="en-GB" sz="1200" dirty="0">
                          <a:effectLst/>
                        </a:rPr>
                        <a:t>Linking the assessment of performance to the budget may be advantageous.</a:t>
                      </a:r>
                      <a:endParaRPr lang="hr-H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200" dirty="0">
                          <a:effectLst/>
                        </a:rPr>
                        <a:t> </a:t>
                      </a:r>
                      <a:endParaRPr lang="hr-H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200" dirty="0">
                          <a:effectLst/>
                        </a:rPr>
                        <a:t> </a:t>
                      </a:r>
                      <a:endParaRPr lang="hr-H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r h="0">
                <a:tc>
                  <a:txBody>
                    <a:bodyPr/>
                    <a:lstStyle/>
                    <a:p>
                      <a:pPr>
                        <a:lnSpc>
                          <a:spcPct val="115000"/>
                        </a:lnSpc>
                        <a:spcAft>
                          <a:spcPts val="0"/>
                        </a:spcAft>
                      </a:pPr>
                      <a:r>
                        <a:rPr lang="en-GB" sz="1200">
                          <a:effectLst/>
                        </a:rPr>
                        <a:t>Mobility can only be vertical.</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200">
                          <a:effectLst/>
                        </a:rPr>
                        <a:t> </a:t>
                      </a:r>
                      <a:endParaRPr lang="hr-HR" sz="11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nSpc>
                          <a:spcPct val="115000"/>
                        </a:lnSpc>
                        <a:spcAft>
                          <a:spcPts val="0"/>
                        </a:spcAft>
                      </a:pPr>
                      <a:r>
                        <a:rPr lang="en-GB" sz="1200" dirty="0">
                          <a:effectLst/>
                        </a:rPr>
                        <a:t> </a:t>
                      </a:r>
                      <a:endParaRPr lang="hr-HR"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r>
            </a:tbl>
          </a:graphicData>
        </a:graphic>
      </p:graphicFrame>
      <p:sp>
        <p:nvSpPr>
          <p:cNvPr id="5" name="Rectangle 1"/>
          <p:cNvSpPr>
            <a:spLocks noChangeArrowheads="1"/>
          </p:cNvSpPr>
          <p:nvPr/>
        </p:nvSpPr>
        <p:spPr bwMode="auto">
          <a:xfrm>
            <a:off x="0" y="0"/>
            <a:ext cx="12192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en-US"/>
          </a:p>
        </p:txBody>
      </p:sp>
    </p:spTree>
    <p:extLst>
      <p:ext uri="{BB962C8B-B14F-4D97-AF65-F5344CB8AC3E}">
        <p14:creationId xmlns:p14="http://schemas.microsoft.com/office/powerpoint/2010/main" val="2816863278"/>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From </a:t>
            </a:r>
            <a:r>
              <a:rPr lang="en-GB" b="1" i="1" dirty="0"/>
              <a:t>Civil Service Competency Framework 2012 – 2017</a:t>
            </a:r>
            <a:r>
              <a:rPr lang="hr-HR" dirty="0"/>
              <a:t/>
            </a:r>
            <a:br>
              <a:rPr lang="hr-HR" dirty="0"/>
            </a:br>
            <a:endParaRPr lang="en-US" dirty="0"/>
          </a:p>
        </p:txBody>
      </p:sp>
      <p:sp>
        <p:nvSpPr>
          <p:cNvPr id="3" name="Content Placeholder 2"/>
          <p:cNvSpPr>
            <a:spLocks noGrp="1"/>
          </p:cNvSpPr>
          <p:nvPr>
            <p:ph idx="1"/>
          </p:nvPr>
        </p:nvSpPr>
        <p:spPr/>
        <p:txBody>
          <a:bodyPr/>
          <a:lstStyle/>
          <a:p>
            <a:r>
              <a:rPr lang="en-GB" dirty="0"/>
              <a:t>1. What should be the competences of civil servants?</a:t>
            </a:r>
            <a:endParaRPr lang="hr-HR" dirty="0"/>
          </a:p>
          <a:p>
            <a:r>
              <a:rPr lang="en-GB" dirty="0"/>
              <a:t>2. Should civil servants be open to change?</a:t>
            </a:r>
            <a:endParaRPr lang="hr-HR" dirty="0"/>
          </a:p>
          <a:p>
            <a:endParaRPr lang="en-US" dirty="0"/>
          </a:p>
        </p:txBody>
      </p:sp>
    </p:spTree>
    <p:extLst>
      <p:ext uri="{BB962C8B-B14F-4D97-AF65-F5344CB8AC3E}">
        <p14:creationId xmlns:p14="http://schemas.microsoft.com/office/powerpoint/2010/main" val="19999940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1. Seeing the Big Picture </a:t>
            </a:r>
            <a:r>
              <a:rPr lang="hr-HR" dirty="0"/>
              <a:t/>
            </a:r>
            <a:br>
              <a:rPr lang="hr-HR" dirty="0"/>
            </a:br>
            <a:endParaRPr lang="en-US" dirty="0"/>
          </a:p>
        </p:txBody>
      </p:sp>
      <p:sp>
        <p:nvSpPr>
          <p:cNvPr id="3" name="Content Placeholder 2"/>
          <p:cNvSpPr>
            <a:spLocks noGrp="1"/>
          </p:cNvSpPr>
          <p:nvPr>
            <p:ph idx="1"/>
          </p:nvPr>
        </p:nvSpPr>
        <p:spPr/>
        <p:txBody>
          <a:bodyPr/>
          <a:lstStyle/>
          <a:p>
            <a:r>
              <a:rPr lang="en-GB" dirty="0"/>
              <a:t>Seeing the big picture is about having an </a:t>
            </a:r>
            <a:r>
              <a:rPr lang="en-GB" b="1" dirty="0"/>
              <a:t>in-depth understanding</a:t>
            </a:r>
            <a:r>
              <a:rPr lang="en-GB" dirty="0"/>
              <a:t> and knowledge of how your role fits with and supports organisational objectives and the wider public needs and the national interest. </a:t>
            </a:r>
            <a:endParaRPr lang="hr-HR" dirty="0" smtClean="0"/>
          </a:p>
          <a:p>
            <a:r>
              <a:rPr lang="en-GB" dirty="0" smtClean="0"/>
              <a:t>For </a:t>
            </a:r>
            <a:r>
              <a:rPr lang="en-GB" dirty="0"/>
              <a:t>all staff, it is about focusing your contribution on the activities which will meet Civil Service goals and deliver the greatest value</a:t>
            </a:r>
            <a:r>
              <a:rPr lang="en-GB" dirty="0" smtClean="0"/>
              <a:t>.</a:t>
            </a:r>
            <a:endParaRPr lang="hr-HR" dirty="0" smtClean="0"/>
          </a:p>
          <a:p>
            <a:r>
              <a:rPr lang="en-GB" dirty="0" smtClean="0"/>
              <a:t> </a:t>
            </a:r>
            <a:r>
              <a:rPr lang="en-GB" dirty="0"/>
              <a:t>For leaders, it is about scanning the political context and taking account of wider impacts to develop long term </a:t>
            </a:r>
            <a:r>
              <a:rPr lang="en-GB" b="1" dirty="0"/>
              <a:t>implementation strategies </a:t>
            </a:r>
            <a:r>
              <a:rPr lang="en-GB" dirty="0"/>
              <a:t>that maximise opportunities to add value to the citizen and support economic, sustainable growth. </a:t>
            </a:r>
            <a:endParaRPr lang="hr-HR" dirty="0"/>
          </a:p>
          <a:p>
            <a:endParaRPr lang="en-US" dirty="0"/>
          </a:p>
        </p:txBody>
      </p:sp>
    </p:spTree>
    <p:extLst>
      <p:ext uri="{BB962C8B-B14F-4D97-AF65-F5344CB8AC3E}">
        <p14:creationId xmlns:p14="http://schemas.microsoft.com/office/powerpoint/2010/main" val="240098015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 Changing and Improving </a:t>
            </a:r>
            <a:endParaRPr lang="en-US" dirty="0"/>
          </a:p>
        </p:txBody>
      </p:sp>
      <p:sp>
        <p:nvSpPr>
          <p:cNvPr id="3" name="Content Placeholder 2"/>
          <p:cNvSpPr>
            <a:spLocks noGrp="1"/>
          </p:cNvSpPr>
          <p:nvPr>
            <p:ph idx="1"/>
          </p:nvPr>
        </p:nvSpPr>
        <p:spPr/>
        <p:txBody>
          <a:bodyPr>
            <a:normAutofit fontScale="92500" lnSpcReduction="10000"/>
          </a:bodyPr>
          <a:lstStyle/>
          <a:p>
            <a:r>
              <a:rPr lang="en-GB" dirty="0"/>
              <a:t>People who are effective in this area </a:t>
            </a:r>
            <a:r>
              <a:rPr lang="en-GB" b="1" dirty="0"/>
              <a:t>take initiative</a:t>
            </a:r>
            <a:r>
              <a:rPr lang="en-GB" dirty="0"/>
              <a:t>, are </a:t>
            </a:r>
            <a:r>
              <a:rPr lang="en-GB" b="1" dirty="0"/>
              <a:t>innovative</a:t>
            </a:r>
            <a:r>
              <a:rPr lang="en-GB" dirty="0"/>
              <a:t> and seek out opportunities to create effective change. </a:t>
            </a:r>
            <a:endParaRPr lang="hr-HR" dirty="0" smtClean="0"/>
          </a:p>
          <a:p>
            <a:r>
              <a:rPr lang="en-GB" dirty="0" smtClean="0"/>
              <a:t>For </a:t>
            </a:r>
            <a:r>
              <a:rPr lang="en-GB" dirty="0"/>
              <a:t>all staff, it is about learning from what has worked as well as what has not, being open to change and improvement, and working in ‘smarter’, more focused ways</a:t>
            </a:r>
            <a:r>
              <a:rPr lang="en-GB" dirty="0" smtClean="0"/>
              <a:t>.</a:t>
            </a:r>
            <a:endParaRPr lang="hr-HR" dirty="0" smtClean="0"/>
          </a:p>
          <a:p>
            <a:r>
              <a:rPr lang="en-GB" dirty="0" smtClean="0"/>
              <a:t> </a:t>
            </a:r>
            <a:r>
              <a:rPr lang="en-GB" dirty="0"/>
              <a:t>For leaders, this is about creating and encouraging a culture of innovation and allowing people to consider and take informed decisions. Doing this well means continuously seeking out ways to improve policy implementation and build a more flexible and responsive Civil Service. It also means making use of </a:t>
            </a:r>
            <a:r>
              <a:rPr lang="en-GB" b="1" dirty="0"/>
              <a:t>alternative delivery models</a:t>
            </a:r>
            <a:r>
              <a:rPr lang="en-GB" dirty="0"/>
              <a:t> including </a:t>
            </a:r>
            <a:r>
              <a:rPr lang="en-GB" b="1" dirty="0"/>
              <a:t>digital and shared service</a:t>
            </a:r>
            <a:r>
              <a:rPr lang="en-GB" dirty="0"/>
              <a:t> approaches wherever possible. </a:t>
            </a:r>
            <a:endParaRPr lang="hr-HR" dirty="0"/>
          </a:p>
          <a:p>
            <a:r>
              <a:rPr lang="en-GB" dirty="0"/>
              <a:t> </a:t>
            </a:r>
            <a:endParaRPr lang="hr-HR" dirty="0"/>
          </a:p>
          <a:p>
            <a:endParaRPr lang="en-US" dirty="0"/>
          </a:p>
        </p:txBody>
      </p:sp>
    </p:spTree>
    <p:extLst>
      <p:ext uri="{BB962C8B-B14F-4D97-AF65-F5344CB8AC3E}">
        <p14:creationId xmlns:p14="http://schemas.microsoft.com/office/powerpoint/2010/main" val="40007691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Making Effective Decisions </a:t>
            </a:r>
            <a:endParaRPr lang="en-US" dirty="0"/>
          </a:p>
        </p:txBody>
      </p:sp>
      <p:sp>
        <p:nvSpPr>
          <p:cNvPr id="3" name="Content Placeholder 2"/>
          <p:cNvSpPr>
            <a:spLocks noGrp="1"/>
          </p:cNvSpPr>
          <p:nvPr>
            <p:ph idx="1"/>
          </p:nvPr>
        </p:nvSpPr>
        <p:spPr/>
        <p:txBody>
          <a:bodyPr>
            <a:normAutofit lnSpcReduction="10000"/>
          </a:bodyPr>
          <a:lstStyle/>
          <a:p>
            <a:r>
              <a:rPr lang="hr-HR" dirty="0"/>
              <a:t>U</a:t>
            </a:r>
            <a:r>
              <a:rPr lang="en-GB" dirty="0" smtClean="0"/>
              <a:t>sing </a:t>
            </a:r>
            <a:r>
              <a:rPr lang="en-GB" dirty="0"/>
              <a:t>sound judgement, evidence and knowledge to arrive at accurate, expert and professional decisions and advice. </a:t>
            </a:r>
            <a:endParaRPr lang="hr-HR" dirty="0" smtClean="0"/>
          </a:p>
          <a:p>
            <a:r>
              <a:rPr lang="en-GB" dirty="0" smtClean="0"/>
              <a:t>For </a:t>
            </a:r>
            <a:r>
              <a:rPr lang="en-GB" dirty="0"/>
              <a:t>all staff it is being careful and thoughtful about the use and protection of government and public information to ensure it is handled securely and with care. </a:t>
            </a:r>
            <a:endParaRPr lang="hr-HR" dirty="0" smtClean="0"/>
          </a:p>
          <a:p>
            <a:r>
              <a:rPr lang="en-GB" dirty="0" smtClean="0"/>
              <a:t>For </a:t>
            </a:r>
            <a:r>
              <a:rPr lang="en-GB" dirty="0"/>
              <a:t>leaders it is about reaching evidence-based strategies, evaluating options, impacts, risks and solutions, and creating a security culture around the handling of information. They will aim to </a:t>
            </a:r>
            <a:r>
              <a:rPr lang="en-GB" b="1" dirty="0"/>
              <a:t>maximise return</a:t>
            </a:r>
            <a:r>
              <a:rPr lang="en-GB" dirty="0"/>
              <a:t> while </a:t>
            </a:r>
            <a:r>
              <a:rPr lang="en-GB" b="1" dirty="0"/>
              <a:t>minimising risk</a:t>
            </a:r>
            <a:r>
              <a:rPr lang="en-GB" dirty="0"/>
              <a:t> and balancing a range of considerations to provide </a:t>
            </a:r>
            <a:r>
              <a:rPr lang="en-GB" b="1" dirty="0"/>
              <a:t>sustainable outcomes</a:t>
            </a:r>
            <a:r>
              <a:rPr lang="en-GB" dirty="0"/>
              <a:t>.</a:t>
            </a:r>
            <a:endParaRPr lang="hr-HR" dirty="0"/>
          </a:p>
          <a:p>
            <a:r>
              <a:rPr lang="en-GB" dirty="0"/>
              <a:t> </a:t>
            </a:r>
            <a:endParaRPr lang="hr-HR" dirty="0"/>
          </a:p>
          <a:p>
            <a:endParaRPr lang="en-US" dirty="0"/>
          </a:p>
        </p:txBody>
      </p:sp>
    </p:spTree>
    <p:extLst>
      <p:ext uri="{BB962C8B-B14F-4D97-AF65-F5344CB8AC3E}">
        <p14:creationId xmlns:p14="http://schemas.microsoft.com/office/powerpoint/2010/main" val="4248891512"/>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Leading and Communicating </a:t>
            </a:r>
            <a:endParaRPr lang="en-US" dirty="0"/>
          </a:p>
        </p:txBody>
      </p:sp>
      <p:sp>
        <p:nvSpPr>
          <p:cNvPr id="3" name="Content Placeholder 2"/>
          <p:cNvSpPr>
            <a:spLocks noGrp="1"/>
          </p:cNvSpPr>
          <p:nvPr>
            <p:ph idx="1"/>
          </p:nvPr>
        </p:nvSpPr>
        <p:spPr/>
        <p:txBody>
          <a:bodyPr/>
          <a:lstStyle/>
          <a:p>
            <a:r>
              <a:rPr lang="hr-HR" dirty="0"/>
              <a:t>S</a:t>
            </a:r>
            <a:r>
              <a:rPr lang="en-GB" dirty="0" err="1" smtClean="0"/>
              <a:t>howing</a:t>
            </a:r>
            <a:r>
              <a:rPr lang="en-GB" dirty="0" smtClean="0"/>
              <a:t> </a:t>
            </a:r>
            <a:r>
              <a:rPr lang="en-GB" dirty="0"/>
              <a:t>our pride and passion for public service, communicating purpose and direction with clarity, integrity, and enthusiasm</a:t>
            </a:r>
            <a:r>
              <a:rPr lang="en-GB" dirty="0" smtClean="0"/>
              <a:t>.</a:t>
            </a:r>
            <a:endParaRPr lang="hr-HR" dirty="0" smtClean="0"/>
          </a:p>
          <a:p>
            <a:r>
              <a:rPr lang="en-GB" dirty="0" smtClean="0"/>
              <a:t> </a:t>
            </a:r>
            <a:r>
              <a:rPr lang="en-GB" dirty="0"/>
              <a:t>It is about championing difference and external experience, and supporting principles of fairness of opportunity for all</a:t>
            </a:r>
            <a:r>
              <a:rPr lang="en-GB" dirty="0" smtClean="0"/>
              <a:t>.</a:t>
            </a:r>
            <a:endParaRPr lang="hr-HR" dirty="0" smtClean="0"/>
          </a:p>
          <a:p>
            <a:r>
              <a:rPr lang="en-GB" dirty="0" smtClean="0"/>
              <a:t> </a:t>
            </a:r>
            <a:r>
              <a:rPr lang="en-GB" dirty="0"/>
              <a:t>For leaders, it is about being visible, establishing a strong direction and persuasive future vision; managing and engaging with people in a straightforward, truthful, and candid way. </a:t>
            </a:r>
            <a:endParaRPr lang="hr-HR" dirty="0"/>
          </a:p>
          <a:p>
            <a:endParaRPr lang="en-US" dirty="0"/>
          </a:p>
        </p:txBody>
      </p:sp>
    </p:spTree>
    <p:extLst>
      <p:ext uri="{BB962C8B-B14F-4D97-AF65-F5344CB8AC3E}">
        <p14:creationId xmlns:p14="http://schemas.microsoft.com/office/powerpoint/2010/main" val="111810493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 Collaborating and Partnering </a:t>
            </a:r>
            <a:endParaRPr lang="en-US" dirty="0"/>
          </a:p>
        </p:txBody>
      </p:sp>
      <p:sp>
        <p:nvSpPr>
          <p:cNvPr id="3" name="Content Placeholder 2"/>
          <p:cNvSpPr>
            <a:spLocks noGrp="1"/>
          </p:cNvSpPr>
          <p:nvPr>
            <p:ph idx="1"/>
          </p:nvPr>
        </p:nvSpPr>
        <p:spPr/>
        <p:txBody>
          <a:bodyPr/>
          <a:lstStyle/>
          <a:p>
            <a:r>
              <a:rPr lang="en-GB" dirty="0"/>
              <a:t>People skilled in this area are </a:t>
            </a:r>
            <a:r>
              <a:rPr lang="en-GB" b="1" dirty="0"/>
              <a:t>team players</a:t>
            </a:r>
            <a:r>
              <a:rPr lang="en-GB" dirty="0"/>
              <a:t>. </a:t>
            </a:r>
            <a:endParaRPr lang="hr-HR" dirty="0" smtClean="0"/>
          </a:p>
          <a:p>
            <a:r>
              <a:rPr lang="en-GB" dirty="0" smtClean="0"/>
              <a:t>At </a:t>
            </a:r>
            <a:r>
              <a:rPr lang="en-GB" dirty="0"/>
              <a:t>all levels, it requires working collaboratively, sharing information appropriately and building supportive, trusting and professional relationships with colleagues and a wide range of people within and outside the Civil Service, whilst having the confidence to challenge assumptions. </a:t>
            </a:r>
            <a:endParaRPr lang="hr-HR" dirty="0" smtClean="0"/>
          </a:p>
          <a:p>
            <a:r>
              <a:rPr lang="en-GB" dirty="0" smtClean="0"/>
              <a:t>For </a:t>
            </a:r>
            <a:r>
              <a:rPr lang="en-GB" dirty="0"/>
              <a:t>senior leaders, it is about being approachable, delivering business objectives through creating an </a:t>
            </a:r>
            <a:r>
              <a:rPr lang="en-GB" b="1" dirty="0"/>
              <a:t>inclusive environment</a:t>
            </a:r>
            <a:r>
              <a:rPr lang="en-GB" dirty="0"/>
              <a:t>, and welcoming challenge however uncomfortable</a:t>
            </a:r>
            <a:endParaRPr lang="en-US" dirty="0"/>
          </a:p>
        </p:txBody>
      </p:sp>
    </p:spTree>
    <p:extLst>
      <p:ext uri="{BB962C8B-B14F-4D97-AF65-F5344CB8AC3E}">
        <p14:creationId xmlns:p14="http://schemas.microsoft.com/office/powerpoint/2010/main" val="35233100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Building Capability for All </a:t>
            </a:r>
            <a:endParaRPr lang="en-US" dirty="0"/>
          </a:p>
        </p:txBody>
      </p:sp>
      <p:sp>
        <p:nvSpPr>
          <p:cNvPr id="3" name="Content Placeholder 2"/>
          <p:cNvSpPr>
            <a:spLocks noGrp="1"/>
          </p:cNvSpPr>
          <p:nvPr>
            <p:ph idx="1"/>
          </p:nvPr>
        </p:nvSpPr>
        <p:spPr/>
        <p:txBody>
          <a:bodyPr/>
          <a:lstStyle/>
          <a:p>
            <a:r>
              <a:rPr lang="hr-HR" dirty="0"/>
              <a:t>A</a:t>
            </a:r>
            <a:r>
              <a:rPr lang="en-GB" dirty="0" smtClean="0"/>
              <a:t> </a:t>
            </a:r>
            <a:r>
              <a:rPr lang="en-GB" dirty="0"/>
              <a:t>strong focus on continuous learning for oneself, others and the organisation. </a:t>
            </a:r>
            <a:endParaRPr lang="hr-HR" dirty="0" smtClean="0"/>
          </a:p>
          <a:p>
            <a:r>
              <a:rPr lang="en-GB" dirty="0" smtClean="0"/>
              <a:t>For </a:t>
            </a:r>
            <a:r>
              <a:rPr lang="en-GB" dirty="0"/>
              <a:t>all staff, it is being </a:t>
            </a:r>
            <a:r>
              <a:rPr lang="en-GB" b="1" dirty="0"/>
              <a:t>open to learning</a:t>
            </a:r>
            <a:r>
              <a:rPr lang="en-GB" dirty="0"/>
              <a:t>, about keeping one’s own knowledge and skill set current and evolving. </a:t>
            </a:r>
            <a:endParaRPr lang="hr-HR" dirty="0" smtClean="0"/>
          </a:p>
          <a:p>
            <a:r>
              <a:rPr lang="en-GB" dirty="0" smtClean="0"/>
              <a:t>For </a:t>
            </a:r>
            <a:r>
              <a:rPr lang="en-GB" dirty="0"/>
              <a:t>leaders, it is about investing in the capabilities of our people, to be effective now and in the future, as well as giving clear, honest feedback and supporting teams to succeed. </a:t>
            </a:r>
            <a:endParaRPr lang="hr-HR" dirty="0" smtClean="0"/>
          </a:p>
          <a:p>
            <a:r>
              <a:rPr lang="en-GB" dirty="0" smtClean="0"/>
              <a:t>It </a:t>
            </a:r>
            <a:r>
              <a:rPr lang="en-GB" dirty="0"/>
              <a:t>is also about creating a learning and knowledge culture across the organisation to inform future plans and transformational change.</a:t>
            </a:r>
            <a:endParaRPr lang="hr-HR" dirty="0"/>
          </a:p>
          <a:p>
            <a:endParaRPr lang="en-US" dirty="0"/>
          </a:p>
        </p:txBody>
      </p:sp>
    </p:spTree>
    <p:extLst>
      <p:ext uri="{BB962C8B-B14F-4D97-AF65-F5344CB8AC3E}">
        <p14:creationId xmlns:p14="http://schemas.microsoft.com/office/powerpoint/2010/main" val="35122511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Building Capability for All </a:t>
            </a:r>
            <a:endParaRPr lang="en-US" dirty="0"/>
          </a:p>
        </p:txBody>
      </p:sp>
      <p:sp>
        <p:nvSpPr>
          <p:cNvPr id="3" name="Content Placeholder 2"/>
          <p:cNvSpPr>
            <a:spLocks noGrp="1"/>
          </p:cNvSpPr>
          <p:nvPr>
            <p:ph idx="1"/>
          </p:nvPr>
        </p:nvSpPr>
        <p:spPr/>
        <p:txBody>
          <a:bodyPr/>
          <a:lstStyle/>
          <a:p>
            <a:r>
              <a:rPr lang="hr-HR" dirty="0"/>
              <a:t>M</a:t>
            </a:r>
            <a:r>
              <a:rPr lang="en-GB" dirty="0" err="1" smtClean="0"/>
              <a:t>aintaining</a:t>
            </a:r>
            <a:r>
              <a:rPr lang="en-GB" dirty="0" smtClean="0"/>
              <a:t> </a:t>
            </a:r>
            <a:r>
              <a:rPr lang="en-GB" dirty="0"/>
              <a:t>an economic, long-term focus in all activities. </a:t>
            </a:r>
            <a:endParaRPr lang="hr-HR" dirty="0" smtClean="0"/>
          </a:p>
          <a:p>
            <a:r>
              <a:rPr lang="en-GB" dirty="0" smtClean="0"/>
              <a:t>For </a:t>
            </a:r>
            <a:r>
              <a:rPr lang="en-GB" dirty="0"/>
              <a:t>all, it is about having a commercial, financial and sustainable mind-set to ensure all activities and services are delivering </a:t>
            </a:r>
            <a:r>
              <a:rPr lang="en-GB" b="1" dirty="0"/>
              <a:t>added value</a:t>
            </a:r>
            <a:r>
              <a:rPr lang="en-GB" dirty="0"/>
              <a:t> and working to stimulate economic growth. </a:t>
            </a:r>
            <a:endParaRPr lang="hr-HR" dirty="0" smtClean="0"/>
          </a:p>
          <a:p>
            <a:r>
              <a:rPr lang="en-GB" dirty="0" smtClean="0"/>
              <a:t>For </a:t>
            </a:r>
            <a:r>
              <a:rPr lang="en-GB" dirty="0"/>
              <a:t>leaders, it’s about identifying economic, market and customer issues and using these to promote innovative business models, commercial partnerships and agreements to deliver greatest value; and ensuring tight commercial controls of finances, resources and contracts to meet strategic priorities. </a:t>
            </a:r>
            <a:endParaRPr lang="hr-HR" dirty="0"/>
          </a:p>
        </p:txBody>
      </p:sp>
    </p:spTree>
    <p:extLst>
      <p:ext uri="{BB962C8B-B14F-4D97-AF65-F5344CB8AC3E}">
        <p14:creationId xmlns:p14="http://schemas.microsoft.com/office/powerpoint/2010/main" val="221676758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Preview</a:t>
            </a:r>
            <a:endParaRPr lang="en-US" dirty="0"/>
          </a:p>
        </p:txBody>
      </p:sp>
      <p:sp>
        <p:nvSpPr>
          <p:cNvPr id="3" name="Content Placeholder 2"/>
          <p:cNvSpPr>
            <a:spLocks noGrp="1"/>
          </p:cNvSpPr>
          <p:nvPr>
            <p:ph idx="1"/>
          </p:nvPr>
        </p:nvSpPr>
        <p:spPr/>
        <p:txBody>
          <a:bodyPr/>
          <a:lstStyle/>
          <a:p>
            <a:r>
              <a:rPr lang="hr-HR" dirty="0" err="1" smtClean="0"/>
              <a:t>Definitions</a:t>
            </a:r>
            <a:endParaRPr lang="hr-HR" dirty="0" smtClean="0"/>
          </a:p>
          <a:p>
            <a:r>
              <a:rPr lang="hr-HR" dirty="0" err="1" smtClean="0"/>
              <a:t>Fundamental</a:t>
            </a:r>
            <a:r>
              <a:rPr lang="hr-HR" dirty="0" smtClean="0"/>
              <a:t> </a:t>
            </a:r>
            <a:r>
              <a:rPr lang="hr-HR" dirty="0" err="1" smtClean="0"/>
              <a:t>values</a:t>
            </a:r>
            <a:endParaRPr lang="hr-HR" dirty="0" smtClean="0"/>
          </a:p>
          <a:p>
            <a:r>
              <a:rPr lang="hr-HR" dirty="0" err="1" smtClean="0"/>
              <a:t>The</a:t>
            </a:r>
            <a:r>
              <a:rPr lang="hr-HR" dirty="0" smtClean="0"/>
              <a:t> </a:t>
            </a:r>
            <a:r>
              <a:rPr lang="hr-HR" dirty="0" err="1" smtClean="0"/>
              <a:t>recruitment</a:t>
            </a:r>
            <a:r>
              <a:rPr lang="hr-HR" dirty="0" smtClean="0"/>
              <a:t> system</a:t>
            </a:r>
          </a:p>
          <a:p>
            <a:r>
              <a:rPr lang="hr-HR" dirty="0" smtClean="0"/>
              <a:t>Training</a:t>
            </a:r>
          </a:p>
          <a:p>
            <a:r>
              <a:rPr lang="hr-HR" dirty="0" err="1" smtClean="0"/>
              <a:t>Evaluation</a:t>
            </a:r>
            <a:endParaRPr lang="hr-HR" dirty="0" smtClean="0"/>
          </a:p>
          <a:p>
            <a:r>
              <a:rPr lang="hr-HR" dirty="0" err="1" smtClean="0"/>
              <a:t>From</a:t>
            </a:r>
            <a:r>
              <a:rPr lang="hr-HR" dirty="0" smtClean="0"/>
              <a:t> Civil Service </a:t>
            </a:r>
            <a:r>
              <a:rPr lang="hr-HR" dirty="0" err="1" smtClean="0"/>
              <a:t>Competency</a:t>
            </a:r>
            <a:r>
              <a:rPr lang="hr-HR" dirty="0" smtClean="0"/>
              <a:t> Framework 2012-2017</a:t>
            </a:r>
            <a:endParaRPr lang="en-US" dirty="0"/>
          </a:p>
        </p:txBody>
      </p:sp>
    </p:spTree>
    <p:extLst>
      <p:ext uri="{BB962C8B-B14F-4D97-AF65-F5344CB8AC3E}">
        <p14:creationId xmlns:p14="http://schemas.microsoft.com/office/powerpoint/2010/main" val="296740326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 Delivering Value for Money </a:t>
            </a:r>
            <a:endParaRPr lang="en-US" dirty="0"/>
          </a:p>
        </p:txBody>
      </p:sp>
      <p:sp>
        <p:nvSpPr>
          <p:cNvPr id="3" name="Content Placeholder 2"/>
          <p:cNvSpPr>
            <a:spLocks noGrp="1"/>
          </p:cNvSpPr>
          <p:nvPr>
            <p:ph idx="1"/>
          </p:nvPr>
        </p:nvSpPr>
        <p:spPr/>
        <p:txBody>
          <a:bodyPr/>
          <a:lstStyle/>
          <a:p>
            <a:r>
              <a:rPr lang="hr-HR" dirty="0"/>
              <a:t>E</a:t>
            </a:r>
            <a:r>
              <a:rPr lang="en-GB" dirty="0" err="1" smtClean="0"/>
              <a:t>fficient</a:t>
            </a:r>
            <a:r>
              <a:rPr lang="en-GB" dirty="0"/>
              <a:t>, effective and economic use of taxpayers’ money in the </a:t>
            </a:r>
            <a:r>
              <a:rPr lang="en-GB" b="1" dirty="0"/>
              <a:t>delivery of public services</a:t>
            </a:r>
            <a:r>
              <a:rPr lang="en-GB" dirty="0"/>
              <a:t>. </a:t>
            </a:r>
            <a:endParaRPr lang="hr-HR" dirty="0" smtClean="0"/>
          </a:p>
          <a:p>
            <a:r>
              <a:rPr lang="en-GB" dirty="0" smtClean="0"/>
              <a:t>For </a:t>
            </a:r>
            <a:r>
              <a:rPr lang="en-GB" dirty="0"/>
              <a:t>all staff, it means seeking out and implementing solutions which achieve the best </a:t>
            </a:r>
            <a:r>
              <a:rPr lang="en-GB" b="1" dirty="0"/>
              <a:t>mix of quality and effectiveness</a:t>
            </a:r>
            <a:r>
              <a:rPr lang="en-GB" dirty="0"/>
              <a:t>. People who do this well base their decisions on evidenced information and follow agreed processes and policies, challenging these appropriately where they appear to prevent good value for money. </a:t>
            </a:r>
            <a:endParaRPr lang="hr-HR" dirty="0" smtClean="0"/>
          </a:p>
          <a:p>
            <a:r>
              <a:rPr lang="en-GB" dirty="0" smtClean="0"/>
              <a:t>For </a:t>
            </a:r>
            <a:r>
              <a:rPr lang="en-GB" dirty="0"/>
              <a:t>leaders it’s about embedding a culture of value for money within their area/function. They work collaboratively across boundaries to ensure that the Civil Service maximises its strategic outcomes within the resources available. </a:t>
            </a:r>
            <a:endParaRPr lang="hr-HR" dirty="0"/>
          </a:p>
          <a:p>
            <a:endParaRPr lang="en-US" dirty="0"/>
          </a:p>
        </p:txBody>
      </p:sp>
    </p:spTree>
    <p:extLst>
      <p:ext uri="{BB962C8B-B14F-4D97-AF65-F5344CB8AC3E}">
        <p14:creationId xmlns:p14="http://schemas.microsoft.com/office/powerpoint/2010/main" val="357845107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Managing a Quality Service </a:t>
            </a:r>
            <a:endParaRPr lang="en-US" dirty="0"/>
          </a:p>
        </p:txBody>
      </p:sp>
      <p:sp>
        <p:nvSpPr>
          <p:cNvPr id="3" name="Content Placeholder 2"/>
          <p:cNvSpPr>
            <a:spLocks noGrp="1"/>
          </p:cNvSpPr>
          <p:nvPr>
            <p:ph idx="1"/>
          </p:nvPr>
        </p:nvSpPr>
        <p:spPr/>
        <p:txBody>
          <a:bodyPr/>
          <a:lstStyle/>
          <a:p>
            <a:r>
              <a:rPr lang="hr-HR" dirty="0"/>
              <a:t>V</a:t>
            </a:r>
            <a:r>
              <a:rPr lang="en-GB" dirty="0" err="1" smtClean="0"/>
              <a:t>aluing</a:t>
            </a:r>
            <a:r>
              <a:rPr lang="en-GB" dirty="0" smtClean="0"/>
              <a:t> </a:t>
            </a:r>
            <a:r>
              <a:rPr lang="en-GB" dirty="0"/>
              <a:t>and modelling professional excellence and expertise to deliver service objectives, taking account of diverse customer needs and requirements. </a:t>
            </a:r>
            <a:endParaRPr lang="hr-HR" dirty="0" smtClean="0"/>
          </a:p>
          <a:p>
            <a:r>
              <a:rPr lang="en-GB" dirty="0" smtClean="0"/>
              <a:t>People </a:t>
            </a:r>
            <a:r>
              <a:rPr lang="en-GB" dirty="0"/>
              <a:t>who are effective </a:t>
            </a:r>
            <a:r>
              <a:rPr lang="en-GB" b="1" dirty="0"/>
              <a:t>plan</a:t>
            </a:r>
            <a:r>
              <a:rPr lang="en-GB" dirty="0"/>
              <a:t>, </a:t>
            </a:r>
            <a:r>
              <a:rPr lang="en-GB" b="1" dirty="0"/>
              <a:t>organise</a:t>
            </a:r>
            <a:r>
              <a:rPr lang="en-GB" dirty="0"/>
              <a:t> and </a:t>
            </a:r>
            <a:r>
              <a:rPr lang="en-GB" b="1" dirty="0"/>
              <a:t>manage their time and activities</a:t>
            </a:r>
            <a:r>
              <a:rPr lang="en-GB" dirty="0"/>
              <a:t> to deliver a high quality, secure, reliable and efficient service, applying programme, project and risk management approaches to support </a:t>
            </a:r>
            <a:r>
              <a:rPr lang="en-GB" b="1" dirty="0"/>
              <a:t>service delivery</a:t>
            </a:r>
            <a:r>
              <a:rPr lang="en-GB" dirty="0"/>
              <a:t>. </a:t>
            </a:r>
            <a:endParaRPr lang="hr-HR" dirty="0" smtClean="0"/>
          </a:p>
          <a:p>
            <a:r>
              <a:rPr lang="en-GB" dirty="0" smtClean="0"/>
              <a:t>For </a:t>
            </a:r>
            <a:r>
              <a:rPr lang="en-GB" dirty="0"/>
              <a:t>leaders, it is about creating an environment to deliver operational excellence and creating the most appropriate and </a:t>
            </a:r>
            <a:r>
              <a:rPr lang="en-GB" b="1" dirty="0"/>
              <a:t>cost effective delivery models</a:t>
            </a:r>
            <a:r>
              <a:rPr lang="en-GB" dirty="0"/>
              <a:t> for public services. </a:t>
            </a:r>
            <a:endParaRPr lang="hr-HR" dirty="0"/>
          </a:p>
          <a:p>
            <a:endParaRPr lang="en-US" dirty="0"/>
          </a:p>
        </p:txBody>
      </p:sp>
    </p:spTree>
    <p:extLst>
      <p:ext uri="{BB962C8B-B14F-4D97-AF65-F5344CB8AC3E}">
        <p14:creationId xmlns:p14="http://schemas.microsoft.com/office/powerpoint/2010/main" val="2982215924"/>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Delivering at Pace </a:t>
            </a:r>
            <a:r>
              <a:rPr lang="hr-HR" dirty="0"/>
              <a:t/>
            </a:r>
            <a:br>
              <a:rPr lang="hr-HR" dirty="0"/>
            </a:br>
            <a:endParaRPr lang="en-US" dirty="0"/>
          </a:p>
        </p:txBody>
      </p:sp>
      <p:sp>
        <p:nvSpPr>
          <p:cNvPr id="3" name="Content Placeholder 2"/>
          <p:cNvSpPr>
            <a:spLocks noGrp="1"/>
          </p:cNvSpPr>
          <p:nvPr>
            <p:ph idx="1"/>
          </p:nvPr>
        </p:nvSpPr>
        <p:spPr/>
        <p:txBody>
          <a:bodyPr/>
          <a:lstStyle/>
          <a:p>
            <a:r>
              <a:rPr lang="hr-HR" dirty="0"/>
              <a:t>F</a:t>
            </a:r>
            <a:r>
              <a:rPr lang="en-GB" dirty="0" err="1" smtClean="0"/>
              <a:t>ocusing</a:t>
            </a:r>
            <a:r>
              <a:rPr lang="en-GB" dirty="0" smtClean="0"/>
              <a:t> </a:t>
            </a:r>
            <a:r>
              <a:rPr lang="en-GB" dirty="0"/>
              <a:t>on delivering </a:t>
            </a:r>
            <a:r>
              <a:rPr lang="en-GB" b="1" dirty="0"/>
              <a:t>timely performance</a:t>
            </a:r>
            <a:r>
              <a:rPr lang="en-GB" dirty="0"/>
              <a:t> with energy and taking </a:t>
            </a:r>
            <a:r>
              <a:rPr lang="en-GB" b="1" dirty="0"/>
              <a:t>responsibility and accountability</a:t>
            </a:r>
            <a:r>
              <a:rPr lang="en-GB" dirty="0"/>
              <a:t> for quality outcomes. </a:t>
            </a:r>
            <a:endParaRPr lang="hr-HR" dirty="0" smtClean="0"/>
          </a:p>
          <a:p>
            <a:r>
              <a:rPr lang="en-GB" dirty="0" smtClean="0"/>
              <a:t>For </a:t>
            </a:r>
            <a:r>
              <a:rPr lang="en-GB" dirty="0"/>
              <a:t>all staff, it’s about working to agreed goals and activities and dealing with challenges in a responsive and constructive way. </a:t>
            </a:r>
            <a:endParaRPr lang="hr-HR" dirty="0" smtClean="0"/>
          </a:p>
          <a:p>
            <a:r>
              <a:rPr lang="en-GB" dirty="0" smtClean="0"/>
              <a:t>For </a:t>
            </a:r>
            <a:r>
              <a:rPr lang="en-GB" dirty="0"/>
              <a:t>leaders, it is about building a performance culture where staff are given space, authority and support to deliver outcomes. It’s also about keeping a firm focus on priorities and addressing performance issues resolutely, fairly and promptly.</a:t>
            </a:r>
            <a:endParaRPr lang="hr-HR" dirty="0"/>
          </a:p>
          <a:p>
            <a:endParaRPr lang="en-US" dirty="0"/>
          </a:p>
        </p:txBody>
      </p:sp>
    </p:spTree>
    <p:extLst>
      <p:ext uri="{BB962C8B-B14F-4D97-AF65-F5344CB8AC3E}">
        <p14:creationId xmlns:p14="http://schemas.microsoft.com/office/powerpoint/2010/main" val="2536926424"/>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i="1" dirty="0"/>
              <a:t>Read the text carefully and complete the following expressions:</a:t>
            </a:r>
            <a:r>
              <a:rPr lang="hr-HR" dirty="0"/>
              <a:t/>
            </a:r>
            <a:br>
              <a:rPr lang="hr-HR" dirty="0"/>
            </a:br>
            <a:endParaRPr lang="en-US" dirty="0"/>
          </a:p>
        </p:txBody>
      </p:sp>
      <p:sp>
        <p:nvSpPr>
          <p:cNvPr id="3" name="Content Placeholder 2"/>
          <p:cNvSpPr>
            <a:spLocks noGrp="1"/>
          </p:cNvSpPr>
          <p:nvPr>
            <p:ph idx="1"/>
          </p:nvPr>
        </p:nvSpPr>
        <p:spPr/>
        <p:txBody>
          <a:bodyPr/>
          <a:lstStyle/>
          <a:p>
            <a:r>
              <a:rPr lang="en-GB" dirty="0"/>
              <a:t>add__________________________</a:t>
            </a:r>
            <a:endParaRPr lang="hr-HR" dirty="0"/>
          </a:p>
          <a:p>
            <a:r>
              <a:rPr lang="en-GB" dirty="0"/>
              <a:t>build__________________________</a:t>
            </a:r>
            <a:endParaRPr lang="hr-HR" dirty="0"/>
          </a:p>
          <a:p>
            <a:r>
              <a:rPr lang="en-GB" dirty="0"/>
              <a:t>challenge____________________</a:t>
            </a:r>
            <a:endParaRPr lang="hr-HR" dirty="0"/>
          </a:p>
          <a:p>
            <a:r>
              <a:rPr lang="en-GB" dirty="0"/>
              <a:t>create__________________________</a:t>
            </a:r>
            <a:endParaRPr lang="hr-HR" dirty="0"/>
          </a:p>
          <a:p>
            <a:r>
              <a:rPr lang="en-GB" dirty="0"/>
              <a:t>deliver ________________________</a:t>
            </a:r>
            <a:endParaRPr lang="hr-HR" dirty="0"/>
          </a:p>
          <a:p>
            <a:r>
              <a:rPr lang="en-GB" dirty="0"/>
              <a:t>develop_____________________</a:t>
            </a:r>
            <a:endParaRPr lang="hr-HR" dirty="0"/>
          </a:p>
          <a:p>
            <a:r>
              <a:rPr lang="en-GB" dirty="0"/>
              <a:t>encourage_____________________</a:t>
            </a:r>
            <a:endParaRPr lang="hr-HR" dirty="0"/>
          </a:p>
          <a:p>
            <a:r>
              <a:rPr lang="en-GB" dirty="0"/>
              <a:t>ensure________________________</a:t>
            </a:r>
            <a:endParaRPr lang="en-US" dirty="0"/>
          </a:p>
        </p:txBody>
      </p:sp>
    </p:spTree>
    <p:extLst>
      <p:ext uri="{BB962C8B-B14F-4D97-AF65-F5344CB8AC3E}">
        <p14:creationId xmlns:p14="http://schemas.microsoft.com/office/powerpoint/2010/main" val="3255825366"/>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i="1" dirty="0"/>
              <a:t>Read the text carefully and complete the following expressions:</a:t>
            </a:r>
            <a:r>
              <a:rPr lang="hr-HR" dirty="0"/>
              <a:t/>
            </a:r>
            <a:br>
              <a:rPr lang="hr-HR" dirty="0"/>
            </a:br>
            <a:endParaRPr lang="en-US" dirty="0"/>
          </a:p>
        </p:txBody>
      </p:sp>
      <p:sp>
        <p:nvSpPr>
          <p:cNvPr id="3" name="Content Placeholder 2"/>
          <p:cNvSpPr>
            <a:spLocks noGrp="1"/>
          </p:cNvSpPr>
          <p:nvPr>
            <p:ph idx="1"/>
          </p:nvPr>
        </p:nvSpPr>
        <p:spPr/>
        <p:txBody>
          <a:bodyPr>
            <a:normAutofit lnSpcReduction="10000"/>
          </a:bodyPr>
          <a:lstStyle/>
          <a:p>
            <a:r>
              <a:rPr lang="en-GB" dirty="0"/>
              <a:t>evaluate______________________</a:t>
            </a:r>
            <a:endParaRPr lang="hr-HR" dirty="0"/>
          </a:p>
          <a:p>
            <a:r>
              <a:rPr lang="en-GB" dirty="0"/>
              <a:t>identify____________________</a:t>
            </a:r>
            <a:endParaRPr lang="hr-HR" dirty="0"/>
          </a:p>
          <a:p>
            <a:r>
              <a:rPr lang="en-GB" dirty="0"/>
              <a:t>implement_____________________</a:t>
            </a:r>
            <a:endParaRPr lang="hr-HR" dirty="0"/>
          </a:p>
          <a:p>
            <a:r>
              <a:rPr lang="en-GB" dirty="0"/>
              <a:t>improve__________________</a:t>
            </a:r>
            <a:endParaRPr lang="hr-HR" dirty="0"/>
          </a:p>
          <a:p>
            <a:r>
              <a:rPr lang="en-GB" dirty="0"/>
              <a:t>maintain_____________________</a:t>
            </a:r>
            <a:endParaRPr lang="hr-HR" dirty="0"/>
          </a:p>
          <a:p>
            <a:r>
              <a:rPr lang="en-GB" dirty="0"/>
              <a:t>maximize__________________</a:t>
            </a:r>
            <a:endParaRPr lang="hr-HR" dirty="0"/>
          </a:p>
          <a:p>
            <a:r>
              <a:rPr lang="en-GB" dirty="0"/>
              <a:t>minimize___________________</a:t>
            </a:r>
            <a:endParaRPr lang="hr-HR" dirty="0"/>
          </a:p>
          <a:p>
            <a:r>
              <a:rPr lang="en-GB" dirty="0"/>
              <a:t>promote_______________________</a:t>
            </a:r>
            <a:endParaRPr lang="hr-HR" dirty="0"/>
          </a:p>
          <a:p>
            <a:r>
              <a:rPr lang="en-GB" dirty="0"/>
              <a:t>support______________________</a:t>
            </a:r>
            <a:endParaRPr lang="hr-HR" dirty="0"/>
          </a:p>
          <a:p>
            <a:endParaRPr lang="en-US" dirty="0"/>
          </a:p>
        </p:txBody>
      </p:sp>
    </p:spTree>
    <p:extLst>
      <p:ext uri="{BB962C8B-B14F-4D97-AF65-F5344CB8AC3E}">
        <p14:creationId xmlns:p14="http://schemas.microsoft.com/office/powerpoint/2010/main" val="18839099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Tasks</a:t>
            </a:r>
            <a:r>
              <a:rPr lang="hr-HR" dirty="0" smtClean="0"/>
              <a:t> </a:t>
            </a:r>
            <a:r>
              <a:rPr lang="hr-HR" dirty="0" err="1" smtClean="0"/>
              <a:t>and</a:t>
            </a:r>
            <a:r>
              <a:rPr lang="hr-HR" dirty="0" smtClean="0"/>
              <a:t> </a:t>
            </a:r>
            <a:r>
              <a:rPr lang="hr-HR" dirty="0" err="1" smtClean="0"/>
              <a:t>competences</a:t>
            </a:r>
            <a:r>
              <a:rPr lang="hr-HR" dirty="0" smtClean="0"/>
              <a:t>: </a:t>
            </a:r>
            <a:r>
              <a:rPr lang="hr-HR" smtClean="0"/>
              <a:t>exercise</a:t>
            </a:r>
            <a:endParaRPr lang="en-US"/>
          </a:p>
        </p:txBody>
      </p:sp>
      <p:sp>
        <p:nvSpPr>
          <p:cNvPr id="3" name="Content Placeholder 2"/>
          <p:cNvSpPr>
            <a:spLocks noGrp="1"/>
          </p:cNvSpPr>
          <p:nvPr>
            <p:ph idx="1"/>
          </p:nvPr>
        </p:nvSpPr>
        <p:spPr/>
        <p:txBody>
          <a:bodyPr/>
          <a:lstStyle/>
          <a:p>
            <a:r>
              <a:rPr lang="en-GB" b="1" i="1" dirty="0"/>
              <a:t>III Summarize the tasks and competences of staff:</a:t>
            </a:r>
            <a:endParaRPr lang="hr-HR" dirty="0"/>
          </a:p>
          <a:p>
            <a:r>
              <a:rPr lang="en-GB" dirty="0"/>
              <a:t>Staff should: _______________________</a:t>
            </a:r>
            <a:endParaRPr lang="hr-HR" dirty="0"/>
          </a:p>
          <a:p>
            <a:r>
              <a:rPr lang="en-GB" dirty="0"/>
              <a:t> </a:t>
            </a:r>
            <a:endParaRPr lang="hr-HR" dirty="0"/>
          </a:p>
          <a:p>
            <a:r>
              <a:rPr lang="en-GB" b="1" i="1" dirty="0"/>
              <a:t>IV Summarize the tasks and competences of leaders</a:t>
            </a:r>
            <a:r>
              <a:rPr lang="en-GB" i="1" dirty="0"/>
              <a:t>:</a:t>
            </a:r>
            <a:endParaRPr lang="hr-HR" dirty="0"/>
          </a:p>
          <a:p>
            <a:r>
              <a:rPr lang="en-GB" dirty="0"/>
              <a:t>Leaders should: ________________________</a:t>
            </a:r>
            <a:endParaRPr lang="hr-HR" dirty="0"/>
          </a:p>
          <a:p>
            <a:r>
              <a:rPr lang="en-GB" b="1" dirty="0"/>
              <a:t> </a:t>
            </a:r>
            <a:endParaRPr lang="hr-HR" dirty="0"/>
          </a:p>
          <a:p>
            <a:r>
              <a:rPr lang="en-GB" b="1" i="1" dirty="0"/>
              <a:t>V Summarize the tasks and competences of all civil servants, regardless of their position in the hierarchy</a:t>
            </a:r>
            <a:r>
              <a:rPr lang="en-GB" b="1" dirty="0"/>
              <a:t>: _________________________</a:t>
            </a:r>
            <a:endParaRPr lang="hr-HR" dirty="0"/>
          </a:p>
          <a:p>
            <a:endParaRPr lang="en-US" dirty="0"/>
          </a:p>
        </p:txBody>
      </p:sp>
    </p:spTree>
    <p:extLst>
      <p:ext uri="{BB962C8B-B14F-4D97-AF65-F5344CB8AC3E}">
        <p14:creationId xmlns:p14="http://schemas.microsoft.com/office/powerpoint/2010/main" val="331279965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The civil service</a:t>
            </a:r>
            <a:r>
              <a:rPr lang="hr-HR" dirty="0"/>
              <a:t/>
            </a:r>
            <a:br>
              <a:rPr lang="hr-HR" dirty="0"/>
            </a:br>
            <a:endParaRPr lang="en-US" dirty="0"/>
          </a:p>
        </p:txBody>
      </p:sp>
      <p:sp>
        <p:nvSpPr>
          <p:cNvPr id="3" name="Content Placeholder 2"/>
          <p:cNvSpPr>
            <a:spLocks noGrp="1"/>
          </p:cNvSpPr>
          <p:nvPr>
            <p:ph idx="1"/>
          </p:nvPr>
        </p:nvSpPr>
        <p:spPr/>
        <p:txBody>
          <a:bodyPr>
            <a:normAutofit lnSpcReduction="10000"/>
          </a:bodyPr>
          <a:lstStyle/>
          <a:p>
            <a:r>
              <a:rPr lang="hr-HR" dirty="0"/>
              <a:t>A</a:t>
            </a:r>
            <a:r>
              <a:rPr lang="en-GB" dirty="0" smtClean="0"/>
              <a:t> </a:t>
            </a:r>
            <a:r>
              <a:rPr lang="en-GB" dirty="0"/>
              <a:t>sector of government or an international agency composed mainly of </a:t>
            </a:r>
            <a:r>
              <a:rPr lang="en-GB" b="1" dirty="0"/>
              <a:t>career bureaucrats</a:t>
            </a:r>
            <a:r>
              <a:rPr lang="en-GB" dirty="0"/>
              <a:t> hired on </a:t>
            </a:r>
            <a:r>
              <a:rPr lang="en-GB" b="1" dirty="0"/>
              <a:t>professional merit</a:t>
            </a:r>
            <a:r>
              <a:rPr lang="en-GB" dirty="0"/>
              <a:t> rather than appointed or elected, whose institutional tenure typically survives transitions of political leadership. </a:t>
            </a:r>
            <a:endParaRPr lang="hr-HR" dirty="0" smtClean="0"/>
          </a:p>
          <a:p>
            <a:r>
              <a:rPr lang="en-GB" dirty="0" smtClean="0"/>
              <a:t>A </a:t>
            </a:r>
            <a:r>
              <a:rPr lang="en-GB" dirty="0"/>
              <a:t>civil service system takes into account the qualifications and skills of employees. </a:t>
            </a:r>
            <a:endParaRPr lang="hr-HR" dirty="0"/>
          </a:p>
          <a:p>
            <a:r>
              <a:rPr lang="hr-HR" dirty="0"/>
              <a:t>T</a:t>
            </a:r>
            <a:r>
              <a:rPr lang="en-GB" dirty="0" smtClean="0"/>
              <a:t>he </a:t>
            </a:r>
            <a:r>
              <a:rPr lang="en-GB" dirty="0"/>
              <a:t>institutional framework within which human resources in the public sector are organized </a:t>
            </a:r>
            <a:r>
              <a:rPr lang="en-GB" dirty="0" smtClean="0"/>
              <a:t> </a:t>
            </a:r>
            <a:r>
              <a:rPr lang="en-US" dirty="0" smtClean="0"/>
              <a:t>should</a:t>
            </a:r>
            <a:r>
              <a:rPr lang="hr-HR" dirty="0" smtClean="0"/>
              <a:t> </a:t>
            </a:r>
            <a:r>
              <a:rPr lang="en-GB" dirty="0" smtClean="0"/>
              <a:t>enable </a:t>
            </a:r>
            <a:r>
              <a:rPr lang="en-GB" dirty="0"/>
              <a:t>governments to employ the best </a:t>
            </a:r>
            <a:r>
              <a:rPr lang="en-GB" dirty="0" smtClean="0"/>
              <a:t>people.</a:t>
            </a:r>
            <a:endParaRPr lang="hr-HR" dirty="0" smtClean="0"/>
          </a:p>
          <a:p>
            <a:r>
              <a:rPr lang="en-GB" dirty="0" smtClean="0"/>
              <a:t>The </a:t>
            </a:r>
            <a:r>
              <a:rPr lang="en-GB" dirty="0"/>
              <a:t>employees work to achieve the results of projects put forward by their governments, regardless of their political affiliations. </a:t>
            </a:r>
            <a:endParaRPr lang="en-US" dirty="0"/>
          </a:p>
        </p:txBody>
      </p:sp>
    </p:spTree>
    <p:extLst>
      <p:ext uri="{BB962C8B-B14F-4D97-AF65-F5344CB8AC3E}">
        <p14:creationId xmlns:p14="http://schemas.microsoft.com/office/powerpoint/2010/main" val="41426194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Regulation</a:t>
            </a:r>
            <a:r>
              <a:rPr lang="hr-HR" dirty="0" smtClean="0"/>
              <a:t> </a:t>
            </a:r>
            <a:r>
              <a:rPr lang="hr-HR" dirty="0" err="1" smtClean="0"/>
              <a:t>and</a:t>
            </a:r>
            <a:r>
              <a:rPr lang="hr-HR" dirty="0" smtClean="0"/>
              <a:t> </a:t>
            </a:r>
            <a:r>
              <a:rPr lang="hr-HR" dirty="0" err="1" smtClean="0"/>
              <a:t>supervision</a:t>
            </a:r>
            <a:endParaRPr lang="en-US" dirty="0"/>
          </a:p>
        </p:txBody>
      </p:sp>
      <p:sp>
        <p:nvSpPr>
          <p:cNvPr id="3" name="Content Placeholder 2"/>
          <p:cNvSpPr>
            <a:spLocks noGrp="1"/>
          </p:cNvSpPr>
          <p:nvPr>
            <p:ph idx="1"/>
          </p:nvPr>
        </p:nvSpPr>
        <p:spPr/>
        <p:txBody>
          <a:bodyPr/>
          <a:lstStyle/>
          <a:p>
            <a:r>
              <a:rPr lang="en-GB" dirty="0"/>
              <a:t>The bases of the civil service are established in statutes, laws, or regulations. </a:t>
            </a:r>
            <a:endParaRPr lang="hr-HR" dirty="0" smtClean="0"/>
          </a:p>
          <a:p>
            <a:r>
              <a:rPr lang="en-GB" dirty="0" smtClean="0"/>
              <a:t>For </a:t>
            </a:r>
            <a:r>
              <a:rPr lang="en-GB" dirty="0"/>
              <a:t>successful operation, an autonomous </a:t>
            </a:r>
            <a:r>
              <a:rPr lang="en-GB" dirty="0" smtClean="0"/>
              <a:t>body</a:t>
            </a:r>
            <a:r>
              <a:rPr lang="hr-HR" dirty="0" smtClean="0"/>
              <a:t> </a:t>
            </a:r>
            <a:r>
              <a:rPr lang="hr-HR" dirty="0" err="1" smtClean="0"/>
              <a:t>is</a:t>
            </a:r>
            <a:r>
              <a:rPr lang="hr-HR" dirty="0" smtClean="0"/>
              <a:t> </a:t>
            </a:r>
            <a:r>
              <a:rPr lang="hr-HR" dirty="0" err="1" smtClean="0"/>
              <a:t>required</a:t>
            </a:r>
            <a:r>
              <a:rPr lang="en-GB" dirty="0" smtClean="0"/>
              <a:t> </a:t>
            </a:r>
            <a:r>
              <a:rPr lang="en-GB" dirty="0"/>
              <a:t>that will oversee the </a:t>
            </a:r>
            <a:r>
              <a:rPr lang="en-GB" dirty="0" smtClean="0"/>
              <a:t>observation </a:t>
            </a:r>
            <a:r>
              <a:rPr lang="en-GB" dirty="0"/>
              <a:t>of the norms that relate to the civil service, so that it contributes to strengthening democratic values.</a:t>
            </a:r>
            <a:endParaRPr lang="en-US" dirty="0"/>
          </a:p>
        </p:txBody>
      </p:sp>
    </p:spTree>
    <p:extLst>
      <p:ext uri="{BB962C8B-B14F-4D97-AF65-F5344CB8AC3E}">
        <p14:creationId xmlns:p14="http://schemas.microsoft.com/office/powerpoint/2010/main" val="29762340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b="1" dirty="0"/>
              <a:t>Fundamental values</a:t>
            </a:r>
            <a:r>
              <a:rPr lang="hr-HR" dirty="0"/>
              <a:t/>
            </a:r>
            <a:br>
              <a:rPr lang="hr-HR" dirty="0"/>
            </a:br>
            <a:endParaRPr lang="en-US" dirty="0"/>
          </a:p>
        </p:txBody>
      </p:sp>
      <p:sp>
        <p:nvSpPr>
          <p:cNvPr id="3" name="Content Placeholder 2"/>
          <p:cNvSpPr>
            <a:spLocks noGrp="1"/>
          </p:cNvSpPr>
          <p:nvPr>
            <p:ph idx="1"/>
          </p:nvPr>
        </p:nvSpPr>
        <p:spPr/>
        <p:txBody>
          <a:bodyPr/>
          <a:lstStyle/>
          <a:p>
            <a:r>
              <a:rPr lang="hr-HR" dirty="0" smtClean="0"/>
              <a:t>1. </a:t>
            </a:r>
            <a:r>
              <a:rPr lang="hr-HR" dirty="0" err="1" smtClean="0"/>
              <a:t>merit</a:t>
            </a:r>
            <a:endParaRPr lang="hr-HR" dirty="0" smtClean="0"/>
          </a:p>
          <a:p>
            <a:r>
              <a:rPr lang="hr-HR" dirty="0" smtClean="0"/>
              <a:t>2. </a:t>
            </a:r>
            <a:r>
              <a:rPr lang="hr-HR" dirty="0" err="1" smtClean="0"/>
              <a:t>equality</a:t>
            </a:r>
            <a:endParaRPr lang="hr-HR" dirty="0" smtClean="0"/>
          </a:p>
          <a:p>
            <a:r>
              <a:rPr lang="hr-HR" dirty="0" smtClean="0"/>
              <a:t>3. </a:t>
            </a:r>
            <a:r>
              <a:rPr lang="hr-HR" dirty="0" err="1" smtClean="0"/>
              <a:t>impartiality</a:t>
            </a:r>
            <a:endParaRPr lang="en-US" dirty="0"/>
          </a:p>
        </p:txBody>
      </p:sp>
    </p:spTree>
    <p:extLst>
      <p:ext uri="{BB962C8B-B14F-4D97-AF65-F5344CB8AC3E}">
        <p14:creationId xmlns:p14="http://schemas.microsoft.com/office/powerpoint/2010/main" val="1994388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Merit</a:t>
            </a:r>
            <a:endParaRPr lang="en-US" dirty="0"/>
          </a:p>
        </p:txBody>
      </p:sp>
      <p:sp>
        <p:nvSpPr>
          <p:cNvPr id="3" name="Content Placeholder 2"/>
          <p:cNvSpPr>
            <a:spLocks noGrp="1"/>
          </p:cNvSpPr>
          <p:nvPr>
            <p:ph idx="1"/>
          </p:nvPr>
        </p:nvSpPr>
        <p:spPr/>
        <p:txBody>
          <a:bodyPr/>
          <a:lstStyle/>
          <a:p>
            <a:r>
              <a:rPr lang="hr-HR" dirty="0"/>
              <a:t>R</a:t>
            </a:r>
            <a:r>
              <a:rPr lang="en-GB" dirty="0" err="1" smtClean="0"/>
              <a:t>ecruitment</a:t>
            </a:r>
            <a:r>
              <a:rPr lang="en-GB" dirty="0" smtClean="0"/>
              <a:t> </a:t>
            </a:r>
            <a:r>
              <a:rPr lang="hr-HR" dirty="0" err="1" smtClean="0"/>
              <a:t>should</a:t>
            </a:r>
            <a:r>
              <a:rPr lang="hr-HR" dirty="0" smtClean="0"/>
              <a:t> </a:t>
            </a:r>
            <a:r>
              <a:rPr lang="hr-HR" dirty="0" err="1" smtClean="0"/>
              <a:t>be</a:t>
            </a:r>
            <a:r>
              <a:rPr lang="hr-HR" dirty="0" smtClean="0"/>
              <a:t> </a:t>
            </a:r>
            <a:r>
              <a:rPr lang="en-GB" dirty="0" smtClean="0"/>
              <a:t>based </a:t>
            </a:r>
            <a:r>
              <a:rPr lang="en-GB" dirty="0"/>
              <a:t>on the </a:t>
            </a:r>
            <a:r>
              <a:rPr lang="en-GB" b="1" dirty="0"/>
              <a:t>merits</a:t>
            </a:r>
            <a:r>
              <a:rPr lang="en-GB" dirty="0"/>
              <a:t> of the civil servants and not on patronage or inherited posts</a:t>
            </a:r>
            <a:endParaRPr lang="en-US" dirty="0"/>
          </a:p>
        </p:txBody>
      </p:sp>
    </p:spTree>
    <p:extLst>
      <p:ext uri="{BB962C8B-B14F-4D97-AF65-F5344CB8AC3E}">
        <p14:creationId xmlns:p14="http://schemas.microsoft.com/office/powerpoint/2010/main" val="192392232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Equality</a:t>
            </a:r>
            <a:endParaRPr lang="en-US" dirty="0"/>
          </a:p>
        </p:txBody>
      </p:sp>
      <p:sp>
        <p:nvSpPr>
          <p:cNvPr id="3" name="Content Placeholder 2"/>
          <p:cNvSpPr>
            <a:spLocks noGrp="1"/>
          </p:cNvSpPr>
          <p:nvPr>
            <p:ph idx="1"/>
          </p:nvPr>
        </p:nvSpPr>
        <p:spPr/>
        <p:txBody>
          <a:bodyPr/>
          <a:lstStyle/>
          <a:p>
            <a:r>
              <a:rPr lang="en-GB" dirty="0"/>
              <a:t>The idea of </a:t>
            </a:r>
            <a:r>
              <a:rPr lang="en-GB" b="1" dirty="0"/>
              <a:t>equality </a:t>
            </a:r>
            <a:r>
              <a:rPr lang="en-GB" dirty="0"/>
              <a:t>allows anyone to participate in the competition to occupy public posts, provided that they meet the requirements established for the position in question. </a:t>
            </a:r>
            <a:endParaRPr lang="hr-HR" dirty="0" smtClean="0"/>
          </a:p>
          <a:p>
            <a:r>
              <a:rPr lang="en-GB" dirty="0" smtClean="0"/>
              <a:t>Once </a:t>
            </a:r>
            <a:r>
              <a:rPr lang="en-GB" dirty="0"/>
              <a:t>they are in the civil service, the system of </a:t>
            </a:r>
            <a:r>
              <a:rPr lang="en-GB" b="1" dirty="0"/>
              <a:t>evaluation</a:t>
            </a:r>
            <a:r>
              <a:rPr lang="en-GB" dirty="0"/>
              <a:t> and any </a:t>
            </a:r>
            <a:r>
              <a:rPr lang="en-GB" b="1" dirty="0"/>
              <a:t>sanctions </a:t>
            </a:r>
            <a:r>
              <a:rPr lang="en-GB" dirty="0"/>
              <a:t>should be comparable for all functionaries. </a:t>
            </a:r>
            <a:endParaRPr lang="en-US" dirty="0"/>
          </a:p>
        </p:txBody>
      </p:sp>
    </p:spTree>
    <p:extLst>
      <p:ext uri="{BB962C8B-B14F-4D97-AF65-F5344CB8AC3E}">
        <p14:creationId xmlns:p14="http://schemas.microsoft.com/office/powerpoint/2010/main" val="290790381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r-HR" dirty="0" err="1" smtClean="0"/>
              <a:t>Impartiality</a:t>
            </a:r>
            <a:r>
              <a:rPr lang="hr-HR" dirty="0" smtClean="0"/>
              <a:t/>
            </a:r>
            <a:br>
              <a:rPr lang="hr-HR" dirty="0" smtClean="0"/>
            </a:br>
            <a:endParaRPr lang="en-US" dirty="0"/>
          </a:p>
        </p:txBody>
      </p:sp>
      <p:sp>
        <p:nvSpPr>
          <p:cNvPr id="3" name="Content Placeholder 2"/>
          <p:cNvSpPr>
            <a:spLocks noGrp="1"/>
          </p:cNvSpPr>
          <p:nvPr>
            <p:ph idx="1"/>
          </p:nvPr>
        </p:nvSpPr>
        <p:spPr/>
        <p:txBody>
          <a:bodyPr/>
          <a:lstStyle/>
          <a:p>
            <a:r>
              <a:rPr lang="en-GB" b="1" dirty="0"/>
              <a:t>Impartiality </a:t>
            </a:r>
            <a:r>
              <a:rPr lang="en-GB" dirty="0"/>
              <a:t>guarantees that the members of the civil service should maintain a neutral position toward political parties. </a:t>
            </a:r>
            <a:endParaRPr lang="hr-HR" dirty="0" smtClean="0"/>
          </a:p>
          <a:p>
            <a:r>
              <a:rPr lang="en-GB" dirty="0" smtClean="0"/>
              <a:t>Moreover</a:t>
            </a:r>
            <a:r>
              <a:rPr lang="en-GB" dirty="0"/>
              <a:t>, they should grant all applicants the same opportunities and, when dealing with the public, provide the same attention and quality in the services offered to all citizens regardless of their gender, religion, or party preference. </a:t>
            </a:r>
            <a:endParaRPr lang="hr-HR" dirty="0"/>
          </a:p>
          <a:p>
            <a:endParaRPr lang="en-US" dirty="0"/>
          </a:p>
        </p:txBody>
      </p:sp>
    </p:spTree>
    <p:extLst>
      <p:ext uri="{BB962C8B-B14F-4D97-AF65-F5344CB8AC3E}">
        <p14:creationId xmlns:p14="http://schemas.microsoft.com/office/powerpoint/2010/main" val="400145347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Boardroom">
  <a:themeElements>
    <a:clrScheme name="Ion Boardroom">
      <a:dk1>
        <a:sysClr val="windowText" lastClr="000000"/>
      </a:dk1>
      <a:lt1>
        <a:sysClr val="window" lastClr="FFFFFF"/>
      </a:lt1>
      <a:dk2>
        <a:srgbClr val="0E5580"/>
      </a:dk2>
      <a:lt2>
        <a:srgbClr val="EBEBEB"/>
      </a:lt2>
      <a:accent1>
        <a:srgbClr val="ACD433"/>
      </a:accent1>
      <a:accent2>
        <a:srgbClr val="E6C133"/>
      </a:accent2>
      <a:accent3>
        <a:srgbClr val="EF7A24"/>
      </a:accent3>
      <a:accent4>
        <a:srgbClr val="5AA0F5"/>
      </a:accent4>
      <a:accent5>
        <a:srgbClr val="75CEEC"/>
      </a:accent5>
      <a:accent6>
        <a:srgbClr val="65D6A0"/>
      </a:accent6>
      <a:hlink>
        <a:srgbClr val="C4E46E"/>
      </a:hlink>
      <a:folHlink>
        <a:srgbClr val="BDE0FB"/>
      </a:folHlink>
    </a:clrScheme>
    <a:fontScheme name="Ion Boardroom">
      <a:majorFont>
        <a:latin typeface="Century Gothic" panose="020B050202020202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Boardroom">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2000"/>
                <a:hueMod val="96000"/>
                <a:satMod val="128000"/>
                <a:lumMod val="114000"/>
              </a:schemeClr>
            </a:gs>
            <a:gs pos="100000">
              <a:schemeClr val="phClr">
                <a:shade val="62000"/>
                <a:hueMod val="100000"/>
                <a:satMod val="134000"/>
                <a:lumMod val="56000"/>
              </a:schemeClr>
            </a:gs>
          </a:gsLst>
          <a:path path="circle">
            <a:fillToRect l="45000" t="65000" r="125000" b="100000"/>
          </a:path>
        </a:gradFill>
        <a:blipFill rotWithShape="1">
          <a:blip xmlns:r="http://schemas.openxmlformats.org/officeDocument/2006/relationships" r:embed="rId1">
            <a:duotone>
              <a:schemeClr val="phClr">
                <a:shade val="62000"/>
                <a:hueMod val="108000"/>
                <a:satMod val="164000"/>
                <a:lumMod val="69000"/>
              </a:schemeClr>
              <a:schemeClr val="phClr">
                <a:tint val="96000"/>
                <a:hueMod val="90000"/>
                <a:satMod val="130000"/>
                <a:lumMod val="134000"/>
              </a:schemeClr>
            </a:duotone>
          </a:blip>
          <a:stretch/>
        </a:blipFill>
      </a:bgFillStyleLst>
    </a:fmtScheme>
  </a:themeElements>
  <a:objectDefaults/>
  <a:extraClrSchemeLst/>
  <a:extLst>
    <a:ext uri="{05A4C25C-085E-4340-85A3-A5531E510DB2}">
      <thm15:themeFamily xmlns:thm15="http://schemas.microsoft.com/office/thememl/2012/main" name="Ion Boardroom" id="{FC33163D-4339-46B1-8EED-24C834239D99}" vid="{A3AB87EF-B655-4FFF-8D05-F333AD7F2789}"/>
    </a:ext>
  </a:extLst>
</a:theme>
</file>

<file path=docProps/app.xml><?xml version="1.0" encoding="utf-8"?>
<Properties xmlns="http://schemas.openxmlformats.org/officeDocument/2006/extended-properties" xmlns:vt="http://schemas.openxmlformats.org/officeDocument/2006/docPropsVTypes">
  <Template>Ion Boardroom</Template>
  <TotalTime>404</TotalTime>
  <Words>2235</Words>
  <Application>Microsoft Office PowerPoint</Application>
  <PresentationFormat>Widescreen</PresentationFormat>
  <Paragraphs>188</Paragraphs>
  <Slides>35</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35</vt:i4>
      </vt:variant>
    </vt:vector>
  </HeadingPairs>
  <TitlesOfParts>
    <vt:vector size="41" baseType="lpstr">
      <vt:lpstr>Arial</vt:lpstr>
      <vt:lpstr>Calibri</vt:lpstr>
      <vt:lpstr>Century Gothic</vt:lpstr>
      <vt:lpstr>Times New Roman</vt:lpstr>
      <vt:lpstr>Wingdings 3</vt:lpstr>
      <vt:lpstr>Ion Boardroom</vt:lpstr>
      <vt:lpstr>The Civil Service</vt:lpstr>
      <vt:lpstr>Answer the following questions:</vt:lpstr>
      <vt:lpstr>Preview</vt:lpstr>
      <vt:lpstr>The civil service </vt:lpstr>
      <vt:lpstr>Regulation and supervision</vt:lpstr>
      <vt:lpstr>Fundamental values </vt:lpstr>
      <vt:lpstr>Merit</vt:lpstr>
      <vt:lpstr>Equality</vt:lpstr>
      <vt:lpstr>Impartiality </vt:lpstr>
      <vt:lpstr>The recruitment system </vt:lpstr>
      <vt:lpstr>Recruitment</vt:lpstr>
      <vt:lpstr>Recruitment procedure</vt:lpstr>
      <vt:lpstr>Training</vt:lpstr>
      <vt:lpstr>Training</vt:lpstr>
      <vt:lpstr>Evaluation</vt:lpstr>
      <vt:lpstr>Promotions</vt:lpstr>
      <vt:lpstr>Answer the following questions:</vt:lpstr>
      <vt:lpstr>Answer the following questions:</vt:lpstr>
      <vt:lpstr>Say whether the following statements are true or false and correct the false ones:</vt:lpstr>
      <vt:lpstr>Say whether the following statements are true or false and correct the false ones:</vt:lpstr>
      <vt:lpstr>Say whether the following statements are true or false and correct the false ones:</vt:lpstr>
      <vt:lpstr>From Civil Service Competency Framework 2012 – 2017 </vt:lpstr>
      <vt:lpstr>1. Seeing the Big Picture  </vt:lpstr>
      <vt:lpstr>. Changing and Improving </vt:lpstr>
      <vt:lpstr>Making Effective Decisions </vt:lpstr>
      <vt:lpstr>Leading and Communicating </vt:lpstr>
      <vt:lpstr>. Collaborating and Partnering </vt:lpstr>
      <vt:lpstr>Building Capability for All </vt:lpstr>
      <vt:lpstr>Building Capability for All </vt:lpstr>
      <vt:lpstr>. Delivering Value for Money </vt:lpstr>
      <vt:lpstr>Managing a Quality Service </vt:lpstr>
      <vt:lpstr>Delivering at Pace  </vt:lpstr>
      <vt:lpstr>Read the text carefully and complete the following expressions: </vt:lpstr>
      <vt:lpstr>Read the text carefully and complete the following expressions: </vt:lpstr>
      <vt:lpstr>Tasks and competences: exercise</vt:lpstr>
    </vt:vector>
  </TitlesOfParts>
  <Company>Hewlett-Packard Company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Lelija Socanac</dc:creator>
  <cp:lastModifiedBy>Lelija Socanac</cp:lastModifiedBy>
  <cp:revision>15</cp:revision>
  <dcterms:created xsi:type="dcterms:W3CDTF">2018-10-21T10:41:43Z</dcterms:created>
  <dcterms:modified xsi:type="dcterms:W3CDTF">2018-11-08T15:30:52Z</dcterms:modified>
</cp:coreProperties>
</file>