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59" r:id="rId6"/>
    <p:sldId id="275" r:id="rId7"/>
    <p:sldId id="266" r:id="rId8"/>
    <p:sldId id="276" r:id="rId9"/>
    <p:sldId id="272" r:id="rId10"/>
    <p:sldId id="267" r:id="rId11"/>
    <p:sldId id="277" r:id="rId12"/>
    <p:sldId id="268" r:id="rId13"/>
    <p:sldId id="279" r:id="rId14"/>
    <p:sldId id="269" r:id="rId15"/>
    <p:sldId id="270" r:id="rId16"/>
    <p:sldId id="278" r:id="rId17"/>
    <p:sldId id="280" r:id="rId18"/>
    <p:sldId id="281" r:id="rId19"/>
    <p:sldId id="282" r:id="rId20"/>
    <p:sldId id="283" r:id="rId21"/>
    <p:sldId id="271" r:id="rId22"/>
    <p:sldId id="261" r:id="rId23"/>
    <p:sldId id="262"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CC157A8-F64B-4EC1-91BC-1FBFB0B7F8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157A8-F64B-4EC1-91BC-1FBFB0B7F8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157A8-F64B-4EC1-91BC-1FBFB0B7F8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C3DB68-2344-49B8-BE2A-012EE6ABB554}"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CC157A8-F64B-4EC1-91BC-1FBFB0B7F87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7C3DB68-2344-49B8-BE2A-012EE6ABB554}" type="datetimeFigureOut">
              <a:rPr lang="en-US" smtClean="0"/>
              <a:pPr/>
              <a:t>11/19/2019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C157A8-F64B-4EC1-91BC-1FBFB0B7F87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businessdictionary.com/definition/share.html" TargetMode="External"/><Relationship Id="rId3" Type="http://schemas.openxmlformats.org/officeDocument/2006/relationships/hyperlink" Target="http://www.businessdictionary.com/definition/law.html" TargetMode="External"/><Relationship Id="rId7" Type="http://schemas.openxmlformats.org/officeDocument/2006/relationships/hyperlink" Target="http://www.investorwords.com/3880/profit.html" TargetMode="External"/><Relationship Id="rId12" Type="http://schemas.openxmlformats.org/officeDocument/2006/relationships/hyperlink" Target="http://www.investorwords.com/2630/investor.html" TargetMode="External"/><Relationship Id="rId2" Type="http://schemas.openxmlformats.org/officeDocument/2006/relationships/hyperlink" Target="http://www.businessdictionary.com/definition/natural-person.html" TargetMode="External"/><Relationship Id="rId1" Type="http://schemas.openxmlformats.org/officeDocument/2006/relationships/slideLayout" Target="../slideLayouts/slideLayout2.xml"/><Relationship Id="rId6" Type="http://schemas.openxmlformats.org/officeDocument/2006/relationships/hyperlink" Target="http://www.investorwords.com/205/amount.html" TargetMode="External"/><Relationship Id="rId11" Type="http://schemas.openxmlformats.org/officeDocument/2006/relationships/hyperlink" Target="http://www.investorwords.com/992/company.html" TargetMode="External"/><Relationship Id="rId5" Type="http://schemas.openxmlformats.org/officeDocument/2006/relationships/hyperlink" Target="http://www.investorwords.com/3569/paid.html" TargetMode="External"/><Relationship Id="rId10" Type="http://schemas.openxmlformats.org/officeDocument/2006/relationships/hyperlink" Target="http://www.businessdictionary.com/definition/intent.html" TargetMode="External"/><Relationship Id="rId4" Type="http://schemas.openxmlformats.org/officeDocument/2006/relationships/hyperlink" Target="http://www.businessdictionary.com/definition/identity.html" TargetMode="External"/><Relationship Id="rId9" Type="http://schemas.openxmlformats.org/officeDocument/2006/relationships/hyperlink" Target="http://www.businessdictionary.com/definition/entity.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businessdictionary.com/definition/process.html" TargetMode="External"/><Relationship Id="rId2" Type="http://schemas.openxmlformats.org/officeDocument/2006/relationships/hyperlink" Target="http://www.businessdictionary.com/definition/bypass.html" TargetMode="External"/><Relationship Id="rId1" Type="http://schemas.openxmlformats.org/officeDocument/2006/relationships/slideLayout" Target="../slideLayouts/slideLayout2.xml"/><Relationship Id="rId5" Type="http://schemas.openxmlformats.org/officeDocument/2006/relationships/hyperlink" Target="http://www.businessdictionary.com/definition/law-firm.html" TargetMode="External"/><Relationship Id="rId4" Type="http://schemas.openxmlformats.org/officeDocument/2006/relationships/hyperlink" Target="http://www.businessdictionary.com/definition/accounting.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businessdictionary.com/definition/process.html" TargetMode="External"/><Relationship Id="rId2" Type="http://schemas.openxmlformats.org/officeDocument/2006/relationships/hyperlink" Target="http://www.businessdictionary.com/definition/bypass.html" TargetMode="External"/><Relationship Id="rId1" Type="http://schemas.openxmlformats.org/officeDocument/2006/relationships/slideLayout" Target="../slideLayouts/slideLayout2.xml"/><Relationship Id="rId5" Type="http://schemas.openxmlformats.org/officeDocument/2006/relationships/hyperlink" Target="http://www.businessdictionary.com/definition/law-firm.html" TargetMode="External"/><Relationship Id="rId4" Type="http://schemas.openxmlformats.org/officeDocument/2006/relationships/hyperlink" Target="http://www.businessdictionary.com/definition/accounting.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Company law</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Limited liability partnership</a:t>
            </a:r>
            <a:endParaRPr lang="en-US" dirty="0"/>
          </a:p>
        </p:txBody>
      </p:sp>
      <p:sp>
        <p:nvSpPr>
          <p:cNvPr id="3" name="Content Placeholder 2"/>
          <p:cNvSpPr>
            <a:spLocks noGrp="1"/>
          </p:cNvSpPr>
          <p:nvPr>
            <p:ph idx="1"/>
          </p:nvPr>
        </p:nvSpPr>
        <p:spPr/>
        <p:txBody>
          <a:bodyPr>
            <a:normAutofit lnSpcReduction="10000"/>
          </a:bodyPr>
          <a:lstStyle/>
          <a:p>
            <a:r>
              <a:rPr lang="hr-HR" dirty="0" smtClean="0"/>
              <a:t>A form of partnership whose legal identity is separate from its members.</a:t>
            </a:r>
          </a:p>
          <a:p>
            <a:r>
              <a:rPr lang="hr-HR" dirty="0" smtClean="0"/>
              <a:t>There is limited personal liability for individual partners; general partners are personally liable for all the partnership’s debts and manage the business, while limited partners are only liable up to the amount they initially invest.</a:t>
            </a:r>
          </a:p>
          <a:p>
            <a:r>
              <a:rPr lang="en-GB" dirty="0" smtClean="0"/>
              <a:t>Each partner is responsible for his/her own tax affairs and filing of self-assessment forms. As with an ordinary partnership it must be registered for VAT if the business’s takings exceed £82,000 a year.</a:t>
            </a:r>
            <a:r>
              <a:rPr lang="hr-HR"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r-HR"/>
          </a:p>
        </p:txBody>
      </p:sp>
      <p:sp>
        <p:nvSpPr>
          <p:cNvPr id="5" name="Text Placeholder 4"/>
          <p:cNvSpPr>
            <a:spLocks noGrp="1"/>
          </p:cNvSpPr>
          <p:nvPr>
            <p:ph type="body" idx="1"/>
          </p:nvPr>
        </p:nvSpPr>
        <p:spPr/>
        <p:txBody>
          <a:bodyPr/>
          <a:lstStyle/>
          <a:p>
            <a:r>
              <a:rPr lang="hr-HR" dirty="0" err="1" smtClean="0"/>
              <a:t>Advantages</a:t>
            </a:r>
            <a:endParaRPr lang="hr-HR" dirty="0"/>
          </a:p>
        </p:txBody>
      </p:sp>
      <p:sp>
        <p:nvSpPr>
          <p:cNvPr id="7" name="Text Placeholder 6"/>
          <p:cNvSpPr>
            <a:spLocks noGrp="1"/>
          </p:cNvSpPr>
          <p:nvPr>
            <p:ph type="body" sz="half" idx="3"/>
          </p:nvPr>
        </p:nvSpPr>
        <p:spPr/>
        <p:txBody>
          <a:bodyPr/>
          <a:lstStyle/>
          <a:p>
            <a:r>
              <a:rPr lang="hr-HR" dirty="0" err="1" smtClean="0"/>
              <a:t>Disadvantages</a:t>
            </a:r>
            <a:endParaRPr lang="hr-HR" dirty="0"/>
          </a:p>
        </p:txBody>
      </p:sp>
      <p:sp>
        <p:nvSpPr>
          <p:cNvPr id="6" name="Content Placeholder 5"/>
          <p:cNvSpPr>
            <a:spLocks noGrp="1"/>
          </p:cNvSpPr>
          <p:nvPr>
            <p:ph sz="quarter" idx="2"/>
          </p:nvPr>
        </p:nvSpPr>
        <p:spPr/>
        <p:txBody>
          <a:bodyPr/>
          <a:lstStyle/>
          <a:p>
            <a:r>
              <a:rPr lang="en-US" dirty="0"/>
              <a:t>Ease of formation</a:t>
            </a:r>
          </a:p>
          <a:p>
            <a:r>
              <a:rPr lang="en-US" dirty="0"/>
              <a:t>Low start-up costs</a:t>
            </a:r>
          </a:p>
          <a:p>
            <a:r>
              <a:rPr lang="en-US" dirty="0"/>
              <a:t>Additional sources of investment</a:t>
            </a:r>
          </a:p>
          <a:p>
            <a:r>
              <a:rPr lang="en-US" dirty="0"/>
              <a:t>Broader management base</a:t>
            </a:r>
          </a:p>
          <a:p>
            <a:endParaRPr lang="hr-HR" dirty="0"/>
          </a:p>
        </p:txBody>
      </p:sp>
      <p:sp>
        <p:nvSpPr>
          <p:cNvPr id="8" name="Content Placeholder 7"/>
          <p:cNvSpPr>
            <a:spLocks noGrp="1"/>
          </p:cNvSpPr>
          <p:nvPr>
            <p:ph sz="quarter" idx="4"/>
          </p:nvPr>
        </p:nvSpPr>
        <p:spPr/>
        <p:txBody>
          <a:bodyPr/>
          <a:lstStyle/>
          <a:p>
            <a:r>
              <a:rPr lang="en-US" dirty="0"/>
              <a:t>Unlimited liability for general partners</a:t>
            </a:r>
          </a:p>
          <a:p>
            <a:r>
              <a:rPr lang="en-US" dirty="0"/>
              <a:t>Lack of continuity</a:t>
            </a:r>
          </a:p>
          <a:p>
            <a:r>
              <a:rPr lang="en-US" dirty="0"/>
              <a:t>Capital divided authority</a:t>
            </a:r>
          </a:p>
          <a:p>
            <a:r>
              <a:rPr lang="en-US" dirty="0"/>
              <a:t>Possible conflicts between partners</a:t>
            </a:r>
          </a:p>
          <a:p>
            <a:endParaRPr lang="hr-HR" dirty="0"/>
          </a:p>
        </p:txBody>
      </p:sp>
    </p:spTree>
    <p:extLst>
      <p:ext uri="{BB962C8B-B14F-4D97-AF65-F5344CB8AC3E}">
        <p14:creationId xmlns:p14="http://schemas.microsoft.com/office/powerpoint/2010/main" val="1935654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Limited company</a:t>
            </a:r>
            <a:endParaRPr lang="en-US" dirty="0"/>
          </a:p>
        </p:txBody>
      </p:sp>
      <p:sp>
        <p:nvSpPr>
          <p:cNvPr id="3" name="Content Placeholder 2"/>
          <p:cNvSpPr>
            <a:spLocks noGrp="1"/>
          </p:cNvSpPr>
          <p:nvPr>
            <p:ph idx="1"/>
          </p:nvPr>
        </p:nvSpPr>
        <p:spPr/>
        <p:txBody>
          <a:bodyPr>
            <a:normAutofit lnSpcReduction="10000"/>
          </a:bodyPr>
          <a:lstStyle/>
          <a:p>
            <a:r>
              <a:rPr lang="hr-HR" sz="2000" dirty="0" smtClean="0"/>
              <a:t>A</a:t>
            </a:r>
            <a:r>
              <a:rPr lang="en-GB" sz="2000" dirty="0" smtClean="0"/>
              <a:t>n artificial or legal person that is separate in law from its owners and has its own separate personality or legal entity. </a:t>
            </a:r>
            <a:endParaRPr lang="hr-HR" sz="2000" dirty="0" smtClean="0"/>
          </a:p>
          <a:p>
            <a:r>
              <a:rPr lang="hr-HR" sz="2000" dirty="0" smtClean="0"/>
              <a:t>I</a:t>
            </a:r>
            <a:r>
              <a:rPr lang="en-GB" sz="2000" dirty="0" smtClean="0"/>
              <a:t>t allows the company to sue or own assets in its own name and have perpetual life despite changes in ownership. The ownership of this type of business entity is divided up into equal parts called shares and owned by members or shareholders. </a:t>
            </a:r>
            <a:endParaRPr lang="hr-HR" sz="2000" dirty="0" smtClean="0"/>
          </a:p>
          <a:p>
            <a:r>
              <a:rPr lang="hr-HR" sz="2000" dirty="0" smtClean="0"/>
              <a:t>Limited liability of shareholders</a:t>
            </a:r>
          </a:p>
          <a:p>
            <a:r>
              <a:rPr lang="en-GB" sz="2000" dirty="0" smtClean="0"/>
              <a:t>The business is run by the board of directors whose members do not necessarily have to be the owners.</a:t>
            </a:r>
            <a:endParaRPr lang="hr-HR" sz="2000" dirty="0" smtClean="0"/>
          </a:p>
          <a:p>
            <a:r>
              <a:rPr lang="hr-HR" sz="2000" dirty="0" smtClean="0"/>
              <a:t>Memorandum of association and articles of association</a:t>
            </a:r>
          </a:p>
          <a:p>
            <a:r>
              <a:rPr lang="en-GB" sz="2000" dirty="0" smtClean="0"/>
              <a:t>The company is liable for corporation tax whereas the obligation of directors is to fill in a self assessment tax return and pay income tax. </a:t>
            </a:r>
            <a:endParaRPr lang="hr-HR" sz="2000" dirty="0" smtClean="0"/>
          </a:p>
          <a:p>
            <a:r>
              <a:rPr lang="hr-HR" sz="2000" dirty="0" smtClean="0"/>
              <a:t>I</a:t>
            </a:r>
            <a:r>
              <a:rPr lang="en-GB" sz="2000" dirty="0" smtClean="0"/>
              <a:t>t must be registered for VAT if the business’s takings exceed £82,000 a year.</a:t>
            </a:r>
            <a:r>
              <a:rPr lang="hr-HR" sz="2000" dirty="0" smtClean="0"/>
              <a:t>  </a:t>
            </a:r>
            <a:r>
              <a:rPr lang="en-GB" sz="2000" dirty="0" smtClean="0"/>
              <a:t>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000" dirty="0" err="1" smtClean="0"/>
              <a:t>Articles</a:t>
            </a:r>
            <a:r>
              <a:rPr lang="hr-HR" sz="4000" dirty="0" smtClean="0"/>
              <a:t> </a:t>
            </a:r>
            <a:r>
              <a:rPr lang="hr-HR" sz="4000" dirty="0" err="1" smtClean="0"/>
              <a:t>of</a:t>
            </a:r>
            <a:r>
              <a:rPr lang="hr-HR" sz="4000" dirty="0" smtClean="0"/>
              <a:t> </a:t>
            </a:r>
            <a:r>
              <a:rPr lang="hr-HR" sz="4000" dirty="0" err="1" smtClean="0"/>
              <a:t>association</a:t>
            </a:r>
            <a:r>
              <a:rPr lang="hr-HR" sz="4000" dirty="0" smtClean="0"/>
              <a:t> (</a:t>
            </a:r>
            <a:r>
              <a:rPr lang="hr-HR" sz="4000" dirty="0" err="1" smtClean="0"/>
              <a:t>incorporation</a:t>
            </a:r>
            <a:r>
              <a:rPr lang="hr-HR" sz="4000" dirty="0" smtClean="0"/>
              <a:t>)</a:t>
            </a:r>
            <a:endParaRPr lang="hr-HR" sz="4000" dirty="0"/>
          </a:p>
        </p:txBody>
      </p:sp>
      <p:sp>
        <p:nvSpPr>
          <p:cNvPr id="3" name="Content Placeholder 2"/>
          <p:cNvSpPr>
            <a:spLocks noGrp="1"/>
          </p:cNvSpPr>
          <p:nvPr>
            <p:ph idx="1"/>
          </p:nvPr>
        </p:nvSpPr>
        <p:spPr/>
        <p:txBody>
          <a:bodyPr/>
          <a:lstStyle/>
          <a:p>
            <a:r>
              <a:rPr lang="en-US" dirty="0"/>
              <a:t>The document that sets out the rules for running the company’s internal affairs</a:t>
            </a:r>
          </a:p>
          <a:p>
            <a:r>
              <a:rPr lang="en-US" dirty="0"/>
              <a:t>Includes the names of the incorporators (the responsible parties), the amount of stock it will be authorized to issue and its purpose</a:t>
            </a:r>
          </a:p>
          <a:p>
            <a:r>
              <a:rPr lang="en-US" dirty="0"/>
              <a:t>Determines the rights and obligations of members and directors</a:t>
            </a:r>
          </a:p>
          <a:p>
            <a:r>
              <a:rPr lang="en-US" dirty="0"/>
              <a:t>Shareholders elect a board of directors</a:t>
            </a:r>
          </a:p>
          <a:p>
            <a:endParaRPr lang="hr-HR" dirty="0"/>
          </a:p>
        </p:txBody>
      </p:sp>
    </p:spTree>
    <p:extLst>
      <p:ext uri="{BB962C8B-B14F-4D97-AF65-F5344CB8AC3E}">
        <p14:creationId xmlns:p14="http://schemas.microsoft.com/office/powerpoint/2010/main" val="1323471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Private limited company</a:t>
            </a:r>
            <a:endParaRPr lang="en-US" dirty="0"/>
          </a:p>
        </p:txBody>
      </p:sp>
      <p:sp>
        <p:nvSpPr>
          <p:cNvPr id="3" name="Content Placeholder 2"/>
          <p:cNvSpPr>
            <a:spLocks noGrp="1"/>
          </p:cNvSpPr>
          <p:nvPr>
            <p:ph idx="1"/>
          </p:nvPr>
        </p:nvSpPr>
        <p:spPr/>
        <p:txBody>
          <a:bodyPr/>
          <a:lstStyle/>
          <a:p>
            <a:pPr algn="just"/>
            <a:r>
              <a:rPr lang="hr-HR" dirty="0" smtClean="0"/>
              <a:t>This type of company </a:t>
            </a:r>
            <a:r>
              <a:rPr lang="en-GB" dirty="0" smtClean="0"/>
              <a:t>cannot offer its shares to the general public for sale. It is typically smaller than other companies and may have just one shareholder (a single-member company). There is no minimum share capital requirement.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Public limited company</a:t>
            </a:r>
            <a:endParaRPr lang="en-US" dirty="0"/>
          </a:p>
        </p:txBody>
      </p:sp>
      <p:sp>
        <p:nvSpPr>
          <p:cNvPr id="3" name="Content Placeholder 2"/>
          <p:cNvSpPr>
            <a:spLocks noGrp="1"/>
          </p:cNvSpPr>
          <p:nvPr>
            <p:ph idx="1"/>
          </p:nvPr>
        </p:nvSpPr>
        <p:spPr/>
        <p:txBody>
          <a:bodyPr/>
          <a:lstStyle/>
          <a:p>
            <a:pPr algn="just"/>
            <a:r>
              <a:rPr lang="hr-HR" dirty="0" smtClean="0"/>
              <a:t>The company </a:t>
            </a:r>
            <a:r>
              <a:rPr lang="en-GB" dirty="0" smtClean="0"/>
              <a:t>can raise additional capital by issuing shares to general public on a stock exchange market.</a:t>
            </a:r>
            <a:endParaRPr lang="hr-HR" dirty="0" smtClean="0"/>
          </a:p>
          <a:p>
            <a:pPr algn="just"/>
            <a:r>
              <a:rPr lang="hr-HR" dirty="0" smtClean="0"/>
              <a:t>It </a:t>
            </a:r>
            <a:r>
              <a:rPr lang="en-GB" dirty="0" smtClean="0"/>
              <a:t>must have at least two shareholders whose liability is limited to their contributions. </a:t>
            </a:r>
            <a:endParaRPr lang="hr-HR"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r-HR"/>
          </a:p>
        </p:txBody>
      </p:sp>
      <p:sp>
        <p:nvSpPr>
          <p:cNvPr id="5" name="Text Placeholder 4"/>
          <p:cNvSpPr>
            <a:spLocks noGrp="1"/>
          </p:cNvSpPr>
          <p:nvPr>
            <p:ph type="body" idx="1"/>
          </p:nvPr>
        </p:nvSpPr>
        <p:spPr/>
        <p:txBody>
          <a:bodyPr/>
          <a:lstStyle/>
          <a:p>
            <a:r>
              <a:rPr lang="hr-HR" dirty="0" err="1" smtClean="0"/>
              <a:t>Advantages</a:t>
            </a:r>
            <a:endParaRPr lang="hr-HR" dirty="0"/>
          </a:p>
        </p:txBody>
      </p:sp>
      <p:sp>
        <p:nvSpPr>
          <p:cNvPr id="7" name="Text Placeholder 6"/>
          <p:cNvSpPr>
            <a:spLocks noGrp="1"/>
          </p:cNvSpPr>
          <p:nvPr>
            <p:ph type="body" sz="half" idx="3"/>
          </p:nvPr>
        </p:nvSpPr>
        <p:spPr/>
        <p:txBody>
          <a:bodyPr/>
          <a:lstStyle/>
          <a:p>
            <a:r>
              <a:rPr lang="hr-HR" dirty="0" err="1" smtClean="0"/>
              <a:t>Disadvantages</a:t>
            </a:r>
            <a:endParaRPr lang="hr-HR" dirty="0"/>
          </a:p>
        </p:txBody>
      </p:sp>
      <p:sp>
        <p:nvSpPr>
          <p:cNvPr id="6" name="Content Placeholder 5"/>
          <p:cNvSpPr>
            <a:spLocks noGrp="1"/>
          </p:cNvSpPr>
          <p:nvPr>
            <p:ph sz="quarter" idx="2"/>
          </p:nvPr>
        </p:nvSpPr>
        <p:spPr/>
        <p:txBody>
          <a:bodyPr>
            <a:normAutofit fontScale="92500"/>
          </a:bodyPr>
          <a:lstStyle/>
          <a:p>
            <a:r>
              <a:rPr lang="en-US" dirty="0"/>
              <a:t>Perpetual life (succession) – continuous existence</a:t>
            </a:r>
          </a:p>
          <a:p>
            <a:r>
              <a:rPr lang="en-US" dirty="0"/>
              <a:t>Limited liability (shareholders protected from personal claims)</a:t>
            </a:r>
          </a:p>
          <a:p>
            <a:r>
              <a:rPr lang="en-US" dirty="0"/>
              <a:t>Access to capital</a:t>
            </a:r>
          </a:p>
          <a:p>
            <a:r>
              <a:rPr lang="en-US" dirty="0"/>
              <a:t>Transferability of shares (or of ownership) – shares can be bought, sold, exchanged or given </a:t>
            </a:r>
          </a:p>
          <a:p>
            <a:r>
              <a:rPr lang="en-US" dirty="0"/>
              <a:t>Professional, specialized management</a:t>
            </a:r>
          </a:p>
          <a:p>
            <a:endParaRPr lang="hr-HR" dirty="0"/>
          </a:p>
        </p:txBody>
      </p:sp>
      <p:sp>
        <p:nvSpPr>
          <p:cNvPr id="8" name="Content Placeholder 7"/>
          <p:cNvSpPr>
            <a:spLocks noGrp="1"/>
          </p:cNvSpPr>
          <p:nvPr>
            <p:ph sz="quarter" idx="4"/>
          </p:nvPr>
        </p:nvSpPr>
        <p:spPr/>
        <p:txBody>
          <a:bodyPr/>
          <a:lstStyle/>
          <a:p>
            <a:r>
              <a:rPr lang="en-US" dirty="0"/>
              <a:t>Closely regulated</a:t>
            </a:r>
          </a:p>
          <a:p>
            <a:r>
              <a:rPr lang="en-US" dirty="0"/>
              <a:t>The most expensive form to organize</a:t>
            </a:r>
          </a:p>
          <a:p>
            <a:r>
              <a:rPr lang="en-US" dirty="0"/>
              <a:t>Extensive record keeping necessary</a:t>
            </a:r>
          </a:p>
          <a:p>
            <a:r>
              <a:rPr lang="en-US" dirty="0"/>
              <a:t>Higher taxation (double taxation of </a:t>
            </a:r>
            <a:r>
              <a:rPr lang="en-US" dirty="0" err="1" smtClean="0"/>
              <a:t>dividen</a:t>
            </a:r>
            <a:r>
              <a:rPr lang="hr-HR" dirty="0" smtClean="0"/>
              <a:t>d</a:t>
            </a:r>
            <a:r>
              <a:rPr lang="en-US" dirty="0" smtClean="0"/>
              <a:t>s</a:t>
            </a:r>
            <a:r>
              <a:rPr lang="en-US" dirty="0"/>
              <a:t>, larger business tax rates)</a:t>
            </a:r>
          </a:p>
          <a:p>
            <a:endParaRPr lang="hr-HR" dirty="0"/>
          </a:p>
        </p:txBody>
      </p:sp>
    </p:spTree>
    <p:extLst>
      <p:ext uri="{BB962C8B-B14F-4D97-AF65-F5344CB8AC3E}">
        <p14:creationId xmlns:p14="http://schemas.microsoft.com/office/powerpoint/2010/main" val="862741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hr-HR" dirty="0" err="1" smtClean="0"/>
              <a:t>Vocabulary</a:t>
            </a:r>
            <a:endParaRPr lang="hr-HR" dirty="0"/>
          </a:p>
        </p:txBody>
      </p:sp>
      <p:sp>
        <p:nvSpPr>
          <p:cNvPr id="8" name="Content Placeholder 7"/>
          <p:cNvSpPr>
            <a:spLocks noGrp="1"/>
          </p:cNvSpPr>
          <p:nvPr>
            <p:ph idx="1"/>
          </p:nvPr>
        </p:nvSpPr>
        <p:spPr/>
        <p:txBody>
          <a:bodyPr>
            <a:normAutofit fontScale="70000" lnSpcReduction="20000"/>
          </a:bodyPr>
          <a:lstStyle/>
          <a:p>
            <a:r>
              <a:rPr lang="hr-HR" dirty="0" err="1"/>
              <a:t>Business</a:t>
            </a:r>
            <a:r>
              <a:rPr lang="hr-HR" dirty="0"/>
              <a:t> </a:t>
            </a:r>
            <a:r>
              <a:rPr lang="hr-HR" dirty="0" err="1"/>
              <a:t>entity</a:t>
            </a:r>
            <a:r>
              <a:rPr lang="hr-HR" dirty="0"/>
              <a:t> – poslovni </a:t>
            </a:r>
            <a:r>
              <a:rPr lang="hr-HR" dirty="0" smtClean="0"/>
              <a:t>subjekt</a:t>
            </a:r>
          </a:p>
          <a:p>
            <a:r>
              <a:rPr lang="hr-HR" dirty="0" smtClean="0"/>
              <a:t>Sole </a:t>
            </a:r>
            <a:r>
              <a:rPr lang="hr-HR" dirty="0" err="1" smtClean="0"/>
              <a:t>trader</a:t>
            </a:r>
            <a:r>
              <a:rPr lang="hr-HR" dirty="0" smtClean="0"/>
              <a:t> – trgovac pojedinac, obrtnik</a:t>
            </a:r>
            <a:endParaRPr lang="hr-HR" dirty="0"/>
          </a:p>
          <a:p>
            <a:r>
              <a:rPr lang="hr-HR" dirty="0" err="1"/>
              <a:t>Partnership</a:t>
            </a:r>
            <a:r>
              <a:rPr lang="hr-HR" dirty="0"/>
              <a:t> – </a:t>
            </a:r>
            <a:r>
              <a:rPr lang="hr-HR" dirty="0" smtClean="0"/>
              <a:t>trgovačko društvo, društvo </a:t>
            </a:r>
            <a:r>
              <a:rPr lang="hr-HR" dirty="0"/>
              <a:t>osoba</a:t>
            </a:r>
          </a:p>
          <a:p>
            <a:r>
              <a:rPr lang="hr-HR" dirty="0" err="1"/>
              <a:t>Limited</a:t>
            </a:r>
            <a:r>
              <a:rPr lang="hr-HR" dirty="0"/>
              <a:t> </a:t>
            </a:r>
            <a:r>
              <a:rPr lang="hr-HR" dirty="0" err="1" smtClean="0"/>
              <a:t>liability</a:t>
            </a:r>
            <a:r>
              <a:rPr lang="hr-HR" dirty="0" smtClean="0"/>
              <a:t> </a:t>
            </a:r>
            <a:r>
              <a:rPr lang="hr-HR" dirty="0" err="1" smtClean="0"/>
              <a:t>partnership</a:t>
            </a:r>
            <a:r>
              <a:rPr lang="hr-HR" dirty="0" smtClean="0"/>
              <a:t> </a:t>
            </a:r>
            <a:r>
              <a:rPr lang="hr-HR" dirty="0"/>
              <a:t>– komanditno </a:t>
            </a:r>
            <a:r>
              <a:rPr lang="hr-HR" dirty="0" smtClean="0"/>
              <a:t>društvo</a:t>
            </a:r>
          </a:p>
          <a:p>
            <a:pPr fontAlgn="t"/>
            <a:r>
              <a:rPr lang="en-GB" dirty="0"/>
              <a:t>Private limited company (Ltd</a:t>
            </a:r>
            <a:r>
              <a:rPr lang="en-GB" dirty="0" smtClean="0"/>
              <a:t>.)</a:t>
            </a:r>
            <a:r>
              <a:rPr lang="hr-HR" dirty="0" smtClean="0"/>
              <a:t> (US. </a:t>
            </a:r>
            <a:r>
              <a:rPr lang="en-GB" dirty="0" smtClean="0"/>
              <a:t>C corporation</a:t>
            </a:r>
            <a:r>
              <a:rPr lang="hr-HR" dirty="0" smtClean="0"/>
              <a:t>) - </a:t>
            </a:r>
            <a:r>
              <a:rPr lang="hr-HR" dirty="0"/>
              <a:t>d</a:t>
            </a:r>
            <a:r>
              <a:rPr lang="en-GB" dirty="0" err="1" smtClean="0"/>
              <a:t>ruštvo</a:t>
            </a:r>
            <a:r>
              <a:rPr lang="en-GB" dirty="0" smtClean="0"/>
              <a:t> </a:t>
            </a:r>
            <a:r>
              <a:rPr lang="en-GB" dirty="0"/>
              <a:t>s </a:t>
            </a:r>
            <a:r>
              <a:rPr lang="en-GB" dirty="0" err="1"/>
              <a:t>ograničenom</a:t>
            </a:r>
            <a:r>
              <a:rPr lang="en-GB" dirty="0"/>
              <a:t> </a:t>
            </a:r>
            <a:r>
              <a:rPr lang="en-GB" dirty="0" err="1"/>
              <a:t>odgovornošću</a:t>
            </a:r>
            <a:r>
              <a:rPr lang="en-GB" dirty="0"/>
              <a:t> (</a:t>
            </a:r>
            <a:r>
              <a:rPr lang="en-GB" dirty="0" err="1"/>
              <a:t>d.o.o</a:t>
            </a:r>
            <a:r>
              <a:rPr lang="en-GB" dirty="0"/>
              <a:t>.)</a:t>
            </a:r>
            <a:endParaRPr lang="hr-HR" dirty="0"/>
          </a:p>
          <a:p>
            <a:pPr fontAlgn="t"/>
            <a:r>
              <a:rPr lang="en-GB" dirty="0"/>
              <a:t>Public limited company (Plc</a:t>
            </a:r>
            <a:r>
              <a:rPr lang="en-GB" dirty="0" smtClean="0"/>
              <a:t>.)</a:t>
            </a:r>
            <a:r>
              <a:rPr lang="hr-HR" dirty="0"/>
              <a:t> </a:t>
            </a:r>
            <a:r>
              <a:rPr lang="hr-HR" dirty="0" smtClean="0"/>
              <a:t>(US. </a:t>
            </a:r>
            <a:r>
              <a:rPr lang="en-GB" dirty="0" smtClean="0"/>
              <a:t>S corporation</a:t>
            </a:r>
            <a:r>
              <a:rPr lang="hr-HR" dirty="0"/>
              <a:t>)</a:t>
            </a:r>
            <a:r>
              <a:rPr lang="hr-HR" dirty="0" smtClean="0"/>
              <a:t> - </a:t>
            </a:r>
            <a:r>
              <a:rPr lang="hr-HR" dirty="0"/>
              <a:t>d</a:t>
            </a:r>
            <a:r>
              <a:rPr lang="en-GB" dirty="0" err="1" smtClean="0"/>
              <a:t>ioničko</a:t>
            </a:r>
            <a:r>
              <a:rPr lang="en-GB" dirty="0" smtClean="0"/>
              <a:t> </a:t>
            </a:r>
            <a:r>
              <a:rPr lang="en-GB" dirty="0" err="1"/>
              <a:t>društvo</a:t>
            </a:r>
            <a:r>
              <a:rPr lang="en-GB" dirty="0"/>
              <a:t> (</a:t>
            </a:r>
            <a:r>
              <a:rPr lang="en-GB" dirty="0" err="1"/>
              <a:t>d.d</a:t>
            </a:r>
            <a:r>
              <a:rPr lang="en-GB" dirty="0"/>
              <a:t>.)</a:t>
            </a:r>
            <a:endParaRPr lang="hr-HR" dirty="0"/>
          </a:p>
          <a:p>
            <a:r>
              <a:rPr lang="hr-HR" dirty="0" err="1" smtClean="0"/>
              <a:t>Corporation</a:t>
            </a:r>
            <a:r>
              <a:rPr lang="hr-HR" dirty="0" smtClean="0"/>
              <a:t> </a:t>
            </a:r>
            <a:r>
              <a:rPr lang="hr-HR" dirty="0"/>
              <a:t>– društvo </a:t>
            </a:r>
            <a:r>
              <a:rPr lang="hr-HR" dirty="0" smtClean="0"/>
              <a:t>kapitala</a:t>
            </a:r>
          </a:p>
          <a:p>
            <a:r>
              <a:rPr lang="hr-HR" dirty="0" err="1" smtClean="0"/>
              <a:t>Articles</a:t>
            </a:r>
            <a:r>
              <a:rPr lang="hr-HR" dirty="0" smtClean="0"/>
              <a:t> </a:t>
            </a:r>
            <a:r>
              <a:rPr lang="hr-HR" dirty="0" err="1" smtClean="0"/>
              <a:t>of</a:t>
            </a:r>
            <a:r>
              <a:rPr lang="hr-HR" dirty="0" smtClean="0"/>
              <a:t> </a:t>
            </a:r>
            <a:r>
              <a:rPr lang="hr-HR" dirty="0" err="1" smtClean="0"/>
              <a:t>association</a:t>
            </a:r>
            <a:r>
              <a:rPr lang="hr-HR" dirty="0" smtClean="0"/>
              <a:t> – statut društva</a:t>
            </a:r>
            <a:endParaRPr lang="hr-HR" dirty="0"/>
          </a:p>
          <a:p>
            <a:r>
              <a:rPr lang="hr-HR" dirty="0" err="1"/>
              <a:t>Creditor</a:t>
            </a:r>
            <a:r>
              <a:rPr lang="hr-HR" dirty="0"/>
              <a:t> - </a:t>
            </a:r>
            <a:r>
              <a:rPr lang="hr-HR" dirty="0" smtClean="0"/>
              <a:t>vjerovnik</a:t>
            </a:r>
            <a:endParaRPr lang="hr-HR" dirty="0"/>
          </a:p>
          <a:p>
            <a:r>
              <a:rPr lang="hr-HR" dirty="0" err="1"/>
              <a:t>Artificial</a:t>
            </a:r>
            <a:r>
              <a:rPr lang="hr-HR" dirty="0"/>
              <a:t> </a:t>
            </a:r>
            <a:r>
              <a:rPr lang="hr-HR" dirty="0" err="1"/>
              <a:t>person</a:t>
            </a:r>
            <a:r>
              <a:rPr lang="hr-HR" dirty="0"/>
              <a:t> – pravna osoba</a:t>
            </a:r>
          </a:p>
          <a:p>
            <a:r>
              <a:rPr lang="hr-HR" dirty="0" err="1"/>
              <a:t>Government</a:t>
            </a:r>
            <a:r>
              <a:rPr lang="hr-HR" dirty="0"/>
              <a:t> </a:t>
            </a:r>
            <a:r>
              <a:rPr lang="hr-HR" dirty="0" err="1"/>
              <a:t>grant</a:t>
            </a:r>
            <a:r>
              <a:rPr lang="hr-HR" dirty="0"/>
              <a:t> – odobrenje vlade</a:t>
            </a:r>
          </a:p>
          <a:p>
            <a:r>
              <a:rPr lang="hr-HR" dirty="0" err="1"/>
              <a:t>Perpetual</a:t>
            </a:r>
            <a:r>
              <a:rPr lang="hr-HR" dirty="0"/>
              <a:t> </a:t>
            </a:r>
            <a:r>
              <a:rPr lang="hr-HR" dirty="0" err="1"/>
              <a:t>life</a:t>
            </a:r>
            <a:r>
              <a:rPr lang="hr-HR" dirty="0"/>
              <a:t> – trajni život</a:t>
            </a:r>
          </a:p>
          <a:p>
            <a:r>
              <a:rPr lang="hr-HR" dirty="0" err="1"/>
              <a:t>Limited</a:t>
            </a:r>
            <a:r>
              <a:rPr lang="hr-HR" dirty="0"/>
              <a:t> </a:t>
            </a:r>
            <a:r>
              <a:rPr lang="hr-HR" dirty="0" err="1"/>
              <a:t>liability</a:t>
            </a:r>
            <a:r>
              <a:rPr lang="hr-HR" dirty="0"/>
              <a:t> – ograničena odgovornost</a:t>
            </a:r>
          </a:p>
          <a:p>
            <a:r>
              <a:rPr lang="hr-HR" dirty="0" err="1"/>
              <a:t>Transferability</a:t>
            </a:r>
            <a:r>
              <a:rPr lang="hr-HR" dirty="0"/>
              <a:t> </a:t>
            </a:r>
            <a:r>
              <a:rPr lang="hr-HR" dirty="0" err="1"/>
              <a:t>of</a:t>
            </a:r>
            <a:r>
              <a:rPr lang="hr-HR" dirty="0"/>
              <a:t> </a:t>
            </a:r>
            <a:r>
              <a:rPr lang="hr-HR" dirty="0" err="1"/>
              <a:t>shares</a:t>
            </a:r>
            <a:r>
              <a:rPr lang="hr-HR" dirty="0"/>
              <a:t> – prenosivost dionica</a:t>
            </a:r>
          </a:p>
          <a:p>
            <a:endParaRPr lang="hr-HR" dirty="0"/>
          </a:p>
        </p:txBody>
      </p:sp>
    </p:spTree>
    <p:extLst>
      <p:ext uri="{BB962C8B-B14F-4D97-AF65-F5344CB8AC3E}">
        <p14:creationId xmlns:p14="http://schemas.microsoft.com/office/powerpoint/2010/main" val="525066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Complete</a:t>
            </a:r>
            <a:r>
              <a:rPr lang="hr-HR" dirty="0" smtClean="0"/>
              <a:t> </a:t>
            </a:r>
            <a:r>
              <a:rPr lang="hr-HR" dirty="0" err="1" smtClean="0"/>
              <a:t>the</a:t>
            </a:r>
            <a:r>
              <a:rPr lang="hr-HR" dirty="0" smtClean="0"/>
              <a:t> </a:t>
            </a:r>
            <a:r>
              <a:rPr lang="hr-HR" dirty="0" err="1" smtClean="0"/>
              <a:t>following</a:t>
            </a:r>
            <a:r>
              <a:rPr lang="hr-HR" dirty="0" smtClean="0"/>
              <a:t>:</a:t>
            </a:r>
            <a:endParaRPr lang="hr-HR" dirty="0"/>
          </a:p>
        </p:txBody>
      </p:sp>
      <p:sp>
        <p:nvSpPr>
          <p:cNvPr id="3" name="Content Placeholder 2"/>
          <p:cNvSpPr>
            <a:spLocks noGrp="1"/>
          </p:cNvSpPr>
          <p:nvPr>
            <p:ph idx="1"/>
          </p:nvPr>
        </p:nvSpPr>
        <p:spPr/>
        <p:txBody>
          <a:bodyPr/>
          <a:lstStyle/>
          <a:p>
            <a:r>
              <a:rPr lang="en-US" dirty="0"/>
              <a:t>The sole proprietor has ________ control over the business.</a:t>
            </a:r>
          </a:p>
          <a:p>
            <a:r>
              <a:rPr lang="en-US" dirty="0"/>
              <a:t>In a partnership, profits and losses are shared ________ unless otherwise agreed.</a:t>
            </a:r>
          </a:p>
          <a:p>
            <a:r>
              <a:rPr lang="en-US" dirty="0"/>
              <a:t>One of the attributes of a corporation is _______ liability.</a:t>
            </a:r>
          </a:p>
          <a:p>
            <a:endParaRPr lang="hr-HR" dirty="0"/>
          </a:p>
        </p:txBody>
      </p:sp>
    </p:spTree>
    <p:extLst>
      <p:ext uri="{BB962C8B-B14F-4D97-AF65-F5344CB8AC3E}">
        <p14:creationId xmlns:p14="http://schemas.microsoft.com/office/powerpoint/2010/main" val="3087562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en-US" dirty="0"/>
              <a:t>The sole proprietor has UNLIMITED control over the business.</a:t>
            </a:r>
          </a:p>
          <a:p>
            <a:r>
              <a:rPr lang="en-US" dirty="0"/>
              <a:t>In a partnership, profits and losses are shared EQUALLY unless otherwise agreed.</a:t>
            </a:r>
          </a:p>
          <a:p>
            <a:r>
              <a:rPr lang="en-US" dirty="0"/>
              <a:t>One of the attributes of a corporation is LIMITED liability.</a:t>
            </a:r>
          </a:p>
          <a:p>
            <a:endParaRPr lang="hr-HR" dirty="0"/>
          </a:p>
        </p:txBody>
      </p:sp>
    </p:spTree>
    <p:extLst>
      <p:ext uri="{BB962C8B-B14F-4D97-AF65-F5344CB8AC3E}">
        <p14:creationId xmlns:p14="http://schemas.microsoft.com/office/powerpoint/2010/main" val="2347561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Company law</a:t>
            </a:r>
            <a:endParaRPr lang="en-US" dirty="0"/>
          </a:p>
        </p:txBody>
      </p:sp>
      <p:sp>
        <p:nvSpPr>
          <p:cNvPr id="3" name="Content Placeholder 2"/>
          <p:cNvSpPr>
            <a:spLocks noGrp="1"/>
          </p:cNvSpPr>
          <p:nvPr>
            <p:ph idx="1"/>
          </p:nvPr>
        </p:nvSpPr>
        <p:spPr/>
        <p:txBody>
          <a:bodyPr/>
          <a:lstStyle/>
          <a:p>
            <a:r>
              <a:rPr lang="hr-HR" dirty="0" smtClean="0"/>
              <a:t>The branch of law relating to the formation and operation of companies.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following</a:t>
            </a:r>
            <a:r>
              <a:rPr lang="hr-HR" dirty="0" smtClean="0"/>
              <a:t>:</a:t>
            </a:r>
            <a:endParaRPr lang="hr-HR" dirty="0"/>
          </a:p>
        </p:txBody>
      </p:sp>
      <p:sp>
        <p:nvSpPr>
          <p:cNvPr id="3" name="Content Placeholder 2"/>
          <p:cNvSpPr>
            <a:spLocks noGrp="1"/>
          </p:cNvSpPr>
          <p:nvPr>
            <p:ph idx="1"/>
          </p:nvPr>
        </p:nvSpPr>
        <p:spPr/>
        <p:txBody>
          <a:bodyPr/>
          <a:lstStyle/>
          <a:p>
            <a:r>
              <a:rPr lang="en-US" dirty="0"/>
              <a:t>Each business form has its own advantages and disadvantages. It is selected by people contemplating the formation of a business from the standpoint of financial responsibility, control of operation, possibilities of growth and expansion, and the possibilities of capitalization and financial development.</a:t>
            </a:r>
          </a:p>
          <a:p>
            <a:endParaRPr lang="hr-HR" dirty="0"/>
          </a:p>
        </p:txBody>
      </p:sp>
    </p:spTree>
    <p:extLst>
      <p:ext uri="{BB962C8B-B14F-4D97-AF65-F5344CB8AC3E}">
        <p14:creationId xmlns:p14="http://schemas.microsoft.com/office/powerpoint/2010/main" val="2753561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en-GB" sz="2000" b="1" i="1" dirty="0" smtClean="0"/>
              <a:t>Read the following definitions of some legal terms from the text. Fill each gap with the correct word  to complete the definitions.</a:t>
            </a:r>
            <a:r>
              <a:rPr lang="en-US" sz="2000" dirty="0" smtClean="0"/>
              <a:t/>
            </a:r>
            <a:br>
              <a:rPr lang="en-US" sz="2000" dirty="0" smtClean="0"/>
            </a:b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47500" lnSpcReduction="20000"/>
          </a:bodyPr>
          <a:lstStyle/>
          <a:p>
            <a:pPr>
              <a:buNone/>
            </a:pPr>
            <a:r>
              <a:rPr lang="hr-HR" dirty="0" smtClean="0"/>
              <a:t>	</a:t>
            </a:r>
            <a:r>
              <a:rPr lang="hr-HR" b="1" i="1" dirty="0" smtClean="0"/>
              <a:t>		s</a:t>
            </a:r>
            <a:r>
              <a:rPr lang="en-GB" b="1" i="1" dirty="0" err="1" smtClean="0"/>
              <a:t>hareholder</a:t>
            </a:r>
            <a:r>
              <a:rPr lang="en-GB" b="1" i="1" dirty="0" smtClean="0"/>
              <a:t>        business venture         self-assessment form        corporation tax</a:t>
            </a:r>
            <a:endParaRPr lang="en-US" b="1" i="1" dirty="0" smtClean="0"/>
          </a:p>
          <a:p>
            <a:pPr>
              <a:buNone/>
            </a:pPr>
            <a:r>
              <a:rPr lang="hr-HR" b="1" i="1" dirty="0" smtClean="0"/>
              <a:t>		</a:t>
            </a:r>
            <a:r>
              <a:rPr lang="en-GB" b="1" i="1" dirty="0" smtClean="0"/>
              <a:t>co-owner       	income tax         	management           	incorporation</a:t>
            </a:r>
            <a:endParaRPr lang="en-US" b="1" i="1" dirty="0" smtClean="0"/>
          </a:p>
          <a:p>
            <a:pPr>
              <a:buNone/>
            </a:pPr>
            <a:r>
              <a:rPr lang="hr-HR" b="1" i="1" dirty="0" smtClean="0"/>
              <a:t>	</a:t>
            </a:r>
            <a:r>
              <a:rPr lang="en-GB" b="1" i="1" dirty="0" smtClean="0"/>
              <a:t>liability     	assets         	stock exchange   	   artificial person    	takeover bid</a:t>
            </a:r>
            <a:endParaRPr lang="hr-HR" b="1" i="1" dirty="0" smtClean="0"/>
          </a:p>
          <a:p>
            <a:pPr lvl="0"/>
            <a:endParaRPr lang="hr-HR" dirty="0" smtClean="0"/>
          </a:p>
          <a:p>
            <a:pPr lvl="0"/>
            <a:endParaRPr lang="hr-HR" dirty="0" smtClean="0"/>
          </a:p>
          <a:p>
            <a:pPr lvl="0"/>
            <a:r>
              <a:rPr lang="en-GB" dirty="0" smtClean="0"/>
              <a:t>A ________________________ is a form a sole trader or a partner needs to complete and send to the tax authority. It contains all financial details and a calculation of the amount of tax that must be paid.</a:t>
            </a:r>
            <a:endParaRPr lang="en-US" dirty="0" smtClean="0"/>
          </a:p>
          <a:p>
            <a:pPr lvl="0"/>
            <a:r>
              <a:rPr lang="en-GB" dirty="0" smtClean="0"/>
              <a:t>The amount of income that is paid in tax is called ___________________ .</a:t>
            </a:r>
            <a:endParaRPr lang="en-US" dirty="0" smtClean="0"/>
          </a:p>
          <a:p>
            <a:pPr lvl="0"/>
            <a:r>
              <a:rPr lang="en-GB" dirty="0" smtClean="0"/>
              <a:t>___________________ is the way in which a business is run on a day-to-day basis.</a:t>
            </a:r>
            <a:endParaRPr lang="en-US" dirty="0" smtClean="0"/>
          </a:p>
          <a:p>
            <a:pPr lvl="0"/>
            <a:r>
              <a:rPr lang="en-GB" dirty="0" smtClean="0"/>
              <a:t> _____________________ is the condition of being actually or potentially subject to a legal obligation.</a:t>
            </a:r>
            <a:endParaRPr lang="en-US" dirty="0" smtClean="0"/>
          </a:p>
          <a:p>
            <a:pPr lvl="0"/>
            <a:r>
              <a:rPr lang="en-GB" dirty="0" smtClean="0"/>
              <a:t>Any property owned by a person or firm that has financial value is called _______________.</a:t>
            </a:r>
            <a:endParaRPr lang="en-US" dirty="0" smtClean="0"/>
          </a:p>
          <a:p>
            <a:pPr lvl="0"/>
            <a:r>
              <a:rPr lang="en-GB" dirty="0" smtClean="0"/>
              <a:t>An _______________________ is an entity (such as a firm) other than a</a:t>
            </a:r>
            <a:r>
              <a:rPr lang="en-GB" dirty="0" smtClean="0">
                <a:hlinkClick r:id="rId2"/>
              </a:rPr>
              <a:t> </a:t>
            </a:r>
            <a:r>
              <a:rPr lang="en-GB" dirty="0" smtClean="0"/>
              <a:t>natural person (human being) created by</a:t>
            </a:r>
            <a:r>
              <a:rPr lang="en-GB" dirty="0" smtClean="0">
                <a:hlinkClick r:id="rId3"/>
              </a:rPr>
              <a:t> </a:t>
            </a:r>
            <a:r>
              <a:rPr lang="en-GB" dirty="0" smtClean="0"/>
              <a:t>law and recognized a legal entity having distinct</a:t>
            </a:r>
            <a:r>
              <a:rPr lang="en-GB" dirty="0" smtClean="0">
                <a:hlinkClick r:id="rId4"/>
              </a:rPr>
              <a:t> </a:t>
            </a:r>
            <a:r>
              <a:rPr lang="en-GB" dirty="0" smtClean="0"/>
              <a:t>identity legal personality, and duties and rights. (</a:t>
            </a:r>
            <a:r>
              <a:rPr lang="en-GB" i="1" dirty="0" smtClean="0"/>
              <a:t>juristic or legal person</a:t>
            </a:r>
            <a:r>
              <a:rPr lang="en-GB" dirty="0" smtClean="0"/>
              <a:t>)</a:t>
            </a:r>
            <a:endParaRPr lang="en-US" dirty="0" smtClean="0"/>
          </a:p>
          <a:p>
            <a:pPr lvl="0"/>
            <a:r>
              <a:rPr lang="en-GB" dirty="0" smtClean="0"/>
              <a:t>A _____________________ is an individual, or, organisation that owns one or more shares in company, and in whose name the share certificate is issued (US </a:t>
            </a:r>
            <a:r>
              <a:rPr lang="en-GB" i="1" dirty="0" smtClean="0"/>
              <a:t>stockholder</a:t>
            </a:r>
            <a:r>
              <a:rPr lang="en-GB" dirty="0" smtClean="0"/>
              <a:t>)</a:t>
            </a:r>
            <a:endParaRPr lang="en-US" dirty="0" smtClean="0"/>
          </a:p>
          <a:p>
            <a:pPr lvl="0"/>
            <a:r>
              <a:rPr lang="en-GB" dirty="0" smtClean="0"/>
              <a:t>An individual or group that shares ownership with another individual or group is referred to as a _______________...................................................................................</a:t>
            </a:r>
            <a:endParaRPr lang="en-US" dirty="0" smtClean="0"/>
          </a:p>
          <a:p>
            <a:pPr lvl="0"/>
            <a:r>
              <a:rPr lang="en-GB" dirty="0" smtClean="0"/>
              <a:t> _____________________ is the process of legally declaring a corporate entity as separate from its owners.</a:t>
            </a:r>
            <a:endParaRPr lang="en-US" dirty="0" smtClean="0"/>
          </a:p>
          <a:p>
            <a:pPr lvl="0"/>
            <a:r>
              <a:rPr lang="en-GB" dirty="0" smtClean="0"/>
              <a:t>_____________________ is the amount of money payable on a company’s income (</a:t>
            </a:r>
            <a:r>
              <a:rPr lang="en-GB" dirty="0" err="1" smtClean="0"/>
              <a:t>eg</a:t>
            </a:r>
            <a:r>
              <a:rPr lang="en-GB" dirty="0" smtClean="0"/>
              <a:t>. from investment in shares) or gains (</a:t>
            </a:r>
            <a:r>
              <a:rPr lang="en-GB" dirty="0" err="1" smtClean="0"/>
              <a:t>eg</a:t>
            </a:r>
            <a:r>
              <a:rPr lang="en-GB" dirty="0" smtClean="0"/>
              <a:t>. from sale of assets) at  the statutory rate. that must be</a:t>
            </a:r>
            <a:r>
              <a:rPr lang="en-GB" dirty="0" smtClean="0">
                <a:hlinkClick r:id="rId5"/>
              </a:rPr>
              <a:t> </a:t>
            </a:r>
            <a:r>
              <a:rPr lang="en-GB" dirty="0" smtClean="0"/>
              <a:t>paid by a company (US corporation) based on the</a:t>
            </a:r>
            <a:r>
              <a:rPr lang="en-GB" dirty="0" smtClean="0">
                <a:hlinkClick r:id="rId6"/>
              </a:rPr>
              <a:t> </a:t>
            </a:r>
            <a:r>
              <a:rPr lang="en-GB" dirty="0" smtClean="0"/>
              <a:t>amount of</a:t>
            </a:r>
            <a:r>
              <a:rPr lang="en-GB" dirty="0" smtClean="0">
                <a:hlinkClick r:id="rId7"/>
              </a:rPr>
              <a:t> </a:t>
            </a:r>
            <a:r>
              <a:rPr lang="en-GB" dirty="0" smtClean="0"/>
              <a:t>profit the company has made.</a:t>
            </a:r>
            <a:endParaRPr lang="en-US" dirty="0" smtClean="0"/>
          </a:p>
          <a:p>
            <a:pPr lvl="0"/>
            <a:r>
              <a:rPr lang="en-GB" dirty="0" smtClean="0"/>
              <a:t> ________________________ is an organized financial market where</a:t>
            </a:r>
            <a:r>
              <a:rPr lang="en-GB" dirty="0" smtClean="0">
                <a:hlinkClick r:id="rId8"/>
              </a:rPr>
              <a:t> </a:t>
            </a:r>
            <a:r>
              <a:rPr lang="en-GB" dirty="0" smtClean="0"/>
              <a:t>shares and other securities are bought and sold.</a:t>
            </a:r>
            <a:endParaRPr lang="en-US" dirty="0" smtClean="0"/>
          </a:p>
          <a:p>
            <a:pPr lvl="0"/>
            <a:r>
              <a:rPr lang="en-GB" dirty="0" smtClean="0"/>
              <a:t> A _______________ is a business</a:t>
            </a:r>
            <a:r>
              <a:rPr lang="en-GB" dirty="0" smtClean="0">
                <a:hlinkClick r:id="rId9"/>
              </a:rPr>
              <a:t> </a:t>
            </a:r>
            <a:r>
              <a:rPr lang="en-GB" dirty="0" smtClean="0"/>
              <a:t>entity developed with the</a:t>
            </a:r>
            <a:r>
              <a:rPr lang="en-GB" dirty="0" smtClean="0">
                <a:hlinkClick r:id="rId10"/>
              </a:rPr>
              <a:t> </a:t>
            </a:r>
            <a:r>
              <a:rPr lang="en-GB" dirty="0" smtClean="0"/>
              <a:t>intent to make financial profits.</a:t>
            </a:r>
            <a:endParaRPr lang="en-US" dirty="0" smtClean="0"/>
          </a:p>
          <a:p>
            <a:pPr lvl="0"/>
            <a:r>
              <a:rPr lang="en-GB" dirty="0" smtClean="0"/>
              <a:t>The</a:t>
            </a:r>
            <a:r>
              <a:rPr lang="en-GB" dirty="0" smtClean="0">
                <a:hlinkClick r:id="rId6"/>
              </a:rPr>
              <a:t> </a:t>
            </a:r>
            <a:r>
              <a:rPr lang="en-GB" dirty="0" smtClean="0"/>
              <a:t>amount a</a:t>
            </a:r>
            <a:r>
              <a:rPr lang="en-GB" dirty="0" smtClean="0">
                <a:hlinkClick r:id="rId11"/>
              </a:rPr>
              <a:t> </a:t>
            </a:r>
            <a:r>
              <a:rPr lang="en-GB" dirty="0" smtClean="0"/>
              <a:t>company or group of</a:t>
            </a:r>
            <a:r>
              <a:rPr lang="en-GB" dirty="0" smtClean="0">
                <a:hlinkClick r:id="rId12"/>
              </a:rPr>
              <a:t> </a:t>
            </a:r>
            <a:r>
              <a:rPr lang="en-GB" dirty="0" smtClean="0"/>
              <a:t>investors is willing to pay in order to acquire a company is called a ____________________.</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hr-HR" sz="2000" b="1" i="1" dirty="0" smtClean="0"/>
              <a:t/>
            </a:r>
            <a:br>
              <a:rPr lang="hr-HR" sz="2000" b="1" i="1" dirty="0" smtClean="0"/>
            </a:br>
            <a:r>
              <a:rPr lang="hr-HR" sz="2000" b="1" i="1" dirty="0" smtClean="0"/>
              <a:t>F</a:t>
            </a:r>
            <a:r>
              <a:rPr lang="en-GB" sz="2000" b="1" i="1" dirty="0" smtClean="0"/>
              <a:t>ill in the gaps with the terms given </a:t>
            </a:r>
            <a:r>
              <a:rPr lang="hr-HR" sz="2000" b="1" i="1" dirty="0" smtClean="0"/>
              <a:t>:</a:t>
            </a:r>
            <a:br>
              <a:rPr lang="hr-HR" sz="2000" b="1" i="1" dirty="0" smtClean="0"/>
            </a:br>
            <a:r>
              <a:rPr lang="en-GB" sz="2000" dirty="0" smtClean="0"/>
              <a:t> </a:t>
            </a:r>
            <a:r>
              <a:rPr lang="hr-HR" sz="2000" dirty="0" smtClean="0"/>
              <a:t/>
            </a:r>
            <a:br>
              <a:rPr lang="hr-HR" sz="2000" dirty="0" smtClean="0"/>
            </a:br>
            <a:r>
              <a:rPr lang="en-GB" sz="2000" dirty="0" smtClean="0"/>
              <a:t>formed                 registered                  incur                purchaser</a:t>
            </a:r>
            <a:r>
              <a:rPr lang="en-US" sz="2000" dirty="0" smtClean="0"/>
              <a:t/>
            </a:r>
            <a:br>
              <a:rPr lang="en-US" sz="2000" dirty="0" smtClean="0"/>
            </a:br>
            <a:r>
              <a:rPr lang="en-GB" sz="2000" dirty="0" smtClean="0"/>
              <a:t>registration               investors           certified</a:t>
            </a:r>
            <a:r>
              <a:rPr lang="en-US" sz="2000" dirty="0" smtClean="0"/>
              <a:t/>
            </a:r>
            <a:br>
              <a:rPr lang="en-US" sz="2000" dirty="0" smtClean="0"/>
            </a:br>
            <a:r>
              <a:rPr lang="en-GB" sz="2000" dirty="0" smtClean="0"/>
              <a:t> business entity                incorporation	               drafted </a:t>
            </a:r>
            <a:r>
              <a:rPr lang="hr-HR" sz="2000" b="1" i="1" dirty="0" smtClean="0"/>
              <a:t/>
            </a:r>
            <a:br>
              <a:rPr lang="hr-HR" sz="2000" b="1" i="1" dirty="0" smtClean="0"/>
            </a:br>
            <a:endParaRPr lang="en-US" sz="2000" dirty="0"/>
          </a:p>
        </p:txBody>
      </p:sp>
      <p:sp>
        <p:nvSpPr>
          <p:cNvPr id="3" name="Content Placeholder 2"/>
          <p:cNvSpPr>
            <a:spLocks noGrp="1"/>
          </p:cNvSpPr>
          <p:nvPr>
            <p:ph idx="1"/>
          </p:nvPr>
        </p:nvSpPr>
        <p:spPr/>
        <p:txBody>
          <a:bodyPr>
            <a:normAutofit fontScale="70000" lnSpcReduction="20000"/>
          </a:bodyPr>
          <a:lstStyle/>
          <a:p>
            <a:r>
              <a:rPr lang="en-GB" b="1" dirty="0" smtClean="0"/>
              <a:t>Off-The-Shelf Companies</a:t>
            </a:r>
            <a:endParaRPr lang="en-US" b="1" dirty="0" smtClean="0"/>
          </a:p>
          <a:p>
            <a:r>
              <a:rPr lang="en-GB" dirty="0" smtClean="0"/>
              <a:t>A Shelf company or Off-The-Shelf company is a company which has been legally _________________ with Companies House at an earlier date and is available for a _________________ who wants to</a:t>
            </a:r>
            <a:r>
              <a:rPr lang="en-GB" dirty="0" smtClean="0">
                <a:hlinkClick r:id="rId2"/>
              </a:rPr>
              <a:t> </a:t>
            </a:r>
            <a:r>
              <a:rPr lang="en-GB" dirty="0" smtClean="0"/>
              <a:t>bypass the lengthy registration or _________________</a:t>
            </a:r>
            <a:r>
              <a:rPr lang="en-GB" dirty="0" smtClean="0">
                <a:hlinkClick r:id="rId3"/>
              </a:rPr>
              <a:t> </a:t>
            </a:r>
            <a:r>
              <a:rPr lang="en-GB" dirty="0" smtClean="0"/>
              <a:t>process. Although the majority of _________________who intend to start a limited __________________decide to set-up a brand new company, that is, one which does not exist until the time they choose to register it themselves, off the shelf companies might be very popular in specific situations. They are usually _________________ and sold by</a:t>
            </a:r>
            <a:r>
              <a:rPr lang="en-GB" dirty="0" smtClean="0">
                <a:hlinkClick r:id="rId4"/>
              </a:rPr>
              <a:t> </a:t>
            </a:r>
            <a:r>
              <a:rPr lang="en-GB" dirty="0" smtClean="0"/>
              <a:t>accounting or</a:t>
            </a:r>
            <a:r>
              <a:rPr lang="en-GB" dirty="0" smtClean="0">
                <a:hlinkClick r:id="rId5"/>
              </a:rPr>
              <a:t> </a:t>
            </a:r>
            <a:r>
              <a:rPr lang="en-GB" dirty="0" smtClean="0"/>
              <a:t>law firms. Since they _________________ some additional costs, buying such companies is generally more expensive than registering a new entity.</a:t>
            </a:r>
            <a:endParaRPr lang="en-US" dirty="0" smtClean="0"/>
          </a:p>
          <a:p>
            <a:r>
              <a:rPr lang="en-GB" dirty="0" smtClean="0"/>
              <a:t>To avail the benefits of pre-registered companies is a very simple process. On the market there is a large number of ready-made company names with suitably __________________ business documents ready for immediate ___________________ in a purchaser's name. Each company is ___________________to have not been traded, and having the ability to trade in any business area preferred. Before listing all company names must be verified with Companies House, and the governing, i.e. Companies Act.</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GB" dirty="0"/>
              <a:t>A Shelf company or Off-The-Shelf company is a company which has been legally</a:t>
            </a:r>
            <a:r>
              <a:rPr lang="en-GB" b="1" dirty="0"/>
              <a:t> registered </a:t>
            </a:r>
            <a:r>
              <a:rPr lang="en-GB" dirty="0"/>
              <a:t> with Companies House at an earlier date and is available for a </a:t>
            </a:r>
            <a:r>
              <a:rPr lang="en-GB" b="1" dirty="0"/>
              <a:t>purchaser</a:t>
            </a:r>
            <a:r>
              <a:rPr lang="en-GB" dirty="0"/>
              <a:t> who wants to</a:t>
            </a:r>
            <a:r>
              <a:rPr lang="en-GB" dirty="0">
                <a:hlinkClick r:id="rId2"/>
              </a:rPr>
              <a:t> </a:t>
            </a:r>
            <a:r>
              <a:rPr lang="en-GB" dirty="0"/>
              <a:t>bypass the lengthy registration or </a:t>
            </a:r>
            <a:r>
              <a:rPr lang="en-GB" b="1" dirty="0"/>
              <a:t>incorporation</a:t>
            </a:r>
            <a:r>
              <a:rPr lang="en-GB" dirty="0">
                <a:hlinkClick r:id="rId3"/>
              </a:rPr>
              <a:t> </a:t>
            </a:r>
            <a:r>
              <a:rPr lang="en-GB" dirty="0"/>
              <a:t>process. Although the majority of </a:t>
            </a:r>
            <a:r>
              <a:rPr lang="en-GB" b="1" dirty="0"/>
              <a:t>investors </a:t>
            </a:r>
            <a:r>
              <a:rPr lang="en-GB" dirty="0"/>
              <a:t>who intend to start a limited </a:t>
            </a:r>
            <a:r>
              <a:rPr lang="en-GB" b="1" dirty="0"/>
              <a:t>business entity</a:t>
            </a:r>
            <a:r>
              <a:rPr lang="en-GB" dirty="0"/>
              <a:t> decide to set-up a brand new company, that is, one which does not exist until the time they choose to register it themselves, off the shelf companies might be very popular in specific situations. They are usually </a:t>
            </a:r>
            <a:r>
              <a:rPr lang="en-GB" b="1" dirty="0"/>
              <a:t>formed </a:t>
            </a:r>
            <a:r>
              <a:rPr lang="en-GB" dirty="0"/>
              <a:t>and sold by</a:t>
            </a:r>
            <a:r>
              <a:rPr lang="en-GB" dirty="0">
                <a:hlinkClick r:id="rId4"/>
              </a:rPr>
              <a:t> </a:t>
            </a:r>
            <a:r>
              <a:rPr lang="en-GB" dirty="0"/>
              <a:t>accounting or</a:t>
            </a:r>
            <a:r>
              <a:rPr lang="en-GB" dirty="0">
                <a:hlinkClick r:id="rId5"/>
              </a:rPr>
              <a:t> </a:t>
            </a:r>
            <a:r>
              <a:rPr lang="en-GB" dirty="0"/>
              <a:t>law firms. Since they </a:t>
            </a:r>
            <a:r>
              <a:rPr lang="en-GB" b="1" dirty="0"/>
              <a:t>incur</a:t>
            </a:r>
            <a:r>
              <a:rPr lang="en-GB" dirty="0"/>
              <a:t> some additional costs, buying such companies is generally more expensive than registering a new entity.</a:t>
            </a:r>
            <a:endParaRPr lang="en-US" dirty="0"/>
          </a:p>
          <a:p>
            <a:r>
              <a:rPr lang="hr-HR" dirty="0" smtClean="0"/>
              <a:t>Making use of</a:t>
            </a:r>
            <a:r>
              <a:rPr lang="en-GB" dirty="0" smtClean="0"/>
              <a:t> </a:t>
            </a:r>
            <a:r>
              <a:rPr lang="en-GB" dirty="0"/>
              <a:t>the benefits of pre-registered companies is a very simple process. On the market there is a large number of ready-made company names with suitably </a:t>
            </a:r>
            <a:r>
              <a:rPr lang="en-GB" b="1" dirty="0"/>
              <a:t>drafted</a:t>
            </a:r>
            <a:r>
              <a:rPr lang="en-GB" dirty="0"/>
              <a:t> business documents ready for immediate</a:t>
            </a:r>
            <a:r>
              <a:rPr lang="en-GB" b="1" dirty="0"/>
              <a:t> registration </a:t>
            </a:r>
            <a:r>
              <a:rPr lang="en-GB" dirty="0"/>
              <a:t>in a purchaser's name. Each company is </a:t>
            </a:r>
            <a:r>
              <a:rPr lang="en-GB" b="1" dirty="0"/>
              <a:t>certified</a:t>
            </a:r>
            <a:r>
              <a:rPr lang="en-GB" dirty="0"/>
              <a:t> to have not been traded, and having the ability to trade in any business area preferred. Before listing all company names must be verified with Companies House, and the governing, i.e. Companies Act.</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smtClean="0"/>
              <a:t>Thank you for your attention!</a:t>
            </a:r>
            <a:endParaRPr lang="en-US"/>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Most common business entities in the UK</a:t>
            </a:r>
            <a:endParaRPr lang="en-US" dirty="0"/>
          </a:p>
        </p:txBody>
      </p:sp>
      <p:sp>
        <p:nvSpPr>
          <p:cNvPr id="3" name="Content Placeholder 2"/>
          <p:cNvSpPr>
            <a:spLocks noGrp="1"/>
          </p:cNvSpPr>
          <p:nvPr>
            <p:ph idx="1"/>
          </p:nvPr>
        </p:nvSpPr>
        <p:spPr/>
        <p:txBody>
          <a:bodyPr>
            <a:normAutofit/>
          </a:bodyPr>
          <a:lstStyle/>
          <a:p>
            <a:pPr lvl="0"/>
            <a:r>
              <a:rPr lang="en-GB" dirty="0"/>
              <a:t>Sole </a:t>
            </a:r>
            <a:r>
              <a:rPr lang="en-GB" dirty="0" smtClean="0"/>
              <a:t>trade</a:t>
            </a:r>
            <a:r>
              <a:rPr lang="hr-HR" dirty="0" smtClean="0"/>
              <a:t>r</a:t>
            </a:r>
            <a:endParaRPr lang="en-US" u="none" strike="noStrike" dirty="0" smtClean="0"/>
          </a:p>
          <a:p>
            <a:pPr lvl="0"/>
            <a:r>
              <a:rPr lang="hr-HR" dirty="0"/>
              <a:t>P</a:t>
            </a:r>
            <a:r>
              <a:rPr lang="en-GB" dirty="0" err="1" smtClean="0"/>
              <a:t>artnership</a:t>
            </a:r>
            <a:r>
              <a:rPr lang="en-GB" dirty="0" smtClean="0"/>
              <a:t>  </a:t>
            </a:r>
            <a:endParaRPr lang="en-US" u="none" strike="noStrike" dirty="0" smtClean="0"/>
          </a:p>
          <a:p>
            <a:pPr lvl="1"/>
            <a:r>
              <a:rPr lang="hr-HR" dirty="0" smtClean="0"/>
              <a:t>L</a:t>
            </a:r>
            <a:r>
              <a:rPr lang="en-GB" dirty="0" err="1" smtClean="0"/>
              <a:t>imited</a:t>
            </a:r>
            <a:r>
              <a:rPr lang="en-GB" dirty="0" smtClean="0"/>
              <a:t> </a:t>
            </a:r>
            <a:r>
              <a:rPr lang="en-GB" dirty="0"/>
              <a:t>liability partnership</a:t>
            </a:r>
            <a:endParaRPr lang="en-US" u="none" strike="noStrike" dirty="0" smtClean="0"/>
          </a:p>
          <a:p>
            <a:pPr lvl="0"/>
            <a:r>
              <a:rPr lang="en-GB" dirty="0"/>
              <a:t>Limited </a:t>
            </a:r>
            <a:r>
              <a:rPr lang="en-GB" dirty="0" smtClean="0"/>
              <a:t>company</a:t>
            </a:r>
            <a:endParaRPr lang="hr-HR" dirty="0"/>
          </a:p>
          <a:p>
            <a:pPr lvl="1"/>
            <a:r>
              <a:rPr lang="hr-HR" dirty="0"/>
              <a:t>P</a:t>
            </a:r>
            <a:r>
              <a:rPr lang="en-GB" dirty="0" err="1" smtClean="0"/>
              <a:t>rivate</a:t>
            </a:r>
            <a:r>
              <a:rPr lang="en-GB" dirty="0" smtClean="0"/>
              <a:t> </a:t>
            </a:r>
            <a:r>
              <a:rPr lang="en-GB" dirty="0"/>
              <a:t>limited company  </a:t>
            </a:r>
            <a:endParaRPr lang="hr-HR" dirty="0" smtClean="0"/>
          </a:p>
          <a:p>
            <a:pPr lvl="1"/>
            <a:r>
              <a:rPr lang="hr-HR" dirty="0"/>
              <a:t>P</a:t>
            </a:r>
            <a:r>
              <a:rPr lang="en-GB" dirty="0" err="1" smtClean="0"/>
              <a:t>ublic</a:t>
            </a:r>
            <a:r>
              <a:rPr lang="en-GB" dirty="0" smtClean="0"/>
              <a:t> </a:t>
            </a:r>
            <a:r>
              <a:rPr lang="en-GB" dirty="0"/>
              <a:t>limited company</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237261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nSpc>
                          <a:spcPct val="107000"/>
                        </a:lnSpc>
                        <a:spcBef>
                          <a:spcPts val="0"/>
                        </a:spcBef>
                        <a:spcAft>
                          <a:spcPts val="800"/>
                        </a:spcAft>
                      </a:pPr>
                      <a:r>
                        <a:rPr lang="en-GB" sz="1200" b="1" dirty="0">
                          <a:latin typeface="Times New Roman"/>
                          <a:ea typeface="Times New Roman"/>
                          <a:cs typeface="Times New Roman"/>
                        </a:rPr>
                        <a:t>UK entity</a:t>
                      </a:r>
                      <a:endParaRPr lang="en-US" sz="1100" dirty="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b="1">
                          <a:latin typeface="Times New Roman"/>
                          <a:ea typeface="Times New Roman"/>
                          <a:cs typeface="Times New Roman"/>
                        </a:rPr>
                        <a:t>USA entity</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b="1">
                          <a:latin typeface="Times New Roman"/>
                          <a:ea typeface="Times New Roman"/>
                          <a:cs typeface="Times New Roman"/>
                        </a:rPr>
                        <a:t>Croatian entity</a:t>
                      </a:r>
                      <a:endParaRPr lang="en-US" sz="1100">
                        <a:latin typeface="Calibri"/>
                        <a:ea typeface="Calibri"/>
                        <a:cs typeface="Times New Roman"/>
                      </a:endParaRPr>
                    </a:p>
                  </a:txBody>
                  <a:tcPr marL="63500" marR="63500" marT="63500" marB="63500"/>
                </a:tc>
                <a:extLst>
                  <a:ext uri="{0D108BD9-81ED-4DB2-BD59-A6C34878D82A}">
                    <a16:rowId xmlns:a16="http://schemas.microsoft.com/office/drawing/2014/main" val="10000"/>
                  </a:ext>
                </a:extLst>
              </a:tr>
              <a:tr h="370840">
                <a:tc>
                  <a:txBody>
                    <a:bodyPr/>
                    <a:lstStyle/>
                    <a:p>
                      <a:pPr marL="0" marR="0">
                        <a:lnSpc>
                          <a:spcPct val="107000"/>
                        </a:lnSpc>
                        <a:spcBef>
                          <a:spcPts val="0"/>
                        </a:spcBef>
                        <a:spcAft>
                          <a:spcPts val="800"/>
                        </a:spcAft>
                      </a:pPr>
                      <a:r>
                        <a:rPr lang="en-GB" sz="1200">
                          <a:latin typeface="Times New Roman"/>
                          <a:ea typeface="Times New Roman"/>
                          <a:cs typeface="Times New Roman"/>
                        </a:rPr>
                        <a:t>Sole trader</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Sole proprietorship</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dirty="0" err="1">
                          <a:latin typeface="Times New Roman"/>
                          <a:ea typeface="Times New Roman"/>
                          <a:cs typeface="Times New Roman"/>
                        </a:rPr>
                        <a:t>Trgovac</a:t>
                      </a:r>
                      <a:r>
                        <a:rPr lang="en-GB" sz="1200" dirty="0">
                          <a:latin typeface="Times New Roman"/>
                          <a:ea typeface="Times New Roman"/>
                          <a:cs typeface="Times New Roman"/>
                        </a:rPr>
                        <a:t> </a:t>
                      </a:r>
                      <a:r>
                        <a:rPr lang="en-GB" sz="1200" dirty="0" err="1" smtClean="0">
                          <a:latin typeface="Times New Roman"/>
                          <a:ea typeface="Times New Roman"/>
                          <a:cs typeface="Times New Roman"/>
                        </a:rPr>
                        <a:t>pojedinac</a:t>
                      </a:r>
                      <a:r>
                        <a:rPr lang="hr-HR" sz="1200" dirty="0" smtClean="0">
                          <a:latin typeface="Times New Roman"/>
                          <a:ea typeface="Times New Roman"/>
                          <a:cs typeface="Times New Roman"/>
                        </a:rPr>
                        <a:t>/obrtnik</a:t>
                      </a:r>
                      <a:endParaRPr lang="en-US" sz="1100" dirty="0">
                        <a:latin typeface="Calibri"/>
                        <a:ea typeface="Calibri"/>
                        <a:cs typeface="Times New Roman"/>
                      </a:endParaRPr>
                    </a:p>
                  </a:txBody>
                  <a:tcPr marL="63500" marR="63500" marT="63500" marB="63500"/>
                </a:tc>
                <a:extLst>
                  <a:ext uri="{0D108BD9-81ED-4DB2-BD59-A6C34878D82A}">
                    <a16:rowId xmlns:a16="http://schemas.microsoft.com/office/drawing/2014/main" val="10001"/>
                  </a:ext>
                </a:extLst>
              </a:tr>
              <a:tr h="370840">
                <a:tc>
                  <a:txBody>
                    <a:bodyPr/>
                    <a:lstStyle/>
                    <a:p>
                      <a:pPr marL="0" marR="0">
                        <a:lnSpc>
                          <a:spcPct val="107000"/>
                        </a:lnSpc>
                        <a:spcBef>
                          <a:spcPts val="0"/>
                        </a:spcBef>
                        <a:spcAft>
                          <a:spcPts val="800"/>
                        </a:spcAft>
                      </a:pPr>
                      <a:r>
                        <a:rPr lang="en-GB" sz="1200">
                          <a:latin typeface="Times New Roman"/>
                          <a:ea typeface="Times New Roman"/>
                          <a:cs typeface="Times New Roman"/>
                        </a:rPr>
                        <a:t>‘Ordinary’ partnership</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General partnership</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Javno trgovačko društvo</a:t>
                      </a:r>
                      <a:endParaRPr lang="en-US" sz="1100">
                        <a:latin typeface="Calibri"/>
                        <a:ea typeface="Calibri"/>
                        <a:cs typeface="Times New Roman"/>
                      </a:endParaRPr>
                    </a:p>
                  </a:txBody>
                  <a:tcPr marL="63500" marR="63500" marT="63500" marB="63500"/>
                </a:tc>
                <a:extLst>
                  <a:ext uri="{0D108BD9-81ED-4DB2-BD59-A6C34878D82A}">
                    <a16:rowId xmlns:a16="http://schemas.microsoft.com/office/drawing/2014/main" val="10002"/>
                  </a:ext>
                </a:extLst>
              </a:tr>
              <a:tr h="370840">
                <a:tc>
                  <a:txBody>
                    <a:bodyPr/>
                    <a:lstStyle/>
                    <a:p>
                      <a:pPr marL="0" marR="0">
                        <a:lnSpc>
                          <a:spcPct val="107000"/>
                        </a:lnSpc>
                        <a:spcBef>
                          <a:spcPts val="0"/>
                        </a:spcBef>
                        <a:spcAft>
                          <a:spcPts val="800"/>
                        </a:spcAft>
                      </a:pPr>
                      <a:r>
                        <a:rPr lang="en-GB" sz="1200">
                          <a:latin typeface="Times New Roman"/>
                          <a:ea typeface="Times New Roman"/>
                          <a:cs typeface="Times New Roman"/>
                        </a:rPr>
                        <a:t>Limited liability partnership</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Limited partnership</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Komanditno društvo</a:t>
                      </a:r>
                      <a:endParaRPr lang="en-US" sz="1100">
                        <a:latin typeface="Calibri"/>
                        <a:ea typeface="Calibri"/>
                        <a:cs typeface="Times New Roman"/>
                      </a:endParaRPr>
                    </a:p>
                  </a:txBody>
                  <a:tcPr marL="63500" marR="63500" marT="63500" marB="63500"/>
                </a:tc>
                <a:extLst>
                  <a:ext uri="{0D108BD9-81ED-4DB2-BD59-A6C34878D82A}">
                    <a16:rowId xmlns:a16="http://schemas.microsoft.com/office/drawing/2014/main" val="10003"/>
                  </a:ext>
                </a:extLst>
              </a:tr>
              <a:tr h="370840">
                <a:tc>
                  <a:txBody>
                    <a:bodyPr/>
                    <a:lstStyle/>
                    <a:p>
                      <a:pPr marL="0" marR="0">
                        <a:lnSpc>
                          <a:spcPct val="107000"/>
                        </a:lnSpc>
                        <a:spcBef>
                          <a:spcPts val="0"/>
                        </a:spcBef>
                        <a:spcAft>
                          <a:spcPts val="800"/>
                        </a:spcAft>
                      </a:pPr>
                      <a:r>
                        <a:rPr lang="en-GB" sz="1200">
                          <a:latin typeface="Times New Roman"/>
                          <a:ea typeface="Times New Roman"/>
                          <a:cs typeface="Times New Roman"/>
                        </a:rPr>
                        <a:t>Private limited company (Ltd.)</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dirty="0">
                          <a:latin typeface="Times New Roman"/>
                          <a:ea typeface="Times New Roman"/>
                          <a:cs typeface="Times New Roman"/>
                        </a:rPr>
                        <a:t>C corporation</a:t>
                      </a:r>
                      <a:endParaRPr lang="en-US" sz="1100" dirty="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Društvo s ograničenom odgovornošću (d.o.o.)</a:t>
                      </a:r>
                      <a:endParaRPr lang="en-US" sz="1100">
                        <a:latin typeface="Calibri"/>
                        <a:ea typeface="Calibri"/>
                        <a:cs typeface="Times New Roman"/>
                      </a:endParaRPr>
                    </a:p>
                  </a:txBody>
                  <a:tcPr marL="63500" marR="63500" marT="63500" marB="63500"/>
                </a:tc>
                <a:extLst>
                  <a:ext uri="{0D108BD9-81ED-4DB2-BD59-A6C34878D82A}">
                    <a16:rowId xmlns:a16="http://schemas.microsoft.com/office/drawing/2014/main" val="10004"/>
                  </a:ext>
                </a:extLst>
              </a:tr>
              <a:tr h="370840">
                <a:tc>
                  <a:txBody>
                    <a:bodyPr/>
                    <a:lstStyle/>
                    <a:p>
                      <a:pPr marL="0" marR="0">
                        <a:lnSpc>
                          <a:spcPct val="107000"/>
                        </a:lnSpc>
                        <a:spcBef>
                          <a:spcPts val="0"/>
                        </a:spcBef>
                        <a:spcAft>
                          <a:spcPts val="800"/>
                        </a:spcAft>
                      </a:pPr>
                      <a:r>
                        <a:rPr lang="en-GB" sz="1200">
                          <a:latin typeface="Times New Roman"/>
                          <a:ea typeface="Times New Roman"/>
                          <a:cs typeface="Times New Roman"/>
                        </a:rPr>
                        <a:t>Public limited company (Plc.)</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a:latin typeface="Times New Roman"/>
                          <a:ea typeface="Times New Roman"/>
                          <a:cs typeface="Times New Roman"/>
                        </a:rPr>
                        <a:t>S corporation</a:t>
                      </a:r>
                      <a:endParaRPr lang="en-US" sz="1100">
                        <a:latin typeface="Calibri"/>
                        <a:ea typeface="Calibri"/>
                        <a:cs typeface="Times New Roman"/>
                      </a:endParaRPr>
                    </a:p>
                  </a:txBody>
                  <a:tcPr marL="63500" marR="63500" marT="63500" marB="63500"/>
                </a:tc>
                <a:tc>
                  <a:txBody>
                    <a:bodyPr/>
                    <a:lstStyle/>
                    <a:p>
                      <a:pPr marL="0" marR="0">
                        <a:lnSpc>
                          <a:spcPct val="107000"/>
                        </a:lnSpc>
                        <a:spcBef>
                          <a:spcPts val="0"/>
                        </a:spcBef>
                        <a:spcAft>
                          <a:spcPts val="800"/>
                        </a:spcAft>
                      </a:pPr>
                      <a:r>
                        <a:rPr lang="en-GB" sz="1200" dirty="0" err="1">
                          <a:latin typeface="Times New Roman"/>
                          <a:ea typeface="Times New Roman"/>
                          <a:cs typeface="Times New Roman"/>
                        </a:rPr>
                        <a:t>Dioničko</a:t>
                      </a:r>
                      <a:r>
                        <a:rPr lang="en-GB" sz="1200" dirty="0">
                          <a:latin typeface="Times New Roman"/>
                          <a:ea typeface="Times New Roman"/>
                          <a:cs typeface="Times New Roman"/>
                        </a:rPr>
                        <a:t> </a:t>
                      </a:r>
                      <a:r>
                        <a:rPr lang="en-GB" sz="1200" dirty="0" err="1">
                          <a:latin typeface="Times New Roman"/>
                          <a:ea typeface="Times New Roman"/>
                          <a:cs typeface="Times New Roman"/>
                        </a:rPr>
                        <a:t>društvo</a:t>
                      </a:r>
                      <a:r>
                        <a:rPr lang="en-GB" sz="1200" dirty="0">
                          <a:latin typeface="Times New Roman"/>
                          <a:ea typeface="Times New Roman"/>
                          <a:cs typeface="Times New Roman"/>
                        </a:rPr>
                        <a:t> (</a:t>
                      </a:r>
                      <a:r>
                        <a:rPr lang="en-GB" sz="1200" dirty="0" err="1">
                          <a:latin typeface="Times New Roman"/>
                          <a:ea typeface="Times New Roman"/>
                          <a:cs typeface="Times New Roman"/>
                        </a:rPr>
                        <a:t>d.d</a:t>
                      </a:r>
                      <a:r>
                        <a:rPr lang="en-GB" sz="1200" dirty="0">
                          <a:latin typeface="Times New Roman"/>
                          <a:ea typeface="Times New Roman"/>
                          <a:cs typeface="Times New Roman"/>
                        </a:rPr>
                        <a:t>.)</a:t>
                      </a:r>
                      <a:endParaRPr lang="en-US" sz="1100" dirty="0">
                        <a:latin typeface="Calibri"/>
                        <a:ea typeface="Calibri"/>
                        <a:cs typeface="Times New Roman"/>
                      </a:endParaRPr>
                    </a:p>
                  </a:txBody>
                  <a:tcPr marL="63500" marR="63500" marT="63500" marB="63500"/>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Sole trader</a:t>
            </a:r>
            <a:endParaRPr lang="en-US" dirty="0"/>
          </a:p>
        </p:txBody>
      </p:sp>
      <p:sp>
        <p:nvSpPr>
          <p:cNvPr id="3" name="Content Placeholder 2"/>
          <p:cNvSpPr>
            <a:spLocks noGrp="1"/>
          </p:cNvSpPr>
          <p:nvPr>
            <p:ph idx="1"/>
          </p:nvPr>
        </p:nvSpPr>
        <p:spPr/>
        <p:txBody>
          <a:bodyPr/>
          <a:lstStyle/>
          <a:p>
            <a:r>
              <a:rPr lang="en-US" dirty="0" smtClean="0"/>
              <a:t>A sole trader - also known as sole proprietorship - is a simple business structure whereby one individual runs and owns the entire business. </a:t>
            </a:r>
            <a:r>
              <a:rPr lang="hr-HR" dirty="0" smtClean="0"/>
              <a:t> </a:t>
            </a:r>
          </a:p>
          <a:p>
            <a:r>
              <a:rPr lang="hr-HR" dirty="0" smtClean="0"/>
              <a:t>I</a:t>
            </a:r>
            <a:r>
              <a:rPr lang="en-GB" dirty="0" err="1" smtClean="0"/>
              <a:t>ts</a:t>
            </a:r>
            <a:r>
              <a:rPr lang="en-GB" dirty="0" smtClean="0"/>
              <a:t> legal existence is not separate from its owner’s, that is, it is a natural person. The owner keeps all of the profits of the business but, by having unlimited liability, he/she is also personally responsible for all of its debts and losses.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r-HR"/>
          </a:p>
        </p:txBody>
      </p:sp>
      <p:sp>
        <p:nvSpPr>
          <p:cNvPr id="5" name="Text Placeholder 4"/>
          <p:cNvSpPr>
            <a:spLocks noGrp="1"/>
          </p:cNvSpPr>
          <p:nvPr>
            <p:ph type="body" idx="1"/>
          </p:nvPr>
        </p:nvSpPr>
        <p:spPr/>
        <p:txBody>
          <a:bodyPr/>
          <a:lstStyle/>
          <a:p>
            <a:r>
              <a:rPr lang="hr-HR" dirty="0" err="1" smtClean="0"/>
              <a:t>Advantages</a:t>
            </a:r>
            <a:endParaRPr lang="hr-HR" dirty="0"/>
          </a:p>
        </p:txBody>
      </p:sp>
      <p:sp>
        <p:nvSpPr>
          <p:cNvPr id="7" name="Text Placeholder 6"/>
          <p:cNvSpPr>
            <a:spLocks noGrp="1"/>
          </p:cNvSpPr>
          <p:nvPr>
            <p:ph type="body" sz="half" idx="3"/>
          </p:nvPr>
        </p:nvSpPr>
        <p:spPr/>
        <p:txBody>
          <a:bodyPr/>
          <a:lstStyle/>
          <a:p>
            <a:r>
              <a:rPr lang="hr-HR" dirty="0" err="1" smtClean="0"/>
              <a:t>Disadvantages</a:t>
            </a:r>
            <a:endParaRPr lang="hr-HR" dirty="0"/>
          </a:p>
        </p:txBody>
      </p:sp>
      <p:sp>
        <p:nvSpPr>
          <p:cNvPr id="6" name="Content Placeholder 5"/>
          <p:cNvSpPr>
            <a:spLocks noGrp="1"/>
          </p:cNvSpPr>
          <p:nvPr>
            <p:ph sz="quarter" idx="2"/>
          </p:nvPr>
        </p:nvSpPr>
        <p:spPr/>
        <p:txBody>
          <a:bodyPr/>
          <a:lstStyle/>
          <a:p>
            <a:r>
              <a:rPr lang="en-US" dirty="0"/>
              <a:t>The simplest way to set up a business – low start-up costs</a:t>
            </a:r>
          </a:p>
          <a:p>
            <a:r>
              <a:rPr lang="en-US" dirty="0"/>
              <a:t>Less administrative paperwork</a:t>
            </a:r>
          </a:p>
          <a:p>
            <a:r>
              <a:rPr lang="en-US" dirty="0"/>
              <a:t>Owner in direct control of decision making</a:t>
            </a:r>
          </a:p>
          <a:p>
            <a:r>
              <a:rPr lang="en-US" dirty="0"/>
              <a:t>Minimal working capital required</a:t>
            </a:r>
          </a:p>
          <a:p>
            <a:r>
              <a:rPr lang="en-US" dirty="0"/>
              <a:t>All profits to the owner</a:t>
            </a:r>
          </a:p>
          <a:p>
            <a:endParaRPr lang="hr-HR" dirty="0"/>
          </a:p>
        </p:txBody>
      </p:sp>
      <p:sp>
        <p:nvSpPr>
          <p:cNvPr id="8" name="Content Placeholder 7"/>
          <p:cNvSpPr>
            <a:spLocks noGrp="1"/>
          </p:cNvSpPr>
          <p:nvPr>
            <p:ph sz="quarter" idx="4"/>
          </p:nvPr>
        </p:nvSpPr>
        <p:spPr/>
        <p:txBody>
          <a:bodyPr>
            <a:normAutofit lnSpcReduction="10000"/>
          </a:bodyPr>
          <a:lstStyle/>
          <a:p>
            <a:r>
              <a:rPr lang="en-US" dirty="0"/>
              <a:t>Owner fully responsible for all debts and obligations related to his or her business</a:t>
            </a:r>
          </a:p>
          <a:p>
            <a:r>
              <a:rPr lang="en-US" dirty="0"/>
              <a:t>Creditor would normally have a right against all of his or her assets, business or personal (unlimited liability)</a:t>
            </a:r>
          </a:p>
          <a:p>
            <a:r>
              <a:rPr lang="en-US" dirty="0"/>
              <a:t>Difficult to raise capital</a:t>
            </a:r>
          </a:p>
          <a:p>
            <a:r>
              <a:rPr lang="en-US" dirty="0"/>
              <a:t>Lack of continuity in business organization in the absence of the owner</a:t>
            </a:r>
          </a:p>
          <a:p>
            <a:endParaRPr lang="hr-HR" dirty="0"/>
          </a:p>
        </p:txBody>
      </p:sp>
    </p:spTree>
    <p:extLst>
      <p:ext uri="{BB962C8B-B14F-4D97-AF65-F5344CB8AC3E}">
        <p14:creationId xmlns:p14="http://schemas.microsoft.com/office/powerpoint/2010/main" val="267651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Partnership</a:t>
            </a:r>
            <a:endParaRPr lang="en-US" dirty="0"/>
          </a:p>
        </p:txBody>
      </p:sp>
      <p:sp>
        <p:nvSpPr>
          <p:cNvPr id="3" name="Content Placeholder 2"/>
          <p:cNvSpPr>
            <a:spLocks noGrp="1"/>
          </p:cNvSpPr>
          <p:nvPr>
            <p:ph idx="1"/>
          </p:nvPr>
        </p:nvSpPr>
        <p:spPr/>
        <p:txBody>
          <a:bodyPr>
            <a:normAutofit fontScale="92500"/>
          </a:bodyPr>
          <a:lstStyle/>
          <a:p>
            <a:r>
              <a:rPr lang="en-US" dirty="0" smtClean="0"/>
              <a:t>A partnership involves two or more people</a:t>
            </a:r>
            <a:r>
              <a:rPr lang="hr-HR" dirty="0" smtClean="0"/>
              <a:t> (partners)</a:t>
            </a:r>
            <a:r>
              <a:rPr lang="en-US" dirty="0" smtClean="0"/>
              <a:t> going into business together</a:t>
            </a:r>
            <a:r>
              <a:rPr lang="hr-HR" dirty="0" smtClean="0"/>
              <a:t> as co-owners</a:t>
            </a:r>
            <a:r>
              <a:rPr lang="en-US" dirty="0" smtClean="0"/>
              <a:t> with a view to making a profit. </a:t>
            </a:r>
            <a:endParaRPr lang="hr-HR" dirty="0" smtClean="0"/>
          </a:p>
          <a:p>
            <a:r>
              <a:rPr lang="en-US" dirty="0" smtClean="0"/>
              <a:t>There are two types of partnership – general and limited.</a:t>
            </a:r>
          </a:p>
          <a:p>
            <a:r>
              <a:rPr lang="en-US" dirty="0" smtClean="0"/>
              <a:t>A general</a:t>
            </a:r>
            <a:r>
              <a:rPr lang="hr-HR" dirty="0" smtClean="0"/>
              <a:t> (‘ordinary’)</a:t>
            </a:r>
            <a:r>
              <a:rPr lang="en-US" dirty="0" smtClean="0"/>
              <a:t> partnership is where all partners participate to some extent in the day-to-day management of the business.</a:t>
            </a:r>
            <a:endParaRPr lang="hr-HR" dirty="0" smtClean="0"/>
          </a:p>
          <a:p>
            <a:r>
              <a:rPr lang="en-US" dirty="0" smtClean="0"/>
              <a:t>A limited partnership is one formed by up to 20 people. It has at least one general partner who controls the company’s day-to-day operations and is personally liable for business debts, and passive partners called limited partners.</a:t>
            </a:r>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Partnership</a:t>
            </a:r>
            <a:r>
              <a:rPr lang="hr-HR" dirty="0" smtClean="0"/>
              <a:t> </a:t>
            </a:r>
            <a:r>
              <a:rPr lang="hr-HR" dirty="0" err="1" smtClean="0"/>
              <a:t>agreements</a:t>
            </a:r>
            <a:endParaRPr lang="hr-HR" dirty="0"/>
          </a:p>
        </p:txBody>
      </p:sp>
      <p:sp>
        <p:nvSpPr>
          <p:cNvPr id="3" name="Content Placeholder 2"/>
          <p:cNvSpPr>
            <a:spLocks noGrp="1"/>
          </p:cNvSpPr>
          <p:nvPr>
            <p:ph idx="1"/>
          </p:nvPr>
        </p:nvSpPr>
        <p:spPr/>
        <p:txBody>
          <a:bodyPr/>
          <a:lstStyle/>
          <a:p>
            <a:pPr marL="0" indent="0">
              <a:buNone/>
            </a:pPr>
            <a:r>
              <a:rPr lang="en-US" dirty="0"/>
              <a:t>Partnerships are usually set up by drawing up partnership agreements – binding contracts between the </a:t>
            </a:r>
            <a:r>
              <a:rPr lang="en-US" dirty="0" smtClean="0"/>
              <a:t>partners</a:t>
            </a:r>
            <a:r>
              <a:rPr lang="hr-HR" dirty="0" smtClean="0"/>
              <a:t>.</a:t>
            </a:r>
          </a:p>
          <a:p>
            <a:pPr marL="0" indent="0">
              <a:buNone/>
            </a:pPr>
            <a:r>
              <a:rPr lang="en-US" dirty="0"/>
              <a:t>It should address the following issues:</a:t>
            </a:r>
          </a:p>
          <a:p>
            <a:r>
              <a:rPr lang="en-US" dirty="0"/>
              <a:t>Decision-making</a:t>
            </a:r>
          </a:p>
          <a:p>
            <a:r>
              <a:rPr lang="en-US" dirty="0"/>
              <a:t>Capital contribution</a:t>
            </a:r>
          </a:p>
          <a:p>
            <a:r>
              <a:rPr lang="en-US" dirty="0"/>
              <a:t>Salaries/distribution</a:t>
            </a:r>
          </a:p>
          <a:p>
            <a:r>
              <a:rPr lang="en-US" dirty="0"/>
              <a:t>Death/disability</a:t>
            </a:r>
          </a:p>
          <a:p>
            <a:r>
              <a:rPr lang="en-US" dirty="0"/>
              <a:t>Dissolution </a:t>
            </a:r>
          </a:p>
          <a:p>
            <a:endParaRPr lang="en-US" dirty="0"/>
          </a:p>
          <a:p>
            <a:endParaRPr lang="hr-HR" dirty="0"/>
          </a:p>
        </p:txBody>
      </p:sp>
    </p:spTree>
    <p:extLst>
      <p:ext uri="{BB962C8B-B14F-4D97-AF65-F5344CB8AC3E}">
        <p14:creationId xmlns:p14="http://schemas.microsoft.com/office/powerpoint/2010/main" val="2881678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General (ordinary) partnership</a:t>
            </a:r>
            <a:endParaRPr lang="en-US" dirty="0"/>
          </a:p>
        </p:txBody>
      </p:sp>
      <p:sp>
        <p:nvSpPr>
          <p:cNvPr id="3" name="Content Placeholder 2"/>
          <p:cNvSpPr>
            <a:spLocks noGrp="1"/>
          </p:cNvSpPr>
          <p:nvPr>
            <p:ph idx="1"/>
          </p:nvPr>
        </p:nvSpPr>
        <p:spPr/>
        <p:txBody>
          <a:bodyPr>
            <a:normAutofit/>
          </a:bodyPr>
          <a:lstStyle/>
          <a:p>
            <a:r>
              <a:rPr lang="en-GB" sz="2000" dirty="0" smtClean="0"/>
              <a:t>The partners manage the business and personally share (equally or as specified in the partnership agreement) responsibilities and the business’s profits.</a:t>
            </a:r>
            <a:endParaRPr lang="hr-HR" sz="2000" dirty="0" smtClean="0"/>
          </a:p>
          <a:p>
            <a:r>
              <a:rPr lang="en-GB" sz="2000" dirty="0" smtClean="0"/>
              <a:t>Based on the annual self-assessment tax return each partner pays income tax on his/her share of the profits. If its takings are expected to be more than £82,000 a year, a partnership needs to register for VAT</a:t>
            </a:r>
            <a:r>
              <a:rPr lang="en-GB" sz="2000" b="1" dirty="0" smtClean="0"/>
              <a:t>.</a:t>
            </a:r>
            <a:r>
              <a:rPr lang="en-GB" sz="2000" dirty="0" smtClean="0"/>
              <a:t> </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TotalTime>
  <Words>1581</Words>
  <Application>Microsoft Office PowerPoint</Application>
  <PresentationFormat>On-screen Show (4:3)</PresentationFormat>
  <Paragraphs>151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Constantia</vt:lpstr>
      <vt:lpstr>Times New Roman</vt:lpstr>
      <vt:lpstr>Wingdings 2</vt:lpstr>
      <vt:lpstr>Flow</vt:lpstr>
      <vt:lpstr>Company law</vt:lpstr>
      <vt:lpstr>Company law</vt:lpstr>
      <vt:lpstr>Most common business entities in the UK</vt:lpstr>
      <vt:lpstr>PowerPoint Presentation</vt:lpstr>
      <vt:lpstr>Sole trader</vt:lpstr>
      <vt:lpstr>PowerPoint Presentation</vt:lpstr>
      <vt:lpstr>Partnership</vt:lpstr>
      <vt:lpstr>Partnership agreements</vt:lpstr>
      <vt:lpstr>General (ordinary) partnership</vt:lpstr>
      <vt:lpstr>Limited liability partnership</vt:lpstr>
      <vt:lpstr>PowerPoint Presentation</vt:lpstr>
      <vt:lpstr>Limited company</vt:lpstr>
      <vt:lpstr>Articles of association (incorporation)</vt:lpstr>
      <vt:lpstr>Private limited company</vt:lpstr>
      <vt:lpstr>Public limited company</vt:lpstr>
      <vt:lpstr>PowerPoint Presentation</vt:lpstr>
      <vt:lpstr>Vocabulary</vt:lpstr>
      <vt:lpstr>Complete the following:</vt:lpstr>
      <vt:lpstr>PowerPoint Presentation</vt:lpstr>
      <vt:lpstr>Translate the following:</vt:lpstr>
      <vt:lpstr>      Read the following definitions of some legal terms from the text. Fill each gap with the correct word  to complete the definitions.  </vt:lpstr>
      <vt:lpstr>    Fill in the gaps with the terms given :   formed                 registered                  incur                purchaser registration               investors           certified  business entity                incorporation                drafted  </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law</dc:title>
  <dc:creator>MJC</dc:creator>
  <cp:lastModifiedBy>Marijana Javornik Čubrić</cp:lastModifiedBy>
  <cp:revision>10</cp:revision>
  <dcterms:created xsi:type="dcterms:W3CDTF">2017-11-18T17:02:34Z</dcterms:created>
  <dcterms:modified xsi:type="dcterms:W3CDTF">2019-11-19T12:04:19Z</dcterms:modified>
</cp:coreProperties>
</file>