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72" r:id="rId4"/>
    <p:sldId id="273" r:id="rId5"/>
    <p:sldId id="274" r:id="rId6"/>
    <p:sldId id="282" r:id="rId7"/>
    <p:sldId id="258" r:id="rId8"/>
    <p:sldId id="283" r:id="rId9"/>
    <p:sldId id="259" r:id="rId10"/>
    <p:sldId id="284" r:id="rId11"/>
    <p:sldId id="285" r:id="rId12"/>
    <p:sldId id="277" r:id="rId13"/>
    <p:sldId id="280" r:id="rId14"/>
    <p:sldId id="281" r:id="rId15"/>
    <p:sldId id="262" r:id="rId16"/>
    <p:sldId id="275" r:id="rId17"/>
    <p:sldId id="276" r:id="rId18"/>
    <p:sldId id="263" r:id="rId19"/>
    <p:sldId id="264" r:id="rId20"/>
    <p:sldId id="286" r:id="rId21"/>
    <p:sldId id="265" r:id="rId22"/>
    <p:sldId id="271" r:id="rId23"/>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8DFDD19-6ADA-4F31-B0C8-97A844C9ADD4}" type="datetimeFigureOut">
              <a:rPr lang="hr-HR" smtClean="0"/>
              <a:pPr/>
              <a:t>27.3.2017.</a:t>
            </a:fld>
            <a:endParaRPr lang="hr-HR"/>
          </a:p>
        </p:txBody>
      </p:sp>
      <p:sp>
        <p:nvSpPr>
          <p:cNvPr id="17" name="Footer Placeholder 16"/>
          <p:cNvSpPr>
            <a:spLocks noGrp="1"/>
          </p:cNvSpPr>
          <p:nvPr>
            <p:ph type="ftr" sz="quarter" idx="11"/>
          </p:nvPr>
        </p:nvSpPr>
        <p:spPr>
          <a:xfrm>
            <a:off x="2898648" y="6355080"/>
            <a:ext cx="3474720" cy="365760"/>
          </a:xfrm>
        </p:spPr>
        <p:txBody>
          <a:bodyPr/>
          <a:lstStyle/>
          <a:p>
            <a:endParaRPr lang="hr-HR"/>
          </a:p>
        </p:txBody>
      </p:sp>
      <p:sp>
        <p:nvSpPr>
          <p:cNvPr id="29" name="Slide Number Placeholder 28"/>
          <p:cNvSpPr>
            <a:spLocks noGrp="1"/>
          </p:cNvSpPr>
          <p:nvPr>
            <p:ph type="sldNum" sz="quarter" idx="12"/>
          </p:nvPr>
        </p:nvSpPr>
        <p:spPr>
          <a:xfrm>
            <a:off x="1216152" y="6355080"/>
            <a:ext cx="1219200" cy="365760"/>
          </a:xfrm>
        </p:spPr>
        <p:txBody>
          <a:bodyPr/>
          <a:lstStyle/>
          <a:p>
            <a:fld id="{DAED54CB-CCA2-47B9-B434-4D4A3ECB6C85}" type="slidenum">
              <a:rPr lang="hr-HR" smtClean="0"/>
              <a:pPr/>
              <a:t>‹#›</a:t>
            </a:fld>
            <a:endParaRPr lang="hr-H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DFDD19-6ADA-4F31-B0C8-97A844C9ADD4}" type="datetimeFigureOut">
              <a:rPr lang="hr-HR" smtClean="0"/>
              <a:pPr/>
              <a:t>27.3.2017.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AED54CB-CCA2-47B9-B434-4D4A3ECB6C85}"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DFDD19-6ADA-4F31-B0C8-97A844C9ADD4}" type="datetimeFigureOut">
              <a:rPr lang="hr-HR" smtClean="0"/>
              <a:pPr/>
              <a:t>27.3.2017.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AED54CB-CCA2-47B9-B434-4D4A3ECB6C85}" type="slidenum">
              <a:rPr lang="hr-HR" smtClean="0"/>
              <a:pPr/>
              <a:t>‹#›</a:t>
            </a:fld>
            <a:endParaRPr lang="hr-H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8DFDD19-6ADA-4F31-B0C8-97A844C9ADD4}" type="datetimeFigureOut">
              <a:rPr lang="hr-HR" smtClean="0"/>
              <a:pPr/>
              <a:t>27.3.2017.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AED54CB-CCA2-47B9-B434-4D4A3ECB6C85}" type="slidenum">
              <a:rPr lang="hr-HR" smtClean="0"/>
              <a:pPr/>
              <a:t>‹#›</a:t>
            </a:fld>
            <a:endParaRPr lang="hr-H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8DFDD19-6ADA-4F31-B0C8-97A844C9ADD4}" type="datetimeFigureOut">
              <a:rPr lang="hr-HR" smtClean="0"/>
              <a:pPr/>
              <a:t>27.3.2017.</a:t>
            </a:fld>
            <a:endParaRPr lang="hr-HR"/>
          </a:p>
        </p:txBody>
      </p:sp>
      <p:sp>
        <p:nvSpPr>
          <p:cNvPr id="5" name="Footer Placeholder 4"/>
          <p:cNvSpPr>
            <a:spLocks noGrp="1"/>
          </p:cNvSpPr>
          <p:nvPr>
            <p:ph type="ftr" sz="quarter" idx="11"/>
          </p:nvPr>
        </p:nvSpPr>
        <p:spPr>
          <a:xfrm>
            <a:off x="2898648" y="6355080"/>
            <a:ext cx="3474720" cy="365760"/>
          </a:xfrm>
        </p:spPr>
        <p:txBody>
          <a:bodyPr/>
          <a:lstStyle/>
          <a:p>
            <a:endParaRPr lang="hr-HR"/>
          </a:p>
        </p:txBody>
      </p:sp>
      <p:sp>
        <p:nvSpPr>
          <p:cNvPr id="6" name="Slide Number Placeholder 5"/>
          <p:cNvSpPr>
            <a:spLocks noGrp="1"/>
          </p:cNvSpPr>
          <p:nvPr>
            <p:ph type="sldNum" sz="quarter" idx="12"/>
          </p:nvPr>
        </p:nvSpPr>
        <p:spPr>
          <a:xfrm>
            <a:off x="1069848" y="6355080"/>
            <a:ext cx="1520952" cy="365760"/>
          </a:xfrm>
        </p:spPr>
        <p:txBody>
          <a:bodyPr/>
          <a:lstStyle/>
          <a:p>
            <a:fld id="{DAED54CB-CCA2-47B9-B434-4D4A3ECB6C85}" type="slidenum">
              <a:rPr lang="hr-HR" smtClean="0"/>
              <a:pPr/>
              <a:t>‹#›</a:t>
            </a:fld>
            <a:endParaRPr lang="hr-H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8DFDD19-6ADA-4F31-B0C8-97A844C9ADD4}" type="datetimeFigureOut">
              <a:rPr lang="hr-HR" smtClean="0"/>
              <a:pPr/>
              <a:t>27.3.2017.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AED54CB-CCA2-47B9-B434-4D4A3ECB6C85}" type="slidenum">
              <a:rPr lang="hr-HR" smtClean="0"/>
              <a:pPr/>
              <a:t>‹#›</a:t>
            </a:fld>
            <a:endParaRPr lang="hr-H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8DFDD19-6ADA-4F31-B0C8-97A844C9ADD4}" type="datetimeFigureOut">
              <a:rPr lang="hr-HR" smtClean="0"/>
              <a:pPr/>
              <a:t>27.3.2017.</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DAED54CB-CCA2-47B9-B434-4D4A3ECB6C85}" type="slidenum">
              <a:rPr lang="hr-HR" smtClean="0"/>
              <a:pPr/>
              <a:t>‹#›</a:t>
            </a:fld>
            <a:endParaRPr lang="hr-H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8DFDD19-6ADA-4F31-B0C8-97A844C9ADD4}" type="datetimeFigureOut">
              <a:rPr lang="hr-HR" smtClean="0"/>
              <a:pPr/>
              <a:t>27.3.2017.</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DAED54CB-CCA2-47B9-B434-4D4A3ECB6C85}" type="slidenum">
              <a:rPr lang="hr-HR" smtClean="0"/>
              <a:pPr/>
              <a:t>‹#›</a:t>
            </a:fld>
            <a:endParaRPr lang="hr-H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FDD19-6ADA-4F31-B0C8-97A844C9ADD4}" type="datetimeFigureOut">
              <a:rPr lang="hr-HR" smtClean="0"/>
              <a:pPr/>
              <a:t>27.3.2017.</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DAED54CB-CCA2-47B9-B434-4D4A3ECB6C85}" type="slidenum">
              <a:rPr lang="hr-HR" smtClean="0"/>
              <a:pPr/>
              <a:t>‹#›</a:t>
            </a:fld>
            <a:endParaRPr lang="hr-H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8DFDD19-6ADA-4F31-B0C8-97A844C9ADD4}" type="datetimeFigureOut">
              <a:rPr lang="hr-HR" smtClean="0"/>
              <a:pPr/>
              <a:t>27.3.2017.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AED54CB-CCA2-47B9-B434-4D4A3ECB6C85}" type="slidenum">
              <a:rPr lang="hr-HR" smtClean="0"/>
              <a:pPr/>
              <a:t>‹#›</a:t>
            </a:fld>
            <a:endParaRPr lang="hr-H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8DFDD19-6ADA-4F31-B0C8-97A844C9ADD4}" type="datetimeFigureOut">
              <a:rPr lang="hr-HR" smtClean="0"/>
              <a:pPr/>
              <a:t>27.3.2017.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AED54CB-CCA2-47B9-B434-4D4A3ECB6C85}" type="slidenum">
              <a:rPr lang="hr-HR" smtClean="0"/>
              <a:pPr/>
              <a:t>‹#›</a:t>
            </a:fld>
            <a:endParaRPr lang="hr-H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8DFDD19-6ADA-4F31-B0C8-97A844C9ADD4}" type="datetimeFigureOut">
              <a:rPr lang="hr-HR" smtClean="0"/>
              <a:pPr/>
              <a:t>27.3.2017.</a:t>
            </a:fld>
            <a:endParaRPr lang="hr-H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hr-H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AED54CB-CCA2-47B9-B434-4D4A3ECB6C85}" type="slidenum">
              <a:rPr lang="hr-HR" smtClean="0"/>
              <a:pPr/>
              <a:t>‹#›</a:t>
            </a:fld>
            <a:endParaRPr lang="hr-H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smtClean="0"/>
              <a:t>Comparison </a:t>
            </a:r>
            <a:r>
              <a:rPr lang="hr-HR" dirty="0" err="1" smtClean="0"/>
              <a:t>and</a:t>
            </a:r>
            <a:r>
              <a:rPr lang="hr-HR" dirty="0" smtClean="0"/>
              <a:t> </a:t>
            </a:r>
            <a:r>
              <a:rPr lang="hr-HR" dirty="0" err="1" smtClean="0"/>
              <a:t>Contrast</a:t>
            </a:r>
            <a:endParaRPr lang="hr-HR" dirty="0"/>
          </a:p>
        </p:txBody>
      </p:sp>
      <p:sp>
        <p:nvSpPr>
          <p:cNvPr id="3" name="Subtitle 2"/>
          <p:cNvSpPr>
            <a:spLocks noGrp="1"/>
          </p:cNvSpPr>
          <p:nvPr>
            <p:ph type="subTitle" idx="1"/>
          </p:nvPr>
        </p:nvSpPr>
        <p:spPr/>
        <p:txBody>
          <a:bodyPr/>
          <a:lstStyle/>
          <a:p>
            <a:endParaRPr lang="hr-H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Possible arguments for lecturing</a:t>
            </a:r>
            <a:endParaRPr lang="en-US" dirty="0"/>
          </a:p>
        </p:txBody>
      </p:sp>
      <p:sp>
        <p:nvSpPr>
          <p:cNvPr id="3" name="Content Placeholder 2"/>
          <p:cNvSpPr>
            <a:spLocks noGrp="1"/>
          </p:cNvSpPr>
          <p:nvPr>
            <p:ph sz="quarter" idx="1"/>
          </p:nvPr>
        </p:nvSpPr>
        <p:spPr/>
        <p:txBody>
          <a:bodyPr/>
          <a:lstStyle/>
          <a:p>
            <a:r>
              <a:rPr lang="hr-HR" dirty="0" smtClean="0"/>
              <a:t>Lectures are an economical way of giving information to a large number of students</a:t>
            </a:r>
          </a:p>
          <a:p>
            <a:r>
              <a:rPr lang="hr-HR" dirty="0" smtClean="0"/>
              <a:t>The latest information or views can be heard</a:t>
            </a:r>
          </a:p>
          <a:p>
            <a:r>
              <a:rPr lang="hr-HR" dirty="0" smtClean="0"/>
              <a:t>It is more interesting to hear a person than to read a textbook</a:t>
            </a:r>
          </a:p>
          <a:p>
            <a:r>
              <a:rPr lang="hr-HR" dirty="0" smtClean="0"/>
              <a:t>A good lecture can stimulate thought or discussion</a:t>
            </a:r>
          </a:p>
          <a:p>
            <a:r>
              <a:rPr lang="hr-HR" dirty="0" smtClean="0"/>
              <a:t>Students do not have to do anything, just listen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Arguments against lecturing</a:t>
            </a:r>
            <a:endParaRPr lang="en-US" dirty="0"/>
          </a:p>
        </p:txBody>
      </p:sp>
      <p:sp>
        <p:nvSpPr>
          <p:cNvPr id="3" name="Content Placeholder 2"/>
          <p:cNvSpPr>
            <a:spLocks noGrp="1"/>
          </p:cNvSpPr>
          <p:nvPr>
            <p:ph sz="quarter" idx="1"/>
          </p:nvPr>
        </p:nvSpPr>
        <p:spPr/>
        <p:txBody>
          <a:bodyPr/>
          <a:lstStyle/>
          <a:p>
            <a:r>
              <a:rPr lang="hr-HR" dirty="0" smtClean="0"/>
              <a:t>Lectures are often boring</a:t>
            </a:r>
          </a:p>
          <a:p>
            <a:r>
              <a:rPr lang="hr-HR" dirty="0" smtClean="0"/>
              <a:t>It is difficult to take notes during a lectures</a:t>
            </a:r>
          </a:p>
          <a:p>
            <a:r>
              <a:rPr lang="hr-HR" dirty="0" smtClean="0"/>
              <a:t>Lectures can be difficult to understand</a:t>
            </a:r>
          </a:p>
          <a:p>
            <a:r>
              <a:rPr lang="hr-HR" dirty="0" smtClean="0"/>
              <a:t>Many lecturers just read aloud parts of their books</a:t>
            </a:r>
          </a:p>
          <a:p>
            <a:r>
              <a:rPr lang="hr-HR" dirty="0" smtClean="0"/>
              <a:t>It is easier to learn from a textbook</a:t>
            </a:r>
          </a:p>
          <a:p>
            <a:r>
              <a:rPr lang="hr-HR" dirty="0" smtClean="0"/>
              <a:t>Lectures are too long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rc.vbschools.com/fortheweb/charts_graphs/images/Venn%20Diagram.jpg"/>
          <p:cNvPicPr>
            <a:picLocks noChangeAspect="1" noChangeArrowheads="1"/>
          </p:cNvPicPr>
          <p:nvPr/>
        </p:nvPicPr>
        <p:blipFill>
          <a:blip r:embed="rId2" cstate="print"/>
          <a:srcRect/>
          <a:stretch>
            <a:fillRect/>
          </a:stretch>
        </p:blipFill>
        <p:spPr bwMode="auto">
          <a:xfrm>
            <a:off x="827584" y="908720"/>
            <a:ext cx="6267450" cy="47910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quarter" idx="1"/>
          </p:nvPr>
        </p:nvSpPr>
        <p:spPr/>
        <p:txBody>
          <a:bodyPr/>
          <a:lstStyle/>
          <a:p>
            <a:r>
              <a:rPr lang="hr-HR" dirty="0" smtClean="0"/>
              <a:t>Compare your notes with another student. Check whether you identified the same points</a:t>
            </a:r>
            <a:r>
              <a:rPr lang="hr-HR" dirty="0" smtClean="0"/>
              <a:t>.</a:t>
            </a:r>
            <a:endParaRPr lang="hr-HR"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Comparative adjectives</a:t>
            </a:r>
            <a:endParaRPr lang="hr-HR" dirty="0"/>
          </a:p>
        </p:txBody>
      </p:sp>
      <p:sp>
        <p:nvSpPr>
          <p:cNvPr id="3" name="Content Placeholder 2"/>
          <p:cNvSpPr>
            <a:spLocks noGrp="1"/>
          </p:cNvSpPr>
          <p:nvPr>
            <p:ph sz="quarter" idx="1"/>
          </p:nvPr>
        </p:nvSpPr>
        <p:spPr/>
        <p:txBody>
          <a:bodyPr>
            <a:normAutofit/>
          </a:bodyPr>
          <a:lstStyle/>
          <a:p>
            <a:r>
              <a:rPr lang="hr-HR" dirty="0" smtClean="0"/>
              <a:t>Complete the sentences with the correct form of the adjective in brackets.</a:t>
            </a:r>
          </a:p>
          <a:p>
            <a:r>
              <a:rPr lang="hr-HR" dirty="0" smtClean="0"/>
              <a:t>1. Innovation is _____ (risky) creating a me-too product.</a:t>
            </a:r>
          </a:p>
          <a:p>
            <a:r>
              <a:rPr lang="hr-HR" dirty="0" smtClean="0"/>
              <a:t>Prices for me-too products are not _____ (high) for revolutionary products.</a:t>
            </a:r>
          </a:p>
          <a:p>
            <a:r>
              <a:rPr lang="hr-HR" dirty="0" smtClean="0"/>
              <a:t>People are often __________ (confident) about buying a new product than buying an established product.</a:t>
            </a:r>
          </a:p>
          <a:p>
            <a:r>
              <a:rPr lang="hr-HR" dirty="0" smtClean="0"/>
              <a:t>Revolutionary products are _________ (expensive) for many consumers to buy</a:t>
            </a:r>
            <a:r>
              <a:rPr lang="hr-HR" dirty="0" smtClean="0"/>
              <a:t>.</a:t>
            </a:r>
            <a:endParaRPr lang="hr-HR"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Generalisation</a:t>
            </a:r>
            <a:endParaRPr lang="hr-HR" dirty="0"/>
          </a:p>
        </p:txBody>
      </p:sp>
      <p:sp>
        <p:nvSpPr>
          <p:cNvPr id="3" name="Content Placeholder 2"/>
          <p:cNvSpPr>
            <a:spLocks noGrp="1"/>
          </p:cNvSpPr>
          <p:nvPr>
            <p:ph sz="quarter" idx="1"/>
          </p:nvPr>
        </p:nvSpPr>
        <p:spPr/>
        <p:txBody>
          <a:bodyPr/>
          <a:lstStyle/>
          <a:p>
            <a:pPr>
              <a:lnSpc>
                <a:spcPct val="90000"/>
              </a:lnSpc>
            </a:pPr>
            <a:r>
              <a:rPr lang="hr-HR" dirty="0" smtClean="0"/>
              <a:t>Making general comments or </a:t>
            </a:r>
            <a:r>
              <a:rPr lang="hr-HR" dirty="0" err="1" smtClean="0"/>
              <a:t>generalising</a:t>
            </a:r>
            <a:r>
              <a:rPr lang="hr-HR" dirty="0" smtClean="0"/>
              <a:t> </a:t>
            </a:r>
            <a:r>
              <a:rPr lang="hr-HR" dirty="0" err="1" smtClean="0"/>
              <a:t>about</a:t>
            </a:r>
            <a:r>
              <a:rPr lang="hr-HR" dirty="0" smtClean="0"/>
              <a:t> </a:t>
            </a:r>
            <a:r>
              <a:rPr lang="hr-HR" dirty="0" err="1" smtClean="0"/>
              <a:t>the</a:t>
            </a:r>
            <a:r>
              <a:rPr lang="hr-HR" dirty="0" smtClean="0"/>
              <a:t> </a:t>
            </a:r>
            <a:r>
              <a:rPr lang="hr-HR" dirty="0" err="1" smtClean="0"/>
              <a:t>information</a:t>
            </a:r>
            <a:endParaRPr lang="hr-HR" dirty="0" smtClean="0"/>
          </a:p>
          <a:p>
            <a:pPr>
              <a:lnSpc>
                <a:spcPct val="90000"/>
              </a:lnSpc>
            </a:pPr>
            <a:r>
              <a:rPr lang="hr-HR" dirty="0" err="1" smtClean="0"/>
              <a:t>Generalisations</a:t>
            </a:r>
            <a:r>
              <a:rPr lang="hr-HR" dirty="0" smtClean="0"/>
              <a:t> </a:t>
            </a:r>
            <a:r>
              <a:rPr lang="hr-HR" dirty="0" err="1" smtClean="0"/>
              <a:t>can</a:t>
            </a:r>
            <a:r>
              <a:rPr lang="hr-HR" dirty="0" smtClean="0"/>
              <a:t> </a:t>
            </a:r>
            <a:r>
              <a:rPr lang="hr-HR" dirty="0" err="1" smtClean="0"/>
              <a:t>be</a:t>
            </a:r>
            <a:r>
              <a:rPr lang="hr-HR" dirty="0" smtClean="0"/>
              <a:t> </a:t>
            </a:r>
            <a:r>
              <a:rPr lang="hr-HR" dirty="0" err="1" smtClean="0"/>
              <a:t>made</a:t>
            </a:r>
            <a:r>
              <a:rPr lang="hr-HR" dirty="0" smtClean="0"/>
              <a:t> more </a:t>
            </a:r>
            <a:r>
              <a:rPr lang="hr-HR" dirty="0" err="1" smtClean="0"/>
              <a:t>precise</a:t>
            </a:r>
            <a:r>
              <a:rPr lang="hr-HR" dirty="0" smtClean="0"/>
              <a:t> </a:t>
            </a:r>
            <a:r>
              <a:rPr lang="hr-HR" dirty="0" err="1" smtClean="0"/>
              <a:t>by</a:t>
            </a:r>
            <a:r>
              <a:rPr lang="hr-HR" dirty="0" smtClean="0"/>
              <a:t> </a:t>
            </a:r>
            <a:r>
              <a:rPr lang="hr-HR" dirty="0" err="1" smtClean="0"/>
              <a:t>qualifying</a:t>
            </a:r>
            <a:r>
              <a:rPr lang="hr-HR" dirty="0" smtClean="0"/>
              <a:t> </a:t>
            </a:r>
            <a:r>
              <a:rPr lang="hr-HR" dirty="0" err="1" smtClean="0"/>
              <a:t>them</a:t>
            </a:r>
            <a:endParaRPr lang="hr-HR" dirty="0" smtClean="0"/>
          </a:p>
          <a:p>
            <a:pPr>
              <a:lnSpc>
                <a:spcPct val="90000"/>
              </a:lnSpc>
            </a:pPr>
            <a:r>
              <a:rPr lang="hr-HR" dirty="0" err="1" smtClean="0"/>
              <a:t>When</a:t>
            </a:r>
            <a:r>
              <a:rPr lang="hr-HR" dirty="0" smtClean="0"/>
              <a:t> </a:t>
            </a:r>
            <a:r>
              <a:rPr lang="hr-HR" dirty="0" err="1" smtClean="0"/>
              <a:t>we</a:t>
            </a:r>
            <a:r>
              <a:rPr lang="hr-HR" dirty="0" smtClean="0"/>
              <a:t> </a:t>
            </a:r>
            <a:r>
              <a:rPr lang="hr-HR" dirty="0" err="1" smtClean="0"/>
              <a:t>make</a:t>
            </a:r>
            <a:r>
              <a:rPr lang="hr-HR" dirty="0" smtClean="0"/>
              <a:t> a </a:t>
            </a:r>
            <a:r>
              <a:rPr lang="hr-HR" dirty="0" err="1" smtClean="0"/>
              <a:t>qualification</a:t>
            </a:r>
            <a:r>
              <a:rPr lang="hr-HR" dirty="0" smtClean="0"/>
              <a:t>, </a:t>
            </a:r>
            <a:r>
              <a:rPr lang="hr-HR" dirty="0" err="1" smtClean="0"/>
              <a:t>we</a:t>
            </a:r>
            <a:r>
              <a:rPr lang="hr-HR" dirty="0" smtClean="0"/>
              <a:t> </a:t>
            </a:r>
            <a:r>
              <a:rPr lang="hr-HR" dirty="0" err="1" smtClean="0"/>
              <a:t>may</a:t>
            </a:r>
            <a:r>
              <a:rPr lang="hr-HR" dirty="0" smtClean="0"/>
              <a:t> </a:t>
            </a:r>
            <a:r>
              <a:rPr lang="hr-HR" dirty="0" err="1" smtClean="0"/>
              <a:t>be</a:t>
            </a:r>
            <a:r>
              <a:rPr lang="hr-HR" dirty="0" smtClean="0"/>
              <a:t> </a:t>
            </a:r>
            <a:r>
              <a:rPr lang="hr-HR" dirty="0" err="1" smtClean="0"/>
              <a:t>giving</a:t>
            </a:r>
            <a:r>
              <a:rPr lang="hr-HR" dirty="0" smtClean="0"/>
              <a:t> </a:t>
            </a:r>
            <a:r>
              <a:rPr lang="hr-HR" dirty="0" err="1" smtClean="0"/>
              <a:t>our</a:t>
            </a:r>
            <a:r>
              <a:rPr lang="hr-HR" dirty="0" smtClean="0"/>
              <a:t> own </a:t>
            </a:r>
            <a:r>
              <a:rPr lang="hr-HR" dirty="0" err="1" smtClean="0"/>
              <a:t>opinion</a:t>
            </a:r>
            <a:r>
              <a:rPr lang="hr-HR" dirty="0" smtClean="0"/>
              <a:t> or </a:t>
            </a:r>
            <a:r>
              <a:rPr lang="hr-HR" dirty="0" err="1" smtClean="0"/>
              <a:t>interpreting</a:t>
            </a:r>
            <a:r>
              <a:rPr lang="hr-HR" dirty="0" smtClean="0"/>
              <a:t> </a:t>
            </a:r>
            <a:r>
              <a:rPr lang="hr-HR" dirty="0" err="1" smtClean="0"/>
              <a:t>the</a:t>
            </a:r>
            <a:r>
              <a:rPr lang="hr-HR" dirty="0" smtClean="0"/>
              <a:t> </a:t>
            </a:r>
            <a:r>
              <a:rPr lang="hr-HR" dirty="0" err="1" smtClean="0"/>
              <a:t>information</a:t>
            </a:r>
            <a:endParaRPr lang="hr-HR" dirty="0" smtClean="0"/>
          </a:p>
          <a:p>
            <a:pPr>
              <a:lnSpc>
                <a:spcPct val="90000"/>
              </a:lnSpc>
            </a:pPr>
            <a:r>
              <a:rPr lang="hr-HR" dirty="0" smtClean="0"/>
              <a:t>If we are giving our opinion or are interpreting the informaton, caution is needed</a:t>
            </a:r>
          </a:p>
          <a:p>
            <a:endParaRPr lang="hr-H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Exercise</a:t>
            </a:r>
            <a:endParaRPr lang="hr-HR" dirty="0"/>
          </a:p>
        </p:txBody>
      </p:sp>
      <p:sp>
        <p:nvSpPr>
          <p:cNvPr id="3" name="Content Placeholder 2"/>
          <p:cNvSpPr>
            <a:spLocks noGrp="1"/>
          </p:cNvSpPr>
          <p:nvPr>
            <p:ph sz="quarter" idx="1"/>
          </p:nvPr>
        </p:nvSpPr>
        <p:spPr/>
        <p:txBody>
          <a:bodyPr/>
          <a:lstStyle/>
          <a:p>
            <a:r>
              <a:rPr lang="hr-HR" dirty="0"/>
              <a:t>Read </a:t>
            </a:r>
            <a:r>
              <a:rPr lang="hr-HR" i="1" dirty="0"/>
              <a:t>A Survey of Unemployment</a:t>
            </a:r>
            <a:r>
              <a:rPr lang="hr-HR" dirty="0"/>
              <a:t> </a:t>
            </a:r>
            <a:r>
              <a:rPr lang="hr-HR" dirty="0" smtClean="0"/>
              <a:t>and</a:t>
            </a:r>
            <a:r>
              <a:rPr lang="hr-HR" dirty="0" smtClean="0"/>
              <a:t> </a:t>
            </a:r>
            <a:r>
              <a:rPr lang="hr-HR" dirty="0"/>
              <a:t>underline generalisations in the second </a:t>
            </a:r>
            <a:r>
              <a:rPr lang="hr-HR" dirty="0" smtClean="0"/>
              <a:t>paragraph:</a:t>
            </a:r>
          </a:p>
          <a:p>
            <a:endParaRPr lang="en-GB" dirty="0"/>
          </a:p>
          <a:p>
            <a:endParaRPr lang="hr-HR" dirty="0"/>
          </a:p>
        </p:txBody>
      </p:sp>
      <p:pic>
        <p:nvPicPr>
          <p:cNvPr id="4" name="Picture 3" descr="A survey of unemployment.jpg"/>
          <p:cNvPicPr>
            <a:picLocks noChangeAspect="1"/>
          </p:cNvPicPr>
          <p:nvPr/>
        </p:nvPicPr>
        <p:blipFill>
          <a:blip r:embed="rId2" cstate="print"/>
          <a:stretch>
            <a:fillRect/>
          </a:stretch>
        </p:blipFill>
        <p:spPr>
          <a:xfrm>
            <a:off x="827584" y="1124744"/>
            <a:ext cx="6844284" cy="4562856"/>
          </a:xfrm>
          <a:prstGeom prst="rect">
            <a:avLst/>
          </a:prstGeom>
        </p:spPr>
      </p:pic>
    </p:spTree>
    <p:extLst>
      <p:ext uri="{BB962C8B-B14F-4D97-AF65-F5344CB8AC3E}">
        <p14:creationId xmlns="" xmlns:p14="http://schemas.microsoft.com/office/powerpoint/2010/main" val="1182784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Generalisations</a:t>
            </a:r>
            <a:endParaRPr lang="hr-HR" dirty="0"/>
          </a:p>
        </p:txBody>
      </p:sp>
      <p:sp>
        <p:nvSpPr>
          <p:cNvPr id="3" name="Content Placeholder 2"/>
          <p:cNvSpPr>
            <a:spLocks noGrp="1"/>
          </p:cNvSpPr>
          <p:nvPr>
            <p:ph sz="quarter" idx="1"/>
          </p:nvPr>
        </p:nvSpPr>
        <p:spPr/>
        <p:txBody>
          <a:bodyPr/>
          <a:lstStyle/>
          <a:p>
            <a:r>
              <a:rPr lang="hr-HR" i="1" dirty="0" err="1" smtClean="0"/>
              <a:t>All</a:t>
            </a:r>
            <a:r>
              <a:rPr lang="hr-HR" i="1" dirty="0" smtClean="0"/>
              <a:t> </a:t>
            </a:r>
            <a:r>
              <a:rPr lang="hr-HR" i="1" dirty="0" err="1" smtClean="0"/>
              <a:t>those</a:t>
            </a:r>
            <a:r>
              <a:rPr lang="hr-HR" i="1" dirty="0" smtClean="0"/>
              <a:t> </a:t>
            </a:r>
            <a:r>
              <a:rPr lang="hr-HR" i="1" dirty="0" err="1" smtClean="0"/>
              <a:t>registered</a:t>
            </a:r>
            <a:r>
              <a:rPr lang="hr-HR" i="1" dirty="0" smtClean="0"/>
              <a:t> as </a:t>
            </a:r>
            <a:r>
              <a:rPr lang="hr-HR" i="1" dirty="0" err="1" smtClean="0"/>
              <a:t>unemployed</a:t>
            </a:r>
            <a:r>
              <a:rPr lang="hr-HR" i="1" dirty="0" smtClean="0"/>
              <a:t> </a:t>
            </a:r>
            <a:r>
              <a:rPr lang="hr-HR" dirty="0" err="1" smtClean="0"/>
              <a:t>instead</a:t>
            </a:r>
            <a:r>
              <a:rPr lang="hr-HR" dirty="0" smtClean="0"/>
              <a:t> </a:t>
            </a:r>
            <a:r>
              <a:rPr lang="hr-HR" dirty="0" err="1" smtClean="0"/>
              <a:t>of</a:t>
            </a:r>
            <a:r>
              <a:rPr lang="hr-HR" dirty="0" smtClean="0"/>
              <a:t> one </a:t>
            </a:r>
            <a:r>
              <a:rPr lang="hr-HR" dirty="0" err="1" smtClean="0"/>
              <a:t>million</a:t>
            </a:r>
            <a:endParaRPr lang="hr-HR" dirty="0" smtClean="0"/>
          </a:p>
          <a:p>
            <a:r>
              <a:rPr lang="hr-HR" i="1" dirty="0" err="1" smtClean="0"/>
              <a:t>The</a:t>
            </a:r>
            <a:r>
              <a:rPr lang="hr-HR" i="1" dirty="0" smtClean="0"/>
              <a:t> </a:t>
            </a:r>
            <a:r>
              <a:rPr lang="hr-HR" i="1" dirty="0" err="1" smtClean="0"/>
              <a:t>majority</a:t>
            </a:r>
            <a:r>
              <a:rPr lang="hr-HR" i="1" dirty="0" smtClean="0"/>
              <a:t> </a:t>
            </a:r>
            <a:r>
              <a:rPr lang="hr-HR" i="1" dirty="0" err="1" smtClean="0"/>
              <a:t>of</a:t>
            </a:r>
            <a:r>
              <a:rPr lang="hr-HR" i="1" dirty="0" smtClean="0"/>
              <a:t> </a:t>
            </a:r>
            <a:r>
              <a:rPr lang="hr-HR" i="1" dirty="0" err="1" smtClean="0"/>
              <a:t>men</a:t>
            </a:r>
            <a:r>
              <a:rPr lang="hr-HR" i="1" dirty="0" smtClean="0"/>
              <a:t> </a:t>
            </a:r>
            <a:r>
              <a:rPr lang="hr-HR" dirty="0" err="1" smtClean="0"/>
              <a:t>instead</a:t>
            </a:r>
            <a:r>
              <a:rPr lang="hr-HR" dirty="0" smtClean="0"/>
              <a:t> </a:t>
            </a:r>
            <a:r>
              <a:rPr lang="hr-HR" dirty="0" err="1" smtClean="0"/>
              <a:t>of</a:t>
            </a:r>
            <a:r>
              <a:rPr lang="hr-HR" dirty="0" smtClean="0"/>
              <a:t> 60 % </a:t>
            </a:r>
            <a:r>
              <a:rPr lang="hr-HR" dirty="0" err="1" smtClean="0"/>
              <a:t>of</a:t>
            </a:r>
            <a:r>
              <a:rPr lang="hr-HR" dirty="0" smtClean="0"/>
              <a:t> </a:t>
            </a:r>
            <a:r>
              <a:rPr lang="hr-HR" dirty="0" err="1" smtClean="0"/>
              <a:t>men</a:t>
            </a:r>
            <a:endParaRPr lang="hr-HR" dirty="0" smtClean="0"/>
          </a:p>
          <a:p>
            <a:r>
              <a:rPr lang="hr-HR" i="1" dirty="0" smtClean="0"/>
              <a:t>A </a:t>
            </a:r>
            <a:r>
              <a:rPr lang="hr-HR" i="1" dirty="0" err="1" smtClean="0"/>
              <a:t>likelihood</a:t>
            </a:r>
            <a:r>
              <a:rPr lang="hr-HR" i="1" dirty="0" smtClean="0"/>
              <a:t> </a:t>
            </a:r>
            <a:r>
              <a:rPr lang="hr-HR" i="1" dirty="0" err="1" smtClean="0"/>
              <a:t>of</a:t>
            </a:r>
            <a:r>
              <a:rPr lang="hr-HR" i="1" dirty="0" smtClean="0"/>
              <a:t> </a:t>
            </a:r>
            <a:r>
              <a:rPr lang="hr-HR" i="1" dirty="0" err="1" smtClean="0"/>
              <a:t>being</a:t>
            </a:r>
            <a:r>
              <a:rPr lang="hr-HR" i="1" dirty="0" smtClean="0"/>
              <a:t> </a:t>
            </a:r>
            <a:r>
              <a:rPr lang="hr-HR" i="1" dirty="0" err="1" smtClean="0"/>
              <a:t>unemployed</a:t>
            </a:r>
            <a:r>
              <a:rPr lang="hr-HR" i="1" dirty="0" smtClean="0"/>
              <a:t> </a:t>
            </a:r>
            <a:r>
              <a:rPr lang="hr-HR" dirty="0" err="1" smtClean="0"/>
              <a:t>instead</a:t>
            </a:r>
            <a:r>
              <a:rPr lang="hr-HR" dirty="0" smtClean="0"/>
              <a:t> </a:t>
            </a:r>
            <a:r>
              <a:rPr lang="hr-HR" dirty="0" err="1" smtClean="0"/>
              <a:t>of</a:t>
            </a:r>
            <a:r>
              <a:rPr lang="hr-HR" dirty="0" smtClean="0"/>
              <a:t> a one </a:t>
            </a:r>
            <a:r>
              <a:rPr lang="hr-HR" dirty="0" err="1" smtClean="0"/>
              <a:t>in</a:t>
            </a:r>
            <a:r>
              <a:rPr lang="hr-HR" dirty="0" smtClean="0"/>
              <a:t> </a:t>
            </a:r>
            <a:r>
              <a:rPr lang="hr-HR" dirty="0" err="1" smtClean="0"/>
              <a:t>eight</a:t>
            </a:r>
            <a:r>
              <a:rPr lang="hr-HR" dirty="0" smtClean="0"/>
              <a:t> </a:t>
            </a:r>
            <a:r>
              <a:rPr lang="hr-HR" dirty="0" err="1" smtClean="0"/>
              <a:t>chance</a:t>
            </a:r>
            <a:endParaRPr lang="hr-HR" dirty="0" smtClean="0"/>
          </a:p>
          <a:p>
            <a:r>
              <a:rPr lang="hr-HR" i="1" dirty="0" smtClean="0"/>
              <a:t>A </a:t>
            </a:r>
            <a:r>
              <a:rPr lang="hr-HR" i="1" dirty="0" err="1" smtClean="0"/>
              <a:t>little</a:t>
            </a:r>
            <a:r>
              <a:rPr lang="hr-HR" i="1" dirty="0" smtClean="0"/>
              <a:t> </a:t>
            </a:r>
            <a:r>
              <a:rPr lang="hr-HR" i="1" dirty="0" err="1" smtClean="0"/>
              <a:t>unemployment</a:t>
            </a:r>
            <a:r>
              <a:rPr lang="hr-HR" i="1" dirty="0" smtClean="0"/>
              <a:t> </a:t>
            </a:r>
            <a:r>
              <a:rPr lang="hr-HR" dirty="0" err="1" smtClean="0"/>
              <a:t>instead</a:t>
            </a:r>
            <a:r>
              <a:rPr lang="hr-HR" dirty="0" smtClean="0"/>
              <a:t> </a:t>
            </a:r>
            <a:r>
              <a:rPr lang="hr-HR" dirty="0" err="1" smtClean="0"/>
              <a:t>of</a:t>
            </a:r>
            <a:r>
              <a:rPr lang="hr-HR" dirty="0" smtClean="0"/>
              <a:t> one </a:t>
            </a:r>
            <a:r>
              <a:rPr lang="hr-HR" dirty="0" err="1" smtClean="0"/>
              <a:t>in</a:t>
            </a:r>
            <a:r>
              <a:rPr lang="hr-HR" dirty="0" smtClean="0"/>
              <a:t> </a:t>
            </a:r>
            <a:r>
              <a:rPr lang="hr-HR" dirty="0" err="1" smtClean="0"/>
              <a:t>twenty</a:t>
            </a:r>
            <a:r>
              <a:rPr lang="hr-HR" dirty="0" smtClean="0"/>
              <a:t> </a:t>
            </a:r>
            <a:r>
              <a:rPr lang="hr-HR" dirty="0" err="1" smtClean="0"/>
              <a:t>were</a:t>
            </a:r>
            <a:r>
              <a:rPr lang="hr-HR" dirty="0" smtClean="0"/>
              <a:t> </a:t>
            </a:r>
            <a:r>
              <a:rPr lang="hr-HR" dirty="0" err="1" smtClean="0"/>
              <a:t>unemployed</a:t>
            </a:r>
            <a:endParaRPr lang="hr-HR" dirty="0"/>
          </a:p>
        </p:txBody>
      </p:sp>
    </p:spTree>
    <p:extLst>
      <p:ext uri="{BB962C8B-B14F-4D97-AF65-F5344CB8AC3E}">
        <p14:creationId xmlns="" xmlns:p14="http://schemas.microsoft.com/office/powerpoint/2010/main" val="3262786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Exercise</a:t>
            </a:r>
            <a:endParaRPr lang="hr-HR" dirty="0"/>
          </a:p>
        </p:txBody>
      </p:sp>
      <p:sp>
        <p:nvSpPr>
          <p:cNvPr id="3" name="Content Placeholder 2"/>
          <p:cNvSpPr>
            <a:spLocks noGrp="1"/>
          </p:cNvSpPr>
          <p:nvPr>
            <p:ph sz="quarter" idx="1"/>
          </p:nvPr>
        </p:nvSpPr>
        <p:spPr/>
        <p:txBody>
          <a:bodyPr>
            <a:normAutofit fontScale="92500" lnSpcReduction="10000"/>
          </a:bodyPr>
          <a:lstStyle/>
          <a:p>
            <a:r>
              <a:rPr lang="hr-HR" dirty="0" smtClean="0"/>
              <a:t>Identify the qualifications of </a:t>
            </a:r>
            <a:r>
              <a:rPr lang="hr-HR" i="1" dirty="0" smtClean="0"/>
              <a:t>quantity</a:t>
            </a:r>
            <a:r>
              <a:rPr lang="hr-HR" dirty="0" smtClean="0"/>
              <a:t>, </a:t>
            </a:r>
            <a:r>
              <a:rPr lang="hr-HR" i="1" dirty="0" smtClean="0"/>
              <a:t>frequency</a:t>
            </a:r>
            <a:r>
              <a:rPr lang="hr-HR" dirty="0" smtClean="0"/>
              <a:t> and </a:t>
            </a:r>
            <a:r>
              <a:rPr lang="hr-HR" i="1" dirty="0" smtClean="0"/>
              <a:t>probability</a:t>
            </a:r>
            <a:r>
              <a:rPr lang="hr-HR" dirty="0" smtClean="0"/>
              <a:t> in the </a:t>
            </a:r>
            <a:r>
              <a:rPr lang="hr-HR" dirty="0" smtClean="0"/>
              <a:t>text below:</a:t>
            </a:r>
          </a:p>
          <a:p>
            <a:endParaRPr lang="hr-HR" dirty="0" smtClean="0"/>
          </a:p>
          <a:p>
            <a:r>
              <a:rPr lang="hr-HR" dirty="0" smtClean="0"/>
              <a:t>If somebody was unemployed from engineering, mining or chemicals, he could usually find another job. However, an unemployed person from agriculture or construction seldom found a job again. Job chances were generally much better for manual workers than for office workers.</a:t>
            </a:r>
          </a:p>
          <a:p>
            <a:r>
              <a:rPr lang="hr-HR" dirty="0" smtClean="0"/>
              <a:t>Most of the unemployed had been without jobs for more than two months. A number had been unemployed for more than a year. Undoubtedly the longer a person is out of work, the more likely it is that he will not find another job. In addition, job prospects are definitely worse for older workers.</a:t>
            </a:r>
            <a:endParaRPr lang="en-GB" dirty="0" smtClean="0"/>
          </a:p>
          <a:p>
            <a:endParaRPr lang="hr-H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Answer key</a:t>
            </a:r>
            <a:endParaRPr lang="hr-HR" dirty="0"/>
          </a:p>
        </p:txBody>
      </p:sp>
      <p:sp>
        <p:nvSpPr>
          <p:cNvPr id="3" name="Content Placeholder 2"/>
          <p:cNvSpPr>
            <a:spLocks noGrp="1"/>
          </p:cNvSpPr>
          <p:nvPr>
            <p:ph sz="quarter" idx="1"/>
          </p:nvPr>
        </p:nvSpPr>
        <p:spPr/>
        <p:txBody>
          <a:bodyPr/>
          <a:lstStyle/>
          <a:p>
            <a:r>
              <a:rPr lang="hr-HR" dirty="0" smtClean="0"/>
              <a:t>Quantity: </a:t>
            </a:r>
            <a:r>
              <a:rPr lang="hr-HR" dirty="0" smtClean="0"/>
              <a:t>most</a:t>
            </a:r>
            <a:r>
              <a:rPr lang="hr-HR" dirty="0" smtClean="0"/>
              <a:t>, a number</a:t>
            </a:r>
          </a:p>
          <a:p>
            <a:r>
              <a:rPr lang="hr-HR" dirty="0" smtClean="0"/>
              <a:t>Frequency: usually, seldom, generally</a:t>
            </a:r>
          </a:p>
          <a:p>
            <a:r>
              <a:rPr lang="hr-HR" dirty="0" smtClean="0"/>
              <a:t>Probability: likelihood, undoubtedly, </a:t>
            </a:r>
            <a:r>
              <a:rPr lang="hr-HR" dirty="0" smtClean="0"/>
              <a:t>more likely</a:t>
            </a:r>
            <a:r>
              <a:rPr lang="hr-HR" dirty="0" smtClean="0"/>
              <a:t>, definitely</a:t>
            </a:r>
            <a:endParaRPr lang="en-GB" dirty="0" smtClean="0"/>
          </a:p>
          <a:p>
            <a:endParaRPr lang="hr-H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Comparison and contrast</a:t>
            </a:r>
            <a:endParaRPr lang="hr-HR" dirty="0"/>
          </a:p>
        </p:txBody>
      </p:sp>
      <p:sp>
        <p:nvSpPr>
          <p:cNvPr id="3" name="Content Placeholder 2"/>
          <p:cNvSpPr>
            <a:spLocks noGrp="1"/>
          </p:cNvSpPr>
          <p:nvPr>
            <p:ph sz="quarter" idx="1"/>
          </p:nvPr>
        </p:nvSpPr>
        <p:spPr/>
        <p:txBody>
          <a:bodyPr/>
          <a:lstStyle/>
          <a:p>
            <a:r>
              <a:rPr lang="hr-HR" dirty="0" smtClean="0"/>
              <a:t>In most academic subjects it is often nedded to compare and contrast things</a:t>
            </a:r>
          </a:p>
          <a:p>
            <a:r>
              <a:rPr lang="hr-HR" dirty="0" smtClean="0"/>
              <a:t>The language of comparison and contrast is frequently needed when studying tables and other statistical information</a:t>
            </a:r>
          </a:p>
          <a:p>
            <a:pPr>
              <a:buNone/>
            </a:pPr>
            <a:endParaRPr lang="en-GB" dirty="0" smtClean="0"/>
          </a:p>
          <a:p>
            <a:endParaRPr lang="hr-H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Caution</a:t>
            </a:r>
            <a:endParaRPr lang="en-US" dirty="0"/>
          </a:p>
        </p:txBody>
      </p:sp>
      <p:sp>
        <p:nvSpPr>
          <p:cNvPr id="3" name="Content Placeholder 2"/>
          <p:cNvSpPr>
            <a:spLocks noGrp="1"/>
          </p:cNvSpPr>
          <p:nvPr>
            <p:ph sz="quarter" idx="1"/>
          </p:nvPr>
        </p:nvSpPr>
        <p:spPr/>
        <p:txBody>
          <a:bodyPr/>
          <a:lstStyle/>
          <a:p>
            <a:r>
              <a:rPr lang="hr-HR" dirty="0" smtClean="0"/>
              <a:t>A feature of written academic English is the need to be careful or cautious. Thus, unless there is evidence which indicates 100% certainty, statements or conclusions are normally qualified in some way to make them less definite. Therefore words like always and never should be avoided. The purpose is to be accurate and to allow for other possible points of view. That is achieved by using impersonal verb pheases and certain vocabulary.</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Vocabulary suggestions</a:t>
            </a:r>
            <a:endParaRPr lang="hr-HR" dirty="0"/>
          </a:p>
        </p:txBody>
      </p:sp>
      <p:sp>
        <p:nvSpPr>
          <p:cNvPr id="3" name="Content Placeholder 2"/>
          <p:cNvSpPr>
            <a:spLocks noGrp="1"/>
          </p:cNvSpPr>
          <p:nvPr>
            <p:ph sz="quarter" idx="1"/>
          </p:nvPr>
        </p:nvSpPr>
        <p:spPr/>
        <p:txBody>
          <a:bodyPr/>
          <a:lstStyle/>
          <a:p>
            <a:r>
              <a:rPr lang="hr-HR" dirty="0" smtClean="0"/>
              <a:t>Impersonal verb phrases: it appears that, it seems that, it tends to be, it is said that, some writers say that, it has been suggested that, it is now generally recognised that</a:t>
            </a:r>
          </a:p>
          <a:p>
            <a:endParaRPr lang="hr-HR" dirty="0" smtClean="0"/>
          </a:p>
          <a:p>
            <a:r>
              <a:rPr lang="hr-HR" dirty="0" smtClean="0"/>
              <a:t>Useful nouns: assumption, claim, estimate, possibility, presumption, chance, </a:t>
            </a:r>
            <a:r>
              <a:rPr lang="hr-HR" dirty="0" smtClean="0"/>
              <a:t>likelihood</a:t>
            </a:r>
          </a:p>
          <a:p>
            <a:endParaRPr lang="hr-HR" dirty="0" smtClean="0"/>
          </a:p>
          <a:p>
            <a:r>
              <a:rPr lang="hr-HR" dirty="0" smtClean="0"/>
              <a:t>Useful adverbs: apparently, hardly, presumably, relatively, scarcely, seemingly, virtually</a:t>
            </a:r>
            <a:endParaRPr lang="en-GB" dirty="0" smtClean="0"/>
          </a:p>
          <a:p>
            <a:endParaRPr lang="hr-H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hr-HR" dirty="0" err="1"/>
              <a:t>Thank</a:t>
            </a:r>
            <a:r>
              <a:rPr lang="hr-HR" dirty="0"/>
              <a:t> </a:t>
            </a:r>
            <a:r>
              <a:rPr lang="hr-HR" dirty="0" err="1"/>
              <a:t>you</a:t>
            </a:r>
            <a:r>
              <a:rPr lang="hr-HR" dirty="0"/>
              <a:t> for </a:t>
            </a:r>
            <a:r>
              <a:rPr lang="hr-HR" dirty="0" err="1"/>
              <a:t>your</a:t>
            </a:r>
            <a:r>
              <a:rPr lang="hr-HR" dirty="0"/>
              <a:t> </a:t>
            </a:r>
            <a:r>
              <a:rPr lang="hr-HR" dirty="0" err="1"/>
              <a:t>attention</a:t>
            </a:r>
            <a:r>
              <a:rPr lang="hr-HR" dirty="0"/>
              <a:t>!</a:t>
            </a:r>
            <a:br>
              <a:rPr lang="hr-HR" dirty="0"/>
            </a:br>
            <a:endParaRPr lang="hr-HR" dirty="0"/>
          </a:p>
        </p:txBody>
      </p:sp>
      <p:sp>
        <p:nvSpPr>
          <p:cNvPr id="3" name="Content Placeholder 2"/>
          <p:cNvSpPr>
            <a:spLocks noGrp="1"/>
          </p:cNvSpPr>
          <p:nvPr>
            <p:ph type="subTitle" idx="1"/>
          </p:nvPr>
        </p:nvSpPr>
        <p:spPr/>
        <p:txBody>
          <a:bodyPr/>
          <a:lstStyle/>
          <a:p>
            <a:pPr algn="ctr"/>
            <a:endParaRPr lang="hr-H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Comparison</a:t>
            </a:r>
            <a:r>
              <a:rPr lang="hr-HR" dirty="0" smtClean="0"/>
              <a:t>- </a:t>
            </a:r>
            <a:r>
              <a:rPr lang="hr-HR" dirty="0" err="1" smtClean="0"/>
              <a:t>formation</a:t>
            </a:r>
            <a:endParaRPr lang="hr-HR" dirty="0"/>
          </a:p>
        </p:txBody>
      </p:sp>
      <p:sp>
        <p:nvSpPr>
          <p:cNvPr id="3" name="Content Placeholder 2"/>
          <p:cNvSpPr>
            <a:spLocks noGrp="1"/>
          </p:cNvSpPr>
          <p:nvPr>
            <p:ph sz="quarter" idx="1"/>
          </p:nvPr>
        </p:nvSpPr>
        <p:spPr/>
        <p:txBody>
          <a:bodyPr/>
          <a:lstStyle/>
          <a:p>
            <a:r>
              <a:rPr lang="hr-HR" dirty="0" err="1" smtClean="0"/>
              <a:t>The</a:t>
            </a:r>
            <a:r>
              <a:rPr lang="hr-HR" dirty="0" smtClean="0"/>
              <a:t> </a:t>
            </a:r>
            <a:r>
              <a:rPr lang="hr-HR" i="1" dirty="0" err="1" smtClean="0"/>
              <a:t>regular</a:t>
            </a:r>
            <a:r>
              <a:rPr lang="hr-HR" dirty="0" smtClean="0"/>
              <a:t> </a:t>
            </a:r>
            <a:r>
              <a:rPr lang="hr-HR" dirty="0" err="1" smtClean="0"/>
              <a:t>comparative</a:t>
            </a:r>
            <a:r>
              <a:rPr lang="hr-HR" dirty="0" smtClean="0"/>
              <a:t> </a:t>
            </a:r>
            <a:r>
              <a:rPr lang="hr-HR" dirty="0" err="1" smtClean="0"/>
              <a:t>and</a:t>
            </a:r>
            <a:r>
              <a:rPr lang="hr-HR" dirty="0" smtClean="0"/>
              <a:t> superlative </a:t>
            </a:r>
            <a:r>
              <a:rPr lang="hr-HR" dirty="0" err="1" smtClean="0"/>
              <a:t>forms</a:t>
            </a:r>
            <a:r>
              <a:rPr lang="hr-HR" dirty="0" smtClean="0"/>
              <a:t> </a:t>
            </a:r>
            <a:r>
              <a:rPr lang="hr-HR" dirty="0" err="1" smtClean="0"/>
              <a:t>of</a:t>
            </a:r>
            <a:r>
              <a:rPr lang="hr-HR" dirty="0" smtClean="0"/>
              <a:t> </a:t>
            </a:r>
            <a:r>
              <a:rPr lang="hr-HR" dirty="0" err="1" smtClean="0"/>
              <a:t>adjectives</a:t>
            </a:r>
            <a:r>
              <a:rPr lang="hr-HR" dirty="0" smtClean="0"/>
              <a:t> </a:t>
            </a:r>
            <a:r>
              <a:rPr lang="hr-HR" dirty="0" err="1" smtClean="0"/>
              <a:t>and</a:t>
            </a:r>
            <a:r>
              <a:rPr lang="hr-HR" dirty="0" smtClean="0"/>
              <a:t> </a:t>
            </a:r>
            <a:r>
              <a:rPr lang="hr-HR" dirty="0" err="1" smtClean="0"/>
              <a:t>adverbs</a:t>
            </a:r>
            <a:r>
              <a:rPr lang="hr-HR" dirty="0" smtClean="0"/>
              <a:t> </a:t>
            </a:r>
          </a:p>
          <a:p>
            <a:pPr marL="550926" indent="-514350">
              <a:buAutoNum type="arabicPeriod"/>
            </a:pPr>
            <a:r>
              <a:rPr lang="hr-HR" dirty="0" err="1" smtClean="0"/>
              <a:t>the</a:t>
            </a:r>
            <a:r>
              <a:rPr lang="hr-HR" dirty="0" smtClean="0"/>
              <a:t> </a:t>
            </a:r>
            <a:r>
              <a:rPr lang="hr-HR" dirty="0" err="1" smtClean="0"/>
              <a:t>endings</a:t>
            </a:r>
            <a:r>
              <a:rPr lang="hr-HR" dirty="0" smtClean="0"/>
              <a:t> </a:t>
            </a:r>
            <a:r>
              <a:rPr lang="hr-HR" i="1" dirty="0" smtClean="0"/>
              <a:t>-er </a:t>
            </a:r>
            <a:r>
              <a:rPr lang="hr-HR" dirty="0" err="1" smtClean="0"/>
              <a:t>and</a:t>
            </a:r>
            <a:r>
              <a:rPr lang="hr-HR" i="1" dirty="0" smtClean="0"/>
              <a:t> –</a:t>
            </a:r>
            <a:r>
              <a:rPr lang="hr-HR" i="1" dirty="0" err="1" smtClean="0"/>
              <a:t>est</a:t>
            </a:r>
            <a:r>
              <a:rPr lang="hr-HR" i="1" dirty="0" smtClean="0"/>
              <a:t> </a:t>
            </a:r>
            <a:r>
              <a:rPr lang="hr-HR" dirty="0" smtClean="0"/>
              <a:t>to </a:t>
            </a:r>
            <a:r>
              <a:rPr lang="hr-HR" dirty="0" err="1" smtClean="0"/>
              <a:t>words</a:t>
            </a:r>
            <a:r>
              <a:rPr lang="hr-HR" dirty="0" smtClean="0"/>
              <a:t> </a:t>
            </a:r>
            <a:r>
              <a:rPr lang="hr-HR" dirty="0" err="1" smtClean="0"/>
              <a:t>with</a:t>
            </a:r>
            <a:r>
              <a:rPr lang="hr-HR" dirty="0" smtClean="0"/>
              <a:t> one </a:t>
            </a:r>
            <a:r>
              <a:rPr lang="hr-HR" dirty="0" err="1" smtClean="0"/>
              <a:t>syllable</a:t>
            </a:r>
            <a:endParaRPr lang="hr-HR" dirty="0" smtClean="0"/>
          </a:p>
          <a:p>
            <a:pPr marL="550926" indent="-514350">
              <a:buAutoNum type="arabicPeriod"/>
            </a:pPr>
            <a:r>
              <a:rPr lang="hr-HR" dirty="0" err="1"/>
              <a:t>b</a:t>
            </a:r>
            <a:r>
              <a:rPr lang="hr-HR" dirty="0" err="1" smtClean="0"/>
              <a:t>y</a:t>
            </a:r>
            <a:r>
              <a:rPr lang="hr-HR" dirty="0" smtClean="0"/>
              <a:t> </a:t>
            </a:r>
            <a:r>
              <a:rPr lang="hr-HR" dirty="0" err="1" smtClean="0"/>
              <a:t>placing</a:t>
            </a:r>
            <a:r>
              <a:rPr lang="hr-HR" dirty="0" smtClean="0"/>
              <a:t> </a:t>
            </a:r>
            <a:r>
              <a:rPr lang="hr-HR" dirty="0" err="1" smtClean="0"/>
              <a:t>the</a:t>
            </a:r>
            <a:r>
              <a:rPr lang="hr-HR" dirty="0" smtClean="0"/>
              <a:t> </a:t>
            </a:r>
            <a:r>
              <a:rPr lang="hr-HR" dirty="0" err="1" smtClean="0"/>
              <a:t>words</a:t>
            </a:r>
            <a:r>
              <a:rPr lang="hr-HR" dirty="0" smtClean="0"/>
              <a:t> </a:t>
            </a:r>
            <a:r>
              <a:rPr lang="hr-HR" i="1" dirty="0" smtClean="0"/>
              <a:t>more</a:t>
            </a:r>
            <a:r>
              <a:rPr lang="hr-HR" dirty="0" smtClean="0"/>
              <a:t> </a:t>
            </a:r>
            <a:r>
              <a:rPr lang="hr-HR" dirty="0" err="1" smtClean="0"/>
              <a:t>and</a:t>
            </a:r>
            <a:r>
              <a:rPr lang="hr-HR" dirty="0" smtClean="0"/>
              <a:t> </a:t>
            </a:r>
            <a:r>
              <a:rPr lang="hr-HR" i="1" dirty="0" err="1" smtClean="0"/>
              <a:t>the</a:t>
            </a:r>
            <a:r>
              <a:rPr lang="hr-HR" i="1" dirty="0" smtClean="0"/>
              <a:t> most</a:t>
            </a:r>
            <a:r>
              <a:rPr lang="hr-HR" dirty="0" smtClean="0"/>
              <a:t> </a:t>
            </a:r>
            <a:r>
              <a:rPr lang="hr-HR" dirty="0" err="1" smtClean="0"/>
              <a:t>in</a:t>
            </a:r>
            <a:r>
              <a:rPr lang="hr-HR" dirty="0" smtClean="0"/>
              <a:t> </a:t>
            </a:r>
            <a:r>
              <a:rPr lang="hr-HR" dirty="0" err="1" smtClean="0"/>
              <a:t>front</a:t>
            </a:r>
            <a:r>
              <a:rPr lang="hr-HR" dirty="0" smtClean="0"/>
              <a:t> </a:t>
            </a:r>
            <a:r>
              <a:rPr lang="hr-HR" dirty="0" err="1" smtClean="0"/>
              <a:t>of</a:t>
            </a:r>
            <a:r>
              <a:rPr lang="hr-HR" dirty="0" smtClean="0"/>
              <a:t> </a:t>
            </a:r>
            <a:r>
              <a:rPr lang="hr-HR" dirty="0" err="1" smtClean="0"/>
              <a:t>words</a:t>
            </a:r>
            <a:r>
              <a:rPr lang="hr-HR" dirty="0" smtClean="0"/>
              <a:t> </a:t>
            </a:r>
            <a:r>
              <a:rPr lang="hr-HR" dirty="0" err="1" smtClean="0"/>
              <a:t>with</a:t>
            </a:r>
            <a:r>
              <a:rPr lang="hr-HR" dirty="0" smtClean="0"/>
              <a:t> more </a:t>
            </a:r>
            <a:r>
              <a:rPr lang="hr-HR" dirty="0" err="1" smtClean="0"/>
              <a:t>syllables</a:t>
            </a:r>
            <a:endParaRPr lang="hr-HR" dirty="0"/>
          </a:p>
        </p:txBody>
      </p:sp>
    </p:spTree>
    <p:extLst>
      <p:ext uri="{BB962C8B-B14F-4D97-AF65-F5344CB8AC3E}">
        <p14:creationId xmlns="" xmlns:p14="http://schemas.microsoft.com/office/powerpoint/2010/main" val="73892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Irregular</a:t>
            </a:r>
            <a:r>
              <a:rPr lang="hr-HR" dirty="0" smtClean="0"/>
              <a:t> </a:t>
            </a:r>
            <a:r>
              <a:rPr lang="hr-HR" dirty="0" err="1" smtClean="0"/>
              <a:t>comparison</a:t>
            </a:r>
            <a:endParaRPr lang="hr-HR" dirty="0"/>
          </a:p>
        </p:txBody>
      </p:sp>
      <p:sp>
        <p:nvSpPr>
          <p:cNvPr id="3" name="Content Placeholder 2"/>
          <p:cNvSpPr>
            <a:spLocks noGrp="1"/>
          </p:cNvSpPr>
          <p:nvPr>
            <p:ph sz="quarter" idx="1"/>
          </p:nvPr>
        </p:nvSpPr>
        <p:spPr/>
        <p:txBody>
          <a:bodyPr/>
          <a:lstStyle/>
          <a:p>
            <a:r>
              <a:rPr lang="hr-HR" dirty="0" smtClean="0"/>
              <a:t>A </a:t>
            </a:r>
            <a:r>
              <a:rPr lang="hr-HR" dirty="0" err="1" smtClean="0"/>
              <a:t>small</a:t>
            </a:r>
            <a:r>
              <a:rPr lang="hr-HR" dirty="0" smtClean="0"/>
              <a:t> </a:t>
            </a:r>
            <a:r>
              <a:rPr lang="hr-HR" dirty="0" err="1" smtClean="0"/>
              <a:t>group</a:t>
            </a:r>
            <a:r>
              <a:rPr lang="hr-HR" dirty="0" smtClean="0"/>
              <a:t> </a:t>
            </a:r>
            <a:r>
              <a:rPr lang="hr-HR" dirty="0" err="1" smtClean="0"/>
              <a:t>of</a:t>
            </a:r>
            <a:r>
              <a:rPr lang="hr-HR" dirty="0" smtClean="0"/>
              <a:t> </a:t>
            </a:r>
            <a:r>
              <a:rPr lang="hr-HR" dirty="0" err="1" smtClean="0"/>
              <a:t>very</a:t>
            </a:r>
            <a:r>
              <a:rPr lang="hr-HR" dirty="0" smtClean="0"/>
              <a:t> </a:t>
            </a:r>
            <a:r>
              <a:rPr lang="hr-HR" dirty="0" err="1" smtClean="0"/>
              <a:t>frequent</a:t>
            </a:r>
            <a:r>
              <a:rPr lang="hr-HR" dirty="0" smtClean="0"/>
              <a:t> </a:t>
            </a:r>
            <a:r>
              <a:rPr lang="hr-HR" dirty="0" err="1" smtClean="0"/>
              <a:t>adjectives</a:t>
            </a:r>
            <a:r>
              <a:rPr lang="hr-HR" dirty="0" smtClean="0"/>
              <a:t>:</a:t>
            </a:r>
          </a:p>
          <a:p>
            <a:pPr marL="36576" indent="0">
              <a:buNone/>
            </a:pPr>
            <a:r>
              <a:rPr lang="hr-HR" dirty="0" err="1"/>
              <a:t>g</a:t>
            </a:r>
            <a:r>
              <a:rPr lang="hr-HR" dirty="0" err="1" smtClean="0"/>
              <a:t>ood</a:t>
            </a:r>
            <a:r>
              <a:rPr lang="hr-HR" dirty="0" smtClean="0"/>
              <a:t>-</a:t>
            </a:r>
            <a:r>
              <a:rPr lang="hr-HR" dirty="0" err="1" smtClean="0"/>
              <a:t>better</a:t>
            </a:r>
            <a:r>
              <a:rPr lang="hr-HR" dirty="0" smtClean="0"/>
              <a:t>-</a:t>
            </a:r>
            <a:r>
              <a:rPr lang="hr-HR" dirty="0" err="1" smtClean="0"/>
              <a:t>best</a:t>
            </a:r>
            <a:r>
              <a:rPr lang="hr-HR" dirty="0" smtClean="0"/>
              <a:t>, </a:t>
            </a:r>
            <a:r>
              <a:rPr lang="hr-HR" dirty="0" err="1" smtClean="0"/>
              <a:t>bad</a:t>
            </a:r>
            <a:r>
              <a:rPr lang="hr-HR" dirty="0" smtClean="0"/>
              <a:t>-</a:t>
            </a:r>
            <a:r>
              <a:rPr lang="hr-HR" dirty="0" err="1" smtClean="0"/>
              <a:t>worse</a:t>
            </a:r>
            <a:r>
              <a:rPr lang="hr-HR" dirty="0" smtClean="0"/>
              <a:t>-</a:t>
            </a:r>
            <a:r>
              <a:rPr lang="hr-HR" dirty="0" err="1" smtClean="0"/>
              <a:t>worst</a:t>
            </a:r>
            <a:r>
              <a:rPr lang="hr-HR" dirty="0" smtClean="0"/>
              <a:t>, far-</a:t>
            </a:r>
            <a:r>
              <a:rPr lang="hr-HR" dirty="0" err="1" smtClean="0"/>
              <a:t>further</a:t>
            </a:r>
            <a:r>
              <a:rPr lang="hr-HR" dirty="0" smtClean="0"/>
              <a:t>-</a:t>
            </a:r>
            <a:r>
              <a:rPr lang="hr-HR" dirty="0" err="1" smtClean="0"/>
              <a:t>furthest</a:t>
            </a:r>
            <a:r>
              <a:rPr lang="hr-HR" dirty="0" smtClean="0"/>
              <a:t>, </a:t>
            </a:r>
            <a:r>
              <a:rPr lang="hr-HR" dirty="0" err="1" smtClean="0"/>
              <a:t>many</a:t>
            </a:r>
            <a:r>
              <a:rPr lang="hr-HR" dirty="0" smtClean="0"/>
              <a:t>-more-most</a:t>
            </a:r>
          </a:p>
          <a:p>
            <a:pPr marL="36576" indent="0">
              <a:buNone/>
            </a:pPr>
            <a:r>
              <a:rPr lang="hr-HR" dirty="0"/>
              <a:t> </a:t>
            </a:r>
            <a:r>
              <a:rPr lang="hr-HR" dirty="0" smtClean="0"/>
              <a:t>A </a:t>
            </a:r>
            <a:r>
              <a:rPr lang="hr-HR" dirty="0" err="1" smtClean="0"/>
              <a:t>small</a:t>
            </a:r>
            <a:r>
              <a:rPr lang="hr-HR" dirty="0" smtClean="0"/>
              <a:t> </a:t>
            </a:r>
            <a:r>
              <a:rPr lang="hr-HR" dirty="0" err="1" smtClean="0"/>
              <a:t>group</a:t>
            </a:r>
            <a:r>
              <a:rPr lang="hr-HR" dirty="0" smtClean="0"/>
              <a:t> </a:t>
            </a:r>
            <a:r>
              <a:rPr lang="hr-HR" dirty="0" err="1" smtClean="0"/>
              <a:t>of</a:t>
            </a:r>
            <a:r>
              <a:rPr lang="hr-HR" dirty="0" smtClean="0"/>
              <a:t> </a:t>
            </a:r>
            <a:r>
              <a:rPr lang="hr-HR" dirty="0" err="1" smtClean="0"/>
              <a:t>adverbs</a:t>
            </a:r>
            <a:r>
              <a:rPr lang="hr-HR" dirty="0" smtClean="0"/>
              <a:t>:</a:t>
            </a:r>
          </a:p>
          <a:p>
            <a:pPr marL="36576" indent="0">
              <a:buNone/>
            </a:pPr>
            <a:r>
              <a:rPr lang="hr-HR" dirty="0" err="1"/>
              <a:t>b</a:t>
            </a:r>
            <a:r>
              <a:rPr lang="hr-HR" dirty="0" err="1" smtClean="0"/>
              <a:t>adly</a:t>
            </a:r>
            <a:r>
              <a:rPr lang="hr-HR" dirty="0" smtClean="0"/>
              <a:t>-</a:t>
            </a:r>
            <a:r>
              <a:rPr lang="hr-HR" dirty="0" err="1" smtClean="0"/>
              <a:t>worse</a:t>
            </a:r>
            <a:r>
              <a:rPr lang="hr-HR" dirty="0" smtClean="0"/>
              <a:t>,</a:t>
            </a:r>
            <a:r>
              <a:rPr lang="hr-HR" dirty="0" err="1" smtClean="0"/>
              <a:t>worst</a:t>
            </a:r>
            <a:r>
              <a:rPr lang="hr-HR" dirty="0" smtClean="0"/>
              <a:t>, </a:t>
            </a:r>
            <a:r>
              <a:rPr lang="hr-HR" dirty="0" err="1" smtClean="0"/>
              <a:t>little</a:t>
            </a:r>
            <a:r>
              <a:rPr lang="hr-HR" dirty="0" smtClean="0"/>
              <a:t>-</a:t>
            </a:r>
            <a:r>
              <a:rPr lang="hr-HR" dirty="0" err="1" smtClean="0"/>
              <a:t>less</a:t>
            </a:r>
            <a:r>
              <a:rPr lang="hr-HR" dirty="0" smtClean="0"/>
              <a:t>-</a:t>
            </a:r>
            <a:r>
              <a:rPr lang="hr-HR" dirty="0" err="1" smtClean="0"/>
              <a:t>least</a:t>
            </a:r>
            <a:r>
              <a:rPr lang="hr-HR" dirty="0" smtClean="0"/>
              <a:t>, </a:t>
            </a:r>
            <a:r>
              <a:rPr lang="hr-HR" dirty="0" err="1" smtClean="0"/>
              <a:t>much</a:t>
            </a:r>
            <a:r>
              <a:rPr lang="hr-HR" dirty="0" smtClean="0"/>
              <a:t>-more-most</a:t>
            </a:r>
            <a:endParaRPr lang="hr-HR" dirty="0"/>
          </a:p>
        </p:txBody>
      </p:sp>
    </p:spTree>
    <p:extLst>
      <p:ext uri="{BB962C8B-B14F-4D97-AF65-F5344CB8AC3E}">
        <p14:creationId xmlns="" xmlns:p14="http://schemas.microsoft.com/office/powerpoint/2010/main" val="415666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Language</a:t>
            </a:r>
            <a:r>
              <a:rPr lang="hr-HR" dirty="0" smtClean="0"/>
              <a:t> </a:t>
            </a:r>
            <a:r>
              <a:rPr lang="hr-HR" dirty="0" err="1" smtClean="0"/>
              <a:t>constructions</a:t>
            </a:r>
            <a:endParaRPr lang="hr-HR" dirty="0"/>
          </a:p>
        </p:txBody>
      </p:sp>
      <p:sp>
        <p:nvSpPr>
          <p:cNvPr id="3" name="Content Placeholder 2"/>
          <p:cNvSpPr>
            <a:spLocks noGrp="1"/>
          </p:cNvSpPr>
          <p:nvPr>
            <p:ph sz="quarter" idx="1"/>
          </p:nvPr>
        </p:nvSpPr>
        <p:spPr/>
        <p:txBody>
          <a:bodyPr>
            <a:normAutofit/>
          </a:bodyPr>
          <a:lstStyle/>
          <a:p>
            <a:pPr marL="550926" indent="-514350">
              <a:buAutoNum type="arabicPeriod"/>
            </a:pPr>
            <a:r>
              <a:rPr lang="hr-HR" dirty="0" err="1" smtClean="0"/>
              <a:t>Showing</a:t>
            </a:r>
            <a:r>
              <a:rPr lang="hr-HR" dirty="0" smtClean="0"/>
              <a:t> </a:t>
            </a:r>
            <a:r>
              <a:rPr lang="hr-HR" dirty="0" err="1" smtClean="0"/>
              <a:t>equivalence</a:t>
            </a:r>
            <a:r>
              <a:rPr lang="hr-HR" dirty="0" smtClean="0"/>
              <a:t> (</a:t>
            </a:r>
            <a:r>
              <a:rPr lang="hr-HR" dirty="0" err="1" smtClean="0"/>
              <a:t>i.e</a:t>
            </a:r>
            <a:r>
              <a:rPr lang="hr-HR" dirty="0" smtClean="0"/>
              <a:t>. </a:t>
            </a:r>
            <a:r>
              <a:rPr lang="hr-HR" dirty="0" err="1" smtClean="0"/>
              <a:t>the</a:t>
            </a:r>
            <a:r>
              <a:rPr lang="hr-HR" dirty="0" smtClean="0"/>
              <a:t> same):</a:t>
            </a:r>
          </a:p>
          <a:p>
            <a:pPr marL="36576" indent="0">
              <a:buNone/>
            </a:pPr>
            <a:r>
              <a:rPr lang="hr-HR" dirty="0"/>
              <a:t>a</a:t>
            </a:r>
            <a:r>
              <a:rPr lang="hr-HR" dirty="0" smtClean="0"/>
              <a:t>s…</a:t>
            </a:r>
            <a:r>
              <a:rPr lang="hr-HR" dirty="0" err="1" smtClean="0"/>
              <a:t>as</a:t>
            </a:r>
            <a:r>
              <a:rPr lang="hr-HR" dirty="0" smtClean="0"/>
              <a:t>, </a:t>
            </a:r>
            <a:r>
              <a:rPr lang="hr-HR" dirty="0" err="1" smtClean="0"/>
              <a:t>the</a:t>
            </a:r>
            <a:r>
              <a:rPr lang="hr-HR" dirty="0" smtClean="0"/>
              <a:t> same…as, as </a:t>
            </a:r>
            <a:r>
              <a:rPr lang="hr-HR" dirty="0" err="1" smtClean="0"/>
              <a:t>many</a:t>
            </a:r>
            <a:r>
              <a:rPr lang="hr-HR" dirty="0" smtClean="0"/>
              <a:t>…as, as </a:t>
            </a:r>
            <a:r>
              <a:rPr lang="hr-HR" dirty="0" err="1" smtClean="0"/>
              <a:t>much</a:t>
            </a:r>
            <a:r>
              <a:rPr lang="hr-HR" dirty="0" smtClean="0"/>
              <a:t>…as</a:t>
            </a:r>
          </a:p>
          <a:p>
            <a:pPr marL="550926" indent="-514350">
              <a:buAutoNum type="arabicPeriod" startAt="2"/>
            </a:pPr>
            <a:r>
              <a:rPr lang="hr-HR" dirty="0" err="1" smtClean="0"/>
              <a:t>Showing</a:t>
            </a:r>
            <a:r>
              <a:rPr lang="hr-HR" dirty="0" smtClean="0"/>
              <a:t> </a:t>
            </a:r>
            <a:r>
              <a:rPr lang="hr-HR" dirty="0" err="1" smtClean="0"/>
              <a:t>non</a:t>
            </a:r>
            <a:r>
              <a:rPr lang="hr-HR" dirty="0" smtClean="0"/>
              <a:t>-</a:t>
            </a:r>
            <a:r>
              <a:rPr lang="hr-HR" dirty="0" err="1" smtClean="0"/>
              <a:t>equivalence</a:t>
            </a:r>
            <a:endParaRPr lang="hr-HR" dirty="0" smtClean="0"/>
          </a:p>
          <a:p>
            <a:pPr marL="36576" indent="0">
              <a:buNone/>
            </a:pPr>
            <a:r>
              <a:rPr lang="hr-HR" dirty="0" err="1"/>
              <a:t>n</a:t>
            </a:r>
            <a:r>
              <a:rPr lang="hr-HR" dirty="0" err="1" smtClean="0"/>
              <a:t>ot</a:t>
            </a:r>
            <a:r>
              <a:rPr lang="hr-HR" dirty="0" smtClean="0"/>
              <a:t> as/</a:t>
            </a:r>
            <a:r>
              <a:rPr lang="hr-HR" dirty="0" err="1" smtClean="0"/>
              <a:t>so</a:t>
            </a:r>
            <a:r>
              <a:rPr lang="hr-HR" dirty="0" smtClean="0"/>
              <a:t>…as, </a:t>
            </a:r>
            <a:r>
              <a:rPr lang="hr-HR" dirty="0" err="1" smtClean="0"/>
              <a:t>than</a:t>
            </a:r>
            <a:r>
              <a:rPr lang="hr-HR" dirty="0" smtClean="0"/>
              <a:t>, more…</a:t>
            </a:r>
            <a:r>
              <a:rPr lang="hr-HR" dirty="0" err="1" smtClean="0"/>
              <a:t>than</a:t>
            </a:r>
            <a:r>
              <a:rPr lang="hr-HR" dirty="0" smtClean="0"/>
              <a:t>, </a:t>
            </a:r>
            <a:r>
              <a:rPr lang="hr-HR" dirty="0" err="1" smtClean="0"/>
              <a:t>not</a:t>
            </a:r>
            <a:r>
              <a:rPr lang="hr-HR" dirty="0" smtClean="0"/>
              <a:t> as </a:t>
            </a:r>
            <a:r>
              <a:rPr lang="hr-HR" dirty="0" err="1" smtClean="0"/>
              <a:t>many</a:t>
            </a:r>
            <a:r>
              <a:rPr lang="hr-HR" dirty="0" smtClean="0"/>
              <a:t>…as, </a:t>
            </a:r>
            <a:r>
              <a:rPr lang="hr-HR" dirty="0" err="1" smtClean="0"/>
              <a:t>not</a:t>
            </a:r>
            <a:r>
              <a:rPr lang="hr-HR" dirty="0" smtClean="0"/>
              <a:t> as </a:t>
            </a:r>
            <a:r>
              <a:rPr lang="hr-HR" dirty="0" err="1" smtClean="0"/>
              <a:t>much</a:t>
            </a:r>
            <a:r>
              <a:rPr lang="hr-HR" dirty="0" smtClean="0"/>
              <a:t>…as</a:t>
            </a:r>
          </a:p>
          <a:p>
            <a:pPr marL="36576" indent="0">
              <a:buNone/>
            </a:pPr>
            <a:r>
              <a:rPr lang="hr-HR" dirty="0" smtClean="0"/>
              <a:t>3. Showing one item compared with a number (i.e. the superlative</a:t>
            </a:r>
            <a:r>
              <a:rPr lang="hr-HR" dirty="0" smtClean="0"/>
              <a:t>)</a:t>
            </a:r>
          </a:p>
          <a:p>
            <a:pPr marL="36576" indent="0">
              <a:buNone/>
            </a:pPr>
            <a:r>
              <a:rPr lang="hr-HR" dirty="0" smtClean="0"/>
              <a:t>She was the tallest of all the girls.</a:t>
            </a:r>
            <a:endParaRPr lang="hr-HR" dirty="0" smtClean="0"/>
          </a:p>
          <a:p>
            <a:pPr marL="36576" indent="0">
              <a:buNone/>
            </a:pPr>
            <a:r>
              <a:rPr lang="hr-HR" dirty="0" smtClean="0"/>
              <a:t>4. </a:t>
            </a:r>
            <a:r>
              <a:rPr lang="hr-HR" dirty="0" err="1" smtClean="0"/>
              <a:t>Showing</a:t>
            </a:r>
            <a:r>
              <a:rPr lang="hr-HR" dirty="0" smtClean="0"/>
              <a:t> </a:t>
            </a:r>
            <a:r>
              <a:rPr lang="hr-HR" dirty="0" err="1" smtClean="0"/>
              <a:t>parallel</a:t>
            </a:r>
            <a:r>
              <a:rPr lang="hr-HR" dirty="0" smtClean="0"/>
              <a:t> </a:t>
            </a:r>
            <a:r>
              <a:rPr lang="hr-HR" dirty="0" err="1" smtClean="0"/>
              <a:t>increase</a:t>
            </a:r>
            <a:endParaRPr lang="hr-HR" dirty="0" smtClean="0"/>
          </a:p>
          <a:p>
            <a:pPr marL="36576" indent="0">
              <a:buNone/>
            </a:pPr>
            <a:r>
              <a:rPr lang="hr-HR" dirty="0" err="1" smtClean="0"/>
              <a:t>The</a:t>
            </a:r>
            <a:r>
              <a:rPr lang="hr-HR" dirty="0" smtClean="0"/>
              <a:t> more, </a:t>
            </a:r>
            <a:r>
              <a:rPr lang="hr-HR" dirty="0" err="1" smtClean="0"/>
              <a:t>the</a:t>
            </a:r>
            <a:r>
              <a:rPr lang="hr-HR" dirty="0" smtClean="0"/>
              <a:t> </a:t>
            </a:r>
            <a:r>
              <a:rPr lang="hr-HR" dirty="0" err="1" smtClean="0"/>
              <a:t>merrier</a:t>
            </a:r>
            <a:endParaRPr lang="hr-HR" dirty="0" smtClean="0"/>
          </a:p>
          <a:p>
            <a:pPr marL="550926" indent="-514350">
              <a:buAutoNum type="arabicPeriod"/>
            </a:pPr>
            <a:endParaRPr lang="hr-HR" dirty="0"/>
          </a:p>
          <a:p>
            <a:pPr marL="550926" indent="-514350">
              <a:buAutoNum type="arabicPeriod"/>
            </a:pPr>
            <a:endParaRPr lang="hr-HR" dirty="0" smtClean="0"/>
          </a:p>
          <a:p>
            <a:pPr marL="550926" indent="-514350">
              <a:buAutoNum type="arabicPeriod"/>
            </a:pPr>
            <a:endParaRPr lang="hr-HR" dirty="0"/>
          </a:p>
        </p:txBody>
      </p:sp>
    </p:spTree>
    <p:extLst>
      <p:ext uri="{BB962C8B-B14F-4D97-AF65-F5344CB8AC3E}">
        <p14:creationId xmlns="" xmlns:p14="http://schemas.microsoft.com/office/powerpoint/2010/main" val="3770022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Similarities</a:t>
            </a:r>
            <a:endParaRPr lang="en-US" dirty="0"/>
          </a:p>
        </p:txBody>
      </p:sp>
      <p:sp>
        <p:nvSpPr>
          <p:cNvPr id="3" name="Content Placeholder 2"/>
          <p:cNvSpPr>
            <a:spLocks noGrp="1"/>
          </p:cNvSpPr>
          <p:nvPr>
            <p:ph sz="quarter" idx="1"/>
          </p:nvPr>
        </p:nvSpPr>
        <p:spPr/>
        <p:txBody>
          <a:bodyPr/>
          <a:lstStyle/>
          <a:p>
            <a:r>
              <a:rPr lang="hr-HR" dirty="0" smtClean="0"/>
              <a:t>Study the table about various countries and write three sentences expressing similarities between the countries</a:t>
            </a:r>
            <a:r>
              <a:rPr lang="hr-HR" sz="2800" dirty="0" smtClean="0"/>
              <a:t>:</a:t>
            </a:r>
            <a:r>
              <a:rPr lang="hr-HR" dirty="0" smtClean="0"/>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Comparison</a:t>
            </a:r>
            <a:endParaRPr lang="hr-HR" dirty="0"/>
          </a:p>
        </p:txBody>
      </p:sp>
      <p:sp>
        <p:nvSpPr>
          <p:cNvPr id="3" name="Content Placeholder 2"/>
          <p:cNvSpPr>
            <a:spLocks noGrp="1"/>
          </p:cNvSpPr>
          <p:nvPr>
            <p:ph sz="quarter" idx="1"/>
          </p:nvPr>
        </p:nvSpPr>
        <p:spPr/>
        <p:txBody>
          <a:bodyPr/>
          <a:lstStyle/>
          <a:p>
            <a:pPr>
              <a:buNone/>
            </a:pPr>
            <a:endParaRPr lang="hr-HR" dirty="0" smtClean="0"/>
          </a:p>
          <a:p>
            <a:pPr>
              <a:buNone/>
            </a:pPr>
            <a:endParaRPr lang="hr-HR" dirty="0"/>
          </a:p>
        </p:txBody>
      </p:sp>
      <p:pic>
        <p:nvPicPr>
          <p:cNvPr id="4" name="Picture 3" descr="comparison.jpg"/>
          <p:cNvPicPr>
            <a:picLocks noChangeAspect="1"/>
          </p:cNvPicPr>
          <p:nvPr/>
        </p:nvPicPr>
        <p:blipFill>
          <a:blip r:embed="rId2" cstate="print"/>
          <a:stretch>
            <a:fillRect/>
          </a:stretch>
        </p:blipFill>
        <p:spPr>
          <a:xfrm>
            <a:off x="0" y="548680"/>
            <a:ext cx="8814816" cy="587959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Sample sentences</a:t>
            </a:r>
            <a:endParaRPr lang="en-US" dirty="0"/>
          </a:p>
        </p:txBody>
      </p:sp>
      <p:sp>
        <p:nvSpPr>
          <p:cNvPr id="3" name="Content Placeholder 2"/>
          <p:cNvSpPr>
            <a:spLocks noGrp="1"/>
          </p:cNvSpPr>
          <p:nvPr>
            <p:ph sz="quarter" idx="1"/>
          </p:nvPr>
        </p:nvSpPr>
        <p:spPr/>
        <p:txBody>
          <a:bodyPr/>
          <a:lstStyle/>
          <a:p>
            <a:r>
              <a:rPr lang="hr-HR" dirty="0" smtClean="0"/>
              <a:t>Both Belgium and Canada have small  agricultural population / Belgium and Canada are similar in that they both have a small agricultural population / Belgium, like Canada, has a small agricultural population.</a:t>
            </a:r>
          </a:p>
          <a:p>
            <a:endParaRPr lang="hr-HR" dirty="0" smtClean="0"/>
          </a:p>
          <a:p>
            <a:r>
              <a:rPr lang="hr-HR" dirty="0" smtClean="0"/>
              <a:t>Canada is similar to Nepal in its percentage of forrest area.</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Extended Comparison</a:t>
            </a:r>
            <a:endParaRPr lang="hr-HR" dirty="0"/>
          </a:p>
        </p:txBody>
      </p:sp>
      <p:sp>
        <p:nvSpPr>
          <p:cNvPr id="3" name="Content Placeholder 2"/>
          <p:cNvSpPr>
            <a:spLocks noGrp="1"/>
          </p:cNvSpPr>
          <p:nvPr>
            <p:ph sz="quarter" idx="1"/>
          </p:nvPr>
        </p:nvSpPr>
        <p:spPr/>
        <p:txBody>
          <a:bodyPr/>
          <a:lstStyle/>
          <a:p>
            <a:pPr>
              <a:buNone/>
            </a:pPr>
            <a:r>
              <a:rPr lang="hr-HR" dirty="0" smtClean="0"/>
              <a:t>Compare lecturing as a method of teaching with seminar as a way of teaching.</a:t>
            </a:r>
          </a:p>
          <a:p>
            <a:pPr>
              <a:buNone/>
            </a:pPr>
            <a:r>
              <a:rPr lang="hr-HR" dirty="0" smtClean="0"/>
              <a:t>Provide some arguments for and against lecturing as a method of teaching as opposed to seminars.</a:t>
            </a:r>
          </a:p>
          <a:p>
            <a:pPr>
              <a:buNone/>
            </a:pPr>
            <a:r>
              <a:rPr lang="hr-HR" dirty="0" smtClean="0"/>
              <a:t>Use Venn diagram to help you clarify the similarities and differences.</a:t>
            </a:r>
          </a:p>
          <a:p>
            <a:pPr>
              <a:buNone/>
            </a:pPr>
            <a:endParaRPr lang="hr-HR" dirty="0" smtClean="0"/>
          </a:p>
          <a:p>
            <a:pPr>
              <a:buNone/>
            </a:pPr>
            <a:endParaRPr lang="hr-HR"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121</TotalTime>
  <Words>887</Words>
  <Application>Microsoft Office PowerPoint</Application>
  <PresentationFormat>On-screen Show (4:3)</PresentationFormat>
  <Paragraphs>84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Origin</vt:lpstr>
      <vt:lpstr>Comparison and Contrast</vt:lpstr>
      <vt:lpstr>Comparison and contrast</vt:lpstr>
      <vt:lpstr>Comparison- formation</vt:lpstr>
      <vt:lpstr>Irregular comparison</vt:lpstr>
      <vt:lpstr>Language constructions</vt:lpstr>
      <vt:lpstr>Similarities</vt:lpstr>
      <vt:lpstr>Comparison</vt:lpstr>
      <vt:lpstr>Sample sentences</vt:lpstr>
      <vt:lpstr>Extended Comparison</vt:lpstr>
      <vt:lpstr>Possible arguments for lecturing</vt:lpstr>
      <vt:lpstr>Arguments against lecturing</vt:lpstr>
      <vt:lpstr>Slide 12</vt:lpstr>
      <vt:lpstr>Slide 13</vt:lpstr>
      <vt:lpstr>Comparative adjectives</vt:lpstr>
      <vt:lpstr>Generalisation</vt:lpstr>
      <vt:lpstr>Exercise</vt:lpstr>
      <vt:lpstr>Generalisations</vt:lpstr>
      <vt:lpstr>Exercise</vt:lpstr>
      <vt:lpstr>Answer key</vt:lpstr>
      <vt:lpstr>Caution</vt:lpstr>
      <vt:lpstr>Vocabulary suggestions</vt:lpstr>
      <vt:lpstr>Thank you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and Constrast</dc:title>
  <dc:creator>KATARINA</dc:creator>
  <cp:lastModifiedBy>Katarina</cp:lastModifiedBy>
  <cp:revision>17</cp:revision>
  <dcterms:created xsi:type="dcterms:W3CDTF">2013-03-25T09:29:17Z</dcterms:created>
  <dcterms:modified xsi:type="dcterms:W3CDTF">2017-03-27T10:05:06Z</dcterms:modified>
</cp:coreProperties>
</file>