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3" r:id="rId6"/>
    <p:sldId id="260" r:id="rId7"/>
    <p:sldId id="261" r:id="rId8"/>
    <p:sldId id="262" r:id="rId9"/>
    <p:sldId id="265" r:id="rId10"/>
    <p:sldId id="264" r:id="rId11"/>
    <p:sldId id="266" r:id="rId12"/>
    <p:sldId id="275" r:id="rId13"/>
    <p:sldId id="276" r:id="rId14"/>
    <p:sldId id="277" r:id="rId15"/>
    <p:sldId id="278" r:id="rId16"/>
    <p:sldId id="279" r:id="rId17"/>
    <p:sldId id="267" r:id="rId18"/>
    <p:sldId id="268" r:id="rId19"/>
    <p:sldId id="269" r:id="rId20"/>
    <p:sldId id="270" r:id="rId21"/>
    <p:sldId id="283" r:id="rId22"/>
    <p:sldId id="271" r:id="rId23"/>
    <p:sldId id="272" r:id="rId24"/>
    <p:sldId id="273" r:id="rId25"/>
    <p:sldId id="274" r:id="rId26"/>
    <p:sldId id="287" r:id="rId27"/>
    <p:sldId id="289" r:id="rId28"/>
    <p:sldId id="290" r:id="rId29"/>
    <p:sldId id="292" r:id="rId30"/>
  </p:sldIdLst>
  <p:sldSz cx="12192000" cy="6858000"/>
  <p:notesSz cx="6858000" cy="9144000"/>
  <p:defaultTextStyle>
    <a:defPPr>
      <a:defRPr lang="sr-Latn-R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92" d="100"/>
          <a:sy n="92" d="100"/>
        </p:scale>
        <p:origin x="498"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293B8B47-2935-451B-BDC9-624C0D849C7F}" type="datetimeFigureOut">
              <a:rPr lang="hr-HR" smtClean="0"/>
              <a:t>12.3.2015.</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6E64B97B-37B6-48C8-977D-1890A30EC5A8}" type="slidenum">
              <a:rPr lang="hr-HR" smtClean="0"/>
              <a:t>‹#›</a:t>
            </a:fld>
            <a:endParaRPr lang="hr-HR"/>
          </a:p>
        </p:txBody>
      </p:sp>
    </p:spTree>
    <p:extLst>
      <p:ext uri="{BB962C8B-B14F-4D97-AF65-F5344CB8AC3E}">
        <p14:creationId xmlns:p14="http://schemas.microsoft.com/office/powerpoint/2010/main" val="33225405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93B8B47-2935-451B-BDC9-624C0D849C7F}" type="datetimeFigureOut">
              <a:rPr lang="hr-HR" smtClean="0"/>
              <a:t>12.3.2015.</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6E64B97B-37B6-48C8-977D-1890A30EC5A8}" type="slidenum">
              <a:rPr lang="hr-HR" smtClean="0"/>
              <a:t>‹#›</a:t>
            </a:fld>
            <a:endParaRPr lang="hr-HR"/>
          </a:p>
        </p:txBody>
      </p:sp>
    </p:spTree>
    <p:extLst>
      <p:ext uri="{BB962C8B-B14F-4D97-AF65-F5344CB8AC3E}">
        <p14:creationId xmlns:p14="http://schemas.microsoft.com/office/powerpoint/2010/main" val="28123654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93B8B47-2935-451B-BDC9-624C0D849C7F}" type="datetimeFigureOut">
              <a:rPr lang="hr-HR" smtClean="0"/>
              <a:t>12.3.2015.</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6E64B97B-37B6-48C8-977D-1890A30EC5A8}" type="slidenum">
              <a:rPr lang="hr-HR" smtClean="0"/>
              <a:t>‹#›</a:t>
            </a:fld>
            <a:endParaRPr lang="hr-HR"/>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321525089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93B8B47-2935-451B-BDC9-624C0D849C7F}" type="datetimeFigureOut">
              <a:rPr lang="hr-HR" smtClean="0"/>
              <a:t>12.3.2015.</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6E64B97B-37B6-48C8-977D-1890A30EC5A8}" type="slidenum">
              <a:rPr lang="hr-HR" smtClean="0"/>
              <a:t>‹#›</a:t>
            </a:fld>
            <a:endParaRPr lang="hr-HR"/>
          </a:p>
        </p:txBody>
      </p:sp>
    </p:spTree>
    <p:extLst>
      <p:ext uri="{BB962C8B-B14F-4D97-AF65-F5344CB8AC3E}">
        <p14:creationId xmlns:p14="http://schemas.microsoft.com/office/powerpoint/2010/main" val="214668585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93B8B47-2935-451B-BDC9-624C0D849C7F}" type="datetimeFigureOut">
              <a:rPr lang="hr-HR" smtClean="0"/>
              <a:t>12.3.2015.</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6E64B97B-37B6-48C8-977D-1890A30EC5A8}" type="slidenum">
              <a:rPr lang="hr-HR" smtClean="0"/>
              <a:t>‹#›</a:t>
            </a:fld>
            <a:endParaRPr lang="hr-HR"/>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4135710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93B8B47-2935-451B-BDC9-624C0D849C7F}" type="datetimeFigureOut">
              <a:rPr lang="hr-HR" smtClean="0"/>
              <a:t>12.3.2015.</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6E64B97B-37B6-48C8-977D-1890A30EC5A8}" type="slidenum">
              <a:rPr lang="hr-HR" smtClean="0"/>
              <a:t>‹#›</a:t>
            </a:fld>
            <a:endParaRPr lang="hr-HR"/>
          </a:p>
        </p:txBody>
      </p:sp>
    </p:spTree>
    <p:extLst>
      <p:ext uri="{BB962C8B-B14F-4D97-AF65-F5344CB8AC3E}">
        <p14:creationId xmlns:p14="http://schemas.microsoft.com/office/powerpoint/2010/main" val="92815279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93B8B47-2935-451B-BDC9-624C0D849C7F}" type="datetimeFigureOut">
              <a:rPr lang="hr-HR" smtClean="0"/>
              <a:t>12.3.2015.</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6E64B97B-37B6-48C8-977D-1890A30EC5A8}" type="slidenum">
              <a:rPr lang="hr-HR" smtClean="0"/>
              <a:t>‹#›</a:t>
            </a:fld>
            <a:endParaRPr lang="hr-HR"/>
          </a:p>
        </p:txBody>
      </p:sp>
    </p:spTree>
    <p:extLst>
      <p:ext uri="{BB962C8B-B14F-4D97-AF65-F5344CB8AC3E}">
        <p14:creationId xmlns:p14="http://schemas.microsoft.com/office/powerpoint/2010/main" val="249194849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93B8B47-2935-451B-BDC9-624C0D849C7F}" type="datetimeFigureOut">
              <a:rPr lang="hr-HR" smtClean="0"/>
              <a:t>12.3.2015.</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6E64B97B-37B6-48C8-977D-1890A30EC5A8}" type="slidenum">
              <a:rPr lang="hr-HR" smtClean="0"/>
              <a:t>‹#›</a:t>
            </a:fld>
            <a:endParaRPr lang="hr-HR"/>
          </a:p>
        </p:txBody>
      </p:sp>
    </p:spTree>
    <p:extLst>
      <p:ext uri="{BB962C8B-B14F-4D97-AF65-F5344CB8AC3E}">
        <p14:creationId xmlns:p14="http://schemas.microsoft.com/office/powerpoint/2010/main" val="11157519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93B8B47-2935-451B-BDC9-624C0D849C7F}" type="datetimeFigureOut">
              <a:rPr lang="hr-HR" smtClean="0"/>
              <a:t>12.3.2015.</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6E64B97B-37B6-48C8-977D-1890A30EC5A8}" type="slidenum">
              <a:rPr lang="hr-HR" smtClean="0"/>
              <a:t>‹#›</a:t>
            </a:fld>
            <a:endParaRPr lang="hr-HR"/>
          </a:p>
        </p:txBody>
      </p:sp>
    </p:spTree>
    <p:extLst>
      <p:ext uri="{BB962C8B-B14F-4D97-AF65-F5344CB8AC3E}">
        <p14:creationId xmlns:p14="http://schemas.microsoft.com/office/powerpoint/2010/main" val="3591238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93B8B47-2935-451B-BDC9-624C0D849C7F}" type="datetimeFigureOut">
              <a:rPr lang="hr-HR" smtClean="0"/>
              <a:t>12.3.2015.</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6E64B97B-37B6-48C8-977D-1890A30EC5A8}" type="slidenum">
              <a:rPr lang="hr-HR" smtClean="0"/>
              <a:t>‹#›</a:t>
            </a:fld>
            <a:endParaRPr lang="hr-HR"/>
          </a:p>
        </p:txBody>
      </p:sp>
    </p:spTree>
    <p:extLst>
      <p:ext uri="{BB962C8B-B14F-4D97-AF65-F5344CB8AC3E}">
        <p14:creationId xmlns:p14="http://schemas.microsoft.com/office/powerpoint/2010/main" val="31389018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293B8B47-2935-451B-BDC9-624C0D849C7F}" type="datetimeFigureOut">
              <a:rPr lang="hr-HR" smtClean="0"/>
              <a:t>12.3.2015.</a:t>
            </a:fld>
            <a:endParaRPr lang="hr-HR"/>
          </a:p>
        </p:txBody>
      </p:sp>
      <p:sp>
        <p:nvSpPr>
          <p:cNvPr id="6" name="Footer Placeholder 5"/>
          <p:cNvSpPr>
            <a:spLocks noGrp="1"/>
          </p:cNvSpPr>
          <p:nvPr>
            <p:ph type="ftr" sz="quarter" idx="11"/>
          </p:nvPr>
        </p:nvSpPr>
        <p:spPr/>
        <p:txBody>
          <a:bodyPr/>
          <a:lstStyle/>
          <a:p>
            <a:endParaRPr lang="hr-HR"/>
          </a:p>
        </p:txBody>
      </p:sp>
      <p:sp>
        <p:nvSpPr>
          <p:cNvPr id="7" name="Slide Number Placeholder 6"/>
          <p:cNvSpPr>
            <a:spLocks noGrp="1"/>
          </p:cNvSpPr>
          <p:nvPr>
            <p:ph type="sldNum" sz="quarter" idx="12"/>
          </p:nvPr>
        </p:nvSpPr>
        <p:spPr/>
        <p:txBody>
          <a:bodyPr/>
          <a:lstStyle/>
          <a:p>
            <a:fld id="{6E64B97B-37B6-48C8-977D-1890A30EC5A8}" type="slidenum">
              <a:rPr lang="hr-HR" smtClean="0"/>
              <a:t>‹#›</a:t>
            </a:fld>
            <a:endParaRPr lang="hr-HR"/>
          </a:p>
        </p:txBody>
      </p:sp>
    </p:spTree>
    <p:extLst>
      <p:ext uri="{BB962C8B-B14F-4D97-AF65-F5344CB8AC3E}">
        <p14:creationId xmlns:p14="http://schemas.microsoft.com/office/powerpoint/2010/main" val="29039086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293B8B47-2935-451B-BDC9-624C0D849C7F}" type="datetimeFigureOut">
              <a:rPr lang="hr-HR" smtClean="0"/>
              <a:t>12.3.2015.</a:t>
            </a:fld>
            <a:endParaRPr lang="hr-HR"/>
          </a:p>
        </p:txBody>
      </p:sp>
      <p:sp>
        <p:nvSpPr>
          <p:cNvPr id="8" name="Footer Placeholder 7"/>
          <p:cNvSpPr>
            <a:spLocks noGrp="1"/>
          </p:cNvSpPr>
          <p:nvPr>
            <p:ph type="ftr" sz="quarter" idx="11"/>
          </p:nvPr>
        </p:nvSpPr>
        <p:spPr/>
        <p:txBody>
          <a:bodyPr/>
          <a:lstStyle/>
          <a:p>
            <a:endParaRPr lang="hr-HR"/>
          </a:p>
        </p:txBody>
      </p:sp>
      <p:sp>
        <p:nvSpPr>
          <p:cNvPr id="9" name="Slide Number Placeholder 8"/>
          <p:cNvSpPr>
            <a:spLocks noGrp="1"/>
          </p:cNvSpPr>
          <p:nvPr>
            <p:ph type="sldNum" sz="quarter" idx="12"/>
          </p:nvPr>
        </p:nvSpPr>
        <p:spPr/>
        <p:txBody>
          <a:bodyPr/>
          <a:lstStyle/>
          <a:p>
            <a:fld id="{6E64B97B-37B6-48C8-977D-1890A30EC5A8}" type="slidenum">
              <a:rPr lang="hr-HR" smtClean="0"/>
              <a:t>‹#›</a:t>
            </a:fld>
            <a:endParaRPr lang="hr-HR"/>
          </a:p>
        </p:txBody>
      </p:sp>
    </p:spTree>
    <p:extLst>
      <p:ext uri="{BB962C8B-B14F-4D97-AF65-F5344CB8AC3E}">
        <p14:creationId xmlns:p14="http://schemas.microsoft.com/office/powerpoint/2010/main" val="22271275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293B8B47-2935-451B-BDC9-624C0D849C7F}" type="datetimeFigureOut">
              <a:rPr lang="hr-HR" smtClean="0"/>
              <a:t>12.3.2015.</a:t>
            </a:fld>
            <a:endParaRPr lang="hr-HR"/>
          </a:p>
        </p:txBody>
      </p:sp>
      <p:sp>
        <p:nvSpPr>
          <p:cNvPr id="4" name="Footer Placeholder 3"/>
          <p:cNvSpPr>
            <a:spLocks noGrp="1"/>
          </p:cNvSpPr>
          <p:nvPr>
            <p:ph type="ftr" sz="quarter" idx="11"/>
          </p:nvPr>
        </p:nvSpPr>
        <p:spPr/>
        <p:txBody>
          <a:bodyPr/>
          <a:lstStyle/>
          <a:p>
            <a:endParaRPr lang="hr-HR"/>
          </a:p>
        </p:txBody>
      </p:sp>
      <p:sp>
        <p:nvSpPr>
          <p:cNvPr id="5" name="Slide Number Placeholder 4"/>
          <p:cNvSpPr>
            <a:spLocks noGrp="1"/>
          </p:cNvSpPr>
          <p:nvPr>
            <p:ph type="sldNum" sz="quarter" idx="12"/>
          </p:nvPr>
        </p:nvSpPr>
        <p:spPr/>
        <p:txBody>
          <a:bodyPr/>
          <a:lstStyle/>
          <a:p>
            <a:fld id="{6E64B97B-37B6-48C8-977D-1890A30EC5A8}" type="slidenum">
              <a:rPr lang="hr-HR" smtClean="0"/>
              <a:t>‹#›</a:t>
            </a:fld>
            <a:endParaRPr lang="hr-HR"/>
          </a:p>
        </p:txBody>
      </p:sp>
    </p:spTree>
    <p:extLst>
      <p:ext uri="{BB962C8B-B14F-4D97-AF65-F5344CB8AC3E}">
        <p14:creationId xmlns:p14="http://schemas.microsoft.com/office/powerpoint/2010/main" val="6875130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93B8B47-2935-451B-BDC9-624C0D849C7F}" type="datetimeFigureOut">
              <a:rPr lang="hr-HR" smtClean="0"/>
              <a:t>12.3.2015.</a:t>
            </a:fld>
            <a:endParaRPr lang="hr-HR"/>
          </a:p>
        </p:txBody>
      </p:sp>
      <p:sp>
        <p:nvSpPr>
          <p:cNvPr id="3" name="Footer Placeholder 2"/>
          <p:cNvSpPr>
            <a:spLocks noGrp="1"/>
          </p:cNvSpPr>
          <p:nvPr>
            <p:ph type="ftr" sz="quarter" idx="11"/>
          </p:nvPr>
        </p:nvSpPr>
        <p:spPr/>
        <p:txBody>
          <a:bodyPr/>
          <a:lstStyle/>
          <a:p>
            <a:endParaRPr lang="hr-HR"/>
          </a:p>
        </p:txBody>
      </p:sp>
      <p:sp>
        <p:nvSpPr>
          <p:cNvPr id="4" name="Slide Number Placeholder 3"/>
          <p:cNvSpPr>
            <a:spLocks noGrp="1"/>
          </p:cNvSpPr>
          <p:nvPr>
            <p:ph type="sldNum" sz="quarter" idx="12"/>
          </p:nvPr>
        </p:nvSpPr>
        <p:spPr/>
        <p:txBody>
          <a:bodyPr/>
          <a:lstStyle/>
          <a:p>
            <a:fld id="{6E64B97B-37B6-48C8-977D-1890A30EC5A8}" type="slidenum">
              <a:rPr lang="hr-HR" smtClean="0"/>
              <a:t>‹#›</a:t>
            </a:fld>
            <a:endParaRPr lang="hr-HR"/>
          </a:p>
        </p:txBody>
      </p:sp>
    </p:spTree>
    <p:extLst>
      <p:ext uri="{BB962C8B-B14F-4D97-AF65-F5344CB8AC3E}">
        <p14:creationId xmlns:p14="http://schemas.microsoft.com/office/powerpoint/2010/main" val="8713564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93B8B47-2935-451B-BDC9-624C0D849C7F}" type="datetimeFigureOut">
              <a:rPr lang="hr-HR" smtClean="0"/>
              <a:t>12.3.2015.</a:t>
            </a:fld>
            <a:endParaRPr lang="hr-HR"/>
          </a:p>
        </p:txBody>
      </p:sp>
      <p:sp>
        <p:nvSpPr>
          <p:cNvPr id="6" name="Footer Placeholder 5"/>
          <p:cNvSpPr>
            <a:spLocks noGrp="1"/>
          </p:cNvSpPr>
          <p:nvPr>
            <p:ph type="ftr" sz="quarter" idx="11"/>
          </p:nvPr>
        </p:nvSpPr>
        <p:spPr/>
        <p:txBody>
          <a:bodyPr/>
          <a:lstStyle/>
          <a:p>
            <a:endParaRPr lang="hr-HR"/>
          </a:p>
        </p:txBody>
      </p:sp>
      <p:sp>
        <p:nvSpPr>
          <p:cNvPr id="7" name="Slide Number Placeholder 6"/>
          <p:cNvSpPr>
            <a:spLocks noGrp="1"/>
          </p:cNvSpPr>
          <p:nvPr>
            <p:ph type="sldNum" sz="quarter" idx="12"/>
          </p:nvPr>
        </p:nvSpPr>
        <p:spPr/>
        <p:txBody>
          <a:bodyPr/>
          <a:lstStyle/>
          <a:p>
            <a:fld id="{6E64B97B-37B6-48C8-977D-1890A30EC5A8}" type="slidenum">
              <a:rPr lang="hr-HR" smtClean="0"/>
              <a:t>‹#›</a:t>
            </a:fld>
            <a:endParaRPr lang="hr-HR"/>
          </a:p>
        </p:txBody>
      </p:sp>
    </p:spTree>
    <p:extLst>
      <p:ext uri="{BB962C8B-B14F-4D97-AF65-F5344CB8AC3E}">
        <p14:creationId xmlns:p14="http://schemas.microsoft.com/office/powerpoint/2010/main" val="12642360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93B8B47-2935-451B-BDC9-624C0D849C7F}" type="datetimeFigureOut">
              <a:rPr lang="hr-HR" smtClean="0"/>
              <a:t>12.3.2015.</a:t>
            </a:fld>
            <a:endParaRPr lang="hr-HR"/>
          </a:p>
        </p:txBody>
      </p:sp>
      <p:sp>
        <p:nvSpPr>
          <p:cNvPr id="6" name="Footer Placeholder 5"/>
          <p:cNvSpPr>
            <a:spLocks noGrp="1"/>
          </p:cNvSpPr>
          <p:nvPr>
            <p:ph type="ftr" sz="quarter" idx="11"/>
          </p:nvPr>
        </p:nvSpPr>
        <p:spPr/>
        <p:txBody>
          <a:bodyPr/>
          <a:lstStyle/>
          <a:p>
            <a:endParaRPr lang="hr-HR"/>
          </a:p>
        </p:txBody>
      </p:sp>
      <p:sp>
        <p:nvSpPr>
          <p:cNvPr id="7" name="Slide Number Placeholder 6"/>
          <p:cNvSpPr>
            <a:spLocks noGrp="1"/>
          </p:cNvSpPr>
          <p:nvPr>
            <p:ph type="sldNum" sz="quarter" idx="12"/>
          </p:nvPr>
        </p:nvSpPr>
        <p:spPr/>
        <p:txBody>
          <a:bodyPr/>
          <a:lstStyle/>
          <a:p>
            <a:fld id="{6E64B97B-37B6-48C8-977D-1890A30EC5A8}" type="slidenum">
              <a:rPr lang="hr-HR" smtClean="0"/>
              <a:t>‹#›</a:t>
            </a:fld>
            <a:endParaRPr lang="hr-HR"/>
          </a:p>
        </p:txBody>
      </p:sp>
    </p:spTree>
    <p:extLst>
      <p:ext uri="{BB962C8B-B14F-4D97-AF65-F5344CB8AC3E}">
        <p14:creationId xmlns:p14="http://schemas.microsoft.com/office/powerpoint/2010/main" val="32197324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293B8B47-2935-451B-BDC9-624C0D849C7F}" type="datetimeFigureOut">
              <a:rPr lang="hr-HR" smtClean="0"/>
              <a:t>12.3.2015.</a:t>
            </a:fld>
            <a:endParaRPr lang="hr-HR"/>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hr-HR"/>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6E64B97B-37B6-48C8-977D-1890A30EC5A8}" type="slidenum">
              <a:rPr lang="hr-HR" smtClean="0"/>
              <a:t>‹#›</a:t>
            </a:fld>
            <a:endParaRPr lang="hr-HR"/>
          </a:p>
        </p:txBody>
      </p:sp>
    </p:spTree>
    <p:extLst>
      <p:ext uri="{BB962C8B-B14F-4D97-AF65-F5344CB8AC3E}">
        <p14:creationId xmlns:p14="http://schemas.microsoft.com/office/powerpoint/2010/main" val="109366470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hr-HR" dirty="0" err="1" smtClean="0"/>
              <a:t>Contract</a:t>
            </a:r>
            <a:r>
              <a:rPr lang="hr-HR" dirty="0" smtClean="0"/>
              <a:t> </a:t>
            </a:r>
            <a:r>
              <a:rPr lang="hr-HR" dirty="0" err="1" smtClean="0"/>
              <a:t>law</a:t>
            </a:r>
            <a:endParaRPr lang="hr-HR" dirty="0"/>
          </a:p>
        </p:txBody>
      </p:sp>
      <p:sp>
        <p:nvSpPr>
          <p:cNvPr id="3" name="Subtitle 2"/>
          <p:cNvSpPr>
            <a:spLocks noGrp="1"/>
          </p:cNvSpPr>
          <p:nvPr>
            <p:ph type="subTitle" idx="1"/>
          </p:nvPr>
        </p:nvSpPr>
        <p:spPr/>
        <p:txBody>
          <a:bodyPr/>
          <a:lstStyle/>
          <a:p>
            <a:r>
              <a:rPr lang="hr-HR" dirty="0" err="1" smtClean="0"/>
              <a:t>March</a:t>
            </a:r>
            <a:r>
              <a:rPr lang="hr-HR" dirty="0" smtClean="0"/>
              <a:t> 11, 2015</a:t>
            </a:r>
            <a:endParaRPr lang="hr-HR"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86257" y="1662816"/>
            <a:ext cx="4090988" cy="3484916"/>
          </a:xfrm>
          <a:prstGeom prst="rect">
            <a:avLst/>
          </a:prstGeom>
        </p:spPr>
      </p:pic>
    </p:spTree>
    <p:extLst>
      <p:ext uri="{BB962C8B-B14F-4D97-AF65-F5344CB8AC3E}">
        <p14:creationId xmlns:p14="http://schemas.microsoft.com/office/powerpoint/2010/main" val="281529646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err="1" smtClean="0"/>
              <a:t>Acceptance</a:t>
            </a:r>
            <a:r>
              <a:rPr lang="hr-HR" dirty="0" smtClean="0"/>
              <a:t> </a:t>
            </a:r>
            <a:endParaRPr lang="hr-HR" dirty="0"/>
          </a:p>
        </p:txBody>
      </p:sp>
      <p:sp>
        <p:nvSpPr>
          <p:cNvPr id="3" name="Content Placeholder 2"/>
          <p:cNvSpPr>
            <a:spLocks noGrp="1"/>
          </p:cNvSpPr>
          <p:nvPr>
            <p:ph idx="1"/>
          </p:nvPr>
        </p:nvSpPr>
        <p:spPr/>
        <p:txBody>
          <a:bodyPr/>
          <a:lstStyle/>
          <a:p>
            <a:pPr>
              <a:buNone/>
            </a:pPr>
            <a:r>
              <a:rPr lang="hr-HR" altLang="sr-Latn-RS" b="1" u="sng" dirty="0"/>
              <a:t>Hyde v </a:t>
            </a:r>
            <a:r>
              <a:rPr lang="hr-HR" altLang="sr-Latn-RS" b="1" u="sng" dirty="0" err="1"/>
              <a:t>Wrench</a:t>
            </a:r>
            <a:r>
              <a:rPr lang="hr-HR" altLang="sr-Latn-RS" b="1" u="sng" dirty="0"/>
              <a:t> </a:t>
            </a:r>
            <a:r>
              <a:rPr lang="hr-HR" altLang="sr-Latn-RS" dirty="0"/>
              <a:t>(1840)</a:t>
            </a:r>
          </a:p>
          <a:p>
            <a:r>
              <a:rPr lang="hr-HR" altLang="sr-Latn-RS" dirty="0" err="1" smtClean="0"/>
              <a:t>Wrench</a:t>
            </a:r>
            <a:r>
              <a:rPr lang="hr-HR" altLang="sr-Latn-RS" dirty="0" smtClean="0"/>
              <a:t> </a:t>
            </a:r>
            <a:r>
              <a:rPr lang="hr-HR" altLang="sr-Latn-RS" dirty="0" err="1"/>
              <a:t>offered</a:t>
            </a:r>
            <a:r>
              <a:rPr lang="hr-HR" altLang="sr-Latn-RS" dirty="0"/>
              <a:t> to </a:t>
            </a:r>
            <a:r>
              <a:rPr lang="hr-HR" altLang="sr-Latn-RS" dirty="0" err="1"/>
              <a:t>sell</a:t>
            </a:r>
            <a:r>
              <a:rPr lang="hr-HR" altLang="sr-Latn-RS" dirty="0"/>
              <a:t> </a:t>
            </a:r>
            <a:r>
              <a:rPr lang="hr-HR" altLang="sr-Latn-RS" dirty="0" err="1"/>
              <a:t>his</a:t>
            </a:r>
            <a:r>
              <a:rPr lang="hr-HR" altLang="sr-Latn-RS" dirty="0"/>
              <a:t> </a:t>
            </a:r>
            <a:r>
              <a:rPr lang="hr-HR" altLang="sr-Latn-RS" dirty="0" err="1"/>
              <a:t>farm</a:t>
            </a:r>
            <a:r>
              <a:rPr lang="hr-HR" altLang="sr-Latn-RS" dirty="0"/>
              <a:t> to </a:t>
            </a:r>
            <a:r>
              <a:rPr lang="hr-HR" altLang="sr-Latn-RS" dirty="0" smtClean="0"/>
              <a:t>Hyde </a:t>
            </a:r>
            <a:r>
              <a:rPr lang="hr-HR" altLang="sr-Latn-RS" dirty="0"/>
              <a:t>for £1,000</a:t>
            </a:r>
          </a:p>
          <a:p>
            <a:r>
              <a:rPr lang="hr-HR" altLang="sr-Latn-RS" dirty="0" smtClean="0"/>
              <a:t>Hyde </a:t>
            </a:r>
            <a:r>
              <a:rPr lang="hr-HR" altLang="sr-Latn-RS" dirty="0" err="1"/>
              <a:t>replied</a:t>
            </a:r>
            <a:r>
              <a:rPr lang="hr-HR" altLang="sr-Latn-RS" dirty="0"/>
              <a:t> he </a:t>
            </a:r>
            <a:r>
              <a:rPr lang="hr-HR" altLang="sr-Latn-RS" dirty="0" err="1"/>
              <a:t>would</a:t>
            </a:r>
            <a:r>
              <a:rPr lang="hr-HR" altLang="sr-Latn-RS" dirty="0"/>
              <a:t> </a:t>
            </a:r>
            <a:r>
              <a:rPr lang="hr-HR" altLang="sr-Latn-RS" dirty="0" err="1"/>
              <a:t>give</a:t>
            </a:r>
            <a:r>
              <a:rPr lang="hr-HR" altLang="sr-Latn-RS" dirty="0"/>
              <a:t> £950</a:t>
            </a:r>
          </a:p>
          <a:p>
            <a:r>
              <a:rPr lang="hr-HR" altLang="sr-Latn-RS" dirty="0" err="1" smtClean="0"/>
              <a:t>Wrench</a:t>
            </a:r>
            <a:r>
              <a:rPr lang="hr-HR" altLang="sr-Latn-RS" dirty="0" smtClean="0"/>
              <a:t> </a:t>
            </a:r>
            <a:r>
              <a:rPr lang="hr-HR" altLang="sr-Latn-RS" dirty="0" err="1"/>
              <a:t>rejected</a:t>
            </a:r>
            <a:r>
              <a:rPr lang="hr-HR" altLang="sr-Latn-RS" dirty="0"/>
              <a:t> </a:t>
            </a:r>
            <a:r>
              <a:rPr lang="hr-HR" altLang="sr-Latn-RS" dirty="0" err="1"/>
              <a:t>this</a:t>
            </a:r>
            <a:r>
              <a:rPr lang="hr-HR" altLang="sr-Latn-RS" dirty="0"/>
              <a:t> </a:t>
            </a:r>
            <a:r>
              <a:rPr lang="hr-HR" altLang="sr-Latn-RS" dirty="0" err="1"/>
              <a:t>price</a:t>
            </a:r>
            <a:endParaRPr lang="hr-HR" altLang="sr-Latn-RS" dirty="0"/>
          </a:p>
          <a:p>
            <a:r>
              <a:rPr lang="hr-HR" altLang="sr-Latn-RS" dirty="0" smtClean="0"/>
              <a:t>Hyde </a:t>
            </a:r>
            <a:r>
              <a:rPr lang="hr-HR" altLang="sr-Latn-RS" dirty="0" err="1"/>
              <a:t>said</a:t>
            </a:r>
            <a:r>
              <a:rPr lang="hr-HR" altLang="sr-Latn-RS" dirty="0"/>
              <a:t> he </a:t>
            </a:r>
            <a:r>
              <a:rPr lang="hr-HR" altLang="sr-Latn-RS" dirty="0" err="1"/>
              <a:t>would</a:t>
            </a:r>
            <a:r>
              <a:rPr lang="hr-HR" altLang="sr-Latn-RS" dirty="0"/>
              <a:t> </a:t>
            </a:r>
            <a:r>
              <a:rPr lang="hr-HR" altLang="sr-Latn-RS" dirty="0" err="1"/>
              <a:t>accept</a:t>
            </a:r>
            <a:r>
              <a:rPr lang="hr-HR" altLang="sr-Latn-RS" dirty="0"/>
              <a:t> </a:t>
            </a:r>
            <a:r>
              <a:rPr lang="hr-HR" altLang="sr-Latn-RS" dirty="0" err="1"/>
              <a:t>the</a:t>
            </a:r>
            <a:r>
              <a:rPr lang="hr-HR" altLang="sr-Latn-RS" dirty="0"/>
              <a:t> </a:t>
            </a:r>
            <a:r>
              <a:rPr lang="hr-HR" altLang="sr-Latn-RS" dirty="0" err="1"/>
              <a:t>offer</a:t>
            </a:r>
            <a:r>
              <a:rPr lang="hr-HR" altLang="sr-Latn-RS" dirty="0"/>
              <a:t> </a:t>
            </a:r>
            <a:r>
              <a:rPr lang="hr-HR" altLang="sr-Latn-RS" dirty="0" err="1"/>
              <a:t>of</a:t>
            </a:r>
            <a:r>
              <a:rPr lang="hr-HR" altLang="sr-Latn-RS" dirty="0"/>
              <a:t> £1,000</a:t>
            </a:r>
          </a:p>
          <a:p>
            <a:endParaRPr lang="hr-HR" dirty="0"/>
          </a:p>
          <a:p>
            <a:r>
              <a:rPr lang="hr-HR" altLang="sr-Latn-RS" dirty="0"/>
              <a:t>“</a:t>
            </a:r>
            <a:r>
              <a:rPr lang="hr-HR" altLang="sr-Latn-RS" dirty="0" err="1"/>
              <a:t>The</a:t>
            </a:r>
            <a:r>
              <a:rPr lang="hr-HR" altLang="sr-Latn-RS" dirty="0"/>
              <a:t> </a:t>
            </a:r>
            <a:r>
              <a:rPr lang="hr-HR" altLang="sr-Latn-RS" dirty="0" err="1"/>
              <a:t>final</a:t>
            </a:r>
            <a:r>
              <a:rPr lang="hr-HR" altLang="sr-Latn-RS" dirty="0"/>
              <a:t> </a:t>
            </a:r>
            <a:r>
              <a:rPr lang="hr-HR" altLang="sr-Latn-RS" dirty="0" err="1"/>
              <a:t>expression</a:t>
            </a:r>
            <a:r>
              <a:rPr lang="hr-HR" altLang="sr-Latn-RS" dirty="0"/>
              <a:t> </a:t>
            </a:r>
            <a:r>
              <a:rPr lang="hr-HR" altLang="sr-Latn-RS" dirty="0" err="1"/>
              <a:t>of</a:t>
            </a:r>
            <a:r>
              <a:rPr lang="hr-HR" altLang="sr-Latn-RS" dirty="0"/>
              <a:t> </a:t>
            </a:r>
            <a:r>
              <a:rPr lang="hr-HR" altLang="sr-Latn-RS" dirty="0" err="1"/>
              <a:t>assent</a:t>
            </a:r>
            <a:r>
              <a:rPr lang="hr-HR" altLang="sr-Latn-RS" dirty="0"/>
              <a:t> to </a:t>
            </a:r>
            <a:r>
              <a:rPr lang="hr-HR" altLang="sr-Latn-RS" i="1" dirty="0" err="1"/>
              <a:t>the</a:t>
            </a:r>
            <a:r>
              <a:rPr lang="hr-HR" altLang="sr-Latn-RS" i="1" dirty="0"/>
              <a:t> </a:t>
            </a:r>
            <a:r>
              <a:rPr lang="hr-HR" altLang="sr-Latn-RS" i="1" dirty="0" err="1"/>
              <a:t>exact</a:t>
            </a:r>
            <a:r>
              <a:rPr lang="hr-HR" altLang="sr-Latn-RS" i="1" dirty="0"/>
              <a:t> </a:t>
            </a:r>
            <a:r>
              <a:rPr lang="hr-HR" altLang="sr-Latn-RS" i="1" dirty="0" err="1"/>
              <a:t>terms</a:t>
            </a:r>
            <a:r>
              <a:rPr lang="hr-HR" altLang="sr-Latn-RS" i="1" dirty="0"/>
              <a:t> </a:t>
            </a:r>
            <a:r>
              <a:rPr lang="hr-HR" altLang="sr-Latn-RS" i="1" dirty="0" err="1"/>
              <a:t>of</a:t>
            </a:r>
            <a:r>
              <a:rPr lang="hr-HR" altLang="sr-Latn-RS" i="1" dirty="0"/>
              <a:t> </a:t>
            </a:r>
            <a:r>
              <a:rPr lang="hr-HR" altLang="sr-Latn-RS" i="1" dirty="0" err="1"/>
              <a:t>an</a:t>
            </a:r>
            <a:r>
              <a:rPr lang="hr-HR" altLang="sr-Latn-RS" i="1" dirty="0"/>
              <a:t> </a:t>
            </a:r>
            <a:r>
              <a:rPr lang="hr-HR" altLang="sr-Latn-RS" i="1" dirty="0" err="1"/>
              <a:t>offer</a:t>
            </a:r>
            <a:r>
              <a:rPr lang="hr-HR" altLang="sr-Latn-RS" dirty="0"/>
              <a:t>”</a:t>
            </a:r>
          </a:p>
          <a:p>
            <a:pPr>
              <a:buFontTx/>
              <a:buChar char="-"/>
            </a:pPr>
            <a:r>
              <a:rPr lang="hr-HR" altLang="sr-Latn-RS" dirty="0" err="1" smtClean="0"/>
              <a:t>the</a:t>
            </a:r>
            <a:r>
              <a:rPr lang="hr-HR" altLang="sr-Latn-RS" dirty="0" smtClean="0"/>
              <a:t> </a:t>
            </a:r>
            <a:r>
              <a:rPr lang="hr-HR" altLang="sr-Latn-RS" dirty="0"/>
              <a:t>“</a:t>
            </a:r>
            <a:r>
              <a:rPr lang="hr-HR" altLang="sr-Latn-RS" dirty="0" err="1"/>
              <a:t>mirror</a:t>
            </a:r>
            <a:r>
              <a:rPr lang="hr-HR" altLang="sr-Latn-RS" dirty="0"/>
              <a:t> </a:t>
            </a:r>
            <a:r>
              <a:rPr lang="hr-HR" altLang="sr-Latn-RS" dirty="0" err="1"/>
              <a:t>image</a:t>
            </a:r>
            <a:r>
              <a:rPr lang="hr-HR" altLang="sr-Latn-RS" dirty="0"/>
              <a:t>” = W </a:t>
            </a:r>
            <a:r>
              <a:rPr lang="hr-HR" altLang="sr-Latn-RS" dirty="0" err="1"/>
              <a:t>offers</a:t>
            </a:r>
            <a:r>
              <a:rPr lang="hr-HR" altLang="sr-Latn-RS" dirty="0"/>
              <a:t> £1,000 – H </a:t>
            </a:r>
            <a:r>
              <a:rPr lang="hr-HR" altLang="sr-Latn-RS" dirty="0" err="1"/>
              <a:t>accepts</a:t>
            </a:r>
            <a:endParaRPr lang="hr-HR" altLang="sr-Latn-RS" dirty="0"/>
          </a:p>
          <a:p>
            <a:endParaRPr lang="hr-HR" dirty="0"/>
          </a:p>
        </p:txBody>
      </p:sp>
    </p:spTree>
    <p:extLst>
      <p:ext uri="{BB962C8B-B14F-4D97-AF65-F5344CB8AC3E}">
        <p14:creationId xmlns:p14="http://schemas.microsoft.com/office/powerpoint/2010/main" val="40283432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6" end="6"/>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err="1" smtClean="0"/>
              <a:t>Consideration</a:t>
            </a:r>
            <a:r>
              <a:rPr lang="hr-HR" dirty="0" smtClean="0"/>
              <a:t> </a:t>
            </a:r>
            <a:endParaRPr lang="hr-HR" dirty="0"/>
          </a:p>
        </p:txBody>
      </p:sp>
      <p:sp>
        <p:nvSpPr>
          <p:cNvPr id="3" name="Content Placeholder 2"/>
          <p:cNvSpPr>
            <a:spLocks noGrp="1"/>
          </p:cNvSpPr>
          <p:nvPr>
            <p:ph idx="1"/>
          </p:nvPr>
        </p:nvSpPr>
        <p:spPr/>
        <p:txBody>
          <a:bodyPr/>
          <a:lstStyle/>
          <a:p>
            <a:r>
              <a:rPr lang="hr-HR" altLang="sr-Latn-RS" sz="2400" dirty="0"/>
              <a:t>“A </a:t>
            </a:r>
            <a:r>
              <a:rPr lang="hr-HR" altLang="sr-Latn-RS" sz="2400" dirty="0" err="1"/>
              <a:t>valuable</a:t>
            </a:r>
            <a:r>
              <a:rPr lang="hr-HR" altLang="sr-Latn-RS" sz="2400" dirty="0"/>
              <a:t> </a:t>
            </a:r>
            <a:r>
              <a:rPr lang="hr-HR" altLang="sr-Latn-RS" sz="2400" dirty="0" err="1"/>
              <a:t>consideration</a:t>
            </a:r>
            <a:r>
              <a:rPr lang="hr-HR" altLang="sr-Latn-RS" sz="2400" dirty="0"/>
              <a:t> </a:t>
            </a:r>
            <a:r>
              <a:rPr lang="hr-HR" altLang="sr-Latn-RS" sz="2400" dirty="0" err="1"/>
              <a:t>in</a:t>
            </a:r>
            <a:r>
              <a:rPr lang="hr-HR" altLang="sr-Latn-RS" sz="2400" dirty="0"/>
              <a:t> </a:t>
            </a:r>
            <a:r>
              <a:rPr lang="hr-HR" altLang="sr-Latn-RS" sz="2400" dirty="0" err="1"/>
              <a:t>the</a:t>
            </a:r>
            <a:r>
              <a:rPr lang="hr-HR" altLang="sr-Latn-RS" sz="2400" dirty="0"/>
              <a:t> </a:t>
            </a:r>
            <a:r>
              <a:rPr lang="hr-HR" altLang="sr-Latn-RS" sz="2400" dirty="0" err="1"/>
              <a:t>eyes</a:t>
            </a:r>
            <a:r>
              <a:rPr lang="hr-HR" altLang="sr-Latn-RS" sz="2400" dirty="0"/>
              <a:t> </a:t>
            </a:r>
            <a:r>
              <a:rPr lang="hr-HR" altLang="sr-Latn-RS" sz="2400" dirty="0" err="1"/>
              <a:t>of</a:t>
            </a:r>
            <a:r>
              <a:rPr lang="hr-HR" altLang="sr-Latn-RS" sz="2400" dirty="0"/>
              <a:t> </a:t>
            </a:r>
            <a:r>
              <a:rPr lang="hr-HR" altLang="sr-Latn-RS" sz="2400" dirty="0" err="1"/>
              <a:t>the</a:t>
            </a:r>
            <a:r>
              <a:rPr lang="hr-HR" altLang="sr-Latn-RS" sz="2400" dirty="0"/>
              <a:t> </a:t>
            </a:r>
            <a:r>
              <a:rPr lang="hr-HR" altLang="sr-Latn-RS" sz="2400" dirty="0" err="1"/>
              <a:t>law</a:t>
            </a:r>
            <a:r>
              <a:rPr lang="hr-HR" altLang="sr-Latn-RS" sz="2400" dirty="0"/>
              <a:t>, </a:t>
            </a:r>
            <a:r>
              <a:rPr lang="hr-HR" altLang="sr-Latn-RS" sz="2400" dirty="0" err="1"/>
              <a:t>may</a:t>
            </a:r>
            <a:r>
              <a:rPr lang="hr-HR" altLang="sr-Latn-RS" sz="2400" dirty="0"/>
              <a:t> </a:t>
            </a:r>
            <a:r>
              <a:rPr lang="hr-HR" altLang="sr-Latn-RS" sz="2400" dirty="0" err="1"/>
              <a:t>consist</a:t>
            </a:r>
            <a:r>
              <a:rPr lang="hr-HR" altLang="sr-Latn-RS" sz="2400" dirty="0"/>
              <a:t> </a:t>
            </a:r>
            <a:r>
              <a:rPr lang="hr-HR" altLang="sr-Latn-RS" sz="2400" dirty="0" err="1"/>
              <a:t>either</a:t>
            </a:r>
            <a:r>
              <a:rPr lang="hr-HR" altLang="sr-Latn-RS" sz="2400" dirty="0"/>
              <a:t> </a:t>
            </a:r>
            <a:r>
              <a:rPr lang="hr-HR" altLang="sr-Latn-RS" sz="2400" dirty="0" err="1"/>
              <a:t>in</a:t>
            </a:r>
            <a:r>
              <a:rPr lang="hr-HR" altLang="sr-Latn-RS" sz="2400" dirty="0"/>
              <a:t> some: </a:t>
            </a:r>
            <a:r>
              <a:rPr lang="hr-HR" altLang="sr-Latn-RS" sz="2400" b="1" i="1" dirty="0" err="1"/>
              <a:t>right</a:t>
            </a:r>
            <a:r>
              <a:rPr lang="hr-HR" altLang="sr-Latn-RS" sz="2400" b="1" i="1" dirty="0"/>
              <a:t>, </a:t>
            </a:r>
            <a:r>
              <a:rPr lang="hr-HR" altLang="sr-Latn-RS" sz="2400" b="1" i="1" dirty="0" err="1"/>
              <a:t>interest</a:t>
            </a:r>
            <a:r>
              <a:rPr lang="hr-HR" altLang="sr-Latn-RS" sz="2400" b="1" i="1" dirty="0"/>
              <a:t>, profit </a:t>
            </a:r>
            <a:r>
              <a:rPr lang="hr-HR" altLang="sr-Latn-RS" sz="2400" dirty="0" err="1"/>
              <a:t>or</a:t>
            </a:r>
            <a:r>
              <a:rPr lang="hr-HR" altLang="sr-Latn-RS" sz="2400" b="1" i="1" dirty="0"/>
              <a:t> </a:t>
            </a:r>
            <a:r>
              <a:rPr lang="hr-HR" altLang="sr-Latn-RS" sz="2400" b="1" i="1" dirty="0" err="1"/>
              <a:t>benefit</a:t>
            </a:r>
            <a:r>
              <a:rPr lang="hr-HR" altLang="sr-Latn-RS" sz="2400" b="1" i="1" dirty="0"/>
              <a:t> </a:t>
            </a:r>
            <a:r>
              <a:rPr lang="hr-HR" altLang="sr-Latn-RS" sz="2400" dirty="0" err="1"/>
              <a:t>accruing</a:t>
            </a:r>
            <a:r>
              <a:rPr lang="hr-HR" altLang="sr-Latn-RS" sz="2400" dirty="0"/>
              <a:t> to one party </a:t>
            </a:r>
            <a:r>
              <a:rPr lang="hr-HR" altLang="sr-Latn-RS" sz="2400" dirty="0" err="1"/>
              <a:t>or</a:t>
            </a:r>
            <a:r>
              <a:rPr lang="hr-HR" altLang="sr-Latn-RS" sz="2400" dirty="0"/>
              <a:t> some: </a:t>
            </a:r>
            <a:r>
              <a:rPr lang="hr-HR" altLang="sr-Latn-RS" sz="2400" b="1" i="1" dirty="0" err="1"/>
              <a:t>forbearance</a:t>
            </a:r>
            <a:r>
              <a:rPr lang="hr-HR" altLang="sr-Latn-RS" sz="2400" b="1" i="1" dirty="0"/>
              <a:t>, </a:t>
            </a:r>
            <a:r>
              <a:rPr lang="hr-HR" altLang="sr-Latn-RS" sz="2400" b="1" i="1" dirty="0" err="1"/>
              <a:t>detriment</a:t>
            </a:r>
            <a:r>
              <a:rPr lang="hr-HR" altLang="sr-Latn-RS" sz="2400" b="1" i="1" dirty="0"/>
              <a:t>, </a:t>
            </a:r>
            <a:r>
              <a:rPr lang="hr-HR" altLang="sr-Latn-RS" sz="2400" b="1" i="1" dirty="0" err="1"/>
              <a:t>loss</a:t>
            </a:r>
            <a:r>
              <a:rPr lang="hr-HR" altLang="sr-Latn-RS" sz="2400" b="1" i="1" dirty="0"/>
              <a:t> </a:t>
            </a:r>
            <a:r>
              <a:rPr lang="hr-HR" altLang="sr-Latn-RS" sz="2400" b="1" i="1" dirty="0" err="1"/>
              <a:t>of</a:t>
            </a:r>
            <a:r>
              <a:rPr lang="hr-HR" altLang="sr-Latn-RS" sz="2400" b="1" i="1" dirty="0"/>
              <a:t> </a:t>
            </a:r>
            <a:r>
              <a:rPr lang="hr-HR" altLang="sr-Latn-RS" sz="2400" b="1" i="1" dirty="0" err="1"/>
              <a:t>responsibility</a:t>
            </a:r>
            <a:r>
              <a:rPr lang="hr-HR" altLang="sr-Latn-RS" sz="2400" dirty="0"/>
              <a:t>, </a:t>
            </a:r>
            <a:r>
              <a:rPr lang="hr-HR" altLang="sr-Latn-RS" sz="2400" dirty="0" err="1"/>
              <a:t>given</a:t>
            </a:r>
            <a:r>
              <a:rPr lang="hr-HR" altLang="sr-Latn-RS" sz="2400" dirty="0"/>
              <a:t>, </a:t>
            </a:r>
            <a:r>
              <a:rPr lang="hr-HR" altLang="sr-Latn-RS" sz="2400" dirty="0" err="1"/>
              <a:t>suffered</a:t>
            </a:r>
            <a:r>
              <a:rPr lang="hr-HR" altLang="sr-Latn-RS" sz="2400" dirty="0"/>
              <a:t> </a:t>
            </a:r>
            <a:r>
              <a:rPr lang="hr-HR" altLang="sr-Latn-RS" sz="2400" dirty="0" err="1"/>
              <a:t>or</a:t>
            </a:r>
            <a:r>
              <a:rPr lang="hr-HR" altLang="sr-Latn-RS" sz="2400" dirty="0"/>
              <a:t> </a:t>
            </a:r>
            <a:r>
              <a:rPr lang="hr-HR" altLang="sr-Latn-RS" sz="2400" dirty="0" err="1"/>
              <a:t>undertaken</a:t>
            </a:r>
            <a:r>
              <a:rPr lang="hr-HR" altLang="sr-Latn-RS" sz="2400" dirty="0"/>
              <a:t> </a:t>
            </a:r>
            <a:r>
              <a:rPr lang="hr-HR" altLang="sr-Latn-RS" sz="2400" dirty="0" err="1"/>
              <a:t>by</a:t>
            </a:r>
            <a:r>
              <a:rPr lang="hr-HR" altLang="sr-Latn-RS" sz="2400" dirty="0"/>
              <a:t> </a:t>
            </a:r>
            <a:r>
              <a:rPr lang="hr-HR" altLang="sr-Latn-RS" sz="2400" dirty="0" err="1"/>
              <a:t>the</a:t>
            </a:r>
            <a:r>
              <a:rPr lang="hr-HR" altLang="sr-Latn-RS" sz="2400" dirty="0"/>
              <a:t> </a:t>
            </a:r>
            <a:r>
              <a:rPr lang="hr-HR" altLang="sr-Latn-RS" sz="2400" dirty="0" err="1"/>
              <a:t>other</a:t>
            </a:r>
            <a:r>
              <a:rPr lang="hr-HR" altLang="sr-Latn-RS" sz="2400" dirty="0" smtClean="0"/>
              <a:t>.”</a:t>
            </a:r>
            <a:endParaRPr lang="en-US" altLang="sr-Latn-RS" dirty="0"/>
          </a:p>
          <a:p>
            <a:r>
              <a:rPr lang="hr-HR" sz="2400" dirty="0" err="1"/>
              <a:t>s</a:t>
            </a:r>
            <a:r>
              <a:rPr lang="hr-HR" sz="2400" dirty="0" err="1" smtClean="0"/>
              <a:t>omething</a:t>
            </a:r>
            <a:r>
              <a:rPr lang="hr-HR" sz="2400" dirty="0" smtClean="0"/>
              <a:t> </a:t>
            </a:r>
            <a:r>
              <a:rPr lang="hr-HR" sz="2400" dirty="0" err="1" smtClean="0"/>
              <a:t>of</a:t>
            </a:r>
            <a:r>
              <a:rPr lang="hr-HR" sz="2400" dirty="0" smtClean="0"/>
              <a:t> </a:t>
            </a:r>
            <a:r>
              <a:rPr lang="hr-HR" sz="2400" dirty="0" err="1" smtClean="0"/>
              <a:t>value</a:t>
            </a:r>
            <a:r>
              <a:rPr lang="hr-HR" sz="2400" dirty="0" smtClean="0"/>
              <a:t> </a:t>
            </a:r>
            <a:r>
              <a:rPr lang="hr-HR" sz="2400" dirty="0" err="1" smtClean="0"/>
              <a:t>that</a:t>
            </a:r>
            <a:r>
              <a:rPr lang="hr-HR" sz="2400" dirty="0" smtClean="0"/>
              <a:t> </a:t>
            </a:r>
            <a:r>
              <a:rPr lang="hr-HR" sz="2400" dirty="0" err="1" smtClean="0"/>
              <a:t>both</a:t>
            </a:r>
            <a:r>
              <a:rPr lang="hr-HR" sz="2400" dirty="0" smtClean="0"/>
              <a:t> </a:t>
            </a:r>
            <a:r>
              <a:rPr lang="hr-HR" sz="2400" dirty="0" err="1" smtClean="0"/>
              <a:t>parties</a:t>
            </a:r>
            <a:r>
              <a:rPr lang="hr-HR" sz="2400" dirty="0" smtClean="0"/>
              <a:t> must provide</a:t>
            </a:r>
          </a:p>
          <a:p>
            <a:endParaRPr lang="hr-HR"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771034" y="4775921"/>
            <a:ext cx="2800350" cy="1628775"/>
          </a:xfrm>
          <a:prstGeom prst="rect">
            <a:avLst/>
          </a:prstGeom>
        </p:spPr>
      </p:pic>
    </p:spTree>
    <p:extLst>
      <p:ext uri="{BB962C8B-B14F-4D97-AF65-F5344CB8AC3E}">
        <p14:creationId xmlns:p14="http://schemas.microsoft.com/office/powerpoint/2010/main" val="371769220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err="1" smtClean="0"/>
              <a:t>Balfour</a:t>
            </a:r>
            <a:r>
              <a:rPr lang="hr-HR" dirty="0" smtClean="0"/>
              <a:t> v </a:t>
            </a:r>
            <a:r>
              <a:rPr lang="hr-HR" dirty="0" err="1" smtClean="0"/>
              <a:t>Balfour</a:t>
            </a:r>
            <a:r>
              <a:rPr lang="hr-HR" dirty="0" smtClean="0"/>
              <a:t> (1919)</a:t>
            </a:r>
            <a:endParaRPr lang="hr-HR" dirty="0"/>
          </a:p>
        </p:txBody>
      </p:sp>
      <p:sp>
        <p:nvSpPr>
          <p:cNvPr id="3" name="Content Placeholder 2"/>
          <p:cNvSpPr>
            <a:spLocks noGrp="1"/>
          </p:cNvSpPr>
          <p:nvPr>
            <p:ph idx="1"/>
          </p:nvPr>
        </p:nvSpPr>
        <p:spPr/>
        <p:txBody>
          <a:bodyPr>
            <a:normAutofit/>
          </a:bodyPr>
          <a:lstStyle/>
          <a:p>
            <a:pPr marL="0" lvl="0" indent="0">
              <a:buClr>
                <a:srgbClr val="90C226"/>
              </a:buClr>
              <a:buNone/>
            </a:pPr>
            <a:r>
              <a:rPr lang="en-GB" sz="2400" i="1" dirty="0">
                <a:solidFill>
                  <a:prstClr val="black">
                    <a:lumMod val="75000"/>
                    <a:lumOff val="25000"/>
                  </a:prstClr>
                </a:solidFill>
              </a:rPr>
              <a:t>The defendant was a civil servant based in Ceylon. In November 1915 he came to England with the plaintiff, his wife. They stayed in England until August 1916, when the husband's holiday period ended and he returned to Ceylon. The plaintiff, on her doctor's advice, stayed in England. The husband, before leaving, promised to give the plaintiff £30 a month until she returned to Ceylon. Later the husband wrote saying that it would be better if they remained apart. The plaintiff sued on the promise to pay her £30 a month.</a:t>
            </a:r>
            <a:endParaRPr lang="hr-HR" sz="2400" dirty="0">
              <a:solidFill>
                <a:prstClr val="black">
                  <a:lumMod val="75000"/>
                  <a:lumOff val="25000"/>
                </a:prstClr>
              </a:solidFill>
            </a:endParaRPr>
          </a:p>
          <a:p>
            <a:endParaRPr lang="hr-HR" sz="2400" dirty="0"/>
          </a:p>
        </p:txBody>
      </p:sp>
    </p:spTree>
    <p:extLst>
      <p:ext uri="{BB962C8B-B14F-4D97-AF65-F5344CB8AC3E}">
        <p14:creationId xmlns:p14="http://schemas.microsoft.com/office/powerpoint/2010/main" val="397770885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hr-HR"/>
          </a:p>
        </p:txBody>
      </p:sp>
      <p:sp>
        <p:nvSpPr>
          <p:cNvPr id="3" name="Content Placeholder 2"/>
          <p:cNvSpPr>
            <a:spLocks noGrp="1"/>
          </p:cNvSpPr>
          <p:nvPr>
            <p:ph idx="1"/>
          </p:nvPr>
        </p:nvSpPr>
        <p:spPr/>
        <p:txBody>
          <a:bodyPr/>
          <a:lstStyle/>
          <a:p>
            <a:pPr algn="just">
              <a:lnSpc>
                <a:spcPct val="107000"/>
              </a:lnSpc>
              <a:spcAft>
                <a:spcPts val="800"/>
              </a:spcAft>
            </a:pPr>
            <a:r>
              <a:rPr lang="en-GB" sz="2400" i="1" dirty="0" err="1">
                <a:latin typeface="Calibri" panose="020F0502020204030204" pitchFamily="34" charset="0"/>
                <a:ea typeface="Calibri" panose="020F0502020204030204" pitchFamily="34" charset="0"/>
                <a:cs typeface="Times New Roman" panose="02020603050405020304" pitchFamily="18" charset="0"/>
              </a:rPr>
              <a:t>Sarjant</a:t>
            </a:r>
            <a:r>
              <a:rPr lang="en-GB" sz="2400" i="1" dirty="0">
                <a:latin typeface="Calibri" panose="020F0502020204030204" pitchFamily="34" charset="0"/>
                <a:ea typeface="Calibri" panose="020F0502020204030204" pitchFamily="34" charset="0"/>
                <a:cs typeface="Times New Roman" panose="02020603050405020304" pitchFamily="18" charset="0"/>
              </a:rPr>
              <a:t> J gave judgement for the plaintiff, holding that the husband was under an obligation to support his wife and </a:t>
            </a:r>
            <a:r>
              <a:rPr lang="en-GB" sz="2400" b="1" i="1" dirty="0">
                <a:latin typeface="Calibri" panose="020F0502020204030204" pitchFamily="34" charset="0"/>
                <a:ea typeface="Calibri" panose="020F0502020204030204" pitchFamily="34" charset="0"/>
                <a:cs typeface="Times New Roman" panose="02020603050405020304" pitchFamily="18" charset="0"/>
              </a:rPr>
              <a:t>the parties had legally contracted</a:t>
            </a:r>
            <a:r>
              <a:rPr lang="en-GB" sz="2400" i="1" dirty="0">
                <a:latin typeface="Calibri" panose="020F0502020204030204" pitchFamily="34" charset="0"/>
                <a:ea typeface="Calibri" panose="020F0502020204030204" pitchFamily="34" charset="0"/>
                <a:cs typeface="Times New Roman" panose="02020603050405020304" pitchFamily="18" charset="0"/>
              </a:rPr>
              <a:t> that the extent of the obligation should be £30 a month.</a:t>
            </a:r>
            <a:endParaRPr lang="hr-HR" sz="24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GB" sz="2400" i="1" dirty="0">
                <a:latin typeface="Calibri" panose="020F0502020204030204" pitchFamily="34" charset="0"/>
                <a:ea typeface="Calibri" panose="020F0502020204030204" pitchFamily="34" charset="0"/>
                <a:cs typeface="Times New Roman" panose="02020603050405020304" pitchFamily="18" charset="0"/>
              </a:rPr>
              <a:t>The husband appealed</a:t>
            </a:r>
            <a:r>
              <a:rPr lang="en-GB" sz="2400" i="1" dirty="0" smtClean="0">
                <a:latin typeface="Calibri" panose="020F0502020204030204" pitchFamily="34" charset="0"/>
                <a:ea typeface="Calibri" panose="020F0502020204030204" pitchFamily="34" charset="0"/>
                <a:cs typeface="Times New Roman" panose="02020603050405020304" pitchFamily="18" charset="0"/>
              </a:rPr>
              <a:t>.</a:t>
            </a:r>
            <a:endParaRPr lang="hr-HR" sz="2400" i="1" dirty="0" smtClean="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endParaRPr lang="hr-HR" sz="1600" i="1" dirty="0">
              <a:latin typeface="Calibri" panose="020F0502020204030204" pitchFamily="34" charset="0"/>
              <a:ea typeface="Calibri" panose="020F0502020204030204" pitchFamily="34" charset="0"/>
              <a:cs typeface="Times New Roman" panose="02020603050405020304" pitchFamily="18" charset="0"/>
            </a:endParaRPr>
          </a:p>
          <a:p>
            <a:endParaRPr lang="hr-HR" dirty="0"/>
          </a:p>
        </p:txBody>
      </p:sp>
    </p:spTree>
    <p:extLst>
      <p:ext uri="{BB962C8B-B14F-4D97-AF65-F5344CB8AC3E}">
        <p14:creationId xmlns:p14="http://schemas.microsoft.com/office/powerpoint/2010/main" val="71105204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hr-HR"/>
          </a:p>
        </p:txBody>
      </p:sp>
      <p:sp>
        <p:nvSpPr>
          <p:cNvPr id="3" name="Content Placeholder 2"/>
          <p:cNvSpPr>
            <a:spLocks noGrp="1"/>
          </p:cNvSpPr>
          <p:nvPr>
            <p:ph idx="1"/>
          </p:nvPr>
        </p:nvSpPr>
        <p:spPr/>
        <p:txBody>
          <a:bodyPr>
            <a:normAutofit lnSpcReduction="10000"/>
          </a:bodyPr>
          <a:lstStyle/>
          <a:p>
            <a:r>
              <a:rPr lang="en-GB" sz="2400" dirty="0"/>
              <a:t>ATKIN LJ….. it is necessary to remember that there are agreements between parties, which do not result in contracts within the meaning of that term in our law. The ordinary example is where two parties agree to take a walk together, or where there is an offer or acceptance of hospitality. Nobody would suggest in ordinary circumstances that those agreements result in what we know as a contract, and one of the most usual forms of agreement, which does not constitute a contract appears to me to be the arrangements which are made between husband and wife.</a:t>
            </a:r>
            <a:endParaRPr lang="hr-HR" sz="2400" dirty="0"/>
          </a:p>
          <a:p>
            <a:endParaRPr lang="hr-HR" dirty="0"/>
          </a:p>
        </p:txBody>
      </p:sp>
    </p:spTree>
    <p:extLst>
      <p:ext uri="{BB962C8B-B14F-4D97-AF65-F5344CB8AC3E}">
        <p14:creationId xmlns:p14="http://schemas.microsoft.com/office/powerpoint/2010/main" val="23386754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hr-HR"/>
          </a:p>
        </p:txBody>
      </p:sp>
      <p:sp>
        <p:nvSpPr>
          <p:cNvPr id="3" name="Content Placeholder 2"/>
          <p:cNvSpPr>
            <a:spLocks noGrp="1"/>
          </p:cNvSpPr>
          <p:nvPr>
            <p:ph idx="1"/>
          </p:nvPr>
        </p:nvSpPr>
        <p:spPr/>
        <p:txBody>
          <a:bodyPr/>
          <a:lstStyle/>
          <a:p>
            <a:r>
              <a:rPr lang="en-GB" sz="2400" dirty="0"/>
              <a:t>To my mind, those agreements, or many of them, do not result in contracts at all, even though they may be what as between other parties would constitute consideration for the agreement. Nevertheless, they are not contracts, and they are not contracts because the parties did not intend that they should be attended by legal consequences. To my mind it would be of the worst possible example to hold that agreements such as this resulted in legal obligations, which could be enforced in courts.</a:t>
            </a:r>
            <a:endParaRPr lang="hr-HR" sz="2400" dirty="0"/>
          </a:p>
          <a:p>
            <a:endParaRPr lang="hr-HR" dirty="0"/>
          </a:p>
        </p:txBody>
      </p:sp>
    </p:spTree>
    <p:extLst>
      <p:ext uri="{BB962C8B-B14F-4D97-AF65-F5344CB8AC3E}">
        <p14:creationId xmlns:p14="http://schemas.microsoft.com/office/powerpoint/2010/main" val="247829655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hr-HR"/>
          </a:p>
        </p:txBody>
      </p:sp>
      <p:sp>
        <p:nvSpPr>
          <p:cNvPr id="3" name="Content Placeholder 2"/>
          <p:cNvSpPr>
            <a:spLocks noGrp="1"/>
          </p:cNvSpPr>
          <p:nvPr>
            <p:ph idx="1"/>
          </p:nvPr>
        </p:nvSpPr>
        <p:spPr/>
        <p:txBody>
          <a:bodyPr>
            <a:normAutofit/>
          </a:bodyPr>
          <a:lstStyle/>
          <a:p>
            <a:r>
              <a:rPr lang="en-GB" sz="2400" dirty="0"/>
              <a:t>The common law does not regulate the form of agreements between spouses. Their promises are not sealed with seals and sealing wax. Their consideration is really that natural love and affection which counts for so little in these cold courts.</a:t>
            </a:r>
            <a:endParaRPr lang="hr-HR" sz="2400" dirty="0"/>
          </a:p>
          <a:p>
            <a:endParaRPr lang="hr-HR" sz="2400"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790209" y="3777733"/>
            <a:ext cx="3739150" cy="2493818"/>
          </a:xfrm>
          <a:prstGeom prst="rect">
            <a:avLst/>
          </a:prstGeom>
        </p:spPr>
      </p:pic>
    </p:spTree>
    <p:extLst>
      <p:ext uri="{BB962C8B-B14F-4D97-AF65-F5344CB8AC3E}">
        <p14:creationId xmlns:p14="http://schemas.microsoft.com/office/powerpoint/2010/main" val="299894525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err="1" smtClean="0"/>
              <a:t>Intention</a:t>
            </a:r>
            <a:r>
              <a:rPr lang="hr-HR" dirty="0" smtClean="0"/>
              <a:t> to </a:t>
            </a:r>
            <a:r>
              <a:rPr lang="hr-HR" dirty="0" err="1" smtClean="0"/>
              <a:t>create</a:t>
            </a:r>
            <a:r>
              <a:rPr lang="hr-HR" dirty="0" smtClean="0"/>
              <a:t> </a:t>
            </a:r>
            <a:r>
              <a:rPr lang="hr-HR" dirty="0" err="1" smtClean="0"/>
              <a:t>legal</a:t>
            </a:r>
            <a:r>
              <a:rPr lang="hr-HR" dirty="0" smtClean="0"/>
              <a:t> </a:t>
            </a:r>
            <a:r>
              <a:rPr lang="hr-HR" dirty="0" err="1" smtClean="0"/>
              <a:t>relations</a:t>
            </a:r>
            <a:endParaRPr lang="hr-HR" dirty="0"/>
          </a:p>
        </p:txBody>
      </p:sp>
      <p:sp>
        <p:nvSpPr>
          <p:cNvPr id="3" name="Content Placeholder 2"/>
          <p:cNvSpPr>
            <a:spLocks noGrp="1"/>
          </p:cNvSpPr>
          <p:nvPr>
            <p:ph idx="1"/>
          </p:nvPr>
        </p:nvSpPr>
        <p:spPr/>
        <p:txBody>
          <a:bodyPr/>
          <a:lstStyle/>
          <a:p>
            <a:r>
              <a:rPr lang="hr-HR" sz="2400" dirty="0" err="1"/>
              <a:t>a</a:t>
            </a:r>
            <a:r>
              <a:rPr lang="hr-HR" sz="2400" dirty="0" err="1" smtClean="0"/>
              <a:t>n</a:t>
            </a:r>
            <a:r>
              <a:rPr lang="hr-HR" sz="2400" dirty="0" smtClean="0"/>
              <a:t> </a:t>
            </a:r>
            <a:r>
              <a:rPr lang="hr-HR" sz="2400" dirty="0" err="1" smtClean="0"/>
              <a:t>agreement</a:t>
            </a:r>
            <a:r>
              <a:rPr lang="hr-HR" sz="2400" dirty="0" smtClean="0"/>
              <a:t> must </a:t>
            </a:r>
            <a:r>
              <a:rPr lang="hr-HR" sz="2400" dirty="0" err="1" smtClean="0"/>
              <a:t>be</a:t>
            </a:r>
            <a:r>
              <a:rPr lang="hr-HR" sz="2400" dirty="0" smtClean="0"/>
              <a:t> </a:t>
            </a:r>
            <a:r>
              <a:rPr lang="hr-HR" sz="2400" dirty="0" err="1" smtClean="0"/>
              <a:t>seriously</a:t>
            </a:r>
            <a:r>
              <a:rPr lang="hr-HR" sz="2400" dirty="0" smtClean="0"/>
              <a:t> </a:t>
            </a:r>
            <a:r>
              <a:rPr lang="hr-HR" sz="2400" b="1" dirty="0" err="1" smtClean="0"/>
              <a:t>intended</a:t>
            </a:r>
            <a:r>
              <a:rPr lang="hr-HR" sz="2400" b="1" dirty="0" smtClean="0"/>
              <a:t> to </a:t>
            </a:r>
            <a:r>
              <a:rPr lang="hr-HR" sz="2400" b="1" dirty="0" err="1" smtClean="0"/>
              <a:t>be</a:t>
            </a:r>
            <a:r>
              <a:rPr lang="hr-HR" sz="2400" b="1" dirty="0" smtClean="0"/>
              <a:t> </a:t>
            </a:r>
            <a:r>
              <a:rPr lang="hr-HR" sz="2400" b="1" dirty="0" err="1" smtClean="0"/>
              <a:t>enforceable</a:t>
            </a:r>
            <a:r>
              <a:rPr lang="hr-HR" sz="2400" dirty="0" smtClean="0"/>
              <a:t>, </a:t>
            </a:r>
            <a:r>
              <a:rPr lang="en-US" sz="2400" dirty="0"/>
              <a:t>so that it is understood that in the event of </a:t>
            </a:r>
            <a:r>
              <a:rPr lang="en-US" sz="2400" b="1" dirty="0"/>
              <a:t>a breach </a:t>
            </a:r>
            <a:r>
              <a:rPr lang="en-US" sz="2400" dirty="0"/>
              <a:t>of obligation, the parties could enforce the contract through the </a:t>
            </a:r>
            <a:r>
              <a:rPr lang="en-US" sz="2400" dirty="0" smtClean="0"/>
              <a:t>courts</a:t>
            </a:r>
            <a:endParaRPr lang="hr-HR" sz="2400" dirty="0" smtClean="0"/>
          </a:p>
          <a:p>
            <a:endParaRPr lang="hr-HR" dirty="0" smtClean="0"/>
          </a:p>
          <a:p>
            <a:endParaRPr lang="hr-HR" dirty="0"/>
          </a:p>
          <a:p>
            <a:endParaRPr lang="hr-HR"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008418" y="3343955"/>
            <a:ext cx="3325091" cy="3027955"/>
          </a:xfrm>
          <a:prstGeom prst="rect">
            <a:avLst/>
          </a:prstGeom>
        </p:spPr>
      </p:pic>
    </p:spTree>
    <p:extLst>
      <p:ext uri="{BB962C8B-B14F-4D97-AF65-F5344CB8AC3E}">
        <p14:creationId xmlns:p14="http://schemas.microsoft.com/office/powerpoint/2010/main" val="298377277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err="1" smtClean="0"/>
              <a:t>Certainty</a:t>
            </a:r>
            <a:r>
              <a:rPr lang="hr-HR" dirty="0" smtClean="0"/>
              <a:t> </a:t>
            </a:r>
            <a:r>
              <a:rPr lang="hr-HR" dirty="0" err="1" smtClean="0"/>
              <a:t>of</a:t>
            </a:r>
            <a:r>
              <a:rPr lang="hr-HR" dirty="0" smtClean="0"/>
              <a:t> </a:t>
            </a:r>
            <a:r>
              <a:rPr lang="hr-HR" dirty="0" err="1" smtClean="0"/>
              <a:t>terms</a:t>
            </a:r>
            <a:endParaRPr lang="hr-HR" dirty="0"/>
          </a:p>
        </p:txBody>
      </p:sp>
      <p:sp>
        <p:nvSpPr>
          <p:cNvPr id="3" name="Content Placeholder 2"/>
          <p:cNvSpPr>
            <a:spLocks noGrp="1"/>
          </p:cNvSpPr>
          <p:nvPr>
            <p:ph idx="1"/>
          </p:nvPr>
        </p:nvSpPr>
        <p:spPr/>
        <p:txBody>
          <a:bodyPr>
            <a:normAutofit fontScale="92500" lnSpcReduction="20000"/>
          </a:bodyPr>
          <a:lstStyle/>
          <a:p>
            <a:r>
              <a:rPr lang="hr-HR" sz="2000" dirty="0" smtClean="0"/>
              <a:t>b</a:t>
            </a:r>
            <a:r>
              <a:rPr lang="en-US" sz="2000" dirty="0" err="1" smtClean="0"/>
              <a:t>oth</a:t>
            </a:r>
            <a:r>
              <a:rPr lang="en-US" sz="2000" dirty="0" smtClean="0"/>
              <a:t> </a:t>
            </a:r>
            <a:r>
              <a:rPr lang="en-US" sz="2000" dirty="0"/>
              <a:t>parties must have a clear understanding of their </a:t>
            </a:r>
            <a:r>
              <a:rPr lang="en-US" sz="2000" b="1" dirty="0"/>
              <a:t>rights and duties </a:t>
            </a:r>
            <a:r>
              <a:rPr lang="en-US" sz="2000" dirty="0"/>
              <a:t>in the transaction for there to be </a:t>
            </a:r>
            <a:r>
              <a:rPr lang="en-US" sz="2000" dirty="0" smtClean="0"/>
              <a:t>consensus</a:t>
            </a:r>
            <a:endParaRPr lang="hr-HR" sz="2000" dirty="0" smtClean="0"/>
          </a:p>
          <a:p>
            <a:r>
              <a:rPr lang="hr-HR" sz="2000" dirty="0" smtClean="0"/>
              <a:t>c</a:t>
            </a:r>
            <a:r>
              <a:rPr lang="en-US" sz="2000" dirty="0" err="1" smtClean="0"/>
              <a:t>onsensus</a:t>
            </a:r>
            <a:r>
              <a:rPr lang="en-US" sz="2000" dirty="0" smtClean="0"/>
              <a:t> </a:t>
            </a:r>
            <a:r>
              <a:rPr lang="en-US" sz="2000" dirty="0"/>
              <a:t>requires that the terms of the proposed contract be </a:t>
            </a:r>
            <a:r>
              <a:rPr lang="en-US" sz="2000" b="1" dirty="0"/>
              <a:t>reasonably </a:t>
            </a:r>
            <a:r>
              <a:rPr lang="en-US" sz="2000" b="1" dirty="0" smtClean="0"/>
              <a:t>specific</a:t>
            </a:r>
            <a:endParaRPr lang="hr-HR" sz="2000" b="1" dirty="0" smtClean="0"/>
          </a:p>
          <a:p>
            <a:endParaRPr lang="hr-HR" sz="2000" b="1" dirty="0"/>
          </a:p>
          <a:p>
            <a:r>
              <a:rPr lang="hr-HR" altLang="sr-Latn-RS" sz="2000" b="1" dirty="0" err="1" smtClean="0"/>
              <a:t>express</a:t>
            </a:r>
            <a:r>
              <a:rPr lang="hr-HR" altLang="sr-Latn-RS" sz="2000" b="1" dirty="0" smtClean="0"/>
              <a:t> </a:t>
            </a:r>
            <a:r>
              <a:rPr lang="hr-HR" altLang="sr-Latn-RS" sz="2000" b="1" dirty="0" err="1"/>
              <a:t>terms</a:t>
            </a:r>
            <a:r>
              <a:rPr lang="hr-HR" altLang="sr-Latn-RS" sz="2000" b="1" dirty="0"/>
              <a:t> </a:t>
            </a:r>
            <a:r>
              <a:rPr lang="hr-HR" altLang="sr-Latn-RS" sz="2000" dirty="0"/>
              <a:t>– </a:t>
            </a:r>
            <a:r>
              <a:rPr lang="en-US" sz="2000" dirty="0"/>
              <a:t>terms that the parties have specifically agreed to in spoken or written </a:t>
            </a:r>
            <a:r>
              <a:rPr lang="en-US" sz="2000" dirty="0" smtClean="0"/>
              <a:t>words</a:t>
            </a:r>
            <a:r>
              <a:rPr lang="hr-HR" sz="2000" dirty="0" smtClean="0"/>
              <a:t> (</a:t>
            </a:r>
            <a:r>
              <a:rPr lang="hr-HR" sz="2000" dirty="0" err="1" smtClean="0"/>
              <a:t>e.g</a:t>
            </a:r>
            <a:r>
              <a:rPr lang="hr-HR" sz="2000" dirty="0" smtClean="0"/>
              <a:t>. </a:t>
            </a:r>
            <a:r>
              <a:rPr lang="hr-HR" altLang="sr-Latn-RS" sz="2000" dirty="0" err="1" smtClean="0"/>
              <a:t>parties</a:t>
            </a:r>
            <a:r>
              <a:rPr lang="hr-HR" altLang="sr-Latn-RS" sz="2000" dirty="0"/>
              <a:t>, </a:t>
            </a:r>
            <a:r>
              <a:rPr lang="hr-HR" altLang="sr-Latn-RS" sz="2000" dirty="0" err="1"/>
              <a:t>subject</a:t>
            </a:r>
            <a:r>
              <a:rPr lang="hr-HR" altLang="sr-Latn-RS" sz="2000" dirty="0"/>
              <a:t> </a:t>
            </a:r>
            <a:r>
              <a:rPr lang="hr-HR" altLang="sr-Latn-RS" sz="2000" dirty="0" err="1" smtClean="0"/>
              <a:t>matter</a:t>
            </a:r>
            <a:r>
              <a:rPr lang="hr-HR" altLang="sr-Latn-RS" sz="2000" dirty="0" smtClean="0"/>
              <a:t>)</a:t>
            </a:r>
            <a:endParaRPr lang="hr-HR" altLang="sr-Latn-RS" sz="2000" dirty="0"/>
          </a:p>
          <a:p>
            <a:r>
              <a:rPr lang="hr-HR" altLang="sr-Latn-RS" sz="2000" b="1" dirty="0" err="1" smtClean="0"/>
              <a:t>implied</a:t>
            </a:r>
            <a:r>
              <a:rPr lang="hr-HR" altLang="sr-Latn-RS" sz="2000" b="1" dirty="0" smtClean="0"/>
              <a:t> </a:t>
            </a:r>
            <a:r>
              <a:rPr lang="hr-HR" altLang="sr-Latn-RS" sz="2000" b="1" dirty="0" err="1"/>
              <a:t>terms</a:t>
            </a:r>
            <a:r>
              <a:rPr lang="hr-HR" altLang="sr-Latn-RS" sz="2000" b="1" dirty="0"/>
              <a:t> </a:t>
            </a:r>
            <a:r>
              <a:rPr lang="hr-HR" altLang="sr-Latn-RS" sz="2000" dirty="0"/>
              <a:t>– </a:t>
            </a:r>
            <a:r>
              <a:rPr lang="en-US" sz="2000" dirty="0"/>
              <a:t>terms that have not been agreed by the parties, but the law makes them part of the contract anyway (by custom, statute or common </a:t>
            </a:r>
            <a:r>
              <a:rPr lang="en-US" sz="2000" dirty="0" smtClean="0"/>
              <a:t>law)</a:t>
            </a:r>
            <a:endParaRPr lang="hr-HR" altLang="sr-Latn-RS" sz="2000" dirty="0" smtClean="0"/>
          </a:p>
          <a:p>
            <a:endParaRPr lang="hr-HR" altLang="sr-Latn-RS" sz="2000" dirty="0"/>
          </a:p>
          <a:p>
            <a:r>
              <a:rPr lang="hr-HR" altLang="sr-Latn-RS" sz="2000" b="1" dirty="0" err="1"/>
              <a:t>t</a:t>
            </a:r>
            <a:r>
              <a:rPr lang="hr-HR" altLang="sr-Latn-RS" sz="2000" b="1" dirty="0" err="1" smtClean="0"/>
              <a:t>erms</a:t>
            </a:r>
            <a:r>
              <a:rPr lang="hr-HR" altLang="sr-Latn-RS" sz="2000" b="1" dirty="0" smtClean="0"/>
              <a:t> </a:t>
            </a:r>
            <a:r>
              <a:rPr lang="hr-HR" altLang="sr-Latn-RS" sz="2000" b="1" dirty="0" err="1" smtClean="0"/>
              <a:t>and</a:t>
            </a:r>
            <a:r>
              <a:rPr lang="hr-HR" altLang="sr-Latn-RS" sz="2000" b="1" dirty="0" smtClean="0"/>
              <a:t> </a:t>
            </a:r>
            <a:r>
              <a:rPr lang="hr-HR" altLang="sr-Latn-RS" sz="2000" b="1" dirty="0" err="1" smtClean="0"/>
              <a:t>conditions</a:t>
            </a:r>
            <a:endParaRPr lang="hr-HR" altLang="sr-Latn-RS" sz="2000" b="1" dirty="0"/>
          </a:p>
          <a:p>
            <a:endParaRPr lang="hr-HR" b="1" dirty="0"/>
          </a:p>
        </p:txBody>
      </p:sp>
    </p:spTree>
    <p:extLst>
      <p:ext uri="{BB962C8B-B14F-4D97-AF65-F5344CB8AC3E}">
        <p14:creationId xmlns:p14="http://schemas.microsoft.com/office/powerpoint/2010/main" val="149358674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Legal </a:t>
            </a:r>
            <a:r>
              <a:rPr lang="hr-HR" dirty="0" err="1" smtClean="0"/>
              <a:t>capacity</a:t>
            </a:r>
            <a:endParaRPr lang="hr-HR" dirty="0"/>
          </a:p>
        </p:txBody>
      </p:sp>
      <p:sp>
        <p:nvSpPr>
          <p:cNvPr id="3" name="Content Placeholder 2"/>
          <p:cNvSpPr>
            <a:spLocks noGrp="1"/>
          </p:cNvSpPr>
          <p:nvPr>
            <p:ph idx="1"/>
          </p:nvPr>
        </p:nvSpPr>
        <p:spPr/>
        <p:txBody>
          <a:bodyPr/>
          <a:lstStyle/>
          <a:p>
            <a:r>
              <a:rPr lang="hr-HR" dirty="0" smtClean="0"/>
              <a:t>a </a:t>
            </a:r>
            <a:r>
              <a:rPr lang="hr-HR" dirty="0" err="1"/>
              <a:t>person’s</a:t>
            </a:r>
            <a:r>
              <a:rPr lang="hr-HR" dirty="0"/>
              <a:t> </a:t>
            </a:r>
            <a:r>
              <a:rPr lang="hr-HR" dirty="0" err="1"/>
              <a:t>legal</a:t>
            </a:r>
            <a:r>
              <a:rPr lang="hr-HR" dirty="0"/>
              <a:t> </a:t>
            </a:r>
            <a:r>
              <a:rPr lang="hr-HR" dirty="0" err="1"/>
              <a:t>ability</a:t>
            </a:r>
            <a:r>
              <a:rPr lang="hr-HR" dirty="0"/>
              <a:t> </a:t>
            </a:r>
            <a:r>
              <a:rPr lang="hr-HR" b="1" dirty="0"/>
              <a:t>to </a:t>
            </a:r>
            <a:r>
              <a:rPr lang="hr-HR" b="1" dirty="0" err="1"/>
              <a:t>enter</a:t>
            </a:r>
            <a:r>
              <a:rPr lang="hr-HR" b="1" dirty="0"/>
              <a:t> </a:t>
            </a:r>
            <a:r>
              <a:rPr lang="hr-HR" b="1" dirty="0" err="1"/>
              <a:t>into</a:t>
            </a:r>
            <a:r>
              <a:rPr lang="hr-HR" b="1" dirty="0"/>
              <a:t> </a:t>
            </a:r>
            <a:r>
              <a:rPr lang="hr-HR" dirty="0"/>
              <a:t>a </a:t>
            </a:r>
            <a:r>
              <a:rPr lang="hr-HR" dirty="0" err="1"/>
              <a:t>contract</a:t>
            </a:r>
            <a:endParaRPr lang="hr-HR" dirty="0"/>
          </a:p>
          <a:p>
            <a:endParaRPr lang="hr-HR" dirty="0"/>
          </a:p>
          <a:p>
            <a:r>
              <a:rPr lang="hr-HR" dirty="0"/>
              <a:t>age </a:t>
            </a:r>
            <a:r>
              <a:rPr lang="hr-HR" dirty="0" err="1"/>
              <a:t>of</a:t>
            </a:r>
            <a:r>
              <a:rPr lang="hr-HR" dirty="0"/>
              <a:t> </a:t>
            </a:r>
            <a:r>
              <a:rPr lang="hr-HR" dirty="0" err="1"/>
              <a:t>majority</a:t>
            </a:r>
            <a:r>
              <a:rPr lang="hr-HR" dirty="0"/>
              <a:t>, </a:t>
            </a:r>
            <a:r>
              <a:rPr lang="hr-HR" dirty="0" err="1"/>
              <a:t>mental</a:t>
            </a:r>
            <a:r>
              <a:rPr lang="hr-HR" dirty="0"/>
              <a:t> </a:t>
            </a:r>
            <a:r>
              <a:rPr lang="hr-HR" dirty="0" err="1"/>
              <a:t>health</a:t>
            </a:r>
            <a:r>
              <a:rPr lang="hr-HR" dirty="0"/>
              <a:t>, free-</a:t>
            </a:r>
            <a:r>
              <a:rPr lang="hr-HR" dirty="0" err="1"/>
              <a:t>will</a:t>
            </a:r>
            <a:endParaRPr lang="hr-HR" dirty="0"/>
          </a:p>
          <a:p>
            <a:endParaRPr lang="hr-HR" dirty="0"/>
          </a:p>
          <a:p>
            <a:endParaRPr lang="hr-HR" dirty="0"/>
          </a:p>
        </p:txBody>
      </p:sp>
    </p:spTree>
    <p:extLst>
      <p:ext uri="{BB962C8B-B14F-4D97-AF65-F5344CB8AC3E}">
        <p14:creationId xmlns:p14="http://schemas.microsoft.com/office/powerpoint/2010/main" val="130852064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a:t>C</a:t>
            </a:r>
            <a:r>
              <a:rPr lang="hr-HR" dirty="0" smtClean="0"/>
              <a:t>ivil </a:t>
            </a:r>
            <a:r>
              <a:rPr lang="hr-HR" dirty="0" err="1" smtClean="0"/>
              <a:t>law</a:t>
            </a:r>
            <a:endParaRPr lang="hr-HR" dirty="0"/>
          </a:p>
        </p:txBody>
      </p:sp>
      <p:sp>
        <p:nvSpPr>
          <p:cNvPr id="3" name="Content Placeholder 2"/>
          <p:cNvSpPr>
            <a:spLocks noGrp="1"/>
          </p:cNvSpPr>
          <p:nvPr>
            <p:ph idx="1"/>
          </p:nvPr>
        </p:nvSpPr>
        <p:spPr/>
        <p:txBody>
          <a:bodyPr/>
          <a:lstStyle/>
          <a:p>
            <a:pPr marL="514350" indent="-514350">
              <a:buAutoNum type="alphaLcParenR"/>
            </a:pPr>
            <a:r>
              <a:rPr lang="en-US" dirty="0" smtClean="0"/>
              <a:t>a body of laws and legal concepts which come down from old Roman laws established by Emperor Justinian, and which </a:t>
            </a:r>
            <a:r>
              <a:rPr lang="en-US" u="sng" dirty="0" smtClean="0"/>
              <a:t>differ from English </a:t>
            </a:r>
            <a:r>
              <a:rPr lang="hr-HR" u="sng" dirty="0" smtClean="0"/>
              <a:t>c</a:t>
            </a:r>
            <a:r>
              <a:rPr lang="en-US" u="sng" dirty="0" err="1" smtClean="0"/>
              <a:t>ommon</a:t>
            </a:r>
            <a:r>
              <a:rPr lang="en-US" u="sng" dirty="0" smtClean="0"/>
              <a:t> </a:t>
            </a:r>
            <a:r>
              <a:rPr lang="hr-HR" u="sng" dirty="0" smtClean="0"/>
              <a:t>l</a:t>
            </a:r>
            <a:r>
              <a:rPr lang="en-US" u="sng" dirty="0" smtClean="0"/>
              <a:t>aw</a:t>
            </a:r>
            <a:endParaRPr lang="hr-HR" u="sng" dirty="0" smtClean="0"/>
          </a:p>
          <a:p>
            <a:pPr marL="514350" indent="-514350">
              <a:buAutoNum type="alphaLcParenR"/>
            </a:pPr>
            <a:r>
              <a:rPr lang="hr-HR" dirty="0"/>
              <a:t>a</a:t>
            </a:r>
            <a:r>
              <a:rPr lang="en-US" dirty="0" smtClean="0"/>
              <a:t> body of rules that </a:t>
            </a:r>
            <a:r>
              <a:rPr lang="hr-HR" dirty="0" err="1" smtClean="0"/>
              <a:t>represent</a:t>
            </a:r>
            <a:r>
              <a:rPr lang="en-US" dirty="0" smtClean="0"/>
              <a:t> private rights and remedies, and govern disputes between individuals in such areas as contracts, property, and </a:t>
            </a:r>
            <a:r>
              <a:rPr lang="hr-HR" dirty="0" smtClean="0"/>
              <a:t>f</a:t>
            </a:r>
            <a:r>
              <a:rPr lang="en-US" dirty="0" err="1" smtClean="0"/>
              <a:t>amily</a:t>
            </a:r>
            <a:r>
              <a:rPr lang="en-US" dirty="0" smtClean="0"/>
              <a:t> </a:t>
            </a:r>
            <a:r>
              <a:rPr lang="hr-HR" dirty="0"/>
              <a:t>l</a:t>
            </a:r>
            <a:r>
              <a:rPr lang="en-US" dirty="0" smtClean="0"/>
              <a:t>aw; </a:t>
            </a:r>
            <a:r>
              <a:rPr lang="en-US" u="sng" dirty="0" smtClean="0"/>
              <a:t>distinct from criminal or public law</a:t>
            </a:r>
            <a:endParaRPr lang="hr-HR" u="sng" dirty="0"/>
          </a:p>
        </p:txBody>
      </p:sp>
    </p:spTree>
    <p:extLst>
      <p:ext uri="{BB962C8B-B14F-4D97-AF65-F5344CB8AC3E}">
        <p14:creationId xmlns:p14="http://schemas.microsoft.com/office/powerpoint/2010/main" val="286746702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Invalid </a:t>
            </a:r>
            <a:r>
              <a:rPr lang="hr-HR" dirty="0" err="1" smtClean="0"/>
              <a:t>contracts</a:t>
            </a:r>
            <a:endParaRPr lang="hr-HR" dirty="0"/>
          </a:p>
        </p:txBody>
      </p:sp>
      <p:sp>
        <p:nvSpPr>
          <p:cNvPr id="3" name="Content Placeholder 2"/>
          <p:cNvSpPr>
            <a:spLocks noGrp="1"/>
          </p:cNvSpPr>
          <p:nvPr>
            <p:ph idx="1"/>
          </p:nvPr>
        </p:nvSpPr>
        <p:spPr/>
        <p:txBody>
          <a:bodyPr>
            <a:noAutofit/>
          </a:bodyPr>
          <a:lstStyle/>
          <a:p>
            <a:pPr marL="0" indent="0">
              <a:buNone/>
            </a:pPr>
            <a:r>
              <a:rPr lang="hr-HR" sz="2400" b="1" dirty="0" smtClean="0"/>
              <a:t>a) </a:t>
            </a:r>
            <a:r>
              <a:rPr lang="hr-HR" sz="2400" b="1" dirty="0" err="1" smtClean="0"/>
              <a:t>voidable</a:t>
            </a:r>
            <a:r>
              <a:rPr lang="hr-HR" sz="2400" dirty="0" smtClean="0"/>
              <a:t> – </a:t>
            </a:r>
            <a:r>
              <a:rPr lang="hr-HR" sz="2400" dirty="0" err="1" smtClean="0"/>
              <a:t>valid</a:t>
            </a:r>
            <a:r>
              <a:rPr lang="hr-HR" sz="2400" dirty="0" smtClean="0"/>
              <a:t> </a:t>
            </a:r>
            <a:r>
              <a:rPr lang="hr-HR" sz="2400" dirty="0" err="1" smtClean="0"/>
              <a:t>until</a:t>
            </a:r>
            <a:r>
              <a:rPr lang="hr-HR" sz="2400" dirty="0" smtClean="0"/>
              <a:t> </a:t>
            </a:r>
            <a:r>
              <a:rPr lang="hr-HR" sz="2400" dirty="0" err="1" smtClean="0"/>
              <a:t>avoided</a:t>
            </a:r>
            <a:endParaRPr lang="hr-HR" sz="2400" dirty="0" smtClean="0"/>
          </a:p>
          <a:p>
            <a:pPr>
              <a:buAutoNum type="alphaLcParenR"/>
            </a:pPr>
            <a:endParaRPr lang="hr-HR" sz="2400" dirty="0" smtClean="0"/>
          </a:p>
          <a:p>
            <a:pPr>
              <a:buFontTx/>
              <a:buChar char="-"/>
            </a:pPr>
            <a:r>
              <a:rPr lang="hr-HR" sz="2400" dirty="0" err="1" smtClean="0"/>
              <a:t>failure</a:t>
            </a:r>
            <a:r>
              <a:rPr lang="hr-HR" sz="2400" dirty="0" smtClean="0"/>
              <a:t> </a:t>
            </a:r>
            <a:r>
              <a:rPr lang="hr-HR" sz="2400" dirty="0" err="1" smtClean="0"/>
              <a:t>by</a:t>
            </a:r>
            <a:r>
              <a:rPr lang="hr-HR" sz="2400" dirty="0" smtClean="0"/>
              <a:t> one </a:t>
            </a:r>
            <a:r>
              <a:rPr lang="hr-HR" sz="2400" dirty="0" err="1" smtClean="0"/>
              <a:t>or</a:t>
            </a:r>
            <a:r>
              <a:rPr lang="hr-HR" sz="2400" dirty="0" smtClean="0"/>
              <a:t> </a:t>
            </a:r>
            <a:r>
              <a:rPr lang="hr-HR" sz="2400" dirty="0" err="1" smtClean="0"/>
              <a:t>both</a:t>
            </a:r>
            <a:r>
              <a:rPr lang="hr-HR" sz="2400" dirty="0" smtClean="0"/>
              <a:t> </a:t>
            </a:r>
            <a:r>
              <a:rPr lang="hr-HR" sz="2400" dirty="0" err="1" smtClean="0"/>
              <a:t>parties</a:t>
            </a:r>
            <a:r>
              <a:rPr lang="hr-HR" sz="2400" dirty="0" smtClean="0"/>
              <a:t> to </a:t>
            </a:r>
            <a:r>
              <a:rPr lang="hr-HR" sz="2400" dirty="0" err="1" smtClean="0"/>
              <a:t>disclose</a:t>
            </a:r>
            <a:r>
              <a:rPr lang="hr-HR" sz="2400" dirty="0" smtClean="0"/>
              <a:t> a </a:t>
            </a:r>
            <a:r>
              <a:rPr lang="hr-HR" sz="2400" dirty="0" err="1" smtClean="0"/>
              <a:t>material</a:t>
            </a:r>
            <a:r>
              <a:rPr lang="hr-HR" sz="2400" dirty="0" smtClean="0"/>
              <a:t> </a:t>
            </a:r>
            <a:r>
              <a:rPr lang="hr-HR" sz="2400" dirty="0" err="1" smtClean="0"/>
              <a:t>fact</a:t>
            </a:r>
            <a:endParaRPr lang="hr-HR" sz="2400" dirty="0" smtClean="0"/>
          </a:p>
          <a:p>
            <a:pPr>
              <a:buFontTx/>
              <a:buChar char="-"/>
            </a:pPr>
            <a:r>
              <a:rPr lang="hr-HR" sz="2400" dirty="0" smtClean="0"/>
              <a:t>a </a:t>
            </a:r>
            <a:r>
              <a:rPr lang="hr-HR" sz="2400" dirty="0" err="1" smtClean="0"/>
              <a:t>mistake</a:t>
            </a:r>
            <a:r>
              <a:rPr lang="hr-HR" sz="2400" dirty="0" smtClean="0"/>
              <a:t>, </a:t>
            </a:r>
            <a:r>
              <a:rPr lang="hr-HR" sz="2400" b="1" dirty="0" err="1" smtClean="0"/>
              <a:t>misrepresentation</a:t>
            </a:r>
            <a:r>
              <a:rPr lang="hr-HR" sz="2400" dirty="0" smtClean="0"/>
              <a:t>, </a:t>
            </a:r>
            <a:r>
              <a:rPr lang="hr-HR" sz="2400" dirty="0" err="1" smtClean="0"/>
              <a:t>fraud</a:t>
            </a:r>
            <a:endParaRPr lang="hr-HR" sz="2400" dirty="0" smtClean="0"/>
          </a:p>
          <a:p>
            <a:pPr>
              <a:buFontTx/>
              <a:buChar char="-"/>
            </a:pPr>
            <a:r>
              <a:rPr lang="hr-HR" sz="2400" dirty="0" err="1" smtClean="0"/>
              <a:t>undue</a:t>
            </a:r>
            <a:r>
              <a:rPr lang="hr-HR" sz="2400" dirty="0" smtClean="0"/>
              <a:t> influence</a:t>
            </a:r>
            <a:r>
              <a:rPr lang="hr-HR" sz="2400" dirty="0"/>
              <a:t>,</a:t>
            </a:r>
            <a:r>
              <a:rPr lang="hr-HR" altLang="sr-Latn-RS" sz="2400" dirty="0" smtClean="0"/>
              <a:t> </a:t>
            </a:r>
            <a:r>
              <a:rPr lang="hr-HR" altLang="sr-Latn-RS" sz="2400" u="sng" dirty="0" err="1" smtClean="0"/>
              <a:t>duress</a:t>
            </a:r>
            <a:r>
              <a:rPr lang="hr-HR" altLang="sr-Latn-RS" sz="2400" dirty="0" smtClean="0"/>
              <a:t> </a:t>
            </a:r>
          </a:p>
          <a:p>
            <a:pPr>
              <a:buFontTx/>
              <a:buChar char="-"/>
            </a:pPr>
            <a:r>
              <a:rPr lang="hr-HR" altLang="sr-Latn-RS" sz="2400" dirty="0"/>
              <a:t>o</a:t>
            </a:r>
            <a:r>
              <a:rPr lang="hr-HR" altLang="sr-Latn-RS" sz="2400" dirty="0" smtClean="0"/>
              <a:t>ne </a:t>
            </a:r>
            <a:r>
              <a:rPr lang="hr-HR" altLang="sr-Latn-RS" sz="2400" dirty="0" err="1" smtClean="0"/>
              <a:t>party’s</a:t>
            </a:r>
            <a:r>
              <a:rPr lang="hr-HR" altLang="sr-Latn-RS" sz="2400" dirty="0" smtClean="0"/>
              <a:t> </a:t>
            </a:r>
            <a:r>
              <a:rPr lang="hr-HR" altLang="sr-Latn-RS" sz="2400" dirty="0" err="1" smtClean="0"/>
              <a:t>incapacity</a:t>
            </a:r>
            <a:r>
              <a:rPr lang="hr-HR" altLang="sr-Latn-RS" sz="2400" dirty="0" smtClean="0"/>
              <a:t> to </a:t>
            </a:r>
            <a:r>
              <a:rPr lang="hr-HR" altLang="sr-Latn-RS" sz="2400" dirty="0" err="1" smtClean="0"/>
              <a:t>enter</a:t>
            </a:r>
            <a:r>
              <a:rPr lang="hr-HR" altLang="sr-Latn-RS" sz="2400" dirty="0" smtClean="0"/>
              <a:t> </a:t>
            </a:r>
            <a:r>
              <a:rPr lang="hr-HR" altLang="sr-Latn-RS" sz="2400" dirty="0" err="1" smtClean="0"/>
              <a:t>into</a:t>
            </a:r>
            <a:r>
              <a:rPr lang="hr-HR" altLang="sr-Latn-RS" sz="2400" dirty="0" smtClean="0"/>
              <a:t> </a:t>
            </a:r>
            <a:r>
              <a:rPr lang="hr-HR" altLang="sr-Latn-RS" sz="2400" dirty="0" err="1" smtClean="0"/>
              <a:t>contract</a:t>
            </a:r>
            <a:endParaRPr lang="hr-HR" altLang="sr-Latn-RS" sz="2400" dirty="0" smtClean="0"/>
          </a:p>
          <a:p>
            <a:pPr>
              <a:buFontTx/>
              <a:buChar char="-"/>
            </a:pPr>
            <a:r>
              <a:rPr lang="hr-HR" altLang="sr-Latn-RS" sz="2400" dirty="0"/>
              <a:t>a</a:t>
            </a:r>
            <a:r>
              <a:rPr lang="hr-HR" altLang="sr-Latn-RS" sz="2400" dirty="0" smtClean="0"/>
              <a:t> </a:t>
            </a:r>
            <a:r>
              <a:rPr lang="hr-HR" altLang="sr-Latn-RS" sz="2400" dirty="0" err="1" smtClean="0"/>
              <a:t>term</a:t>
            </a:r>
            <a:r>
              <a:rPr lang="hr-HR" altLang="sr-Latn-RS" sz="2400" dirty="0" smtClean="0"/>
              <a:t> </a:t>
            </a:r>
            <a:r>
              <a:rPr lang="hr-HR" altLang="sr-Latn-RS" sz="2400" dirty="0" err="1" smtClean="0"/>
              <a:t>in</a:t>
            </a:r>
            <a:r>
              <a:rPr lang="hr-HR" altLang="sr-Latn-RS" sz="2400" dirty="0" smtClean="0"/>
              <a:t> a </a:t>
            </a:r>
            <a:r>
              <a:rPr lang="hr-HR" altLang="sr-Latn-RS" sz="2400" dirty="0" err="1" smtClean="0"/>
              <a:t>contract</a:t>
            </a:r>
            <a:r>
              <a:rPr lang="hr-HR" altLang="sr-Latn-RS" sz="2400" dirty="0" smtClean="0"/>
              <a:t> </a:t>
            </a:r>
            <a:r>
              <a:rPr lang="hr-HR" altLang="sr-Latn-RS" sz="2400" dirty="0" err="1" smtClean="0"/>
              <a:t>that</a:t>
            </a:r>
            <a:r>
              <a:rPr lang="hr-HR" altLang="sr-Latn-RS" sz="2400" dirty="0" smtClean="0"/>
              <a:t> </a:t>
            </a:r>
            <a:r>
              <a:rPr lang="hr-HR" altLang="sr-Latn-RS" sz="2400" dirty="0" err="1" smtClean="0"/>
              <a:t>is</a:t>
            </a:r>
            <a:r>
              <a:rPr lang="hr-HR" altLang="sr-Latn-RS" sz="2400" dirty="0" smtClean="0"/>
              <a:t> </a:t>
            </a:r>
            <a:r>
              <a:rPr lang="hr-HR" altLang="sr-Latn-RS" sz="2400" dirty="0" err="1" smtClean="0"/>
              <a:t>extremely</a:t>
            </a:r>
            <a:r>
              <a:rPr lang="hr-HR" altLang="sr-Latn-RS" sz="2400" dirty="0" smtClean="0"/>
              <a:t> </a:t>
            </a:r>
            <a:r>
              <a:rPr lang="hr-HR" altLang="sr-Latn-RS" sz="2400" dirty="0" err="1" smtClean="0"/>
              <a:t>unjust</a:t>
            </a:r>
            <a:r>
              <a:rPr lang="hr-HR" altLang="sr-Latn-RS" sz="2400" dirty="0" smtClean="0"/>
              <a:t> to one party</a:t>
            </a:r>
          </a:p>
          <a:p>
            <a:pPr>
              <a:buFontTx/>
              <a:buChar char="-"/>
            </a:pPr>
            <a:r>
              <a:rPr lang="hr-HR" altLang="sr-Latn-RS" sz="2400" dirty="0" err="1"/>
              <a:t>b</a:t>
            </a:r>
            <a:r>
              <a:rPr lang="hr-HR" altLang="sr-Latn-RS" sz="2400" dirty="0" err="1" smtClean="0"/>
              <a:t>reach</a:t>
            </a:r>
            <a:r>
              <a:rPr lang="hr-HR" altLang="sr-Latn-RS" sz="2400" dirty="0" smtClean="0"/>
              <a:t> </a:t>
            </a:r>
            <a:r>
              <a:rPr lang="hr-HR" altLang="sr-Latn-RS" sz="2400" dirty="0" err="1" smtClean="0"/>
              <a:t>of</a:t>
            </a:r>
            <a:r>
              <a:rPr lang="hr-HR" altLang="sr-Latn-RS" sz="2400" dirty="0" smtClean="0"/>
              <a:t> </a:t>
            </a:r>
            <a:r>
              <a:rPr lang="hr-HR" altLang="sr-Latn-RS" sz="2400" dirty="0" err="1" smtClean="0"/>
              <a:t>contract</a:t>
            </a:r>
            <a:endParaRPr lang="hr-HR" altLang="sr-Latn-RS" sz="2400" dirty="0" smtClean="0"/>
          </a:p>
        </p:txBody>
      </p:sp>
    </p:spTree>
    <p:extLst>
      <p:ext uri="{BB962C8B-B14F-4D97-AF65-F5344CB8AC3E}">
        <p14:creationId xmlns:p14="http://schemas.microsoft.com/office/powerpoint/2010/main" val="143471271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hr-HR"/>
          </a:p>
        </p:txBody>
      </p:sp>
      <p:sp>
        <p:nvSpPr>
          <p:cNvPr id="3" name="Content Placeholder 2"/>
          <p:cNvSpPr>
            <a:spLocks noGrp="1"/>
          </p:cNvSpPr>
          <p:nvPr>
            <p:ph idx="1"/>
          </p:nvPr>
        </p:nvSpPr>
        <p:spPr/>
        <p:txBody>
          <a:bodyPr/>
          <a:lstStyle/>
          <a:p>
            <a:pPr marL="0" indent="0">
              <a:buNone/>
            </a:pPr>
            <a:r>
              <a:rPr lang="hr-HR" altLang="sr-Latn-RS" dirty="0"/>
              <a:t>b) </a:t>
            </a:r>
            <a:r>
              <a:rPr lang="hr-HR" altLang="sr-Latn-RS" sz="2400" b="1" dirty="0" err="1"/>
              <a:t>void</a:t>
            </a:r>
            <a:r>
              <a:rPr lang="hr-HR" altLang="sr-Latn-RS" sz="2400" dirty="0"/>
              <a:t> – invalid </a:t>
            </a:r>
            <a:r>
              <a:rPr lang="hr-HR" altLang="sr-Latn-RS" sz="2400" dirty="0" err="1"/>
              <a:t>from</a:t>
            </a:r>
            <a:r>
              <a:rPr lang="hr-HR" altLang="sr-Latn-RS" sz="2400" dirty="0"/>
              <a:t> </a:t>
            </a:r>
            <a:r>
              <a:rPr lang="hr-HR" altLang="sr-Latn-RS" sz="2400" dirty="0" err="1"/>
              <a:t>the</a:t>
            </a:r>
            <a:r>
              <a:rPr lang="hr-HR" altLang="sr-Latn-RS" sz="2400" dirty="0"/>
              <a:t> </a:t>
            </a:r>
            <a:r>
              <a:rPr lang="hr-HR" altLang="sr-Latn-RS" sz="2400" dirty="0" err="1" smtClean="0"/>
              <a:t>beginning</a:t>
            </a:r>
            <a:endParaRPr lang="hr-HR" altLang="sr-Latn-RS" sz="2400" dirty="0" smtClean="0"/>
          </a:p>
          <a:p>
            <a:pPr marL="0" indent="0">
              <a:buNone/>
            </a:pPr>
            <a:endParaRPr lang="hr-HR" altLang="sr-Latn-RS" sz="2400" dirty="0"/>
          </a:p>
          <a:p>
            <a:pPr>
              <a:buFontTx/>
              <a:buChar char="-"/>
            </a:pPr>
            <a:r>
              <a:rPr lang="hr-HR" altLang="sr-Latn-RS" sz="2400" dirty="0" err="1"/>
              <a:t>lacks</a:t>
            </a:r>
            <a:r>
              <a:rPr lang="hr-HR" altLang="sr-Latn-RS" sz="2400" dirty="0"/>
              <a:t> one </a:t>
            </a:r>
            <a:r>
              <a:rPr lang="hr-HR" altLang="sr-Latn-RS" sz="2400" dirty="0" err="1"/>
              <a:t>of</a:t>
            </a:r>
            <a:r>
              <a:rPr lang="hr-HR" altLang="sr-Latn-RS" sz="2400" dirty="0"/>
              <a:t> </a:t>
            </a:r>
            <a:r>
              <a:rPr lang="hr-HR" altLang="sr-Latn-RS" sz="2400" dirty="0" err="1"/>
              <a:t>the</a:t>
            </a:r>
            <a:r>
              <a:rPr lang="hr-HR" altLang="sr-Latn-RS" sz="2400" dirty="0"/>
              <a:t> </a:t>
            </a:r>
            <a:r>
              <a:rPr lang="hr-HR" altLang="sr-Latn-RS" sz="2400" dirty="0" err="1"/>
              <a:t>essential</a:t>
            </a:r>
            <a:r>
              <a:rPr lang="hr-HR" altLang="sr-Latn-RS" sz="2400" dirty="0"/>
              <a:t> </a:t>
            </a:r>
            <a:r>
              <a:rPr lang="hr-HR" altLang="sr-Latn-RS" sz="2400" dirty="0" err="1"/>
              <a:t>elements</a:t>
            </a:r>
            <a:endParaRPr lang="hr-HR" altLang="sr-Latn-RS" sz="2400" dirty="0"/>
          </a:p>
          <a:p>
            <a:pPr>
              <a:buFontTx/>
              <a:buChar char="-"/>
            </a:pPr>
            <a:r>
              <a:rPr lang="hr-HR" altLang="sr-Latn-RS" sz="2400" dirty="0" err="1"/>
              <a:t>terms</a:t>
            </a:r>
            <a:r>
              <a:rPr lang="hr-HR" altLang="sr-Latn-RS" sz="2400" dirty="0"/>
              <a:t> are </a:t>
            </a:r>
            <a:r>
              <a:rPr lang="hr-HR" altLang="sr-Latn-RS" sz="2400" dirty="0" err="1"/>
              <a:t>illegal</a:t>
            </a:r>
            <a:r>
              <a:rPr lang="hr-HR" altLang="sr-Latn-RS" sz="2400" dirty="0"/>
              <a:t> </a:t>
            </a:r>
            <a:r>
              <a:rPr lang="hr-HR" altLang="sr-Latn-RS" sz="2400" dirty="0" err="1"/>
              <a:t>or</a:t>
            </a:r>
            <a:r>
              <a:rPr lang="hr-HR" altLang="sr-Latn-RS" sz="2400" dirty="0"/>
              <a:t> </a:t>
            </a:r>
            <a:r>
              <a:rPr lang="hr-HR" altLang="sr-Latn-RS" sz="2400" dirty="0" err="1"/>
              <a:t>have</a:t>
            </a:r>
            <a:r>
              <a:rPr lang="hr-HR" altLang="sr-Latn-RS" sz="2400" dirty="0"/>
              <a:t> </a:t>
            </a:r>
            <a:r>
              <a:rPr lang="hr-HR" altLang="sr-Latn-RS" sz="2400" dirty="0" err="1"/>
              <a:t>become</a:t>
            </a:r>
            <a:r>
              <a:rPr lang="hr-HR" altLang="sr-Latn-RS" sz="2400" dirty="0"/>
              <a:t> </a:t>
            </a:r>
            <a:r>
              <a:rPr lang="hr-HR" altLang="sr-Latn-RS" sz="2400" dirty="0" err="1"/>
              <a:t>illegal</a:t>
            </a:r>
            <a:r>
              <a:rPr lang="hr-HR" altLang="sr-Latn-RS" sz="2400" dirty="0"/>
              <a:t> </a:t>
            </a:r>
            <a:r>
              <a:rPr lang="hr-HR" altLang="sr-Latn-RS" sz="2400" dirty="0" err="1"/>
              <a:t>due</a:t>
            </a:r>
            <a:r>
              <a:rPr lang="hr-HR" altLang="sr-Latn-RS" sz="2400" dirty="0"/>
              <a:t> to </a:t>
            </a:r>
            <a:r>
              <a:rPr lang="hr-HR" altLang="sr-Latn-RS" sz="2400" dirty="0" err="1"/>
              <a:t>changes</a:t>
            </a:r>
            <a:r>
              <a:rPr lang="hr-HR" altLang="sr-Latn-RS" sz="2400" dirty="0"/>
              <a:t> </a:t>
            </a:r>
            <a:r>
              <a:rPr lang="hr-HR" altLang="sr-Latn-RS" sz="2400" dirty="0" err="1"/>
              <a:t>in</a:t>
            </a:r>
            <a:r>
              <a:rPr lang="hr-HR" altLang="sr-Latn-RS" sz="2400" dirty="0"/>
              <a:t> </a:t>
            </a:r>
            <a:r>
              <a:rPr lang="hr-HR" altLang="sr-Latn-RS" sz="2400" dirty="0" err="1"/>
              <a:t>law</a:t>
            </a:r>
            <a:r>
              <a:rPr lang="hr-HR" altLang="sr-Latn-RS" sz="2400" dirty="0"/>
              <a:t> </a:t>
            </a:r>
          </a:p>
          <a:p>
            <a:endParaRPr lang="hr-HR" sz="2400" dirty="0"/>
          </a:p>
        </p:txBody>
      </p:sp>
    </p:spTree>
    <p:extLst>
      <p:ext uri="{BB962C8B-B14F-4D97-AF65-F5344CB8AC3E}">
        <p14:creationId xmlns:p14="http://schemas.microsoft.com/office/powerpoint/2010/main" val="138297817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err="1" smtClean="0"/>
              <a:t>Types</a:t>
            </a:r>
            <a:r>
              <a:rPr lang="hr-HR" dirty="0" smtClean="0"/>
              <a:t> </a:t>
            </a:r>
            <a:r>
              <a:rPr lang="hr-HR" dirty="0" err="1" smtClean="0"/>
              <a:t>of</a:t>
            </a:r>
            <a:r>
              <a:rPr lang="hr-HR" dirty="0" smtClean="0"/>
              <a:t> </a:t>
            </a:r>
            <a:r>
              <a:rPr lang="hr-HR" dirty="0" err="1" smtClean="0"/>
              <a:t>contracts</a:t>
            </a:r>
            <a:endParaRPr lang="hr-HR" dirty="0"/>
          </a:p>
        </p:txBody>
      </p:sp>
      <p:sp>
        <p:nvSpPr>
          <p:cNvPr id="3" name="Content Placeholder 2"/>
          <p:cNvSpPr>
            <a:spLocks noGrp="1"/>
          </p:cNvSpPr>
          <p:nvPr>
            <p:ph idx="1"/>
          </p:nvPr>
        </p:nvSpPr>
        <p:spPr/>
        <p:txBody>
          <a:bodyPr>
            <a:normAutofit lnSpcReduction="10000"/>
          </a:bodyPr>
          <a:lstStyle/>
          <a:p>
            <a:r>
              <a:rPr lang="en-US" sz="2400" b="1" dirty="0" smtClean="0"/>
              <a:t>simple/bilateral </a:t>
            </a:r>
            <a:r>
              <a:rPr lang="en-US" sz="2400" b="1" dirty="0"/>
              <a:t>contract</a:t>
            </a:r>
          </a:p>
          <a:p>
            <a:pPr marL="0" indent="0">
              <a:buNone/>
            </a:pPr>
            <a:r>
              <a:rPr lang="en-US" sz="2400" dirty="0"/>
              <a:t>- a contract that does not have to be in any particular form to be binding, but requires offer, acceptance and consideration</a:t>
            </a:r>
          </a:p>
          <a:p>
            <a:r>
              <a:rPr lang="en-US" sz="2400" b="1" dirty="0" smtClean="0"/>
              <a:t>contract </a:t>
            </a:r>
            <a:r>
              <a:rPr lang="en-US" sz="2400" b="1" dirty="0"/>
              <a:t>under seal</a:t>
            </a:r>
          </a:p>
          <a:p>
            <a:pPr marL="0" indent="0">
              <a:buNone/>
            </a:pPr>
            <a:r>
              <a:rPr lang="en-US" sz="2400" dirty="0"/>
              <a:t>- a written document to which the parties </a:t>
            </a:r>
            <a:r>
              <a:rPr lang="en-US" sz="2400" b="1" dirty="0"/>
              <a:t>seals</a:t>
            </a:r>
            <a:r>
              <a:rPr lang="en-US" sz="2400" dirty="0"/>
              <a:t> are affixed and is </a:t>
            </a:r>
            <a:r>
              <a:rPr lang="en-US" sz="2400" b="1" dirty="0"/>
              <a:t>delivered</a:t>
            </a:r>
            <a:r>
              <a:rPr lang="en-US" sz="2400" dirty="0"/>
              <a:t> as „their deed” in which an interest, right or property is passed or confirmed (</a:t>
            </a:r>
            <a:r>
              <a:rPr lang="en-US" sz="2400" b="1" dirty="0"/>
              <a:t>signed</a:t>
            </a:r>
            <a:r>
              <a:rPr lang="en-US" sz="2400" dirty="0"/>
              <a:t> and witnessed) – </a:t>
            </a:r>
            <a:r>
              <a:rPr lang="en-US" sz="2400" b="1" dirty="0"/>
              <a:t>a deed </a:t>
            </a:r>
            <a:r>
              <a:rPr lang="en-US" sz="2400" dirty="0"/>
              <a:t>(conveyancing, patent, diploma, power of attorney…)</a:t>
            </a:r>
            <a:r>
              <a:rPr lang="en-US" sz="2400" b="1" dirty="0"/>
              <a:t> </a:t>
            </a:r>
          </a:p>
          <a:p>
            <a:endParaRPr lang="hr-HR" dirty="0"/>
          </a:p>
        </p:txBody>
      </p:sp>
    </p:spTree>
    <p:extLst>
      <p:ext uri="{BB962C8B-B14F-4D97-AF65-F5344CB8AC3E}">
        <p14:creationId xmlns:p14="http://schemas.microsoft.com/office/powerpoint/2010/main" val="124269069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err="1" smtClean="0"/>
              <a:t>Breach</a:t>
            </a:r>
            <a:r>
              <a:rPr lang="hr-HR" dirty="0" smtClean="0"/>
              <a:t> </a:t>
            </a:r>
            <a:r>
              <a:rPr lang="hr-HR" dirty="0" err="1" smtClean="0"/>
              <a:t>of</a:t>
            </a:r>
            <a:r>
              <a:rPr lang="hr-HR" dirty="0" smtClean="0"/>
              <a:t> </a:t>
            </a:r>
            <a:r>
              <a:rPr lang="hr-HR" dirty="0" err="1" smtClean="0"/>
              <a:t>contract</a:t>
            </a:r>
            <a:endParaRPr lang="hr-HR" dirty="0"/>
          </a:p>
        </p:txBody>
      </p:sp>
      <p:sp>
        <p:nvSpPr>
          <p:cNvPr id="3" name="Content Placeholder 2"/>
          <p:cNvSpPr>
            <a:spLocks noGrp="1"/>
          </p:cNvSpPr>
          <p:nvPr>
            <p:ph idx="1"/>
          </p:nvPr>
        </p:nvSpPr>
        <p:spPr/>
        <p:txBody>
          <a:bodyPr>
            <a:normAutofit/>
          </a:bodyPr>
          <a:lstStyle/>
          <a:p>
            <a:pPr>
              <a:spcBef>
                <a:spcPts val="0"/>
              </a:spcBef>
              <a:buFont typeface="Wingdings 2"/>
              <a:buChar char=""/>
              <a:defRPr/>
            </a:pPr>
            <a:r>
              <a:rPr lang="hr-HR" sz="2400" b="1" dirty="0" err="1"/>
              <a:t>i</a:t>
            </a:r>
            <a:r>
              <a:rPr lang="hr-HR" sz="2400" b="1" dirty="0" err="1" smtClean="0"/>
              <a:t>mmaterial</a:t>
            </a:r>
            <a:r>
              <a:rPr lang="hr-HR" sz="2400" b="1" dirty="0" smtClean="0"/>
              <a:t> </a:t>
            </a:r>
            <a:r>
              <a:rPr lang="hr-HR" sz="2400" b="1" dirty="0" err="1" smtClean="0"/>
              <a:t>breach</a:t>
            </a:r>
            <a:r>
              <a:rPr lang="hr-HR" sz="2400" b="1" dirty="0" smtClean="0"/>
              <a:t> </a:t>
            </a:r>
            <a:r>
              <a:rPr lang="hr-HR" sz="2400" dirty="0" smtClean="0"/>
              <a:t>(red </a:t>
            </a:r>
            <a:r>
              <a:rPr lang="hr-HR" sz="2400" dirty="0" err="1"/>
              <a:t>pipes</a:t>
            </a:r>
            <a:r>
              <a:rPr lang="hr-HR" sz="2400" dirty="0"/>
              <a:t>, </a:t>
            </a:r>
            <a:r>
              <a:rPr lang="hr-HR" sz="2400" dirty="0" err="1"/>
              <a:t>blue</a:t>
            </a:r>
            <a:r>
              <a:rPr lang="hr-HR" sz="2400" dirty="0"/>
              <a:t> </a:t>
            </a:r>
            <a:r>
              <a:rPr lang="hr-HR" sz="2400" dirty="0" err="1"/>
              <a:t>pipes</a:t>
            </a:r>
            <a:r>
              <a:rPr lang="hr-HR" sz="2400" dirty="0" smtClean="0"/>
              <a:t>)</a:t>
            </a:r>
          </a:p>
          <a:p>
            <a:pPr marL="0" indent="0">
              <a:spcBef>
                <a:spcPts val="0"/>
              </a:spcBef>
              <a:buNone/>
              <a:defRPr/>
            </a:pPr>
            <a:endParaRPr lang="hr-HR" sz="2400" dirty="0"/>
          </a:p>
          <a:p>
            <a:pPr>
              <a:spcBef>
                <a:spcPts val="0"/>
              </a:spcBef>
              <a:buFontTx/>
              <a:buChar char="-"/>
              <a:defRPr/>
            </a:pPr>
            <a:r>
              <a:rPr lang="hr-HR" sz="2400" b="1" dirty="0" err="1"/>
              <a:t>non-breaching</a:t>
            </a:r>
            <a:r>
              <a:rPr lang="hr-HR" sz="2400" b="1" dirty="0"/>
              <a:t> party </a:t>
            </a:r>
            <a:r>
              <a:rPr lang="hr-HR" sz="2400" dirty="0" err="1"/>
              <a:t>can</a:t>
            </a:r>
            <a:r>
              <a:rPr lang="hr-HR" sz="2400" dirty="0"/>
              <a:t> </a:t>
            </a:r>
            <a:r>
              <a:rPr lang="hr-HR" sz="2400" dirty="0" err="1"/>
              <a:t>only</a:t>
            </a:r>
            <a:r>
              <a:rPr lang="hr-HR" sz="2400" dirty="0"/>
              <a:t> </a:t>
            </a:r>
            <a:r>
              <a:rPr lang="hr-HR" sz="2400" dirty="0" err="1"/>
              <a:t>sue</a:t>
            </a:r>
            <a:r>
              <a:rPr lang="hr-HR" sz="2400" dirty="0"/>
              <a:t> for </a:t>
            </a:r>
            <a:r>
              <a:rPr lang="hr-HR" sz="2400" dirty="0" err="1"/>
              <a:t>actual</a:t>
            </a:r>
            <a:r>
              <a:rPr lang="hr-HR" sz="2400" dirty="0"/>
              <a:t> </a:t>
            </a:r>
            <a:r>
              <a:rPr lang="hr-HR" sz="2400" dirty="0" err="1"/>
              <a:t>damages</a:t>
            </a:r>
            <a:r>
              <a:rPr lang="hr-HR" sz="2400" dirty="0"/>
              <a:t>, NOT </a:t>
            </a:r>
            <a:r>
              <a:rPr lang="hr-HR" sz="2400" dirty="0" err="1"/>
              <a:t>specific</a:t>
            </a:r>
            <a:r>
              <a:rPr lang="hr-HR" sz="2400" dirty="0"/>
              <a:t> </a:t>
            </a:r>
            <a:r>
              <a:rPr lang="hr-HR" sz="2400" dirty="0" err="1" smtClean="0"/>
              <a:t>performance</a:t>
            </a:r>
            <a:endParaRPr lang="hr-HR" sz="2400" dirty="0" smtClean="0"/>
          </a:p>
          <a:p>
            <a:pPr>
              <a:spcBef>
                <a:spcPts val="0"/>
              </a:spcBef>
              <a:buFontTx/>
              <a:buChar char="-"/>
              <a:defRPr/>
            </a:pPr>
            <a:endParaRPr lang="hr-HR" sz="2400" dirty="0"/>
          </a:p>
          <a:p>
            <a:pPr>
              <a:spcBef>
                <a:spcPts val="0"/>
              </a:spcBef>
              <a:buFont typeface="Wingdings 2"/>
              <a:buChar char=""/>
              <a:defRPr/>
            </a:pPr>
            <a:r>
              <a:rPr lang="hr-HR" sz="2400" b="1" dirty="0" err="1"/>
              <a:t>material</a:t>
            </a:r>
            <a:r>
              <a:rPr lang="hr-HR" sz="2400" b="1" dirty="0"/>
              <a:t> </a:t>
            </a:r>
            <a:r>
              <a:rPr lang="hr-HR" sz="2400" b="1" dirty="0" err="1" smtClean="0"/>
              <a:t>breach</a:t>
            </a:r>
            <a:r>
              <a:rPr lang="hr-HR" sz="2400" b="1" dirty="0" smtClean="0"/>
              <a:t> </a:t>
            </a:r>
            <a:r>
              <a:rPr lang="hr-HR" sz="2400" dirty="0" smtClean="0"/>
              <a:t>(</a:t>
            </a:r>
            <a:r>
              <a:rPr lang="hr-HR" sz="2400" dirty="0" err="1" smtClean="0"/>
              <a:t>copper</a:t>
            </a:r>
            <a:r>
              <a:rPr lang="hr-HR" sz="2400" dirty="0" smtClean="0"/>
              <a:t> </a:t>
            </a:r>
            <a:r>
              <a:rPr lang="hr-HR" sz="2400" dirty="0" err="1"/>
              <a:t>pipes</a:t>
            </a:r>
            <a:r>
              <a:rPr lang="hr-HR" sz="2400" dirty="0"/>
              <a:t>, </a:t>
            </a:r>
            <a:r>
              <a:rPr lang="hr-HR" sz="2400" dirty="0" err="1"/>
              <a:t>iron</a:t>
            </a:r>
            <a:r>
              <a:rPr lang="hr-HR" sz="2400" dirty="0"/>
              <a:t> </a:t>
            </a:r>
            <a:r>
              <a:rPr lang="hr-HR" sz="2400" dirty="0" err="1"/>
              <a:t>pipes</a:t>
            </a:r>
            <a:r>
              <a:rPr lang="hr-HR" sz="2400" dirty="0" smtClean="0"/>
              <a:t>)</a:t>
            </a:r>
          </a:p>
          <a:p>
            <a:pPr marL="0" indent="0">
              <a:spcBef>
                <a:spcPts val="0"/>
              </a:spcBef>
              <a:buNone/>
              <a:defRPr/>
            </a:pPr>
            <a:endParaRPr lang="hr-HR" sz="2400" dirty="0"/>
          </a:p>
          <a:p>
            <a:pPr>
              <a:spcBef>
                <a:spcPts val="0"/>
              </a:spcBef>
              <a:buFontTx/>
              <a:buChar char="-"/>
              <a:defRPr/>
            </a:pPr>
            <a:r>
              <a:rPr lang="en-US" sz="2400" dirty="0"/>
              <a:t>any failure to perform that permits the other party to the contract to either </a:t>
            </a:r>
            <a:r>
              <a:rPr lang="hr-HR" sz="2400" dirty="0" err="1" smtClean="0"/>
              <a:t>demand</a:t>
            </a:r>
            <a:r>
              <a:rPr lang="en-US" sz="2400" dirty="0" smtClean="0"/>
              <a:t> </a:t>
            </a:r>
            <a:r>
              <a:rPr lang="en-US" sz="2400" dirty="0"/>
              <a:t>performance, or collect damages because of the breach</a:t>
            </a:r>
            <a:endParaRPr lang="hr-HR" sz="2400" dirty="0"/>
          </a:p>
          <a:p>
            <a:pPr marL="0" indent="0">
              <a:spcBef>
                <a:spcPts val="0"/>
              </a:spcBef>
              <a:buNone/>
              <a:defRPr/>
            </a:pPr>
            <a:endParaRPr lang="hr-HR" sz="2400" dirty="0"/>
          </a:p>
          <a:p>
            <a:endParaRPr lang="hr-HR" sz="2400" dirty="0"/>
          </a:p>
        </p:txBody>
      </p:sp>
    </p:spTree>
    <p:extLst>
      <p:ext uri="{BB962C8B-B14F-4D97-AF65-F5344CB8AC3E}">
        <p14:creationId xmlns:p14="http://schemas.microsoft.com/office/powerpoint/2010/main" val="143223021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err="1" smtClean="0"/>
              <a:t>Remedy</a:t>
            </a:r>
            <a:endParaRPr lang="hr-HR" dirty="0"/>
          </a:p>
        </p:txBody>
      </p:sp>
      <p:sp>
        <p:nvSpPr>
          <p:cNvPr id="3" name="Content Placeholder 2"/>
          <p:cNvSpPr>
            <a:spLocks noGrp="1"/>
          </p:cNvSpPr>
          <p:nvPr>
            <p:ph idx="1"/>
          </p:nvPr>
        </p:nvSpPr>
        <p:spPr/>
        <p:txBody>
          <a:bodyPr>
            <a:normAutofit lnSpcReduction="10000"/>
          </a:bodyPr>
          <a:lstStyle/>
          <a:p>
            <a:r>
              <a:rPr lang="hr-HR" dirty="0"/>
              <a:t>t</a:t>
            </a:r>
            <a:r>
              <a:rPr lang="en-US" dirty="0"/>
              <a:t>he manner in which a right is enforced or satisfied by a court when some </a:t>
            </a:r>
            <a:endParaRPr lang="hr-HR" dirty="0"/>
          </a:p>
          <a:p>
            <a:pPr marL="0" indent="0">
              <a:buNone/>
            </a:pPr>
            <a:r>
              <a:rPr lang="en-US" dirty="0"/>
              <a:t>harm or injury, recognized by society as a </a:t>
            </a:r>
            <a:r>
              <a:rPr lang="en-US" dirty="0" err="1"/>
              <a:t>wrongfu</a:t>
            </a:r>
            <a:r>
              <a:rPr lang="hr-HR" dirty="0"/>
              <a:t>l</a:t>
            </a:r>
            <a:r>
              <a:rPr lang="en-US" dirty="0"/>
              <a:t> act, is inflicted upon an </a:t>
            </a:r>
            <a:endParaRPr lang="hr-HR" dirty="0"/>
          </a:p>
          <a:p>
            <a:pPr marL="0" indent="0">
              <a:buNone/>
            </a:pPr>
            <a:r>
              <a:rPr lang="hr-HR" dirty="0"/>
              <a:t>i</a:t>
            </a:r>
            <a:r>
              <a:rPr lang="en-US" dirty="0" err="1" smtClean="0"/>
              <a:t>ndividual</a:t>
            </a:r>
            <a:endParaRPr lang="hr-HR" dirty="0" smtClean="0"/>
          </a:p>
          <a:p>
            <a:pPr marL="0" indent="0">
              <a:buNone/>
            </a:pPr>
            <a:endParaRPr lang="hr-HR" dirty="0"/>
          </a:p>
          <a:p>
            <a:pPr marL="457200" indent="-457200">
              <a:buAutoNum type="alphaLcParenR"/>
            </a:pPr>
            <a:r>
              <a:rPr lang="hr-HR" b="1" dirty="0" err="1"/>
              <a:t>damages</a:t>
            </a:r>
            <a:r>
              <a:rPr lang="hr-HR" dirty="0"/>
              <a:t> </a:t>
            </a:r>
            <a:r>
              <a:rPr lang="hr-HR" dirty="0" smtClean="0"/>
              <a:t>(</a:t>
            </a:r>
            <a:r>
              <a:rPr lang="hr-HR" dirty="0" err="1" smtClean="0"/>
              <a:t>monetary</a:t>
            </a:r>
            <a:r>
              <a:rPr lang="hr-HR" dirty="0" smtClean="0"/>
              <a:t> </a:t>
            </a:r>
            <a:r>
              <a:rPr lang="hr-HR" dirty="0" err="1"/>
              <a:t>compensation</a:t>
            </a:r>
            <a:r>
              <a:rPr lang="hr-HR" dirty="0"/>
              <a:t>)</a:t>
            </a:r>
          </a:p>
          <a:p>
            <a:pPr marL="457200" indent="-457200">
              <a:buAutoNum type="alphaLcParenR"/>
            </a:pPr>
            <a:r>
              <a:rPr lang="hr-HR" b="1" dirty="0" err="1"/>
              <a:t>non-monetary</a:t>
            </a:r>
            <a:r>
              <a:rPr lang="hr-HR" b="1" dirty="0"/>
              <a:t> </a:t>
            </a:r>
            <a:r>
              <a:rPr lang="hr-HR" b="1" dirty="0" err="1" smtClean="0"/>
              <a:t>relief</a:t>
            </a:r>
            <a:r>
              <a:rPr lang="hr-HR" b="1" dirty="0"/>
              <a:t> </a:t>
            </a:r>
            <a:r>
              <a:rPr lang="hr-HR" dirty="0" smtClean="0"/>
              <a:t>(</a:t>
            </a:r>
            <a:r>
              <a:rPr lang="hr-HR" dirty="0" err="1" smtClean="0"/>
              <a:t>the</a:t>
            </a:r>
            <a:r>
              <a:rPr lang="hr-HR" dirty="0" smtClean="0"/>
              <a:t> </a:t>
            </a:r>
            <a:r>
              <a:rPr lang="hr-HR" dirty="0" err="1"/>
              <a:t>right</a:t>
            </a:r>
            <a:r>
              <a:rPr lang="hr-HR" dirty="0"/>
              <a:t> to </a:t>
            </a:r>
            <a:r>
              <a:rPr lang="hr-HR" dirty="0" err="1" smtClean="0"/>
              <a:t>cancel</a:t>
            </a:r>
            <a:r>
              <a:rPr lang="hr-HR" dirty="0" smtClean="0"/>
              <a:t> </a:t>
            </a:r>
            <a:r>
              <a:rPr lang="hr-HR" dirty="0" err="1"/>
              <a:t>the</a:t>
            </a:r>
            <a:r>
              <a:rPr lang="hr-HR" dirty="0"/>
              <a:t> </a:t>
            </a:r>
            <a:r>
              <a:rPr lang="hr-HR" dirty="0" err="1" smtClean="0"/>
              <a:t>contract</a:t>
            </a:r>
            <a:r>
              <a:rPr lang="hr-HR" dirty="0" smtClean="0"/>
              <a:t>, </a:t>
            </a:r>
            <a:r>
              <a:rPr lang="hr-HR" dirty="0" err="1" smtClean="0"/>
              <a:t>the</a:t>
            </a:r>
            <a:r>
              <a:rPr lang="hr-HR" dirty="0" smtClean="0"/>
              <a:t> </a:t>
            </a:r>
            <a:r>
              <a:rPr lang="hr-HR" dirty="0" err="1"/>
              <a:t>right</a:t>
            </a:r>
            <a:r>
              <a:rPr lang="hr-HR" dirty="0"/>
              <a:t> to </a:t>
            </a:r>
            <a:r>
              <a:rPr lang="hr-HR" dirty="0" err="1"/>
              <a:t>reject</a:t>
            </a:r>
            <a:r>
              <a:rPr lang="hr-HR" dirty="0"/>
              <a:t> </a:t>
            </a:r>
            <a:r>
              <a:rPr lang="hr-HR" dirty="0" err="1"/>
              <a:t>goods</a:t>
            </a:r>
            <a:r>
              <a:rPr lang="hr-HR" dirty="0"/>
              <a:t> </a:t>
            </a:r>
            <a:r>
              <a:rPr lang="hr-HR" dirty="0" err="1"/>
              <a:t>in</a:t>
            </a:r>
            <a:r>
              <a:rPr lang="hr-HR" dirty="0"/>
              <a:t> </a:t>
            </a:r>
            <a:r>
              <a:rPr lang="hr-HR" dirty="0" err="1"/>
              <a:t>certain</a:t>
            </a:r>
            <a:r>
              <a:rPr lang="hr-HR" dirty="0"/>
              <a:t> </a:t>
            </a:r>
            <a:r>
              <a:rPr lang="hr-HR" dirty="0" err="1" smtClean="0"/>
              <a:t>cases</a:t>
            </a:r>
            <a:r>
              <a:rPr lang="hr-HR" dirty="0" smtClean="0"/>
              <a:t>, </a:t>
            </a:r>
            <a:r>
              <a:rPr lang="hr-HR" dirty="0" err="1" smtClean="0"/>
              <a:t>the</a:t>
            </a:r>
            <a:r>
              <a:rPr lang="hr-HR" dirty="0" smtClean="0"/>
              <a:t> </a:t>
            </a:r>
            <a:r>
              <a:rPr lang="hr-HR" dirty="0" err="1"/>
              <a:t>right</a:t>
            </a:r>
            <a:r>
              <a:rPr lang="hr-HR" dirty="0"/>
              <a:t> to </a:t>
            </a:r>
            <a:r>
              <a:rPr lang="hr-HR" dirty="0" err="1"/>
              <a:t>return</a:t>
            </a:r>
            <a:r>
              <a:rPr lang="hr-HR" dirty="0"/>
              <a:t> </a:t>
            </a:r>
            <a:r>
              <a:rPr lang="hr-HR" dirty="0" err="1"/>
              <a:t>goods</a:t>
            </a:r>
            <a:r>
              <a:rPr lang="hr-HR" dirty="0"/>
              <a:t> </a:t>
            </a:r>
            <a:r>
              <a:rPr lang="hr-HR" dirty="0" err="1"/>
              <a:t>or</a:t>
            </a:r>
            <a:r>
              <a:rPr lang="hr-HR" dirty="0"/>
              <a:t> </a:t>
            </a:r>
            <a:r>
              <a:rPr lang="hr-HR" dirty="0" err="1"/>
              <a:t>demand</a:t>
            </a:r>
            <a:r>
              <a:rPr lang="hr-HR" dirty="0"/>
              <a:t> </a:t>
            </a:r>
            <a:r>
              <a:rPr lang="hr-HR" dirty="0" err="1"/>
              <a:t>repair</a:t>
            </a:r>
            <a:r>
              <a:rPr lang="hr-HR" dirty="0"/>
              <a:t> </a:t>
            </a:r>
            <a:r>
              <a:rPr lang="hr-HR" dirty="0" err="1"/>
              <a:t>or</a:t>
            </a:r>
            <a:r>
              <a:rPr lang="hr-HR" dirty="0"/>
              <a:t> </a:t>
            </a:r>
            <a:r>
              <a:rPr lang="hr-HR" dirty="0" err="1" smtClean="0"/>
              <a:t>replacement</a:t>
            </a:r>
            <a:r>
              <a:rPr lang="hr-HR" dirty="0" smtClean="0"/>
              <a:t>)</a:t>
            </a:r>
          </a:p>
          <a:p>
            <a:pPr marL="457200" indent="-457200">
              <a:buFont typeface="Wingdings 3" charset="2"/>
              <a:buAutoNum type="alphaLcParenR"/>
            </a:pPr>
            <a:r>
              <a:rPr lang="hr-HR" b="1" dirty="0" err="1"/>
              <a:t>s</a:t>
            </a:r>
            <a:r>
              <a:rPr lang="hr-HR" b="1" dirty="0" err="1" smtClean="0"/>
              <a:t>pecific</a:t>
            </a:r>
            <a:r>
              <a:rPr lang="hr-HR" b="1" dirty="0" smtClean="0"/>
              <a:t> </a:t>
            </a:r>
            <a:r>
              <a:rPr lang="hr-HR" b="1" dirty="0" err="1" smtClean="0"/>
              <a:t>performance</a:t>
            </a:r>
            <a:r>
              <a:rPr lang="hr-HR" b="1" dirty="0" smtClean="0"/>
              <a:t> </a:t>
            </a:r>
            <a:r>
              <a:rPr lang="hr-HR" dirty="0" smtClean="0"/>
              <a:t>(</a:t>
            </a:r>
            <a:r>
              <a:rPr lang="hr-HR" dirty="0" err="1"/>
              <a:t>an</a:t>
            </a:r>
            <a:r>
              <a:rPr lang="hr-HR" dirty="0"/>
              <a:t> </a:t>
            </a:r>
            <a:r>
              <a:rPr lang="hr-HR" dirty="0" err="1"/>
              <a:t>order</a:t>
            </a:r>
            <a:r>
              <a:rPr lang="hr-HR" dirty="0"/>
              <a:t> to make a party </a:t>
            </a:r>
            <a:r>
              <a:rPr lang="hr-HR" dirty="0" err="1"/>
              <a:t>perform</a:t>
            </a:r>
            <a:r>
              <a:rPr lang="hr-HR" dirty="0"/>
              <a:t> </a:t>
            </a:r>
            <a:r>
              <a:rPr lang="hr-HR" dirty="0" err="1"/>
              <a:t>their</a:t>
            </a:r>
            <a:r>
              <a:rPr lang="hr-HR" dirty="0"/>
              <a:t> </a:t>
            </a:r>
            <a:r>
              <a:rPr lang="hr-HR" dirty="0" err="1"/>
              <a:t>obligations</a:t>
            </a:r>
            <a:r>
              <a:rPr lang="hr-HR" dirty="0"/>
              <a:t> </a:t>
            </a:r>
            <a:r>
              <a:rPr lang="hr-HR" dirty="0" err="1"/>
              <a:t>under</a:t>
            </a:r>
            <a:r>
              <a:rPr lang="hr-HR" dirty="0"/>
              <a:t> </a:t>
            </a:r>
            <a:r>
              <a:rPr lang="hr-HR" dirty="0" err="1"/>
              <a:t>the</a:t>
            </a:r>
            <a:r>
              <a:rPr lang="hr-HR" dirty="0"/>
              <a:t> </a:t>
            </a:r>
            <a:r>
              <a:rPr lang="hr-HR" dirty="0" err="1" smtClean="0"/>
              <a:t>contract</a:t>
            </a:r>
            <a:r>
              <a:rPr lang="hr-HR" dirty="0" smtClean="0"/>
              <a:t>)</a:t>
            </a:r>
          </a:p>
          <a:p>
            <a:pPr marL="457200" indent="-457200">
              <a:buFont typeface="Wingdings 3" charset="2"/>
              <a:buAutoNum type="alphaLcParenR"/>
            </a:pPr>
            <a:r>
              <a:rPr lang="hr-HR" b="1" dirty="0" err="1" smtClean="0"/>
              <a:t>injunction</a:t>
            </a:r>
            <a:r>
              <a:rPr lang="hr-HR" dirty="0" smtClean="0"/>
              <a:t> (</a:t>
            </a:r>
            <a:r>
              <a:rPr lang="hr-HR" dirty="0"/>
              <a:t>a </a:t>
            </a:r>
            <a:r>
              <a:rPr lang="hr-HR" dirty="0" err="1"/>
              <a:t>court</a:t>
            </a:r>
            <a:r>
              <a:rPr lang="hr-HR" dirty="0"/>
              <a:t> </a:t>
            </a:r>
            <a:r>
              <a:rPr lang="hr-HR" dirty="0" err="1"/>
              <a:t>order</a:t>
            </a:r>
            <a:r>
              <a:rPr lang="hr-HR" dirty="0"/>
              <a:t> to stop </a:t>
            </a:r>
            <a:r>
              <a:rPr lang="hr-HR" dirty="0" err="1"/>
              <a:t>someone</a:t>
            </a:r>
            <a:r>
              <a:rPr lang="hr-HR" dirty="0"/>
              <a:t> </a:t>
            </a:r>
            <a:r>
              <a:rPr lang="hr-HR" dirty="0" err="1"/>
              <a:t>breaching</a:t>
            </a:r>
            <a:r>
              <a:rPr lang="hr-HR" dirty="0"/>
              <a:t> a </a:t>
            </a:r>
            <a:r>
              <a:rPr lang="hr-HR" dirty="0" err="1"/>
              <a:t>term</a:t>
            </a:r>
            <a:r>
              <a:rPr lang="hr-HR" dirty="0"/>
              <a:t> </a:t>
            </a:r>
            <a:r>
              <a:rPr lang="hr-HR" dirty="0" err="1"/>
              <a:t>of</a:t>
            </a:r>
            <a:r>
              <a:rPr lang="hr-HR" dirty="0"/>
              <a:t> </a:t>
            </a:r>
            <a:r>
              <a:rPr lang="hr-HR" dirty="0" err="1"/>
              <a:t>the</a:t>
            </a:r>
            <a:r>
              <a:rPr lang="hr-HR" dirty="0"/>
              <a:t> </a:t>
            </a:r>
            <a:r>
              <a:rPr lang="hr-HR" dirty="0" err="1" smtClean="0"/>
              <a:t>contract</a:t>
            </a:r>
            <a:r>
              <a:rPr lang="hr-HR" dirty="0" smtClean="0"/>
              <a:t>)</a:t>
            </a:r>
            <a:endParaRPr lang="hr-HR" dirty="0"/>
          </a:p>
          <a:p>
            <a:pPr marL="457200" indent="-457200">
              <a:buAutoNum type="alphaLcParenR"/>
            </a:pPr>
            <a:endParaRPr lang="hr-HR" dirty="0"/>
          </a:p>
          <a:p>
            <a:pPr marL="0" indent="0">
              <a:buNone/>
            </a:pPr>
            <a:endParaRPr lang="hr-HR" dirty="0"/>
          </a:p>
          <a:p>
            <a:endParaRPr lang="hr-HR" dirty="0"/>
          </a:p>
        </p:txBody>
      </p:sp>
    </p:spTree>
    <p:extLst>
      <p:ext uri="{BB962C8B-B14F-4D97-AF65-F5344CB8AC3E}">
        <p14:creationId xmlns:p14="http://schemas.microsoft.com/office/powerpoint/2010/main" val="3198913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err="1" smtClean="0"/>
              <a:t>Discharge</a:t>
            </a:r>
            <a:r>
              <a:rPr lang="hr-HR" dirty="0" smtClean="0"/>
              <a:t> </a:t>
            </a:r>
            <a:r>
              <a:rPr lang="hr-HR" dirty="0" err="1" smtClean="0"/>
              <a:t>of</a:t>
            </a:r>
            <a:r>
              <a:rPr lang="hr-HR" dirty="0" smtClean="0"/>
              <a:t> a </a:t>
            </a:r>
            <a:r>
              <a:rPr lang="hr-HR" dirty="0" err="1" smtClean="0"/>
              <a:t>contract</a:t>
            </a:r>
            <a:endParaRPr lang="hr-HR" dirty="0"/>
          </a:p>
        </p:txBody>
      </p:sp>
      <p:sp>
        <p:nvSpPr>
          <p:cNvPr id="3" name="Content Placeholder 2"/>
          <p:cNvSpPr>
            <a:spLocks noGrp="1"/>
          </p:cNvSpPr>
          <p:nvPr>
            <p:ph idx="1"/>
          </p:nvPr>
        </p:nvSpPr>
        <p:spPr/>
        <p:txBody>
          <a:bodyPr>
            <a:normAutofit/>
          </a:bodyPr>
          <a:lstStyle/>
          <a:p>
            <a:r>
              <a:rPr lang="hr-HR" dirty="0" err="1"/>
              <a:t>the</a:t>
            </a:r>
            <a:r>
              <a:rPr lang="hr-HR" dirty="0"/>
              <a:t> </a:t>
            </a:r>
            <a:r>
              <a:rPr lang="hr-HR" dirty="0" err="1"/>
              <a:t>parties</a:t>
            </a:r>
            <a:r>
              <a:rPr lang="hr-HR" dirty="0"/>
              <a:t> are </a:t>
            </a:r>
            <a:r>
              <a:rPr lang="hr-HR" dirty="0" err="1"/>
              <a:t>released</a:t>
            </a:r>
            <a:r>
              <a:rPr lang="hr-HR" dirty="0"/>
              <a:t> </a:t>
            </a:r>
            <a:r>
              <a:rPr lang="hr-HR" dirty="0" err="1"/>
              <a:t>from</a:t>
            </a:r>
            <a:r>
              <a:rPr lang="hr-HR" dirty="0"/>
              <a:t> </a:t>
            </a:r>
            <a:r>
              <a:rPr lang="hr-HR" dirty="0" err="1"/>
              <a:t>the</a:t>
            </a:r>
            <a:r>
              <a:rPr lang="hr-HR" dirty="0"/>
              <a:t> </a:t>
            </a:r>
            <a:r>
              <a:rPr lang="hr-HR" dirty="0" err="1"/>
              <a:t>obligations</a:t>
            </a:r>
            <a:r>
              <a:rPr lang="hr-HR" dirty="0"/>
              <a:t> </a:t>
            </a:r>
            <a:r>
              <a:rPr lang="hr-HR" dirty="0" err="1"/>
              <a:t>under</a:t>
            </a:r>
            <a:r>
              <a:rPr lang="hr-HR" dirty="0"/>
              <a:t> </a:t>
            </a:r>
            <a:r>
              <a:rPr lang="hr-HR" dirty="0" err="1"/>
              <a:t>the</a:t>
            </a:r>
            <a:r>
              <a:rPr lang="hr-HR" dirty="0"/>
              <a:t> </a:t>
            </a:r>
            <a:r>
              <a:rPr lang="hr-HR" dirty="0" err="1"/>
              <a:t>contract</a:t>
            </a:r>
            <a:r>
              <a:rPr lang="hr-HR" dirty="0"/>
              <a:t>:</a:t>
            </a:r>
          </a:p>
          <a:p>
            <a:pPr marL="0" indent="0">
              <a:buNone/>
            </a:pPr>
            <a:r>
              <a:rPr lang="hr-HR" b="1" dirty="0"/>
              <a:t>1. </a:t>
            </a:r>
            <a:r>
              <a:rPr lang="hr-HR" b="1" dirty="0" err="1"/>
              <a:t>by</a:t>
            </a:r>
            <a:r>
              <a:rPr lang="hr-HR" b="1" dirty="0"/>
              <a:t> </a:t>
            </a:r>
            <a:r>
              <a:rPr lang="hr-HR" b="1" dirty="0" err="1"/>
              <a:t>complete</a:t>
            </a:r>
            <a:r>
              <a:rPr lang="hr-HR" b="1" dirty="0"/>
              <a:t> </a:t>
            </a:r>
            <a:r>
              <a:rPr lang="hr-HR" b="1" dirty="0" err="1"/>
              <a:t>performance</a:t>
            </a:r>
            <a:r>
              <a:rPr lang="hr-HR" b="1" dirty="0"/>
              <a:t> </a:t>
            </a:r>
            <a:r>
              <a:rPr lang="hr-HR" dirty="0"/>
              <a:t>– </a:t>
            </a:r>
            <a:r>
              <a:rPr lang="hr-HR" dirty="0" err="1"/>
              <a:t>the</a:t>
            </a:r>
            <a:r>
              <a:rPr lang="hr-HR" dirty="0"/>
              <a:t> </a:t>
            </a:r>
            <a:r>
              <a:rPr lang="hr-HR" dirty="0" err="1"/>
              <a:t>terms</a:t>
            </a:r>
            <a:r>
              <a:rPr lang="hr-HR" dirty="0"/>
              <a:t> are </a:t>
            </a:r>
            <a:r>
              <a:rPr lang="hr-HR" dirty="0" err="1"/>
              <a:t>entirely</a:t>
            </a:r>
            <a:r>
              <a:rPr lang="hr-HR" dirty="0"/>
              <a:t> </a:t>
            </a:r>
            <a:r>
              <a:rPr lang="hr-HR" dirty="0" err="1"/>
              <a:t>carried</a:t>
            </a:r>
            <a:r>
              <a:rPr lang="hr-HR" dirty="0"/>
              <a:t> </a:t>
            </a:r>
            <a:r>
              <a:rPr lang="hr-HR" dirty="0" err="1"/>
              <a:t>out</a:t>
            </a:r>
            <a:endParaRPr lang="hr-HR" dirty="0"/>
          </a:p>
          <a:p>
            <a:pPr marL="0" indent="0">
              <a:buNone/>
            </a:pPr>
            <a:r>
              <a:rPr lang="hr-HR" b="1" dirty="0"/>
              <a:t>2. </a:t>
            </a:r>
            <a:r>
              <a:rPr lang="hr-HR" b="1" dirty="0" err="1"/>
              <a:t>by</a:t>
            </a:r>
            <a:r>
              <a:rPr lang="hr-HR" b="1" dirty="0"/>
              <a:t> </a:t>
            </a:r>
            <a:r>
              <a:rPr lang="hr-HR" b="1" dirty="0" err="1"/>
              <a:t>agreement</a:t>
            </a:r>
            <a:r>
              <a:rPr lang="hr-HR" b="1" dirty="0"/>
              <a:t> </a:t>
            </a:r>
            <a:r>
              <a:rPr lang="hr-HR" dirty="0"/>
              <a:t>– </a:t>
            </a:r>
            <a:r>
              <a:rPr lang="hr-HR" dirty="0" err="1"/>
              <a:t>contract</a:t>
            </a:r>
            <a:r>
              <a:rPr lang="hr-HR" dirty="0"/>
              <a:t> </a:t>
            </a:r>
            <a:r>
              <a:rPr lang="hr-HR" dirty="0" err="1"/>
              <a:t>automatically</a:t>
            </a:r>
            <a:r>
              <a:rPr lang="hr-HR" dirty="0"/>
              <a:t> </a:t>
            </a:r>
            <a:r>
              <a:rPr lang="hr-HR" dirty="0" err="1"/>
              <a:t>ends</a:t>
            </a:r>
            <a:r>
              <a:rPr lang="hr-HR" dirty="0"/>
              <a:t> </a:t>
            </a:r>
            <a:r>
              <a:rPr lang="hr-HR" dirty="0" err="1"/>
              <a:t>in</a:t>
            </a:r>
            <a:r>
              <a:rPr lang="hr-HR" dirty="0"/>
              <a:t> a </a:t>
            </a:r>
            <a:r>
              <a:rPr lang="hr-HR" dirty="0" err="1"/>
              <a:t>given</a:t>
            </a:r>
            <a:r>
              <a:rPr lang="hr-HR" dirty="0"/>
              <a:t> </a:t>
            </a:r>
            <a:r>
              <a:rPr lang="hr-HR" dirty="0" err="1"/>
              <a:t>circumstance</a:t>
            </a:r>
            <a:r>
              <a:rPr lang="hr-HR" dirty="0"/>
              <a:t> </a:t>
            </a:r>
            <a:r>
              <a:rPr lang="hr-HR" dirty="0" err="1"/>
              <a:t>or</a:t>
            </a:r>
            <a:r>
              <a:rPr lang="hr-HR" dirty="0"/>
              <a:t> at a </a:t>
            </a:r>
            <a:r>
              <a:rPr lang="hr-HR" dirty="0" err="1"/>
              <a:t>fixed</a:t>
            </a:r>
            <a:r>
              <a:rPr lang="hr-HR" dirty="0"/>
              <a:t> period </a:t>
            </a:r>
            <a:r>
              <a:rPr lang="hr-HR" dirty="0" err="1"/>
              <a:t>of</a:t>
            </a:r>
            <a:r>
              <a:rPr lang="hr-HR" dirty="0"/>
              <a:t> </a:t>
            </a:r>
            <a:r>
              <a:rPr lang="hr-HR" dirty="0" smtClean="0"/>
              <a:t>time</a:t>
            </a:r>
            <a:endParaRPr lang="hr-HR" b="1" dirty="0"/>
          </a:p>
          <a:p>
            <a:pPr marL="0" indent="0">
              <a:buNone/>
            </a:pPr>
            <a:r>
              <a:rPr lang="hr-HR" b="1" dirty="0"/>
              <a:t>3. </a:t>
            </a:r>
            <a:r>
              <a:rPr lang="hr-HR" b="1" dirty="0" err="1"/>
              <a:t>by</a:t>
            </a:r>
            <a:r>
              <a:rPr lang="hr-HR" b="1" dirty="0"/>
              <a:t> </a:t>
            </a:r>
            <a:r>
              <a:rPr lang="hr-HR" b="1" dirty="0" err="1"/>
              <a:t>operation</a:t>
            </a:r>
            <a:r>
              <a:rPr lang="hr-HR" b="1" dirty="0"/>
              <a:t> </a:t>
            </a:r>
            <a:r>
              <a:rPr lang="hr-HR" b="1" dirty="0" err="1"/>
              <a:t>of</a:t>
            </a:r>
            <a:r>
              <a:rPr lang="hr-HR" b="1" dirty="0"/>
              <a:t> </a:t>
            </a:r>
            <a:r>
              <a:rPr lang="hr-HR" b="1" dirty="0" err="1"/>
              <a:t>law</a:t>
            </a:r>
            <a:r>
              <a:rPr lang="hr-HR" b="1" dirty="0"/>
              <a:t> </a:t>
            </a:r>
            <a:r>
              <a:rPr lang="hr-HR" dirty="0"/>
              <a:t>– </a:t>
            </a:r>
            <a:r>
              <a:rPr lang="hr-HR" dirty="0" err="1"/>
              <a:t>f.e</a:t>
            </a:r>
            <a:r>
              <a:rPr lang="hr-HR" dirty="0"/>
              <a:t>. </a:t>
            </a:r>
            <a:r>
              <a:rPr lang="hr-HR" dirty="0" err="1"/>
              <a:t>death</a:t>
            </a:r>
            <a:r>
              <a:rPr lang="hr-HR" dirty="0"/>
              <a:t> </a:t>
            </a:r>
            <a:r>
              <a:rPr lang="hr-HR" dirty="0" err="1"/>
              <a:t>of</a:t>
            </a:r>
            <a:r>
              <a:rPr lang="hr-HR" dirty="0"/>
              <a:t> a party, </a:t>
            </a:r>
            <a:r>
              <a:rPr lang="hr-HR" dirty="0" err="1"/>
              <a:t>merger</a:t>
            </a:r>
            <a:r>
              <a:rPr lang="hr-HR" dirty="0"/>
              <a:t> </a:t>
            </a:r>
            <a:r>
              <a:rPr lang="hr-HR" dirty="0" err="1"/>
              <a:t>of</a:t>
            </a:r>
            <a:r>
              <a:rPr lang="hr-HR" dirty="0"/>
              <a:t> </a:t>
            </a:r>
            <a:r>
              <a:rPr lang="hr-HR" dirty="0" err="1"/>
              <a:t>contract</a:t>
            </a:r>
            <a:r>
              <a:rPr lang="hr-HR" dirty="0"/>
              <a:t> </a:t>
            </a:r>
            <a:r>
              <a:rPr lang="hr-HR" dirty="0" err="1"/>
              <a:t>into</a:t>
            </a:r>
            <a:r>
              <a:rPr lang="hr-HR" dirty="0"/>
              <a:t> a </a:t>
            </a:r>
            <a:r>
              <a:rPr lang="hr-HR" dirty="0" err="1"/>
              <a:t>higher</a:t>
            </a:r>
            <a:r>
              <a:rPr lang="hr-HR" dirty="0"/>
              <a:t> </a:t>
            </a:r>
            <a:r>
              <a:rPr lang="hr-HR" dirty="0" err="1"/>
              <a:t>obligation</a:t>
            </a:r>
            <a:endParaRPr lang="hr-HR" dirty="0"/>
          </a:p>
          <a:p>
            <a:pPr marL="0" indent="0">
              <a:buNone/>
            </a:pPr>
            <a:r>
              <a:rPr lang="hr-HR" b="1" dirty="0" smtClean="0"/>
              <a:t>4. </a:t>
            </a:r>
            <a:r>
              <a:rPr lang="hr-HR" b="1" dirty="0" err="1" smtClean="0"/>
              <a:t>by</a:t>
            </a:r>
            <a:r>
              <a:rPr lang="hr-HR" b="1" dirty="0" smtClean="0"/>
              <a:t> </a:t>
            </a:r>
            <a:r>
              <a:rPr lang="hr-HR" b="1" dirty="0" err="1"/>
              <a:t>frustration</a:t>
            </a:r>
            <a:r>
              <a:rPr lang="hr-HR" b="1" dirty="0"/>
              <a:t> </a:t>
            </a:r>
            <a:r>
              <a:rPr lang="hr-HR" dirty="0"/>
              <a:t>– </a:t>
            </a:r>
            <a:r>
              <a:rPr lang="hr-HR" dirty="0" err="1"/>
              <a:t>there</a:t>
            </a:r>
            <a:r>
              <a:rPr lang="hr-HR" dirty="0"/>
              <a:t> </a:t>
            </a:r>
            <a:r>
              <a:rPr lang="hr-HR" dirty="0" err="1"/>
              <a:t>is</a:t>
            </a:r>
            <a:r>
              <a:rPr lang="hr-HR" dirty="0"/>
              <a:t> </a:t>
            </a:r>
            <a:r>
              <a:rPr lang="hr-HR" dirty="0" err="1"/>
              <a:t>an</a:t>
            </a:r>
            <a:r>
              <a:rPr lang="hr-HR" dirty="0"/>
              <a:t> event </a:t>
            </a:r>
            <a:r>
              <a:rPr lang="hr-HR" dirty="0" err="1"/>
              <a:t>or</a:t>
            </a:r>
            <a:r>
              <a:rPr lang="hr-HR" dirty="0"/>
              <a:t> </a:t>
            </a:r>
            <a:r>
              <a:rPr lang="hr-HR" dirty="0" err="1"/>
              <a:t>change</a:t>
            </a:r>
            <a:r>
              <a:rPr lang="hr-HR" dirty="0"/>
              <a:t> </a:t>
            </a:r>
            <a:r>
              <a:rPr lang="hr-HR" dirty="0" err="1"/>
              <a:t>of</a:t>
            </a:r>
            <a:r>
              <a:rPr lang="hr-HR" dirty="0"/>
              <a:t> </a:t>
            </a:r>
            <a:r>
              <a:rPr lang="hr-HR" dirty="0" err="1"/>
              <a:t>circumstances</a:t>
            </a:r>
            <a:r>
              <a:rPr lang="hr-HR" dirty="0"/>
              <a:t> </a:t>
            </a:r>
            <a:r>
              <a:rPr lang="hr-HR" dirty="0" err="1"/>
              <a:t>so</a:t>
            </a:r>
            <a:r>
              <a:rPr lang="hr-HR" dirty="0"/>
              <a:t> </a:t>
            </a:r>
            <a:r>
              <a:rPr lang="hr-HR" dirty="0" err="1"/>
              <a:t>fundamental</a:t>
            </a:r>
            <a:r>
              <a:rPr lang="hr-HR" dirty="0"/>
              <a:t> as to </a:t>
            </a:r>
            <a:r>
              <a:rPr lang="hr-HR" dirty="0" err="1"/>
              <a:t>go</a:t>
            </a:r>
            <a:r>
              <a:rPr lang="hr-HR" dirty="0"/>
              <a:t> to </a:t>
            </a:r>
            <a:r>
              <a:rPr lang="hr-HR" dirty="0" err="1"/>
              <a:t>the</a:t>
            </a:r>
            <a:r>
              <a:rPr lang="hr-HR" dirty="0"/>
              <a:t> </a:t>
            </a:r>
            <a:r>
              <a:rPr lang="hr-HR" dirty="0" err="1"/>
              <a:t>root</a:t>
            </a:r>
            <a:r>
              <a:rPr lang="hr-HR" dirty="0"/>
              <a:t> </a:t>
            </a:r>
            <a:r>
              <a:rPr lang="hr-HR" dirty="0" err="1"/>
              <a:t>of</a:t>
            </a:r>
            <a:r>
              <a:rPr lang="hr-HR" dirty="0"/>
              <a:t> </a:t>
            </a:r>
            <a:r>
              <a:rPr lang="hr-HR" dirty="0" err="1"/>
              <a:t>the</a:t>
            </a:r>
            <a:r>
              <a:rPr lang="hr-HR" dirty="0"/>
              <a:t> </a:t>
            </a:r>
            <a:r>
              <a:rPr lang="hr-HR" dirty="0" err="1"/>
              <a:t>contract</a:t>
            </a:r>
            <a:r>
              <a:rPr lang="hr-HR" dirty="0"/>
              <a:t> </a:t>
            </a:r>
            <a:r>
              <a:rPr lang="hr-HR" dirty="0" err="1"/>
              <a:t>and</a:t>
            </a:r>
            <a:r>
              <a:rPr lang="hr-HR" dirty="0"/>
              <a:t> </a:t>
            </a:r>
            <a:r>
              <a:rPr lang="hr-HR" dirty="0" err="1"/>
              <a:t>is</a:t>
            </a:r>
            <a:r>
              <a:rPr lang="hr-HR" dirty="0"/>
              <a:t> </a:t>
            </a:r>
            <a:r>
              <a:rPr lang="hr-HR" dirty="0" err="1"/>
              <a:t>beyond</a:t>
            </a:r>
            <a:r>
              <a:rPr lang="hr-HR" dirty="0"/>
              <a:t> </a:t>
            </a:r>
            <a:r>
              <a:rPr lang="hr-HR" dirty="0" err="1"/>
              <a:t>what</a:t>
            </a:r>
            <a:r>
              <a:rPr lang="hr-HR" dirty="0"/>
              <a:t> </a:t>
            </a:r>
            <a:r>
              <a:rPr lang="hr-HR" dirty="0" err="1"/>
              <a:t>was</a:t>
            </a:r>
            <a:r>
              <a:rPr lang="hr-HR" dirty="0"/>
              <a:t> </a:t>
            </a:r>
            <a:r>
              <a:rPr lang="hr-HR" dirty="0" err="1"/>
              <a:t>contemplated</a:t>
            </a:r>
            <a:r>
              <a:rPr lang="hr-HR" dirty="0"/>
              <a:t> </a:t>
            </a:r>
            <a:r>
              <a:rPr lang="hr-HR" dirty="0" err="1"/>
              <a:t>by</a:t>
            </a:r>
            <a:r>
              <a:rPr lang="hr-HR" dirty="0"/>
              <a:t> </a:t>
            </a:r>
            <a:r>
              <a:rPr lang="hr-HR" dirty="0" err="1"/>
              <a:t>the</a:t>
            </a:r>
            <a:r>
              <a:rPr lang="hr-HR" dirty="0"/>
              <a:t> </a:t>
            </a:r>
            <a:r>
              <a:rPr lang="hr-HR" dirty="0" err="1"/>
              <a:t>parties</a:t>
            </a:r>
            <a:endParaRPr lang="hr-HR" dirty="0"/>
          </a:p>
          <a:p>
            <a:pPr marL="0" indent="0">
              <a:buNone/>
            </a:pPr>
            <a:r>
              <a:rPr lang="hr-HR" b="1" dirty="0"/>
              <a:t>5. </a:t>
            </a:r>
            <a:r>
              <a:rPr lang="hr-HR" b="1" dirty="0" err="1"/>
              <a:t>by</a:t>
            </a:r>
            <a:r>
              <a:rPr lang="hr-HR" b="1" dirty="0"/>
              <a:t> </a:t>
            </a:r>
            <a:r>
              <a:rPr lang="hr-HR" b="1" dirty="0" err="1"/>
              <a:t>acceptance</a:t>
            </a:r>
            <a:r>
              <a:rPr lang="hr-HR" b="1" dirty="0"/>
              <a:t> </a:t>
            </a:r>
            <a:r>
              <a:rPr lang="hr-HR" b="1" dirty="0" err="1"/>
              <a:t>of</a:t>
            </a:r>
            <a:r>
              <a:rPr lang="hr-HR" b="1" dirty="0"/>
              <a:t> </a:t>
            </a:r>
            <a:r>
              <a:rPr lang="hr-HR" b="1" dirty="0" err="1"/>
              <a:t>breach</a:t>
            </a:r>
            <a:r>
              <a:rPr lang="hr-HR" b="1" dirty="0"/>
              <a:t> </a:t>
            </a:r>
            <a:r>
              <a:rPr lang="hr-HR" dirty="0"/>
              <a:t>– a </a:t>
            </a:r>
            <a:r>
              <a:rPr lang="hr-HR" dirty="0" err="1"/>
              <a:t>condition</a:t>
            </a:r>
            <a:r>
              <a:rPr lang="hr-HR" dirty="0"/>
              <a:t> </a:t>
            </a:r>
            <a:r>
              <a:rPr lang="hr-HR" dirty="0" err="1"/>
              <a:t>was</a:t>
            </a:r>
            <a:r>
              <a:rPr lang="hr-HR" dirty="0"/>
              <a:t> </a:t>
            </a:r>
            <a:r>
              <a:rPr lang="hr-HR" dirty="0" err="1"/>
              <a:t>breached</a:t>
            </a:r>
            <a:r>
              <a:rPr lang="hr-HR" dirty="0"/>
              <a:t> </a:t>
            </a:r>
            <a:r>
              <a:rPr lang="hr-HR" dirty="0" err="1"/>
              <a:t>which</a:t>
            </a:r>
            <a:r>
              <a:rPr lang="hr-HR" dirty="0"/>
              <a:t> </a:t>
            </a:r>
            <a:r>
              <a:rPr lang="hr-HR" dirty="0" err="1"/>
              <a:t>gives</a:t>
            </a:r>
            <a:r>
              <a:rPr lang="hr-HR" dirty="0"/>
              <a:t> </a:t>
            </a:r>
            <a:r>
              <a:rPr lang="hr-HR" dirty="0" err="1"/>
              <a:t>the</a:t>
            </a:r>
            <a:r>
              <a:rPr lang="hr-HR" dirty="0"/>
              <a:t> </a:t>
            </a:r>
            <a:r>
              <a:rPr lang="hr-HR" dirty="0" err="1"/>
              <a:t>aggrieved</a:t>
            </a:r>
            <a:r>
              <a:rPr lang="hr-HR" dirty="0"/>
              <a:t> party a </a:t>
            </a:r>
            <a:r>
              <a:rPr lang="hr-HR" dirty="0" err="1"/>
              <a:t>right</a:t>
            </a:r>
            <a:r>
              <a:rPr lang="hr-HR" dirty="0"/>
              <a:t> to </a:t>
            </a:r>
            <a:r>
              <a:rPr lang="hr-HR" dirty="0" err="1"/>
              <a:t>terminate</a:t>
            </a:r>
            <a:r>
              <a:rPr lang="hr-HR" dirty="0"/>
              <a:t> </a:t>
            </a:r>
            <a:r>
              <a:rPr lang="hr-HR" dirty="0" err="1"/>
              <a:t>the</a:t>
            </a:r>
            <a:r>
              <a:rPr lang="hr-HR" dirty="0"/>
              <a:t> </a:t>
            </a:r>
            <a:r>
              <a:rPr lang="hr-HR" dirty="0" err="1"/>
              <a:t>contract</a:t>
            </a:r>
            <a:r>
              <a:rPr lang="hr-HR" dirty="0"/>
              <a:t>, </a:t>
            </a:r>
            <a:r>
              <a:rPr lang="hr-HR" dirty="0" err="1"/>
              <a:t>not</a:t>
            </a:r>
            <a:r>
              <a:rPr lang="hr-HR" dirty="0"/>
              <a:t> </a:t>
            </a:r>
            <a:r>
              <a:rPr lang="hr-HR" dirty="0" err="1"/>
              <a:t>only</a:t>
            </a:r>
            <a:r>
              <a:rPr lang="hr-HR" dirty="0"/>
              <a:t> </a:t>
            </a:r>
            <a:r>
              <a:rPr lang="hr-HR" dirty="0" err="1"/>
              <a:t>sue</a:t>
            </a:r>
            <a:r>
              <a:rPr lang="hr-HR" dirty="0"/>
              <a:t> for </a:t>
            </a:r>
            <a:r>
              <a:rPr lang="hr-HR" dirty="0" err="1"/>
              <a:t>damage</a:t>
            </a:r>
            <a:endParaRPr lang="hr-HR" dirty="0"/>
          </a:p>
        </p:txBody>
      </p:sp>
    </p:spTree>
    <p:extLst>
      <p:ext uri="{BB962C8B-B14F-4D97-AF65-F5344CB8AC3E}">
        <p14:creationId xmlns:p14="http://schemas.microsoft.com/office/powerpoint/2010/main" val="200736661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err="1" smtClean="0"/>
              <a:t>Vocabulary</a:t>
            </a:r>
            <a:endParaRPr lang="hr-HR" dirty="0"/>
          </a:p>
        </p:txBody>
      </p:sp>
      <p:sp>
        <p:nvSpPr>
          <p:cNvPr id="3" name="Content Placeholder 2"/>
          <p:cNvSpPr>
            <a:spLocks noGrp="1"/>
          </p:cNvSpPr>
          <p:nvPr>
            <p:ph idx="1"/>
          </p:nvPr>
        </p:nvSpPr>
        <p:spPr/>
        <p:txBody>
          <a:bodyPr/>
          <a:lstStyle/>
          <a:p>
            <a:r>
              <a:rPr lang="hr-HR" dirty="0"/>
              <a:t>to </a:t>
            </a:r>
            <a:r>
              <a:rPr lang="hr-HR" dirty="0" err="1" smtClean="0"/>
              <a:t>collect</a:t>
            </a:r>
            <a:r>
              <a:rPr lang="hr-HR" dirty="0" smtClean="0"/>
              <a:t> </a:t>
            </a:r>
            <a:r>
              <a:rPr lang="hr-HR" dirty="0" err="1" smtClean="0"/>
              <a:t>damages</a:t>
            </a:r>
            <a:endParaRPr lang="hr-HR" dirty="0"/>
          </a:p>
          <a:p>
            <a:r>
              <a:rPr lang="hr-HR" dirty="0"/>
              <a:t>to </a:t>
            </a:r>
            <a:r>
              <a:rPr lang="hr-HR" dirty="0" err="1" smtClean="0"/>
              <a:t>demand</a:t>
            </a:r>
            <a:r>
              <a:rPr lang="hr-HR" dirty="0" smtClean="0"/>
              <a:t> </a:t>
            </a:r>
            <a:r>
              <a:rPr lang="hr-HR" dirty="0" err="1" smtClean="0"/>
              <a:t>performance</a:t>
            </a:r>
            <a:endParaRPr lang="hr-HR" dirty="0"/>
          </a:p>
          <a:p>
            <a:r>
              <a:rPr lang="hr-HR" dirty="0"/>
              <a:t>to </a:t>
            </a:r>
            <a:r>
              <a:rPr lang="hr-HR" dirty="0" err="1" smtClean="0"/>
              <a:t>enforce</a:t>
            </a:r>
            <a:r>
              <a:rPr lang="hr-HR" dirty="0" smtClean="0"/>
              <a:t> a </a:t>
            </a:r>
            <a:r>
              <a:rPr lang="hr-HR" dirty="0" err="1" smtClean="0"/>
              <a:t>contract</a:t>
            </a:r>
            <a:endParaRPr lang="hr-HR" dirty="0"/>
          </a:p>
          <a:p>
            <a:r>
              <a:rPr lang="hr-HR" dirty="0"/>
              <a:t>to </a:t>
            </a:r>
            <a:r>
              <a:rPr lang="hr-HR" dirty="0" err="1" smtClean="0"/>
              <a:t>enforce</a:t>
            </a:r>
            <a:r>
              <a:rPr lang="hr-HR" dirty="0" smtClean="0"/>
              <a:t> a </a:t>
            </a:r>
            <a:r>
              <a:rPr lang="hr-HR" dirty="0" err="1" smtClean="0"/>
              <a:t>right</a:t>
            </a:r>
            <a:endParaRPr lang="hr-HR" dirty="0"/>
          </a:p>
          <a:p>
            <a:r>
              <a:rPr lang="hr-HR" dirty="0"/>
              <a:t>to </a:t>
            </a:r>
            <a:r>
              <a:rPr lang="hr-HR" dirty="0" err="1"/>
              <a:t>enter</a:t>
            </a:r>
            <a:r>
              <a:rPr lang="hr-HR" dirty="0"/>
              <a:t> </a:t>
            </a:r>
            <a:r>
              <a:rPr lang="hr-HR" dirty="0" err="1" smtClean="0"/>
              <a:t>into</a:t>
            </a:r>
            <a:r>
              <a:rPr lang="hr-HR" dirty="0" smtClean="0"/>
              <a:t> a </a:t>
            </a:r>
            <a:r>
              <a:rPr lang="hr-HR" dirty="0" err="1" smtClean="0"/>
              <a:t>contract</a:t>
            </a:r>
            <a:endParaRPr lang="hr-HR" dirty="0"/>
          </a:p>
          <a:p>
            <a:r>
              <a:rPr lang="hr-HR" dirty="0"/>
              <a:t>to </a:t>
            </a:r>
            <a:r>
              <a:rPr lang="hr-HR" dirty="0" err="1"/>
              <a:t>sue</a:t>
            </a:r>
            <a:r>
              <a:rPr lang="hr-HR" dirty="0"/>
              <a:t> </a:t>
            </a:r>
            <a:r>
              <a:rPr lang="hr-HR" dirty="0" smtClean="0"/>
              <a:t>for </a:t>
            </a:r>
            <a:r>
              <a:rPr lang="hr-HR" dirty="0" err="1" smtClean="0"/>
              <a:t>damages</a:t>
            </a:r>
            <a:endParaRPr lang="hr-HR" dirty="0"/>
          </a:p>
          <a:p>
            <a:r>
              <a:rPr lang="hr-HR" dirty="0"/>
              <a:t>to </a:t>
            </a:r>
            <a:r>
              <a:rPr lang="hr-HR" dirty="0" err="1" smtClean="0"/>
              <a:t>terminate</a:t>
            </a:r>
            <a:r>
              <a:rPr lang="hr-HR" dirty="0" smtClean="0"/>
              <a:t> a </a:t>
            </a:r>
            <a:r>
              <a:rPr lang="hr-HR" dirty="0" err="1" smtClean="0"/>
              <a:t>contract</a:t>
            </a:r>
            <a:endParaRPr lang="hr-HR" dirty="0"/>
          </a:p>
          <a:p>
            <a:endParaRPr lang="hr-HR" dirty="0"/>
          </a:p>
        </p:txBody>
      </p:sp>
    </p:spTree>
    <p:extLst>
      <p:ext uri="{BB962C8B-B14F-4D97-AF65-F5344CB8AC3E}">
        <p14:creationId xmlns:p14="http://schemas.microsoft.com/office/powerpoint/2010/main" val="347974626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hr-HR"/>
          </a:p>
        </p:txBody>
      </p:sp>
      <p:sp>
        <p:nvSpPr>
          <p:cNvPr id="3" name="Content Placeholder 2"/>
          <p:cNvSpPr>
            <a:spLocks noGrp="1"/>
          </p:cNvSpPr>
          <p:nvPr>
            <p:ph sz="half" idx="1"/>
          </p:nvPr>
        </p:nvSpPr>
        <p:spPr/>
        <p:txBody>
          <a:bodyPr/>
          <a:lstStyle/>
          <a:p>
            <a:r>
              <a:rPr lang="hr-HR" dirty="0" err="1" smtClean="0"/>
              <a:t>acceptance</a:t>
            </a:r>
            <a:endParaRPr lang="hr-HR" dirty="0"/>
          </a:p>
          <a:p>
            <a:r>
              <a:rPr lang="hr-HR" dirty="0" err="1" smtClean="0"/>
              <a:t>agreement</a:t>
            </a:r>
            <a:endParaRPr lang="hr-HR" dirty="0"/>
          </a:p>
          <a:p>
            <a:r>
              <a:rPr lang="hr-HR" dirty="0" err="1" smtClean="0"/>
              <a:t>breach</a:t>
            </a:r>
            <a:endParaRPr lang="hr-HR" dirty="0"/>
          </a:p>
          <a:p>
            <a:r>
              <a:rPr lang="hr-HR" dirty="0" err="1" smtClean="0"/>
              <a:t>consideration</a:t>
            </a:r>
            <a:endParaRPr lang="hr-HR" dirty="0"/>
          </a:p>
          <a:p>
            <a:r>
              <a:rPr lang="hr-HR" dirty="0" err="1" smtClean="0"/>
              <a:t>counter-offer</a:t>
            </a:r>
            <a:endParaRPr lang="hr-HR" dirty="0"/>
          </a:p>
          <a:p>
            <a:r>
              <a:rPr lang="hr-HR" dirty="0" err="1" smtClean="0"/>
              <a:t>damages</a:t>
            </a:r>
            <a:endParaRPr lang="hr-HR" dirty="0"/>
          </a:p>
          <a:p>
            <a:r>
              <a:rPr lang="hr-HR" dirty="0" err="1" smtClean="0"/>
              <a:t>deed</a:t>
            </a:r>
            <a:endParaRPr lang="hr-HR" dirty="0"/>
          </a:p>
          <a:p>
            <a:r>
              <a:rPr lang="hr-HR" dirty="0" err="1" smtClean="0"/>
              <a:t>discharge</a:t>
            </a:r>
            <a:endParaRPr lang="hr-HR" dirty="0"/>
          </a:p>
          <a:p>
            <a:r>
              <a:rPr lang="hr-HR" dirty="0" err="1"/>
              <a:t>duress</a:t>
            </a:r>
            <a:endParaRPr lang="hr-HR" dirty="0"/>
          </a:p>
          <a:p>
            <a:endParaRPr lang="hr-HR" dirty="0"/>
          </a:p>
        </p:txBody>
      </p:sp>
      <p:sp>
        <p:nvSpPr>
          <p:cNvPr id="4" name="Content Placeholder 3"/>
          <p:cNvSpPr>
            <a:spLocks noGrp="1"/>
          </p:cNvSpPr>
          <p:nvPr>
            <p:ph sz="half" idx="2"/>
          </p:nvPr>
        </p:nvSpPr>
        <p:spPr/>
        <p:txBody>
          <a:bodyPr/>
          <a:lstStyle/>
          <a:p>
            <a:r>
              <a:rPr lang="hr-HR" dirty="0" err="1" smtClean="0"/>
              <a:t>frustration</a:t>
            </a:r>
            <a:endParaRPr lang="hr-HR" dirty="0" smtClean="0"/>
          </a:p>
          <a:p>
            <a:r>
              <a:rPr lang="hr-HR" dirty="0" err="1"/>
              <a:t>i</a:t>
            </a:r>
            <a:r>
              <a:rPr lang="hr-HR" dirty="0" err="1" smtClean="0"/>
              <a:t>njunction</a:t>
            </a:r>
            <a:endParaRPr lang="hr-HR" dirty="0" smtClean="0"/>
          </a:p>
          <a:p>
            <a:r>
              <a:rPr lang="hr-HR" dirty="0" err="1" smtClean="0"/>
              <a:t>misrepresentation</a:t>
            </a:r>
            <a:endParaRPr lang="hr-HR" dirty="0" smtClean="0"/>
          </a:p>
          <a:p>
            <a:r>
              <a:rPr lang="hr-HR" dirty="0" err="1" smtClean="0"/>
              <a:t>offer</a:t>
            </a:r>
            <a:endParaRPr lang="hr-HR" dirty="0" smtClean="0"/>
          </a:p>
          <a:p>
            <a:r>
              <a:rPr lang="hr-HR" dirty="0" err="1" smtClean="0"/>
              <a:t>rejection</a:t>
            </a:r>
            <a:endParaRPr lang="hr-HR" dirty="0" smtClean="0"/>
          </a:p>
          <a:p>
            <a:r>
              <a:rPr lang="hr-HR" dirty="0" err="1"/>
              <a:t>r</a:t>
            </a:r>
            <a:r>
              <a:rPr lang="hr-HR" dirty="0" err="1" smtClean="0"/>
              <a:t>emedy</a:t>
            </a:r>
            <a:endParaRPr lang="hr-HR" dirty="0" smtClean="0"/>
          </a:p>
          <a:p>
            <a:r>
              <a:rPr lang="hr-HR" dirty="0" err="1"/>
              <a:t>r</a:t>
            </a:r>
            <a:r>
              <a:rPr lang="hr-HR" dirty="0" err="1" smtClean="0"/>
              <a:t>evocation</a:t>
            </a:r>
            <a:endParaRPr lang="hr-HR" dirty="0" smtClean="0"/>
          </a:p>
          <a:p>
            <a:r>
              <a:rPr lang="hr-HR" dirty="0" err="1" smtClean="0"/>
              <a:t>term</a:t>
            </a:r>
            <a:endParaRPr lang="hr-HR" dirty="0"/>
          </a:p>
        </p:txBody>
      </p:sp>
    </p:spTree>
    <p:extLst>
      <p:ext uri="{BB962C8B-B14F-4D97-AF65-F5344CB8AC3E}">
        <p14:creationId xmlns:p14="http://schemas.microsoft.com/office/powerpoint/2010/main" val="273806906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hr-HR"/>
          </a:p>
        </p:txBody>
      </p:sp>
      <p:sp>
        <p:nvSpPr>
          <p:cNvPr id="3" name="Content Placeholder 2"/>
          <p:cNvSpPr>
            <a:spLocks noGrp="1"/>
          </p:cNvSpPr>
          <p:nvPr>
            <p:ph sz="half" idx="1"/>
          </p:nvPr>
        </p:nvSpPr>
        <p:spPr/>
        <p:txBody>
          <a:bodyPr>
            <a:normAutofit fontScale="85000" lnSpcReduction="20000"/>
          </a:bodyPr>
          <a:lstStyle/>
          <a:p>
            <a:r>
              <a:rPr lang="hr-HR" dirty="0" err="1"/>
              <a:t>a</a:t>
            </a:r>
            <a:r>
              <a:rPr lang="hr-HR" dirty="0" err="1" smtClean="0"/>
              <a:t>ggrieved</a:t>
            </a:r>
            <a:r>
              <a:rPr lang="hr-HR" dirty="0" smtClean="0"/>
              <a:t> party</a:t>
            </a:r>
          </a:p>
          <a:p>
            <a:r>
              <a:rPr lang="hr-HR" dirty="0" err="1"/>
              <a:t>b</a:t>
            </a:r>
            <a:r>
              <a:rPr lang="hr-HR" dirty="0" err="1" smtClean="0"/>
              <a:t>ilateral</a:t>
            </a:r>
            <a:r>
              <a:rPr lang="hr-HR" dirty="0" smtClean="0"/>
              <a:t> </a:t>
            </a:r>
            <a:r>
              <a:rPr lang="hr-HR" dirty="0" err="1" smtClean="0"/>
              <a:t>contract</a:t>
            </a:r>
            <a:endParaRPr lang="hr-HR" dirty="0" smtClean="0"/>
          </a:p>
          <a:p>
            <a:r>
              <a:rPr lang="hr-HR" dirty="0" err="1"/>
              <a:t>b</a:t>
            </a:r>
            <a:r>
              <a:rPr lang="hr-HR" dirty="0" err="1" smtClean="0"/>
              <a:t>inding</a:t>
            </a:r>
            <a:r>
              <a:rPr lang="hr-HR" dirty="0" smtClean="0"/>
              <a:t> </a:t>
            </a:r>
            <a:r>
              <a:rPr lang="hr-HR" dirty="0" err="1" smtClean="0"/>
              <a:t>agreement</a:t>
            </a:r>
            <a:endParaRPr lang="hr-HR" dirty="0" smtClean="0"/>
          </a:p>
          <a:p>
            <a:r>
              <a:rPr lang="hr-HR" dirty="0" err="1"/>
              <a:t>b</a:t>
            </a:r>
            <a:r>
              <a:rPr lang="hr-HR" dirty="0" err="1" smtClean="0"/>
              <a:t>reaching</a:t>
            </a:r>
            <a:r>
              <a:rPr lang="hr-HR" dirty="0" smtClean="0"/>
              <a:t> party</a:t>
            </a:r>
          </a:p>
          <a:p>
            <a:r>
              <a:rPr lang="hr-HR" dirty="0" err="1"/>
              <a:t>c</a:t>
            </a:r>
            <a:r>
              <a:rPr lang="hr-HR" dirty="0" err="1" smtClean="0"/>
              <a:t>omplete</a:t>
            </a:r>
            <a:r>
              <a:rPr lang="hr-HR" dirty="0" smtClean="0"/>
              <a:t> </a:t>
            </a:r>
            <a:r>
              <a:rPr lang="hr-HR" dirty="0" err="1" smtClean="0"/>
              <a:t>performance</a:t>
            </a:r>
            <a:endParaRPr lang="hr-HR" dirty="0" smtClean="0"/>
          </a:p>
          <a:p>
            <a:r>
              <a:rPr lang="hr-HR" dirty="0" err="1"/>
              <a:t>c</a:t>
            </a:r>
            <a:r>
              <a:rPr lang="hr-HR" dirty="0" err="1" smtClean="0"/>
              <a:t>ontracting</a:t>
            </a:r>
            <a:r>
              <a:rPr lang="hr-HR" dirty="0" smtClean="0"/>
              <a:t> party</a:t>
            </a:r>
          </a:p>
          <a:p>
            <a:r>
              <a:rPr lang="hr-HR" dirty="0" err="1"/>
              <a:t>c</a:t>
            </a:r>
            <a:r>
              <a:rPr lang="hr-HR" dirty="0" err="1" smtClean="0"/>
              <a:t>ontractual</a:t>
            </a:r>
            <a:r>
              <a:rPr lang="hr-HR" dirty="0" smtClean="0"/>
              <a:t> </a:t>
            </a:r>
            <a:r>
              <a:rPr lang="hr-HR" dirty="0" err="1" smtClean="0"/>
              <a:t>offer</a:t>
            </a:r>
            <a:endParaRPr lang="hr-HR" dirty="0" smtClean="0"/>
          </a:p>
          <a:p>
            <a:r>
              <a:rPr lang="hr-HR" dirty="0" err="1"/>
              <a:t>e</a:t>
            </a:r>
            <a:r>
              <a:rPr lang="hr-HR" dirty="0" err="1" smtClean="0"/>
              <a:t>nforecable</a:t>
            </a:r>
            <a:r>
              <a:rPr lang="hr-HR" dirty="0" smtClean="0"/>
              <a:t> </a:t>
            </a:r>
            <a:r>
              <a:rPr lang="hr-HR" dirty="0" err="1" smtClean="0"/>
              <a:t>agreement</a:t>
            </a:r>
            <a:endParaRPr lang="hr-HR" dirty="0" smtClean="0"/>
          </a:p>
          <a:p>
            <a:r>
              <a:rPr lang="hr-HR" dirty="0" err="1"/>
              <a:t>e</a:t>
            </a:r>
            <a:r>
              <a:rPr lang="hr-HR" dirty="0" err="1" smtClean="0"/>
              <a:t>ssential</a:t>
            </a:r>
            <a:r>
              <a:rPr lang="hr-HR" dirty="0" smtClean="0"/>
              <a:t> </a:t>
            </a:r>
            <a:r>
              <a:rPr lang="hr-HR" dirty="0" err="1" smtClean="0"/>
              <a:t>terms</a:t>
            </a:r>
            <a:endParaRPr lang="hr-HR" dirty="0" smtClean="0"/>
          </a:p>
          <a:p>
            <a:r>
              <a:rPr lang="hr-HR" dirty="0" err="1"/>
              <a:t>e</a:t>
            </a:r>
            <a:r>
              <a:rPr lang="hr-HR" dirty="0" err="1" smtClean="0"/>
              <a:t>xpress</a:t>
            </a:r>
            <a:r>
              <a:rPr lang="hr-HR" dirty="0" smtClean="0"/>
              <a:t> </a:t>
            </a:r>
            <a:r>
              <a:rPr lang="hr-HR" dirty="0" err="1" smtClean="0"/>
              <a:t>elements</a:t>
            </a:r>
            <a:endParaRPr lang="hr-HR" dirty="0" smtClean="0"/>
          </a:p>
          <a:p>
            <a:r>
              <a:rPr lang="hr-HR" dirty="0" err="1"/>
              <a:t>i</a:t>
            </a:r>
            <a:r>
              <a:rPr lang="hr-HR" dirty="0" err="1" smtClean="0"/>
              <a:t>mmaterial</a:t>
            </a:r>
            <a:r>
              <a:rPr lang="hr-HR" dirty="0" smtClean="0"/>
              <a:t> </a:t>
            </a:r>
            <a:r>
              <a:rPr lang="hr-HR" dirty="0" err="1" smtClean="0"/>
              <a:t>breach</a:t>
            </a:r>
            <a:endParaRPr lang="hr-HR" dirty="0"/>
          </a:p>
        </p:txBody>
      </p:sp>
      <p:sp>
        <p:nvSpPr>
          <p:cNvPr id="4" name="Content Placeholder 3"/>
          <p:cNvSpPr>
            <a:spLocks noGrp="1"/>
          </p:cNvSpPr>
          <p:nvPr>
            <p:ph sz="half" idx="2"/>
          </p:nvPr>
        </p:nvSpPr>
        <p:spPr/>
        <p:txBody>
          <a:bodyPr>
            <a:normAutofit fontScale="85000" lnSpcReduction="20000"/>
          </a:bodyPr>
          <a:lstStyle/>
          <a:p>
            <a:r>
              <a:rPr lang="hr-HR" dirty="0" err="1"/>
              <a:t>i</a:t>
            </a:r>
            <a:r>
              <a:rPr lang="hr-HR" dirty="0" err="1" smtClean="0"/>
              <a:t>mplied</a:t>
            </a:r>
            <a:r>
              <a:rPr lang="hr-HR" dirty="0" smtClean="0"/>
              <a:t> </a:t>
            </a:r>
            <a:r>
              <a:rPr lang="hr-HR" dirty="0" err="1" smtClean="0"/>
              <a:t>terms</a:t>
            </a:r>
            <a:endParaRPr lang="hr-HR" dirty="0" smtClean="0"/>
          </a:p>
          <a:p>
            <a:r>
              <a:rPr lang="hr-HR" dirty="0" err="1"/>
              <a:t>l</a:t>
            </a:r>
            <a:r>
              <a:rPr lang="hr-HR" dirty="0" err="1" smtClean="0"/>
              <a:t>egal</a:t>
            </a:r>
            <a:r>
              <a:rPr lang="hr-HR" dirty="0" smtClean="0"/>
              <a:t> </a:t>
            </a:r>
            <a:r>
              <a:rPr lang="hr-HR" dirty="0" err="1" smtClean="0"/>
              <a:t>capacity</a:t>
            </a:r>
            <a:endParaRPr lang="hr-HR" dirty="0" smtClean="0"/>
          </a:p>
          <a:p>
            <a:r>
              <a:rPr lang="hr-HR" dirty="0" err="1"/>
              <a:t>l</a:t>
            </a:r>
            <a:r>
              <a:rPr lang="hr-HR" dirty="0" err="1" smtClean="0"/>
              <a:t>egal</a:t>
            </a:r>
            <a:r>
              <a:rPr lang="hr-HR" dirty="0" smtClean="0"/>
              <a:t> </a:t>
            </a:r>
            <a:r>
              <a:rPr lang="hr-HR" dirty="0" err="1" smtClean="0"/>
              <a:t>relations</a:t>
            </a:r>
            <a:endParaRPr lang="hr-HR" dirty="0" smtClean="0"/>
          </a:p>
          <a:p>
            <a:r>
              <a:rPr lang="hr-HR" dirty="0" err="1" smtClean="0"/>
              <a:t>material</a:t>
            </a:r>
            <a:r>
              <a:rPr lang="hr-HR" dirty="0" smtClean="0"/>
              <a:t> </a:t>
            </a:r>
            <a:r>
              <a:rPr lang="hr-HR" dirty="0" err="1" smtClean="0"/>
              <a:t>breach</a:t>
            </a:r>
            <a:endParaRPr lang="hr-HR" dirty="0" smtClean="0"/>
          </a:p>
          <a:p>
            <a:r>
              <a:rPr lang="hr-HR" dirty="0" err="1"/>
              <a:t>m</a:t>
            </a:r>
            <a:r>
              <a:rPr lang="hr-HR" dirty="0" err="1" smtClean="0"/>
              <a:t>irror</a:t>
            </a:r>
            <a:r>
              <a:rPr lang="hr-HR" dirty="0" smtClean="0"/>
              <a:t> </a:t>
            </a:r>
            <a:r>
              <a:rPr lang="hr-HR" dirty="0" err="1" smtClean="0"/>
              <a:t>image</a:t>
            </a:r>
            <a:endParaRPr lang="hr-HR" dirty="0" smtClean="0"/>
          </a:p>
          <a:p>
            <a:r>
              <a:rPr lang="hr-HR" dirty="0" err="1"/>
              <a:t>m</a:t>
            </a:r>
            <a:r>
              <a:rPr lang="hr-HR" dirty="0" err="1" smtClean="0"/>
              <a:t>onetary</a:t>
            </a:r>
            <a:r>
              <a:rPr lang="hr-HR" dirty="0" smtClean="0"/>
              <a:t> </a:t>
            </a:r>
            <a:r>
              <a:rPr lang="hr-HR" dirty="0" err="1" smtClean="0"/>
              <a:t>compensation</a:t>
            </a:r>
            <a:endParaRPr lang="hr-HR" dirty="0" smtClean="0"/>
          </a:p>
          <a:p>
            <a:r>
              <a:rPr lang="hr-HR" dirty="0" err="1"/>
              <a:t>n</a:t>
            </a:r>
            <a:r>
              <a:rPr lang="hr-HR" dirty="0" err="1" smtClean="0"/>
              <a:t>on-monetary</a:t>
            </a:r>
            <a:r>
              <a:rPr lang="hr-HR" dirty="0" smtClean="0"/>
              <a:t> </a:t>
            </a:r>
            <a:r>
              <a:rPr lang="hr-HR" dirty="0" err="1" smtClean="0"/>
              <a:t>relief</a:t>
            </a:r>
            <a:endParaRPr lang="hr-HR" dirty="0" smtClean="0"/>
          </a:p>
          <a:p>
            <a:r>
              <a:rPr lang="hr-HR" dirty="0" err="1"/>
              <a:t>s</a:t>
            </a:r>
            <a:r>
              <a:rPr lang="hr-HR" dirty="0" err="1" smtClean="0"/>
              <a:t>pecific</a:t>
            </a:r>
            <a:r>
              <a:rPr lang="hr-HR" dirty="0" smtClean="0"/>
              <a:t> </a:t>
            </a:r>
            <a:r>
              <a:rPr lang="hr-HR" dirty="0" err="1" smtClean="0"/>
              <a:t>performance</a:t>
            </a:r>
            <a:endParaRPr lang="hr-HR" dirty="0" smtClean="0"/>
          </a:p>
          <a:p>
            <a:r>
              <a:rPr lang="hr-HR" dirty="0" err="1"/>
              <a:t>u</a:t>
            </a:r>
            <a:r>
              <a:rPr lang="hr-HR" dirty="0" err="1" smtClean="0"/>
              <a:t>ndue</a:t>
            </a:r>
            <a:r>
              <a:rPr lang="hr-HR" dirty="0" smtClean="0"/>
              <a:t> influence</a:t>
            </a:r>
          </a:p>
          <a:p>
            <a:r>
              <a:rPr lang="hr-HR" dirty="0" err="1"/>
              <a:t>v</a:t>
            </a:r>
            <a:r>
              <a:rPr lang="hr-HR" dirty="0" err="1" smtClean="0"/>
              <a:t>alid</a:t>
            </a:r>
            <a:r>
              <a:rPr lang="hr-HR" dirty="0" smtClean="0"/>
              <a:t> </a:t>
            </a:r>
            <a:r>
              <a:rPr lang="hr-HR" dirty="0" err="1" smtClean="0"/>
              <a:t>contract</a:t>
            </a:r>
            <a:endParaRPr lang="hr-HR" dirty="0" smtClean="0"/>
          </a:p>
          <a:p>
            <a:r>
              <a:rPr lang="hr-HR" dirty="0" err="1"/>
              <a:t>v</a:t>
            </a:r>
            <a:r>
              <a:rPr lang="hr-HR" dirty="0" err="1" smtClean="0"/>
              <a:t>oid</a:t>
            </a:r>
            <a:r>
              <a:rPr lang="hr-HR" dirty="0" smtClean="0"/>
              <a:t> </a:t>
            </a:r>
            <a:r>
              <a:rPr lang="hr-HR" dirty="0" err="1" smtClean="0"/>
              <a:t>contract</a:t>
            </a:r>
            <a:endParaRPr lang="hr-HR" dirty="0" smtClean="0"/>
          </a:p>
          <a:p>
            <a:r>
              <a:rPr lang="hr-HR" dirty="0" err="1"/>
              <a:t>v</a:t>
            </a:r>
            <a:r>
              <a:rPr lang="hr-HR" dirty="0" err="1" smtClean="0"/>
              <a:t>oidable</a:t>
            </a:r>
            <a:r>
              <a:rPr lang="hr-HR" dirty="0" smtClean="0"/>
              <a:t> </a:t>
            </a:r>
            <a:r>
              <a:rPr lang="hr-HR" dirty="0" err="1" smtClean="0"/>
              <a:t>contract</a:t>
            </a:r>
            <a:endParaRPr lang="hr-HR" dirty="0" smtClean="0"/>
          </a:p>
        </p:txBody>
      </p:sp>
    </p:spTree>
    <p:extLst>
      <p:ext uri="{BB962C8B-B14F-4D97-AF65-F5344CB8AC3E}">
        <p14:creationId xmlns:p14="http://schemas.microsoft.com/office/powerpoint/2010/main" val="334069126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err="1" smtClean="0"/>
              <a:t>Thank</a:t>
            </a:r>
            <a:r>
              <a:rPr lang="hr-HR" dirty="0" smtClean="0"/>
              <a:t> </a:t>
            </a:r>
            <a:r>
              <a:rPr lang="hr-HR" dirty="0" err="1" smtClean="0"/>
              <a:t>you</a:t>
            </a:r>
            <a:r>
              <a:rPr lang="hr-HR" smtClean="0"/>
              <a:t>!</a:t>
            </a:r>
            <a:endParaRPr lang="hr-HR"/>
          </a:p>
        </p:txBody>
      </p:sp>
      <p:sp>
        <p:nvSpPr>
          <p:cNvPr id="3" name="Text Placeholder 2"/>
          <p:cNvSpPr>
            <a:spLocks noGrp="1"/>
          </p:cNvSpPr>
          <p:nvPr>
            <p:ph type="body" idx="1"/>
          </p:nvPr>
        </p:nvSpPr>
        <p:spPr/>
        <p:txBody>
          <a:bodyPr/>
          <a:lstStyle/>
          <a:p>
            <a:endParaRPr lang="hr-HR"/>
          </a:p>
        </p:txBody>
      </p:sp>
    </p:spTree>
    <p:extLst>
      <p:ext uri="{BB962C8B-B14F-4D97-AF65-F5344CB8AC3E}">
        <p14:creationId xmlns:p14="http://schemas.microsoft.com/office/powerpoint/2010/main" val="35048478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err="1" smtClean="0"/>
              <a:t>Areas</a:t>
            </a:r>
            <a:r>
              <a:rPr lang="hr-HR" dirty="0" smtClean="0"/>
              <a:t> </a:t>
            </a:r>
            <a:r>
              <a:rPr lang="hr-HR" dirty="0" err="1" smtClean="0"/>
              <a:t>of</a:t>
            </a:r>
            <a:r>
              <a:rPr lang="hr-HR" dirty="0" smtClean="0"/>
              <a:t> English civil </a:t>
            </a:r>
            <a:r>
              <a:rPr lang="hr-HR" dirty="0" err="1" smtClean="0"/>
              <a:t>law</a:t>
            </a:r>
            <a:endParaRPr lang="hr-HR" dirty="0"/>
          </a:p>
        </p:txBody>
      </p:sp>
      <p:sp>
        <p:nvSpPr>
          <p:cNvPr id="3" name="Content Placeholder 2"/>
          <p:cNvSpPr>
            <a:spLocks noGrp="1"/>
          </p:cNvSpPr>
          <p:nvPr>
            <p:ph idx="1"/>
          </p:nvPr>
        </p:nvSpPr>
        <p:spPr/>
        <p:txBody>
          <a:bodyPr/>
          <a:lstStyle/>
          <a:p>
            <a:pPr marL="0" indent="0">
              <a:buNone/>
            </a:pPr>
            <a:r>
              <a:rPr lang="hr-HR" dirty="0" smtClean="0"/>
              <a:t>a) </a:t>
            </a:r>
            <a:r>
              <a:rPr lang="hr-HR" dirty="0" err="1" smtClean="0"/>
              <a:t>contract</a:t>
            </a:r>
            <a:r>
              <a:rPr lang="hr-HR" dirty="0" smtClean="0"/>
              <a:t> </a:t>
            </a:r>
            <a:r>
              <a:rPr lang="hr-HR" dirty="0" err="1" smtClean="0"/>
              <a:t>law</a:t>
            </a:r>
            <a:endParaRPr lang="hr-HR" dirty="0" smtClean="0"/>
          </a:p>
          <a:p>
            <a:pPr marL="0" indent="0">
              <a:buNone/>
            </a:pPr>
            <a:r>
              <a:rPr lang="hr-HR" dirty="0" smtClean="0"/>
              <a:t>b) </a:t>
            </a:r>
            <a:r>
              <a:rPr lang="hr-HR" dirty="0" err="1"/>
              <a:t>t</a:t>
            </a:r>
            <a:r>
              <a:rPr lang="hr-HR" dirty="0" err="1" smtClean="0"/>
              <a:t>ort</a:t>
            </a:r>
            <a:r>
              <a:rPr lang="hr-HR" dirty="0" smtClean="0"/>
              <a:t> </a:t>
            </a:r>
            <a:r>
              <a:rPr lang="hr-HR" dirty="0" err="1" smtClean="0"/>
              <a:t>law</a:t>
            </a:r>
            <a:endParaRPr lang="hr-HR" dirty="0" smtClean="0"/>
          </a:p>
          <a:p>
            <a:pPr marL="0" indent="0">
              <a:buNone/>
            </a:pPr>
            <a:endParaRPr lang="hr-HR" dirty="0"/>
          </a:p>
          <a:p>
            <a:pPr marL="0" indent="0">
              <a:buNone/>
            </a:pPr>
            <a:r>
              <a:rPr lang="hr-HR" dirty="0" smtClean="0"/>
              <a:t>- </a:t>
            </a:r>
            <a:r>
              <a:rPr lang="hr-HR" u="sng" dirty="0" smtClean="0"/>
              <a:t>civil </a:t>
            </a:r>
            <a:r>
              <a:rPr lang="hr-HR" u="sng" dirty="0" err="1" smtClean="0"/>
              <a:t>law</a:t>
            </a:r>
            <a:r>
              <a:rPr lang="hr-HR" u="sng" dirty="0" smtClean="0"/>
              <a:t> </a:t>
            </a:r>
            <a:r>
              <a:rPr lang="hr-HR" u="sng" dirty="0" err="1" smtClean="0"/>
              <a:t>does</a:t>
            </a:r>
            <a:r>
              <a:rPr lang="hr-HR" u="sng" dirty="0" smtClean="0"/>
              <a:t> </a:t>
            </a:r>
            <a:r>
              <a:rPr lang="hr-HR" u="sng" dirty="0" err="1" smtClean="0"/>
              <a:t>not</a:t>
            </a:r>
            <a:r>
              <a:rPr lang="hr-HR" u="sng" dirty="0" smtClean="0"/>
              <a:t> </a:t>
            </a:r>
            <a:r>
              <a:rPr lang="hr-HR" u="sng" dirty="0" err="1" smtClean="0"/>
              <a:t>equal</a:t>
            </a:r>
            <a:r>
              <a:rPr lang="hr-HR" u="sng" dirty="0" smtClean="0"/>
              <a:t> </a:t>
            </a:r>
            <a:r>
              <a:rPr lang="hr-HR" u="sng" dirty="0" err="1" smtClean="0"/>
              <a:t>private</a:t>
            </a:r>
            <a:r>
              <a:rPr lang="hr-HR" u="sng" dirty="0" smtClean="0"/>
              <a:t> </a:t>
            </a:r>
            <a:r>
              <a:rPr lang="hr-HR" u="sng" dirty="0" err="1" smtClean="0"/>
              <a:t>law</a:t>
            </a:r>
            <a:r>
              <a:rPr lang="hr-HR" u="sng" dirty="0" smtClean="0"/>
              <a:t> </a:t>
            </a:r>
            <a:r>
              <a:rPr lang="hr-HR" dirty="0" smtClean="0"/>
              <a:t>as </a:t>
            </a:r>
            <a:r>
              <a:rPr lang="hr-HR" dirty="0" err="1" smtClean="0"/>
              <a:t>it</a:t>
            </a:r>
            <a:r>
              <a:rPr lang="hr-HR" dirty="0" smtClean="0"/>
              <a:t> </a:t>
            </a:r>
            <a:r>
              <a:rPr lang="hr-HR" dirty="0" err="1" smtClean="0"/>
              <a:t>overlaps</a:t>
            </a:r>
            <a:r>
              <a:rPr lang="hr-HR" dirty="0" smtClean="0"/>
              <a:t> </a:t>
            </a:r>
            <a:r>
              <a:rPr lang="hr-HR" dirty="0" err="1" smtClean="0"/>
              <a:t>with</a:t>
            </a:r>
            <a:r>
              <a:rPr lang="hr-HR" dirty="0" smtClean="0"/>
              <a:t> </a:t>
            </a:r>
            <a:r>
              <a:rPr lang="hr-HR" dirty="0" err="1" smtClean="0"/>
              <a:t>administrative</a:t>
            </a:r>
            <a:r>
              <a:rPr lang="hr-HR" dirty="0" smtClean="0"/>
              <a:t> </a:t>
            </a:r>
            <a:r>
              <a:rPr lang="hr-HR" dirty="0" err="1" smtClean="0"/>
              <a:t>law</a:t>
            </a:r>
            <a:r>
              <a:rPr lang="hr-HR" dirty="0" smtClean="0"/>
              <a:t>, </a:t>
            </a:r>
            <a:r>
              <a:rPr lang="hr-HR" dirty="0" err="1" smtClean="0"/>
              <a:t>revenue</a:t>
            </a:r>
            <a:r>
              <a:rPr lang="hr-HR" dirty="0" smtClean="0"/>
              <a:t> </a:t>
            </a:r>
            <a:r>
              <a:rPr lang="hr-HR" dirty="0" err="1" smtClean="0"/>
              <a:t>law</a:t>
            </a:r>
            <a:r>
              <a:rPr lang="hr-HR" dirty="0" smtClean="0"/>
              <a:t>…</a:t>
            </a:r>
            <a:endParaRPr lang="hr-HR" dirty="0"/>
          </a:p>
        </p:txBody>
      </p:sp>
    </p:spTree>
    <p:extLst>
      <p:ext uri="{BB962C8B-B14F-4D97-AF65-F5344CB8AC3E}">
        <p14:creationId xmlns:p14="http://schemas.microsoft.com/office/powerpoint/2010/main" val="81721157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err="1" smtClean="0"/>
              <a:t>Contract</a:t>
            </a:r>
            <a:endParaRPr lang="hr-HR" dirty="0"/>
          </a:p>
        </p:txBody>
      </p:sp>
      <p:sp>
        <p:nvSpPr>
          <p:cNvPr id="3" name="Content Placeholder 2"/>
          <p:cNvSpPr>
            <a:spLocks noGrp="1"/>
          </p:cNvSpPr>
          <p:nvPr>
            <p:ph idx="1"/>
          </p:nvPr>
        </p:nvSpPr>
        <p:spPr/>
        <p:txBody>
          <a:bodyPr/>
          <a:lstStyle/>
          <a:p>
            <a:r>
              <a:rPr lang="hr-HR" dirty="0"/>
              <a:t>a</a:t>
            </a:r>
            <a:r>
              <a:rPr lang="hr-HR" dirty="0" smtClean="0"/>
              <a:t> </a:t>
            </a:r>
            <a:r>
              <a:rPr lang="hr-HR" dirty="0" err="1" smtClean="0"/>
              <a:t>legally</a:t>
            </a:r>
            <a:r>
              <a:rPr lang="hr-HR" dirty="0" smtClean="0"/>
              <a:t> </a:t>
            </a:r>
            <a:r>
              <a:rPr lang="hr-HR" b="1" dirty="0" err="1" smtClean="0"/>
              <a:t>binding</a:t>
            </a:r>
            <a:r>
              <a:rPr lang="hr-HR" dirty="0" smtClean="0"/>
              <a:t> </a:t>
            </a:r>
            <a:r>
              <a:rPr lang="hr-HR" b="1" dirty="0" err="1" smtClean="0"/>
              <a:t>agreement</a:t>
            </a:r>
            <a:r>
              <a:rPr lang="hr-HR" dirty="0" smtClean="0"/>
              <a:t> </a:t>
            </a:r>
            <a:r>
              <a:rPr lang="hr-HR" dirty="0" err="1" smtClean="0"/>
              <a:t>made</a:t>
            </a:r>
            <a:r>
              <a:rPr lang="hr-HR" dirty="0" smtClean="0"/>
              <a:t> </a:t>
            </a:r>
            <a:r>
              <a:rPr lang="hr-HR" dirty="0" err="1" smtClean="0"/>
              <a:t>between</a:t>
            </a:r>
            <a:r>
              <a:rPr lang="hr-HR" dirty="0" smtClean="0"/>
              <a:t> </a:t>
            </a:r>
            <a:r>
              <a:rPr lang="hr-HR" dirty="0" err="1" smtClean="0"/>
              <a:t>two</a:t>
            </a:r>
            <a:r>
              <a:rPr lang="hr-HR" dirty="0" smtClean="0"/>
              <a:t> </a:t>
            </a:r>
            <a:r>
              <a:rPr lang="hr-HR" dirty="0" err="1" smtClean="0"/>
              <a:t>or</a:t>
            </a:r>
            <a:r>
              <a:rPr lang="hr-HR" dirty="0" smtClean="0"/>
              <a:t> more </a:t>
            </a:r>
            <a:r>
              <a:rPr lang="hr-HR" b="1" dirty="0" err="1" smtClean="0"/>
              <a:t>parties</a:t>
            </a:r>
            <a:r>
              <a:rPr lang="hr-HR" dirty="0" smtClean="0"/>
              <a:t> </a:t>
            </a:r>
            <a:r>
              <a:rPr lang="hr-HR" dirty="0" err="1" smtClean="0"/>
              <a:t>which</a:t>
            </a:r>
            <a:r>
              <a:rPr lang="hr-HR" dirty="0" smtClean="0"/>
              <a:t> </a:t>
            </a:r>
            <a:r>
              <a:rPr lang="hr-HR" dirty="0" err="1" smtClean="0"/>
              <a:t>the</a:t>
            </a:r>
            <a:r>
              <a:rPr lang="hr-HR" dirty="0" smtClean="0"/>
              <a:t> </a:t>
            </a:r>
            <a:r>
              <a:rPr lang="hr-HR" dirty="0" err="1" smtClean="0"/>
              <a:t>courts</a:t>
            </a:r>
            <a:r>
              <a:rPr lang="hr-HR" dirty="0" smtClean="0"/>
              <a:t> </a:t>
            </a:r>
            <a:r>
              <a:rPr lang="hr-HR" dirty="0" err="1" smtClean="0"/>
              <a:t>will</a:t>
            </a:r>
            <a:r>
              <a:rPr lang="hr-HR" dirty="0" smtClean="0"/>
              <a:t> </a:t>
            </a:r>
            <a:r>
              <a:rPr lang="hr-HR" b="1" dirty="0" err="1" smtClean="0"/>
              <a:t>enforce</a:t>
            </a:r>
            <a:endParaRPr lang="hr-HR" b="1" dirty="0" smtClean="0"/>
          </a:p>
          <a:p>
            <a:pPr marL="0" indent="0">
              <a:buNone/>
            </a:pPr>
            <a:endParaRPr lang="hr-HR" b="1" dirty="0" smtClean="0"/>
          </a:p>
          <a:p>
            <a:pPr>
              <a:buFontTx/>
              <a:buChar char="-"/>
            </a:pPr>
            <a:r>
              <a:rPr lang="hr-HR" dirty="0" smtClean="0"/>
              <a:t>to </a:t>
            </a:r>
            <a:r>
              <a:rPr lang="hr-HR" dirty="0" err="1" smtClean="0"/>
              <a:t>contract</a:t>
            </a:r>
            <a:r>
              <a:rPr lang="hr-HR" dirty="0" smtClean="0"/>
              <a:t> (to </a:t>
            </a:r>
            <a:r>
              <a:rPr lang="hr-HR" dirty="0" err="1" smtClean="0"/>
              <a:t>enter</a:t>
            </a:r>
            <a:r>
              <a:rPr lang="hr-HR" dirty="0" smtClean="0"/>
              <a:t> </a:t>
            </a:r>
            <a:r>
              <a:rPr lang="hr-HR" b="1" i="1" u="sng" dirty="0" err="1" smtClean="0"/>
              <a:t>into</a:t>
            </a:r>
            <a:r>
              <a:rPr lang="hr-HR" dirty="0" smtClean="0"/>
              <a:t> a </a:t>
            </a:r>
            <a:r>
              <a:rPr lang="hr-HR" dirty="0" err="1" smtClean="0"/>
              <a:t>contract</a:t>
            </a:r>
            <a:r>
              <a:rPr lang="hr-HR" dirty="0" smtClean="0"/>
              <a:t>), a </a:t>
            </a:r>
            <a:r>
              <a:rPr lang="hr-HR" dirty="0" err="1" smtClean="0"/>
              <a:t>contract</a:t>
            </a:r>
            <a:r>
              <a:rPr lang="hr-HR" dirty="0" smtClean="0"/>
              <a:t>, </a:t>
            </a:r>
            <a:r>
              <a:rPr lang="hr-HR" dirty="0" err="1" smtClean="0"/>
              <a:t>contracting</a:t>
            </a:r>
            <a:endParaRPr lang="hr-HR" dirty="0" smtClean="0"/>
          </a:p>
          <a:p>
            <a:pPr>
              <a:buFontTx/>
              <a:buChar char="-"/>
            </a:pPr>
            <a:r>
              <a:rPr lang="hr-HR" dirty="0" smtClean="0"/>
              <a:t>to </a:t>
            </a:r>
            <a:r>
              <a:rPr lang="hr-HR" dirty="0" err="1" smtClean="0"/>
              <a:t>bind</a:t>
            </a:r>
            <a:r>
              <a:rPr lang="hr-HR" dirty="0" smtClean="0"/>
              <a:t>, </a:t>
            </a:r>
            <a:r>
              <a:rPr lang="hr-HR" dirty="0" err="1" smtClean="0"/>
              <a:t>binding</a:t>
            </a:r>
            <a:endParaRPr lang="hr-HR" dirty="0" smtClean="0"/>
          </a:p>
          <a:p>
            <a:pPr>
              <a:buFontTx/>
              <a:buChar char="-"/>
            </a:pPr>
            <a:r>
              <a:rPr lang="hr-HR" dirty="0"/>
              <a:t>t</a:t>
            </a:r>
            <a:r>
              <a:rPr lang="hr-HR" dirty="0" smtClean="0"/>
              <a:t>o </a:t>
            </a:r>
            <a:r>
              <a:rPr lang="hr-HR" dirty="0" err="1" smtClean="0"/>
              <a:t>agree</a:t>
            </a:r>
            <a:r>
              <a:rPr lang="hr-HR" dirty="0" smtClean="0"/>
              <a:t>, </a:t>
            </a:r>
            <a:r>
              <a:rPr lang="hr-HR" dirty="0" err="1" smtClean="0"/>
              <a:t>an</a:t>
            </a:r>
            <a:r>
              <a:rPr lang="hr-HR" dirty="0" smtClean="0"/>
              <a:t> </a:t>
            </a:r>
            <a:r>
              <a:rPr lang="hr-HR" dirty="0" err="1" smtClean="0"/>
              <a:t>agreement</a:t>
            </a:r>
            <a:endParaRPr lang="hr-HR" dirty="0" smtClean="0"/>
          </a:p>
          <a:p>
            <a:pPr>
              <a:buFontTx/>
              <a:buChar char="-"/>
            </a:pPr>
            <a:r>
              <a:rPr lang="hr-HR" dirty="0"/>
              <a:t>a</a:t>
            </a:r>
            <a:r>
              <a:rPr lang="hr-HR" dirty="0" smtClean="0"/>
              <a:t> party </a:t>
            </a:r>
            <a:r>
              <a:rPr lang="hr-HR" b="1" i="1" u="sng" dirty="0" smtClean="0"/>
              <a:t>to</a:t>
            </a:r>
            <a:r>
              <a:rPr lang="hr-HR" dirty="0" smtClean="0"/>
              <a:t> a </a:t>
            </a:r>
            <a:r>
              <a:rPr lang="hr-HR" dirty="0" err="1" smtClean="0"/>
              <a:t>contract</a:t>
            </a:r>
            <a:r>
              <a:rPr lang="hr-HR" dirty="0" smtClean="0"/>
              <a:t>, </a:t>
            </a:r>
          </a:p>
          <a:p>
            <a:pPr>
              <a:buFontTx/>
              <a:buChar char="-"/>
            </a:pPr>
            <a:r>
              <a:rPr lang="hr-HR" dirty="0"/>
              <a:t>t</a:t>
            </a:r>
            <a:r>
              <a:rPr lang="hr-HR" dirty="0" smtClean="0"/>
              <a:t>o </a:t>
            </a:r>
            <a:r>
              <a:rPr lang="hr-HR" dirty="0" err="1" smtClean="0"/>
              <a:t>enforce</a:t>
            </a:r>
            <a:r>
              <a:rPr lang="hr-HR" dirty="0" smtClean="0"/>
              <a:t>, </a:t>
            </a:r>
            <a:r>
              <a:rPr lang="hr-HR" dirty="0" err="1" smtClean="0"/>
              <a:t>enforceable</a:t>
            </a:r>
            <a:endParaRPr lang="hr-HR" dirty="0"/>
          </a:p>
        </p:txBody>
      </p:sp>
    </p:spTree>
    <p:extLst>
      <p:ext uri="{BB962C8B-B14F-4D97-AF65-F5344CB8AC3E}">
        <p14:creationId xmlns:p14="http://schemas.microsoft.com/office/powerpoint/2010/main" val="9575606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err="1" smtClean="0"/>
              <a:t>Agreement</a:t>
            </a:r>
            <a:endParaRPr lang="hr-HR" dirty="0"/>
          </a:p>
        </p:txBody>
      </p:sp>
      <p:sp>
        <p:nvSpPr>
          <p:cNvPr id="3" name="Content Placeholder 2"/>
          <p:cNvSpPr>
            <a:spLocks noGrp="1"/>
          </p:cNvSpPr>
          <p:nvPr>
            <p:ph idx="1"/>
          </p:nvPr>
        </p:nvSpPr>
        <p:spPr/>
        <p:txBody>
          <a:bodyPr/>
          <a:lstStyle/>
          <a:p>
            <a:pPr marL="0" indent="0">
              <a:buNone/>
            </a:pPr>
            <a:r>
              <a:rPr lang="hr-HR" dirty="0" smtClean="0"/>
              <a:t>a) a </a:t>
            </a:r>
            <a:r>
              <a:rPr lang="hr-HR" dirty="0" err="1" smtClean="0"/>
              <a:t>meeting</a:t>
            </a:r>
            <a:r>
              <a:rPr lang="hr-HR" dirty="0" smtClean="0"/>
              <a:t> </a:t>
            </a:r>
            <a:r>
              <a:rPr lang="hr-HR" dirty="0" err="1" smtClean="0"/>
              <a:t>of</a:t>
            </a:r>
            <a:r>
              <a:rPr lang="hr-HR" dirty="0" smtClean="0"/>
              <a:t> </a:t>
            </a:r>
            <a:r>
              <a:rPr lang="hr-HR" dirty="0" err="1" smtClean="0"/>
              <a:t>minds</a:t>
            </a:r>
            <a:r>
              <a:rPr lang="hr-HR" dirty="0" smtClean="0"/>
              <a:t> </a:t>
            </a:r>
            <a:r>
              <a:rPr lang="hr-HR" dirty="0" err="1" smtClean="0"/>
              <a:t>with</a:t>
            </a:r>
            <a:r>
              <a:rPr lang="hr-HR" dirty="0" smtClean="0"/>
              <a:t> </a:t>
            </a:r>
            <a:r>
              <a:rPr lang="hr-HR" dirty="0" err="1" smtClean="0"/>
              <a:t>the</a:t>
            </a:r>
            <a:r>
              <a:rPr lang="hr-HR" dirty="0" smtClean="0"/>
              <a:t> </a:t>
            </a:r>
            <a:r>
              <a:rPr lang="hr-HR" dirty="0" err="1" smtClean="0"/>
              <a:t>understanding</a:t>
            </a:r>
            <a:r>
              <a:rPr lang="hr-HR" dirty="0" smtClean="0"/>
              <a:t> </a:t>
            </a:r>
            <a:r>
              <a:rPr lang="hr-HR" dirty="0" err="1" smtClean="0"/>
              <a:t>and</a:t>
            </a:r>
            <a:r>
              <a:rPr lang="hr-HR" dirty="0" smtClean="0"/>
              <a:t> </a:t>
            </a:r>
            <a:r>
              <a:rPr lang="hr-HR" dirty="0" err="1" smtClean="0"/>
              <a:t>acceptance</a:t>
            </a:r>
            <a:r>
              <a:rPr lang="hr-HR" dirty="0" smtClean="0"/>
              <a:t> </a:t>
            </a:r>
            <a:r>
              <a:rPr lang="hr-HR" dirty="0" err="1" smtClean="0"/>
              <a:t>of</a:t>
            </a:r>
            <a:r>
              <a:rPr lang="hr-HR" dirty="0" smtClean="0"/>
              <a:t> </a:t>
            </a:r>
            <a:r>
              <a:rPr lang="hr-HR" dirty="0" err="1" smtClean="0"/>
              <a:t>reciprocal</a:t>
            </a:r>
            <a:r>
              <a:rPr lang="hr-HR" dirty="0" smtClean="0"/>
              <a:t> </a:t>
            </a:r>
            <a:r>
              <a:rPr lang="hr-HR" dirty="0" err="1" smtClean="0"/>
              <a:t>legal</a:t>
            </a:r>
            <a:r>
              <a:rPr lang="hr-HR" dirty="0" smtClean="0"/>
              <a:t> </a:t>
            </a:r>
            <a:r>
              <a:rPr lang="hr-HR" dirty="0" err="1" smtClean="0"/>
              <a:t>rights</a:t>
            </a:r>
            <a:r>
              <a:rPr lang="hr-HR" dirty="0" smtClean="0"/>
              <a:t> </a:t>
            </a:r>
            <a:r>
              <a:rPr lang="hr-HR" dirty="0" err="1" smtClean="0"/>
              <a:t>and</a:t>
            </a:r>
            <a:r>
              <a:rPr lang="hr-HR" dirty="0" smtClean="0"/>
              <a:t> </a:t>
            </a:r>
            <a:r>
              <a:rPr lang="hr-HR" dirty="0" err="1" smtClean="0"/>
              <a:t>duties</a:t>
            </a:r>
            <a:r>
              <a:rPr lang="hr-HR" dirty="0" smtClean="0"/>
              <a:t> as to </a:t>
            </a:r>
            <a:r>
              <a:rPr lang="hr-HR" dirty="0" err="1" smtClean="0"/>
              <a:t>particular</a:t>
            </a:r>
            <a:r>
              <a:rPr lang="hr-HR" dirty="0" smtClean="0"/>
              <a:t> </a:t>
            </a:r>
            <a:r>
              <a:rPr lang="hr-HR" dirty="0" err="1" smtClean="0"/>
              <a:t>actions</a:t>
            </a:r>
            <a:r>
              <a:rPr lang="hr-HR" dirty="0" smtClean="0"/>
              <a:t> </a:t>
            </a:r>
            <a:r>
              <a:rPr lang="hr-HR" dirty="0" err="1" smtClean="0"/>
              <a:t>or</a:t>
            </a:r>
            <a:r>
              <a:rPr lang="hr-HR" dirty="0" smtClean="0"/>
              <a:t> </a:t>
            </a:r>
            <a:r>
              <a:rPr lang="hr-HR" dirty="0" err="1" smtClean="0"/>
              <a:t>obligations</a:t>
            </a:r>
            <a:r>
              <a:rPr lang="hr-HR" dirty="0" smtClean="0"/>
              <a:t>, </a:t>
            </a:r>
            <a:r>
              <a:rPr lang="hr-HR" dirty="0" err="1" smtClean="0"/>
              <a:t>which</a:t>
            </a:r>
            <a:r>
              <a:rPr lang="hr-HR" dirty="0" smtClean="0"/>
              <a:t> </a:t>
            </a:r>
            <a:r>
              <a:rPr lang="hr-HR" dirty="0" err="1" smtClean="0"/>
              <a:t>the</a:t>
            </a:r>
            <a:r>
              <a:rPr lang="hr-HR" dirty="0" smtClean="0"/>
              <a:t> </a:t>
            </a:r>
            <a:r>
              <a:rPr lang="hr-HR" dirty="0" err="1" smtClean="0"/>
              <a:t>parties</a:t>
            </a:r>
            <a:r>
              <a:rPr lang="hr-HR" dirty="0" smtClean="0"/>
              <a:t> </a:t>
            </a:r>
            <a:r>
              <a:rPr lang="hr-HR" dirty="0" err="1" smtClean="0"/>
              <a:t>intend</a:t>
            </a:r>
            <a:r>
              <a:rPr lang="hr-HR" dirty="0" smtClean="0"/>
              <a:t> to </a:t>
            </a:r>
            <a:r>
              <a:rPr lang="hr-HR" dirty="0" err="1" smtClean="0"/>
              <a:t>exchange</a:t>
            </a:r>
            <a:endParaRPr lang="hr-HR" dirty="0" smtClean="0"/>
          </a:p>
          <a:p>
            <a:pPr marL="514350" indent="-514350">
              <a:buAutoNum type="alphaLcParenR"/>
            </a:pPr>
            <a:endParaRPr lang="hr-HR" dirty="0" smtClean="0"/>
          </a:p>
          <a:p>
            <a:pPr marL="0" indent="0">
              <a:buNone/>
            </a:pPr>
            <a:r>
              <a:rPr lang="hr-HR" dirty="0" smtClean="0"/>
              <a:t>b) a </a:t>
            </a:r>
            <a:r>
              <a:rPr lang="hr-HR" dirty="0" err="1" smtClean="0"/>
              <a:t>mutual</a:t>
            </a:r>
            <a:r>
              <a:rPr lang="hr-HR" dirty="0" smtClean="0"/>
              <a:t> </a:t>
            </a:r>
            <a:r>
              <a:rPr lang="hr-HR" dirty="0" err="1" smtClean="0"/>
              <a:t>assent</a:t>
            </a:r>
            <a:r>
              <a:rPr lang="hr-HR" dirty="0" smtClean="0"/>
              <a:t> to do </a:t>
            </a:r>
            <a:r>
              <a:rPr lang="hr-HR" dirty="0" err="1" smtClean="0"/>
              <a:t>or</a:t>
            </a:r>
            <a:r>
              <a:rPr lang="hr-HR" dirty="0" smtClean="0"/>
              <a:t> </a:t>
            </a:r>
            <a:r>
              <a:rPr lang="hr-HR" dirty="0" err="1" smtClean="0"/>
              <a:t>refrain</a:t>
            </a:r>
            <a:r>
              <a:rPr lang="hr-HR" dirty="0" smtClean="0"/>
              <a:t> </a:t>
            </a:r>
            <a:r>
              <a:rPr lang="hr-HR" dirty="0" err="1" smtClean="0"/>
              <a:t>from</a:t>
            </a:r>
            <a:r>
              <a:rPr lang="hr-HR" dirty="0" smtClean="0"/>
              <a:t> </a:t>
            </a:r>
            <a:r>
              <a:rPr lang="hr-HR" dirty="0" err="1" smtClean="0"/>
              <a:t>doing</a:t>
            </a:r>
            <a:r>
              <a:rPr lang="hr-HR" dirty="0" smtClean="0"/>
              <a:t> </a:t>
            </a:r>
            <a:r>
              <a:rPr lang="hr-HR" dirty="0" err="1" smtClean="0"/>
              <a:t>something</a:t>
            </a:r>
            <a:endParaRPr lang="hr-HR" dirty="0" smtClean="0"/>
          </a:p>
          <a:p>
            <a:pPr marL="0" indent="0">
              <a:buNone/>
            </a:pPr>
            <a:endParaRPr lang="hr-HR" dirty="0" smtClean="0"/>
          </a:p>
          <a:p>
            <a:pPr marL="0" indent="0">
              <a:buNone/>
            </a:pPr>
            <a:r>
              <a:rPr lang="hr-HR" dirty="0" smtClean="0"/>
              <a:t>c) a </a:t>
            </a:r>
            <a:r>
              <a:rPr lang="hr-HR" dirty="0" err="1" smtClean="0"/>
              <a:t>contract</a:t>
            </a:r>
            <a:endParaRPr lang="hr-HR" dirty="0" smtClean="0"/>
          </a:p>
          <a:p>
            <a:endParaRPr lang="hr-HR" dirty="0"/>
          </a:p>
        </p:txBody>
      </p:sp>
    </p:spTree>
    <p:extLst>
      <p:ext uri="{BB962C8B-B14F-4D97-AF65-F5344CB8AC3E}">
        <p14:creationId xmlns:p14="http://schemas.microsoft.com/office/powerpoint/2010/main" val="195790583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err="1" smtClean="0"/>
              <a:t>Examples</a:t>
            </a:r>
            <a:endParaRPr lang="hr-HR" dirty="0"/>
          </a:p>
        </p:txBody>
      </p:sp>
      <p:sp>
        <p:nvSpPr>
          <p:cNvPr id="3" name="Content Placeholder 2"/>
          <p:cNvSpPr>
            <a:spLocks noGrp="1"/>
          </p:cNvSpPr>
          <p:nvPr>
            <p:ph idx="1"/>
          </p:nvPr>
        </p:nvSpPr>
        <p:spPr/>
        <p:txBody>
          <a:bodyPr/>
          <a:lstStyle/>
          <a:p>
            <a:r>
              <a:rPr lang="hr-HR" dirty="0" err="1" smtClean="0"/>
              <a:t>Employment</a:t>
            </a:r>
            <a:r>
              <a:rPr lang="hr-HR" dirty="0" smtClean="0"/>
              <a:t> </a:t>
            </a:r>
            <a:r>
              <a:rPr lang="hr-HR" dirty="0" err="1" smtClean="0"/>
              <a:t>contract</a:t>
            </a:r>
            <a:r>
              <a:rPr lang="hr-HR" dirty="0" smtClean="0"/>
              <a:t>/</a:t>
            </a:r>
            <a:r>
              <a:rPr lang="hr-HR" dirty="0" err="1" smtClean="0"/>
              <a:t>agreement</a:t>
            </a:r>
            <a:endParaRPr lang="hr-HR" dirty="0" smtClean="0"/>
          </a:p>
          <a:p>
            <a:r>
              <a:rPr lang="hr-HR" dirty="0" err="1" smtClean="0"/>
              <a:t>Contract</a:t>
            </a:r>
            <a:r>
              <a:rPr lang="hr-HR" dirty="0" smtClean="0"/>
              <a:t> for </a:t>
            </a:r>
            <a:r>
              <a:rPr lang="hr-HR" dirty="0" err="1" smtClean="0"/>
              <a:t>the</a:t>
            </a:r>
            <a:r>
              <a:rPr lang="hr-HR" dirty="0" smtClean="0"/>
              <a:t> sale </a:t>
            </a:r>
            <a:r>
              <a:rPr lang="hr-HR" dirty="0" err="1" smtClean="0"/>
              <a:t>of</a:t>
            </a:r>
            <a:r>
              <a:rPr lang="hr-HR" dirty="0" smtClean="0"/>
              <a:t> </a:t>
            </a:r>
            <a:r>
              <a:rPr lang="hr-HR" dirty="0" err="1" smtClean="0"/>
              <a:t>goods</a:t>
            </a:r>
            <a:endParaRPr lang="hr-HR" dirty="0" smtClean="0"/>
          </a:p>
          <a:p>
            <a:r>
              <a:rPr lang="hr-HR" dirty="0" err="1" smtClean="0"/>
              <a:t>Lease</a:t>
            </a:r>
            <a:r>
              <a:rPr lang="hr-HR" dirty="0" smtClean="0"/>
              <a:t> </a:t>
            </a:r>
            <a:r>
              <a:rPr lang="hr-HR" dirty="0" err="1" smtClean="0"/>
              <a:t>agreement</a:t>
            </a:r>
            <a:endParaRPr lang="hr-HR" dirty="0" smtClean="0"/>
          </a:p>
          <a:p>
            <a:r>
              <a:rPr lang="hr-HR" dirty="0" err="1" smtClean="0"/>
              <a:t>Arbitration</a:t>
            </a:r>
            <a:r>
              <a:rPr lang="hr-HR" dirty="0" smtClean="0"/>
              <a:t> </a:t>
            </a:r>
            <a:r>
              <a:rPr lang="hr-HR" dirty="0" err="1" smtClean="0"/>
              <a:t>agreement</a:t>
            </a:r>
            <a:endParaRPr lang="hr-HR" dirty="0" smtClean="0"/>
          </a:p>
          <a:p>
            <a:endParaRPr lang="hr-HR"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672562" y="2744293"/>
            <a:ext cx="4092286" cy="2713364"/>
          </a:xfrm>
          <a:prstGeom prst="rect">
            <a:avLst/>
          </a:prstGeom>
        </p:spPr>
      </p:pic>
    </p:spTree>
    <p:extLst>
      <p:ext uri="{BB962C8B-B14F-4D97-AF65-F5344CB8AC3E}">
        <p14:creationId xmlns:p14="http://schemas.microsoft.com/office/powerpoint/2010/main" val="84757708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err="1" smtClean="0"/>
              <a:t>Elements</a:t>
            </a:r>
            <a:r>
              <a:rPr lang="hr-HR" dirty="0" smtClean="0"/>
              <a:t> </a:t>
            </a:r>
            <a:r>
              <a:rPr lang="hr-HR" dirty="0" err="1" smtClean="0"/>
              <a:t>of</a:t>
            </a:r>
            <a:r>
              <a:rPr lang="hr-HR" dirty="0" smtClean="0"/>
              <a:t> a </a:t>
            </a:r>
            <a:r>
              <a:rPr lang="hr-HR" dirty="0" err="1" smtClean="0"/>
              <a:t>valid</a:t>
            </a:r>
            <a:r>
              <a:rPr lang="hr-HR" dirty="0" smtClean="0"/>
              <a:t> </a:t>
            </a:r>
            <a:r>
              <a:rPr lang="hr-HR" dirty="0" err="1" smtClean="0"/>
              <a:t>contract</a:t>
            </a:r>
            <a:endParaRPr lang="hr-HR" dirty="0"/>
          </a:p>
        </p:txBody>
      </p:sp>
      <p:sp>
        <p:nvSpPr>
          <p:cNvPr id="3" name="Content Placeholder 2"/>
          <p:cNvSpPr>
            <a:spLocks noGrp="1"/>
          </p:cNvSpPr>
          <p:nvPr>
            <p:ph idx="1"/>
          </p:nvPr>
        </p:nvSpPr>
        <p:spPr/>
        <p:txBody>
          <a:bodyPr>
            <a:normAutofit/>
          </a:bodyPr>
          <a:lstStyle/>
          <a:p>
            <a:r>
              <a:rPr lang="en-US" altLang="sr-Latn-RS" dirty="0" smtClean="0"/>
              <a:t>Agreement </a:t>
            </a:r>
            <a:r>
              <a:rPr lang="hr-HR" altLang="sr-Latn-RS" dirty="0" smtClean="0"/>
              <a:t>– </a:t>
            </a:r>
            <a:r>
              <a:rPr lang="hr-HR" altLang="sr-Latn-RS" dirty="0" err="1" smtClean="0"/>
              <a:t>offer</a:t>
            </a:r>
            <a:r>
              <a:rPr lang="hr-HR" altLang="sr-Latn-RS" dirty="0" smtClean="0"/>
              <a:t> </a:t>
            </a:r>
            <a:r>
              <a:rPr lang="hr-HR" altLang="sr-Latn-RS" dirty="0" err="1" smtClean="0"/>
              <a:t>and</a:t>
            </a:r>
            <a:r>
              <a:rPr lang="hr-HR" altLang="sr-Latn-RS" dirty="0" smtClean="0"/>
              <a:t> </a:t>
            </a:r>
            <a:r>
              <a:rPr lang="hr-HR" altLang="sr-Latn-RS" dirty="0" err="1" smtClean="0"/>
              <a:t>acceptance</a:t>
            </a:r>
            <a:r>
              <a:rPr lang="hr-HR" altLang="sr-Latn-RS" dirty="0" smtClean="0"/>
              <a:t> </a:t>
            </a:r>
          </a:p>
          <a:p>
            <a:pPr>
              <a:buNone/>
            </a:pPr>
            <a:endParaRPr lang="hr-HR" altLang="sr-Latn-RS" dirty="0" smtClean="0"/>
          </a:p>
          <a:p>
            <a:r>
              <a:rPr lang="hr-HR" altLang="sr-Latn-RS" dirty="0" err="1" smtClean="0"/>
              <a:t>Consideration</a:t>
            </a:r>
            <a:r>
              <a:rPr lang="hr-HR" altLang="sr-Latn-RS" dirty="0" smtClean="0"/>
              <a:t> </a:t>
            </a:r>
          </a:p>
          <a:p>
            <a:pPr>
              <a:buNone/>
            </a:pPr>
            <a:endParaRPr lang="hr-HR" altLang="sr-Latn-RS" dirty="0" smtClean="0"/>
          </a:p>
          <a:p>
            <a:r>
              <a:rPr lang="hr-HR" altLang="sr-Latn-RS" dirty="0" err="1" smtClean="0"/>
              <a:t>Intention</a:t>
            </a:r>
            <a:r>
              <a:rPr lang="hr-HR" altLang="sr-Latn-RS" dirty="0" smtClean="0"/>
              <a:t> to </a:t>
            </a:r>
            <a:r>
              <a:rPr lang="hr-HR" altLang="sr-Latn-RS" dirty="0" err="1" smtClean="0"/>
              <a:t>create</a:t>
            </a:r>
            <a:r>
              <a:rPr lang="hr-HR" altLang="sr-Latn-RS" dirty="0" smtClean="0"/>
              <a:t> </a:t>
            </a:r>
            <a:r>
              <a:rPr lang="hr-HR" altLang="sr-Latn-RS" dirty="0" err="1" smtClean="0"/>
              <a:t>legal</a:t>
            </a:r>
            <a:r>
              <a:rPr lang="hr-HR" altLang="sr-Latn-RS" dirty="0" smtClean="0"/>
              <a:t> </a:t>
            </a:r>
            <a:r>
              <a:rPr lang="hr-HR" altLang="sr-Latn-RS" dirty="0" err="1" smtClean="0"/>
              <a:t>relations</a:t>
            </a:r>
            <a:endParaRPr lang="hr-HR" altLang="sr-Latn-RS" dirty="0" smtClean="0"/>
          </a:p>
          <a:p>
            <a:endParaRPr lang="hr-HR" altLang="sr-Latn-RS" dirty="0" smtClean="0"/>
          </a:p>
          <a:p>
            <a:r>
              <a:rPr lang="hr-HR" altLang="sr-Latn-RS" dirty="0" err="1" smtClean="0"/>
              <a:t>Certainty</a:t>
            </a:r>
            <a:r>
              <a:rPr lang="hr-HR" altLang="sr-Latn-RS" dirty="0" smtClean="0"/>
              <a:t> </a:t>
            </a:r>
            <a:r>
              <a:rPr lang="hr-HR" altLang="sr-Latn-RS" dirty="0" err="1" smtClean="0"/>
              <a:t>of</a:t>
            </a:r>
            <a:r>
              <a:rPr lang="hr-HR" altLang="sr-Latn-RS" dirty="0" smtClean="0"/>
              <a:t> </a:t>
            </a:r>
            <a:r>
              <a:rPr lang="hr-HR" altLang="sr-Latn-RS" dirty="0" err="1" smtClean="0"/>
              <a:t>terms</a:t>
            </a:r>
            <a:endParaRPr lang="hr-HR" altLang="sr-Latn-RS" dirty="0" smtClean="0"/>
          </a:p>
          <a:p>
            <a:r>
              <a:rPr lang="hr-HR" altLang="sr-Latn-RS" dirty="0" smtClean="0"/>
              <a:t>Legal </a:t>
            </a:r>
            <a:r>
              <a:rPr lang="hr-HR" altLang="sr-Latn-RS" dirty="0" err="1" smtClean="0"/>
              <a:t>capacity</a:t>
            </a:r>
            <a:endParaRPr lang="hr-HR" altLang="sr-Latn-RS" dirty="0" smtClean="0"/>
          </a:p>
          <a:p>
            <a:pPr marL="0" indent="0">
              <a:buNone/>
            </a:pPr>
            <a:endParaRPr lang="hr-HR" dirty="0"/>
          </a:p>
        </p:txBody>
      </p:sp>
    </p:spTree>
    <p:extLst>
      <p:ext uri="{BB962C8B-B14F-4D97-AF65-F5344CB8AC3E}">
        <p14:creationId xmlns:p14="http://schemas.microsoft.com/office/powerpoint/2010/main" val="144998395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err="1" smtClean="0"/>
              <a:t>Offer</a:t>
            </a:r>
            <a:r>
              <a:rPr lang="hr-HR" dirty="0" smtClean="0"/>
              <a:t> vs. </a:t>
            </a:r>
            <a:r>
              <a:rPr lang="hr-HR" dirty="0" err="1" smtClean="0"/>
              <a:t>invitation</a:t>
            </a:r>
            <a:r>
              <a:rPr lang="hr-HR" dirty="0" smtClean="0"/>
              <a:t> to </a:t>
            </a:r>
            <a:r>
              <a:rPr lang="hr-HR" dirty="0" err="1" smtClean="0"/>
              <a:t>treat</a:t>
            </a:r>
            <a:endParaRPr lang="hr-HR" dirty="0"/>
          </a:p>
        </p:txBody>
      </p:sp>
      <p:sp>
        <p:nvSpPr>
          <p:cNvPr id="3" name="Content Placeholder 2"/>
          <p:cNvSpPr>
            <a:spLocks noGrp="1"/>
          </p:cNvSpPr>
          <p:nvPr>
            <p:ph idx="1"/>
          </p:nvPr>
        </p:nvSpPr>
        <p:spPr/>
        <p:txBody>
          <a:bodyPr/>
          <a:lstStyle/>
          <a:p>
            <a:pPr marL="0" indent="0">
              <a:buNone/>
            </a:pPr>
            <a:r>
              <a:rPr lang="en-GB" dirty="0" smtClean="0"/>
              <a:t>”An expression of willingness to contract on specific terms, made with the intention that </a:t>
            </a:r>
            <a:r>
              <a:rPr lang="en-GB" u="sng" dirty="0" smtClean="0"/>
              <a:t>it is to become binding </a:t>
            </a:r>
            <a:r>
              <a:rPr lang="en-GB" dirty="0" smtClean="0"/>
              <a:t>as soon as it is accepted by the person to whom it is addressed”</a:t>
            </a:r>
            <a:endParaRPr lang="hr-HR" dirty="0" smtClean="0"/>
          </a:p>
          <a:p>
            <a:pPr marL="0" indent="0">
              <a:buNone/>
            </a:pPr>
            <a:endParaRPr lang="hr-HR" dirty="0"/>
          </a:p>
          <a:p>
            <a:pPr marL="0" indent="0">
              <a:buNone/>
            </a:pPr>
            <a:r>
              <a:rPr lang="hr-HR" dirty="0" smtClean="0"/>
              <a:t>                                                        </a:t>
            </a:r>
          </a:p>
          <a:p>
            <a:pPr>
              <a:buFontTx/>
              <a:buChar char="-"/>
            </a:pPr>
            <a:endParaRPr lang="hr-HR" dirty="0" smtClean="0"/>
          </a:p>
          <a:p>
            <a:endParaRPr lang="hr-HR"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15686" y="3414051"/>
            <a:ext cx="3617089" cy="2857500"/>
          </a:xfrm>
          <a:prstGeom prst="rect">
            <a:avLst/>
          </a:prstGeo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976562" y="3468922"/>
            <a:ext cx="4297440" cy="2747757"/>
          </a:xfrm>
          <a:prstGeom prst="rect">
            <a:avLst/>
          </a:prstGeom>
        </p:spPr>
      </p:pic>
    </p:spTree>
    <p:extLst>
      <p:ext uri="{BB962C8B-B14F-4D97-AF65-F5344CB8AC3E}">
        <p14:creationId xmlns:p14="http://schemas.microsoft.com/office/powerpoint/2010/main" val="335951166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hr-HR" dirty="0" err="1" smtClean="0"/>
              <a:t>End</a:t>
            </a:r>
            <a:r>
              <a:rPr lang="hr-HR" dirty="0" smtClean="0"/>
              <a:t> </a:t>
            </a:r>
            <a:r>
              <a:rPr lang="hr-HR" dirty="0" err="1" smtClean="0"/>
              <a:t>of</a:t>
            </a:r>
            <a:r>
              <a:rPr lang="hr-HR" dirty="0" smtClean="0"/>
              <a:t> </a:t>
            </a:r>
            <a:r>
              <a:rPr lang="hr-HR" dirty="0" err="1" smtClean="0"/>
              <a:t>an</a:t>
            </a:r>
            <a:r>
              <a:rPr lang="hr-HR" dirty="0" smtClean="0"/>
              <a:t> </a:t>
            </a:r>
            <a:r>
              <a:rPr lang="hr-HR" dirty="0" err="1" smtClean="0"/>
              <a:t>offer</a:t>
            </a:r>
            <a:r>
              <a:rPr lang="hr-HR" dirty="0" smtClean="0"/>
              <a:t/>
            </a:r>
            <a:br>
              <a:rPr lang="hr-HR" dirty="0" smtClean="0"/>
            </a:br>
            <a:r>
              <a:rPr lang="hr-HR" sz="2700" dirty="0" err="1" smtClean="0">
                <a:solidFill>
                  <a:schemeClr val="tx1"/>
                </a:solidFill>
              </a:rPr>
              <a:t>I’m</a:t>
            </a:r>
            <a:r>
              <a:rPr lang="hr-HR" sz="2700" dirty="0" smtClean="0">
                <a:solidFill>
                  <a:schemeClr val="tx1"/>
                </a:solidFill>
              </a:rPr>
              <a:t> </a:t>
            </a:r>
            <a:r>
              <a:rPr lang="hr-HR" sz="2700" dirty="0" err="1" smtClean="0">
                <a:solidFill>
                  <a:schemeClr val="tx1"/>
                </a:solidFill>
              </a:rPr>
              <a:t>selling</a:t>
            </a:r>
            <a:r>
              <a:rPr lang="hr-HR" sz="2700" dirty="0" smtClean="0">
                <a:solidFill>
                  <a:schemeClr val="tx1"/>
                </a:solidFill>
              </a:rPr>
              <a:t> </a:t>
            </a:r>
            <a:r>
              <a:rPr lang="hr-HR" sz="2700" dirty="0" err="1" smtClean="0">
                <a:solidFill>
                  <a:schemeClr val="tx1"/>
                </a:solidFill>
              </a:rPr>
              <a:t>two</a:t>
            </a:r>
            <a:r>
              <a:rPr lang="hr-HR" sz="2700" dirty="0" smtClean="0">
                <a:solidFill>
                  <a:schemeClr val="tx1"/>
                </a:solidFill>
              </a:rPr>
              <a:t> </a:t>
            </a:r>
            <a:r>
              <a:rPr lang="hr-HR" sz="2700" dirty="0" err="1" smtClean="0">
                <a:solidFill>
                  <a:schemeClr val="tx1"/>
                </a:solidFill>
              </a:rPr>
              <a:t>tickets</a:t>
            </a:r>
            <a:r>
              <a:rPr lang="hr-HR" sz="2700" dirty="0" smtClean="0">
                <a:solidFill>
                  <a:schemeClr val="tx1"/>
                </a:solidFill>
              </a:rPr>
              <a:t> to a David Bowie </a:t>
            </a:r>
            <a:r>
              <a:rPr lang="hr-HR" sz="2700" dirty="0" err="1" smtClean="0">
                <a:solidFill>
                  <a:schemeClr val="tx1"/>
                </a:solidFill>
              </a:rPr>
              <a:t>concert</a:t>
            </a:r>
            <a:r>
              <a:rPr lang="hr-HR" sz="2700" dirty="0" smtClean="0">
                <a:solidFill>
                  <a:schemeClr val="tx1"/>
                </a:solidFill>
              </a:rPr>
              <a:t>. £500 </a:t>
            </a:r>
            <a:r>
              <a:rPr lang="hr-HR" sz="2700" dirty="0" err="1" smtClean="0">
                <a:solidFill>
                  <a:schemeClr val="tx1"/>
                </a:solidFill>
              </a:rPr>
              <a:t>each</a:t>
            </a:r>
            <a:r>
              <a:rPr lang="hr-HR" sz="2700" dirty="0" smtClean="0">
                <a:solidFill>
                  <a:schemeClr val="tx1"/>
                </a:solidFill>
              </a:rPr>
              <a:t>. Do </a:t>
            </a:r>
            <a:r>
              <a:rPr lang="hr-HR" sz="2700" dirty="0" err="1" smtClean="0">
                <a:solidFill>
                  <a:schemeClr val="tx1"/>
                </a:solidFill>
              </a:rPr>
              <a:t>you</a:t>
            </a:r>
            <a:r>
              <a:rPr lang="hr-HR" sz="2700" dirty="0" smtClean="0">
                <a:solidFill>
                  <a:schemeClr val="tx1"/>
                </a:solidFill>
              </a:rPr>
              <a:t> </a:t>
            </a:r>
            <a:r>
              <a:rPr lang="hr-HR" sz="2700" dirty="0" err="1" smtClean="0">
                <a:solidFill>
                  <a:schemeClr val="tx1"/>
                </a:solidFill>
              </a:rPr>
              <a:t>want</a:t>
            </a:r>
            <a:r>
              <a:rPr lang="hr-HR" sz="2700" dirty="0" smtClean="0">
                <a:solidFill>
                  <a:schemeClr val="tx1"/>
                </a:solidFill>
              </a:rPr>
              <a:t> </a:t>
            </a:r>
            <a:r>
              <a:rPr lang="hr-HR" sz="2700" dirty="0" err="1" smtClean="0">
                <a:solidFill>
                  <a:schemeClr val="tx1"/>
                </a:solidFill>
              </a:rPr>
              <a:t>them</a:t>
            </a:r>
            <a:r>
              <a:rPr lang="hr-HR" sz="2700" dirty="0" smtClean="0">
                <a:solidFill>
                  <a:schemeClr val="tx1"/>
                </a:solidFill>
              </a:rPr>
              <a:t>? </a:t>
            </a:r>
            <a:endParaRPr lang="hr-HR" sz="2700" dirty="0">
              <a:solidFill>
                <a:schemeClr val="tx1"/>
              </a:solidFill>
            </a:endParaRPr>
          </a:p>
        </p:txBody>
      </p:sp>
      <p:sp>
        <p:nvSpPr>
          <p:cNvPr id="3" name="Content Placeholder 2"/>
          <p:cNvSpPr>
            <a:spLocks noGrp="1"/>
          </p:cNvSpPr>
          <p:nvPr>
            <p:ph idx="1"/>
          </p:nvPr>
        </p:nvSpPr>
        <p:spPr/>
        <p:txBody>
          <a:bodyPr>
            <a:normAutofit fontScale="92500" lnSpcReduction="10000"/>
          </a:bodyPr>
          <a:lstStyle/>
          <a:p>
            <a:r>
              <a:rPr lang="hr-HR" altLang="sr-Latn-RS" dirty="0"/>
              <a:t>“</a:t>
            </a:r>
            <a:r>
              <a:rPr lang="hr-HR" altLang="sr-Latn-RS" dirty="0" err="1"/>
              <a:t>I’ll</a:t>
            </a:r>
            <a:r>
              <a:rPr lang="hr-HR" altLang="sr-Latn-RS" dirty="0"/>
              <a:t> </a:t>
            </a:r>
            <a:r>
              <a:rPr lang="hr-HR" altLang="sr-Latn-RS" dirty="0" err="1"/>
              <a:t>give</a:t>
            </a:r>
            <a:r>
              <a:rPr lang="hr-HR" altLang="sr-Latn-RS" dirty="0"/>
              <a:t> </a:t>
            </a:r>
            <a:r>
              <a:rPr lang="hr-HR" altLang="sr-Latn-RS" dirty="0" err="1"/>
              <a:t>you</a:t>
            </a:r>
            <a:r>
              <a:rPr lang="hr-HR" altLang="sr-Latn-RS" dirty="0"/>
              <a:t> </a:t>
            </a:r>
            <a:r>
              <a:rPr lang="hr-HR" altLang="sr-Latn-RS" dirty="0" smtClean="0"/>
              <a:t>£400 </a:t>
            </a:r>
            <a:r>
              <a:rPr lang="hr-HR" altLang="sr-Latn-RS" dirty="0" err="1"/>
              <a:t>instead</a:t>
            </a:r>
            <a:r>
              <a:rPr lang="hr-HR" altLang="sr-Latn-RS" dirty="0"/>
              <a:t> </a:t>
            </a:r>
            <a:r>
              <a:rPr lang="hr-HR" altLang="sr-Latn-RS" dirty="0" err="1"/>
              <a:t>of</a:t>
            </a:r>
            <a:r>
              <a:rPr lang="hr-HR" altLang="sr-Latn-RS" dirty="0"/>
              <a:t> </a:t>
            </a:r>
            <a:r>
              <a:rPr lang="hr-HR" altLang="sr-Latn-RS" dirty="0" smtClean="0"/>
              <a:t>£500 </a:t>
            </a:r>
            <a:r>
              <a:rPr lang="hr-HR" altLang="sr-Latn-RS" dirty="0"/>
              <a:t>for </a:t>
            </a:r>
            <a:r>
              <a:rPr lang="hr-HR" altLang="sr-Latn-RS" dirty="0" err="1"/>
              <a:t>each</a:t>
            </a:r>
            <a:r>
              <a:rPr lang="hr-HR" altLang="sr-Latn-RS" dirty="0"/>
              <a:t> </a:t>
            </a:r>
            <a:r>
              <a:rPr lang="hr-HR" altLang="sr-Latn-RS" dirty="0" err="1"/>
              <a:t>ticket</a:t>
            </a:r>
            <a:r>
              <a:rPr lang="hr-HR" altLang="sr-Latn-RS" dirty="0"/>
              <a:t>.” </a:t>
            </a:r>
          </a:p>
          <a:p>
            <a:pPr>
              <a:buFont typeface="Wingdings 3" panose="05040102010807070707" pitchFamily="18" charset="2"/>
              <a:buNone/>
            </a:pPr>
            <a:r>
              <a:rPr lang="hr-HR" altLang="sr-Latn-RS" b="1" dirty="0" err="1"/>
              <a:t>counter-offer</a:t>
            </a:r>
            <a:endParaRPr lang="hr-HR" altLang="sr-Latn-RS" b="1" dirty="0"/>
          </a:p>
          <a:p>
            <a:r>
              <a:rPr lang="hr-HR" altLang="sr-Latn-RS" dirty="0"/>
              <a:t>“</a:t>
            </a:r>
            <a:r>
              <a:rPr lang="hr-HR" altLang="sr-Latn-RS" dirty="0" err="1"/>
              <a:t>I’ve</a:t>
            </a:r>
            <a:r>
              <a:rPr lang="hr-HR" altLang="sr-Latn-RS" dirty="0"/>
              <a:t> </a:t>
            </a:r>
            <a:r>
              <a:rPr lang="hr-HR" altLang="sr-Latn-RS" dirty="0" err="1"/>
              <a:t>changed</a:t>
            </a:r>
            <a:r>
              <a:rPr lang="hr-HR" altLang="sr-Latn-RS" dirty="0"/>
              <a:t> </a:t>
            </a:r>
            <a:r>
              <a:rPr lang="hr-HR" altLang="sr-Latn-RS" dirty="0" err="1"/>
              <a:t>my</a:t>
            </a:r>
            <a:r>
              <a:rPr lang="hr-HR" altLang="sr-Latn-RS" dirty="0"/>
              <a:t> </a:t>
            </a:r>
            <a:r>
              <a:rPr lang="hr-HR" altLang="sr-Latn-RS" dirty="0" err="1"/>
              <a:t>mind</a:t>
            </a:r>
            <a:r>
              <a:rPr lang="hr-HR" altLang="sr-Latn-RS" dirty="0"/>
              <a:t>. </a:t>
            </a:r>
            <a:r>
              <a:rPr lang="hr-HR" altLang="sr-Latn-RS" dirty="0" err="1"/>
              <a:t>The</a:t>
            </a:r>
            <a:r>
              <a:rPr lang="hr-HR" altLang="sr-Latn-RS" dirty="0"/>
              <a:t> </a:t>
            </a:r>
            <a:r>
              <a:rPr lang="hr-HR" altLang="sr-Latn-RS" dirty="0" err="1"/>
              <a:t>offer</a:t>
            </a:r>
            <a:r>
              <a:rPr lang="hr-HR" altLang="sr-Latn-RS" dirty="0"/>
              <a:t> </a:t>
            </a:r>
            <a:r>
              <a:rPr lang="hr-HR" altLang="sr-Latn-RS" dirty="0" err="1"/>
              <a:t>is</a:t>
            </a:r>
            <a:r>
              <a:rPr lang="hr-HR" altLang="sr-Latn-RS" dirty="0"/>
              <a:t> no </a:t>
            </a:r>
            <a:r>
              <a:rPr lang="hr-HR" altLang="sr-Latn-RS" dirty="0" err="1"/>
              <a:t>longer</a:t>
            </a:r>
            <a:r>
              <a:rPr lang="hr-HR" altLang="sr-Latn-RS" dirty="0"/>
              <a:t> </a:t>
            </a:r>
            <a:r>
              <a:rPr lang="hr-HR" altLang="sr-Latn-RS" dirty="0" err="1"/>
              <a:t>open</a:t>
            </a:r>
            <a:r>
              <a:rPr lang="hr-HR" altLang="sr-Latn-RS" dirty="0"/>
              <a:t>.”</a:t>
            </a:r>
          </a:p>
          <a:p>
            <a:pPr>
              <a:buFont typeface="Wingdings 3" panose="05040102010807070707" pitchFamily="18" charset="2"/>
              <a:buNone/>
            </a:pPr>
            <a:r>
              <a:rPr lang="hr-HR" altLang="sr-Latn-RS" b="1" dirty="0" err="1"/>
              <a:t>revocation</a:t>
            </a:r>
            <a:endParaRPr lang="hr-HR" altLang="sr-Latn-RS" b="1" dirty="0"/>
          </a:p>
          <a:p>
            <a:r>
              <a:rPr lang="hr-HR" altLang="sr-Latn-RS" dirty="0" smtClean="0"/>
              <a:t>„No </a:t>
            </a:r>
            <a:r>
              <a:rPr lang="hr-HR" altLang="sr-Latn-RS" dirty="0" err="1"/>
              <a:t>thank</a:t>
            </a:r>
            <a:r>
              <a:rPr lang="hr-HR" altLang="sr-Latn-RS" dirty="0"/>
              <a:t> </a:t>
            </a:r>
            <a:r>
              <a:rPr lang="hr-HR" altLang="sr-Latn-RS" dirty="0" err="1"/>
              <a:t>you</a:t>
            </a:r>
            <a:r>
              <a:rPr lang="hr-HR" altLang="sr-Latn-RS" dirty="0"/>
              <a:t>. </a:t>
            </a:r>
            <a:r>
              <a:rPr lang="hr-HR" altLang="sr-Latn-RS" dirty="0" err="1"/>
              <a:t>The</a:t>
            </a:r>
            <a:r>
              <a:rPr lang="hr-HR" altLang="sr-Latn-RS" dirty="0"/>
              <a:t> </a:t>
            </a:r>
            <a:r>
              <a:rPr lang="hr-HR" altLang="sr-Latn-RS" dirty="0" err="1"/>
              <a:t>price</a:t>
            </a:r>
            <a:r>
              <a:rPr lang="hr-HR" altLang="sr-Latn-RS" dirty="0"/>
              <a:t> </a:t>
            </a:r>
            <a:r>
              <a:rPr lang="hr-HR" altLang="sr-Latn-RS" dirty="0" err="1"/>
              <a:t>is</a:t>
            </a:r>
            <a:r>
              <a:rPr lang="hr-HR" altLang="sr-Latn-RS" dirty="0"/>
              <a:t> </a:t>
            </a:r>
            <a:r>
              <a:rPr lang="hr-HR" altLang="sr-Latn-RS" dirty="0" err="1"/>
              <a:t>much</a:t>
            </a:r>
            <a:r>
              <a:rPr lang="hr-HR" altLang="sr-Latn-RS" dirty="0"/>
              <a:t> </a:t>
            </a:r>
            <a:r>
              <a:rPr lang="hr-HR" altLang="sr-Latn-RS" dirty="0" err="1"/>
              <a:t>too</a:t>
            </a:r>
            <a:r>
              <a:rPr lang="hr-HR" altLang="sr-Latn-RS" dirty="0"/>
              <a:t> </a:t>
            </a:r>
            <a:r>
              <a:rPr lang="hr-HR" altLang="sr-Latn-RS" dirty="0" err="1"/>
              <a:t>high</a:t>
            </a:r>
            <a:r>
              <a:rPr lang="hr-HR" altLang="sr-Latn-RS" dirty="0"/>
              <a:t>. </a:t>
            </a:r>
            <a:r>
              <a:rPr lang="hr-HR" altLang="sr-Latn-RS" dirty="0" err="1"/>
              <a:t>Forget</a:t>
            </a:r>
            <a:r>
              <a:rPr lang="hr-HR" altLang="sr-Latn-RS" dirty="0"/>
              <a:t> </a:t>
            </a:r>
            <a:r>
              <a:rPr lang="hr-HR" altLang="sr-Latn-RS" dirty="0" err="1"/>
              <a:t>it</a:t>
            </a:r>
            <a:r>
              <a:rPr lang="hr-HR" altLang="sr-Latn-RS" dirty="0"/>
              <a:t>.”</a:t>
            </a:r>
          </a:p>
          <a:p>
            <a:pPr>
              <a:buFont typeface="Wingdings 3" panose="05040102010807070707" pitchFamily="18" charset="2"/>
              <a:buNone/>
            </a:pPr>
            <a:r>
              <a:rPr lang="hr-HR" altLang="sr-Latn-RS" b="1" dirty="0" err="1"/>
              <a:t>rejection</a:t>
            </a:r>
            <a:endParaRPr lang="en-US" altLang="sr-Latn-RS" b="1" dirty="0"/>
          </a:p>
          <a:p>
            <a:r>
              <a:rPr lang="hr-HR" altLang="sr-Latn-RS" dirty="0"/>
              <a:t>“You </a:t>
            </a:r>
            <a:r>
              <a:rPr lang="hr-HR" altLang="sr-Latn-RS" dirty="0" err="1"/>
              <a:t>know</a:t>
            </a:r>
            <a:r>
              <a:rPr lang="hr-HR" altLang="sr-Latn-RS" dirty="0"/>
              <a:t> </a:t>
            </a:r>
            <a:r>
              <a:rPr lang="hr-HR" altLang="sr-Latn-RS" dirty="0" err="1"/>
              <a:t>those</a:t>
            </a:r>
            <a:r>
              <a:rPr lang="hr-HR" altLang="sr-Latn-RS" dirty="0"/>
              <a:t> </a:t>
            </a:r>
            <a:r>
              <a:rPr lang="hr-HR" altLang="sr-Latn-RS" dirty="0" err="1"/>
              <a:t>tickets</a:t>
            </a:r>
            <a:r>
              <a:rPr lang="hr-HR" altLang="sr-Latn-RS" dirty="0"/>
              <a:t> </a:t>
            </a:r>
            <a:r>
              <a:rPr lang="hr-HR" altLang="sr-Latn-RS" dirty="0" err="1"/>
              <a:t>you</a:t>
            </a:r>
            <a:r>
              <a:rPr lang="hr-HR" altLang="sr-Latn-RS" dirty="0"/>
              <a:t> </a:t>
            </a:r>
            <a:r>
              <a:rPr lang="hr-HR" altLang="sr-Latn-RS" dirty="0" err="1"/>
              <a:t>offered</a:t>
            </a:r>
            <a:r>
              <a:rPr lang="hr-HR" altLang="sr-Latn-RS" dirty="0"/>
              <a:t> to </a:t>
            </a:r>
            <a:r>
              <a:rPr lang="hr-HR" altLang="sr-Latn-RS" dirty="0" err="1"/>
              <a:t>sell</a:t>
            </a:r>
            <a:r>
              <a:rPr lang="hr-HR" altLang="sr-Latn-RS" dirty="0"/>
              <a:t> me </a:t>
            </a:r>
            <a:r>
              <a:rPr lang="hr-HR" altLang="sr-Latn-RS" dirty="0" err="1"/>
              <a:t>four</a:t>
            </a:r>
            <a:r>
              <a:rPr lang="hr-HR" altLang="sr-Latn-RS" dirty="0"/>
              <a:t> </a:t>
            </a:r>
            <a:r>
              <a:rPr lang="hr-HR" altLang="sr-Latn-RS" dirty="0" err="1"/>
              <a:t>months</a:t>
            </a:r>
            <a:r>
              <a:rPr lang="hr-HR" altLang="sr-Latn-RS" dirty="0"/>
              <a:t> ago? </a:t>
            </a:r>
            <a:r>
              <a:rPr lang="hr-HR" altLang="sr-Latn-RS" dirty="0" err="1"/>
              <a:t>I’ve</a:t>
            </a:r>
            <a:r>
              <a:rPr lang="hr-HR" altLang="sr-Latn-RS" dirty="0"/>
              <a:t> </a:t>
            </a:r>
            <a:r>
              <a:rPr lang="hr-HR" altLang="sr-Latn-RS" dirty="0" err="1"/>
              <a:t>decided</a:t>
            </a:r>
            <a:r>
              <a:rPr lang="hr-HR" altLang="sr-Latn-RS" dirty="0"/>
              <a:t> to take </a:t>
            </a:r>
            <a:r>
              <a:rPr lang="hr-HR" altLang="sr-Latn-RS" dirty="0" err="1"/>
              <a:t>them</a:t>
            </a:r>
            <a:r>
              <a:rPr lang="hr-HR" altLang="sr-Latn-RS" dirty="0"/>
              <a:t>.”</a:t>
            </a:r>
          </a:p>
          <a:p>
            <a:pPr>
              <a:buFont typeface="Wingdings 3" panose="05040102010807070707" pitchFamily="18" charset="2"/>
              <a:buNone/>
            </a:pPr>
            <a:r>
              <a:rPr lang="hr-HR" altLang="sr-Latn-RS" b="1" dirty="0" err="1"/>
              <a:t>lapse</a:t>
            </a:r>
            <a:r>
              <a:rPr lang="hr-HR" altLang="sr-Latn-RS" b="1" dirty="0"/>
              <a:t> </a:t>
            </a:r>
            <a:r>
              <a:rPr lang="hr-HR" altLang="sr-Latn-RS" b="1" dirty="0" err="1"/>
              <a:t>of</a:t>
            </a:r>
            <a:r>
              <a:rPr lang="hr-HR" altLang="sr-Latn-RS" b="1" dirty="0"/>
              <a:t> time</a:t>
            </a:r>
          </a:p>
          <a:p>
            <a:r>
              <a:rPr lang="hr-HR" altLang="sr-Latn-RS" dirty="0"/>
              <a:t>“I </a:t>
            </a:r>
            <a:r>
              <a:rPr lang="hr-HR" altLang="sr-Latn-RS" dirty="0" err="1"/>
              <a:t>know</a:t>
            </a:r>
            <a:r>
              <a:rPr lang="hr-HR" altLang="sr-Latn-RS" dirty="0"/>
              <a:t> </a:t>
            </a:r>
            <a:r>
              <a:rPr lang="hr-HR" altLang="sr-Latn-RS" dirty="0" err="1"/>
              <a:t>Susan</a:t>
            </a:r>
            <a:r>
              <a:rPr lang="hr-HR" altLang="sr-Latn-RS" dirty="0"/>
              <a:t> </a:t>
            </a:r>
            <a:r>
              <a:rPr lang="hr-HR" altLang="sr-Latn-RS" dirty="0" err="1"/>
              <a:t>offered</a:t>
            </a:r>
            <a:r>
              <a:rPr lang="hr-HR" altLang="sr-Latn-RS" dirty="0"/>
              <a:t> to </a:t>
            </a:r>
            <a:r>
              <a:rPr lang="hr-HR" altLang="sr-Latn-RS" dirty="0" err="1"/>
              <a:t>sell</a:t>
            </a:r>
            <a:r>
              <a:rPr lang="hr-HR" altLang="sr-Latn-RS" dirty="0"/>
              <a:t> some </a:t>
            </a:r>
            <a:r>
              <a:rPr lang="hr-HR" altLang="sr-Latn-RS" dirty="0" err="1"/>
              <a:t>tickets</a:t>
            </a:r>
            <a:r>
              <a:rPr lang="hr-HR" altLang="sr-Latn-RS" dirty="0"/>
              <a:t> to </a:t>
            </a:r>
            <a:r>
              <a:rPr lang="hr-HR" altLang="sr-Latn-RS" dirty="0" err="1"/>
              <a:t>you</a:t>
            </a:r>
            <a:r>
              <a:rPr lang="hr-HR" altLang="sr-Latn-RS" dirty="0"/>
              <a:t> but </a:t>
            </a:r>
            <a:r>
              <a:rPr lang="hr-HR" altLang="sr-Latn-RS" dirty="0" err="1"/>
              <a:t>I’m</a:t>
            </a:r>
            <a:r>
              <a:rPr lang="hr-HR" altLang="sr-Latn-RS" dirty="0"/>
              <a:t> </a:t>
            </a:r>
            <a:r>
              <a:rPr lang="hr-HR" altLang="sr-Latn-RS" dirty="0" err="1"/>
              <a:t>afraid</a:t>
            </a:r>
            <a:r>
              <a:rPr lang="hr-HR" altLang="sr-Latn-RS" dirty="0"/>
              <a:t> </a:t>
            </a:r>
            <a:r>
              <a:rPr lang="hr-HR" altLang="sr-Latn-RS" dirty="0" err="1"/>
              <a:t>she</a:t>
            </a:r>
            <a:r>
              <a:rPr lang="hr-HR" altLang="sr-Latn-RS" dirty="0"/>
              <a:t> </a:t>
            </a:r>
            <a:r>
              <a:rPr lang="hr-HR" altLang="sr-Latn-RS" dirty="0" err="1"/>
              <a:t>passed</a:t>
            </a:r>
            <a:r>
              <a:rPr lang="hr-HR" altLang="sr-Latn-RS" dirty="0"/>
              <a:t> </a:t>
            </a:r>
            <a:r>
              <a:rPr lang="hr-HR" altLang="sr-Latn-RS" dirty="0" err="1"/>
              <a:t>away</a:t>
            </a:r>
            <a:r>
              <a:rPr lang="hr-HR" altLang="sr-Latn-RS" dirty="0"/>
              <a:t>.”</a:t>
            </a:r>
          </a:p>
          <a:p>
            <a:pPr>
              <a:buFont typeface="Wingdings 3" panose="05040102010807070707" pitchFamily="18" charset="2"/>
              <a:buNone/>
            </a:pPr>
            <a:r>
              <a:rPr lang="hr-HR" altLang="sr-Latn-RS" b="1" dirty="0" err="1"/>
              <a:t>death</a:t>
            </a:r>
            <a:r>
              <a:rPr lang="hr-HR" altLang="sr-Latn-RS" b="1" dirty="0"/>
              <a:t> </a:t>
            </a:r>
            <a:r>
              <a:rPr lang="hr-HR" altLang="sr-Latn-RS" b="1" dirty="0" err="1"/>
              <a:t>of</a:t>
            </a:r>
            <a:r>
              <a:rPr lang="hr-HR" altLang="sr-Latn-RS" b="1" dirty="0"/>
              <a:t> </a:t>
            </a:r>
            <a:r>
              <a:rPr lang="hr-HR" altLang="sr-Latn-RS" b="1" dirty="0" err="1"/>
              <a:t>the</a:t>
            </a:r>
            <a:r>
              <a:rPr lang="hr-HR" altLang="sr-Latn-RS" b="1" dirty="0"/>
              <a:t> </a:t>
            </a:r>
            <a:r>
              <a:rPr lang="hr-HR" altLang="sr-Latn-RS" b="1" dirty="0" err="1"/>
              <a:t>offeror</a:t>
            </a:r>
            <a:endParaRPr lang="en-US" altLang="sr-Latn-RS" b="1" dirty="0"/>
          </a:p>
          <a:p>
            <a:endParaRPr lang="hr-HR" dirty="0"/>
          </a:p>
        </p:txBody>
      </p:sp>
    </p:spTree>
    <p:extLst>
      <p:ext uri="{BB962C8B-B14F-4D97-AF65-F5344CB8AC3E}">
        <p14:creationId xmlns:p14="http://schemas.microsoft.com/office/powerpoint/2010/main" val="33775362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1498</TotalTime>
  <Words>1485</Words>
  <Application>Microsoft Office PowerPoint</Application>
  <PresentationFormat>Widescreen</PresentationFormat>
  <Paragraphs>179</Paragraphs>
  <Slides>29</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29</vt:i4>
      </vt:variant>
    </vt:vector>
  </HeadingPairs>
  <TitlesOfParts>
    <vt:vector size="36" baseType="lpstr">
      <vt:lpstr>Arial</vt:lpstr>
      <vt:lpstr>Calibri</vt:lpstr>
      <vt:lpstr>Times New Roman</vt:lpstr>
      <vt:lpstr>Trebuchet MS</vt:lpstr>
      <vt:lpstr>Wingdings 2</vt:lpstr>
      <vt:lpstr>Wingdings 3</vt:lpstr>
      <vt:lpstr>Facet</vt:lpstr>
      <vt:lpstr>Contract law</vt:lpstr>
      <vt:lpstr>Civil law</vt:lpstr>
      <vt:lpstr>Areas of English civil law</vt:lpstr>
      <vt:lpstr>Contract</vt:lpstr>
      <vt:lpstr>Agreement</vt:lpstr>
      <vt:lpstr>Examples</vt:lpstr>
      <vt:lpstr>Elements of a valid contract</vt:lpstr>
      <vt:lpstr>Offer vs. invitation to treat</vt:lpstr>
      <vt:lpstr>End of an offer I’m selling two tickets to a David Bowie concert. £500 each. Do you want them? </vt:lpstr>
      <vt:lpstr>Acceptance </vt:lpstr>
      <vt:lpstr>Consideration </vt:lpstr>
      <vt:lpstr>Balfour v Balfour (1919)</vt:lpstr>
      <vt:lpstr>PowerPoint Presentation</vt:lpstr>
      <vt:lpstr>PowerPoint Presentation</vt:lpstr>
      <vt:lpstr>PowerPoint Presentation</vt:lpstr>
      <vt:lpstr>PowerPoint Presentation</vt:lpstr>
      <vt:lpstr>Intention to create legal relations</vt:lpstr>
      <vt:lpstr>Certainty of terms</vt:lpstr>
      <vt:lpstr>Legal capacity</vt:lpstr>
      <vt:lpstr>Invalid contracts</vt:lpstr>
      <vt:lpstr>PowerPoint Presentation</vt:lpstr>
      <vt:lpstr>Types of contracts</vt:lpstr>
      <vt:lpstr>Breach of contract</vt:lpstr>
      <vt:lpstr>Remedy</vt:lpstr>
      <vt:lpstr>Discharge of a contract</vt:lpstr>
      <vt:lpstr>Vocabulary</vt:lpstr>
      <vt:lpstr>PowerPoint Presentation</vt:lpstr>
      <vt:lpstr>PowerPoint Presentation</vt:lpstr>
      <vt:lpstr>Thank you!</vt:lpstr>
    </vt:vector>
  </TitlesOfParts>
  <Company>Hewlett-Packard Company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Contract law</dc:title>
  <dc:creator>ivana</dc:creator>
  <cp:lastModifiedBy>ivana</cp:lastModifiedBy>
  <cp:revision>41</cp:revision>
  <dcterms:created xsi:type="dcterms:W3CDTF">2015-03-10T09:24:04Z</dcterms:created>
  <dcterms:modified xsi:type="dcterms:W3CDTF">2015-03-12T08:58:20Z</dcterms:modified>
</cp:coreProperties>
</file>