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318" r:id="rId8"/>
    <p:sldId id="262" r:id="rId9"/>
    <p:sldId id="263" r:id="rId10"/>
    <p:sldId id="264" r:id="rId11"/>
    <p:sldId id="265" r:id="rId12"/>
    <p:sldId id="266" r:id="rId13"/>
    <p:sldId id="267" r:id="rId14"/>
    <p:sldId id="268" r:id="rId15"/>
    <p:sldId id="269" r:id="rId16"/>
    <p:sldId id="270" r:id="rId17"/>
    <p:sldId id="271" r:id="rId18"/>
    <p:sldId id="272" r:id="rId19"/>
    <p:sldId id="275" r:id="rId20"/>
    <p:sldId id="274" r:id="rId21"/>
    <p:sldId id="276" r:id="rId22"/>
    <p:sldId id="277" r:id="rId23"/>
    <p:sldId id="304" r:id="rId24"/>
    <p:sldId id="309" r:id="rId25"/>
    <p:sldId id="310" r:id="rId26"/>
    <p:sldId id="311" r:id="rId27"/>
    <p:sldId id="312" r:id="rId28"/>
    <p:sldId id="313" r:id="rId29"/>
    <p:sldId id="305" r:id="rId30"/>
    <p:sldId id="306" r:id="rId31"/>
    <p:sldId id="307" r:id="rId32"/>
    <p:sldId id="308" r:id="rId33"/>
    <p:sldId id="278" r:id="rId34"/>
    <p:sldId id="279" r:id="rId35"/>
    <p:sldId id="280" r:id="rId36"/>
    <p:sldId id="281" r:id="rId37"/>
    <p:sldId id="282" r:id="rId38"/>
    <p:sldId id="283" r:id="rId39"/>
    <p:sldId id="284" r:id="rId40"/>
    <p:sldId id="285" r:id="rId41"/>
    <p:sldId id="286" r:id="rId42"/>
    <p:sldId id="287" r:id="rId43"/>
    <p:sldId id="288" r:id="rId44"/>
    <p:sldId id="289" r:id="rId45"/>
    <p:sldId id="290" r:id="rId46"/>
    <p:sldId id="291" r:id="rId47"/>
    <p:sldId id="292" r:id="rId48"/>
    <p:sldId id="293" r:id="rId49"/>
    <p:sldId id="294" r:id="rId50"/>
    <p:sldId id="295" r:id="rId51"/>
    <p:sldId id="296" r:id="rId52"/>
    <p:sldId id="297" r:id="rId53"/>
    <p:sldId id="298" r:id="rId54"/>
    <p:sldId id="299" r:id="rId55"/>
    <p:sldId id="314" r:id="rId56"/>
    <p:sldId id="315" r:id="rId57"/>
    <p:sldId id="316" r:id="rId58"/>
    <p:sldId id="317" r:id="rId59"/>
    <p:sldId id="300" r:id="rId60"/>
    <p:sldId id="301" r:id="rId61"/>
    <p:sldId id="302" r:id="rId62"/>
    <p:sldId id="303"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3/17/2019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3/17/2019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3/17/2019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3/17/2019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3/17/2019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3/17/2019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3/17/2019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3/17/2019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3/17/2019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The</a:t>
            </a:r>
            <a:r>
              <a:rPr lang="hr-HR" dirty="0" smtClean="0"/>
              <a:t> Court System </a:t>
            </a:r>
            <a:r>
              <a:rPr lang="hr-HR" dirty="0" err="1" smtClean="0"/>
              <a:t>of</a:t>
            </a:r>
            <a:r>
              <a:rPr lang="hr-HR" dirty="0" smtClean="0"/>
              <a:t> </a:t>
            </a:r>
            <a:r>
              <a:rPr lang="hr-HR" dirty="0" err="1" smtClean="0"/>
              <a:t>the</a:t>
            </a:r>
            <a:r>
              <a:rPr lang="hr-HR" dirty="0" smtClean="0"/>
              <a:t> European Union</a:t>
            </a:r>
            <a:endParaRPr lang="en-US" dirty="0"/>
          </a:p>
        </p:txBody>
      </p:sp>
      <p:sp>
        <p:nvSpPr>
          <p:cNvPr id="3" name="Subtitle 2"/>
          <p:cNvSpPr>
            <a:spLocks noGrp="1"/>
          </p:cNvSpPr>
          <p:nvPr>
            <p:ph type="subTitle" idx="1"/>
          </p:nvPr>
        </p:nvSpPr>
        <p:spPr/>
        <p:txBody>
          <a:bodyPr/>
          <a:lstStyle/>
          <a:p>
            <a:r>
              <a:rPr lang="hr-HR" dirty="0" err="1" smtClean="0"/>
              <a:t>Unit</a:t>
            </a:r>
            <a:r>
              <a:rPr lang="hr-HR" dirty="0" smtClean="0"/>
              <a:t> 20</a:t>
            </a:r>
            <a:endParaRPr lang="en-US" dirty="0"/>
          </a:p>
        </p:txBody>
      </p:sp>
    </p:spTree>
    <p:extLst>
      <p:ext uri="{BB962C8B-B14F-4D97-AF65-F5344CB8AC3E}">
        <p14:creationId xmlns:p14="http://schemas.microsoft.com/office/powerpoint/2010/main" val="43622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References</a:t>
            </a:r>
            <a:r>
              <a:rPr lang="hr-HR" dirty="0" smtClean="0"/>
              <a:t> for </a:t>
            </a:r>
            <a:r>
              <a:rPr lang="hr-HR" dirty="0" err="1" smtClean="0"/>
              <a:t>preliminary</a:t>
            </a:r>
            <a:r>
              <a:rPr lang="hr-HR" dirty="0" smtClean="0"/>
              <a:t> </a:t>
            </a:r>
            <a:r>
              <a:rPr lang="hr-HR" dirty="0" err="1" smtClean="0"/>
              <a:t>ruling</a:t>
            </a:r>
            <a:endParaRPr lang="en-US" dirty="0"/>
          </a:p>
        </p:txBody>
      </p:sp>
      <p:sp>
        <p:nvSpPr>
          <p:cNvPr id="3" name="Content Placeholder 2"/>
          <p:cNvSpPr>
            <a:spLocks noGrp="1"/>
          </p:cNvSpPr>
          <p:nvPr>
            <p:ph idx="1"/>
          </p:nvPr>
        </p:nvSpPr>
        <p:spPr/>
        <p:txBody>
          <a:bodyPr/>
          <a:lstStyle/>
          <a:p>
            <a:r>
              <a:rPr lang="en-GB" dirty="0" smtClean="0"/>
              <a:t>The </a:t>
            </a:r>
            <a:r>
              <a:rPr lang="en-GB" dirty="0"/>
              <a:t>Court of Justice's reply is not merely an opinion, but takes the form of a judgment or reasoned order</a:t>
            </a:r>
            <a:r>
              <a:rPr lang="en-GB" dirty="0" smtClean="0"/>
              <a:t>.</a:t>
            </a:r>
            <a:endParaRPr lang="hr-HR" dirty="0" smtClean="0"/>
          </a:p>
          <a:p>
            <a:r>
              <a:rPr lang="en-GB" dirty="0" smtClean="0"/>
              <a:t> </a:t>
            </a:r>
            <a:r>
              <a:rPr lang="en-GB" dirty="0"/>
              <a:t>The national court to which it is addressed is, in deciding the dispute before it, bound by the interpretation given. </a:t>
            </a:r>
            <a:endParaRPr lang="hr-HR" dirty="0" smtClean="0"/>
          </a:p>
          <a:p>
            <a:r>
              <a:rPr lang="en-GB" dirty="0" smtClean="0"/>
              <a:t>The </a:t>
            </a:r>
            <a:r>
              <a:rPr lang="en-GB" dirty="0"/>
              <a:t>Court's judgment likewise binds other national courts before which the same problem is raised.</a:t>
            </a:r>
            <a:endParaRPr lang="hr-HR" dirty="0"/>
          </a:p>
          <a:p>
            <a:endParaRPr lang="en-US" dirty="0"/>
          </a:p>
        </p:txBody>
      </p:sp>
    </p:spTree>
    <p:extLst>
      <p:ext uri="{BB962C8B-B14F-4D97-AF65-F5344CB8AC3E}">
        <p14:creationId xmlns:p14="http://schemas.microsoft.com/office/powerpoint/2010/main" val="3786795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Actions for failure to fulfil obligations</a:t>
            </a:r>
            <a:endParaRPr lang="en-US" dirty="0"/>
          </a:p>
        </p:txBody>
      </p:sp>
      <p:sp>
        <p:nvSpPr>
          <p:cNvPr id="3" name="Content Placeholder 2"/>
          <p:cNvSpPr>
            <a:spLocks noGrp="1"/>
          </p:cNvSpPr>
          <p:nvPr>
            <p:ph idx="1"/>
          </p:nvPr>
        </p:nvSpPr>
        <p:spPr/>
        <p:txBody>
          <a:bodyPr>
            <a:normAutofit/>
          </a:bodyPr>
          <a:lstStyle/>
          <a:p>
            <a:r>
              <a:rPr lang="en-GB" dirty="0" smtClean="0"/>
              <a:t>enable </a:t>
            </a:r>
            <a:r>
              <a:rPr lang="en-GB" dirty="0"/>
              <a:t>the Court of Justice to determine whether a Member State has fulfilled its obligations under EU law. </a:t>
            </a:r>
            <a:endParaRPr lang="hr-HR" dirty="0" smtClean="0"/>
          </a:p>
          <a:p>
            <a:r>
              <a:rPr lang="en-GB" dirty="0" smtClean="0"/>
              <a:t>Before </a:t>
            </a:r>
            <a:r>
              <a:rPr lang="en-GB" dirty="0"/>
              <a:t>bringing the case before the </a:t>
            </a:r>
            <a:r>
              <a:rPr lang="en-GB" dirty="0" smtClean="0"/>
              <a:t>Court, </a:t>
            </a:r>
            <a:r>
              <a:rPr lang="en-GB" dirty="0"/>
              <a:t>the Commission conducts a preliminary procedure in which the Member State concerned is given the opportunity to reply to the complaints addressed to it. </a:t>
            </a:r>
            <a:endParaRPr lang="hr-HR" dirty="0" smtClean="0"/>
          </a:p>
          <a:p>
            <a:endParaRPr lang="en-US" dirty="0"/>
          </a:p>
        </p:txBody>
      </p:sp>
    </p:spTree>
    <p:extLst>
      <p:ext uri="{BB962C8B-B14F-4D97-AF65-F5344CB8AC3E}">
        <p14:creationId xmlns:p14="http://schemas.microsoft.com/office/powerpoint/2010/main" val="1783360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Actions</a:t>
            </a:r>
            <a:r>
              <a:rPr lang="hr-HR" dirty="0" smtClean="0"/>
              <a:t> for </a:t>
            </a:r>
            <a:r>
              <a:rPr lang="hr-HR" dirty="0" err="1" smtClean="0"/>
              <a:t>failure</a:t>
            </a:r>
            <a:r>
              <a:rPr lang="hr-HR" dirty="0" smtClean="0"/>
              <a:t> to </a:t>
            </a:r>
            <a:r>
              <a:rPr lang="hr-HR" dirty="0" err="1" smtClean="0"/>
              <a:t>fulfil</a:t>
            </a:r>
            <a:r>
              <a:rPr lang="hr-HR" dirty="0" smtClean="0"/>
              <a:t> </a:t>
            </a:r>
            <a:r>
              <a:rPr lang="hr-HR" dirty="0" err="1" smtClean="0"/>
              <a:t>obligations</a:t>
            </a:r>
            <a:endParaRPr lang="en-US" dirty="0"/>
          </a:p>
        </p:txBody>
      </p:sp>
      <p:sp>
        <p:nvSpPr>
          <p:cNvPr id="3" name="Content Placeholder 2"/>
          <p:cNvSpPr>
            <a:spLocks noGrp="1"/>
          </p:cNvSpPr>
          <p:nvPr>
            <p:ph idx="1"/>
          </p:nvPr>
        </p:nvSpPr>
        <p:spPr/>
        <p:txBody>
          <a:bodyPr>
            <a:normAutofit lnSpcReduction="10000"/>
          </a:bodyPr>
          <a:lstStyle/>
          <a:p>
            <a:r>
              <a:rPr lang="en-GB" dirty="0"/>
              <a:t>If that procedure does not result in the Member State terminating the failure, an </a:t>
            </a:r>
            <a:r>
              <a:rPr lang="en-GB" b="1" dirty="0"/>
              <a:t>action for infringement</a:t>
            </a:r>
            <a:r>
              <a:rPr lang="en-GB" dirty="0"/>
              <a:t> of EU law may be brought before the Court of Justice. </a:t>
            </a:r>
            <a:endParaRPr lang="hr-HR" dirty="0" smtClean="0"/>
          </a:p>
          <a:p>
            <a:r>
              <a:rPr lang="en-GB" dirty="0" smtClean="0"/>
              <a:t>The </a:t>
            </a:r>
            <a:r>
              <a:rPr lang="en-GB" dirty="0"/>
              <a:t>action may be brought by the </a:t>
            </a:r>
            <a:r>
              <a:rPr lang="en-GB" dirty="0" smtClean="0"/>
              <a:t>Commission </a:t>
            </a:r>
            <a:r>
              <a:rPr lang="en-GB" dirty="0"/>
              <a:t>or by a Member State. </a:t>
            </a:r>
            <a:endParaRPr lang="hr-HR" dirty="0" smtClean="0"/>
          </a:p>
          <a:p>
            <a:r>
              <a:rPr lang="en-GB" dirty="0" smtClean="0"/>
              <a:t>If </a:t>
            </a:r>
            <a:r>
              <a:rPr lang="en-GB" dirty="0"/>
              <a:t>the Court finds that an obligation has not been fulfilled, the State must bring the failure to an end without delay. </a:t>
            </a:r>
            <a:endParaRPr lang="hr-HR" dirty="0" smtClean="0"/>
          </a:p>
          <a:p>
            <a:r>
              <a:rPr lang="en-GB" dirty="0" smtClean="0"/>
              <a:t>If</a:t>
            </a:r>
            <a:r>
              <a:rPr lang="hr-HR" dirty="0" smtClean="0"/>
              <a:t> </a:t>
            </a:r>
            <a:r>
              <a:rPr lang="en-GB" dirty="0" smtClean="0"/>
              <a:t>the </a:t>
            </a:r>
            <a:r>
              <a:rPr lang="en-GB" dirty="0"/>
              <a:t>Court of Justice finds that the Member State concerned has not complied with its judgment, it may impose on it a fixed or periodic financial penalty. </a:t>
            </a:r>
            <a:endParaRPr lang="hr-HR" dirty="0"/>
          </a:p>
          <a:p>
            <a:endParaRPr lang="en-US" dirty="0"/>
          </a:p>
        </p:txBody>
      </p:sp>
    </p:spTree>
    <p:extLst>
      <p:ext uri="{BB962C8B-B14F-4D97-AF65-F5344CB8AC3E}">
        <p14:creationId xmlns:p14="http://schemas.microsoft.com/office/powerpoint/2010/main" val="22581312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Actions for annulment</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dirty="0"/>
              <a:t>By an action for annulment, the applicant seeks the annulment of a measure </a:t>
            </a:r>
            <a:r>
              <a:rPr lang="en-GB" dirty="0" smtClean="0"/>
              <a:t>(</a:t>
            </a:r>
            <a:r>
              <a:rPr lang="hr-HR" dirty="0" err="1" smtClean="0"/>
              <a:t>e.g</a:t>
            </a:r>
            <a:r>
              <a:rPr lang="hr-HR" dirty="0" smtClean="0"/>
              <a:t>. </a:t>
            </a:r>
            <a:r>
              <a:rPr lang="en-GB" dirty="0" smtClean="0"/>
              <a:t>a </a:t>
            </a:r>
            <a:r>
              <a:rPr lang="en-GB" dirty="0"/>
              <a:t>regulation, directive or decision) adopted by an institution, body, office or agency of the European Union. </a:t>
            </a:r>
            <a:endParaRPr lang="hr-HR" dirty="0" smtClean="0"/>
          </a:p>
          <a:p>
            <a:r>
              <a:rPr lang="en-GB" dirty="0" smtClean="0"/>
              <a:t>The </a:t>
            </a:r>
            <a:r>
              <a:rPr lang="en-GB" dirty="0"/>
              <a:t>Court of Justice has exclusive jurisdiction over actions brought by a Member State against the European Parliament and/or against the Council or brought by one European Union institution against another. </a:t>
            </a:r>
            <a:endParaRPr lang="hr-HR" dirty="0" smtClean="0"/>
          </a:p>
          <a:p>
            <a:r>
              <a:rPr lang="en-GB" dirty="0" smtClean="0"/>
              <a:t>The </a:t>
            </a:r>
            <a:r>
              <a:rPr lang="en-GB" dirty="0"/>
              <a:t>General Court has jurisdiction, at first instance, in all other actions of this type and particularly in actions brought by individuals.</a:t>
            </a:r>
            <a:endParaRPr lang="hr-HR" dirty="0"/>
          </a:p>
          <a:p>
            <a:endParaRPr lang="en-US" dirty="0"/>
          </a:p>
        </p:txBody>
      </p:sp>
    </p:spTree>
    <p:extLst>
      <p:ext uri="{BB962C8B-B14F-4D97-AF65-F5344CB8AC3E}">
        <p14:creationId xmlns:p14="http://schemas.microsoft.com/office/powerpoint/2010/main" val="4221954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Actions for failure to act</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dirty="0" smtClean="0"/>
              <a:t>enable </a:t>
            </a:r>
            <a:r>
              <a:rPr lang="en-GB" dirty="0"/>
              <a:t>the lawfulness of the failure to act of the institutions, bodies, offices or agencies of the European Union to be </a:t>
            </a:r>
            <a:r>
              <a:rPr lang="en-GB" dirty="0" smtClean="0"/>
              <a:t>reviewed.</a:t>
            </a:r>
            <a:endParaRPr lang="hr-HR" dirty="0" smtClean="0"/>
          </a:p>
          <a:p>
            <a:r>
              <a:rPr lang="en-GB" dirty="0" smtClean="0"/>
              <a:t>such </a:t>
            </a:r>
            <a:r>
              <a:rPr lang="en-GB" dirty="0"/>
              <a:t>an action may be brought only after the institution concerned has been called on to act. </a:t>
            </a:r>
            <a:endParaRPr lang="hr-HR" dirty="0" smtClean="0"/>
          </a:p>
          <a:p>
            <a:r>
              <a:rPr lang="en-GB" dirty="0" smtClean="0"/>
              <a:t>Where </a:t>
            </a:r>
            <a:r>
              <a:rPr lang="en-GB" dirty="0"/>
              <a:t>the failure to act is held to be unlawful, it is for the institution concerned to put an end to the failure by appropriate measures. </a:t>
            </a:r>
            <a:endParaRPr lang="hr-HR" dirty="0" smtClean="0"/>
          </a:p>
          <a:p>
            <a:r>
              <a:rPr lang="en-GB" dirty="0" smtClean="0"/>
              <a:t>Jurisdiction </a:t>
            </a:r>
            <a:r>
              <a:rPr lang="en-GB" dirty="0"/>
              <a:t>to hear actions for failure to act is shared between the Court of Justice and the General Court according to the same criteria as for actions for annulment.</a:t>
            </a:r>
            <a:endParaRPr lang="hr-HR" dirty="0"/>
          </a:p>
          <a:p>
            <a:endParaRPr lang="en-US" dirty="0"/>
          </a:p>
        </p:txBody>
      </p:sp>
    </p:spTree>
    <p:extLst>
      <p:ext uri="{BB962C8B-B14F-4D97-AF65-F5344CB8AC3E}">
        <p14:creationId xmlns:p14="http://schemas.microsoft.com/office/powerpoint/2010/main" val="2724545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Appeals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Appeals on points of law only may be brought before the Court of Justice against judgments and orders of the General Court. </a:t>
            </a:r>
            <a:endParaRPr lang="hr-HR" dirty="0" smtClean="0"/>
          </a:p>
          <a:p>
            <a:r>
              <a:rPr lang="en-GB" dirty="0" smtClean="0"/>
              <a:t>If </a:t>
            </a:r>
            <a:r>
              <a:rPr lang="en-GB" dirty="0"/>
              <a:t>the appeal is admissible and well founded, the Court of Justice sets aside the judgment of the General Court. </a:t>
            </a:r>
            <a:endParaRPr lang="hr-HR" dirty="0" smtClean="0"/>
          </a:p>
          <a:p>
            <a:r>
              <a:rPr lang="en-GB" dirty="0" smtClean="0"/>
              <a:t>Where </a:t>
            </a:r>
            <a:r>
              <a:rPr lang="en-GB" dirty="0"/>
              <a:t>the member state to whom the proceedings relate so permits, the Court of Justice may itself decide the </a:t>
            </a:r>
            <a:r>
              <a:rPr lang="en-GB" dirty="0" smtClean="0"/>
              <a:t>case.</a:t>
            </a:r>
            <a:endParaRPr lang="hr-HR" dirty="0" smtClean="0"/>
          </a:p>
          <a:p>
            <a:r>
              <a:rPr lang="en-GB" dirty="0" smtClean="0"/>
              <a:t>Otherwise</a:t>
            </a:r>
            <a:r>
              <a:rPr lang="en-GB" dirty="0"/>
              <a:t>, it refers the case back to the General Court, which is bound by the decision given by the Court of Justice on the appeal. </a:t>
            </a:r>
            <a:endParaRPr lang="hr-HR" dirty="0"/>
          </a:p>
          <a:p>
            <a:endParaRPr lang="en-US" dirty="0"/>
          </a:p>
        </p:txBody>
      </p:sp>
    </p:spTree>
    <p:extLst>
      <p:ext uri="{BB962C8B-B14F-4D97-AF65-F5344CB8AC3E}">
        <p14:creationId xmlns:p14="http://schemas.microsoft.com/office/powerpoint/2010/main" val="2659261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Proceedings before the Court</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dirty="0"/>
              <a:t>Whatever the type of case, there is always </a:t>
            </a:r>
            <a:r>
              <a:rPr lang="en-GB" b="1" dirty="0"/>
              <a:t>a written stage</a:t>
            </a:r>
            <a:r>
              <a:rPr lang="en-GB" dirty="0"/>
              <a:t> and, if appropriate, </a:t>
            </a:r>
            <a:r>
              <a:rPr lang="en-GB" b="1" dirty="0"/>
              <a:t>an oral stage</a:t>
            </a:r>
            <a:r>
              <a:rPr lang="en-GB" dirty="0"/>
              <a:t>, which is public</a:t>
            </a:r>
            <a:r>
              <a:rPr lang="en-GB" dirty="0" smtClean="0"/>
              <a:t>.</a:t>
            </a:r>
            <a:endParaRPr lang="hr-HR" dirty="0" smtClean="0"/>
          </a:p>
          <a:p>
            <a:r>
              <a:rPr lang="en-GB" dirty="0" smtClean="0"/>
              <a:t> </a:t>
            </a:r>
            <a:r>
              <a:rPr lang="en-GB" dirty="0"/>
              <a:t>In all proceedings, once the written stage is closed, the parties may state, within </a:t>
            </a:r>
            <a:r>
              <a:rPr lang="hr-HR" dirty="0"/>
              <a:t>3</a:t>
            </a:r>
            <a:r>
              <a:rPr lang="en-GB" dirty="0" smtClean="0"/>
              <a:t> </a:t>
            </a:r>
            <a:r>
              <a:rPr lang="en-GB" dirty="0"/>
              <a:t>weeks, whether and why they wish a hearing to be held. </a:t>
            </a:r>
            <a:endParaRPr lang="hr-HR" dirty="0" smtClean="0"/>
          </a:p>
          <a:p>
            <a:r>
              <a:rPr lang="en-GB" dirty="0" smtClean="0"/>
              <a:t>The </a:t>
            </a:r>
            <a:r>
              <a:rPr lang="en-GB" dirty="0"/>
              <a:t>Court decides, after reading the proposal of the Judge-Rapporteur (i.e. the judge in charge of a particular case) and hearing the views of the Advocate General, whether any preparatory inquiries are needed, what type of formation the case should be assigned to, and whether a hearing should be held for oral argument, for which the President will fix the date.</a:t>
            </a:r>
            <a:endParaRPr lang="hr-HR" dirty="0"/>
          </a:p>
          <a:p>
            <a:endParaRPr lang="en-US" dirty="0"/>
          </a:p>
        </p:txBody>
      </p:sp>
    </p:spTree>
    <p:extLst>
      <p:ext uri="{BB962C8B-B14F-4D97-AF65-F5344CB8AC3E}">
        <p14:creationId xmlns:p14="http://schemas.microsoft.com/office/powerpoint/2010/main" val="26596456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Proceedings</a:t>
            </a:r>
            <a:r>
              <a:rPr lang="hr-HR" dirty="0" smtClean="0"/>
              <a:t> </a:t>
            </a:r>
            <a:r>
              <a:rPr lang="hr-HR" dirty="0" err="1" smtClean="0"/>
              <a:t>before</a:t>
            </a:r>
            <a:r>
              <a:rPr lang="hr-HR" dirty="0" smtClean="0"/>
              <a:t> </a:t>
            </a:r>
            <a:r>
              <a:rPr lang="hr-HR" dirty="0" err="1" smtClean="0"/>
              <a:t>the</a:t>
            </a:r>
            <a:r>
              <a:rPr lang="hr-HR" dirty="0" smtClean="0"/>
              <a:t> Court</a:t>
            </a:r>
            <a:endParaRPr lang="en-US" dirty="0"/>
          </a:p>
        </p:txBody>
      </p:sp>
      <p:sp>
        <p:nvSpPr>
          <p:cNvPr id="3" name="Content Placeholder 2"/>
          <p:cNvSpPr>
            <a:spLocks noGrp="1"/>
          </p:cNvSpPr>
          <p:nvPr>
            <p:ph idx="1"/>
          </p:nvPr>
        </p:nvSpPr>
        <p:spPr/>
        <p:txBody>
          <a:bodyPr>
            <a:normAutofit/>
          </a:bodyPr>
          <a:lstStyle/>
          <a:p>
            <a:r>
              <a:rPr lang="en-GB" dirty="0"/>
              <a:t>When it has been decided that an oral hearing will be held, the case is argued at </a:t>
            </a:r>
            <a:r>
              <a:rPr lang="en-GB" b="1" dirty="0"/>
              <a:t>a public hearing</a:t>
            </a:r>
            <a:r>
              <a:rPr lang="en-GB" dirty="0"/>
              <a:t>, before the bench and the Advocate </a:t>
            </a:r>
            <a:r>
              <a:rPr lang="en-GB" dirty="0" smtClean="0"/>
              <a:t>General.</a:t>
            </a:r>
            <a:endParaRPr lang="hr-HR" dirty="0" smtClean="0"/>
          </a:p>
          <a:p>
            <a:r>
              <a:rPr lang="en-GB" dirty="0" smtClean="0"/>
              <a:t>The </a:t>
            </a:r>
            <a:r>
              <a:rPr lang="en-GB" dirty="0"/>
              <a:t>Judges and the Advocate General may put to the parties any questions they consider appropriate. </a:t>
            </a:r>
            <a:endParaRPr lang="hr-HR" dirty="0" smtClean="0"/>
          </a:p>
          <a:p>
            <a:r>
              <a:rPr lang="en-GB" dirty="0" smtClean="0"/>
              <a:t>Some </a:t>
            </a:r>
            <a:r>
              <a:rPr lang="en-GB" dirty="0"/>
              <a:t>weeks later, the Advocate General delivers his or her opinion before the Court of Justice, again in open court. </a:t>
            </a:r>
            <a:endParaRPr lang="hr-HR" dirty="0" smtClean="0"/>
          </a:p>
        </p:txBody>
      </p:sp>
    </p:spTree>
    <p:extLst>
      <p:ext uri="{BB962C8B-B14F-4D97-AF65-F5344CB8AC3E}">
        <p14:creationId xmlns:p14="http://schemas.microsoft.com/office/powerpoint/2010/main" val="42003388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Proceedings</a:t>
            </a:r>
            <a:r>
              <a:rPr lang="hr-HR" dirty="0" smtClean="0"/>
              <a:t> </a:t>
            </a:r>
            <a:r>
              <a:rPr lang="hr-HR" dirty="0" err="1" smtClean="0"/>
              <a:t>before</a:t>
            </a:r>
            <a:r>
              <a:rPr lang="hr-HR" dirty="0" smtClean="0"/>
              <a:t> </a:t>
            </a:r>
            <a:r>
              <a:rPr lang="hr-HR" dirty="0" err="1" smtClean="0"/>
              <a:t>the</a:t>
            </a:r>
            <a:r>
              <a:rPr lang="hr-HR" dirty="0" smtClean="0"/>
              <a:t> Court</a:t>
            </a:r>
            <a:endParaRPr lang="en-US" dirty="0"/>
          </a:p>
        </p:txBody>
      </p:sp>
      <p:sp>
        <p:nvSpPr>
          <p:cNvPr id="3" name="Content Placeholder 2"/>
          <p:cNvSpPr>
            <a:spLocks noGrp="1"/>
          </p:cNvSpPr>
          <p:nvPr>
            <p:ph idx="1"/>
          </p:nvPr>
        </p:nvSpPr>
        <p:spPr/>
        <p:txBody>
          <a:bodyPr/>
          <a:lstStyle/>
          <a:p>
            <a:r>
              <a:rPr lang="hr-HR" dirty="0" err="1" smtClean="0"/>
              <a:t>The</a:t>
            </a:r>
            <a:r>
              <a:rPr lang="hr-HR" dirty="0" smtClean="0"/>
              <a:t> </a:t>
            </a:r>
            <a:r>
              <a:rPr lang="hr-HR" dirty="0" err="1" smtClean="0"/>
              <a:t>Advocate</a:t>
            </a:r>
            <a:r>
              <a:rPr lang="hr-HR" dirty="0" smtClean="0"/>
              <a:t> General</a:t>
            </a:r>
            <a:r>
              <a:rPr lang="en-GB" dirty="0" smtClean="0"/>
              <a:t> </a:t>
            </a:r>
            <a:r>
              <a:rPr lang="en-GB" dirty="0"/>
              <a:t>analyses in detail the legal aspects of the case and suggests completely independently to the Court of Justice the response which he or she considers should be given to the problem raised</a:t>
            </a:r>
            <a:r>
              <a:rPr lang="en-GB" dirty="0" smtClean="0"/>
              <a:t>.</a:t>
            </a:r>
            <a:endParaRPr lang="hr-HR" dirty="0" smtClean="0"/>
          </a:p>
          <a:p>
            <a:r>
              <a:rPr lang="en-GB" dirty="0" smtClean="0"/>
              <a:t> </a:t>
            </a:r>
            <a:r>
              <a:rPr lang="en-GB" dirty="0"/>
              <a:t>This marks the end of the oral stage of the proceedings</a:t>
            </a:r>
            <a:r>
              <a:rPr lang="en-GB" dirty="0" smtClean="0"/>
              <a:t>.</a:t>
            </a:r>
            <a:endParaRPr lang="hr-HR" dirty="0" smtClean="0"/>
          </a:p>
          <a:p>
            <a:r>
              <a:rPr lang="en-GB" dirty="0" smtClean="0"/>
              <a:t> </a:t>
            </a:r>
            <a:r>
              <a:rPr lang="en-GB" dirty="0"/>
              <a:t>If it is decided that the case raises no new question of law, the Court may decide, after hearing the Advocate General, to give judgment without an opinion.</a:t>
            </a:r>
            <a:endParaRPr lang="hr-HR" dirty="0"/>
          </a:p>
          <a:p>
            <a:endParaRPr lang="en-US" dirty="0"/>
          </a:p>
          <a:p>
            <a:endParaRPr lang="en-US" dirty="0"/>
          </a:p>
        </p:txBody>
      </p:sp>
    </p:spTree>
    <p:extLst>
      <p:ext uri="{BB962C8B-B14F-4D97-AF65-F5344CB8AC3E}">
        <p14:creationId xmlns:p14="http://schemas.microsoft.com/office/powerpoint/2010/main" val="3570456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Proceedings</a:t>
            </a:r>
            <a:r>
              <a:rPr lang="hr-HR" dirty="0" smtClean="0"/>
              <a:t> </a:t>
            </a:r>
            <a:r>
              <a:rPr lang="hr-HR" dirty="0" err="1" smtClean="0"/>
              <a:t>before</a:t>
            </a:r>
            <a:r>
              <a:rPr lang="hr-HR" dirty="0" smtClean="0"/>
              <a:t> </a:t>
            </a:r>
            <a:r>
              <a:rPr lang="hr-HR" dirty="0" err="1" smtClean="0"/>
              <a:t>the</a:t>
            </a:r>
            <a:r>
              <a:rPr lang="hr-HR" dirty="0" smtClean="0"/>
              <a:t> Court</a:t>
            </a:r>
            <a:endParaRPr lang="en-US" dirty="0"/>
          </a:p>
        </p:txBody>
      </p:sp>
      <p:sp>
        <p:nvSpPr>
          <p:cNvPr id="3" name="Content Placeholder 2"/>
          <p:cNvSpPr>
            <a:spLocks noGrp="1"/>
          </p:cNvSpPr>
          <p:nvPr>
            <p:ph idx="1"/>
          </p:nvPr>
        </p:nvSpPr>
        <p:spPr/>
        <p:txBody>
          <a:bodyPr/>
          <a:lstStyle/>
          <a:p>
            <a:r>
              <a:rPr lang="en-GB" dirty="0"/>
              <a:t>Decisions of the Court of Justice are taken by majority and no record is made public of any dissenting opinions. </a:t>
            </a:r>
            <a:endParaRPr lang="hr-HR" dirty="0" smtClean="0"/>
          </a:p>
          <a:p>
            <a:r>
              <a:rPr lang="en-GB" b="1" dirty="0" smtClean="0"/>
              <a:t>Judgments</a:t>
            </a:r>
            <a:r>
              <a:rPr lang="en-GB" dirty="0" smtClean="0"/>
              <a:t> </a:t>
            </a:r>
            <a:r>
              <a:rPr lang="en-GB" dirty="0"/>
              <a:t>are pronounced in open court and they are available on the CURIA internet site on the day they are delivered.</a:t>
            </a:r>
            <a:endParaRPr lang="hr-HR" dirty="0"/>
          </a:p>
          <a:p>
            <a:endParaRPr lang="en-US" dirty="0"/>
          </a:p>
        </p:txBody>
      </p:sp>
    </p:spTree>
    <p:extLst>
      <p:ext uri="{BB962C8B-B14F-4D97-AF65-F5344CB8AC3E}">
        <p14:creationId xmlns:p14="http://schemas.microsoft.com/office/powerpoint/2010/main" val="877681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 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pPr lvl="0"/>
            <a:r>
              <a:rPr lang="en-GB" dirty="0"/>
              <a:t>What are the main institutions of the European Union?</a:t>
            </a:r>
            <a:endParaRPr lang="hr-HR" dirty="0"/>
          </a:p>
          <a:p>
            <a:pPr lvl="0"/>
            <a:r>
              <a:rPr lang="en-GB" dirty="0"/>
              <a:t>What do you know about European law?</a:t>
            </a:r>
            <a:endParaRPr lang="hr-HR" dirty="0"/>
          </a:p>
          <a:p>
            <a:pPr lvl="0"/>
            <a:r>
              <a:rPr lang="en-GB" dirty="0"/>
              <a:t>What happens if provisions of the national law of a member state are contrary to provisions of EU law?</a:t>
            </a:r>
            <a:endParaRPr lang="hr-HR" dirty="0"/>
          </a:p>
          <a:p>
            <a:endParaRPr lang="en-US" dirty="0"/>
          </a:p>
        </p:txBody>
      </p:sp>
    </p:spTree>
    <p:extLst>
      <p:ext uri="{BB962C8B-B14F-4D97-AF65-F5344CB8AC3E}">
        <p14:creationId xmlns:p14="http://schemas.microsoft.com/office/powerpoint/2010/main" val="4016736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Proceedings</a:t>
            </a:r>
            <a:r>
              <a:rPr lang="hr-HR" dirty="0" smtClean="0"/>
              <a:t> </a:t>
            </a:r>
            <a:r>
              <a:rPr lang="hr-HR" dirty="0" err="1" smtClean="0"/>
              <a:t>before</a:t>
            </a:r>
            <a:r>
              <a:rPr lang="hr-HR" dirty="0" smtClean="0"/>
              <a:t> </a:t>
            </a:r>
            <a:r>
              <a:rPr lang="hr-HR" dirty="0" err="1" smtClean="0"/>
              <a:t>the</a:t>
            </a:r>
            <a:r>
              <a:rPr lang="hr-HR" dirty="0" smtClean="0"/>
              <a:t> Court</a:t>
            </a:r>
            <a:endParaRPr lang="en-US" dirty="0"/>
          </a:p>
        </p:txBody>
      </p:sp>
      <p:sp>
        <p:nvSpPr>
          <p:cNvPr id="3" name="Content Placeholder 2"/>
          <p:cNvSpPr>
            <a:spLocks noGrp="1"/>
          </p:cNvSpPr>
          <p:nvPr>
            <p:ph idx="1"/>
          </p:nvPr>
        </p:nvSpPr>
        <p:spPr/>
        <p:txBody>
          <a:bodyPr>
            <a:normAutofit lnSpcReduction="10000"/>
          </a:bodyPr>
          <a:lstStyle/>
          <a:p>
            <a:pPr fontAlgn="ctr"/>
            <a:r>
              <a:rPr lang="en-GB" dirty="0"/>
              <a:t>There are </a:t>
            </a:r>
            <a:r>
              <a:rPr lang="en-GB" b="1" dirty="0"/>
              <a:t>no court fees</a:t>
            </a:r>
            <a:r>
              <a:rPr lang="en-GB" dirty="0"/>
              <a:t> for proceedings before the CJEU. </a:t>
            </a:r>
            <a:endParaRPr lang="hr-HR" dirty="0" smtClean="0"/>
          </a:p>
          <a:p>
            <a:pPr fontAlgn="ctr"/>
            <a:r>
              <a:rPr lang="en-GB" dirty="0" smtClean="0"/>
              <a:t>On </a:t>
            </a:r>
            <a:r>
              <a:rPr lang="en-GB" dirty="0"/>
              <a:t>the other hand, the Court does not meet the fees and expenses of the lawyer entitled to practice before a court of a Member State by whom the parties must be represented. </a:t>
            </a:r>
            <a:endParaRPr lang="hr-HR" dirty="0" smtClean="0"/>
          </a:p>
          <a:p>
            <a:pPr fontAlgn="ctr"/>
            <a:r>
              <a:rPr lang="en-GB" dirty="0" smtClean="0"/>
              <a:t>However</a:t>
            </a:r>
            <a:r>
              <a:rPr lang="en-GB" dirty="0"/>
              <a:t>, a party unable to meet all or part of the costs of the proceedings may, without having to instruct a lawyer, apply for </a:t>
            </a:r>
            <a:r>
              <a:rPr lang="en-GB" b="1" dirty="0"/>
              <a:t>legal aid</a:t>
            </a:r>
            <a:r>
              <a:rPr lang="en-GB" dirty="0" smtClean="0"/>
              <a:t>.</a:t>
            </a:r>
            <a:endParaRPr lang="hr-HR" dirty="0" smtClean="0"/>
          </a:p>
          <a:p>
            <a:pPr fontAlgn="ctr"/>
            <a:r>
              <a:rPr lang="en-GB" dirty="0" smtClean="0"/>
              <a:t> </a:t>
            </a:r>
            <a:r>
              <a:rPr lang="en-GB" dirty="0"/>
              <a:t>The application must be accompanied by all necessary evidence establishing the need for legal aid.</a:t>
            </a:r>
            <a:endParaRPr lang="hr-HR" dirty="0"/>
          </a:p>
          <a:p>
            <a:pPr fontAlgn="ctr"/>
            <a:r>
              <a:rPr lang="en-GB" dirty="0"/>
              <a:t> </a:t>
            </a:r>
            <a:endParaRPr lang="hr-HR" dirty="0"/>
          </a:p>
          <a:p>
            <a:endParaRPr lang="en-US" dirty="0"/>
          </a:p>
        </p:txBody>
      </p:sp>
    </p:spTree>
    <p:extLst>
      <p:ext uri="{BB962C8B-B14F-4D97-AF65-F5344CB8AC3E}">
        <p14:creationId xmlns:p14="http://schemas.microsoft.com/office/powerpoint/2010/main" val="7245871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Language policy</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a:t>In direct actions, the language used in the application (which may be one of the </a:t>
            </a:r>
            <a:r>
              <a:rPr lang="en-GB" b="1" dirty="0"/>
              <a:t>24 official languages of the European Union</a:t>
            </a:r>
            <a:r>
              <a:rPr lang="en-GB" dirty="0"/>
              <a:t>) will, in principle, be the ‘language of the case’, that is to say the language in which the proceedings will be conducted</a:t>
            </a:r>
            <a:r>
              <a:rPr lang="en-GB" dirty="0" smtClean="0"/>
              <a:t>.</a:t>
            </a:r>
            <a:endParaRPr lang="hr-HR" dirty="0" smtClean="0"/>
          </a:p>
          <a:p>
            <a:r>
              <a:rPr lang="en-GB" dirty="0" smtClean="0"/>
              <a:t> </a:t>
            </a:r>
            <a:r>
              <a:rPr lang="en-GB" dirty="0"/>
              <a:t>In appeals, the language of the case is that of the judgment or order of the General Court which is under appeal</a:t>
            </a:r>
            <a:r>
              <a:rPr lang="en-GB" dirty="0" smtClean="0"/>
              <a:t>.</a:t>
            </a:r>
            <a:endParaRPr lang="hr-HR" dirty="0" smtClean="0"/>
          </a:p>
          <a:p>
            <a:r>
              <a:rPr lang="en-GB" dirty="0" smtClean="0"/>
              <a:t> </a:t>
            </a:r>
            <a:r>
              <a:rPr lang="en-GB" dirty="0"/>
              <a:t>With references for preliminary rulings, the language of the case is that of the national court which made the reference to the Court of </a:t>
            </a:r>
            <a:r>
              <a:rPr lang="en-GB" dirty="0" smtClean="0"/>
              <a:t>Justice.</a:t>
            </a:r>
            <a:endParaRPr lang="hr-HR" dirty="0" smtClean="0"/>
          </a:p>
          <a:p>
            <a:r>
              <a:rPr lang="en-GB" dirty="0" smtClean="0"/>
              <a:t>Oral </a:t>
            </a:r>
            <a:r>
              <a:rPr lang="en-GB" dirty="0"/>
              <a:t>proceedings at hearings are interpreted simultaneously, as required, into various official languages of the European Union. The judges deliberate, without interpreters, in a common language which, traditionally, is French.</a:t>
            </a:r>
            <a:endParaRPr lang="hr-HR" dirty="0"/>
          </a:p>
          <a:p>
            <a:endParaRPr lang="en-US" dirty="0"/>
          </a:p>
        </p:txBody>
      </p:sp>
    </p:spTree>
    <p:extLst>
      <p:ext uri="{BB962C8B-B14F-4D97-AF65-F5344CB8AC3E}">
        <p14:creationId xmlns:p14="http://schemas.microsoft.com/office/powerpoint/2010/main" val="30598905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 Read the text and answer the following questions</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a:t>What is the main task of the Court of Justice of the European Union?</a:t>
            </a:r>
            <a:endParaRPr lang="hr-HR" dirty="0"/>
          </a:p>
          <a:p>
            <a:pPr lvl="0"/>
            <a:r>
              <a:rPr lang="en-GB" dirty="0"/>
              <a:t>What does it consist of?</a:t>
            </a:r>
            <a:endParaRPr lang="hr-HR" dirty="0"/>
          </a:p>
          <a:p>
            <a:pPr lvl="0"/>
            <a:r>
              <a:rPr lang="en-GB" dirty="0"/>
              <a:t>What happens if a national court is in doubt about the interpretation of an EU law?</a:t>
            </a:r>
            <a:endParaRPr lang="hr-HR" dirty="0"/>
          </a:p>
          <a:p>
            <a:pPr lvl="0"/>
            <a:r>
              <a:rPr lang="en-GB" dirty="0"/>
              <a:t>How many judges are there in the Court of Justice?</a:t>
            </a:r>
            <a:endParaRPr lang="hr-HR" dirty="0"/>
          </a:p>
          <a:p>
            <a:pPr lvl="0"/>
            <a:r>
              <a:rPr lang="en-GB" dirty="0"/>
              <a:t>What is the role of Advocates General?</a:t>
            </a:r>
            <a:endParaRPr lang="hr-HR" dirty="0"/>
          </a:p>
          <a:p>
            <a:pPr lvl="0"/>
            <a:r>
              <a:rPr lang="en-GB" dirty="0"/>
              <a:t>Who elects the President of the Court of Justice?</a:t>
            </a:r>
            <a:endParaRPr lang="hr-HR" dirty="0"/>
          </a:p>
          <a:p>
            <a:pPr lvl="0"/>
            <a:r>
              <a:rPr lang="en-GB" dirty="0"/>
              <a:t>Are there court fees for proceedings before the CJEU?</a:t>
            </a:r>
            <a:endParaRPr lang="hr-HR" dirty="0"/>
          </a:p>
          <a:p>
            <a:pPr lvl="0"/>
            <a:r>
              <a:rPr lang="en-GB" dirty="0"/>
              <a:t>Which languages are used in the CJEU?</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9979274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a:t>
            </a:r>
            <a:r>
              <a:rPr lang="hr-HR" dirty="0" err="1" smtClean="0"/>
              <a:t>matching</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normAutofit lnSpcReduction="10000"/>
          </a:bodyPr>
          <a:lstStyle/>
          <a:p>
            <a:r>
              <a:rPr lang="hr-HR" dirty="0"/>
              <a:t>T</a:t>
            </a:r>
            <a:r>
              <a:rPr lang="en-US" dirty="0" smtClean="0"/>
              <a:t>ending </a:t>
            </a:r>
            <a:r>
              <a:rPr lang="en-US" dirty="0"/>
              <a:t>to be different or develop in different </a:t>
            </a:r>
            <a:r>
              <a:rPr lang="en-US" dirty="0" smtClean="0"/>
              <a:t>directions</a:t>
            </a:r>
            <a:r>
              <a:rPr lang="hr-HR" dirty="0" smtClean="0"/>
              <a:t>:</a:t>
            </a:r>
          </a:p>
          <a:p>
            <a:r>
              <a:rPr lang="hr-HR" dirty="0" err="1" smtClean="0"/>
              <a:t>Divergent</a:t>
            </a:r>
            <a:endParaRPr lang="hr-HR" dirty="0" smtClean="0"/>
          </a:p>
          <a:p>
            <a:r>
              <a:rPr lang="en-US" dirty="0"/>
              <a:t>find (something) out for certain; make sure </a:t>
            </a:r>
            <a:r>
              <a:rPr lang="en-US" dirty="0" smtClean="0"/>
              <a:t>of</a:t>
            </a:r>
            <a:r>
              <a:rPr lang="hr-HR" dirty="0" smtClean="0"/>
              <a:t>:</a:t>
            </a:r>
          </a:p>
          <a:p>
            <a:r>
              <a:rPr lang="hr-HR" dirty="0" err="1" smtClean="0"/>
              <a:t>Ascertain</a:t>
            </a:r>
            <a:endParaRPr lang="hr-HR" dirty="0" smtClean="0"/>
          </a:p>
          <a:p>
            <a:r>
              <a:rPr lang="en-US" dirty="0"/>
              <a:t>to act according to an order, set of rules, or request: </a:t>
            </a:r>
            <a:endParaRPr lang="hr-HR" dirty="0" smtClean="0"/>
          </a:p>
          <a:p>
            <a:r>
              <a:rPr lang="hr-HR" dirty="0" err="1" smtClean="0"/>
              <a:t>Comply</a:t>
            </a:r>
            <a:r>
              <a:rPr lang="hr-HR" dirty="0" smtClean="0"/>
              <a:t> (</a:t>
            </a:r>
            <a:r>
              <a:rPr lang="hr-HR" dirty="0" err="1" smtClean="0"/>
              <a:t>with</a:t>
            </a:r>
            <a:r>
              <a:rPr lang="hr-HR" dirty="0" smtClean="0"/>
              <a:t>)</a:t>
            </a:r>
          </a:p>
          <a:p>
            <a:r>
              <a:rPr lang="en-US" dirty="0"/>
              <a:t>a statement that something is unsatisfactory or </a:t>
            </a:r>
            <a:r>
              <a:rPr lang="en-US" dirty="0" smtClean="0"/>
              <a:t>unacceptable</a:t>
            </a:r>
            <a:r>
              <a:rPr lang="hr-HR" dirty="0" smtClean="0"/>
              <a:t>:</a:t>
            </a:r>
          </a:p>
          <a:p>
            <a:r>
              <a:rPr lang="hr-HR" dirty="0" err="1" smtClean="0"/>
              <a:t>complaint</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90067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to officially announce that something such as a law, agreement, or marriage no longer exists</a:t>
            </a:r>
            <a:r>
              <a:rPr lang="en-US" dirty="0" smtClean="0"/>
              <a:t>:</a:t>
            </a:r>
            <a:endParaRPr lang="hr-HR" dirty="0" smtClean="0"/>
          </a:p>
          <a:p>
            <a:r>
              <a:rPr lang="hr-HR" dirty="0" err="1" smtClean="0"/>
              <a:t>Annulment</a:t>
            </a:r>
            <a:endParaRPr lang="hr-HR" dirty="0" smtClean="0"/>
          </a:p>
          <a:p>
            <a:r>
              <a:rPr lang="en-US" dirty="0"/>
              <a:t>the official power to make legal decisions and judgements</a:t>
            </a:r>
          </a:p>
          <a:p>
            <a:r>
              <a:rPr lang="hr-HR" dirty="0" err="1" smtClean="0"/>
              <a:t>Jurisdiction</a:t>
            </a:r>
            <a:endParaRPr lang="hr-HR" dirty="0" smtClean="0"/>
          </a:p>
          <a:p>
            <a:r>
              <a:rPr lang="en-US" dirty="0"/>
              <a:t>apply to a higher court for a reversal of the decision of a lower court</a:t>
            </a:r>
            <a:r>
              <a:rPr lang="en-US" dirty="0" smtClean="0"/>
              <a:t>.</a:t>
            </a:r>
            <a:endParaRPr lang="hr-HR" dirty="0" smtClean="0"/>
          </a:p>
          <a:p>
            <a:r>
              <a:rPr lang="hr-HR" dirty="0" err="1" smtClean="0"/>
              <a:t>appeal</a:t>
            </a:r>
            <a:endParaRPr lang="en-US" dirty="0"/>
          </a:p>
          <a:p>
            <a:endParaRPr lang="en-US" dirty="0"/>
          </a:p>
        </p:txBody>
      </p:sp>
    </p:spTree>
    <p:extLst>
      <p:ext uri="{BB962C8B-B14F-4D97-AF65-F5344CB8AC3E}">
        <p14:creationId xmlns:p14="http://schemas.microsoft.com/office/powerpoint/2010/main" val="240480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allowed or permitted by law; not contrary to law</a:t>
            </a:r>
            <a:r>
              <a:rPr lang="en-US" dirty="0" smtClean="0"/>
              <a:t>:</a:t>
            </a:r>
            <a:endParaRPr lang="hr-HR" dirty="0" smtClean="0"/>
          </a:p>
          <a:p>
            <a:r>
              <a:rPr lang="hr-HR" dirty="0" err="1" smtClean="0"/>
              <a:t>Lawful</a:t>
            </a:r>
            <a:endParaRPr lang="hr-HR" dirty="0" smtClean="0"/>
          </a:p>
          <a:p>
            <a:r>
              <a:rPr lang="en-US" dirty="0"/>
              <a:t>to make something stop happening or existing: </a:t>
            </a:r>
            <a:endParaRPr lang="hr-HR" dirty="0" smtClean="0"/>
          </a:p>
          <a:p>
            <a:r>
              <a:rPr lang="hr-HR" dirty="0" smtClean="0"/>
              <a:t>Put </a:t>
            </a:r>
            <a:r>
              <a:rPr lang="hr-HR" dirty="0" err="1" smtClean="0"/>
              <a:t>an</a:t>
            </a:r>
            <a:r>
              <a:rPr lang="hr-HR" dirty="0" smtClean="0"/>
              <a:t> </a:t>
            </a:r>
            <a:r>
              <a:rPr lang="hr-HR" dirty="0" err="1" smtClean="0"/>
              <a:t>end</a:t>
            </a:r>
            <a:r>
              <a:rPr lang="hr-HR" dirty="0" smtClean="0"/>
              <a:t> to</a:t>
            </a:r>
          </a:p>
          <a:p>
            <a:r>
              <a:rPr lang="en-US" dirty="0"/>
              <a:t>acceptable or valid, especially as evidence in a court of </a:t>
            </a:r>
            <a:r>
              <a:rPr lang="en-US" dirty="0" smtClean="0"/>
              <a:t>law</a:t>
            </a:r>
            <a:r>
              <a:rPr lang="hr-HR" dirty="0"/>
              <a:t>:</a:t>
            </a:r>
            <a:endParaRPr lang="hr-HR" dirty="0" smtClean="0"/>
          </a:p>
          <a:p>
            <a:r>
              <a:rPr lang="hr-HR" dirty="0" err="1" smtClean="0"/>
              <a:t>Admissible</a:t>
            </a:r>
            <a:endParaRPr lang="hr-HR" dirty="0" smtClean="0"/>
          </a:p>
          <a:p>
            <a:endParaRPr lang="en-US" dirty="0"/>
          </a:p>
          <a:p>
            <a:endParaRPr lang="hr-HR" dirty="0" smtClean="0"/>
          </a:p>
          <a:p>
            <a:endParaRPr lang="en-US" dirty="0"/>
          </a:p>
        </p:txBody>
      </p:sp>
    </p:spTree>
    <p:extLst>
      <p:ext uri="{BB962C8B-B14F-4D97-AF65-F5344CB8AC3E}">
        <p14:creationId xmlns:p14="http://schemas.microsoft.com/office/powerpoint/2010/main" val="366326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b="1" dirty="0" smtClean="0"/>
              <a:t>to </a:t>
            </a:r>
            <a:r>
              <a:rPr lang="en-US" b="1" dirty="0"/>
              <a:t>state that </a:t>
            </a:r>
            <a:r>
              <a:rPr lang="hr-HR" b="1" dirty="0" smtClean="0"/>
              <a:t>a </a:t>
            </a:r>
            <a:r>
              <a:rPr lang="hr-HR" b="1" dirty="0" err="1" smtClean="0"/>
              <a:t>legal</a:t>
            </a:r>
            <a:r>
              <a:rPr lang="hr-HR" b="1" dirty="0" smtClean="0"/>
              <a:t> </a:t>
            </a:r>
            <a:r>
              <a:rPr lang="hr-HR" b="1" dirty="0" err="1" smtClean="0"/>
              <a:t>decision</a:t>
            </a:r>
            <a:r>
              <a:rPr lang="hr-HR" b="1" dirty="0" smtClean="0"/>
              <a:t> </a:t>
            </a:r>
            <a:r>
              <a:rPr lang="hr-HR" b="1" dirty="0" err="1" smtClean="0"/>
              <a:t>or</a:t>
            </a:r>
            <a:r>
              <a:rPr lang="hr-HR" b="1" dirty="0" smtClean="0"/>
              <a:t> a </a:t>
            </a:r>
            <a:r>
              <a:rPr lang="hr-HR" b="1" dirty="0" err="1" smtClean="0"/>
              <a:t>judgment</a:t>
            </a:r>
            <a:r>
              <a:rPr lang="en-US" b="1" dirty="0" smtClean="0"/>
              <a:t> </a:t>
            </a:r>
            <a:r>
              <a:rPr lang="en-US" b="1" dirty="0"/>
              <a:t>is no longer in </a:t>
            </a:r>
            <a:r>
              <a:rPr lang="en-US" b="1" dirty="0" smtClean="0"/>
              <a:t>effect</a:t>
            </a:r>
            <a:endParaRPr lang="hr-HR" b="1" dirty="0" smtClean="0"/>
          </a:p>
          <a:p>
            <a:r>
              <a:rPr lang="hr-HR" b="1" dirty="0" smtClean="0"/>
              <a:t>To set </a:t>
            </a:r>
            <a:r>
              <a:rPr lang="hr-HR" b="1" dirty="0" err="1" smtClean="0"/>
              <a:t>aside</a:t>
            </a:r>
            <a:endParaRPr lang="hr-HR" b="1" dirty="0" smtClean="0"/>
          </a:p>
          <a:p>
            <a:r>
              <a:rPr lang="hr-HR" b="1" dirty="0" err="1" smtClean="0"/>
              <a:t>The</a:t>
            </a:r>
            <a:r>
              <a:rPr lang="hr-HR" b="1" dirty="0" smtClean="0"/>
              <a:t> </a:t>
            </a:r>
            <a:r>
              <a:rPr lang="hr-HR" b="1" dirty="0" err="1" smtClean="0"/>
              <a:t>judge</a:t>
            </a:r>
            <a:r>
              <a:rPr lang="hr-HR" b="1" dirty="0" smtClean="0"/>
              <a:t> </a:t>
            </a:r>
            <a:r>
              <a:rPr lang="hr-HR" b="1" dirty="0" err="1" smtClean="0"/>
              <a:t>in</a:t>
            </a:r>
            <a:r>
              <a:rPr lang="hr-HR" b="1" dirty="0" smtClean="0"/>
              <a:t> </a:t>
            </a:r>
            <a:r>
              <a:rPr lang="hr-HR" b="1" dirty="0" err="1" smtClean="0"/>
              <a:t>charge</a:t>
            </a:r>
            <a:r>
              <a:rPr lang="hr-HR" b="1" dirty="0" smtClean="0"/>
              <a:t> </a:t>
            </a:r>
            <a:r>
              <a:rPr lang="hr-HR" b="1" dirty="0" err="1" smtClean="0"/>
              <a:t>of</a:t>
            </a:r>
            <a:r>
              <a:rPr lang="hr-HR" b="1" dirty="0" smtClean="0"/>
              <a:t> a </a:t>
            </a:r>
            <a:r>
              <a:rPr lang="hr-HR" b="1" dirty="0" err="1" smtClean="0"/>
              <a:t>particular</a:t>
            </a:r>
            <a:r>
              <a:rPr lang="hr-HR" b="1" dirty="0" smtClean="0"/>
              <a:t> </a:t>
            </a:r>
            <a:r>
              <a:rPr lang="hr-HR" b="1" dirty="0" err="1" smtClean="0"/>
              <a:t>case</a:t>
            </a:r>
            <a:endParaRPr lang="hr-HR" b="1" dirty="0" smtClean="0"/>
          </a:p>
          <a:p>
            <a:r>
              <a:rPr lang="hr-HR" b="1" dirty="0" err="1" smtClean="0"/>
              <a:t>Judge-Rapporteur</a:t>
            </a:r>
            <a:endParaRPr lang="hr-HR" b="1" dirty="0" smtClean="0"/>
          </a:p>
          <a:p>
            <a:r>
              <a:rPr lang="en-US" dirty="0"/>
              <a:t>a group of judges as a collective </a:t>
            </a:r>
            <a:r>
              <a:rPr lang="en-US" dirty="0" smtClean="0"/>
              <a:t>whole</a:t>
            </a:r>
            <a:endParaRPr lang="hr-HR" dirty="0" smtClean="0"/>
          </a:p>
          <a:p>
            <a:r>
              <a:rPr lang="hr-HR" dirty="0" err="1" smtClean="0"/>
              <a:t>bench</a:t>
            </a:r>
            <a:endParaRPr lang="en-US" dirty="0"/>
          </a:p>
        </p:txBody>
      </p:sp>
    </p:spTree>
    <p:extLst>
      <p:ext uri="{BB962C8B-B14F-4D97-AF65-F5344CB8AC3E}">
        <p14:creationId xmlns:p14="http://schemas.microsoft.com/office/powerpoint/2010/main" val="340040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normAutofit lnSpcReduction="10000"/>
          </a:bodyPr>
          <a:lstStyle/>
          <a:p>
            <a:r>
              <a:rPr lang="en-US" dirty="0"/>
              <a:t>a senior officer of the </a:t>
            </a:r>
            <a:r>
              <a:rPr lang="en-US" dirty="0" smtClean="0"/>
              <a:t>law</a:t>
            </a:r>
            <a:r>
              <a:rPr lang="hr-HR" dirty="0" smtClean="0"/>
              <a:t>; </a:t>
            </a:r>
            <a:r>
              <a:rPr lang="en-US" dirty="0"/>
              <a:t>a neutral legal advisor to the courts. </a:t>
            </a:r>
            <a:endParaRPr lang="hr-HR" dirty="0" smtClean="0"/>
          </a:p>
          <a:p>
            <a:r>
              <a:rPr lang="hr-HR" dirty="0" err="1" smtClean="0"/>
              <a:t>Advocate</a:t>
            </a:r>
            <a:r>
              <a:rPr lang="hr-HR" dirty="0" smtClean="0"/>
              <a:t> General</a:t>
            </a:r>
          </a:p>
          <a:p>
            <a:r>
              <a:rPr lang="en-US" dirty="0"/>
              <a:t>hold or express opinions that are at variance with those commonly or officially held</a:t>
            </a:r>
            <a:r>
              <a:rPr lang="en-US" dirty="0" smtClean="0"/>
              <a:t>.</a:t>
            </a:r>
            <a:endParaRPr lang="hr-HR" dirty="0" smtClean="0"/>
          </a:p>
          <a:p>
            <a:r>
              <a:rPr lang="hr-HR" dirty="0" err="1" smtClean="0"/>
              <a:t>Dissent</a:t>
            </a:r>
            <a:endParaRPr lang="hr-HR" dirty="0" smtClean="0"/>
          </a:p>
          <a:p>
            <a:r>
              <a:rPr lang="en-US" dirty="0"/>
              <a:t>action taken in a court to settle a </a:t>
            </a:r>
            <a:r>
              <a:rPr lang="en-US" dirty="0" smtClean="0"/>
              <a:t>dispute</a:t>
            </a:r>
            <a:r>
              <a:rPr lang="hr-HR" dirty="0" smtClean="0"/>
              <a:t>; </a:t>
            </a:r>
            <a:r>
              <a:rPr lang="hr-HR" i="1" dirty="0" smtClean="0"/>
              <a:t>a </a:t>
            </a:r>
            <a:r>
              <a:rPr lang="en-US" i="1" dirty="0" smtClean="0"/>
              <a:t>lawsuit</a:t>
            </a:r>
            <a:r>
              <a:rPr lang="en-US" i="1" dirty="0"/>
              <a:t>; </a:t>
            </a:r>
            <a:r>
              <a:rPr lang="en-US" dirty="0"/>
              <a:t>all or some part of a cause heard and determined by a court, an Administrative Agency, or other judicial authority</a:t>
            </a:r>
            <a:endParaRPr lang="hr-HR" dirty="0" smtClean="0"/>
          </a:p>
          <a:p>
            <a:r>
              <a:rPr lang="hr-HR" dirty="0" err="1" smtClean="0"/>
              <a:t>proceedings</a:t>
            </a:r>
            <a:endParaRPr lang="en-US" dirty="0"/>
          </a:p>
          <a:p>
            <a:endParaRPr lang="hr-HR" dirty="0" smtClean="0"/>
          </a:p>
        </p:txBody>
      </p:sp>
    </p:spTree>
    <p:extLst>
      <p:ext uri="{BB962C8B-B14F-4D97-AF65-F5344CB8AC3E}">
        <p14:creationId xmlns:p14="http://schemas.microsoft.com/office/powerpoint/2010/main" val="145003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a:t>
            </a:r>
            <a:r>
              <a:rPr lang="hr-HR" dirty="0" err="1"/>
              <a:t>matching</a:t>
            </a:r>
            <a:r>
              <a:rPr lang="hr-HR" dirty="0"/>
              <a:t> </a:t>
            </a:r>
            <a:r>
              <a:rPr lang="hr-HR" dirty="0" err="1"/>
              <a:t>the</a:t>
            </a:r>
            <a:r>
              <a:rPr lang="hr-HR" dirty="0"/>
              <a:t> </a:t>
            </a:r>
            <a:r>
              <a:rPr lang="hr-HR" dirty="0" err="1"/>
              <a:t>following</a:t>
            </a:r>
            <a:r>
              <a:rPr lang="hr-HR" dirty="0"/>
              <a:t> </a:t>
            </a:r>
            <a:r>
              <a:rPr lang="hr-HR" dirty="0" err="1"/>
              <a:t>definitions</a:t>
            </a:r>
            <a:r>
              <a:rPr lang="hr-HR" dirty="0"/>
              <a:t>:</a:t>
            </a:r>
            <a:endParaRPr lang="en-US" dirty="0"/>
          </a:p>
        </p:txBody>
      </p:sp>
      <p:sp>
        <p:nvSpPr>
          <p:cNvPr id="3" name="Content Placeholder 2"/>
          <p:cNvSpPr>
            <a:spLocks noGrp="1"/>
          </p:cNvSpPr>
          <p:nvPr>
            <p:ph idx="1"/>
          </p:nvPr>
        </p:nvSpPr>
        <p:spPr/>
        <p:txBody>
          <a:bodyPr/>
          <a:lstStyle/>
          <a:p>
            <a:r>
              <a:rPr lang="en-US" dirty="0"/>
              <a:t>to employ someone to represent you in a </a:t>
            </a:r>
            <a:r>
              <a:rPr lang="en-US" i="1" dirty="0"/>
              <a:t>legal</a:t>
            </a:r>
            <a:r>
              <a:rPr lang="en-US" dirty="0"/>
              <a:t> situation, especially as a lawyer</a:t>
            </a:r>
            <a:r>
              <a:rPr lang="en-US" dirty="0" smtClean="0"/>
              <a:t>.</a:t>
            </a:r>
            <a:endParaRPr lang="hr-HR" dirty="0" smtClean="0"/>
          </a:p>
          <a:p>
            <a:r>
              <a:rPr lang="hr-HR" dirty="0" err="1" smtClean="0"/>
              <a:t>Instruct</a:t>
            </a:r>
            <a:endParaRPr lang="hr-HR" dirty="0" smtClean="0"/>
          </a:p>
          <a:p>
            <a:r>
              <a:rPr lang="en-US" dirty="0"/>
              <a:t>a formal request to be considered for a position or to be allowed to do or have something, submitted to an authority, institution, or organization</a:t>
            </a:r>
            <a:r>
              <a:rPr lang="en-US" dirty="0" smtClean="0"/>
              <a:t>.</a:t>
            </a:r>
            <a:endParaRPr lang="hr-HR" dirty="0" smtClean="0"/>
          </a:p>
          <a:p>
            <a:r>
              <a:rPr lang="hr-HR" dirty="0" err="1" smtClean="0"/>
              <a:t>application</a:t>
            </a:r>
            <a:endParaRPr lang="en-US" dirty="0"/>
          </a:p>
          <a:p>
            <a:endParaRPr lang="en-US" dirty="0"/>
          </a:p>
        </p:txBody>
      </p:sp>
    </p:spTree>
    <p:extLst>
      <p:ext uri="{BB962C8B-B14F-4D97-AF65-F5344CB8AC3E}">
        <p14:creationId xmlns:p14="http://schemas.microsoft.com/office/powerpoint/2010/main" val="282160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synonymous</a:t>
            </a:r>
            <a:r>
              <a:rPr lang="hr-HR" dirty="0" smtClean="0"/>
              <a:t> </a:t>
            </a:r>
            <a:r>
              <a:rPr lang="hr-HR" dirty="0" err="1" smtClean="0"/>
              <a:t>terms</a:t>
            </a:r>
            <a:r>
              <a:rPr lang="hr-HR" dirty="0" smtClean="0"/>
              <a:t> </a:t>
            </a:r>
            <a:r>
              <a:rPr lang="hr-HR" dirty="0" err="1" smtClean="0"/>
              <a:t>or</a:t>
            </a:r>
            <a:r>
              <a:rPr lang="hr-HR" dirty="0" smtClean="0"/>
              <a:t> </a:t>
            </a:r>
            <a:r>
              <a:rPr lang="hr-HR" dirty="0" err="1" smtClean="0"/>
              <a:t>collocations</a:t>
            </a:r>
            <a:r>
              <a:rPr lang="hr-HR" dirty="0" smtClean="0"/>
              <a:t> for:</a:t>
            </a:r>
            <a:endParaRPr lang="en-US" dirty="0"/>
          </a:p>
        </p:txBody>
      </p:sp>
      <p:sp>
        <p:nvSpPr>
          <p:cNvPr id="3" name="Content Placeholder 2"/>
          <p:cNvSpPr>
            <a:spLocks noGrp="1"/>
          </p:cNvSpPr>
          <p:nvPr>
            <p:ph idx="1"/>
          </p:nvPr>
        </p:nvSpPr>
        <p:spPr/>
        <p:txBody>
          <a:bodyPr>
            <a:normAutofit lnSpcReduction="10000"/>
          </a:bodyPr>
          <a:lstStyle/>
          <a:p>
            <a:r>
              <a:rPr lang="hr-HR" dirty="0" err="1" smtClean="0"/>
              <a:t>Respect</a:t>
            </a:r>
            <a:endParaRPr lang="hr-HR" dirty="0" smtClean="0"/>
          </a:p>
          <a:p>
            <a:r>
              <a:rPr lang="hr-HR" dirty="0" err="1" smtClean="0"/>
              <a:t>Abide</a:t>
            </a:r>
            <a:r>
              <a:rPr lang="hr-HR" dirty="0" smtClean="0"/>
              <a:t> </a:t>
            </a:r>
            <a:r>
              <a:rPr lang="hr-HR" dirty="0" err="1" smtClean="0"/>
              <a:t>by</a:t>
            </a:r>
            <a:endParaRPr lang="hr-HR" dirty="0" smtClean="0"/>
          </a:p>
          <a:p>
            <a:r>
              <a:rPr lang="hr-HR" dirty="0" err="1" smtClean="0"/>
              <a:t>Violate</a:t>
            </a:r>
            <a:endParaRPr lang="hr-HR" dirty="0" smtClean="0"/>
          </a:p>
          <a:p>
            <a:r>
              <a:rPr lang="hr-HR" dirty="0" err="1" smtClean="0"/>
              <a:t>Infringe</a:t>
            </a:r>
            <a:endParaRPr lang="hr-HR" dirty="0" smtClean="0"/>
          </a:p>
          <a:p>
            <a:r>
              <a:rPr lang="hr-HR" dirty="0" err="1" smtClean="0"/>
              <a:t>Sue</a:t>
            </a:r>
            <a:endParaRPr lang="hr-HR" dirty="0" smtClean="0"/>
          </a:p>
          <a:p>
            <a:r>
              <a:rPr lang="hr-HR" dirty="0" smtClean="0"/>
              <a:t>Take </a:t>
            </a:r>
            <a:r>
              <a:rPr lang="hr-HR" dirty="0" err="1" smtClean="0"/>
              <a:t>action</a:t>
            </a:r>
            <a:endParaRPr lang="hr-HR" dirty="0" smtClean="0"/>
          </a:p>
          <a:p>
            <a:r>
              <a:rPr lang="hr-HR" dirty="0" err="1" smtClean="0"/>
              <a:t>Nominate</a:t>
            </a:r>
            <a:r>
              <a:rPr lang="hr-HR" dirty="0" smtClean="0"/>
              <a:t> </a:t>
            </a:r>
          </a:p>
          <a:p>
            <a:r>
              <a:rPr lang="hr-HR" dirty="0" err="1" smtClean="0"/>
              <a:t>appoint</a:t>
            </a:r>
            <a:endParaRPr lang="en-US" dirty="0"/>
          </a:p>
        </p:txBody>
      </p:sp>
    </p:spTree>
    <p:extLst>
      <p:ext uri="{BB962C8B-B14F-4D97-AF65-F5344CB8AC3E}">
        <p14:creationId xmlns:p14="http://schemas.microsoft.com/office/powerpoint/2010/main" val="2763096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Court of Justice of the European Union</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b="1" dirty="0"/>
              <a:t>The Court of Justice of the European Union (CJEU)</a:t>
            </a:r>
            <a:r>
              <a:rPr lang="en-GB" dirty="0"/>
              <a:t> </a:t>
            </a:r>
            <a:r>
              <a:rPr lang="hr-HR" dirty="0"/>
              <a:t>-</a:t>
            </a:r>
            <a:r>
              <a:rPr lang="en-GB" dirty="0" smtClean="0"/>
              <a:t> </a:t>
            </a:r>
            <a:r>
              <a:rPr lang="en-GB" dirty="0"/>
              <a:t>the judicial authority of the </a:t>
            </a:r>
            <a:r>
              <a:rPr lang="en-GB" dirty="0" smtClean="0"/>
              <a:t>EU.</a:t>
            </a:r>
            <a:endParaRPr lang="hr-HR" dirty="0" smtClean="0"/>
          </a:p>
          <a:p>
            <a:r>
              <a:rPr lang="en-GB" dirty="0" smtClean="0"/>
              <a:t> established </a:t>
            </a:r>
            <a:r>
              <a:rPr lang="en-GB" dirty="0"/>
              <a:t>in 1952 (as the European Court of Justice) </a:t>
            </a:r>
            <a:endParaRPr lang="hr-HR" dirty="0" smtClean="0"/>
          </a:p>
          <a:p>
            <a:r>
              <a:rPr lang="en-GB" dirty="0" smtClean="0"/>
              <a:t>located </a:t>
            </a:r>
            <a:r>
              <a:rPr lang="en-GB" dirty="0"/>
              <a:t>in Luxembourg. </a:t>
            </a:r>
            <a:endParaRPr lang="en-US" dirty="0"/>
          </a:p>
        </p:txBody>
      </p:sp>
    </p:spTree>
    <p:extLst>
      <p:ext uri="{BB962C8B-B14F-4D97-AF65-F5344CB8AC3E}">
        <p14:creationId xmlns:p14="http://schemas.microsoft.com/office/powerpoint/2010/main" val="14583482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synonymous</a:t>
            </a:r>
            <a:r>
              <a:rPr lang="hr-HR" dirty="0"/>
              <a:t> </a:t>
            </a:r>
            <a:r>
              <a:rPr lang="hr-HR" dirty="0" err="1"/>
              <a:t>terms</a:t>
            </a:r>
            <a:r>
              <a:rPr lang="hr-HR" dirty="0"/>
              <a:t> </a:t>
            </a:r>
            <a:r>
              <a:rPr lang="hr-HR" dirty="0" err="1"/>
              <a:t>or</a:t>
            </a:r>
            <a:r>
              <a:rPr lang="hr-HR" dirty="0"/>
              <a:t> </a:t>
            </a:r>
            <a:r>
              <a:rPr lang="hr-HR" dirty="0" err="1"/>
              <a:t>collocations</a:t>
            </a:r>
            <a:r>
              <a:rPr lang="hr-HR" dirty="0"/>
              <a:t> for:</a:t>
            </a:r>
            <a:endParaRPr lang="en-US" dirty="0"/>
          </a:p>
        </p:txBody>
      </p:sp>
      <p:sp>
        <p:nvSpPr>
          <p:cNvPr id="3" name="Content Placeholder 2"/>
          <p:cNvSpPr>
            <a:spLocks noGrp="1"/>
          </p:cNvSpPr>
          <p:nvPr>
            <p:ph idx="1"/>
          </p:nvPr>
        </p:nvSpPr>
        <p:spPr/>
        <p:txBody>
          <a:bodyPr>
            <a:normAutofit lnSpcReduction="10000"/>
          </a:bodyPr>
          <a:lstStyle/>
          <a:p>
            <a:r>
              <a:rPr lang="hr-HR" dirty="0" err="1" smtClean="0"/>
              <a:t>Long</a:t>
            </a:r>
            <a:r>
              <a:rPr lang="hr-HR" dirty="0" smtClean="0"/>
              <a:t> </a:t>
            </a:r>
            <a:r>
              <a:rPr lang="hr-HR" dirty="0" err="1" smtClean="0"/>
              <a:t>and</a:t>
            </a:r>
            <a:r>
              <a:rPr lang="hr-HR" dirty="0" smtClean="0"/>
              <a:t> </a:t>
            </a:r>
            <a:r>
              <a:rPr lang="hr-HR" dirty="0" err="1" smtClean="0"/>
              <a:t>careful</a:t>
            </a:r>
            <a:r>
              <a:rPr lang="hr-HR" dirty="0" smtClean="0"/>
              <a:t> </a:t>
            </a:r>
            <a:r>
              <a:rPr lang="hr-HR" dirty="0" err="1" smtClean="0"/>
              <a:t>discussion</a:t>
            </a:r>
            <a:endParaRPr lang="hr-HR" dirty="0" smtClean="0"/>
          </a:p>
          <a:p>
            <a:r>
              <a:rPr lang="hr-HR" dirty="0" err="1" smtClean="0"/>
              <a:t>Deliberation</a:t>
            </a:r>
            <a:endParaRPr lang="hr-HR" dirty="0" smtClean="0"/>
          </a:p>
          <a:p>
            <a:r>
              <a:rPr lang="hr-HR" dirty="0" err="1" smtClean="0"/>
              <a:t>Trial</a:t>
            </a:r>
            <a:endParaRPr lang="hr-HR" dirty="0" smtClean="0"/>
          </a:p>
          <a:p>
            <a:r>
              <a:rPr lang="hr-HR" dirty="0" err="1" smtClean="0"/>
              <a:t>Hearing</a:t>
            </a:r>
            <a:endParaRPr lang="hr-HR" dirty="0"/>
          </a:p>
          <a:p>
            <a:r>
              <a:rPr lang="hr-HR" dirty="0" err="1" smtClean="0"/>
              <a:t>Help</a:t>
            </a:r>
            <a:r>
              <a:rPr lang="hr-HR" dirty="0" smtClean="0"/>
              <a:t> </a:t>
            </a:r>
          </a:p>
          <a:p>
            <a:r>
              <a:rPr lang="hr-HR" dirty="0" err="1" smtClean="0"/>
              <a:t>Assist</a:t>
            </a:r>
            <a:endParaRPr lang="hr-HR" dirty="0" smtClean="0"/>
          </a:p>
          <a:p>
            <a:r>
              <a:rPr lang="hr-HR" dirty="0" err="1" smtClean="0"/>
              <a:t>Explain</a:t>
            </a:r>
            <a:endParaRPr lang="hr-HR" dirty="0" smtClean="0"/>
          </a:p>
          <a:p>
            <a:r>
              <a:rPr lang="hr-HR" dirty="0" err="1" smtClean="0"/>
              <a:t>clarify</a:t>
            </a:r>
            <a:endParaRPr lang="hr-HR" dirty="0" smtClean="0"/>
          </a:p>
          <a:p>
            <a:endParaRPr lang="hr-HR" dirty="0" smtClean="0"/>
          </a:p>
          <a:p>
            <a:endParaRPr lang="hr-HR" dirty="0"/>
          </a:p>
          <a:p>
            <a:endParaRPr lang="en-US" dirty="0"/>
          </a:p>
        </p:txBody>
      </p:sp>
    </p:spTree>
    <p:extLst>
      <p:ext uri="{BB962C8B-B14F-4D97-AF65-F5344CB8AC3E}">
        <p14:creationId xmlns:p14="http://schemas.microsoft.com/office/powerpoint/2010/main" val="399290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synonymous</a:t>
            </a:r>
            <a:r>
              <a:rPr lang="hr-HR" dirty="0"/>
              <a:t> </a:t>
            </a:r>
            <a:r>
              <a:rPr lang="hr-HR" dirty="0" err="1"/>
              <a:t>terms</a:t>
            </a:r>
            <a:r>
              <a:rPr lang="hr-HR" dirty="0"/>
              <a:t> </a:t>
            </a:r>
            <a:r>
              <a:rPr lang="hr-HR" dirty="0" err="1"/>
              <a:t>or</a:t>
            </a:r>
            <a:r>
              <a:rPr lang="hr-HR" dirty="0"/>
              <a:t> </a:t>
            </a:r>
            <a:r>
              <a:rPr lang="hr-HR" dirty="0" err="1"/>
              <a:t>collocations</a:t>
            </a:r>
            <a:r>
              <a:rPr lang="hr-HR" dirty="0"/>
              <a:t> for:</a:t>
            </a:r>
            <a:endParaRPr lang="en-US" dirty="0"/>
          </a:p>
        </p:txBody>
      </p:sp>
      <p:sp>
        <p:nvSpPr>
          <p:cNvPr id="3" name="Content Placeholder 2"/>
          <p:cNvSpPr>
            <a:spLocks noGrp="1"/>
          </p:cNvSpPr>
          <p:nvPr>
            <p:ph idx="1"/>
          </p:nvPr>
        </p:nvSpPr>
        <p:spPr/>
        <p:txBody>
          <a:bodyPr>
            <a:normAutofit lnSpcReduction="10000"/>
          </a:bodyPr>
          <a:lstStyle/>
          <a:p>
            <a:r>
              <a:rPr lang="hr-HR" dirty="0" err="1" smtClean="0"/>
              <a:t>Answer</a:t>
            </a:r>
            <a:endParaRPr lang="hr-HR" dirty="0" smtClean="0"/>
          </a:p>
          <a:p>
            <a:r>
              <a:rPr lang="hr-HR" dirty="0" err="1" smtClean="0"/>
              <a:t>Reply</a:t>
            </a:r>
            <a:endParaRPr lang="hr-HR" dirty="0" smtClean="0"/>
          </a:p>
          <a:p>
            <a:r>
              <a:rPr lang="hr-HR" dirty="0" err="1" smtClean="0"/>
              <a:t>Lodge</a:t>
            </a:r>
            <a:endParaRPr lang="hr-HR" dirty="0" smtClean="0"/>
          </a:p>
          <a:p>
            <a:r>
              <a:rPr lang="hr-HR" dirty="0" err="1" smtClean="0"/>
              <a:t>Bring</a:t>
            </a:r>
            <a:r>
              <a:rPr lang="hr-HR" dirty="0" smtClean="0"/>
              <a:t> a </a:t>
            </a:r>
            <a:r>
              <a:rPr lang="hr-HR" dirty="0" err="1" smtClean="0"/>
              <a:t>case</a:t>
            </a:r>
            <a:endParaRPr lang="hr-HR" dirty="0" smtClean="0"/>
          </a:p>
          <a:p>
            <a:r>
              <a:rPr lang="hr-HR" dirty="0" err="1" smtClean="0"/>
              <a:t>Carry</a:t>
            </a:r>
            <a:r>
              <a:rPr lang="hr-HR" dirty="0" smtClean="0"/>
              <a:t> </a:t>
            </a:r>
            <a:r>
              <a:rPr lang="hr-HR" dirty="0" err="1" smtClean="0"/>
              <a:t>out</a:t>
            </a:r>
            <a:endParaRPr lang="hr-HR" dirty="0" smtClean="0"/>
          </a:p>
          <a:p>
            <a:r>
              <a:rPr lang="hr-HR" dirty="0" err="1" smtClean="0"/>
              <a:t>Conduct</a:t>
            </a:r>
            <a:endParaRPr lang="hr-HR" dirty="0" smtClean="0"/>
          </a:p>
          <a:p>
            <a:r>
              <a:rPr lang="hr-HR" dirty="0" smtClean="0"/>
              <a:t>Put </a:t>
            </a:r>
            <a:r>
              <a:rPr lang="hr-HR" dirty="0" err="1" smtClean="0"/>
              <a:t>an</a:t>
            </a:r>
            <a:r>
              <a:rPr lang="hr-HR" dirty="0" smtClean="0"/>
              <a:t> </a:t>
            </a:r>
            <a:r>
              <a:rPr lang="hr-HR" dirty="0" err="1" smtClean="0"/>
              <a:t>end</a:t>
            </a:r>
            <a:r>
              <a:rPr lang="hr-HR" dirty="0" smtClean="0"/>
              <a:t> to</a:t>
            </a:r>
          </a:p>
          <a:p>
            <a:r>
              <a:rPr lang="hr-HR" dirty="0" err="1" smtClean="0"/>
              <a:t>terminate</a:t>
            </a:r>
            <a:endParaRPr lang="en-US" dirty="0"/>
          </a:p>
        </p:txBody>
      </p:sp>
    </p:spTree>
    <p:extLst>
      <p:ext uri="{BB962C8B-B14F-4D97-AF65-F5344CB8AC3E}">
        <p14:creationId xmlns:p14="http://schemas.microsoft.com/office/powerpoint/2010/main" val="379754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synonymous</a:t>
            </a:r>
            <a:r>
              <a:rPr lang="hr-HR" dirty="0"/>
              <a:t> </a:t>
            </a:r>
            <a:r>
              <a:rPr lang="hr-HR" dirty="0" err="1"/>
              <a:t>terms</a:t>
            </a:r>
            <a:r>
              <a:rPr lang="hr-HR" dirty="0"/>
              <a:t> </a:t>
            </a:r>
            <a:r>
              <a:rPr lang="hr-HR" dirty="0" err="1"/>
              <a:t>or</a:t>
            </a:r>
            <a:r>
              <a:rPr lang="hr-HR" dirty="0"/>
              <a:t> </a:t>
            </a:r>
            <a:r>
              <a:rPr lang="hr-HR" dirty="0" err="1"/>
              <a:t>collocations</a:t>
            </a:r>
            <a:r>
              <a:rPr lang="hr-HR" dirty="0"/>
              <a:t> for:</a:t>
            </a:r>
            <a:endParaRPr lang="en-US" dirty="0"/>
          </a:p>
        </p:txBody>
      </p:sp>
      <p:sp>
        <p:nvSpPr>
          <p:cNvPr id="3" name="Content Placeholder 2"/>
          <p:cNvSpPr>
            <a:spLocks noGrp="1"/>
          </p:cNvSpPr>
          <p:nvPr>
            <p:ph idx="1"/>
          </p:nvPr>
        </p:nvSpPr>
        <p:spPr/>
        <p:txBody>
          <a:bodyPr>
            <a:normAutofit fontScale="92500" lnSpcReduction="10000"/>
          </a:bodyPr>
          <a:lstStyle/>
          <a:p>
            <a:endParaRPr lang="hr-HR" dirty="0" smtClean="0"/>
          </a:p>
          <a:p>
            <a:r>
              <a:rPr lang="hr-HR" dirty="0" err="1" smtClean="0"/>
              <a:t>Violation</a:t>
            </a:r>
            <a:r>
              <a:rPr lang="hr-HR" dirty="0" smtClean="0"/>
              <a:t> </a:t>
            </a:r>
          </a:p>
          <a:p>
            <a:r>
              <a:rPr lang="hr-HR" dirty="0" err="1" smtClean="0"/>
              <a:t>Infringement</a:t>
            </a:r>
            <a:endParaRPr lang="hr-HR" dirty="0" smtClean="0"/>
          </a:p>
          <a:p>
            <a:r>
              <a:rPr lang="hr-HR" dirty="0" err="1" smtClean="0"/>
              <a:t>punishment</a:t>
            </a:r>
            <a:endParaRPr lang="hr-HR" dirty="0" smtClean="0"/>
          </a:p>
          <a:p>
            <a:r>
              <a:rPr lang="hr-HR" dirty="0" err="1" smtClean="0"/>
              <a:t>Penalty</a:t>
            </a:r>
            <a:endParaRPr lang="hr-HR" dirty="0" smtClean="0"/>
          </a:p>
          <a:p>
            <a:r>
              <a:rPr lang="hr-HR" dirty="0" err="1" smtClean="0"/>
              <a:t>Entrust</a:t>
            </a:r>
            <a:endParaRPr lang="hr-HR" dirty="0" smtClean="0"/>
          </a:p>
          <a:p>
            <a:r>
              <a:rPr lang="hr-HR" dirty="0" err="1" smtClean="0"/>
              <a:t>Assign</a:t>
            </a:r>
            <a:r>
              <a:rPr lang="hr-HR" dirty="0" smtClean="0"/>
              <a:t> to</a:t>
            </a:r>
          </a:p>
          <a:p>
            <a:r>
              <a:rPr lang="hr-HR" dirty="0" err="1" smtClean="0"/>
              <a:t>Pay</a:t>
            </a:r>
            <a:endParaRPr lang="hr-HR" dirty="0" smtClean="0"/>
          </a:p>
          <a:p>
            <a:r>
              <a:rPr lang="hr-HR" dirty="0" err="1" smtClean="0"/>
              <a:t>Cover</a:t>
            </a:r>
            <a:r>
              <a:rPr lang="hr-HR" dirty="0" smtClean="0"/>
              <a:t> </a:t>
            </a:r>
            <a:r>
              <a:rPr lang="hr-HR" dirty="0" err="1" smtClean="0"/>
              <a:t>the</a:t>
            </a:r>
            <a:r>
              <a:rPr lang="hr-HR" dirty="0" smtClean="0"/>
              <a:t> </a:t>
            </a:r>
            <a:r>
              <a:rPr lang="hr-HR" dirty="0" err="1" smtClean="0"/>
              <a:t>costs</a:t>
            </a:r>
            <a:endParaRPr lang="en-US" dirty="0"/>
          </a:p>
        </p:txBody>
      </p:sp>
    </p:spTree>
    <p:extLst>
      <p:ext uri="{BB962C8B-B14F-4D97-AF65-F5344CB8AC3E}">
        <p14:creationId xmlns:p14="http://schemas.microsoft.com/office/powerpoint/2010/main" val="165222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III Complete the following statements:</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a:t>The Court of Justice of the European Union</a:t>
            </a:r>
            <a:r>
              <a:rPr lang="en-GB" b="1" dirty="0"/>
              <a:t> </a:t>
            </a:r>
            <a:r>
              <a:rPr lang="en-GB" dirty="0"/>
              <a:t>constitutes </a:t>
            </a:r>
            <a:r>
              <a:rPr lang="en-GB" dirty="0" smtClean="0"/>
              <a:t>_______________ </a:t>
            </a:r>
            <a:r>
              <a:rPr lang="hr-HR" dirty="0" err="1" smtClean="0"/>
              <a:t>authority</a:t>
            </a:r>
            <a:r>
              <a:rPr lang="hr-HR" dirty="0" smtClean="0"/>
              <a:t> </a:t>
            </a:r>
            <a:r>
              <a:rPr lang="en-GB" dirty="0" smtClean="0"/>
              <a:t>of </a:t>
            </a:r>
            <a:r>
              <a:rPr lang="en-GB" dirty="0"/>
              <a:t>the European Union. </a:t>
            </a:r>
            <a:endParaRPr lang="hr-HR" dirty="0"/>
          </a:p>
          <a:p>
            <a:r>
              <a:rPr lang="en-GB" dirty="0"/>
              <a:t>Its main role is to ensure that EU law is __________________________ in the same way in every EU country</a:t>
            </a:r>
            <a:endParaRPr lang="hr-HR" dirty="0"/>
          </a:p>
          <a:p>
            <a:r>
              <a:rPr lang="en-GB" dirty="0"/>
              <a:t>The CJEU settles</a:t>
            </a:r>
            <a:r>
              <a:rPr lang="en-GB" b="1" dirty="0"/>
              <a:t> legal disputes</a:t>
            </a:r>
            <a:r>
              <a:rPr lang="en-GB" dirty="0"/>
              <a:t> between ____________________ and EU institutions. </a:t>
            </a:r>
            <a:endParaRPr lang="hr-HR" dirty="0"/>
          </a:p>
          <a:p>
            <a:r>
              <a:rPr lang="en-GB" dirty="0"/>
              <a:t>If a national court is in doubt about _____________________________ of an EU law, it can ask the Court for clarification. </a:t>
            </a:r>
            <a:endParaRPr lang="hr-HR" dirty="0"/>
          </a:p>
          <a:p>
            <a:r>
              <a:rPr lang="en-GB" dirty="0"/>
              <a:t>If an EU act is believed to violate EU treaties or fundamental rights, the Court can be asked to ___________________ it.</a:t>
            </a:r>
            <a:endParaRPr lang="hr-HR" dirty="0"/>
          </a:p>
          <a:p>
            <a:endParaRPr lang="en-US" dirty="0"/>
          </a:p>
        </p:txBody>
      </p:sp>
    </p:spTree>
    <p:extLst>
      <p:ext uri="{BB962C8B-B14F-4D97-AF65-F5344CB8AC3E}">
        <p14:creationId xmlns:p14="http://schemas.microsoft.com/office/powerpoint/2010/main" val="10224552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IV Match the verbs in the left column with the nouns in the right column:</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611755" y="2786983"/>
          <a:ext cx="5752465" cy="2698496"/>
        </p:xfrm>
        <a:graphic>
          <a:graphicData uri="http://schemas.openxmlformats.org/drawingml/2006/table">
            <a:tbl>
              <a:tblPr>
                <a:tableStyleId>{5C22544A-7EE6-4342-B048-85BDC9FD1C3A}</a:tableStyleId>
              </a:tblPr>
              <a:tblGrid>
                <a:gridCol w="2875915"/>
                <a:gridCol w="2876550"/>
              </a:tblGrid>
              <a:tr h="0">
                <a:tc>
                  <a:txBody>
                    <a:bodyPr/>
                    <a:lstStyle/>
                    <a:p>
                      <a:pPr marL="914400" indent="-228600">
                        <a:lnSpc>
                          <a:spcPct val="115000"/>
                        </a:lnSpc>
                        <a:spcAft>
                          <a:spcPts val="0"/>
                        </a:spcAft>
                      </a:pPr>
                      <a:r>
                        <a:rPr lang="en-GB" sz="1200" dirty="0">
                          <a:effectLst/>
                        </a:rPr>
                        <a:t>interpret</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the case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apply for</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judgments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infringe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institutions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pronounce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law</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sanction</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rights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dirty="0">
                          <a:effectLst/>
                        </a:rPr>
                        <a:t>deliver</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legal aid</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dirty="0">
                          <a:effectLst/>
                        </a:rPr>
                        <a:t>give</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rulings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dirty="0">
                          <a:effectLst/>
                        </a:rPr>
                        <a:t>             argue</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dirty="0">
                          <a:effectLst/>
                        </a:rPr>
                        <a:t>opinions</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26917682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 Decide whether the following statements are true (T) or false (F). If false, provide the correct information:</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692400" y="3082639"/>
          <a:ext cx="5591175" cy="2527808"/>
        </p:xfrm>
        <a:graphic>
          <a:graphicData uri="http://schemas.openxmlformats.org/drawingml/2006/table">
            <a:tbl>
              <a:tblPr>
                <a:tableStyleId>{5C22544A-7EE6-4342-B048-85BDC9FD1C3A}</a:tableStyleId>
              </a:tblPr>
              <a:tblGrid>
                <a:gridCol w="4876800"/>
                <a:gridCol w="342900"/>
                <a:gridCol w="371475"/>
              </a:tblGrid>
              <a:tr h="292100">
                <a:tc>
                  <a:txBody>
                    <a:bodyPr/>
                    <a:lstStyle/>
                    <a:p>
                      <a:pPr>
                        <a:lnSpc>
                          <a:spcPct val="115000"/>
                        </a:lnSpc>
                        <a:spcAft>
                          <a:spcPts val="800"/>
                        </a:spcAft>
                      </a:pPr>
                      <a:r>
                        <a:rPr lang="en-GB" sz="1200" dirty="0">
                          <a:effectLst/>
                        </a:rPr>
                        <a:t>Statement</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R="885825">
                        <a:lnSpc>
                          <a:spcPct val="115000"/>
                        </a:lnSpc>
                        <a:spcAft>
                          <a:spcPts val="800"/>
                        </a:spcAft>
                      </a:pPr>
                      <a:r>
                        <a:rPr lang="en-GB" sz="1200">
                          <a:effectLst/>
                        </a:rPr>
                        <a:t>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R="962025">
                        <a:lnSpc>
                          <a:spcPct val="115000"/>
                        </a:lnSpc>
                        <a:spcAft>
                          <a:spcPts val="800"/>
                        </a:spcAft>
                      </a:pPr>
                      <a:r>
                        <a:rPr lang="en-GB" sz="1200">
                          <a:effectLst/>
                        </a:rPr>
                        <a:t>F</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The Court of Justice was established in 1952 and it is located in Strasbourg.</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The Court of Justice deals with requests for preliminary rulings from national courts, and certain actions for annulment and appeals.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Judges and Advocates General are appointed for a renewable term of six years.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Whatever the type of case, there is always a written stage and an oral stage.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7720531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i="1" dirty="0"/>
              <a:t>VI Read the paragraph about references for preliminary rulings and complete the text </a:t>
            </a:r>
            <a:r>
              <a:rPr lang="en-GB" sz="2400" b="1" i="1" dirty="0" smtClean="0"/>
              <a:t>with:</a:t>
            </a:r>
            <a:r>
              <a:rPr lang="hr-HR" sz="2400" b="1" i="1" dirty="0" err="1" smtClean="0"/>
              <a:t>national</a:t>
            </a:r>
            <a:r>
              <a:rPr lang="hr-HR" sz="2400" b="1" i="1" dirty="0" smtClean="0"/>
              <a:t>, </a:t>
            </a:r>
            <a:r>
              <a:rPr lang="hr-HR" sz="2400" b="1" i="1" dirty="0" err="1" smtClean="0"/>
              <a:t>uniform</a:t>
            </a:r>
            <a:r>
              <a:rPr lang="hr-HR" sz="2400" b="1" i="1" dirty="0" smtClean="0"/>
              <a:t>, </a:t>
            </a:r>
            <a:r>
              <a:rPr lang="hr-HR" sz="2400" b="1" i="1" dirty="0" err="1" smtClean="0"/>
              <a:t>divergent</a:t>
            </a:r>
            <a:r>
              <a:rPr lang="hr-HR" sz="2400" b="1" i="1" dirty="0" smtClean="0"/>
              <a:t>, </a:t>
            </a:r>
            <a:r>
              <a:rPr lang="hr-HR" sz="2400" b="1" i="1" dirty="0" err="1" smtClean="0"/>
              <a:t>given</a:t>
            </a:r>
            <a:r>
              <a:rPr lang="hr-HR" sz="2400" b="1" i="1" dirty="0" smtClean="0"/>
              <a:t>, </a:t>
            </a:r>
            <a:r>
              <a:rPr lang="hr-HR" sz="2400" b="1" i="1" dirty="0" err="1" smtClean="0"/>
              <a:t>reasoned</a:t>
            </a:r>
            <a:r>
              <a:rPr lang="hr-HR" sz="2400" b="1" i="1" dirty="0" smtClean="0"/>
              <a:t>, </a:t>
            </a:r>
            <a:r>
              <a:rPr lang="hr-HR" sz="2400" b="1" i="1" dirty="0" err="1" smtClean="0"/>
              <a:t>preliminary</a:t>
            </a:r>
            <a:r>
              <a:rPr lang="hr-HR" sz="2400" dirty="0"/>
              <a:t/>
            </a:r>
            <a:br>
              <a:rPr lang="hr-HR" sz="2400" dirty="0"/>
            </a:br>
            <a:endParaRPr lang="en-US" sz="2400" dirty="0"/>
          </a:p>
        </p:txBody>
      </p:sp>
      <p:sp>
        <p:nvSpPr>
          <p:cNvPr id="3" name="Content Placeholder 2"/>
          <p:cNvSpPr>
            <a:spLocks noGrp="1"/>
          </p:cNvSpPr>
          <p:nvPr>
            <p:ph idx="1"/>
          </p:nvPr>
        </p:nvSpPr>
        <p:spPr/>
        <p:txBody>
          <a:bodyPr>
            <a:normAutofit fontScale="92500"/>
          </a:bodyPr>
          <a:lstStyle/>
          <a:p>
            <a:r>
              <a:rPr lang="en-GB" dirty="0"/>
              <a:t>To ensure the effective and ___________ application of European Union legislation and to prevent ______________ interpretations, the national courts may, and sometimes must, refer to the Court of Justice and ask it to clarify a point concerning the interpretation of EU law, so that they may ascertain, for example, whether their ______________ legislation complies with that law. A reference for a ______________ ruling may also seek the review of the validity of an act of EU law. The Court of Justice's reply is not merely an opinion, but takes the form of a judgment or _______________ order. The national court to which it is addressed is, in deciding the dispute before it, bound by the interpretation _____________. </a:t>
            </a:r>
            <a:endParaRPr lang="hr-HR" dirty="0"/>
          </a:p>
          <a:p>
            <a:endParaRPr lang="en-US" dirty="0"/>
          </a:p>
        </p:txBody>
      </p:sp>
    </p:spTree>
    <p:extLst>
      <p:ext uri="{BB962C8B-B14F-4D97-AF65-F5344CB8AC3E}">
        <p14:creationId xmlns:p14="http://schemas.microsoft.com/office/powerpoint/2010/main" val="40061169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VII. Read the paragraph about actions for failure to fulfil obligations, match the collocations and translate them into Croatian:</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611755" y="3124295"/>
          <a:ext cx="5752465" cy="2023872"/>
        </p:xfrm>
        <a:graphic>
          <a:graphicData uri="http://schemas.openxmlformats.org/drawingml/2006/table">
            <a:tbl>
              <a:tblPr>
                <a:tableStyleId>{5C22544A-7EE6-4342-B048-85BDC9FD1C3A}</a:tableStyleId>
              </a:tblPr>
              <a:tblGrid>
                <a:gridCol w="2875915"/>
                <a:gridCol w="2876550"/>
              </a:tblGrid>
              <a:tr h="0">
                <a:tc>
                  <a:txBody>
                    <a:bodyPr/>
                    <a:lstStyle/>
                    <a:p>
                      <a:pPr marL="342900" lvl="0" indent="-342900">
                        <a:lnSpc>
                          <a:spcPct val="115000"/>
                        </a:lnSpc>
                        <a:spcAft>
                          <a:spcPts val="0"/>
                        </a:spcAft>
                        <a:buFont typeface="+mj-lt"/>
                        <a:buAutoNum type="arabicPeriod"/>
                      </a:pPr>
                      <a:r>
                        <a:rPr lang="en-GB" sz="1200">
                          <a:effectLst/>
                        </a:rPr>
                        <a:t>fulfil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nSpc>
                          <a:spcPct val="115000"/>
                        </a:lnSpc>
                        <a:spcAft>
                          <a:spcPts val="800"/>
                        </a:spcAft>
                        <a:buFont typeface="+mj-lt"/>
                        <a:buAutoNum type="alphaLcPeriod"/>
                      </a:pPr>
                      <a:r>
                        <a:rPr lang="en-GB" sz="1200">
                          <a:effectLst/>
                        </a:rPr>
                        <a:t>opportunity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342900" lvl="0" indent="-342900">
                        <a:lnSpc>
                          <a:spcPct val="115000"/>
                        </a:lnSpc>
                        <a:spcAft>
                          <a:spcPts val="0"/>
                        </a:spcAft>
                        <a:buFont typeface="+mj-lt"/>
                        <a:buAutoNum type="arabicPeriod"/>
                      </a:pPr>
                      <a:r>
                        <a:rPr lang="en-GB" sz="1200">
                          <a:effectLst/>
                        </a:rPr>
                        <a:t>give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nSpc>
                          <a:spcPct val="115000"/>
                        </a:lnSpc>
                        <a:spcAft>
                          <a:spcPts val="800"/>
                        </a:spcAft>
                        <a:buFont typeface="+mj-lt"/>
                        <a:buAutoNum type="alphaLcPeriod"/>
                      </a:pPr>
                      <a:r>
                        <a:rPr lang="en-GB" sz="1200">
                          <a:effectLst/>
                        </a:rPr>
                        <a:t>penalty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342900" lvl="0" indent="-342900">
                        <a:lnSpc>
                          <a:spcPct val="115000"/>
                        </a:lnSpc>
                        <a:spcAft>
                          <a:spcPts val="0"/>
                        </a:spcAft>
                        <a:buFont typeface="+mj-lt"/>
                        <a:buAutoNum type="arabicPeriod"/>
                      </a:pPr>
                      <a:r>
                        <a:rPr lang="en-GB" sz="1200">
                          <a:effectLst/>
                        </a:rPr>
                        <a:t>deliver</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nSpc>
                          <a:spcPct val="115000"/>
                        </a:lnSpc>
                        <a:spcAft>
                          <a:spcPts val="800"/>
                        </a:spcAft>
                        <a:buFont typeface="+mj-lt"/>
                        <a:buAutoNum type="alphaLcPeriod"/>
                      </a:pPr>
                      <a:r>
                        <a:rPr lang="en-GB" sz="1200">
                          <a:effectLst/>
                        </a:rPr>
                        <a:t>obligations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342900" lvl="0" indent="-342900">
                        <a:lnSpc>
                          <a:spcPct val="115000"/>
                        </a:lnSpc>
                        <a:spcAft>
                          <a:spcPts val="0"/>
                        </a:spcAft>
                        <a:buFont typeface="+mj-lt"/>
                        <a:buAutoNum type="arabicPeriod"/>
                      </a:pPr>
                      <a:r>
                        <a:rPr lang="en-GB" sz="1200">
                          <a:effectLst/>
                        </a:rPr>
                        <a:t>impose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nSpc>
                          <a:spcPct val="115000"/>
                        </a:lnSpc>
                        <a:spcAft>
                          <a:spcPts val="800"/>
                        </a:spcAft>
                        <a:buFont typeface="+mj-lt"/>
                        <a:buAutoNum type="alphaLcPeriod"/>
                      </a:pPr>
                      <a:r>
                        <a:rPr lang="en-GB" sz="1200">
                          <a:effectLst/>
                        </a:rPr>
                        <a:t>preliminary procedure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342900" lvl="0" indent="-342900">
                        <a:lnSpc>
                          <a:spcPct val="115000"/>
                        </a:lnSpc>
                        <a:spcAft>
                          <a:spcPts val="0"/>
                        </a:spcAft>
                        <a:buFont typeface="+mj-lt"/>
                        <a:buAutoNum type="arabicPeriod"/>
                      </a:pPr>
                      <a:r>
                        <a:rPr lang="en-GB" sz="1200">
                          <a:effectLst/>
                        </a:rPr>
                        <a:t>conduct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nSpc>
                          <a:spcPct val="115000"/>
                        </a:lnSpc>
                        <a:spcAft>
                          <a:spcPts val="800"/>
                        </a:spcAft>
                        <a:buFont typeface="+mj-lt"/>
                        <a:buAutoNum type="alphaLcPeriod"/>
                      </a:pPr>
                      <a:r>
                        <a:rPr lang="en-GB" sz="1200">
                          <a:effectLst/>
                        </a:rPr>
                        <a:t>failure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342900" lvl="0" indent="-342900">
                        <a:lnSpc>
                          <a:spcPct val="115000"/>
                        </a:lnSpc>
                        <a:spcAft>
                          <a:spcPts val="0"/>
                        </a:spcAft>
                        <a:buFont typeface="+mj-lt"/>
                        <a:buAutoNum type="arabicPeriod"/>
                      </a:pPr>
                      <a:r>
                        <a:rPr lang="en-GB" sz="1200">
                          <a:effectLst/>
                        </a:rPr>
                        <a:t>terminate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nSpc>
                          <a:spcPct val="115000"/>
                        </a:lnSpc>
                        <a:spcAft>
                          <a:spcPts val="800"/>
                        </a:spcAft>
                        <a:buFont typeface="+mj-lt"/>
                        <a:buAutoNum type="alphaLcPeriod"/>
                      </a:pPr>
                      <a:r>
                        <a:rPr lang="en-GB" sz="1200" dirty="0">
                          <a:effectLst/>
                        </a:rPr>
                        <a:t>judgment</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6241458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VIII Complete the table with the related forms of the words from the paragraph about actions for annulment:</a:t>
            </a:r>
            <a:r>
              <a:rPr lang="hr-HR" b="1" dirty="0"/>
              <a:t/>
            </a:r>
            <a:br>
              <a:rPr lang="hr-HR" b="1" dirty="0"/>
            </a:br>
            <a:r>
              <a:rPr lang="en-GB" dirty="0"/>
              <a:t> </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668588" y="3124295"/>
          <a:ext cx="5638800" cy="2023872"/>
        </p:xfrm>
        <a:graphic>
          <a:graphicData uri="http://schemas.openxmlformats.org/drawingml/2006/table">
            <a:tbl>
              <a:tblPr>
                <a:tableStyleId>{5C22544A-7EE6-4342-B048-85BDC9FD1C3A}</a:tableStyleId>
              </a:tblPr>
              <a:tblGrid>
                <a:gridCol w="1847850"/>
                <a:gridCol w="1876425"/>
                <a:gridCol w="1914525"/>
              </a:tblGrid>
              <a:tr h="0">
                <a:tc>
                  <a:txBody>
                    <a:bodyPr/>
                    <a:lstStyle/>
                    <a:p>
                      <a:pPr algn="ctr">
                        <a:lnSpc>
                          <a:spcPct val="115000"/>
                        </a:lnSpc>
                        <a:spcAft>
                          <a:spcPts val="800"/>
                        </a:spcAft>
                      </a:pPr>
                      <a:r>
                        <a:rPr lang="en-GB" sz="1200" dirty="0">
                          <a:effectLst/>
                        </a:rPr>
                        <a:t>NOUN</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VERB</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ADJECTIVE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ctr">
                        <a:lnSpc>
                          <a:spcPct val="115000"/>
                        </a:lnSpc>
                        <a:spcAft>
                          <a:spcPts val="800"/>
                        </a:spcAft>
                      </a:pPr>
                      <a:r>
                        <a:rPr lang="en-GB" sz="1200">
                          <a:effectLst/>
                        </a:rPr>
                        <a:t>annulment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adopt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ctr">
                        <a:lnSpc>
                          <a:spcPct val="115000"/>
                        </a:lnSpc>
                        <a:spcAft>
                          <a:spcPts val="800"/>
                        </a:spcAft>
                      </a:pPr>
                      <a:r>
                        <a:rPr lang="en-GB" sz="1200">
                          <a:effectLst/>
                        </a:rPr>
                        <a:t>applicant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a:effectLst/>
                        </a:rPr>
                        <a:t>implementing</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gn="ctr">
                        <a:lnSpc>
                          <a:spcPct val="115000"/>
                        </a:lnSpc>
                        <a:spcAft>
                          <a:spcPts val="800"/>
                        </a:spcAft>
                      </a:pPr>
                      <a:r>
                        <a:rPr lang="en-GB" sz="1200">
                          <a:effectLst/>
                        </a:rPr>
                        <a:t>regulation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ctr">
                        <a:lnSpc>
                          <a:spcPct val="115000"/>
                        </a:lnSpc>
                        <a:spcAft>
                          <a:spcPts val="80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34525345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IX Read the paragraph about actions for failure to act and complete the missing words: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Actions for failure to act enable the _______________ of the failure of the institutions, bodies, offices or agencies of the European Union to act to be reviewed. However, such an action may be brought only after the institution concerned has been called on _____________. Where the failure to act is held to be _______________, it is for the institution concerned to put an end to the failure by appropriate measures. Jurisdiction to hear actions for failure to act is shared between the ______________ and the ___________________ according to the same criteria as for actions for annulment.</a:t>
            </a:r>
            <a:endParaRPr lang="hr-HR" dirty="0"/>
          </a:p>
          <a:p>
            <a:endParaRPr lang="en-US" dirty="0"/>
          </a:p>
        </p:txBody>
      </p:sp>
    </p:spTree>
    <p:extLst>
      <p:ext uri="{BB962C8B-B14F-4D97-AF65-F5344CB8AC3E}">
        <p14:creationId xmlns:p14="http://schemas.microsoft.com/office/powerpoint/2010/main" val="2824782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Court </a:t>
            </a:r>
            <a:r>
              <a:rPr lang="hr-HR" dirty="0" err="1" smtClean="0"/>
              <a:t>of</a:t>
            </a:r>
            <a:r>
              <a:rPr lang="hr-HR" dirty="0" smtClean="0"/>
              <a:t> </a:t>
            </a:r>
            <a:r>
              <a:rPr lang="hr-HR" dirty="0" err="1" smtClean="0"/>
              <a:t>Justice</a:t>
            </a:r>
            <a:r>
              <a:rPr lang="hr-HR" dirty="0" smtClean="0"/>
              <a:t> </a:t>
            </a:r>
            <a:r>
              <a:rPr lang="hr-HR" dirty="0" err="1" smtClean="0"/>
              <a:t>of</a:t>
            </a:r>
            <a:r>
              <a:rPr lang="hr-HR" dirty="0" smtClean="0"/>
              <a:t> </a:t>
            </a:r>
            <a:r>
              <a:rPr lang="hr-HR" dirty="0" err="1" smtClean="0"/>
              <a:t>the</a:t>
            </a:r>
            <a:r>
              <a:rPr lang="hr-HR" dirty="0" smtClean="0"/>
              <a:t> EU</a:t>
            </a:r>
            <a:endParaRPr lang="en-US" dirty="0"/>
          </a:p>
        </p:txBody>
      </p:sp>
      <p:sp>
        <p:nvSpPr>
          <p:cNvPr id="3" name="Content Placeholder 2"/>
          <p:cNvSpPr>
            <a:spLocks noGrp="1"/>
          </p:cNvSpPr>
          <p:nvPr>
            <p:ph idx="1"/>
          </p:nvPr>
        </p:nvSpPr>
        <p:spPr/>
        <p:txBody>
          <a:bodyPr/>
          <a:lstStyle/>
          <a:p>
            <a:r>
              <a:rPr lang="en-GB" dirty="0"/>
              <a:t>Its main role is to ensure that </a:t>
            </a:r>
            <a:r>
              <a:rPr lang="en-GB" b="1" dirty="0"/>
              <a:t>EU law is interpreted and applied in the same way in every EU country</a:t>
            </a:r>
            <a:r>
              <a:rPr lang="en-GB" dirty="0"/>
              <a:t> and to ensure that member countries and EU institutions abide by EU law.  </a:t>
            </a:r>
            <a:endParaRPr lang="hr-HR" dirty="0" smtClean="0"/>
          </a:p>
          <a:p>
            <a:r>
              <a:rPr lang="en-GB" dirty="0" smtClean="0"/>
              <a:t>The </a:t>
            </a:r>
            <a:r>
              <a:rPr lang="en-GB" dirty="0"/>
              <a:t>CJEU settles</a:t>
            </a:r>
            <a:r>
              <a:rPr lang="en-GB" b="1" dirty="0"/>
              <a:t> legal disputes</a:t>
            </a:r>
            <a:r>
              <a:rPr lang="en-GB" dirty="0"/>
              <a:t> between national governments and EU institutions. </a:t>
            </a:r>
            <a:endParaRPr lang="hr-HR" dirty="0" smtClean="0"/>
          </a:p>
          <a:p>
            <a:r>
              <a:rPr lang="en-GB" dirty="0" smtClean="0"/>
              <a:t>It </a:t>
            </a:r>
            <a:r>
              <a:rPr lang="en-GB" dirty="0"/>
              <a:t>can also, in certain circumstances, be used by </a:t>
            </a:r>
            <a:r>
              <a:rPr lang="en-GB" b="1" dirty="0"/>
              <a:t>individuals, companies or organisations</a:t>
            </a:r>
            <a:r>
              <a:rPr lang="en-GB" dirty="0"/>
              <a:t> to take action against an EU institution, if they feel it has somehow infringed their </a:t>
            </a:r>
            <a:r>
              <a:rPr lang="en-GB" dirty="0" smtClean="0"/>
              <a:t>rights</a:t>
            </a:r>
            <a:r>
              <a:rPr lang="hr-HR" dirty="0" smtClean="0"/>
              <a:t> </a:t>
            </a:r>
            <a:r>
              <a:rPr lang="hr-HR" dirty="0" err="1" smtClean="0"/>
              <a:t>under</a:t>
            </a:r>
            <a:r>
              <a:rPr lang="hr-HR" dirty="0" smtClean="0"/>
              <a:t> EU </a:t>
            </a:r>
            <a:r>
              <a:rPr lang="hr-HR" dirty="0" err="1" smtClean="0"/>
              <a:t>law</a:t>
            </a:r>
            <a:r>
              <a:rPr lang="en-GB" dirty="0" smtClean="0"/>
              <a:t>.</a:t>
            </a:r>
            <a:endParaRPr lang="hr-HR" dirty="0"/>
          </a:p>
          <a:p>
            <a:endParaRPr lang="en-US" dirty="0"/>
          </a:p>
        </p:txBody>
      </p:sp>
    </p:spTree>
    <p:extLst>
      <p:ext uri="{BB962C8B-B14F-4D97-AF65-F5344CB8AC3E}">
        <p14:creationId xmlns:p14="http://schemas.microsoft.com/office/powerpoint/2010/main" val="9345516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Translate the paragraph about appeals into Croatian:</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Appeals on points of law only may be brought before the Court of Justice against judgments and orders of the General Court. If the appeal is admissible and well founded, the Court of Justice sets aside the judgment of the General Court. Where the member state to whom the proceedings relate, the Court of Justice may itself decide the case. Otherwise, it refers the case back to the General Court, which is bound by the decision given by the Court of Justice on the appeal.  </a:t>
            </a:r>
            <a:endParaRPr lang="hr-HR" dirty="0"/>
          </a:p>
          <a:p>
            <a:endParaRPr lang="en-US" dirty="0"/>
          </a:p>
        </p:txBody>
      </p:sp>
    </p:spTree>
    <p:extLst>
      <p:ext uri="{BB962C8B-B14F-4D97-AF65-F5344CB8AC3E}">
        <p14:creationId xmlns:p14="http://schemas.microsoft.com/office/powerpoint/2010/main" val="26606046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i="1" dirty="0"/>
              <a:t>I </a:t>
            </a:r>
            <a:r>
              <a:rPr lang="hr-HR" b="1" i="1" dirty="0" err="1"/>
              <a:t>Answer</a:t>
            </a:r>
            <a:r>
              <a:rPr lang="hr-HR" b="1" i="1" dirty="0"/>
              <a:t> </a:t>
            </a:r>
            <a:r>
              <a:rPr lang="hr-HR" b="1" i="1" dirty="0" err="1"/>
              <a:t>the</a:t>
            </a:r>
            <a:r>
              <a:rPr lang="hr-HR" b="1" i="1" dirty="0"/>
              <a:t> </a:t>
            </a:r>
            <a:r>
              <a:rPr lang="hr-HR" b="1" i="1" dirty="0" err="1"/>
              <a:t>following</a:t>
            </a:r>
            <a:r>
              <a:rPr lang="hr-HR" b="1" i="1" dirty="0"/>
              <a:t> </a:t>
            </a:r>
            <a:r>
              <a:rPr lang="hr-HR" b="1" i="1" dirty="0" err="1"/>
              <a:t>questions</a:t>
            </a:r>
            <a:r>
              <a:rPr lang="hr-HR" b="1" i="1" dirty="0"/>
              <a:t>:</a:t>
            </a:r>
            <a:r>
              <a:rPr lang="hr-HR" dirty="0"/>
              <a:t/>
            </a:r>
            <a:br>
              <a:rPr lang="hr-HR" dirty="0"/>
            </a:br>
            <a:endParaRPr lang="en-US" dirty="0"/>
          </a:p>
        </p:txBody>
      </p:sp>
      <p:sp>
        <p:nvSpPr>
          <p:cNvPr id="3" name="Content Placeholder 2"/>
          <p:cNvSpPr>
            <a:spLocks noGrp="1"/>
          </p:cNvSpPr>
          <p:nvPr>
            <p:ph idx="1"/>
          </p:nvPr>
        </p:nvSpPr>
        <p:spPr/>
        <p:txBody>
          <a:bodyPr/>
          <a:lstStyle/>
          <a:p>
            <a:r>
              <a:rPr lang="hr-HR" dirty="0"/>
              <a:t>1. </a:t>
            </a:r>
            <a:r>
              <a:rPr lang="hr-HR" dirty="0" err="1"/>
              <a:t>What</a:t>
            </a:r>
            <a:r>
              <a:rPr lang="hr-HR" dirty="0"/>
              <a:t> are </a:t>
            </a:r>
            <a:r>
              <a:rPr lang="hr-HR" dirty="0" err="1"/>
              <a:t>the</a:t>
            </a:r>
            <a:r>
              <a:rPr lang="hr-HR" dirty="0"/>
              <a:t> </a:t>
            </a:r>
            <a:r>
              <a:rPr lang="hr-HR" dirty="0" err="1"/>
              <a:t>official</a:t>
            </a:r>
            <a:r>
              <a:rPr lang="hr-HR" dirty="0"/>
              <a:t> </a:t>
            </a:r>
            <a:r>
              <a:rPr lang="hr-HR" dirty="0" err="1"/>
              <a:t>languages</a:t>
            </a:r>
            <a:r>
              <a:rPr lang="hr-HR" dirty="0"/>
              <a:t> </a:t>
            </a:r>
            <a:r>
              <a:rPr lang="hr-HR" dirty="0" err="1"/>
              <a:t>of</a:t>
            </a:r>
            <a:r>
              <a:rPr lang="hr-HR" dirty="0"/>
              <a:t> </a:t>
            </a:r>
            <a:r>
              <a:rPr lang="hr-HR" dirty="0" err="1"/>
              <a:t>the</a:t>
            </a:r>
            <a:r>
              <a:rPr lang="hr-HR" dirty="0"/>
              <a:t> Court </a:t>
            </a:r>
            <a:r>
              <a:rPr lang="hr-HR" dirty="0" err="1"/>
              <a:t>of</a:t>
            </a:r>
            <a:r>
              <a:rPr lang="hr-HR" dirty="0"/>
              <a:t> </a:t>
            </a:r>
            <a:r>
              <a:rPr lang="hr-HR" dirty="0" err="1"/>
              <a:t>Justice</a:t>
            </a:r>
            <a:r>
              <a:rPr lang="hr-HR" dirty="0"/>
              <a:t>?</a:t>
            </a:r>
          </a:p>
          <a:p>
            <a:r>
              <a:rPr lang="hr-HR" dirty="0"/>
              <a:t>2. </a:t>
            </a:r>
            <a:r>
              <a:rPr lang="hr-HR" dirty="0" err="1"/>
              <a:t>What</a:t>
            </a:r>
            <a:r>
              <a:rPr lang="hr-HR" dirty="0"/>
              <a:t> are </a:t>
            </a:r>
            <a:r>
              <a:rPr lang="hr-HR" dirty="0" err="1"/>
              <a:t>the</a:t>
            </a:r>
            <a:r>
              <a:rPr lang="hr-HR" dirty="0"/>
              <a:t> </a:t>
            </a:r>
            <a:r>
              <a:rPr lang="hr-HR" dirty="0" err="1"/>
              <a:t>working</a:t>
            </a:r>
            <a:r>
              <a:rPr lang="hr-HR" dirty="0"/>
              <a:t> </a:t>
            </a:r>
            <a:r>
              <a:rPr lang="hr-HR" dirty="0" err="1"/>
              <a:t>languages</a:t>
            </a:r>
            <a:r>
              <a:rPr lang="hr-HR" dirty="0"/>
              <a:t> </a:t>
            </a:r>
            <a:r>
              <a:rPr lang="hr-HR" dirty="0" err="1"/>
              <a:t>of</a:t>
            </a:r>
            <a:r>
              <a:rPr lang="hr-HR" dirty="0"/>
              <a:t> </a:t>
            </a:r>
            <a:r>
              <a:rPr lang="hr-HR" dirty="0" err="1"/>
              <a:t>the</a:t>
            </a:r>
            <a:r>
              <a:rPr lang="hr-HR" dirty="0"/>
              <a:t> Court?</a:t>
            </a:r>
          </a:p>
          <a:p>
            <a:r>
              <a:rPr lang="hr-HR" dirty="0"/>
              <a:t> </a:t>
            </a:r>
          </a:p>
          <a:p>
            <a:endParaRPr lang="en-US" dirty="0"/>
          </a:p>
        </p:txBody>
      </p:sp>
    </p:spTree>
    <p:extLst>
      <p:ext uri="{BB962C8B-B14F-4D97-AF65-F5344CB8AC3E}">
        <p14:creationId xmlns:p14="http://schemas.microsoft.com/office/powerpoint/2010/main" val="5917462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dirty="0" err="1"/>
              <a:t>From</a:t>
            </a:r>
            <a:r>
              <a:rPr lang="hr-HR" dirty="0"/>
              <a:t>  </a:t>
            </a:r>
            <a:r>
              <a:rPr lang="hr-HR" b="1" i="1" dirty="0" err="1"/>
              <a:t>Consolidated</a:t>
            </a:r>
            <a:r>
              <a:rPr lang="hr-HR" b="1" i="1" dirty="0"/>
              <a:t> </a:t>
            </a:r>
            <a:r>
              <a:rPr lang="hr-HR" b="1" i="1" dirty="0" err="1"/>
              <a:t>version</a:t>
            </a:r>
            <a:r>
              <a:rPr lang="hr-HR" b="1" i="1" dirty="0"/>
              <a:t> </a:t>
            </a:r>
            <a:r>
              <a:rPr lang="hr-HR" b="1" i="1" dirty="0" err="1"/>
              <a:t>of</a:t>
            </a:r>
            <a:r>
              <a:rPr lang="hr-HR" b="1" i="1" dirty="0"/>
              <a:t> </a:t>
            </a:r>
            <a:r>
              <a:rPr lang="hr-HR" b="1" i="1" dirty="0" err="1"/>
              <a:t>the</a:t>
            </a:r>
            <a:r>
              <a:rPr lang="hr-HR" b="1" i="1" dirty="0"/>
              <a:t> </a:t>
            </a:r>
            <a:r>
              <a:rPr lang="hr-HR" b="1" i="1" dirty="0" err="1"/>
              <a:t>Rules</a:t>
            </a:r>
            <a:r>
              <a:rPr lang="hr-HR" b="1" i="1" dirty="0"/>
              <a:t> </a:t>
            </a:r>
            <a:r>
              <a:rPr lang="hr-HR" b="1" i="1" dirty="0" err="1"/>
              <a:t>of</a:t>
            </a:r>
            <a:r>
              <a:rPr lang="hr-HR" b="1" i="1" dirty="0"/>
              <a:t> Procedure </a:t>
            </a:r>
            <a:r>
              <a:rPr lang="hr-HR" b="1" i="1" dirty="0" err="1"/>
              <a:t>of</a:t>
            </a:r>
            <a:r>
              <a:rPr lang="hr-HR" b="1" i="1" dirty="0"/>
              <a:t> </a:t>
            </a:r>
            <a:r>
              <a:rPr lang="hr-HR" b="1" i="1" dirty="0" err="1"/>
              <a:t>the</a:t>
            </a:r>
            <a:r>
              <a:rPr lang="hr-HR" b="1" i="1" dirty="0"/>
              <a:t> Court </a:t>
            </a:r>
            <a:r>
              <a:rPr lang="hr-HR" b="1" i="1" dirty="0" err="1"/>
              <a:t>of</a:t>
            </a:r>
            <a:r>
              <a:rPr lang="hr-HR" b="1" i="1" dirty="0"/>
              <a:t> </a:t>
            </a:r>
            <a:r>
              <a:rPr lang="hr-HR" b="1" i="1" dirty="0" err="1"/>
              <a:t>Justice</a:t>
            </a:r>
            <a:r>
              <a:rPr lang="hr-HR" dirty="0"/>
              <a:t/>
            </a:r>
            <a:br>
              <a:rPr lang="hr-HR" dirty="0"/>
            </a:br>
            <a:r>
              <a:rPr lang="hr-HR" b="1" i="1" dirty="0" err="1"/>
              <a:t>of</a:t>
            </a:r>
            <a:r>
              <a:rPr lang="hr-HR" b="1" i="1" dirty="0"/>
              <a:t> 25 </a:t>
            </a:r>
            <a:r>
              <a:rPr lang="hr-HR" b="1" i="1" dirty="0" err="1"/>
              <a:t>September</a:t>
            </a:r>
            <a:r>
              <a:rPr lang="hr-HR" b="1" i="1" dirty="0"/>
              <a:t> 2012</a:t>
            </a:r>
            <a:r>
              <a:rPr lang="hr-HR" dirty="0"/>
              <a:t/>
            </a:r>
            <a:br>
              <a:rPr lang="hr-HR" dirty="0"/>
            </a:br>
            <a:r>
              <a:rPr lang="hr-HR" i="1" dirty="0"/>
              <a:t> </a:t>
            </a:r>
            <a:r>
              <a:rPr lang="hr-HR" dirty="0"/>
              <a:t/>
            </a:r>
            <a:br>
              <a:rPr lang="hr-HR" dirty="0"/>
            </a:br>
            <a:endParaRPr lang="en-US" dirty="0"/>
          </a:p>
        </p:txBody>
      </p:sp>
      <p:sp>
        <p:nvSpPr>
          <p:cNvPr id="3" name="Content Placeholder 2"/>
          <p:cNvSpPr>
            <a:spLocks noGrp="1"/>
          </p:cNvSpPr>
          <p:nvPr>
            <p:ph idx="1"/>
          </p:nvPr>
        </p:nvSpPr>
        <p:spPr/>
        <p:txBody>
          <a:bodyPr/>
          <a:lstStyle/>
          <a:p>
            <a:r>
              <a:rPr lang="hr-HR" b="1" dirty="0" err="1"/>
              <a:t>Chapter</a:t>
            </a:r>
            <a:r>
              <a:rPr lang="hr-HR" b="1" dirty="0"/>
              <a:t> 8 LANGUAGES</a:t>
            </a:r>
            <a:r>
              <a:rPr lang="hr-HR" dirty="0"/>
              <a:t/>
            </a:r>
            <a:br>
              <a:rPr lang="hr-HR" dirty="0"/>
            </a:br>
            <a:r>
              <a:rPr lang="hr-HR" i="1" dirty="0" err="1"/>
              <a:t>Article</a:t>
            </a:r>
            <a:r>
              <a:rPr lang="hr-HR" i="1" dirty="0"/>
              <a:t> 36 </a:t>
            </a:r>
            <a:r>
              <a:rPr lang="hr-HR" dirty="0"/>
              <a:t/>
            </a:r>
            <a:br>
              <a:rPr lang="hr-HR" dirty="0"/>
            </a:br>
            <a:r>
              <a:rPr lang="hr-HR" i="1" dirty="0" err="1"/>
              <a:t>Language</a:t>
            </a:r>
            <a:r>
              <a:rPr lang="hr-HR" i="1" dirty="0"/>
              <a:t> </a:t>
            </a:r>
            <a:r>
              <a:rPr lang="hr-HR" i="1" dirty="0" err="1"/>
              <a:t>of</a:t>
            </a:r>
            <a:r>
              <a:rPr lang="hr-HR" i="1" dirty="0"/>
              <a:t> a </a:t>
            </a:r>
            <a:r>
              <a:rPr lang="hr-HR" i="1" dirty="0" err="1"/>
              <a:t>case</a:t>
            </a:r>
            <a:r>
              <a:rPr lang="hr-HR" dirty="0"/>
              <a:t/>
            </a:r>
            <a:br>
              <a:rPr lang="hr-HR" dirty="0"/>
            </a:br>
            <a:r>
              <a:rPr lang="hr-HR" dirty="0" err="1"/>
              <a:t>The</a:t>
            </a:r>
            <a:r>
              <a:rPr lang="hr-HR" dirty="0"/>
              <a:t> </a:t>
            </a:r>
            <a:r>
              <a:rPr lang="hr-HR" dirty="0" err="1"/>
              <a:t>language</a:t>
            </a:r>
            <a:r>
              <a:rPr lang="hr-HR" dirty="0"/>
              <a:t> </a:t>
            </a:r>
            <a:r>
              <a:rPr lang="hr-HR" dirty="0" err="1"/>
              <a:t>of</a:t>
            </a:r>
            <a:r>
              <a:rPr lang="hr-HR" dirty="0"/>
              <a:t> a </a:t>
            </a:r>
            <a:r>
              <a:rPr lang="hr-HR" dirty="0" err="1"/>
              <a:t>case</a:t>
            </a:r>
            <a:r>
              <a:rPr lang="hr-HR" dirty="0"/>
              <a:t> </a:t>
            </a:r>
            <a:r>
              <a:rPr lang="hr-HR" dirty="0" err="1"/>
              <a:t>shall</a:t>
            </a:r>
            <a:r>
              <a:rPr lang="hr-HR" dirty="0"/>
              <a:t> </a:t>
            </a:r>
            <a:r>
              <a:rPr lang="hr-HR" dirty="0" err="1"/>
              <a:t>be</a:t>
            </a:r>
            <a:r>
              <a:rPr lang="hr-HR" dirty="0"/>
              <a:t> </a:t>
            </a:r>
            <a:r>
              <a:rPr lang="hr-HR" dirty="0" err="1"/>
              <a:t>Bulgarian</a:t>
            </a:r>
            <a:r>
              <a:rPr lang="hr-HR" dirty="0"/>
              <a:t>, Croatian, </a:t>
            </a:r>
            <a:r>
              <a:rPr lang="hr-HR" dirty="0" err="1"/>
              <a:t>Czech</a:t>
            </a:r>
            <a:r>
              <a:rPr lang="hr-HR" dirty="0"/>
              <a:t>, </a:t>
            </a:r>
            <a:r>
              <a:rPr lang="hr-HR" dirty="0" err="1"/>
              <a:t>Danish</a:t>
            </a:r>
            <a:r>
              <a:rPr lang="hr-HR" dirty="0"/>
              <a:t>, </a:t>
            </a:r>
            <a:r>
              <a:rPr lang="hr-HR" dirty="0" err="1"/>
              <a:t>Dutch</a:t>
            </a:r>
            <a:r>
              <a:rPr lang="hr-HR" dirty="0"/>
              <a:t>, English, </a:t>
            </a:r>
            <a:r>
              <a:rPr lang="hr-HR" dirty="0" err="1"/>
              <a:t>Estonian</a:t>
            </a:r>
            <a:r>
              <a:rPr lang="hr-HR" dirty="0"/>
              <a:t>, </a:t>
            </a:r>
            <a:r>
              <a:rPr lang="hr-HR" dirty="0" err="1"/>
              <a:t>Finnish</a:t>
            </a:r>
            <a:r>
              <a:rPr lang="hr-HR" dirty="0"/>
              <a:t>, </a:t>
            </a:r>
            <a:r>
              <a:rPr lang="hr-HR" dirty="0" err="1"/>
              <a:t>French</a:t>
            </a:r>
            <a:r>
              <a:rPr lang="hr-HR" dirty="0"/>
              <a:t>, German, </a:t>
            </a:r>
            <a:r>
              <a:rPr lang="hr-HR" dirty="0" err="1"/>
              <a:t>Greek</a:t>
            </a:r>
            <a:r>
              <a:rPr lang="hr-HR" dirty="0"/>
              <a:t>, </a:t>
            </a:r>
            <a:r>
              <a:rPr lang="hr-HR" dirty="0" err="1"/>
              <a:t>Hungarian</a:t>
            </a:r>
            <a:r>
              <a:rPr lang="hr-HR" dirty="0"/>
              <a:t>, Irish, </a:t>
            </a:r>
            <a:r>
              <a:rPr lang="hr-HR" dirty="0" err="1"/>
              <a:t>Italian</a:t>
            </a:r>
            <a:r>
              <a:rPr lang="hr-HR" dirty="0"/>
              <a:t>, </a:t>
            </a:r>
            <a:r>
              <a:rPr lang="hr-HR" dirty="0" err="1"/>
              <a:t>Latvian</a:t>
            </a:r>
            <a:r>
              <a:rPr lang="hr-HR" dirty="0"/>
              <a:t>, </a:t>
            </a:r>
            <a:r>
              <a:rPr lang="hr-HR" dirty="0" err="1"/>
              <a:t>Lithuanian</a:t>
            </a:r>
            <a:r>
              <a:rPr lang="hr-HR" dirty="0"/>
              <a:t>, </a:t>
            </a:r>
            <a:r>
              <a:rPr lang="hr-HR" dirty="0" err="1"/>
              <a:t>Maltese</a:t>
            </a:r>
            <a:r>
              <a:rPr lang="hr-HR" dirty="0"/>
              <a:t>, </a:t>
            </a:r>
            <a:r>
              <a:rPr lang="hr-HR" dirty="0" err="1"/>
              <a:t>Polish</a:t>
            </a:r>
            <a:r>
              <a:rPr lang="hr-HR" dirty="0"/>
              <a:t>, </a:t>
            </a:r>
            <a:r>
              <a:rPr lang="hr-HR" dirty="0" err="1"/>
              <a:t>Portuguese</a:t>
            </a:r>
            <a:r>
              <a:rPr lang="hr-HR" dirty="0"/>
              <a:t>, </a:t>
            </a:r>
            <a:r>
              <a:rPr lang="hr-HR" dirty="0" err="1"/>
              <a:t>Romanian</a:t>
            </a:r>
            <a:r>
              <a:rPr lang="hr-HR" dirty="0"/>
              <a:t>, Slovak, </a:t>
            </a:r>
            <a:r>
              <a:rPr lang="hr-HR" dirty="0" err="1"/>
              <a:t>Slovene</a:t>
            </a:r>
            <a:r>
              <a:rPr lang="hr-HR" dirty="0"/>
              <a:t>, </a:t>
            </a:r>
            <a:r>
              <a:rPr lang="hr-HR" dirty="0" err="1"/>
              <a:t>Spanish</a:t>
            </a:r>
            <a:r>
              <a:rPr lang="hr-HR" dirty="0"/>
              <a:t> </a:t>
            </a:r>
            <a:r>
              <a:rPr lang="hr-HR" dirty="0" err="1"/>
              <a:t>or</a:t>
            </a:r>
            <a:r>
              <a:rPr lang="hr-HR" dirty="0"/>
              <a:t> </a:t>
            </a:r>
            <a:r>
              <a:rPr lang="hr-HR" dirty="0" err="1"/>
              <a:t>Swedish</a:t>
            </a:r>
            <a:r>
              <a:rPr lang="hr-HR" dirty="0"/>
              <a:t>.</a:t>
            </a:r>
          </a:p>
          <a:p>
            <a:endParaRPr lang="en-US" dirty="0"/>
          </a:p>
        </p:txBody>
      </p:sp>
    </p:spTree>
    <p:extLst>
      <p:ext uri="{BB962C8B-B14F-4D97-AF65-F5344CB8AC3E}">
        <p14:creationId xmlns:p14="http://schemas.microsoft.com/office/powerpoint/2010/main" val="17893518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err="1"/>
              <a:t>Article</a:t>
            </a:r>
            <a:r>
              <a:rPr lang="hr-HR" i="1" dirty="0"/>
              <a:t> 37 </a:t>
            </a:r>
            <a:r>
              <a:rPr lang="hr-HR" dirty="0"/>
              <a:t/>
            </a:r>
            <a:br>
              <a:rPr lang="hr-HR" dirty="0"/>
            </a:br>
            <a:r>
              <a:rPr lang="hr-HR" i="1" dirty="0" err="1"/>
              <a:t>Determination</a:t>
            </a:r>
            <a:r>
              <a:rPr lang="hr-HR" i="1" dirty="0"/>
              <a:t> </a:t>
            </a:r>
            <a:r>
              <a:rPr lang="hr-HR" i="1" dirty="0" err="1"/>
              <a:t>of</a:t>
            </a:r>
            <a:r>
              <a:rPr lang="hr-HR" i="1" dirty="0"/>
              <a:t> </a:t>
            </a:r>
            <a:r>
              <a:rPr lang="hr-HR" i="1" dirty="0" err="1"/>
              <a:t>the</a:t>
            </a:r>
            <a:r>
              <a:rPr lang="hr-HR" i="1" dirty="0"/>
              <a:t> </a:t>
            </a:r>
            <a:r>
              <a:rPr lang="hr-HR" i="1" dirty="0" err="1"/>
              <a:t>language</a:t>
            </a:r>
            <a:r>
              <a:rPr lang="hr-HR" i="1" dirty="0"/>
              <a:t> </a:t>
            </a:r>
            <a:r>
              <a:rPr lang="hr-HR" i="1" dirty="0" err="1"/>
              <a:t>of</a:t>
            </a:r>
            <a:r>
              <a:rPr lang="hr-HR" i="1" dirty="0"/>
              <a:t> a </a:t>
            </a:r>
            <a:r>
              <a:rPr lang="hr-HR" i="1" dirty="0" err="1"/>
              <a:t>case</a:t>
            </a:r>
            <a:r>
              <a:rPr lang="hr-HR" dirty="0"/>
              <a:t/>
            </a:r>
            <a:br>
              <a:rPr lang="hr-HR" dirty="0"/>
            </a:br>
            <a:endParaRPr lang="en-US" dirty="0"/>
          </a:p>
        </p:txBody>
      </p:sp>
      <p:sp>
        <p:nvSpPr>
          <p:cNvPr id="3" name="Content Placeholder 2"/>
          <p:cNvSpPr>
            <a:spLocks noGrp="1"/>
          </p:cNvSpPr>
          <p:nvPr>
            <p:ph idx="1"/>
          </p:nvPr>
        </p:nvSpPr>
        <p:spPr/>
        <p:txBody>
          <a:bodyPr/>
          <a:lstStyle/>
          <a:p>
            <a:r>
              <a:rPr lang="hr-HR" dirty="0" smtClean="0"/>
              <a:t>1</a:t>
            </a:r>
            <a:r>
              <a:rPr lang="hr-HR" dirty="0"/>
              <a:t>. In </a:t>
            </a:r>
            <a:r>
              <a:rPr lang="hr-HR" dirty="0" err="1"/>
              <a:t>direct</a:t>
            </a:r>
            <a:r>
              <a:rPr lang="hr-HR" dirty="0"/>
              <a:t> </a:t>
            </a:r>
            <a:r>
              <a:rPr lang="hr-HR" dirty="0" err="1"/>
              <a:t>actions</a:t>
            </a:r>
            <a:r>
              <a:rPr lang="hr-HR" dirty="0"/>
              <a:t>, </a:t>
            </a:r>
            <a:r>
              <a:rPr lang="hr-HR" dirty="0" err="1"/>
              <a:t>the</a:t>
            </a:r>
            <a:r>
              <a:rPr lang="hr-HR" dirty="0"/>
              <a:t> </a:t>
            </a:r>
            <a:r>
              <a:rPr lang="hr-HR" dirty="0" err="1"/>
              <a:t>language</a:t>
            </a:r>
            <a:r>
              <a:rPr lang="hr-HR" dirty="0"/>
              <a:t> </a:t>
            </a:r>
            <a:r>
              <a:rPr lang="hr-HR" dirty="0" err="1"/>
              <a:t>of</a:t>
            </a:r>
            <a:r>
              <a:rPr lang="hr-HR" dirty="0"/>
              <a:t> a </a:t>
            </a:r>
            <a:r>
              <a:rPr lang="hr-HR" dirty="0" err="1"/>
              <a:t>case</a:t>
            </a:r>
            <a:r>
              <a:rPr lang="hr-HR" dirty="0"/>
              <a:t> </a:t>
            </a:r>
            <a:r>
              <a:rPr lang="hr-HR" dirty="0" err="1"/>
              <a:t>shall</a:t>
            </a:r>
            <a:r>
              <a:rPr lang="hr-HR" dirty="0"/>
              <a:t> </a:t>
            </a:r>
            <a:r>
              <a:rPr lang="hr-HR" dirty="0" err="1"/>
              <a:t>be</a:t>
            </a:r>
            <a:r>
              <a:rPr lang="hr-HR" dirty="0"/>
              <a:t> </a:t>
            </a:r>
            <a:r>
              <a:rPr lang="hr-HR" dirty="0" err="1"/>
              <a:t>chosen</a:t>
            </a:r>
            <a:r>
              <a:rPr lang="hr-HR" dirty="0"/>
              <a:t> </a:t>
            </a:r>
            <a:r>
              <a:rPr lang="hr-HR" dirty="0" err="1"/>
              <a:t>by</a:t>
            </a:r>
            <a:r>
              <a:rPr lang="hr-HR" dirty="0"/>
              <a:t> </a:t>
            </a:r>
            <a:r>
              <a:rPr lang="hr-HR" dirty="0" err="1"/>
              <a:t>the</a:t>
            </a:r>
            <a:r>
              <a:rPr lang="hr-HR" dirty="0"/>
              <a:t> </a:t>
            </a:r>
            <a:r>
              <a:rPr lang="hr-HR" dirty="0" err="1"/>
              <a:t>applicant</a:t>
            </a:r>
            <a:r>
              <a:rPr lang="hr-HR" dirty="0"/>
              <a:t>, </a:t>
            </a:r>
            <a:r>
              <a:rPr lang="hr-HR" dirty="0" err="1"/>
              <a:t>except</a:t>
            </a:r>
            <a:r>
              <a:rPr lang="hr-HR" dirty="0"/>
              <a:t> </a:t>
            </a:r>
            <a:r>
              <a:rPr lang="hr-HR" dirty="0" err="1"/>
              <a:t>that</a:t>
            </a:r>
            <a:r>
              <a:rPr lang="hr-HR" dirty="0"/>
              <a:t>:</a:t>
            </a:r>
          </a:p>
          <a:p>
            <a:r>
              <a:rPr lang="hr-HR" dirty="0"/>
              <a:t>(a) </a:t>
            </a:r>
            <a:r>
              <a:rPr lang="hr-HR" dirty="0" err="1"/>
              <a:t>where</a:t>
            </a:r>
            <a:r>
              <a:rPr lang="hr-HR" dirty="0"/>
              <a:t> </a:t>
            </a:r>
            <a:r>
              <a:rPr lang="hr-HR" dirty="0" err="1"/>
              <a:t>the</a:t>
            </a:r>
            <a:r>
              <a:rPr lang="hr-HR" dirty="0"/>
              <a:t> </a:t>
            </a:r>
            <a:r>
              <a:rPr lang="hr-HR" dirty="0" err="1"/>
              <a:t>defendant</a:t>
            </a:r>
            <a:r>
              <a:rPr lang="hr-HR" dirty="0"/>
              <a:t> </a:t>
            </a:r>
            <a:r>
              <a:rPr lang="hr-HR" dirty="0" err="1"/>
              <a:t>is</a:t>
            </a:r>
            <a:r>
              <a:rPr lang="hr-HR" dirty="0"/>
              <a:t> a </a:t>
            </a:r>
            <a:r>
              <a:rPr lang="hr-HR" dirty="0" err="1"/>
              <a:t>Member</a:t>
            </a:r>
            <a:r>
              <a:rPr lang="hr-HR" dirty="0"/>
              <a:t> State,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shall</a:t>
            </a:r>
            <a:r>
              <a:rPr lang="hr-HR" dirty="0"/>
              <a:t> </a:t>
            </a:r>
            <a:r>
              <a:rPr lang="hr-HR" dirty="0" err="1"/>
              <a:t>be</a:t>
            </a:r>
            <a:r>
              <a:rPr lang="hr-HR" dirty="0"/>
              <a:t> </a:t>
            </a:r>
            <a:r>
              <a:rPr lang="hr-HR" dirty="0" err="1"/>
              <a:t>the</a:t>
            </a:r>
            <a:r>
              <a:rPr lang="hr-HR" dirty="0"/>
              <a:t> </a:t>
            </a:r>
            <a:r>
              <a:rPr lang="hr-HR" dirty="0" err="1"/>
              <a:t>official</a:t>
            </a:r>
            <a:r>
              <a:rPr lang="hr-HR" dirty="0"/>
              <a:t> </a:t>
            </a:r>
            <a:r>
              <a:rPr lang="hr-HR" dirty="0" err="1"/>
              <a:t>language</a:t>
            </a:r>
            <a:r>
              <a:rPr lang="hr-HR" dirty="0"/>
              <a:t> </a:t>
            </a:r>
            <a:r>
              <a:rPr lang="hr-HR" dirty="0" err="1"/>
              <a:t>of</a:t>
            </a:r>
            <a:r>
              <a:rPr lang="hr-HR" dirty="0"/>
              <a:t> </a:t>
            </a:r>
            <a:r>
              <a:rPr lang="hr-HR" dirty="0" err="1"/>
              <a:t>that</a:t>
            </a:r>
            <a:r>
              <a:rPr lang="hr-HR" dirty="0"/>
              <a:t> State; </a:t>
            </a:r>
            <a:r>
              <a:rPr lang="hr-HR" dirty="0" err="1"/>
              <a:t>where</a:t>
            </a:r>
            <a:r>
              <a:rPr lang="hr-HR" dirty="0"/>
              <a:t> </a:t>
            </a:r>
            <a:r>
              <a:rPr lang="hr-HR" dirty="0" err="1"/>
              <a:t>that</a:t>
            </a:r>
            <a:r>
              <a:rPr lang="hr-HR" dirty="0"/>
              <a:t> State </a:t>
            </a:r>
            <a:r>
              <a:rPr lang="hr-HR" dirty="0" err="1"/>
              <a:t>has</a:t>
            </a:r>
            <a:r>
              <a:rPr lang="hr-HR" dirty="0"/>
              <a:t> more </a:t>
            </a:r>
            <a:r>
              <a:rPr lang="hr-HR" dirty="0" err="1"/>
              <a:t>than</a:t>
            </a:r>
            <a:r>
              <a:rPr lang="hr-HR" dirty="0"/>
              <a:t> one </a:t>
            </a:r>
            <a:r>
              <a:rPr lang="hr-HR" dirty="0" err="1"/>
              <a:t>official</a:t>
            </a:r>
            <a:r>
              <a:rPr lang="hr-HR" dirty="0"/>
              <a:t> </a:t>
            </a:r>
            <a:r>
              <a:rPr lang="hr-HR" dirty="0" err="1"/>
              <a:t>language</a:t>
            </a:r>
            <a:r>
              <a:rPr lang="hr-HR" dirty="0"/>
              <a:t>, </a:t>
            </a:r>
            <a:r>
              <a:rPr lang="hr-HR" dirty="0" err="1"/>
              <a:t>the</a:t>
            </a:r>
            <a:r>
              <a:rPr lang="hr-HR" dirty="0"/>
              <a:t> </a:t>
            </a:r>
            <a:r>
              <a:rPr lang="hr-HR" dirty="0" err="1"/>
              <a:t>applicant</a:t>
            </a:r>
            <a:r>
              <a:rPr lang="hr-HR" dirty="0"/>
              <a:t> </a:t>
            </a:r>
            <a:r>
              <a:rPr lang="hr-HR" dirty="0" err="1"/>
              <a:t>may</a:t>
            </a:r>
            <a:r>
              <a:rPr lang="hr-HR" dirty="0"/>
              <a:t> </a:t>
            </a:r>
            <a:r>
              <a:rPr lang="hr-HR" dirty="0" err="1"/>
              <a:t>choose</a:t>
            </a:r>
            <a:r>
              <a:rPr lang="hr-HR" dirty="0"/>
              <a:t> </a:t>
            </a:r>
            <a:r>
              <a:rPr lang="hr-HR" dirty="0" err="1"/>
              <a:t>between</a:t>
            </a:r>
            <a:r>
              <a:rPr lang="hr-HR" dirty="0"/>
              <a:t> </a:t>
            </a:r>
            <a:r>
              <a:rPr lang="hr-HR" dirty="0" err="1"/>
              <a:t>them</a:t>
            </a:r>
            <a:r>
              <a:rPr lang="hr-HR" dirty="0" smtClean="0"/>
              <a:t>;</a:t>
            </a:r>
          </a:p>
          <a:p>
            <a:r>
              <a:rPr lang="hr-HR" dirty="0"/>
              <a:t>(b) at </a:t>
            </a:r>
            <a:r>
              <a:rPr lang="hr-HR" dirty="0" err="1"/>
              <a:t>the</a:t>
            </a:r>
            <a:r>
              <a:rPr lang="hr-HR" dirty="0"/>
              <a:t> </a:t>
            </a:r>
            <a:r>
              <a:rPr lang="hr-HR" dirty="0" err="1"/>
              <a:t>joint</a:t>
            </a:r>
            <a:r>
              <a:rPr lang="hr-HR" dirty="0"/>
              <a:t> </a:t>
            </a:r>
            <a:r>
              <a:rPr lang="hr-HR" dirty="0" err="1"/>
              <a:t>request</a:t>
            </a:r>
            <a:r>
              <a:rPr lang="hr-HR" dirty="0"/>
              <a:t> </a:t>
            </a:r>
            <a:r>
              <a:rPr lang="hr-HR" dirty="0" err="1"/>
              <a:t>of</a:t>
            </a:r>
            <a:r>
              <a:rPr lang="hr-HR" dirty="0"/>
              <a:t> </a:t>
            </a:r>
            <a:r>
              <a:rPr lang="hr-HR" dirty="0" err="1"/>
              <a:t>the</a:t>
            </a:r>
            <a:r>
              <a:rPr lang="hr-HR" dirty="0"/>
              <a:t> </a:t>
            </a:r>
            <a:r>
              <a:rPr lang="hr-HR" dirty="0" err="1"/>
              <a:t>parties</a:t>
            </a:r>
            <a:r>
              <a:rPr lang="hr-HR" dirty="0"/>
              <a:t>, </a:t>
            </a:r>
            <a:r>
              <a:rPr lang="hr-HR" dirty="0" err="1"/>
              <a:t>the</a:t>
            </a:r>
            <a:r>
              <a:rPr lang="hr-HR" dirty="0"/>
              <a:t> use </a:t>
            </a:r>
            <a:r>
              <a:rPr lang="hr-HR" dirty="0" err="1"/>
              <a:t>of</a:t>
            </a:r>
            <a:r>
              <a:rPr lang="hr-HR" dirty="0"/>
              <a:t> </a:t>
            </a:r>
            <a:r>
              <a:rPr lang="hr-HR" dirty="0" err="1"/>
              <a:t>another</a:t>
            </a:r>
            <a:r>
              <a:rPr lang="hr-HR" dirty="0"/>
              <a:t> </a:t>
            </a:r>
            <a:r>
              <a:rPr lang="hr-HR" dirty="0" err="1"/>
              <a:t>of</a:t>
            </a:r>
            <a:r>
              <a:rPr lang="hr-HR" dirty="0"/>
              <a:t> </a:t>
            </a:r>
            <a:r>
              <a:rPr lang="hr-HR" dirty="0" err="1"/>
              <a:t>the</a:t>
            </a:r>
            <a:r>
              <a:rPr lang="hr-HR" dirty="0"/>
              <a:t> </a:t>
            </a:r>
            <a:r>
              <a:rPr lang="hr-HR" dirty="0" err="1"/>
              <a:t>languages</a:t>
            </a:r>
            <a:r>
              <a:rPr lang="hr-HR" dirty="0"/>
              <a:t> </a:t>
            </a:r>
            <a:r>
              <a:rPr lang="hr-HR" dirty="0" err="1"/>
              <a:t>mentioned</a:t>
            </a:r>
            <a:r>
              <a:rPr lang="hr-HR" dirty="0"/>
              <a:t> </a:t>
            </a:r>
            <a:r>
              <a:rPr lang="hr-HR" dirty="0" err="1"/>
              <a:t>in</a:t>
            </a:r>
            <a:r>
              <a:rPr lang="hr-HR" dirty="0"/>
              <a:t> </a:t>
            </a:r>
            <a:r>
              <a:rPr lang="hr-HR" dirty="0" err="1"/>
              <a:t>Article</a:t>
            </a:r>
            <a:r>
              <a:rPr lang="hr-HR" dirty="0"/>
              <a:t> 36 for </a:t>
            </a:r>
            <a:r>
              <a:rPr lang="hr-HR" dirty="0" err="1"/>
              <a:t>all</a:t>
            </a:r>
            <a:r>
              <a:rPr lang="hr-HR" dirty="0"/>
              <a:t> </a:t>
            </a:r>
            <a:r>
              <a:rPr lang="hr-HR" dirty="0" err="1"/>
              <a:t>or</a:t>
            </a:r>
            <a:r>
              <a:rPr lang="hr-HR" dirty="0"/>
              <a:t> </a:t>
            </a:r>
            <a:r>
              <a:rPr lang="hr-HR" dirty="0" err="1"/>
              <a:t>part</a:t>
            </a:r>
            <a:r>
              <a:rPr lang="hr-HR" dirty="0"/>
              <a:t> </a:t>
            </a:r>
            <a:r>
              <a:rPr lang="hr-HR" dirty="0" err="1"/>
              <a:t>of</a:t>
            </a:r>
            <a:r>
              <a:rPr lang="hr-HR" dirty="0"/>
              <a:t> </a:t>
            </a:r>
            <a:r>
              <a:rPr lang="hr-HR" dirty="0" err="1"/>
              <a:t>the</a:t>
            </a:r>
            <a:r>
              <a:rPr lang="hr-HR" dirty="0"/>
              <a:t> </a:t>
            </a:r>
            <a:r>
              <a:rPr lang="hr-HR" dirty="0" err="1"/>
              <a:t>proceedings</a:t>
            </a:r>
            <a:r>
              <a:rPr lang="hr-HR" dirty="0"/>
              <a:t> </a:t>
            </a:r>
            <a:r>
              <a:rPr lang="hr-HR" dirty="0" err="1"/>
              <a:t>may</a:t>
            </a:r>
            <a:r>
              <a:rPr lang="hr-HR" dirty="0"/>
              <a:t> </a:t>
            </a:r>
            <a:r>
              <a:rPr lang="hr-HR" dirty="0" err="1"/>
              <a:t>be</a:t>
            </a:r>
            <a:r>
              <a:rPr lang="hr-HR" dirty="0"/>
              <a:t> </a:t>
            </a:r>
            <a:r>
              <a:rPr lang="hr-HR" dirty="0" err="1"/>
              <a:t>authorised</a:t>
            </a:r>
            <a:r>
              <a:rPr lang="hr-HR" dirty="0"/>
              <a:t>;</a:t>
            </a:r>
          </a:p>
          <a:p>
            <a:endParaRPr lang="hr-HR" dirty="0"/>
          </a:p>
          <a:p>
            <a:endParaRPr lang="en-US" dirty="0"/>
          </a:p>
        </p:txBody>
      </p:sp>
    </p:spTree>
    <p:extLst>
      <p:ext uri="{BB962C8B-B14F-4D97-AF65-F5344CB8AC3E}">
        <p14:creationId xmlns:p14="http://schemas.microsoft.com/office/powerpoint/2010/main" val="2594414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err="1"/>
              <a:t>Article</a:t>
            </a:r>
            <a:r>
              <a:rPr lang="hr-HR" i="1" dirty="0"/>
              <a:t> 37 </a:t>
            </a:r>
            <a:r>
              <a:rPr lang="hr-HR" dirty="0"/>
              <a:t/>
            </a:r>
            <a:br>
              <a:rPr lang="hr-HR" dirty="0"/>
            </a:br>
            <a:r>
              <a:rPr lang="hr-HR" i="1" dirty="0" err="1"/>
              <a:t>Determination</a:t>
            </a:r>
            <a:r>
              <a:rPr lang="hr-HR" i="1" dirty="0"/>
              <a:t> </a:t>
            </a:r>
            <a:r>
              <a:rPr lang="hr-HR" i="1" dirty="0" err="1"/>
              <a:t>of</a:t>
            </a:r>
            <a:r>
              <a:rPr lang="hr-HR" i="1" dirty="0"/>
              <a:t> </a:t>
            </a:r>
            <a:r>
              <a:rPr lang="hr-HR" i="1" dirty="0" err="1"/>
              <a:t>the</a:t>
            </a:r>
            <a:r>
              <a:rPr lang="hr-HR" i="1" dirty="0"/>
              <a:t> </a:t>
            </a:r>
            <a:r>
              <a:rPr lang="hr-HR" i="1" dirty="0" err="1"/>
              <a:t>language</a:t>
            </a:r>
            <a:r>
              <a:rPr lang="hr-HR" i="1" dirty="0"/>
              <a:t> </a:t>
            </a:r>
            <a:r>
              <a:rPr lang="hr-HR" i="1" dirty="0" err="1"/>
              <a:t>of</a:t>
            </a:r>
            <a:r>
              <a:rPr lang="hr-HR" i="1" dirty="0"/>
              <a:t> a </a:t>
            </a:r>
            <a:r>
              <a:rPr lang="hr-HR" i="1" dirty="0" err="1"/>
              <a:t>case</a:t>
            </a:r>
            <a:r>
              <a:rPr lang="hr-HR" dirty="0"/>
              <a:t/>
            </a:r>
            <a:br>
              <a:rPr lang="hr-HR" dirty="0"/>
            </a:br>
            <a:endParaRPr lang="en-US" dirty="0"/>
          </a:p>
        </p:txBody>
      </p:sp>
      <p:sp>
        <p:nvSpPr>
          <p:cNvPr id="3" name="Content Placeholder 2"/>
          <p:cNvSpPr>
            <a:spLocks noGrp="1"/>
          </p:cNvSpPr>
          <p:nvPr>
            <p:ph idx="1"/>
          </p:nvPr>
        </p:nvSpPr>
        <p:spPr/>
        <p:txBody>
          <a:bodyPr/>
          <a:lstStyle/>
          <a:p>
            <a:r>
              <a:rPr lang="hr-HR" dirty="0"/>
              <a:t>(c) at </a:t>
            </a:r>
            <a:r>
              <a:rPr lang="hr-HR" dirty="0" err="1"/>
              <a:t>the</a:t>
            </a:r>
            <a:r>
              <a:rPr lang="hr-HR" dirty="0"/>
              <a:t> </a:t>
            </a:r>
            <a:r>
              <a:rPr lang="hr-HR" dirty="0" err="1"/>
              <a:t>request</a:t>
            </a:r>
            <a:r>
              <a:rPr lang="hr-HR" dirty="0"/>
              <a:t> </a:t>
            </a:r>
            <a:r>
              <a:rPr lang="hr-HR" dirty="0" err="1"/>
              <a:t>of</a:t>
            </a:r>
            <a:r>
              <a:rPr lang="hr-HR" dirty="0"/>
              <a:t> one </a:t>
            </a:r>
            <a:r>
              <a:rPr lang="hr-HR" dirty="0" err="1"/>
              <a:t>of</a:t>
            </a:r>
            <a:r>
              <a:rPr lang="hr-HR" dirty="0"/>
              <a:t> </a:t>
            </a:r>
            <a:r>
              <a:rPr lang="hr-HR" dirty="0" err="1"/>
              <a:t>the</a:t>
            </a:r>
            <a:r>
              <a:rPr lang="hr-HR" dirty="0"/>
              <a:t> </a:t>
            </a:r>
            <a:r>
              <a:rPr lang="hr-HR" dirty="0" err="1"/>
              <a:t>parties</a:t>
            </a:r>
            <a:r>
              <a:rPr lang="hr-HR" dirty="0"/>
              <a:t>, </a:t>
            </a:r>
            <a:r>
              <a:rPr lang="hr-HR" dirty="0" err="1"/>
              <a:t>and</a:t>
            </a:r>
            <a:r>
              <a:rPr lang="hr-HR" dirty="0"/>
              <a:t> </a:t>
            </a:r>
            <a:r>
              <a:rPr lang="hr-HR" dirty="0" err="1"/>
              <a:t>after</a:t>
            </a:r>
            <a:r>
              <a:rPr lang="hr-HR" dirty="0"/>
              <a:t> </a:t>
            </a:r>
            <a:r>
              <a:rPr lang="hr-HR" dirty="0" err="1"/>
              <a:t>the</a:t>
            </a:r>
            <a:r>
              <a:rPr lang="hr-HR" dirty="0"/>
              <a:t> </a:t>
            </a:r>
            <a:r>
              <a:rPr lang="hr-HR" dirty="0" err="1"/>
              <a:t>opposite</a:t>
            </a:r>
            <a:r>
              <a:rPr lang="hr-HR" dirty="0"/>
              <a:t> party </a:t>
            </a:r>
            <a:r>
              <a:rPr lang="hr-HR" dirty="0" err="1"/>
              <a:t>and</a:t>
            </a:r>
            <a:r>
              <a:rPr lang="hr-HR" dirty="0"/>
              <a:t> </a:t>
            </a:r>
            <a:r>
              <a:rPr lang="hr-HR" dirty="0" err="1"/>
              <a:t>the</a:t>
            </a:r>
            <a:r>
              <a:rPr lang="hr-HR" dirty="0"/>
              <a:t> </a:t>
            </a:r>
            <a:r>
              <a:rPr lang="hr-HR" dirty="0" err="1"/>
              <a:t>Advocate</a:t>
            </a:r>
            <a:r>
              <a:rPr lang="hr-HR" dirty="0"/>
              <a:t> General </a:t>
            </a:r>
            <a:r>
              <a:rPr lang="hr-HR" dirty="0" err="1"/>
              <a:t>have</a:t>
            </a:r>
            <a:r>
              <a:rPr lang="hr-HR" dirty="0"/>
              <a:t> </a:t>
            </a:r>
            <a:r>
              <a:rPr lang="hr-HR" dirty="0" err="1"/>
              <a:t>been</a:t>
            </a:r>
            <a:r>
              <a:rPr lang="hr-HR" dirty="0"/>
              <a:t> </a:t>
            </a:r>
            <a:r>
              <a:rPr lang="hr-HR" dirty="0" err="1"/>
              <a:t>heard</a:t>
            </a:r>
            <a:r>
              <a:rPr lang="hr-HR" dirty="0"/>
              <a:t>, </a:t>
            </a:r>
            <a:r>
              <a:rPr lang="hr-HR" dirty="0" err="1"/>
              <a:t>the</a:t>
            </a:r>
            <a:r>
              <a:rPr lang="hr-HR" dirty="0"/>
              <a:t> use </a:t>
            </a:r>
            <a:r>
              <a:rPr lang="hr-HR" dirty="0" err="1"/>
              <a:t>of</a:t>
            </a:r>
            <a:r>
              <a:rPr lang="hr-HR" dirty="0"/>
              <a:t> </a:t>
            </a:r>
            <a:r>
              <a:rPr lang="hr-HR" dirty="0" err="1"/>
              <a:t>another</a:t>
            </a:r>
            <a:r>
              <a:rPr lang="hr-HR" dirty="0"/>
              <a:t> </a:t>
            </a:r>
            <a:r>
              <a:rPr lang="hr-HR" dirty="0" err="1"/>
              <a:t>of</a:t>
            </a:r>
            <a:r>
              <a:rPr lang="hr-HR" dirty="0"/>
              <a:t> </a:t>
            </a:r>
            <a:r>
              <a:rPr lang="hr-HR" dirty="0" err="1"/>
              <a:t>the</a:t>
            </a:r>
            <a:r>
              <a:rPr lang="hr-HR" dirty="0"/>
              <a:t> </a:t>
            </a:r>
            <a:r>
              <a:rPr lang="hr-HR" dirty="0" err="1"/>
              <a:t>languages</a:t>
            </a:r>
            <a:r>
              <a:rPr lang="hr-HR" dirty="0"/>
              <a:t> </a:t>
            </a:r>
            <a:r>
              <a:rPr lang="hr-HR" dirty="0" err="1"/>
              <a:t>mentioned</a:t>
            </a:r>
            <a:r>
              <a:rPr lang="hr-HR" dirty="0"/>
              <a:t> </a:t>
            </a:r>
            <a:r>
              <a:rPr lang="hr-HR" dirty="0" err="1"/>
              <a:t>in</a:t>
            </a:r>
            <a:r>
              <a:rPr lang="hr-HR" dirty="0"/>
              <a:t> </a:t>
            </a:r>
            <a:r>
              <a:rPr lang="hr-HR" dirty="0" err="1"/>
              <a:t>Article</a:t>
            </a:r>
            <a:r>
              <a:rPr lang="hr-HR" dirty="0"/>
              <a:t> 36 </a:t>
            </a:r>
            <a:r>
              <a:rPr lang="hr-HR" dirty="0" err="1"/>
              <a:t>may</a:t>
            </a:r>
            <a:r>
              <a:rPr lang="hr-HR" dirty="0"/>
              <a:t> </a:t>
            </a:r>
            <a:r>
              <a:rPr lang="hr-HR" dirty="0" err="1"/>
              <a:t>be</a:t>
            </a:r>
            <a:r>
              <a:rPr lang="hr-HR" dirty="0"/>
              <a:t> </a:t>
            </a:r>
            <a:r>
              <a:rPr lang="hr-HR" dirty="0" err="1"/>
              <a:t>authorised</a:t>
            </a:r>
            <a:r>
              <a:rPr lang="hr-HR" dirty="0"/>
              <a:t> as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for </a:t>
            </a:r>
            <a:r>
              <a:rPr lang="hr-HR" dirty="0" err="1"/>
              <a:t>all</a:t>
            </a:r>
            <a:r>
              <a:rPr lang="hr-HR" dirty="0"/>
              <a:t> </a:t>
            </a:r>
            <a:r>
              <a:rPr lang="hr-HR" dirty="0" err="1"/>
              <a:t>or</a:t>
            </a:r>
            <a:r>
              <a:rPr lang="hr-HR" dirty="0"/>
              <a:t> </a:t>
            </a:r>
            <a:r>
              <a:rPr lang="hr-HR" dirty="0" err="1"/>
              <a:t>part</a:t>
            </a:r>
            <a:r>
              <a:rPr lang="hr-HR" dirty="0"/>
              <a:t> </a:t>
            </a:r>
            <a:r>
              <a:rPr lang="hr-HR" dirty="0" err="1"/>
              <a:t>of</a:t>
            </a:r>
            <a:r>
              <a:rPr lang="hr-HR" dirty="0"/>
              <a:t> </a:t>
            </a:r>
            <a:r>
              <a:rPr lang="hr-HR" dirty="0" err="1"/>
              <a:t>the</a:t>
            </a:r>
            <a:r>
              <a:rPr lang="hr-HR" dirty="0"/>
              <a:t> </a:t>
            </a:r>
            <a:r>
              <a:rPr lang="hr-HR" dirty="0" err="1"/>
              <a:t>proceedings</a:t>
            </a:r>
            <a:r>
              <a:rPr lang="hr-HR" dirty="0"/>
              <a:t> </a:t>
            </a:r>
            <a:r>
              <a:rPr lang="hr-HR" dirty="0" err="1"/>
              <a:t>by</a:t>
            </a:r>
            <a:r>
              <a:rPr lang="hr-HR" dirty="0"/>
              <a:t> </a:t>
            </a:r>
            <a:r>
              <a:rPr lang="hr-HR" dirty="0" err="1"/>
              <a:t>way</a:t>
            </a:r>
            <a:r>
              <a:rPr lang="hr-HR" dirty="0"/>
              <a:t> </a:t>
            </a:r>
            <a:r>
              <a:rPr lang="hr-HR" dirty="0" err="1"/>
              <a:t>of</a:t>
            </a:r>
            <a:r>
              <a:rPr lang="hr-HR" dirty="0"/>
              <a:t> </a:t>
            </a:r>
            <a:r>
              <a:rPr lang="hr-HR" dirty="0" err="1"/>
              <a:t>derogation</a:t>
            </a:r>
            <a:r>
              <a:rPr lang="hr-HR" dirty="0"/>
              <a:t> </a:t>
            </a:r>
            <a:r>
              <a:rPr lang="hr-HR" dirty="0" err="1"/>
              <a:t>from</a:t>
            </a:r>
            <a:r>
              <a:rPr lang="hr-HR" dirty="0"/>
              <a:t> </a:t>
            </a:r>
            <a:r>
              <a:rPr lang="hr-HR" dirty="0" err="1"/>
              <a:t>subparagraphs</a:t>
            </a:r>
            <a:r>
              <a:rPr lang="hr-HR" dirty="0"/>
              <a:t> (a) </a:t>
            </a:r>
            <a:r>
              <a:rPr lang="hr-HR" dirty="0" err="1"/>
              <a:t>and</a:t>
            </a:r>
            <a:r>
              <a:rPr lang="hr-HR" dirty="0"/>
              <a:t> (b); </a:t>
            </a:r>
            <a:r>
              <a:rPr lang="hr-HR" dirty="0" err="1"/>
              <a:t>such</a:t>
            </a:r>
            <a:r>
              <a:rPr lang="hr-HR" dirty="0"/>
              <a:t> a </a:t>
            </a:r>
            <a:r>
              <a:rPr lang="hr-HR" dirty="0" err="1"/>
              <a:t>request</a:t>
            </a:r>
            <a:r>
              <a:rPr lang="hr-HR" dirty="0"/>
              <a:t> </a:t>
            </a:r>
            <a:r>
              <a:rPr lang="hr-HR" dirty="0" err="1"/>
              <a:t>may</a:t>
            </a:r>
            <a:r>
              <a:rPr lang="hr-HR" dirty="0"/>
              <a:t> </a:t>
            </a:r>
            <a:r>
              <a:rPr lang="hr-HR" dirty="0" err="1"/>
              <a:t>not</a:t>
            </a:r>
            <a:r>
              <a:rPr lang="hr-HR" dirty="0"/>
              <a:t> </a:t>
            </a:r>
            <a:r>
              <a:rPr lang="hr-HR" dirty="0" err="1"/>
              <a:t>be</a:t>
            </a:r>
            <a:r>
              <a:rPr lang="hr-HR" dirty="0"/>
              <a:t> </a:t>
            </a:r>
            <a:r>
              <a:rPr lang="hr-HR" dirty="0" err="1"/>
              <a:t>submitted</a:t>
            </a:r>
            <a:r>
              <a:rPr lang="hr-HR" dirty="0"/>
              <a:t> </a:t>
            </a:r>
            <a:r>
              <a:rPr lang="hr-HR" dirty="0" err="1"/>
              <a:t>by</a:t>
            </a:r>
            <a:r>
              <a:rPr lang="hr-HR" dirty="0"/>
              <a:t> one </a:t>
            </a:r>
            <a:r>
              <a:rPr lang="hr-HR" dirty="0" err="1"/>
              <a:t>of</a:t>
            </a:r>
            <a:r>
              <a:rPr lang="hr-HR" dirty="0"/>
              <a:t> </a:t>
            </a:r>
            <a:r>
              <a:rPr lang="hr-HR" dirty="0" err="1"/>
              <a:t>the</a:t>
            </a:r>
            <a:r>
              <a:rPr lang="hr-HR" dirty="0"/>
              <a:t> </a:t>
            </a:r>
            <a:r>
              <a:rPr lang="hr-HR" dirty="0" err="1"/>
              <a:t>institutions</a:t>
            </a:r>
            <a:r>
              <a:rPr lang="hr-HR" dirty="0"/>
              <a:t> </a:t>
            </a:r>
            <a:r>
              <a:rPr lang="hr-HR" dirty="0" err="1"/>
              <a:t>of</a:t>
            </a:r>
            <a:r>
              <a:rPr lang="hr-HR" dirty="0"/>
              <a:t> </a:t>
            </a:r>
            <a:r>
              <a:rPr lang="hr-HR" dirty="0" err="1"/>
              <a:t>the</a:t>
            </a:r>
            <a:r>
              <a:rPr lang="hr-HR" dirty="0"/>
              <a:t> European Union.</a:t>
            </a:r>
          </a:p>
          <a:p>
            <a:endParaRPr lang="en-US" dirty="0"/>
          </a:p>
        </p:txBody>
      </p:sp>
    </p:spTree>
    <p:extLst>
      <p:ext uri="{BB962C8B-B14F-4D97-AF65-F5344CB8AC3E}">
        <p14:creationId xmlns:p14="http://schemas.microsoft.com/office/powerpoint/2010/main" val="16703580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err="1"/>
              <a:t>Article</a:t>
            </a:r>
            <a:r>
              <a:rPr lang="hr-HR" i="1" dirty="0"/>
              <a:t> 37 </a:t>
            </a:r>
            <a:r>
              <a:rPr lang="hr-HR" dirty="0"/>
              <a:t/>
            </a:r>
            <a:br>
              <a:rPr lang="hr-HR" dirty="0"/>
            </a:br>
            <a:r>
              <a:rPr lang="hr-HR" i="1" dirty="0" err="1"/>
              <a:t>Determination</a:t>
            </a:r>
            <a:r>
              <a:rPr lang="hr-HR" i="1" dirty="0"/>
              <a:t> </a:t>
            </a:r>
            <a:r>
              <a:rPr lang="hr-HR" i="1" dirty="0" err="1"/>
              <a:t>of</a:t>
            </a:r>
            <a:r>
              <a:rPr lang="hr-HR" i="1" dirty="0"/>
              <a:t> </a:t>
            </a:r>
            <a:r>
              <a:rPr lang="hr-HR" i="1" dirty="0" err="1"/>
              <a:t>the</a:t>
            </a:r>
            <a:r>
              <a:rPr lang="hr-HR" i="1" dirty="0"/>
              <a:t> </a:t>
            </a:r>
            <a:r>
              <a:rPr lang="hr-HR" i="1" dirty="0" err="1"/>
              <a:t>language</a:t>
            </a:r>
            <a:r>
              <a:rPr lang="hr-HR" i="1" dirty="0"/>
              <a:t> </a:t>
            </a:r>
            <a:r>
              <a:rPr lang="hr-HR" i="1" dirty="0" err="1"/>
              <a:t>of</a:t>
            </a:r>
            <a:r>
              <a:rPr lang="hr-HR" i="1" dirty="0"/>
              <a:t> a </a:t>
            </a:r>
            <a:r>
              <a:rPr lang="hr-HR" i="1" dirty="0" err="1"/>
              <a:t>case</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hr-HR" dirty="0"/>
              <a:t>2. </a:t>
            </a:r>
            <a:r>
              <a:rPr lang="hr-HR" dirty="0" err="1"/>
              <a:t>Without</a:t>
            </a:r>
            <a:r>
              <a:rPr lang="hr-HR" dirty="0"/>
              <a:t> </a:t>
            </a:r>
            <a:r>
              <a:rPr lang="hr-HR" dirty="0" err="1"/>
              <a:t>prejudice</a:t>
            </a:r>
            <a:r>
              <a:rPr lang="hr-HR" dirty="0"/>
              <a:t> to </a:t>
            </a:r>
            <a:r>
              <a:rPr lang="hr-HR" dirty="0" err="1"/>
              <a:t>the</a:t>
            </a:r>
            <a:r>
              <a:rPr lang="hr-HR" dirty="0"/>
              <a:t> </a:t>
            </a:r>
            <a:r>
              <a:rPr lang="hr-HR" dirty="0" err="1"/>
              <a:t>provisions</a:t>
            </a:r>
            <a:r>
              <a:rPr lang="hr-HR" dirty="0"/>
              <a:t> </a:t>
            </a:r>
            <a:r>
              <a:rPr lang="hr-HR" dirty="0" err="1"/>
              <a:t>of</a:t>
            </a:r>
            <a:r>
              <a:rPr lang="hr-HR" dirty="0"/>
              <a:t> </a:t>
            </a:r>
            <a:r>
              <a:rPr lang="hr-HR" dirty="0" err="1"/>
              <a:t>paragraph</a:t>
            </a:r>
            <a:r>
              <a:rPr lang="hr-HR" dirty="0"/>
              <a:t> 1(b) </a:t>
            </a:r>
            <a:r>
              <a:rPr lang="hr-HR" dirty="0" err="1"/>
              <a:t>and</a:t>
            </a:r>
            <a:r>
              <a:rPr lang="hr-HR" dirty="0"/>
              <a:t> (c), </a:t>
            </a:r>
            <a:r>
              <a:rPr lang="hr-HR" dirty="0" err="1"/>
              <a:t>and</a:t>
            </a:r>
            <a:r>
              <a:rPr lang="hr-HR" dirty="0"/>
              <a:t> </a:t>
            </a:r>
            <a:r>
              <a:rPr lang="hr-HR" dirty="0" err="1"/>
              <a:t>of</a:t>
            </a:r>
            <a:r>
              <a:rPr lang="hr-HR" dirty="0"/>
              <a:t> </a:t>
            </a:r>
            <a:r>
              <a:rPr lang="hr-HR" dirty="0" err="1"/>
              <a:t>Article</a:t>
            </a:r>
            <a:r>
              <a:rPr lang="hr-HR" dirty="0"/>
              <a:t> 38(4) </a:t>
            </a:r>
            <a:r>
              <a:rPr lang="hr-HR" dirty="0" err="1"/>
              <a:t>and</a:t>
            </a:r>
            <a:r>
              <a:rPr lang="hr-HR" dirty="0"/>
              <a:t> (5) </a:t>
            </a:r>
            <a:r>
              <a:rPr lang="hr-HR" dirty="0" err="1"/>
              <a:t>of</a:t>
            </a:r>
            <a:r>
              <a:rPr lang="hr-HR" dirty="0"/>
              <a:t> </a:t>
            </a:r>
            <a:r>
              <a:rPr lang="hr-HR" dirty="0" err="1"/>
              <a:t>these</a:t>
            </a:r>
            <a:r>
              <a:rPr lang="hr-HR" dirty="0"/>
              <a:t> </a:t>
            </a:r>
            <a:r>
              <a:rPr lang="hr-HR" dirty="0" err="1"/>
              <a:t>Rules</a:t>
            </a:r>
            <a:r>
              <a:rPr lang="hr-HR" dirty="0"/>
              <a:t>,</a:t>
            </a:r>
          </a:p>
          <a:p>
            <a:r>
              <a:rPr lang="hr-HR" dirty="0"/>
              <a:t>(a) </a:t>
            </a:r>
            <a:r>
              <a:rPr lang="hr-HR" dirty="0" err="1"/>
              <a:t>in</a:t>
            </a:r>
            <a:r>
              <a:rPr lang="hr-HR" dirty="0"/>
              <a:t> </a:t>
            </a:r>
            <a:r>
              <a:rPr lang="hr-HR" dirty="0" err="1"/>
              <a:t>appeals</a:t>
            </a:r>
            <a:r>
              <a:rPr lang="hr-HR" dirty="0"/>
              <a:t> </a:t>
            </a:r>
            <a:r>
              <a:rPr lang="hr-HR" dirty="0" err="1"/>
              <a:t>against</a:t>
            </a:r>
            <a:r>
              <a:rPr lang="hr-HR" dirty="0"/>
              <a:t> </a:t>
            </a:r>
            <a:r>
              <a:rPr lang="hr-HR" dirty="0" err="1"/>
              <a:t>decisions</a:t>
            </a:r>
            <a:r>
              <a:rPr lang="hr-HR" dirty="0"/>
              <a:t> </a:t>
            </a:r>
            <a:r>
              <a:rPr lang="hr-HR" dirty="0" err="1"/>
              <a:t>of</a:t>
            </a:r>
            <a:r>
              <a:rPr lang="hr-HR" dirty="0"/>
              <a:t> </a:t>
            </a:r>
            <a:r>
              <a:rPr lang="hr-HR" dirty="0" err="1"/>
              <a:t>the</a:t>
            </a:r>
            <a:r>
              <a:rPr lang="hr-HR" dirty="0"/>
              <a:t> General Court as </a:t>
            </a:r>
            <a:r>
              <a:rPr lang="hr-HR" dirty="0" err="1"/>
              <a:t>referred</a:t>
            </a:r>
            <a:r>
              <a:rPr lang="hr-HR" dirty="0"/>
              <a:t> to </a:t>
            </a:r>
            <a:r>
              <a:rPr lang="hr-HR" dirty="0" err="1"/>
              <a:t>in</a:t>
            </a:r>
            <a:r>
              <a:rPr lang="hr-HR" dirty="0"/>
              <a:t> </a:t>
            </a:r>
            <a:r>
              <a:rPr lang="hr-HR" dirty="0" err="1"/>
              <a:t>Articles</a:t>
            </a:r>
            <a:r>
              <a:rPr lang="hr-HR" dirty="0"/>
              <a:t> 56 </a:t>
            </a:r>
            <a:r>
              <a:rPr lang="hr-HR" dirty="0" err="1"/>
              <a:t>and</a:t>
            </a:r>
            <a:r>
              <a:rPr lang="hr-HR" dirty="0"/>
              <a:t> 57 </a:t>
            </a:r>
            <a:r>
              <a:rPr lang="hr-HR" dirty="0" err="1"/>
              <a:t>of</a:t>
            </a:r>
            <a:r>
              <a:rPr lang="hr-HR" dirty="0"/>
              <a:t> </a:t>
            </a:r>
            <a:r>
              <a:rPr lang="hr-HR" dirty="0" err="1"/>
              <a:t>the</a:t>
            </a:r>
            <a:r>
              <a:rPr lang="hr-HR" dirty="0"/>
              <a:t> Statute,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shall</a:t>
            </a:r>
            <a:r>
              <a:rPr lang="hr-HR" dirty="0"/>
              <a:t> </a:t>
            </a:r>
            <a:r>
              <a:rPr lang="hr-HR" dirty="0" err="1"/>
              <a:t>be</a:t>
            </a:r>
            <a:r>
              <a:rPr lang="hr-HR" dirty="0"/>
              <a: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decision</a:t>
            </a:r>
            <a:r>
              <a:rPr lang="hr-HR" dirty="0"/>
              <a:t> </a:t>
            </a:r>
            <a:r>
              <a:rPr lang="hr-HR" dirty="0" err="1"/>
              <a:t>of</a:t>
            </a:r>
            <a:r>
              <a:rPr lang="hr-HR" dirty="0"/>
              <a:t> </a:t>
            </a:r>
            <a:r>
              <a:rPr lang="hr-HR" dirty="0" err="1"/>
              <a:t>the</a:t>
            </a:r>
            <a:r>
              <a:rPr lang="hr-HR" dirty="0"/>
              <a:t> General Court </a:t>
            </a:r>
            <a:r>
              <a:rPr lang="hr-HR" dirty="0" err="1"/>
              <a:t>against</a:t>
            </a:r>
            <a:r>
              <a:rPr lang="hr-HR" dirty="0"/>
              <a:t> </a:t>
            </a:r>
            <a:r>
              <a:rPr lang="hr-HR" dirty="0" err="1"/>
              <a:t>which</a:t>
            </a:r>
            <a:r>
              <a:rPr lang="hr-HR" dirty="0"/>
              <a:t> </a:t>
            </a:r>
            <a:r>
              <a:rPr lang="hr-HR" dirty="0" err="1"/>
              <a:t>the</a:t>
            </a:r>
            <a:r>
              <a:rPr lang="hr-HR" dirty="0"/>
              <a:t> </a:t>
            </a:r>
            <a:r>
              <a:rPr lang="hr-HR" dirty="0" err="1"/>
              <a:t>appeal</a:t>
            </a:r>
            <a:r>
              <a:rPr lang="hr-HR" dirty="0"/>
              <a:t> </a:t>
            </a:r>
            <a:r>
              <a:rPr lang="hr-HR" dirty="0" err="1"/>
              <a:t>is</a:t>
            </a:r>
            <a:r>
              <a:rPr lang="hr-HR" dirty="0"/>
              <a:t> </a:t>
            </a:r>
            <a:r>
              <a:rPr lang="hr-HR" dirty="0" err="1"/>
              <a:t>brought</a:t>
            </a:r>
            <a:r>
              <a:rPr lang="hr-HR" dirty="0"/>
              <a:t>;</a:t>
            </a:r>
          </a:p>
          <a:p>
            <a:r>
              <a:rPr lang="hr-HR" dirty="0"/>
              <a:t>(b) </a:t>
            </a:r>
            <a:r>
              <a:rPr lang="hr-HR" dirty="0" err="1"/>
              <a:t>where</a:t>
            </a:r>
            <a:r>
              <a:rPr lang="hr-HR" dirty="0"/>
              <a:t>, </a:t>
            </a:r>
            <a:r>
              <a:rPr lang="hr-HR" dirty="0" err="1"/>
              <a:t>in</a:t>
            </a:r>
            <a:r>
              <a:rPr lang="hr-HR" dirty="0"/>
              <a:t> </a:t>
            </a:r>
            <a:r>
              <a:rPr lang="hr-HR" dirty="0" err="1"/>
              <a:t>accordance</a:t>
            </a:r>
            <a:r>
              <a:rPr lang="hr-HR" dirty="0"/>
              <a:t> </a:t>
            </a:r>
            <a:r>
              <a:rPr lang="hr-HR" dirty="0" err="1"/>
              <a:t>with</a:t>
            </a:r>
            <a:r>
              <a:rPr lang="hr-HR" dirty="0"/>
              <a:t> </a:t>
            </a:r>
            <a:r>
              <a:rPr lang="hr-HR" dirty="0" err="1"/>
              <a:t>the</a:t>
            </a:r>
            <a:r>
              <a:rPr lang="hr-HR" dirty="0"/>
              <a:t> </a:t>
            </a:r>
            <a:r>
              <a:rPr lang="hr-HR" dirty="0" err="1"/>
              <a:t>second</a:t>
            </a:r>
            <a:r>
              <a:rPr lang="hr-HR" dirty="0"/>
              <a:t> </a:t>
            </a:r>
            <a:r>
              <a:rPr lang="hr-HR" dirty="0" err="1"/>
              <a:t>paragraph</a:t>
            </a:r>
            <a:r>
              <a:rPr lang="hr-HR" dirty="0"/>
              <a:t> </a:t>
            </a:r>
            <a:r>
              <a:rPr lang="hr-HR" dirty="0" err="1"/>
              <a:t>of</a:t>
            </a:r>
            <a:r>
              <a:rPr lang="hr-HR" dirty="0"/>
              <a:t> </a:t>
            </a:r>
            <a:r>
              <a:rPr lang="hr-HR" dirty="0" err="1"/>
              <a:t>Article</a:t>
            </a:r>
            <a:r>
              <a:rPr lang="hr-HR" dirty="0"/>
              <a:t> 62 </a:t>
            </a:r>
            <a:r>
              <a:rPr lang="hr-HR" dirty="0" err="1"/>
              <a:t>of</a:t>
            </a:r>
            <a:r>
              <a:rPr lang="hr-HR" dirty="0"/>
              <a:t> </a:t>
            </a:r>
            <a:r>
              <a:rPr lang="hr-HR" dirty="0" err="1"/>
              <a:t>the</a:t>
            </a:r>
            <a:r>
              <a:rPr lang="hr-HR" dirty="0"/>
              <a:t> Statute, </a:t>
            </a:r>
            <a:r>
              <a:rPr lang="hr-HR" dirty="0" err="1"/>
              <a:t>the</a:t>
            </a:r>
            <a:r>
              <a:rPr lang="hr-HR" dirty="0"/>
              <a:t> Court </a:t>
            </a:r>
            <a:r>
              <a:rPr lang="hr-HR" dirty="0" err="1"/>
              <a:t>decides</a:t>
            </a:r>
            <a:r>
              <a:rPr lang="hr-HR" dirty="0"/>
              <a:t> to </a:t>
            </a:r>
            <a:r>
              <a:rPr lang="hr-HR" dirty="0" err="1"/>
              <a:t>review</a:t>
            </a:r>
            <a:r>
              <a:rPr lang="hr-HR" dirty="0"/>
              <a:t> a </a:t>
            </a:r>
            <a:r>
              <a:rPr lang="hr-HR" dirty="0" err="1"/>
              <a:t>decision</a:t>
            </a:r>
            <a:r>
              <a:rPr lang="hr-HR" dirty="0"/>
              <a:t> </a:t>
            </a:r>
            <a:r>
              <a:rPr lang="hr-HR" dirty="0" err="1"/>
              <a:t>of</a:t>
            </a:r>
            <a:r>
              <a:rPr lang="hr-HR" dirty="0"/>
              <a:t> </a:t>
            </a:r>
            <a:r>
              <a:rPr lang="hr-HR" dirty="0" err="1"/>
              <a:t>the</a:t>
            </a:r>
            <a:r>
              <a:rPr lang="hr-HR" dirty="0"/>
              <a:t> General Court,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shall</a:t>
            </a:r>
            <a:r>
              <a:rPr lang="hr-HR" dirty="0"/>
              <a:t> </a:t>
            </a:r>
            <a:r>
              <a:rPr lang="hr-HR" dirty="0" err="1"/>
              <a:t>be</a:t>
            </a:r>
            <a:r>
              <a:rPr lang="hr-HR" dirty="0"/>
              <a: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decision</a:t>
            </a:r>
            <a:r>
              <a:rPr lang="hr-HR" dirty="0"/>
              <a:t> </a:t>
            </a:r>
            <a:r>
              <a:rPr lang="hr-HR" dirty="0" err="1"/>
              <a:t>of</a:t>
            </a:r>
            <a:r>
              <a:rPr lang="hr-HR" dirty="0"/>
              <a:t> </a:t>
            </a:r>
            <a:r>
              <a:rPr lang="hr-HR" dirty="0" err="1"/>
              <a:t>the</a:t>
            </a:r>
            <a:r>
              <a:rPr lang="hr-HR" dirty="0"/>
              <a:t> General Court </a:t>
            </a:r>
            <a:r>
              <a:rPr lang="hr-HR" dirty="0" err="1"/>
              <a:t>which</a:t>
            </a:r>
            <a:r>
              <a:rPr lang="hr-HR" dirty="0"/>
              <a:t> </a:t>
            </a:r>
            <a:r>
              <a:rPr lang="hr-HR" dirty="0" err="1"/>
              <a:t>is</a:t>
            </a:r>
            <a:r>
              <a:rPr lang="hr-HR" dirty="0"/>
              <a:t> </a:t>
            </a:r>
            <a:r>
              <a:rPr lang="hr-HR" dirty="0" err="1"/>
              <a:t>the</a:t>
            </a:r>
            <a:r>
              <a:rPr lang="hr-HR" dirty="0"/>
              <a:t> </a:t>
            </a:r>
            <a:r>
              <a:rPr lang="hr-HR" dirty="0" err="1"/>
              <a:t>subject</a:t>
            </a:r>
            <a:r>
              <a:rPr lang="hr-HR" dirty="0"/>
              <a:t> </a:t>
            </a:r>
            <a:r>
              <a:rPr lang="hr-HR" dirty="0" err="1"/>
              <a:t>of</a:t>
            </a:r>
            <a:r>
              <a:rPr lang="hr-HR" dirty="0"/>
              <a:t> </a:t>
            </a:r>
            <a:r>
              <a:rPr lang="hr-HR" dirty="0" err="1"/>
              <a:t>review</a:t>
            </a:r>
            <a:r>
              <a:rPr lang="hr-HR" dirty="0"/>
              <a:t>; (…)</a:t>
            </a:r>
          </a:p>
          <a:p>
            <a:endParaRPr lang="en-US" dirty="0"/>
          </a:p>
        </p:txBody>
      </p:sp>
    </p:spTree>
    <p:extLst>
      <p:ext uri="{BB962C8B-B14F-4D97-AF65-F5344CB8AC3E}">
        <p14:creationId xmlns:p14="http://schemas.microsoft.com/office/powerpoint/2010/main" val="38315842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err="1"/>
              <a:t>Article</a:t>
            </a:r>
            <a:r>
              <a:rPr lang="hr-HR" i="1" dirty="0"/>
              <a:t> 37 </a:t>
            </a:r>
            <a:r>
              <a:rPr lang="hr-HR" dirty="0"/>
              <a:t/>
            </a:r>
            <a:br>
              <a:rPr lang="hr-HR" dirty="0"/>
            </a:br>
            <a:r>
              <a:rPr lang="hr-HR" i="1" dirty="0" err="1"/>
              <a:t>Determination</a:t>
            </a:r>
            <a:r>
              <a:rPr lang="hr-HR" i="1" dirty="0"/>
              <a:t> </a:t>
            </a:r>
            <a:r>
              <a:rPr lang="hr-HR" i="1" dirty="0" err="1"/>
              <a:t>of</a:t>
            </a:r>
            <a:r>
              <a:rPr lang="hr-HR" i="1" dirty="0"/>
              <a:t> </a:t>
            </a:r>
            <a:r>
              <a:rPr lang="hr-HR" i="1" dirty="0" err="1"/>
              <a:t>the</a:t>
            </a:r>
            <a:r>
              <a:rPr lang="hr-HR" i="1" dirty="0"/>
              <a:t> </a:t>
            </a:r>
            <a:r>
              <a:rPr lang="hr-HR" i="1" dirty="0" err="1"/>
              <a:t>language</a:t>
            </a:r>
            <a:r>
              <a:rPr lang="hr-HR" i="1" dirty="0"/>
              <a:t> </a:t>
            </a:r>
            <a:r>
              <a:rPr lang="hr-HR" i="1" dirty="0" err="1"/>
              <a:t>of</a:t>
            </a:r>
            <a:r>
              <a:rPr lang="hr-HR" i="1" dirty="0"/>
              <a:t> a </a:t>
            </a:r>
            <a:r>
              <a:rPr lang="hr-HR" i="1" dirty="0" err="1"/>
              <a:t>case</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hr-HR" dirty="0"/>
              <a:t> 3. In </a:t>
            </a:r>
            <a:r>
              <a:rPr lang="hr-HR" b="1" dirty="0" err="1"/>
              <a:t>preliminary</a:t>
            </a:r>
            <a:r>
              <a:rPr lang="hr-HR" b="1" dirty="0"/>
              <a:t> </a:t>
            </a:r>
            <a:r>
              <a:rPr lang="hr-HR" b="1" dirty="0" err="1"/>
              <a:t>ruling</a:t>
            </a:r>
            <a:r>
              <a:rPr lang="hr-HR" b="1" dirty="0"/>
              <a:t> </a:t>
            </a:r>
            <a:r>
              <a:rPr lang="hr-HR" b="1" dirty="0" err="1"/>
              <a:t>proceedings</a:t>
            </a:r>
            <a:r>
              <a:rPr lang="hr-HR" dirty="0"/>
              <a: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shall</a:t>
            </a:r>
            <a:r>
              <a:rPr lang="hr-HR" dirty="0"/>
              <a:t> </a:t>
            </a:r>
            <a:r>
              <a:rPr lang="hr-HR" dirty="0" err="1"/>
              <a:t>be</a:t>
            </a:r>
            <a:r>
              <a:rPr lang="hr-HR" dirty="0"/>
              <a:t> </a:t>
            </a:r>
            <a:r>
              <a:rPr lang="hr-HR" dirty="0" err="1"/>
              <a:t>the</a:t>
            </a:r>
            <a:r>
              <a:rPr lang="hr-HR" dirty="0"/>
              <a:t> </a:t>
            </a:r>
            <a:r>
              <a:rPr lang="hr-HR" b="1" dirty="0" err="1"/>
              <a:t>language</a:t>
            </a:r>
            <a:r>
              <a:rPr lang="hr-HR" b="1" dirty="0"/>
              <a:t> </a:t>
            </a:r>
            <a:r>
              <a:rPr lang="hr-HR" b="1" dirty="0" err="1"/>
              <a:t>of</a:t>
            </a:r>
            <a:r>
              <a:rPr lang="hr-HR" b="1" dirty="0"/>
              <a:t> </a:t>
            </a:r>
            <a:r>
              <a:rPr lang="hr-HR" b="1" dirty="0" err="1"/>
              <a:t>the</a:t>
            </a:r>
            <a:r>
              <a:rPr lang="hr-HR" b="1" dirty="0"/>
              <a:t> </a:t>
            </a:r>
            <a:r>
              <a:rPr lang="hr-HR" b="1" dirty="0" err="1"/>
              <a:t>referring</a:t>
            </a:r>
            <a:r>
              <a:rPr lang="hr-HR" b="1" dirty="0"/>
              <a:t> </a:t>
            </a:r>
            <a:r>
              <a:rPr lang="hr-HR" b="1" dirty="0" err="1"/>
              <a:t>court</a:t>
            </a:r>
            <a:r>
              <a:rPr lang="hr-HR" b="1" dirty="0"/>
              <a:t> </a:t>
            </a:r>
            <a:r>
              <a:rPr lang="hr-HR" b="1" dirty="0" err="1"/>
              <a:t>or</a:t>
            </a:r>
            <a:r>
              <a:rPr lang="hr-HR" b="1" dirty="0"/>
              <a:t> tribunal. </a:t>
            </a:r>
            <a:r>
              <a:rPr lang="hr-HR" dirty="0"/>
              <a:t>At </a:t>
            </a:r>
            <a:r>
              <a:rPr lang="hr-HR" dirty="0" err="1"/>
              <a:t>the</a:t>
            </a:r>
            <a:r>
              <a:rPr lang="hr-HR" dirty="0"/>
              <a:t> </a:t>
            </a:r>
            <a:r>
              <a:rPr lang="hr-HR" dirty="0" err="1"/>
              <a:t>duly</a:t>
            </a:r>
            <a:r>
              <a:rPr lang="hr-HR" dirty="0"/>
              <a:t> </a:t>
            </a:r>
            <a:r>
              <a:rPr lang="hr-HR" dirty="0" err="1"/>
              <a:t>substantiated</a:t>
            </a:r>
            <a:r>
              <a:rPr lang="hr-HR" dirty="0"/>
              <a:t> </a:t>
            </a:r>
            <a:r>
              <a:rPr lang="hr-HR" dirty="0" err="1"/>
              <a:t>request</a:t>
            </a:r>
            <a:r>
              <a:rPr lang="hr-HR" dirty="0"/>
              <a:t> </a:t>
            </a:r>
            <a:r>
              <a:rPr lang="hr-HR" dirty="0" err="1"/>
              <a:t>of</a:t>
            </a:r>
            <a:r>
              <a:rPr lang="hr-HR" dirty="0"/>
              <a:t> one </a:t>
            </a:r>
            <a:r>
              <a:rPr lang="hr-HR" dirty="0" err="1"/>
              <a:t>of</a:t>
            </a:r>
            <a:r>
              <a:rPr lang="hr-HR" dirty="0"/>
              <a:t> </a:t>
            </a:r>
            <a:r>
              <a:rPr lang="hr-HR" dirty="0" err="1"/>
              <a:t>the</a:t>
            </a:r>
            <a:r>
              <a:rPr lang="hr-HR" dirty="0"/>
              <a:t> </a:t>
            </a:r>
            <a:r>
              <a:rPr lang="hr-HR" dirty="0" err="1"/>
              <a:t>parties</a:t>
            </a:r>
            <a:r>
              <a:rPr lang="hr-HR" dirty="0"/>
              <a:t> to </a:t>
            </a:r>
            <a:r>
              <a:rPr lang="hr-HR" dirty="0" err="1"/>
              <a:t>the</a:t>
            </a:r>
            <a:r>
              <a:rPr lang="hr-HR" dirty="0"/>
              <a:t> </a:t>
            </a:r>
            <a:r>
              <a:rPr lang="hr-HR" dirty="0" err="1"/>
              <a:t>main</a:t>
            </a:r>
            <a:r>
              <a:rPr lang="hr-HR" dirty="0"/>
              <a:t> </a:t>
            </a:r>
            <a:r>
              <a:rPr lang="hr-HR" dirty="0" err="1"/>
              <a:t>proceedings</a:t>
            </a:r>
            <a:r>
              <a:rPr lang="hr-HR" dirty="0"/>
              <a:t>, </a:t>
            </a:r>
            <a:r>
              <a:rPr lang="hr-HR" dirty="0" err="1"/>
              <a:t>and</a:t>
            </a:r>
            <a:r>
              <a:rPr lang="hr-HR" dirty="0"/>
              <a:t> </a:t>
            </a:r>
            <a:r>
              <a:rPr lang="hr-HR" dirty="0" err="1"/>
              <a:t>after</a:t>
            </a:r>
            <a:r>
              <a:rPr lang="hr-HR" dirty="0"/>
              <a:t> </a:t>
            </a:r>
            <a:r>
              <a:rPr lang="hr-HR" dirty="0" err="1"/>
              <a:t>the</a:t>
            </a:r>
            <a:r>
              <a:rPr lang="hr-HR" dirty="0"/>
              <a:t> </a:t>
            </a:r>
            <a:r>
              <a:rPr lang="hr-HR" dirty="0" err="1"/>
              <a:t>other</a:t>
            </a:r>
            <a:r>
              <a:rPr lang="hr-HR" dirty="0"/>
              <a:t> party to </a:t>
            </a:r>
            <a:r>
              <a:rPr lang="hr-HR" dirty="0" err="1"/>
              <a:t>the</a:t>
            </a:r>
            <a:r>
              <a:rPr lang="hr-HR" dirty="0"/>
              <a:t> </a:t>
            </a:r>
            <a:r>
              <a:rPr lang="hr-HR" dirty="0" err="1"/>
              <a:t>main</a:t>
            </a:r>
            <a:r>
              <a:rPr lang="hr-HR" dirty="0"/>
              <a:t> </a:t>
            </a:r>
            <a:r>
              <a:rPr lang="hr-HR" dirty="0" err="1"/>
              <a:t>proceedings</a:t>
            </a:r>
            <a:r>
              <a:rPr lang="hr-HR" dirty="0"/>
              <a:t> </a:t>
            </a:r>
            <a:r>
              <a:rPr lang="hr-HR" dirty="0" err="1"/>
              <a:t>and</a:t>
            </a:r>
            <a:r>
              <a:rPr lang="hr-HR" dirty="0"/>
              <a:t> </a:t>
            </a:r>
            <a:r>
              <a:rPr lang="hr-HR" dirty="0" err="1"/>
              <a:t>the</a:t>
            </a:r>
            <a:r>
              <a:rPr lang="hr-HR" dirty="0"/>
              <a:t> </a:t>
            </a:r>
            <a:r>
              <a:rPr lang="hr-HR" dirty="0" err="1"/>
              <a:t>Advocate</a:t>
            </a:r>
            <a:r>
              <a:rPr lang="hr-HR" dirty="0"/>
              <a:t> General </a:t>
            </a:r>
            <a:r>
              <a:rPr lang="hr-HR" dirty="0" err="1"/>
              <a:t>have</a:t>
            </a:r>
            <a:r>
              <a:rPr lang="hr-HR" dirty="0"/>
              <a:t> </a:t>
            </a:r>
            <a:r>
              <a:rPr lang="hr-HR" dirty="0" err="1"/>
              <a:t>been</a:t>
            </a:r>
            <a:r>
              <a:rPr lang="hr-HR" dirty="0"/>
              <a:t> </a:t>
            </a:r>
            <a:r>
              <a:rPr lang="hr-HR" dirty="0" err="1"/>
              <a:t>heard</a:t>
            </a:r>
            <a:r>
              <a:rPr lang="hr-HR" dirty="0"/>
              <a:t>, </a:t>
            </a:r>
            <a:r>
              <a:rPr lang="hr-HR" dirty="0" err="1"/>
              <a:t>the</a:t>
            </a:r>
            <a:r>
              <a:rPr lang="hr-HR" dirty="0"/>
              <a:t> use </a:t>
            </a:r>
            <a:r>
              <a:rPr lang="hr-HR" dirty="0" err="1"/>
              <a:t>of</a:t>
            </a:r>
            <a:r>
              <a:rPr lang="hr-HR" dirty="0"/>
              <a:t> </a:t>
            </a:r>
            <a:r>
              <a:rPr lang="hr-HR" dirty="0" err="1"/>
              <a:t>another</a:t>
            </a:r>
            <a:r>
              <a:rPr lang="hr-HR" dirty="0"/>
              <a:t> </a:t>
            </a:r>
            <a:r>
              <a:rPr lang="hr-HR" dirty="0" err="1"/>
              <a:t>of</a:t>
            </a:r>
            <a:r>
              <a:rPr lang="hr-HR" dirty="0"/>
              <a:t> </a:t>
            </a:r>
            <a:r>
              <a:rPr lang="hr-HR" dirty="0" err="1"/>
              <a:t>the</a:t>
            </a:r>
            <a:r>
              <a:rPr lang="hr-HR" dirty="0"/>
              <a:t> </a:t>
            </a:r>
            <a:r>
              <a:rPr lang="hr-HR" dirty="0" err="1"/>
              <a:t>languages</a:t>
            </a:r>
            <a:r>
              <a:rPr lang="hr-HR" dirty="0"/>
              <a:t> </a:t>
            </a:r>
            <a:r>
              <a:rPr lang="hr-HR" dirty="0" err="1"/>
              <a:t>mentioned</a:t>
            </a:r>
            <a:r>
              <a:rPr lang="hr-HR" dirty="0"/>
              <a:t> </a:t>
            </a:r>
            <a:r>
              <a:rPr lang="hr-HR" dirty="0" err="1"/>
              <a:t>in</a:t>
            </a:r>
            <a:r>
              <a:rPr lang="hr-HR" dirty="0"/>
              <a:t> </a:t>
            </a:r>
            <a:r>
              <a:rPr lang="hr-HR" dirty="0" err="1"/>
              <a:t>Article</a:t>
            </a:r>
            <a:r>
              <a:rPr lang="hr-HR" dirty="0"/>
              <a:t> 36 </a:t>
            </a:r>
            <a:r>
              <a:rPr lang="hr-HR" dirty="0" err="1"/>
              <a:t>may</a:t>
            </a:r>
            <a:r>
              <a:rPr lang="hr-HR" dirty="0"/>
              <a:t> </a:t>
            </a:r>
            <a:r>
              <a:rPr lang="hr-HR" dirty="0" err="1"/>
              <a:t>be</a:t>
            </a:r>
            <a:r>
              <a:rPr lang="hr-HR" dirty="0"/>
              <a:t> </a:t>
            </a:r>
            <a:r>
              <a:rPr lang="hr-HR" dirty="0" err="1"/>
              <a:t>authorised</a:t>
            </a:r>
            <a:r>
              <a:rPr lang="hr-HR" dirty="0"/>
              <a:t> for </a:t>
            </a:r>
            <a:r>
              <a:rPr lang="hr-HR" dirty="0" err="1"/>
              <a:t>the</a:t>
            </a:r>
            <a:r>
              <a:rPr lang="hr-HR" dirty="0"/>
              <a:t> </a:t>
            </a:r>
            <a:r>
              <a:rPr lang="hr-HR" dirty="0" err="1"/>
              <a:t>oral</a:t>
            </a:r>
            <a:r>
              <a:rPr lang="hr-HR" dirty="0"/>
              <a:t> </a:t>
            </a:r>
            <a:r>
              <a:rPr lang="hr-HR" dirty="0" err="1"/>
              <a:t>part</a:t>
            </a:r>
            <a:r>
              <a:rPr lang="hr-HR" dirty="0"/>
              <a:t> </a:t>
            </a:r>
            <a:r>
              <a:rPr lang="hr-HR" dirty="0" err="1"/>
              <a:t>of</a:t>
            </a:r>
            <a:r>
              <a:rPr lang="hr-HR" dirty="0"/>
              <a:t> </a:t>
            </a:r>
            <a:r>
              <a:rPr lang="hr-HR" dirty="0" err="1"/>
              <a:t>the</a:t>
            </a:r>
            <a:r>
              <a:rPr lang="hr-HR" dirty="0"/>
              <a:t> procedure. (…)</a:t>
            </a:r>
          </a:p>
          <a:p>
            <a:r>
              <a:rPr lang="hr-HR" dirty="0"/>
              <a:t>      4. </a:t>
            </a:r>
            <a:r>
              <a:rPr lang="hr-HR" dirty="0" err="1"/>
              <a:t>Requests</a:t>
            </a:r>
            <a:r>
              <a:rPr lang="hr-HR" dirty="0"/>
              <a:t> as </a:t>
            </a:r>
            <a:r>
              <a:rPr lang="hr-HR" dirty="0" err="1"/>
              <a:t>above</a:t>
            </a:r>
            <a:r>
              <a:rPr lang="hr-HR" dirty="0"/>
              <a:t> </a:t>
            </a:r>
            <a:r>
              <a:rPr lang="hr-HR" dirty="0" err="1"/>
              <a:t>may</a:t>
            </a:r>
            <a:r>
              <a:rPr lang="hr-HR" dirty="0"/>
              <a:t> </a:t>
            </a:r>
            <a:r>
              <a:rPr lang="hr-HR" dirty="0" err="1"/>
              <a:t>be</a:t>
            </a:r>
            <a:r>
              <a:rPr lang="hr-HR" dirty="0"/>
              <a:t> </a:t>
            </a:r>
            <a:r>
              <a:rPr lang="hr-HR" dirty="0" err="1"/>
              <a:t>decided</a:t>
            </a:r>
            <a:r>
              <a:rPr lang="hr-HR" dirty="0"/>
              <a:t> on </a:t>
            </a:r>
            <a:r>
              <a:rPr lang="hr-HR" dirty="0" err="1"/>
              <a:t>by</a:t>
            </a:r>
            <a:r>
              <a:rPr lang="hr-HR" dirty="0"/>
              <a:t> </a:t>
            </a:r>
            <a:r>
              <a:rPr lang="hr-HR" dirty="0" err="1"/>
              <a:t>the</a:t>
            </a:r>
            <a:r>
              <a:rPr lang="hr-HR" dirty="0"/>
              <a:t> </a:t>
            </a:r>
            <a:r>
              <a:rPr lang="hr-HR" dirty="0" err="1"/>
              <a:t>President</a:t>
            </a:r>
            <a:r>
              <a:rPr lang="hr-HR" dirty="0"/>
              <a:t>; </a:t>
            </a:r>
            <a:r>
              <a:rPr lang="hr-HR" dirty="0" err="1"/>
              <a:t>the</a:t>
            </a:r>
            <a:r>
              <a:rPr lang="hr-HR" dirty="0"/>
              <a:t> </a:t>
            </a:r>
            <a:r>
              <a:rPr lang="hr-HR" dirty="0" err="1"/>
              <a:t>latter</a:t>
            </a:r>
            <a:r>
              <a:rPr lang="hr-HR" dirty="0"/>
              <a:t> </a:t>
            </a:r>
            <a:r>
              <a:rPr lang="hr-HR" dirty="0" err="1"/>
              <a:t>may</a:t>
            </a:r>
            <a:r>
              <a:rPr lang="hr-HR" dirty="0"/>
              <a:t>, </a:t>
            </a:r>
            <a:r>
              <a:rPr lang="hr-HR" dirty="0" err="1"/>
              <a:t>and</a:t>
            </a:r>
            <a:r>
              <a:rPr lang="hr-HR" dirty="0"/>
              <a:t> </a:t>
            </a:r>
            <a:r>
              <a:rPr lang="hr-HR" dirty="0" err="1"/>
              <a:t>where</a:t>
            </a:r>
            <a:r>
              <a:rPr lang="hr-HR" dirty="0"/>
              <a:t> he </a:t>
            </a:r>
            <a:r>
              <a:rPr lang="hr-HR" dirty="0" err="1"/>
              <a:t>wishes</a:t>
            </a:r>
            <a:r>
              <a:rPr lang="hr-HR" dirty="0"/>
              <a:t> to </a:t>
            </a:r>
            <a:r>
              <a:rPr lang="hr-HR" dirty="0" err="1"/>
              <a:t>accede</a:t>
            </a:r>
            <a:r>
              <a:rPr lang="hr-HR" dirty="0"/>
              <a:t> to a </a:t>
            </a:r>
            <a:r>
              <a:rPr lang="hr-HR" dirty="0" err="1"/>
              <a:t>request</a:t>
            </a:r>
            <a:r>
              <a:rPr lang="hr-HR" dirty="0"/>
              <a:t> </a:t>
            </a:r>
            <a:r>
              <a:rPr lang="hr-HR" dirty="0" err="1"/>
              <a:t>without</a:t>
            </a:r>
            <a:r>
              <a:rPr lang="hr-HR" dirty="0"/>
              <a:t> </a:t>
            </a:r>
            <a:r>
              <a:rPr lang="hr-HR" dirty="0" err="1"/>
              <a:t>the</a:t>
            </a:r>
            <a:r>
              <a:rPr lang="hr-HR" dirty="0"/>
              <a:t> </a:t>
            </a:r>
            <a:r>
              <a:rPr lang="hr-HR" dirty="0" err="1"/>
              <a:t>agreement</a:t>
            </a:r>
            <a:r>
              <a:rPr lang="hr-HR" dirty="0"/>
              <a:t> </a:t>
            </a:r>
            <a:r>
              <a:rPr lang="hr-HR" dirty="0" err="1"/>
              <a:t>of</a:t>
            </a:r>
            <a:r>
              <a:rPr lang="hr-HR" dirty="0"/>
              <a:t> </a:t>
            </a:r>
            <a:r>
              <a:rPr lang="hr-HR" dirty="0" err="1"/>
              <a:t>all</a:t>
            </a:r>
            <a:r>
              <a:rPr lang="hr-HR" dirty="0"/>
              <a:t> </a:t>
            </a:r>
            <a:r>
              <a:rPr lang="hr-HR" dirty="0" err="1"/>
              <a:t>the</a:t>
            </a:r>
            <a:r>
              <a:rPr lang="hr-HR" dirty="0"/>
              <a:t> </a:t>
            </a:r>
            <a:r>
              <a:rPr lang="hr-HR" dirty="0" err="1"/>
              <a:t>parties</a:t>
            </a:r>
            <a:r>
              <a:rPr lang="hr-HR" dirty="0"/>
              <a:t> must, </a:t>
            </a:r>
            <a:r>
              <a:rPr lang="hr-HR" dirty="0" err="1"/>
              <a:t>refer</a:t>
            </a:r>
            <a:r>
              <a:rPr lang="hr-HR" dirty="0"/>
              <a:t> </a:t>
            </a:r>
            <a:r>
              <a:rPr lang="hr-HR" dirty="0" err="1"/>
              <a:t>the</a:t>
            </a:r>
            <a:r>
              <a:rPr lang="hr-HR" dirty="0"/>
              <a:t> </a:t>
            </a:r>
            <a:r>
              <a:rPr lang="hr-HR" dirty="0" err="1"/>
              <a:t>request</a:t>
            </a:r>
            <a:r>
              <a:rPr lang="hr-HR" dirty="0"/>
              <a:t> to </a:t>
            </a:r>
            <a:r>
              <a:rPr lang="hr-HR" dirty="0" err="1"/>
              <a:t>the</a:t>
            </a:r>
            <a:r>
              <a:rPr lang="hr-HR" dirty="0"/>
              <a:t> Court.</a:t>
            </a:r>
            <a:r>
              <a:rPr lang="hr-HR" i="1" dirty="0"/>
              <a:t> </a:t>
            </a:r>
            <a:endParaRPr lang="hr-HR" dirty="0"/>
          </a:p>
          <a:p>
            <a:endParaRPr lang="en-US" dirty="0"/>
          </a:p>
        </p:txBody>
      </p:sp>
    </p:spTree>
    <p:extLst>
      <p:ext uri="{BB962C8B-B14F-4D97-AF65-F5344CB8AC3E}">
        <p14:creationId xmlns:p14="http://schemas.microsoft.com/office/powerpoint/2010/main" val="21662389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err="1"/>
              <a:t>Article</a:t>
            </a:r>
            <a:r>
              <a:rPr lang="hr-HR" i="1" dirty="0"/>
              <a:t> 38 </a:t>
            </a:r>
            <a:r>
              <a:rPr lang="hr-HR" dirty="0"/>
              <a:t/>
            </a:r>
            <a:br>
              <a:rPr lang="hr-HR" dirty="0"/>
            </a:br>
            <a:r>
              <a:rPr lang="hr-HR" i="1" dirty="0"/>
              <a:t>Use </a:t>
            </a:r>
            <a:r>
              <a:rPr lang="hr-HR" i="1" dirty="0" err="1"/>
              <a:t>of</a:t>
            </a:r>
            <a:r>
              <a:rPr lang="hr-HR" i="1" dirty="0"/>
              <a:t> </a:t>
            </a:r>
            <a:r>
              <a:rPr lang="hr-HR" i="1" dirty="0" err="1"/>
              <a:t>the</a:t>
            </a:r>
            <a:r>
              <a:rPr lang="hr-HR" i="1" dirty="0"/>
              <a:t> </a:t>
            </a:r>
            <a:r>
              <a:rPr lang="hr-HR" i="1" dirty="0" err="1"/>
              <a:t>language</a:t>
            </a:r>
            <a:r>
              <a:rPr lang="hr-HR" i="1" dirty="0"/>
              <a:t> </a:t>
            </a:r>
            <a:r>
              <a:rPr lang="hr-HR" i="1" dirty="0" err="1"/>
              <a:t>of</a:t>
            </a:r>
            <a:r>
              <a:rPr lang="hr-HR" i="1" dirty="0"/>
              <a:t> </a:t>
            </a:r>
            <a:r>
              <a:rPr lang="hr-HR" i="1" dirty="0" err="1"/>
              <a:t>the</a:t>
            </a:r>
            <a:r>
              <a:rPr lang="hr-HR" i="1" dirty="0"/>
              <a:t> </a:t>
            </a:r>
            <a:r>
              <a:rPr lang="hr-HR" i="1" dirty="0" err="1"/>
              <a:t>case</a:t>
            </a:r>
            <a:r>
              <a:rPr lang="hr-HR" dirty="0"/>
              <a:t/>
            </a:r>
            <a:br>
              <a:rPr lang="hr-HR" dirty="0"/>
            </a:br>
            <a:endParaRPr lang="en-US" dirty="0"/>
          </a:p>
        </p:txBody>
      </p:sp>
      <p:sp>
        <p:nvSpPr>
          <p:cNvPr id="3" name="Content Placeholder 2"/>
          <p:cNvSpPr>
            <a:spLocks noGrp="1"/>
          </p:cNvSpPr>
          <p:nvPr>
            <p:ph idx="1"/>
          </p:nvPr>
        </p:nvSpPr>
        <p:spPr/>
        <p:txBody>
          <a:bodyPr/>
          <a:lstStyle/>
          <a:p>
            <a:r>
              <a:rPr lang="hr-HR" dirty="0"/>
              <a:t>1.The </a:t>
            </a:r>
            <a:r>
              <a:rPr lang="hr-HR" b="1" dirty="0" err="1"/>
              <a:t>language</a:t>
            </a:r>
            <a:r>
              <a:rPr lang="hr-HR" b="1" dirty="0"/>
              <a:t> </a:t>
            </a:r>
            <a:r>
              <a:rPr lang="hr-HR" b="1" dirty="0" err="1"/>
              <a:t>of</a:t>
            </a:r>
            <a:r>
              <a:rPr lang="hr-HR" b="1" dirty="0"/>
              <a:t> </a:t>
            </a:r>
            <a:r>
              <a:rPr lang="hr-HR" b="1" dirty="0" err="1"/>
              <a:t>the</a:t>
            </a:r>
            <a:r>
              <a:rPr lang="hr-HR" b="1" dirty="0"/>
              <a:t> </a:t>
            </a:r>
            <a:r>
              <a:rPr lang="hr-HR" b="1" dirty="0" err="1"/>
              <a:t>case</a:t>
            </a:r>
            <a:r>
              <a:rPr lang="hr-HR" dirty="0"/>
              <a:t> </a:t>
            </a:r>
            <a:r>
              <a:rPr lang="hr-HR" dirty="0" err="1"/>
              <a:t>shall</a:t>
            </a:r>
            <a:r>
              <a:rPr lang="hr-HR" dirty="0"/>
              <a:t> </a:t>
            </a:r>
            <a:r>
              <a:rPr lang="hr-HR" dirty="0" err="1"/>
              <a:t>in</a:t>
            </a:r>
            <a:r>
              <a:rPr lang="hr-HR" dirty="0"/>
              <a:t> </a:t>
            </a:r>
            <a:r>
              <a:rPr lang="hr-HR" dirty="0" err="1"/>
              <a:t>particular</a:t>
            </a:r>
            <a:r>
              <a:rPr lang="hr-HR" dirty="0"/>
              <a:t> </a:t>
            </a:r>
            <a:r>
              <a:rPr lang="hr-HR" dirty="0" err="1"/>
              <a:t>be</a:t>
            </a:r>
            <a:r>
              <a:rPr lang="hr-HR" dirty="0"/>
              <a:t> </a:t>
            </a:r>
            <a:r>
              <a:rPr lang="hr-HR" dirty="0" err="1"/>
              <a:t>used</a:t>
            </a:r>
            <a:r>
              <a:rPr lang="hr-HR" dirty="0"/>
              <a:t> </a:t>
            </a:r>
            <a:r>
              <a:rPr lang="hr-HR" dirty="0" err="1"/>
              <a:t>in</a:t>
            </a:r>
            <a:r>
              <a:rPr lang="hr-HR" dirty="0"/>
              <a:t> </a:t>
            </a:r>
            <a:r>
              <a:rPr lang="hr-HR" dirty="0" err="1"/>
              <a:t>the</a:t>
            </a:r>
            <a:r>
              <a:rPr lang="hr-HR" dirty="0"/>
              <a:t> </a:t>
            </a:r>
            <a:r>
              <a:rPr lang="hr-HR" b="1" dirty="0" err="1"/>
              <a:t>written</a:t>
            </a:r>
            <a:r>
              <a:rPr lang="hr-HR" b="1" dirty="0"/>
              <a:t> </a:t>
            </a:r>
            <a:r>
              <a:rPr lang="hr-HR" b="1" dirty="0" err="1"/>
              <a:t>and</a:t>
            </a:r>
            <a:r>
              <a:rPr lang="hr-HR" b="1" dirty="0"/>
              <a:t> </a:t>
            </a:r>
            <a:r>
              <a:rPr lang="hr-HR" b="1" dirty="0" err="1"/>
              <a:t>oral</a:t>
            </a:r>
            <a:r>
              <a:rPr lang="hr-HR" b="1" dirty="0"/>
              <a:t> </a:t>
            </a:r>
            <a:r>
              <a:rPr lang="hr-HR" b="1" dirty="0" err="1"/>
              <a:t>pleadings</a:t>
            </a:r>
            <a:r>
              <a:rPr lang="hr-HR" dirty="0"/>
              <a:t> </a:t>
            </a:r>
            <a:r>
              <a:rPr lang="hr-HR" dirty="0" err="1"/>
              <a:t>of</a:t>
            </a:r>
            <a:r>
              <a:rPr lang="hr-HR" dirty="0"/>
              <a:t> </a:t>
            </a:r>
            <a:r>
              <a:rPr lang="hr-HR" dirty="0" err="1"/>
              <a:t>the</a:t>
            </a:r>
            <a:r>
              <a:rPr lang="hr-HR" dirty="0"/>
              <a:t> </a:t>
            </a:r>
            <a:r>
              <a:rPr lang="hr-HR" dirty="0" err="1"/>
              <a:t>parties</a:t>
            </a:r>
            <a:r>
              <a:rPr lang="hr-HR" dirty="0"/>
              <a:t>, </a:t>
            </a:r>
            <a:r>
              <a:rPr lang="hr-HR" dirty="0" err="1"/>
              <a:t>including</a:t>
            </a:r>
            <a:r>
              <a:rPr lang="hr-HR" dirty="0"/>
              <a:t> </a:t>
            </a:r>
            <a:r>
              <a:rPr lang="hr-HR" dirty="0" err="1"/>
              <a:t>the</a:t>
            </a:r>
            <a:r>
              <a:rPr lang="hr-HR" dirty="0"/>
              <a:t> </a:t>
            </a:r>
            <a:r>
              <a:rPr lang="hr-HR" dirty="0" err="1"/>
              <a:t>items</a:t>
            </a:r>
            <a:r>
              <a:rPr lang="hr-HR" dirty="0"/>
              <a:t> </a:t>
            </a:r>
            <a:r>
              <a:rPr lang="hr-HR" dirty="0" err="1"/>
              <a:t>and</a:t>
            </a:r>
            <a:r>
              <a:rPr lang="hr-HR" dirty="0"/>
              <a:t> </a:t>
            </a:r>
            <a:r>
              <a:rPr lang="hr-HR" dirty="0" err="1"/>
              <a:t>documents</a:t>
            </a:r>
            <a:r>
              <a:rPr lang="hr-HR" dirty="0"/>
              <a:t> </a:t>
            </a:r>
            <a:r>
              <a:rPr lang="hr-HR" dirty="0" err="1"/>
              <a:t>produced</a:t>
            </a:r>
            <a:r>
              <a:rPr lang="hr-HR" dirty="0"/>
              <a:t> </a:t>
            </a:r>
            <a:r>
              <a:rPr lang="hr-HR" dirty="0" err="1"/>
              <a:t>or</a:t>
            </a:r>
            <a:r>
              <a:rPr lang="hr-HR" dirty="0"/>
              <a:t> </a:t>
            </a:r>
            <a:r>
              <a:rPr lang="hr-HR" dirty="0" err="1"/>
              <a:t>annexed</a:t>
            </a:r>
            <a:r>
              <a:rPr lang="hr-HR" dirty="0"/>
              <a:t> to </a:t>
            </a:r>
            <a:r>
              <a:rPr lang="hr-HR" dirty="0" err="1"/>
              <a:t>them</a:t>
            </a:r>
            <a:r>
              <a:rPr lang="hr-HR" dirty="0"/>
              <a:t>, </a:t>
            </a:r>
            <a:r>
              <a:rPr lang="hr-HR" dirty="0" err="1"/>
              <a:t>and</a:t>
            </a:r>
            <a:r>
              <a:rPr lang="hr-HR" dirty="0"/>
              <a:t> </a:t>
            </a:r>
            <a:r>
              <a:rPr lang="hr-HR" dirty="0" err="1"/>
              <a:t>also</a:t>
            </a:r>
            <a:r>
              <a:rPr lang="hr-HR" dirty="0"/>
              <a:t> </a:t>
            </a:r>
            <a:r>
              <a:rPr lang="hr-HR" dirty="0" err="1"/>
              <a:t>in</a:t>
            </a:r>
            <a:r>
              <a:rPr lang="hr-HR" dirty="0"/>
              <a:t> </a:t>
            </a:r>
            <a:r>
              <a:rPr lang="hr-HR" dirty="0" err="1"/>
              <a:t>the</a:t>
            </a:r>
            <a:r>
              <a:rPr lang="hr-HR" dirty="0"/>
              <a:t> </a:t>
            </a:r>
            <a:r>
              <a:rPr lang="hr-HR" b="1" dirty="0" err="1"/>
              <a:t>minutes</a:t>
            </a:r>
            <a:r>
              <a:rPr lang="hr-HR" dirty="0"/>
              <a:t> </a:t>
            </a:r>
            <a:r>
              <a:rPr lang="hr-HR" dirty="0" err="1"/>
              <a:t>and</a:t>
            </a:r>
            <a:r>
              <a:rPr lang="hr-HR" dirty="0"/>
              <a:t> </a:t>
            </a:r>
            <a:r>
              <a:rPr lang="hr-HR" b="1" dirty="0" err="1"/>
              <a:t>decisions</a:t>
            </a:r>
            <a:r>
              <a:rPr lang="hr-HR" dirty="0"/>
              <a:t> </a:t>
            </a:r>
            <a:r>
              <a:rPr lang="hr-HR" dirty="0" err="1"/>
              <a:t>of</a:t>
            </a:r>
            <a:r>
              <a:rPr lang="hr-HR" dirty="0"/>
              <a:t> </a:t>
            </a:r>
            <a:r>
              <a:rPr lang="hr-HR" dirty="0" err="1"/>
              <a:t>the</a:t>
            </a:r>
            <a:r>
              <a:rPr lang="hr-HR" dirty="0"/>
              <a:t> Court. </a:t>
            </a:r>
          </a:p>
          <a:p>
            <a:r>
              <a:rPr lang="hr-HR" dirty="0"/>
              <a:t>2.Any </a:t>
            </a:r>
            <a:r>
              <a:rPr lang="hr-HR" dirty="0" err="1"/>
              <a:t>item</a:t>
            </a:r>
            <a:r>
              <a:rPr lang="hr-HR" dirty="0"/>
              <a:t> </a:t>
            </a:r>
            <a:r>
              <a:rPr lang="hr-HR" dirty="0" err="1"/>
              <a:t>or</a:t>
            </a:r>
            <a:r>
              <a:rPr lang="hr-HR" dirty="0"/>
              <a:t> </a:t>
            </a:r>
            <a:r>
              <a:rPr lang="hr-HR" dirty="0" err="1"/>
              <a:t>document</a:t>
            </a:r>
            <a:r>
              <a:rPr lang="hr-HR" dirty="0"/>
              <a:t> </a:t>
            </a:r>
            <a:r>
              <a:rPr lang="hr-HR" dirty="0" err="1"/>
              <a:t>produced</a:t>
            </a:r>
            <a:r>
              <a:rPr lang="hr-HR" dirty="0"/>
              <a:t> </a:t>
            </a:r>
            <a:r>
              <a:rPr lang="hr-HR" dirty="0" err="1"/>
              <a:t>or</a:t>
            </a:r>
            <a:r>
              <a:rPr lang="hr-HR" dirty="0"/>
              <a:t> </a:t>
            </a:r>
            <a:r>
              <a:rPr lang="hr-HR" dirty="0" err="1"/>
              <a:t>annexed</a:t>
            </a:r>
            <a:r>
              <a:rPr lang="hr-HR" dirty="0"/>
              <a:t> </a:t>
            </a:r>
            <a:r>
              <a:rPr lang="hr-HR" dirty="0" err="1"/>
              <a:t>that</a:t>
            </a:r>
            <a:r>
              <a:rPr lang="hr-HR" dirty="0"/>
              <a:t> </a:t>
            </a:r>
            <a:r>
              <a:rPr lang="hr-HR" dirty="0" err="1"/>
              <a:t>is</a:t>
            </a:r>
            <a:r>
              <a:rPr lang="hr-HR" dirty="0"/>
              <a:t> </a:t>
            </a:r>
            <a:r>
              <a:rPr lang="hr-HR" dirty="0" err="1"/>
              <a:t>expressed</a:t>
            </a:r>
            <a:r>
              <a:rPr lang="hr-HR" dirty="0"/>
              <a:t> </a:t>
            </a:r>
            <a:r>
              <a:rPr lang="hr-HR" dirty="0" err="1"/>
              <a:t>in</a:t>
            </a:r>
            <a:r>
              <a:rPr lang="hr-HR" dirty="0"/>
              <a:t> </a:t>
            </a:r>
            <a:r>
              <a:rPr lang="hr-HR" dirty="0" err="1"/>
              <a:t>another</a:t>
            </a:r>
            <a:r>
              <a:rPr lang="hr-HR" dirty="0"/>
              <a:t> </a:t>
            </a:r>
            <a:r>
              <a:rPr lang="hr-HR" dirty="0" err="1"/>
              <a:t>language</a:t>
            </a:r>
            <a:r>
              <a:rPr lang="hr-HR" dirty="0"/>
              <a:t> must </a:t>
            </a:r>
            <a:r>
              <a:rPr lang="hr-HR" dirty="0" err="1"/>
              <a:t>be</a:t>
            </a:r>
            <a:r>
              <a:rPr lang="hr-HR" dirty="0"/>
              <a:t> </a:t>
            </a:r>
            <a:r>
              <a:rPr lang="hr-HR" dirty="0" err="1"/>
              <a:t>accompanied</a:t>
            </a:r>
            <a:r>
              <a:rPr lang="hr-HR" dirty="0"/>
              <a:t> </a:t>
            </a:r>
            <a:r>
              <a:rPr lang="hr-HR" dirty="0" err="1"/>
              <a:t>by</a:t>
            </a:r>
            <a:r>
              <a:rPr lang="hr-HR" dirty="0"/>
              <a:t> a </a:t>
            </a:r>
            <a:r>
              <a:rPr lang="hr-HR" b="1" dirty="0" err="1"/>
              <a:t>translation</a:t>
            </a:r>
            <a:r>
              <a:rPr lang="hr-HR" b="1" dirty="0"/>
              <a:t> </a:t>
            </a:r>
            <a:r>
              <a:rPr lang="hr-HR" b="1" dirty="0" err="1"/>
              <a:t>into</a:t>
            </a:r>
            <a:r>
              <a:rPr lang="hr-HR" b="1" dirty="0"/>
              <a:t> </a:t>
            </a:r>
            <a:r>
              <a:rPr lang="hr-HR" b="1" dirty="0" err="1"/>
              <a:t>the</a:t>
            </a:r>
            <a:r>
              <a:rPr lang="hr-HR" b="1" dirty="0"/>
              <a:t> </a:t>
            </a:r>
            <a:r>
              <a:rPr lang="hr-HR" b="1" dirty="0" err="1"/>
              <a:t>language</a:t>
            </a:r>
            <a:r>
              <a:rPr lang="hr-HR" b="1" dirty="0"/>
              <a:t> </a:t>
            </a:r>
            <a:r>
              <a:rPr lang="hr-HR" b="1" dirty="0" err="1"/>
              <a:t>of</a:t>
            </a:r>
            <a:r>
              <a:rPr lang="hr-HR" b="1" dirty="0"/>
              <a:t> </a:t>
            </a:r>
            <a:r>
              <a:rPr lang="hr-HR" b="1" dirty="0" err="1"/>
              <a:t>the</a:t>
            </a:r>
            <a:r>
              <a:rPr lang="hr-HR" b="1" dirty="0"/>
              <a:t> </a:t>
            </a:r>
            <a:r>
              <a:rPr lang="hr-HR" b="1" dirty="0" err="1"/>
              <a:t>case</a:t>
            </a:r>
            <a:r>
              <a:rPr lang="hr-HR" dirty="0"/>
              <a:t>. </a:t>
            </a:r>
          </a:p>
          <a:p>
            <a:endParaRPr lang="en-US" dirty="0"/>
          </a:p>
        </p:txBody>
      </p:sp>
    </p:spTree>
    <p:extLst>
      <p:ext uri="{BB962C8B-B14F-4D97-AF65-F5344CB8AC3E}">
        <p14:creationId xmlns:p14="http://schemas.microsoft.com/office/powerpoint/2010/main" val="34545317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err="1"/>
              <a:t>Article</a:t>
            </a:r>
            <a:r>
              <a:rPr lang="hr-HR" i="1" dirty="0"/>
              <a:t> 38 </a:t>
            </a:r>
            <a:r>
              <a:rPr lang="hr-HR" dirty="0"/>
              <a:t/>
            </a:r>
            <a:br>
              <a:rPr lang="hr-HR" dirty="0"/>
            </a:br>
            <a:r>
              <a:rPr lang="hr-HR" i="1" dirty="0"/>
              <a:t>Use </a:t>
            </a:r>
            <a:r>
              <a:rPr lang="hr-HR" i="1" dirty="0" err="1"/>
              <a:t>of</a:t>
            </a:r>
            <a:r>
              <a:rPr lang="hr-HR" i="1" dirty="0"/>
              <a:t> </a:t>
            </a:r>
            <a:r>
              <a:rPr lang="hr-HR" i="1" dirty="0" err="1"/>
              <a:t>the</a:t>
            </a:r>
            <a:r>
              <a:rPr lang="hr-HR" i="1" dirty="0"/>
              <a:t> </a:t>
            </a:r>
            <a:r>
              <a:rPr lang="hr-HR" i="1" dirty="0" err="1"/>
              <a:t>language</a:t>
            </a:r>
            <a:r>
              <a:rPr lang="hr-HR" i="1" dirty="0"/>
              <a:t> </a:t>
            </a:r>
            <a:r>
              <a:rPr lang="hr-HR" i="1" dirty="0" err="1"/>
              <a:t>of</a:t>
            </a:r>
            <a:r>
              <a:rPr lang="hr-HR" i="1" dirty="0"/>
              <a:t> </a:t>
            </a:r>
            <a:r>
              <a:rPr lang="hr-HR" i="1" dirty="0" err="1"/>
              <a:t>the</a:t>
            </a:r>
            <a:r>
              <a:rPr lang="hr-HR" i="1" dirty="0"/>
              <a:t> </a:t>
            </a:r>
            <a:r>
              <a:rPr lang="hr-HR" i="1" dirty="0" err="1"/>
              <a:t>case</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hr-HR" dirty="0"/>
              <a:t>3.However, </a:t>
            </a:r>
            <a:r>
              <a:rPr lang="hr-HR" dirty="0" err="1"/>
              <a:t>in</a:t>
            </a:r>
            <a:r>
              <a:rPr lang="hr-HR" dirty="0"/>
              <a:t> </a:t>
            </a:r>
            <a:r>
              <a:rPr lang="hr-HR" dirty="0" err="1"/>
              <a:t>the</a:t>
            </a:r>
            <a:r>
              <a:rPr lang="hr-HR" dirty="0"/>
              <a:t> </a:t>
            </a:r>
            <a:r>
              <a:rPr lang="hr-HR" dirty="0" err="1"/>
              <a:t>case</a:t>
            </a:r>
            <a:r>
              <a:rPr lang="hr-HR" dirty="0"/>
              <a:t> </a:t>
            </a:r>
            <a:r>
              <a:rPr lang="hr-HR" dirty="0" err="1"/>
              <a:t>of</a:t>
            </a:r>
            <a:r>
              <a:rPr lang="hr-HR" dirty="0"/>
              <a:t> </a:t>
            </a:r>
            <a:r>
              <a:rPr lang="hr-HR" dirty="0" err="1"/>
              <a:t>substantial</a:t>
            </a:r>
            <a:r>
              <a:rPr lang="hr-HR" dirty="0"/>
              <a:t> </a:t>
            </a:r>
            <a:r>
              <a:rPr lang="hr-HR" dirty="0" err="1"/>
              <a:t>items</a:t>
            </a:r>
            <a:r>
              <a:rPr lang="hr-HR" dirty="0"/>
              <a:t> </a:t>
            </a:r>
            <a:r>
              <a:rPr lang="hr-HR" dirty="0" err="1"/>
              <a:t>or</a:t>
            </a:r>
            <a:r>
              <a:rPr lang="hr-HR" dirty="0"/>
              <a:t> </a:t>
            </a:r>
            <a:r>
              <a:rPr lang="hr-HR" dirty="0" err="1"/>
              <a:t>lengthy</a:t>
            </a:r>
            <a:r>
              <a:rPr lang="hr-HR" dirty="0"/>
              <a:t> </a:t>
            </a:r>
            <a:r>
              <a:rPr lang="hr-HR" dirty="0" err="1"/>
              <a:t>documents</a:t>
            </a:r>
            <a:r>
              <a:rPr lang="hr-HR" dirty="0"/>
              <a:t>, </a:t>
            </a:r>
            <a:r>
              <a:rPr lang="hr-HR" dirty="0" err="1"/>
              <a:t>translations</a:t>
            </a:r>
            <a:r>
              <a:rPr lang="hr-HR" dirty="0"/>
              <a:t> </a:t>
            </a:r>
            <a:r>
              <a:rPr lang="hr-HR" dirty="0" err="1"/>
              <a:t>may</a:t>
            </a:r>
            <a:r>
              <a:rPr lang="hr-HR" dirty="0"/>
              <a:t> </a:t>
            </a:r>
            <a:r>
              <a:rPr lang="hr-HR" dirty="0" err="1"/>
              <a:t>be</a:t>
            </a:r>
            <a:r>
              <a:rPr lang="hr-HR" dirty="0"/>
              <a:t> </a:t>
            </a:r>
            <a:r>
              <a:rPr lang="hr-HR" dirty="0" err="1"/>
              <a:t>confined</a:t>
            </a:r>
            <a:r>
              <a:rPr lang="hr-HR" dirty="0"/>
              <a:t> to </a:t>
            </a:r>
            <a:r>
              <a:rPr lang="hr-HR" dirty="0" err="1"/>
              <a:t>extracts</a:t>
            </a:r>
            <a:r>
              <a:rPr lang="hr-HR" dirty="0"/>
              <a:t>. At </a:t>
            </a:r>
            <a:r>
              <a:rPr lang="hr-HR" dirty="0" err="1"/>
              <a:t>any</a:t>
            </a:r>
            <a:r>
              <a:rPr lang="hr-HR" dirty="0"/>
              <a:t> time </a:t>
            </a:r>
            <a:r>
              <a:rPr lang="hr-HR" dirty="0" err="1"/>
              <a:t>the</a:t>
            </a:r>
            <a:r>
              <a:rPr lang="hr-HR" dirty="0"/>
              <a:t> Court </a:t>
            </a:r>
            <a:r>
              <a:rPr lang="hr-HR" dirty="0" err="1"/>
              <a:t>may</a:t>
            </a:r>
            <a:r>
              <a:rPr lang="hr-HR" dirty="0"/>
              <a:t>, </a:t>
            </a:r>
            <a:r>
              <a:rPr lang="hr-HR" dirty="0" err="1"/>
              <a:t>of</a:t>
            </a:r>
            <a:r>
              <a:rPr lang="hr-HR" dirty="0"/>
              <a:t> </a:t>
            </a:r>
            <a:r>
              <a:rPr lang="hr-HR" dirty="0" err="1"/>
              <a:t>its</a:t>
            </a:r>
            <a:r>
              <a:rPr lang="hr-HR" dirty="0"/>
              <a:t> </a:t>
            </a:r>
            <a:r>
              <a:rPr lang="hr-HR" dirty="0" err="1"/>
              <a:t>own</a:t>
            </a:r>
            <a:r>
              <a:rPr lang="hr-HR" dirty="0"/>
              <a:t> </a:t>
            </a:r>
            <a:r>
              <a:rPr lang="hr-HR" dirty="0" err="1"/>
              <a:t>motion</a:t>
            </a:r>
            <a:r>
              <a:rPr lang="hr-HR" dirty="0"/>
              <a:t> </a:t>
            </a:r>
            <a:r>
              <a:rPr lang="hr-HR" dirty="0" err="1"/>
              <a:t>or</a:t>
            </a:r>
            <a:r>
              <a:rPr lang="hr-HR" dirty="0"/>
              <a:t> at </a:t>
            </a:r>
            <a:r>
              <a:rPr lang="hr-HR" dirty="0" err="1"/>
              <a:t>the</a:t>
            </a:r>
            <a:r>
              <a:rPr lang="hr-HR" dirty="0"/>
              <a:t> </a:t>
            </a:r>
            <a:r>
              <a:rPr lang="hr-HR" dirty="0" err="1"/>
              <a:t>request</a:t>
            </a:r>
            <a:r>
              <a:rPr lang="hr-HR" dirty="0"/>
              <a:t> </a:t>
            </a:r>
            <a:r>
              <a:rPr lang="hr-HR" dirty="0" err="1"/>
              <a:t>of</a:t>
            </a:r>
            <a:r>
              <a:rPr lang="hr-HR" dirty="0"/>
              <a:t> one </a:t>
            </a:r>
            <a:r>
              <a:rPr lang="hr-HR" dirty="0" err="1"/>
              <a:t>of</a:t>
            </a:r>
            <a:r>
              <a:rPr lang="hr-HR" dirty="0"/>
              <a:t> </a:t>
            </a:r>
            <a:r>
              <a:rPr lang="hr-HR" dirty="0" err="1"/>
              <a:t>the</a:t>
            </a:r>
            <a:r>
              <a:rPr lang="hr-HR" dirty="0"/>
              <a:t> </a:t>
            </a:r>
            <a:r>
              <a:rPr lang="hr-HR" dirty="0" err="1"/>
              <a:t>parties</a:t>
            </a:r>
            <a:r>
              <a:rPr lang="hr-HR" dirty="0"/>
              <a:t>, </a:t>
            </a:r>
            <a:r>
              <a:rPr lang="hr-HR" dirty="0" err="1"/>
              <a:t>call</a:t>
            </a:r>
            <a:r>
              <a:rPr lang="hr-HR" dirty="0"/>
              <a:t> for a </a:t>
            </a:r>
            <a:r>
              <a:rPr lang="hr-HR" dirty="0" err="1"/>
              <a:t>complete</a:t>
            </a:r>
            <a:r>
              <a:rPr lang="hr-HR" dirty="0"/>
              <a:t> </a:t>
            </a:r>
            <a:r>
              <a:rPr lang="hr-HR" dirty="0" err="1"/>
              <a:t>or</a:t>
            </a:r>
            <a:r>
              <a:rPr lang="hr-HR" dirty="0"/>
              <a:t> </a:t>
            </a:r>
            <a:r>
              <a:rPr lang="hr-HR" dirty="0" err="1"/>
              <a:t>fuller</a:t>
            </a:r>
            <a:r>
              <a:rPr lang="hr-HR" dirty="0"/>
              <a:t> </a:t>
            </a:r>
            <a:r>
              <a:rPr lang="hr-HR" dirty="0" err="1"/>
              <a:t>translation</a:t>
            </a:r>
            <a:r>
              <a:rPr lang="hr-HR" dirty="0"/>
              <a:t>. </a:t>
            </a:r>
          </a:p>
          <a:p>
            <a:r>
              <a:rPr lang="hr-HR" dirty="0"/>
              <a:t>     4.Notwithstanding </a:t>
            </a:r>
            <a:r>
              <a:rPr lang="hr-HR" dirty="0" err="1"/>
              <a:t>the</a:t>
            </a:r>
            <a:r>
              <a:rPr lang="hr-HR" dirty="0"/>
              <a:t> </a:t>
            </a:r>
            <a:r>
              <a:rPr lang="hr-HR" dirty="0" err="1"/>
              <a:t>foregoing</a:t>
            </a:r>
            <a:r>
              <a:rPr lang="hr-HR" dirty="0"/>
              <a:t> </a:t>
            </a:r>
            <a:r>
              <a:rPr lang="hr-HR" dirty="0" err="1"/>
              <a:t>provisions</a:t>
            </a:r>
            <a:r>
              <a:rPr lang="hr-HR" dirty="0"/>
              <a:t>, a </a:t>
            </a:r>
            <a:r>
              <a:rPr lang="hr-HR" dirty="0" err="1"/>
              <a:t>Member</a:t>
            </a:r>
            <a:r>
              <a:rPr lang="hr-HR" dirty="0"/>
              <a:t> State </a:t>
            </a:r>
            <a:r>
              <a:rPr lang="hr-HR" dirty="0" err="1"/>
              <a:t>shall</a:t>
            </a:r>
            <a:r>
              <a:rPr lang="hr-HR" dirty="0"/>
              <a:t> </a:t>
            </a:r>
            <a:r>
              <a:rPr lang="hr-HR" dirty="0" err="1"/>
              <a:t>be</a:t>
            </a:r>
            <a:r>
              <a:rPr lang="hr-HR" dirty="0"/>
              <a:t> </a:t>
            </a:r>
            <a:r>
              <a:rPr lang="hr-HR" dirty="0" err="1"/>
              <a:t>entitled</a:t>
            </a:r>
            <a:r>
              <a:rPr lang="hr-HR" dirty="0"/>
              <a:t> to use </a:t>
            </a:r>
            <a:r>
              <a:rPr lang="hr-HR" dirty="0" err="1"/>
              <a:t>its</a:t>
            </a:r>
            <a:r>
              <a:rPr lang="hr-HR" dirty="0"/>
              <a:t> </a:t>
            </a:r>
            <a:r>
              <a:rPr lang="hr-HR" b="1" dirty="0" err="1"/>
              <a:t>official</a:t>
            </a:r>
            <a:r>
              <a:rPr lang="hr-HR" b="1" dirty="0"/>
              <a:t> </a:t>
            </a:r>
            <a:r>
              <a:rPr lang="hr-HR" b="1" dirty="0" err="1"/>
              <a:t>language</a:t>
            </a:r>
            <a:r>
              <a:rPr lang="hr-HR" dirty="0"/>
              <a:t> </a:t>
            </a:r>
            <a:r>
              <a:rPr lang="hr-HR" dirty="0" err="1"/>
              <a:t>when</a:t>
            </a:r>
            <a:r>
              <a:rPr lang="hr-HR" dirty="0"/>
              <a:t> </a:t>
            </a:r>
            <a:r>
              <a:rPr lang="hr-HR" dirty="0" err="1"/>
              <a:t>taking</a:t>
            </a:r>
            <a:r>
              <a:rPr lang="hr-HR" dirty="0"/>
              <a:t> </a:t>
            </a:r>
            <a:r>
              <a:rPr lang="hr-HR" dirty="0" err="1"/>
              <a:t>part</a:t>
            </a:r>
            <a:r>
              <a:rPr lang="hr-HR" dirty="0"/>
              <a:t> </a:t>
            </a:r>
            <a:r>
              <a:rPr lang="hr-HR" dirty="0" err="1"/>
              <a:t>in</a:t>
            </a:r>
            <a:r>
              <a:rPr lang="hr-HR" dirty="0"/>
              <a:t> </a:t>
            </a:r>
            <a:r>
              <a:rPr lang="hr-HR" dirty="0" err="1"/>
              <a:t>preliminary</a:t>
            </a:r>
            <a:r>
              <a:rPr lang="hr-HR" dirty="0"/>
              <a:t> </a:t>
            </a:r>
            <a:r>
              <a:rPr lang="hr-HR" dirty="0" err="1"/>
              <a:t>ruling</a:t>
            </a:r>
            <a:r>
              <a:rPr lang="hr-HR" dirty="0"/>
              <a:t> </a:t>
            </a:r>
            <a:r>
              <a:rPr lang="hr-HR" dirty="0" err="1"/>
              <a:t>proceedings</a:t>
            </a:r>
            <a:r>
              <a:rPr lang="hr-HR" dirty="0"/>
              <a:t>, </a:t>
            </a:r>
            <a:r>
              <a:rPr lang="hr-HR" dirty="0" err="1"/>
              <a:t>when</a:t>
            </a:r>
            <a:r>
              <a:rPr lang="hr-HR" dirty="0"/>
              <a:t> </a:t>
            </a:r>
            <a:r>
              <a:rPr lang="hr-HR" dirty="0" err="1"/>
              <a:t>intervening</a:t>
            </a:r>
            <a:r>
              <a:rPr lang="hr-HR" dirty="0"/>
              <a:t> </a:t>
            </a:r>
            <a:r>
              <a:rPr lang="hr-HR" dirty="0" err="1"/>
              <a:t>in</a:t>
            </a:r>
            <a:r>
              <a:rPr lang="hr-HR" dirty="0"/>
              <a:t> a </a:t>
            </a:r>
            <a:r>
              <a:rPr lang="hr-HR" dirty="0" err="1"/>
              <a:t>case</a:t>
            </a:r>
            <a:r>
              <a:rPr lang="hr-HR" dirty="0"/>
              <a:t> </a:t>
            </a:r>
            <a:r>
              <a:rPr lang="hr-HR" dirty="0" err="1"/>
              <a:t>before</a:t>
            </a:r>
            <a:r>
              <a:rPr lang="hr-HR" dirty="0"/>
              <a:t> </a:t>
            </a:r>
            <a:r>
              <a:rPr lang="hr-HR" dirty="0" err="1"/>
              <a:t>the</a:t>
            </a:r>
            <a:r>
              <a:rPr lang="hr-HR" dirty="0"/>
              <a:t> Court </a:t>
            </a:r>
            <a:r>
              <a:rPr lang="hr-HR" dirty="0" err="1"/>
              <a:t>or</a:t>
            </a:r>
            <a:r>
              <a:rPr lang="hr-HR" dirty="0"/>
              <a:t> </a:t>
            </a:r>
            <a:r>
              <a:rPr lang="hr-HR" dirty="0" err="1"/>
              <a:t>when</a:t>
            </a:r>
            <a:r>
              <a:rPr lang="hr-HR" dirty="0"/>
              <a:t> </a:t>
            </a:r>
            <a:r>
              <a:rPr lang="hr-HR" dirty="0" err="1"/>
              <a:t>bringing</a:t>
            </a:r>
            <a:r>
              <a:rPr lang="hr-HR" dirty="0"/>
              <a:t> a </a:t>
            </a:r>
            <a:r>
              <a:rPr lang="hr-HR" dirty="0" err="1"/>
              <a:t>matter</a:t>
            </a:r>
            <a:r>
              <a:rPr lang="hr-HR" dirty="0"/>
              <a:t> </a:t>
            </a:r>
            <a:r>
              <a:rPr lang="hr-HR" dirty="0" err="1"/>
              <a:t>before</a:t>
            </a:r>
            <a:r>
              <a:rPr lang="hr-HR" dirty="0"/>
              <a:t> </a:t>
            </a:r>
            <a:r>
              <a:rPr lang="hr-HR" dirty="0" err="1"/>
              <a:t>the</a:t>
            </a:r>
            <a:r>
              <a:rPr lang="hr-HR" dirty="0"/>
              <a:t> Court </a:t>
            </a:r>
            <a:r>
              <a:rPr lang="hr-HR" dirty="0" err="1"/>
              <a:t>pursuant</a:t>
            </a:r>
            <a:r>
              <a:rPr lang="hr-HR" dirty="0"/>
              <a:t> to </a:t>
            </a:r>
            <a:r>
              <a:rPr lang="hr-HR" dirty="0" err="1"/>
              <a:t>Article</a:t>
            </a:r>
            <a:r>
              <a:rPr lang="hr-HR" dirty="0"/>
              <a:t> 259 TFEU. </a:t>
            </a:r>
            <a:r>
              <a:rPr lang="hr-HR" dirty="0" err="1"/>
              <a:t>This</a:t>
            </a:r>
            <a:r>
              <a:rPr lang="hr-HR" dirty="0"/>
              <a:t> </a:t>
            </a:r>
            <a:r>
              <a:rPr lang="hr-HR" dirty="0" err="1"/>
              <a:t>provision</a:t>
            </a:r>
            <a:r>
              <a:rPr lang="hr-HR" dirty="0"/>
              <a:t> </a:t>
            </a:r>
            <a:r>
              <a:rPr lang="hr-HR" dirty="0" err="1"/>
              <a:t>shall</a:t>
            </a:r>
            <a:r>
              <a:rPr lang="hr-HR" dirty="0"/>
              <a:t> </a:t>
            </a:r>
            <a:r>
              <a:rPr lang="hr-HR" dirty="0" err="1"/>
              <a:t>apply</a:t>
            </a:r>
            <a:r>
              <a:rPr lang="hr-HR" dirty="0"/>
              <a:t> </a:t>
            </a:r>
            <a:r>
              <a:rPr lang="hr-HR" dirty="0" err="1"/>
              <a:t>both</a:t>
            </a:r>
            <a:r>
              <a:rPr lang="hr-HR" dirty="0"/>
              <a:t> to </a:t>
            </a:r>
            <a:r>
              <a:rPr lang="hr-HR" dirty="0" err="1"/>
              <a:t>written</a:t>
            </a:r>
            <a:r>
              <a:rPr lang="hr-HR" dirty="0"/>
              <a:t> </a:t>
            </a:r>
            <a:r>
              <a:rPr lang="hr-HR" dirty="0" err="1"/>
              <a:t>documents</a:t>
            </a:r>
            <a:r>
              <a:rPr lang="hr-HR" dirty="0"/>
              <a:t> </a:t>
            </a:r>
            <a:r>
              <a:rPr lang="hr-HR" dirty="0" err="1"/>
              <a:t>and</a:t>
            </a:r>
            <a:r>
              <a:rPr lang="hr-HR" dirty="0"/>
              <a:t> to </a:t>
            </a:r>
            <a:r>
              <a:rPr lang="hr-HR" dirty="0" err="1"/>
              <a:t>oral</a:t>
            </a:r>
            <a:r>
              <a:rPr lang="hr-HR" dirty="0"/>
              <a:t> </a:t>
            </a:r>
            <a:r>
              <a:rPr lang="hr-HR" dirty="0" err="1"/>
              <a:t>statements</a:t>
            </a:r>
            <a:r>
              <a:rPr lang="hr-HR" dirty="0"/>
              <a:t>. </a:t>
            </a:r>
            <a:r>
              <a:rPr lang="hr-HR" dirty="0" err="1"/>
              <a:t>The</a:t>
            </a:r>
            <a:r>
              <a:rPr lang="hr-HR" dirty="0"/>
              <a:t> </a:t>
            </a:r>
            <a:r>
              <a:rPr lang="hr-HR" dirty="0" err="1"/>
              <a:t>Registrar</a:t>
            </a:r>
            <a:r>
              <a:rPr lang="hr-HR" dirty="0"/>
              <a:t> </a:t>
            </a:r>
            <a:r>
              <a:rPr lang="hr-HR" dirty="0" err="1"/>
              <a:t>shall</a:t>
            </a:r>
            <a:r>
              <a:rPr lang="hr-HR" dirty="0"/>
              <a:t> </a:t>
            </a:r>
            <a:r>
              <a:rPr lang="hr-HR" dirty="0" err="1"/>
              <a:t>arrange</a:t>
            </a:r>
            <a:r>
              <a:rPr lang="hr-HR" dirty="0"/>
              <a:t> </a:t>
            </a:r>
            <a:r>
              <a:rPr lang="hr-HR" dirty="0" err="1"/>
              <a:t>in</a:t>
            </a:r>
            <a:r>
              <a:rPr lang="hr-HR" dirty="0"/>
              <a:t> </a:t>
            </a:r>
            <a:r>
              <a:rPr lang="hr-HR" dirty="0" err="1"/>
              <a:t>each</a:t>
            </a:r>
            <a:r>
              <a:rPr lang="hr-HR" dirty="0"/>
              <a:t> instance for </a:t>
            </a:r>
            <a:r>
              <a:rPr lang="hr-HR" dirty="0" err="1"/>
              <a:t>translation</a:t>
            </a:r>
            <a:r>
              <a:rPr lang="hr-HR" dirty="0"/>
              <a:t> </a:t>
            </a:r>
            <a:r>
              <a:rPr lang="hr-HR" dirty="0" err="1"/>
              <a:t>into</a:t>
            </a:r>
            <a:r>
              <a:rPr lang="hr-HR" dirty="0"/>
              <a: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 </a:t>
            </a:r>
          </a:p>
          <a:p>
            <a:endParaRPr lang="en-US" dirty="0"/>
          </a:p>
        </p:txBody>
      </p:sp>
    </p:spTree>
    <p:extLst>
      <p:ext uri="{BB962C8B-B14F-4D97-AF65-F5344CB8AC3E}">
        <p14:creationId xmlns:p14="http://schemas.microsoft.com/office/powerpoint/2010/main" val="11670740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err="1"/>
              <a:t>Article</a:t>
            </a:r>
            <a:r>
              <a:rPr lang="hr-HR" i="1" dirty="0"/>
              <a:t> 38 </a:t>
            </a:r>
            <a:r>
              <a:rPr lang="hr-HR" dirty="0"/>
              <a:t/>
            </a:r>
            <a:br>
              <a:rPr lang="hr-HR" dirty="0"/>
            </a:br>
            <a:r>
              <a:rPr lang="hr-HR" i="1" dirty="0"/>
              <a:t>Use </a:t>
            </a:r>
            <a:r>
              <a:rPr lang="hr-HR" i="1" dirty="0" err="1"/>
              <a:t>of</a:t>
            </a:r>
            <a:r>
              <a:rPr lang="hr-HR" i="1" dirty="0"/>
              <a:t> </a:t>
            </a:r>
            <a:r>
              <a:rPr lang="hr-HR" i="1" dirty="0" err="1"/>
              <a:t>the</a:t>
            </a:r>
            <a:r>
              <a:rPr lang="hr-HR" i="1" dirty="0"/>
              <a:t> </a:t>
            </a:r>
            <a:r>
              <a:rPr lang="hr-HR" i="1" dirty="0" err="1"/>
              <a:t>language</a:t>
            </a:r>
            <a:r>
              <a:rPr lang="hr-HR" i="1" dirty="0"/>
              <a:t> </a:t>
            </a:r>
            <a:r>
              <a:rPr lang="hr-HR" i="1" dirty="0" err="1"/>
              <a:t>of</a:t>
            </a:r>
            <a:r>
              <a:rPr lang="hr-HR" i="1" dirty="0"/>
              <a:t> </a:t>
            </a:r>
            <a:r>
              <a:rPr lang="hr-HR" i="1" dirty="0" err="1"/>
              <a:t>the</a:t>
            </a:r>
            <a:r>
              <a:rPr lang="hr-HR" i="1" dirty="0"/>
              <a:t> </a:t>
            </a:r>
            <a:r>
              <a:rPr lang="hr-HR" i="1" dirty="0" err="1"/>
              <a:t>case</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hr-HR" dirty="0"/>
              <a:t>7.Where a </a:t>
            </a:r>
            <a:r>
              <a:rPr lang="hr-HR" dirty="0" err="1"/>
              <a:t>witness</a:t>
            </a:r>
            <a:r>
              <a:rPr lang="hr-HR" dirty="0"/>
              <a:t> </a:t>
            </a:r>
            <a:r>
              <a:rPr lang="hr-HR" dirty="0" err="1"/>
              <a:t>or</a:t>
            </a:r>
            <a:r>
              <a:rPr lang="hr-HR" dirty="0"/>
              <a:t> </a:t>
            </a:r>
            <a:r>
              <a:rPr lang="hr-HR" dirty="0" err="1"/>
              <a:t>expert</a:t>
            </a:r>
            <a:r>
              <a:rPr lang="hr-HR" dirty="0"/>
              <a:t> </a:t>
            </a:r>
            <a:r>
              <a:rPr lang="hr-HR" dirty="0" err="1"/>
              <a:t>states</a:t>
            </a:r>
            <a:r>
              <a:rPr lang="hr-HR" dirty="0"/>
              <a:t> </a:t>
            </a:r>
            <a:r>
              <a:rPr lang="hr-HR" dirty="0" err="1"/>
              <a:t>that</a:t>
            </a:r>
            <a:r>
              <a:rPr lang="hr-HR" dirty="0"/>
              <a:t> he </a:t>
            </a:r>
            <a:r>
              <a:rPr lang="hr-HR" dirty="0" err="1"/>
              <a:t>is</a:t>
            </a:r>
            <a:r>
              <a:rPr lang="hr-HR" dirty="0"/>
              <a:t> </a:t>
            </a:r>
            <a:r>
              <a:rPr lang="hr-HR" dirty="0" err="1"/>
              <a:t>unable</a:t>
            </a:r>
            <a:r>
              <a:rPr lang="hr-HR" dirty="0"/>
              <a:t> </a:t>
            </a:r>
            <a:r>
              <a:rPr lang="hr-HR" dirty="0" err="1"/>
              <a:t>adequately</a:t>
            </a:r>
            <a:r>
              <a:rPr lang="hr-HR" dirty="0"/>
              <a:t> to </a:t>
            </a:r>
            <a:r>
              <a:rPr lang="hr-HR" dirty="0" err="1"/>
              <a:t>express</a:t>
            </a:r>
            <a:r>
              <a:rPr lang="hr-HR" dirty="0"/>
              <a:t> </a:t>
            </a:r>
            <a:r>
              <a:rPr lang="hr-HR" dirty="0" err="1"/>
              <a:t>himself</a:t>
            </a:r>
            <a:r>
              <a:rPr lang="hr-HR" dirty="0"/>
              <a:t> </a:t>
            </a:r>
            <a:r>
              <a:rPr lang="hr-HR" dirty="0" err="1"/>
              <a:t>in</a:t>
            </a:r>
            <a:r>
              <a:rPr lang="hr-HR" dirty="0"/>
              <a:t> one </a:t>
            </a:r>
            <a:r>
              <a:rPr lang="hr-HR" dirty="0" err="1"/>
              <a:t>of</a:t>
            </a:r>
            <a:r>
              <a:rPr lang="hr-HR" dirty="0"/>
              <a:t> </a:t>
            </a:r>
            <a:r>
              <a:rPr lang="hr-HR" dirty="0" err="1"/>
              <a:t>the</a:t>
            </a:r>
            <a:r>
              <a:rPr lang="hr-HR" dirty="0"/>
              <a:t> </a:t>
            </a:r>
            <a:r>
              <a:rPr lang="hr-HR" dirty="0" err="1"/>
              <a:t>languages</a:t>
            </a:r>
            <a:r>
              <a:rPr lang="hr-HR" dirty="0"/>
              <a:t> </a:t>
            </a:r>
            <a:r>
              <a:rPr lang="hr-HR" dirty="0" err="1"/>
              <a:t>referred</a:t>
            </a:r>
            <a:r>
              <a:rPr lang="hr-HR" dirty="0"/>
              <a:t> to </a:t>
            </a:r>
            <a:r>
              <a:rPr lang="hr-HR" dirty="0" err="1"/>
              <a:t>in</a:t>
            </a:r>
            <a:r>
              <a:rPr lang="hr-HR" dirty="0"/>
              <a:t> </a:t>
            </a:r>
            <a:r>
              <a:rPr lang="hr-HR" dirty="0" err="1"/>
              <a:t>Article</a:t>
            </a:r>
            <a:r>
              <a:rPr lang="hr-HR" dirty="0"/>
              <a:t> 36, </a:t>
            </a:r>
            <a:r>
              <a:rPr lang="hr-HR" dirty="0" err="1"/>
              <a:t>the</a:t>
            </a:r>
            <a:r>
              <a:rPr lang="hr-HR" dirty="0"/>
              <a:t> Court </a:t>
            </a:r>
            <a:r>
              <a:rPr lang="hr-HR" dirty="0" err="1"/>
              <a:t>may</a:t>
            </a:r>
            <a:r>
              <a:rPr lang="hr-HR" dirty="0"/>
              <a:t> </a:t>
            </a:r>
            <a:r>
              <a:rPr lang="hr-HR" dirty="0" err="1"/>
              <a:t>authorise</a:t>
            </a:r>
            <a:r>
              <a:rPr lang="hr-HR" dirty="0"/>
              <a:t> </a:t>
            </a:r>
            <a:r>
              <a:rPr lang="hr-HR" dirty="0" err="1"/>
              <a:t>him</a:t>
            </a:r>
            <a:r>
              <a:rPr lang="hr-HR" dirty="0"/>
              <a:t> to </a:t>
            </a:r>
            <a:r>
              <a:rPr lang="hr-HR" dirty="0" err="1"/>
              <a:t>give</a:t>
            </a:r>
            <a:r>
              <a:rPr lang="hr-HR" dirty="0"/>
              <a:t> </a:t>
            </a:r>
            <a:r>
              <a:rPr lang="hr-HR" dirty="0" err="1"/>
              <a:t>his</a:t>
            </a:r>
            <a:r>
              <a:rPr lang="hr-HR" dirty="0"/>
              <a:t> </a:t>
            </a:r>
            <a:r>
              <a:rPr lang="hr-HR" dirty="0" err="1"/>
              <a:t>evidence</a:t>
            </a:r>
            <a:r>
              <a:rPr lang="hr-HR" dirty="0"/>
              <a:t> </a:t>
            </a:r>
            <a:r>
              <a:rPr lang="hr-HR" dirty="0" err="1"/>
              <a:t>in</a:t>
            </a:r>
            <a:r>
              <a:rPr lang="hr-HR" dirty="0"/>
              <a:t> </a:t>
            </a:r>
            <a:r>
              <a:rPr lang="hr-HR" dirty="0" err="1"/>
              <a:t>another</a:t>
            </a:r>
            <a:r>
              <a:rPr lang="hr-HR" dirty="0"/>
              <a:t> </a:t>
            </a:r>
            <a:r>
              <a:rPr lang="hr-HR" dirty="0" err="1"/>
              <a:t>language</a:t>
            </a:r>
            <a:r>
              <a:rPr lang="hr-HR" dirty="0"/>
              <a:t>. </a:t>
            </a:r>
            <a:r>
              <a:rPr lang="hr-HR" dirty="0" err="1"/>
              <a:t>The</a:t>
            </a:r>
            <a:r>
              <a:rPr lang="hr-HR" dirty="0"/>
              <a:t> </a:t>
            </a:r>
            <a:r>
              <a:rPr lang="hr-HR" dirty="0" err="1"/>
              <a:t>Registrar</a:t>
            </a:r>
            <a:r>
              <a:rPr lang="hr-HR" dirty="0"/>
              <a:t> </a:t>
            </a:r>
            <a:r>
              <a:rPr lang="hr-HR" dirty="0" err="1"/>
              <a:t>shall</a:t>
            </a:r>
            <a:r>
              <a:rPr lang="hr-HR" dirty="0"/>
              <a:t> </a:t>
            </a:r>
            <a:r>
              <a:rPr lang="hr-HR" dirty="0" err="1"/>
              <a:t>arrange</a:t>
            </a:r>
            <a:r>
              <a:rPr lang="hr-HR" dirty="0"/>
              <a:t> for </a:t>
            </a:r>
            <a:r>
              <a:rPr lang="hr-HR" dirty="0" err="1"/>
              <a:t>translation</a:t>
            </a:r>
            <a:r>
              <a:rPr lang="hr-HR" dirty="0"/>
              <a:t> </a:t>
            </a:r>
            <a:r>
              <a:rPr lang="hr-HR" dirty="0" err="1"/>
              <a:t>into</a:t>
            </a:r>
            <a:r>
              <a:rPr lang="hr-HR" dirty="0"/>
              <a: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p>
          <a:p>
            <a:r>
              <a:rPr lang="hr-HR" dirty="0"/>
              <a:t>8.The </a:t>
            </a:r>
            <a:r>
              <a:rPr lang="hr-HR" dirty="0" err="1"/>
              <a:t>President</a:t>
            </a:r>
            <a:r>
              <a:rPr lang="hr-HR" dirty="0"/>
              <a:t> </a:t>
            </a:r>
            <a:r>
              <a:rPr lang="hr-HR" dirty="0" err="1"/>
              <a:t>and</a:t>
            </a:r>
            <a:r>
              <a:rPr lang="hr-HR" dirty="0"/>
              <a:t> </a:t>
            </a:r>
            <a:r>
              <a:rPr lang="hr-HR" dirty="0" err="1"/>
              <a:t>the</a:t>
            </a:r>
            <a:r>
              <a:rPr lang="hr-HR" dirty="0"/>
              <a:t> Vice-</a:t>
            </a:r>
            <a:r>
              <a:rPr lang="hr-HR" dirty="0" err="1"/>
              <a:t>President</a:t>
            </a:r>
            <a:r>
              <a:rPr lang="hr-HR" dirty="0"/>
              <a:t> </a:t>
            </a:r>
            <a:r>
              <a:rPr lang="hr-HR" dirty="0" err="1"/>
              <a:t>of</a:t>
            </a:r>
            <a:r>
              <a:rPr lang="hr-HR" dirty="0"/>
              <a:t> </a:t>
            </a:r>
            <a:r>
              <a:rPr lang="hr-HR" dirty="0" err="1"/>
              <a:t>the</a:t>
            </a:r>
            <a:r>
              <a:rPr lang="hr-HR" dirty="0"/>
              <a:t> Court </a:t>
            </a:r>
            <a:r>
              <a:rPr lang="hr-HR" dirty="0" err="1"/>
              <a:t>and</a:t>
            </a:r>
            <a:r>
              <a:rPr lang="hr-HR" dirty="0"/>
              <a:t> </a:t>
            </a:r>
            <a:r>
              <a:rPr lang="hr-HR" dirty="0" err="1"/>
              <a:t>also</a:t>
            </a:r>
            <a:r>
              <a:rPr lang="hr-HR" dirty="0"/>
              <a:t> </a:t>
            </a:r>
            <a:r>
              <a:rPr lang="hr-HR" dirty="0" err="1"/>
              <a:t>the</a:t>
            </a:r>
            <a:r>
              <a:rPr lang="hr-HR" dirty="0"/>
              <a:t> </a:t>
            </a:r>
            <a:r>
              <a:rPr lang="hr-HR" dirty="0" err="1"/>
              <a:t>Presidents</a:t>
            </a:r>
            <a:r>
              <a:rPr lang="hr-HR" dirty="0"/>
              <a:t> </a:t>
            </a:r>
            <a:r>
              <a:rPr lang="hr-HR" dirty="0" err="1"/>
              <a:t>of</a:t>
            </a:r>
            <a:r>
              <a:rPr lang="hr-HR" dirty="0"/>
              <a:t> </a:t>
            </a:r>
            <a:r>
              <a:rPr lang="hr-HR" dirty="0" err="1"/>
              <a:t>Chambers</a:t>
            </a:r>
            <a:r>
              <a:rPr lang="hr-HR" dirty="0"/>
              <a:t> </a:t>
            </a:r>
            <a:r>
              <a:rPr lang="hr-HR" dirty="0" err="1"/>
              <a:t>in</a:t>
            </a:r>
            <a:r>
              <a:rPr lang="hr-HR" dirty="0"/>
              <a:t> </a:t>
            </a:r>
            <a:r>
              <a:rPr lang="hr-HR" dirty="0" err="1"/>
              <a:t>conducting</a:t>
            </a:r>
            <a:r>
              <a:rPr lang="hr-HR" dirty="0"/>
              <a:t> </a:t>
            </a:r>
            <a:r>
              <a:rPr lang="hr-HR" dirty="0" err="1"/>
              <a:t>oral</a:t>
            </a:r>
            <a:r>
              <a:rPr lang="hr-HR" dirty="0"/>
              <a:t> </a:t>
            </a:r>
            <a:r>
              <a:rPr lang="hr-HR" dirty="0" err="1"/>
              <a:t>proceedings</a:t>
            </a:r>
            <a:r>
              <a:rPr lang="hr-HR" dirty="0"/>
              <a:t>, </a:t>
            </a:r>
            <a:r>
              <a:rPr lang="hr-HR" dirty="0" err="1"/>
              <a:t>Judges</a:t>
            </a:r>
            <a:r>
              <a:rPr lang="hr-HR" dirty="0"/>
              <a:t> </a:t>
            </a:r>
            <a:r>
              <a:rPr lang="hr-HR" dirty="0" err="1"/>
              <a:t>and</a:t>
            </a:r>
            <a:r>
              <a:rPr lang="hr-HR" dirty="0"/>
              <a:t> </a:t>
            </a:r>
            <a:r>
              <a:rPr lang="hr-HR" dirty="0" err="1"/>
              <a:t>Advocates</a:t>
            </a:r>
            <a:r>
              <a:rPr lang="hr-HR" dirty="0"/>
              <a:t> General </a:t>
            </a:r>
            <a:r>
              <a:rPr lang="hr-HR" dirty="0" err="1"/>
              <a:t>in</a:t>
            </a:r>
            <a:r>
              <a:rPr lang="hr-HR" dirty="0"/>
              <a:t> </a:t>
            </a:r>
            <a:r>
              <a:rPr lang="hr-HR" dirty="0" err="1"/>
              <a:t>putting</a:t>
            </a:r>
            <a:r>
              <a:rPr lang="hr-HR" dirty="0"/>
              <a:t> </a:t>
            </a:r>
            <a:r>
              <a:rPr lang="hr-HR" dirty="0" err="1"/>
              <a:t>questions</a:t>
            </a:r>
            <a:r>
              <a:rPr lang="hr-HR" dirty="0"/>
              <a:t> </a:t>
            </a:r>
            <a:r>
              <a:rPr lang="hr-HR" dirty="0" err="1"/>
              <a:t>and</a:t>
            </a:r>
            <a:r>
              <a:rPr lang="hr-HR" dirty="0"/>
              <a:t> </a:t>
            </a:r>
            <a:r>
              <a:rPr lang="hr-HR" dirty="0" err="1"/>
              <a:t>Advocates</a:t>
            </a:r>
            <a:r>
              <a:rPr lang="hr-HR" dirty="0"/>
              <a:t> General </a:t>
            </a:r>
            <a:r>
              <a:rPr lang="hr-HR" dirty="0" err="1"/>
              <a:t>in</a:t>
            </a:r>
            <a:r>
              <a:rPr lang="hr-HR" dirty="0"/>
              <a:t> </a:t>
            </a:r>
            <a:r>
              <a:rPr lang="hr-HR" dirty="0" err="1"/>
              <a:t>delivering</a:t>
            </a:r>
            <a:r>
              <a:rPr lang="hr-HR" dirty="0"/>
              <a:t> </a:t>
            </a:r>
            <a:r>
              <a:rPr lang="hr-HR" dirty="0" err="1"/>
              <a:t>their</a:t>
            </a:r>
            <a:r>
              <a:rPr lang="hr-HR" dirty="0"/>
              <a:t> </a:t>
            </a:r>
            <a:r>
              <a:rPr lang="hr-HR" dirty="0" err="1"/>
              <a:t>Opinions</a:t>
            </a:r>
            <a:r>
              <a:rPr lang="hr-HR" dirty="0"/>
              <a:t>,</a:t>
            </a:r>
            <a:r>
              <a:rPr lang="hr-HR" b="1" i="1" dirty="0"/>
              <a:t> </a:t>
            </a:r>
            <a:r>
              <a:rPr lang="hr-HR" dirty="0" err="1"/>
              <a:t>may</a:t>
            </a:r>
            <a:r>
              <a:rPr lang="hr-HR" dirty="0"/>
              <a:t> use one </a:t>
            </a:r>
            <a:r>
              <a:rPr lang="hr-HR" dirty="0" err="1"/>
              <a:t>of</a:t>
            </a:r>
            <a:r>
              <a:rPr lang="hr-HR" dirty="0"/>
              <a:t> </a:t>
            </a:r>
            <a:r>
              <a:rPr lang="hr-HR" dirty="0" err="1"/>
              <a:t>the</a:t>
            </a:r>
            <a:r>
              <a:rPr lang="hr-HR" dirty="0"/>
              <a:t> </a:t>
            </a:r>
            <a:r>
              <a:rPr lang="hr-HR" dirty="0" err="1"/>
              <a:t>languages</a:t>
            </a:r>
            <a:r>
              <a:rPr lang="hr-HR" dirty="0"/>
              <a:t> </a:t>
            </a:r>
            <a:r>
              <a:rPr lang="hr-HR" dirty="0" err="1"/>
              <a:t>referred</a:t>
            </a:r>
            <a:r>
              <a:rPr lang="hr-HR" dirty="0"/>
              <a:t> to </a:t>
            </a:r>
            <a:r>
              <a:rPr lang="hr-HR" dirty="0" err="1"/>
              <a:t>in</a:t>
            </a:r>
            <a:r>
              <a:rPr lang="hr-HR" dirty="0"/>
              <a:t> </a:t>
            </a:r>
            <a:r>
              <a:rPr lang="hr-HR" dirty="0" err="1"/>
              <a:t>Article</a:t>
            </a:r>
            <a:r>
              <a:rPr lang="hr-HR" dirty="0"/>
              <a:t> 36 </a:t>
            </a:r>
            <a:r>
              <a:rPr lang="hr-HR" dirty="0" err="1"/>
              <a:t>other</a:t>
            </a:r>
            <a:r>
              <a:rPr lang="hr-HR" dirty="0"/>
              <a:t> </a:t>
            </a:r>
            <a:r>
              <a:rPr lang="hr-HR" dirty="0" err="1"/>
              <a:t>than</a:t>
            </a:r>
            <a:r>
              <a:rPr lang="hr-HR" dirty="0"/>
              <a: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The</a:t>
            </a:r>
            <a:r>
              <a:rPr lang="hr-HR" dirty="0"/>
              <a:t> </a:t>
            </a:r>
            <a:r>
              <a:rPr lang="hr-HR" dirty="0" err="1"/>
              <a:t>Registrar</a:t>
            </a:r>
            <a:r>
              <a:rPr lang="hr-HR" dirty="0"/>
              <a:t> </a:t>
            </a:r>
            <a:r>
              <a:rPr lang="hr-HR" dirty="0" err="1"/>
              <a:t>shall</a:t>
            </a:r>
            <a:r>
              <a:rPr lang="hr-HR" dirty="0"/>
              <a:t> </a:t>
            </a:r>
            <a:r>
              <a:rPr lang="hr-HR" dirty="0" err="1"/>
              <a:t>arrange</a:t>
            </a:r>
            <a:r>
              <a:rPr lang="hr-HR" dirty="0"/>
              <a:t> for </a:t>
            </a:r>
            <a:r>
              <a:rPr lang="hr-HR" dirty="0" err="1"/>
              <a:t>translation</a:t>
            </a:r>
            <a:r>
              <a:rPr lang="hr-HR" dirty="0"/>
              <a:t> </a:t>
            </a:r>
            <a:r>
              <a:rPr lang="hr-HR" dirty="0" err="1"/>
              <a:t>into</a:t>
            </a:r>
            <a:r>
              <a:rPr lang="hr-HR" dirty="0"/>
              <a: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a:t>
            </a:r>
            <a:r>
              <a:rPr lang="hr-HR" i="1" dirty="0"/>
              <a:t> </a:t>
            </a:r>
            <a:endParaRPr lang="hr-HR" dirty="0"/>
          </a:p>
          <a:p>
            <a:endParaRPr lang="en-US" dirty="0"/>
          </a:p>
        </p:txBody>
      </p:sp>
    </p:spTree>
    <p:extLst>
      <p:ext uri="{BB962C8B-B14F-4D97-AF65-F5344CB8AC3E}">
        <p14:creationId xmlns:p14="http://schemas.microsoft.com/office/powerpoint/2010/main" val="3548799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Organization of the Court</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20000"/>
          </a:bodyPr>
          <a:lstStyle/>
          <a:p>
            <a:r>
              <a:rPr lang="en-GB" b="1" dirty="0" smtClean="0"/>
              <a:t>2 </a:t>
            </a:r>
            <a:r>
              <a:rPr lang="en-GB" b="1" dirty="0"/>
              <a:t>courts</a:t>
            </a:r>
            <a:r>
              <a:rPr lang="en-GB" dirty="0"/>
              <a:t>: the Court of Justice</a:t>
            </a:r>
            <a:r>
              <a:rPr lang="en-GB" b="1" dirty="0"/>
              <a:t> </a:t>
            </a:r>
            <a:r>
              <a:rPr lang="en-GB" dirty="0"/>
              <a:t>and</a:t>
            </a:r>
            <a:r>
              <a:rPr lang="en-GB" b="1" dirty="0"/>
              <a:t> </a:t>
            </a:r>
            <a:r>
              <a:rPr lang="en-GB" dirty="0"/>
              <a:t>the</a:t>
            </a:r>
            <a:r>
              <a:rPr lang="en-GB" b="1" dirty="0"/>
              <a:t> </a:t>
            </a:r>
            <a:r>
              <a:rPr lang="en-GB" dirty="0"/>
              <a:t>General Court.</a:t>
            </a:r>
            <a:r>
              <a:rPr lang="en-GB" b="1" dirty="0"/>
              <a:t> </a:t>
            </a:r>
            <a:endParaRPr lang="hr-HR" b="1" dirty="0" smtClean="0"/>
          </a:p>
          <a:p>
            <a:r>
              <a:rPr lang="en-GB" b="1" dirty="0" smtClean="0"/>
              <a:t>The </a:t>
            </a:r>
            <a:r>
              <a:rPr lang="en-GB" b="1" dirty="0"/>
              <a:t>Court of Justice</a:t>
            </a:r>
            <a:r>
              <a:rPr lang="en-GB" dirty="0"/>
              <a:t> deals with requests for preliminary rulings from national courts, and certain actions for annulment and appeals. </a:t>
            </a:r>
            <a:endParaRPr lang="hr-HR" dirty="0" smtClean="0"/>
          </a:p>
          <a:p>
            <a:r>
              <a:rPr lang="en-GB" b="1" dirty="0" smtClean="0"/>
              <a:t>The </a:t>
            </a:r>
            <a:r>
              <a:rPr lang="en-GB" b="1" dirty="0"/>
              <a:t>General Court</a:t>
            </a:r>
            <a:r>
              <a:rPr lang="en-GB" dirty="0"/>
              <a:t> rules on actions for annulment brought by individuals, companies and, in some cases, EU governments. In practice, this means that this court deals mainly with competition law, state aid, trade, agriculture, and trademarks.</a:t>
            </a:r>
            <a:endParaRPr lang="hr-HR" dirty="0"/>
          </a:p>
          <a:p>
            <a:pPr fontAlgn="ctr"/>
            <a:r>
              <a:rPr lang="en-GB" dirty="0"/>
              <a:t>The Court of Justice is composed of 28 judges, one </a:t>
            </a:r>
            <a:r>
              <a:rPr lang="en-GB" b="1" dirty="0"/>
              <a:t>judge</a:t>
            </a:r>
            <a:r>
              <a:rPr lang="en-GB" dirty="0"/>
              <a:t> from each member state, and 11 </a:t>
            </a:r>
            <a:r>
              <a:rPr lang="en-GB" b="1" dirty="0"/>
              <a:t>Advocates General </a:t>
            </a:r>
            <a:r>
              <a:rPr lang="en-GB" dirty="0"/>
              <a:t>who deliver reasoned opinions on cases to assist the </a:t>
            </a:r>
            <a:r>
              <a:rPr lang="en-GB" dirty="0" smtClean="0"/>
              <a:t>Court </a:t>
            </a:r>
            <a:r>
              <a:rPr lang="en-GB" dirty="0"/>
              <a:t>in making its decisions. </a:t>
            </a:r>
            <a:endParaRPr lang="hr-HR" dirty="0" smtClean="0"/>
          </a:p>
          <a:p>
            <a:pPr fontAlgn="ctr"/>
            <a:r>
              <a:rPr lang="en-GB" dirty="0" smtClean="0"/>
              <a:t>It </a:t>
            </a:r>
            <a:r>
              <a:rPr lang="en-GB" dirty="0"/>
              <a:t>may sit as a </a:t>
            </a:r>
            <a:r>
              <a:rPr lang="en-GB" b="1" dirty="0"/>
              <a:t>full court</a:t>
            </a:r>
            <a:r>
              <a:rPr lang="en-GB" dirty="0"/>
              <a:t>, in a </a:t>
            </a:r>
            <a:r>
              <a:rPr lang="en-GB" b="1" dirty="0"/>
              <a:t>Grand Chamber </a:t>
            </a:r>
            <a:r>
              <a:rPr lang="en-GB" dirty="0"/>
              <a:t>of 15 judges, or in </a:t>
            </a:r>
            <a:r>
              <a:rPr lang="en-GB" b="1" dirty="0"/>
              <a:t>Chambers </a:t>
            </a:r>
            <a:r>
              <a:rPr lang="en-GB" dirty="0"/>
              <a:t>of </a:t>
            </a:r>
            <a:r>
              <a:rPr lang="hr-HR" dirty="0"/>
              <a:t>3</a:t>
            </a:r>
            <a:r>
              <a:rPr lang="en-GB" dirty="0" smtClean="0"/>
              <a:t> </a:t>
            </a:r>
            <a:r>
              <a:rPr lang="en-GB" dirty="0"/>
              <a:t>or </a:t>
            </a:r>
            <a:r>
              <a:rPr lang="hr-HR" dirty="0"/>
              <a:t>5</a:t>
            </a:r>
            <a:r>
              <a:rPr lang="en-GB" dirty="0" smtClean="0"/>
              <a:t> </a:t>
            </a:r>
            <a:r>
              <a:rPr lang="en-GB" dirty="0"/>
              <a:t>judges.</a:t>
            </a:r>
            <a:endParaRPr lang="hr-HR" dirty="0"/>
          </a:p>
          <a:p>
            <a:endParaRPr lang="en-US" dirty="0"/>
          </a:p>
        </p:txBody>
      </p:sp>
    </p:spTree>
    <p:extLst>
      <p:ext uri="{BB962C8B-B14F-4D97-AF65-F5344CB8AC3E}">
        <p14:creationId xmlns:p14="http://schemas.microsoft.com/office/powerpoint/2010/main" val="22441755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err="1"/>
              <a:t>Article</a:t>
            </a:r>
            <a:r>
              <a:rPr lang="hr-HR" i="1" dirty="0"/>
              <a:t> 39 </a:t>
            </a:r>
            <a:r>
              <a:rPr lang="hr-HR" dirty="0"/>
              <a:t/>
            </a:r>
            <a:br>
              <a:rPr lang="hr-HR" dirty="0"/>
            </a:br>
            <a:r>
              <a:rPr lang="hr-HR" i="1" dirty="0" err="1"/>
              <a:t>Responsibility</a:t>
            </a:r>
            <a:r>
              <a:rPr lang="hr-HR" i="1" dirty="0"/>
              <a:t> </a:t>
            </a:r>
            <a:r>
              <a:rPr lang="hr-HR" i="1" dirty="0" err="1"/>
              <a:t>of</a:t>
            </a:r>
            <a:r>
              <a:rPr lang="hr-HR" i="1" dirty="0"/>
              <a:t> </a:t>
            </a:r>
            <a:r>
              <a:rPr lang="hr-HR" i="1" dirty="0" err="1"/>
              <a:t>the</a:t>
            </a:r>
            <a:r>
              <a:rPr lang="hr-HR" i="1" dirty="0"/>
              <a:t> </a:t>
            </a:r>
            <a:r>
              <a:rPr lang="hr-HR" i="1" dirty="0" err="1"/>
              <a:t>Registrar</a:t>
            </a:r>
            <a:r>
              <a:rPr lang="hr-HR" i="1" dirty="0"/>
              <a:t> </a:t>
            </a:r>
            <a:r>
              <a:rPr lang="hr-HR" i="1" dirty="0" err="1"/>
              <a:t>concerning</a:t>
            </a:r>
            <a:r>
              <a:rPr lang="hr-HR" i="1" dirty="0"/>
              <a:t> </a:t>
            </a:r>
            <a:r>
              <a:rPr lang="hr-HR" i="1" dirty="0" err="1"/>
              <a:t>language</a:t>
            </a:r>
            <a:r>
              <a:rPr lang="hr-HR" i="1" dirty="0"/>
              <a:t> </a:t>
            </a:r>
            <a:r>
              <a:rPr lang="hr-HR" i="1" dirty="0" err="1"/>
              <a:t>arrangements</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The</a:t>
            </a:r>
            <a:r>
              <a:rPr lang="hr-HR" dirty="0"/>
              <a:t> </a:t>
            </a:r>
            <a:r>
              <a:rPr lang="hr-HR" dirty="0" err="1"/>
              <a:t>Registrar</a:t>
            </a:r>
            <a:r>
              <a:rPr lang="hr-HR" dirty="0"/>
              <a:t> </a:t>
            </a:r>
            <a:r>
              <a:rPr lang="hr-HR" dirty="0" err="1"/>
              <a:t>shall</a:t>
            </a:r>
            <a:r>
              <a:rPr lang="hr-HR" dirty="0"/>
              <a:t>, at </a:t>
            </a:r>
            <a:r>
              <a:rPr lang="hr-HR" dirty="0" err="1"/>
              <a:t>the</a:t>
            </a:r>
            <a:r>
              <a:rPr lang="hr-HR" dirty="0"/>
              <a:t> </a:t>
            </a:r>
            <a:r>
              <a:rPr lang="hr-HR" dirty="0" err="1"/>
              <a:t>request</a:t>
            </a:r>
            <a:r>
              <a:rPr lang="hr-HR" dirty="0"/>
              <a:t> </a:t>
            </a:r>
            <a:r>
              <a:rPr lang="hr-HR" dirty="0" err="1"/>
              <a:t>of</a:t>
            </a:r>
            <a:r>
              <a:rPr lang="hr-HR" dirty="0"/>
              <a:t> </a:t>
            </a:r>
            <a:r>
              <a:rPr lang="hr-HR" dirty="0" err="1"/>
              <a:t>any</a:t>
            </a:r>
            <a:r>
              <a:rPr lang="hr-HR" dirty="0"/>
              <a:t> </a:t>
            </a:r>
            <a:r>
              <a:rPr lang="hr-HR" dirty="0" err="1"/>
              <a:t>Judge</a:t>
            </a:r>
            <a:r>
              <a:rPr lang="hr-HR" dirty="0"/>
              <a:t>, </a:t>
            </a:r>
            <a:r>
              <a:rPr lang="hr-HR" dirty="0" err="1"/>
              <a:t>of</a:t>
            </a:r>
            <a:r>
              <a:rPr lang="hr-HR" dirty="0"/>
              <a:t> </a:t>
            </a:r>
            <a:r>
              <a:rPr lang="hr-HR" dirty="0" err="1"/>
              <a:t>the</a:t>
            </a:r>
            <a:r>
              <a:rPr lang="hr-HR" dirty="0"/>
              <a:t> </a:t>
            </a:r>
            <a:r>
              <a:rPr lang="hr-HR" dirty="0" err="1"/>
              <a:t>Advocate</a:t>
            </a:r>
            <a:r>
              <a:rPr lang="hr-HR" dirty="0"/>
              <a:t> General </a:t>
            </a:r>
            <a:r>
              <a:rPr lang="hr-HR" dirty="0" err="1"/>
              <a:t>or</a:t>
            </a:r>
            <a:r>
              <a:rPr lang="hr-HR" dirty="0"/>
              <a:t> </a:t>
            </a:r>
            <a:r>
              <a:rPr lang="hr-HR" dirty="0" err="1"/>
              <a:t>of</a:t>
            </a:r>
            <a:r>
              <a:rPr lang="hr-HR" dirty="0"/>
              <a:t> a party, </a:t>
            </a:r>
            <a:r>
              <a:rPr lang="hr-HR" dirty="0" err="1"/>
              <a:t>arrange</a:t>
            </a:r>
            <a:r>
              <a:rPr lang="hr-HR" dirty="0"/>
              <a:t> for </a:t>
            </a:r>
            <a:r>
              <a:rPr lang="hr-HR" dirty="0" err="1"/>
              <a:t>anything</a:t>
            </a:r>
            <a:r>
              <a:rPr lang="hr-HR" dirty="0"/>
              <a:t> </a:t>
            </a:r>
            <a:r>
              <a:rPr lang="hr-HR" dirty="0" err="1"/>
              <a:t>said</a:t>
            </a:r>
            <a:r>
              <a:rPr lang="hr-HR" dirty="0"/>
              <a:t> </a:t>
            </a:r>
            <a:r>
              <a:rPr lang="hr-HR" dirty="0" err="1"/>
              <a:t>or</a:t>
            </a:r>
            <a:r>
              <a:rPr lang="hr-HR" dirty="0"/>
              <a:t> </a:t>
            </a:r>
            <a:r>
              <a:rPr lang="hr-HR" dirty="0" err="1"/>
              <a:t>written</a:t>
            </a:r>
            <a:r>
              <a:rPr lang="hr-HR" dirty="0"/>
              <a:t> </a:t>
            </a:r>
            <a:r>
              <a:rPr lang="hr-HR" dirty="0" err="1"/>
              <a:t>in</a:t>
            </a:r>
            <a:r>
              <a:rPr lang="hr-HR" dirty="0"/>
              <a:t> </a:t>
            </a:r>
            <a:r>
              <a:rPr lang="hr-HR" dirty="0" err="1"/>
              <a:t>the</a:t>
            </a:r>
            <a:r>
              <a:rPr lang="hr-HR" dirty="0"/>
              <a:t> </a:t>
            </a:r>
            <a:r>
              <a:rPr lang="hr-HR" dirty="0" err="1"/>
              <a:t>course</a:t>
            </a:r>
            <a:r>
              <a:rPr lang="hr-HR" dirty="0"/>
              <a:t> </a:t>
            </a:r>
            <a:r>
              <a:rPr lang="hr-HR" dirty="0" err="1"/>
              <a:t>of</a:t>
            </a:r>
            <a:r>
              <a:rPr lang="hr-HR" dirty="0"/>
              <a:t> </a:t>
            </a:r>
            <a:r>
              <a:rPr lang="hr-HR" dirty="0" err="1"/>
              <a:t>the</a:t>
            </a:r>
            <a:r>
              <a:rPr lang="hr-HR" dirty="0"/>
              <a:t> </a:t>
            </a:r>
            <a:r>
              <a:rPr lang="hr-HR" dirty="0" err="1"/>
              <a:t>proceedings</a:t>
            </a:r>
            <a:r>
              <a:rPr lang="hr-HR" dirty="0"/>
              <a:t> </a:t>
            </a:r>
            <a:r>
              <a:rPr lang="hr-HR" dirty="0" err="1"/>
              <a:t>before</a:t>
            </a:r>
            <a:r>
              <a:rPr lang="hr-HR" dirty="0"/>
              <a:t> </a:t>
            </a:r>
            <a:r>
              <a:rPr lang="hr-HR" dirty="0" err="1"/>
              <a:t>the</a:t>
            </a:r>
            <a:r>
              <a:rPr lang="hr-HR" dirty="0"/>
              <a:t> Court to </a:t>
            </a:r>
            <a:r>
              <a:rPr lang="hr-HR" dirty="0" err="1"/>
              <a:t>be</a:t>
            </a:r>
            <a:r>
              <a:rPr lang="hr-HR" dirty="0"/>
              <a:t> </a:t>
            </a:r>
            <a:r>
              <a:rPr lang="hr-HR" dirty="0" err="1"/>
              <a:t>translated</a:t>
            </a:r>
            <a:r>
              <a:rPr lang="hr-HR" dirty="0"/>
              <a:t> </a:t>
            </a:r>
            <a:r>
              <a:rPr lang="hr-HR" dirty="0" err="1"/>
              <a:t>into</a:t>
            </a:r>
            <a:r>
              <a:rPr lang="hr-HR" dirty="0"/>
              <a:t> </a:t>
            </a:r>
            <a:r>
              <a:rPr lang="hr-HR" dirty="0" err="1"/>
              <a:t>the</a:t>
            </a:r>
            <a:r>
              <a:rPr lang="hr-HR" dirty="0"/>
              <a:t> </a:t>
            </a:r>
            <a:r>
              <a:rPr lang="hr-HR" dirty="0" err="1"/>
              <a:t>languages</a:t>
            </a:r>
            <a:r>
              <a:rPr lang="hr-HR" dirty="0"/>
              <a:t> </a:t>
            </a:r>
            <a:r>
              <a:rPr lang="hr-HR" dirty="0" err="1"/>
              <a:t>chosen</a:t>
            </a:r>
            <a:r>
              <a:rPr lang="hr-HR" dirty="0"/>
              <a:t> </a:t>
            </a:r>
            <a:r>
              <a:rPr lang="hr-HR" dirty="0" err="1"/>
              <a:t>from</a:t>
            </a:r>
            <a:r>
              <a:rPr lang="hr-HR" dirty="0"/>
              <a:t> </a:t>
            </a:r>
            <a:r>
              <a:rPr lang="hr-HR" dirty="0" err="1"/>
              <a:t>those</a:t>
            </a:r>
            <a:r>
              <a:rPr lang="hr-HR" dirty="0"/>
              <a:t> </a:t>
            </a:r>
            <a:r>
              <a:rPr lang="hr-HR" dirty="0" err="1"/>
              <a:t>referred</a:t>
            </a:r>
            <a:r>
              <a:rPr lang="hr-HR" dirty="0"/>
              <a:t> to </a:t>
            </a:r>
            <a:r>
              <a:rPr lang="hr-HR" dirty="0" err="1"/>
              <a:t>in</a:t>
            </a:r>
            <a:r>
              <a:rPr lang="hr-HR" dirty="0"/>
              <a:t> </a:t>
            </a:r>
            <a:r>
              <a:rPr lang="hr-HR" dirty="0" err="1"/>
              <a:t>Article</a:t>
            </a:r>
            <a:r>
              <a:rPr lang="hr-HR" dirty="0"/>
              <a:t> 36.</a:t>
            </a:r>
            <a:r>
              <a:rPr lang="hr-HR" i="1" dirty="0"/>
              <a:t> </a:t>
            </a:r>
            <a:endParaRPr lang="hr-HR" dirty="0"/>
          </a:p>
          <a:p>
            <a:endParaRPr lang="en-US" dirty="0"/>
          </a:p>
        </p:txBody>
      </p:sp>
    </p:spTree>
    <p:extLst>
      <p:ext uri="{BB962C8B-B14F-4D97-AF65-F5344CB8AC3E}">
        <p14:creationId xmlns:p14="http://schemas.microsoft.com/office/powerpoint/2010/main" val="23906634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err="1"/>
              <a:t>Article</a:t>
            </a:r>
            <a:r>
              <a:rPr lang="hr-HR" i="1" dirty="0"/>
              <a:t> 40 </a:t>
            </a:r>
            <a:r>
              <a:rPr lang="hr-HR" dirty="0"/>
              <a:t/>
            </a:r>
            <a:br>
              <a:rPr lang="hr-HR" dirty="0"/>
            </a:br>
            <a:r>
              <a:rPr lang="hr-HR" i="1" dirty="0" err="1"/>
              <a:t>Languages</a:t>
            </a:r>
            <a:r>
              <a:rPr lang="hr-HR" i="1" dirty="0"/>
              <a:t> </a:t>
            </a:r>
            <a:r>
              <a:rPr lang="hr-HR" i="1" dirty="0" err="1"/>
              <a:t>of</a:t>
            </a:r>
            <a:r>
              <a:rPr lang="hr-HR" i="1" dirty="0"/>
              <a:t> </a:t>
            </a:r>
            <a:r>
              <a:rPr lang="hr-HR" i="1" dirty="0" err="1"/>
              <a:t>the</a:t>
            </a:r>
            <a:r>
              <a:rPr lang="hr-HR" i="1" dirty="0"/>
              <a:t> </a:t>
            </a:r>
            <a:r>
              <a:rPr lang="hr-HR" i="1" dirty="0" err="1"/>
              <a:t>publications</a:t>
            </a:r>
            <a:r>
              <a:rPr lang="hr-HR" i="1" dirty="0"/>
              <a:t> </a:t>
            </a:r>
            <a:r>
              <a:rPr lang="hr-HR" i="1" dirty="0" err="1"/>
              <a:t>of</a:t>
            </a:r>
            <a:r>
              <a:rPr lang="hr-HR" i="1" dirty="0"/>
              <a:t> </a:t>
            </a:r>
            <a:r>
              <a:rPr lang="hr-HR" i="1" dirty="0" err="1"/>
              <a:t>the</a:t>
            </a:r>
            <a:r>
              <a:rPr lang="hr-HR" i="1" dirty="0"/>
              <a:t> Court</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Publications</a:t>
            </a:r>
            <a:r>
              <a:rPr lang="hr-HR" dirty="0"/>
              <a:t> </a:t>
            </a:r>
            <a:r>
              <a:rPr lang="hr-HR" dirty="0" err="1"/>
              <a:t>of</a:t>
            </a:r>
            <a:r>
              <a:rPr lang="hr-HR" dirty="0"/>
              <a:t> </a:t>
            </a:r>
            <a:r>
              <a:rPr lang="hr-HR" dirty="0" err="1"/>
              <a:t>the</a:t>
            </a:r>
            <a:r>
              <a:rPr lang="hr-HR" dirty="0"/>
              <a:t> Court </a:t>
            </a:r>
            <a:r>
              <a:rPr lang="hr-HR" dirty="0" err="1"/>
              <a:t>shall</a:t>
            </a:r>
            <a:r>
              <a:rPr lang="hr-HR" dirty="0"/>
              <a:t> </a:t>
            </a:r>
            <a:r>
              <a:rPr lang="hr-HR" dirty="0" err="1"/>
              <a:t>be</a:t>
            </a:r>
            <a:r>
              <a:rPr lang="hr-HR" dirty="0"/>
              <a:t> </a:t>
            </a:r>
            <a:r>
              <a:rPr lang="hr-HR" dirty="0" err="1"/>
              <a:t>issued</a:t>
            </a:r>
            <a:r>
              <a:rPr lang="hr-HR" dirty="0"/>
              <a:t> </a:t>
            </a:r>
            <a:r>
              <a:rPr lang="hr-HR" dirty="0" err="1"/>
              <a:t>in</a:t>
            </a:r>
            <a:r>
              <a:rPr lang="hr-HR" dirty="0"/>
              <a:t> </a:t>
            </a:r>
            <a:r>
              <a:rPr lang="hr-HR" dirty="0" err="1"/>
              <a:t>the</a:t>
            </a:r>
            <a:r>
              <a:rPr lang="hr-HR" dirty="0"/>
              <a:t> </a:t>
            </a:r>
            <a:r>
              <a:rPr lang="hr-HR" dirty="0" err="1"/>
              <a:t>languages</a:t>
            </a:r>
            <a:r>
              <a:rPr lang="hr-HR" dirty="0"/>
              <a:t> </a:t>
            </a:r>
            <a:r>
              <a:rPr lang="hr-HR" dirty="0" err="1"/>
              <a:t>referred</a:t>
            </a:r>
            <a:r>
              <a:rPr lang="hr-HR" dirty="0"/>
              <a:t> to </a:t>
            </a:r>
            <a:r>
              <a:rPr lang="hr-HR" dirty="0" err="1"/>
              <a:t>in</a:t>
            </a:r>
            <a:r>
              <a:rPr lang="hr-HR" dirty="0"/>
              <a:t> </a:t>
            </a:r>
            <a:r>
              <a:rPr lang="hr-HR" dirty="0" err="1"/>
              <a:t>Article</a:t>
            </a:r>
            <a:r>
              <a:rPr lang="hr-HR" dirty="0"/>
              <a:t> 1 </a:t>
            </a:r>
            <a:r>
              <a:rPr lang="hr-HR" dirty="0" err="1"/>
              <a:t>of</a:t>
            </a:r>
            <a:r>
              <a:rPr lang="hr-HR" dirty="0"/>
              <a:t> </a:t>
            </a:r>
            <a:r>
              <a:rPr lang="hr-HR" dirty="0" err="1"/>
              <a:t>Council</a:t>
            </a:r>
            <a:r>
              <a:rPr lang="hr-HR" dirty="0"/>
              <a:t> </a:t>
            </a:r>
            <a:r>
              <a:rPr lang="hr-HR" dirty="0" err="1"/>
              <a:t>Regulation</a:t>
            </a:r>
            <a:r>
              <a:rPr lang="hr-HR" dirty="0"/>
              <a:t> No 1.</a:t>
            </a:r>
          </a:p>
          <a:p>
            <a:endParaRPr lang="en-US" dirty="0"/>
          </a:p>
        </p:txBody>
      </p:sp>
    </p:spTree>
    <p:extLst>
      <p:ext uri="{BB962C8B-B14F-4D97-AF65-F5344CB8AC3E}">
        <p14:creationId xmlns:p14="http://schemas.microsoft.com/office/powerpoint/2010/main" val="3721342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a:t> </a:t>
            </a:r>
            <a:r>
              <a:rPr lang="hr-HR" i="1" dirty="0" err="1"/>
              <a:t>Article</a:t>
            </a:r>
            <a:r>
              <a:rPr lang="hr-HR" i="1" dirty="0"/>
              <a:t> 41 </a:t>
            </a:r>
            <a:r>
              <a:rPr lang="hr-HR" dirty="0"/>
              <a:t/>
            </a:r>
            <a:br>
              <a:rPr lang="hr-HR" dirty="0"/>
            </a:br>
            <a:r>
              <a:rPr lang="hr-HR" i="1" dirty="0" err="1"/>
              <a:t>Authentic</a:t>
            </a:r>
            <a:r>
              <a:rPr lang="hr-HR" i="1" dirty="0"/>
              <a:t> </a:t>
            </a:r>
            <a:r>
              <a:rPr lang="hr-HR" i="1" dirty="0" err="1"/>
              <a:t>texts</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The</a:t>
            </a:r>
            <a:r>
              <a:rPr lang="hr-HR" dirty="0"/>
              <a:t> </a:t>
            </a:r>
            <a:r>
              <a:rPr lang="hr-HR" dirty="0" err="1"/>
              <a:t>texts</a:t>
            </a:r>
            <a:r>
              <a:rPr lang="hr-HR" dirty="0"/>
              <a:t> </a:t>
            </a:r>
            <a:r>
              <a:rPr lang="hr-HR" dirty="0" err="1"/>
              <a:t>of</a:t>
            </a:r>
            <a:r>
              <a:rPr lang="hr-HR" dirty="0"/>
              <a:t> </a:t>
            </a:r>
            <a:r>
              <a:rPr lang="hr-HR" dirty="0" err="1"/>
              <a:t>documents</a:t>
            </a:r>
            <a:r>
              <a:rPr lang="hr-HR" dirty="0"/>
              <a:t> </a:t>
            </a:r>
            <a:r>
              <a:rPr lang="hr-HR" dirty="0" err="1"/>
              <a:t>drawn</a:t>
            </a:r>
            <a:r>
              <a:rPr lang="hr-HR" dirty="0"/>
              <a:t> </a:t>
            </a:r>
            <a:r>
              <a:rPr lang="hr-HR" dirty="0" err="1"/>
              <a:t>up</a:t>
            </a:r>
            <a:r>
              <a:rPr lang="hr-HR" dirty="0"/>
              <a:t> </a:t>
            </a:r>
            <a:r>
              <a:rPr lang="hr-HR" dirty="0" err="1"/>
              <a:t>in</a:t>
            </a:r>
            <a:r>
              <a:rPr lang="hr-HR" dirty="0"/>
              <a: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or</a:t>
            </a:r>
            <a:r>
              <a:rPr lang="hr-HR" dirty="0"/>
              <a:t>, </a:t>
            </a:r>
            <a:r>
              <a:rPr lang="hr-HR" dirty="0" err="1"/>
              <a:t>where</a:t>
            </a:r>
            <a:r>
              <a:rPr lang="hr-HR" dirty="0"/>
              <a:t> </a:t>
            </a:r>
            <a:r>
              <a:rPr lang="hr-HR" dirty="0" err="1"/>
              <a:t>applicable</a:t>
            </a:r>
            <a:r>
              <a:rPr lang="hr-HR" dirty="0"/>
              <a:t>, </a:t>
            </a:r>
            <a:r>
              <a:rPr lang="hr-HR" dirty="0" err="1"/>
              <a:t>in</a:t>
            </a:r>
            <a:r>
              <a:rPr lang="hr-HR" dirty="0"/>
              <a:t> </a:t>
            </a:r>
            <a:r>
              <a:rPr lang="hr-HR" dirty="0" err="1"/>
              <a:t>another</a:t>
            </a:r>
            <a:r>
              <a:rPr lang="hr-HR" dirty="0"/>
              <a:t> </a:t>
            </a:r>
            <a:r>
              <a:rPr lang="hr-HR" dirty="0" err="1"/>
              <a:t>language</a:t>
            </a:r>
            <a:r>
              <a:rPr lang="hr-HR" dirty="0"/>
              <a:t> </a:t>
            </a:r>
            <a:r>
              <a:rPr lang="hr-HR" dirty="0" err="1"/>
              <a:t>authorised</a:t>
            </a:r>
            <a:r>
              <a:rPr lang="hr-HR" dirty="0"/>
              <a:t> </a:t>
            </a:r>
            <a:r>
              <a:rPr lang="hr-HR" dirty="0" err="1"/>
              <a:t>pursuant</a:t>
            </a:r>
            <a:r>
              <a:rPr lang="hr-HR" dirty="0"/>
              <a:t> to </a:t>
            </a:r>
            <a:r>
              <a:rPr lang="hr-HR" dirty="0" err="1"/>
              <a:t>Articles</a:t>
            </a:r>
            <a:r>
              <a:rPr lang="hr-HR" dirty="0"/>
              <a:t> 37 </a:t>
            </a:r>
            <a:r>
              <a:rPr lang="hr-HR" dirty="0" err="1"/>
              <a:t>or</a:t>
            </a:r>
            <a:r>
              <a:rPr lang="hr-HR" dirty="0"/>
              <a:t> 38 </a:t>
            </a:r>
            <a:r>
              <a:rPr lang="hr-HR" dirty="0" err="1"/>
              <a:t>of</a:t>
            </a:r>
            <a:r>
              <a:rPr lang="hr-HR" dirty="0"/>
              <a:t> </a:t>
            </a:r>
            <a:r>
              <a:rPr lang="hr-HR" dirty="0" err="1"/>
              <a:t>these</a:t>
            </a:r>
            <a:r>
              <a:rPr lang="hr-HR" dirty="0"/>
              <a:t> </a:t>
            </a:r>
            <a:r>
              <a:rPr lang="hr-HR" dirty="0" err="1"/>
              <a:t>Rules</a:t>
            </a:r>
            <a:r>
              <a:rPr lang="hr-HR" dirty="0"/>
              <a:t> </a:t>
            </a:r>
            <a:r>
              <a:rPr lang="hr-HR" dirty="0" err="1"/>
              <a:t>shall</a:t>
            </a:r>
            <a:r>
              <a:rPr lang="hr-HR" dirty="0"/>
              <a:t> </a:t>
            </a:r>
            <a:r>
              <a:rPr lang="hr-HR" dirty="0" err="1"/>
              <a:t>be</a:t>
            </a:r>
            <a:r>
              <a:rPr lang="hr-HR" dirty="0"/>
              <a:t> </a:t>
            </a:r>
            <a:r>
              <a:rPr lang="hr-HR" dirty="0" err="1"/>
              <a:t>authentic</a:t>
            </a:r>
            <a:r>
              <a:rPr lang="hr-HR" dirty="0"/>
              <a:t>.</a:t>
            </a:r>
            <a:r>
              <a:rPr lang="hr-HR" i="1" dirty="0"/>
              <a:t> </a:t>
            </a:r>
            <a:endParaRPr lang="hr-HR" dirty="0"/>
          </a:p>
          <a:p>
            <a:endParaRPr lang="en-US" dirty="0"/>
          </a:p>
        </p:txBody>
      </p:sp>
    </p:spTree>
    <p:extLst>
      <p:ext uri="{BB962C8B-B14F-4D97-AF65-F5344CB8AC3E}">
        <p14:creationId xmlns:p14="http://schemas.microsoft.com/office/powerpoint/2010/main" val="399040147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i="1" dirty="0" err="1"/>
              <a:t>Article</a:t>
            </a:r>
            <a:r>
              <a:rPr lang="hr-HR" i="1" dirty="0"/>
              <a:t> 42 </a:t>
            </a:r>
            <a:r>
              <a:rPr lang="hr-HR" dirty="0"/>
              <a:t/>
            </a:r>
            <a:br>
              <a:rPr lang="hr-HR" dirty="0"/>
            </a:br>
            <a:r>
              <a:rPr lang="hr-HR" i="1" dirty="0" err="1"/>
              <a:t>Language</a:t>
            </a:r>
            <a:r>
              <a:rPr lang="hr-HR" i="1" dirty="0"/>
              <a:t> </a:t>
            </a:r>
            <a:r>
              <a:rPr lang="hr-HR" i="1" dirty="0" err="1"/>
              <a:t>service</a:t>
            </a:r>
            <a:r>
              <a:rPr lang="hr-HR" i="1" dirty="0"/>
              <a:t> </a:t>
            </a:r>
            <a:r>
              <a:rPr lang="hr-HR" i="1" dirty="0" err="1"/>
              <a:t>of</a:t>
            </a:r>
            <a:r>
              <a:rPr lang="hr-HR" i="1" dirty="0"/>
              <a:t> </a:t>
            </a:r>
            <a:r>
              <a:rPr lang="hr-HR" i="1" dirty="0" err="1"/>
              <a:t>the</a:t>
            </a:r>
            <a:r>
              <a:rPr lang="hr-HR" i="1" dirty="0"/>
              <a:t> Court</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The</a:t>
            </a:r>
            <a:r>
              <a:rPr lang="hr-HR" dirty="0"/>
              <a:t> Court </a:t>
            </a:r>
            <a:r>
              <a:rPr lang="hr-HR" dirty="0" err="1"/>
              <a:t>shall</a:t>
            </a:r>
            <a:r>
              <a:rPr lang="hr-HR" dirty="0"/>
              <a:t> set </a:t>
            </a:r>
            <a:r>
              <a:rPr lang="hr-HR" dirty="0" err="1"/>
              <a:t>up</a:t>
            </a:r>
            <a:r>
              <a:rPr lang="hr-HR" dirty="0"/>
              <a:t> a </a:t>
            </a:r>
            <a:r>
              <a:rPr lang="hr-HR" dirty="0" err="1"/>
              <a:t>language</a:t>
            </a:r>
            <a:r>
              <a:rPr lang="hr-HR" dirty="0"/>
              <a:t> </a:t>
            </a:r>
            <a:r>
              <a:rPr lang="hr-HR" dirty="0" err="1"/>
              <a:t>service</a:t>
            </a:r>
            <a:r>
              <a:rPr lang="hr-HR" dirty="0"/>
              <a:t> </a:t>
            </a:r>
            <a:r>
              <a:rPr lang="hr-HR" dirty="0" err="1"/>
              <a:t>staffed</a:t>
            </a:r>
            <a:r>
              <a:rPr lang="hr-HR" dirty="0"/>
              <a:t> </a:t>
            </a:r>
            <a:r>
              <a:rPr lang="hr-HR" dirty="0" err="1"/>
              <a:t>by</a:t>
            </a:r>
            <a:r>
              <a:rPr lang="hr-HR" dirty="0"/>
              <a:t> </a:t>
            </a:r>
            <a:r>
              <a:rPr lang="hr-HR" b="1" dirty="0" err="1"/>
              <a:t>experts</a:t>
            </a:r>
            <a:r>
              <a:rPr lang="hr-HR" dirty="0"/>
              <a:t> </a:t>
            </a:r>
            <a:r>
              <a:rPr lang="hr-HR" dirty="0" err="1"/>
              <a:t>with</a:t>
            </a:r>
            <a:r>
              <a:rPr lang="hr-HR" dirty="0"/>
              <a:t> </a:t>
            </a:r>
            <a:r>
              <a:rPr lang="hr-HR" dirty="0" err="1"/>
              <a:t>adequate</a:t>
            </a:r>
            <a:r>
              <a:rPr lang="hr-HR" dirty="0"/>
              <a:t> </a:t>
            </a:r>
            <a:r>
              <a:rPr lang="hr-HR" b="1" dirty="0" err="1"/>
              <a:t>legal</a:t>
            </a:r>
            <a:r>
              <a:rPr lang="hr-HR" b="1" dirty="0"/>
              <a:t> </a:t>
            </a:r>
            <a:r>
              <a:rPr lang="hr-HR" b="1" dirty="0" err="1"/>
              <a:t>training</a:t>
            </a:r>
            <a:r>
              <a:rPr lang="hr-HR" dirty="0"/>
              <a:t> </a:t>
            </a:r>
            <a:r>
              <a:rPr lang="hr-HR" dirty="0" err="1"/>
              <a:t>and</a:t>
            </a:r>
            <a:r>
              <a:rPr lang="hr-HR" dirty="0"/>
              <a:t> a </a:t>
            </a:r>
            <a:r>
              <a:rPr lang="hr-HR" dirty="0" err="1"/>
              <a:t>thorough</a:t>
            </a:r>
            <a:r>
              <a:rPr lang="hr-HR" dirty="0"/>
              <a:t> </a:t>
            </a:r>
            <a:r>
              <a:rPr lang="hr-HR" b="1" dirty="0" err="1"/>
              <a:t>knowledge</a:t>
            </a:r>
            <a:r>
              <a:rPr lang="hr-HR" b="1" dirty="0"/>
              <a:t> </a:t>
            </a:r>
            <a:r>
              <a:rPr lang="hr-HR" b="1" dirty="0" err="1"/>
              <a:t>of</a:t>
            </a:r>
            <a:r>
              <a:rPr lang="hr-HR" b="1" dirty="0"/>
              <a:t> </a:t>
            </a:r>
            <a:r>
              <a:rPr lang="hr-HR" b="1" dirty="0" err="1"/>
              <a:t>several</a:t>
            </a:r>
            <a:r>
              <a:rPr lang="hr-HR" b="1" dirty="0"/>
              <a:t> </a:t>
            </a:r>
            <a:r>
              <a:rPr lang="hr-HR" b="1" dirty="0" err="1"/>
              <a:t>official</a:t>
            </a:r>
            <a:r>
              <a:rPr lang="hr-HR" b="1" dirty="0"/>
              <a:t> </a:t>
            </a:r>
            <a:r>
              <a:rPr lang="hr-HR" b="1" dirty="0" err="1"/>
              <a:t>languages</a:t>
            </a:r>
            <a:r>
              <a:rPr lang="hr-HR" b="1" dirty="0"/>
              <a:t> </a:t>
            </a:r>
            <a:r>
              <a:rPr lang="hr-HR" b="1" dirty="0" err="1"/>
              <a:t>of</a:t>
            </a:r>
            <a:r>
              <a:rPr lang="hr-HR" b="1" dirty="0"/>
              <a:t> </a:t>
            </a:r>
            <a:r>
              <a:rPr lang="hr-HR" b="1" dirty="0" err="1"/>
              <a:t>the</a:t>
            </a:r>
            <a:r>
              <a:rPr lang="hr-HR" b="1" dirty="0"/>
              <a:t> European Union.</a:t>
            </a:r>
            <a:endParaRPr lang="hr-HR" dirty="0"/>
          </a:p>
          <a:p>
            <a:endParaRPr lang="en-US" dirty="0"/>
          </a:p>
        </p:txBody>
      </p:sp>
    </p:spTree>
    <p:extLst>
      <p:ext uri="{BB962C8B-B14F-4D97-AF65-F5344CB8AC3E}">
        <p14:creationId xmlns:p14="http://schemas.microsoft.com/office/powerpoint/2010/main" val="223154294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a:t>II </a:t>
            </a:r>
            <a:r>
              <a:rPr lang="hr-HR" b="1" i="1" dirty="0" err="1"/>
              <a:t>Read</a:t>
            </a:r>
            <a:r>
              <a:rPr lang="hr-HR" b="1" i="1" dirty="0"/>
              <a:t> </a:t>
            </a:r>
            <a:r>
              <a:rPr lang="hr-HR" b="1" i="1" dirty="0" err="1"/>
              <a:t>the</a:t>
            </a:r>
            <a:r>
              <a:rPr lang="hr-HR" b="1" i="1" dirty="0"/>
              <a:t> </a:t>
            </a:r>
            <a:r>
              <a:rPr lang="hr-HR" b="1" i="1" dirty="0" err="1"/>
              <a:t>text</a:t>
            </a:r>
            <a:r>
              <a:rPr lang="hr-HR" b="1" i="1" dirty="0"/>
              <a:t> </a:t>
            </a:r>
            <a:r>
              <a:rPr lang="hr-HR" b="1" i="1" dirty="0" err="1"/>
              <a:t>and</a:t>
            </a:r>
            <a:r>
              <a:rPr lang="hr-HR" b="1" i="1" dirty="0"/>
              <a:t> </a:t>
            </a:r>
            <a:r>
              <a:rPr lang="hr-HR" b="1" i="1" dirty="0" err="1"/>
              <a:t>answer</a:t>
            </a:r>
            <a:r>
              <a:rPr lang="hr-HR" b="1" i="1" dirty="0"/>
              <a:t> </a:t>
            </a:r>
            <a:r>
              <a:rPr lang="hr-HR" b="1" i="1" dirty="0" err="1"/>
              <a:t>the</a:t>
            </a:r>
            <a:r>
              <a:rPr lang="hr-HR" b="1" i="1" dirty="0"/>
              <a:t> </a:t>
            </a:r>
            <a:r>
              <a:rPr lang="hr-HR" b="1" i="1" dirty="0" err="1"/>
              <a:t>following</a:t>
            </a:r>
            <a:r>
              <a:rPr lang="hr-HR" b="1" i="1" dirty="0"/>
              <a:t> </a:t>
            </a:r>
            <a:r>
              <a:rPr lang="hr-HR" b="1" i="1" dirty="0" err="1"/>
              <a:t>questions</a:t>
            </a:r>
            <a:r>
              <a:rPr lang="hr-HR" dirty="0"/>
              <a:t>:</a:t>
            </a:r>
            <a:br>
              <a:rPr lang="hr-HR" dirty="0"/>
            </a:br>
            <a:r>
              <a:rPr lang="hr-HR" dirty="0"/>
              <a:t> </a:t>
            </a:r>
            <a:br>
              <a:rPr lang="hr-HR" dirty="0"/>
            </a:br>
            <a:endParaRPr lang="en-US" dirty="0"/>
          </a:p>
        </p:txBody>
      </p:sp>
      <p:sp>
        <p:nvSpPr>
          <p:cNvPr id="3" name="Content Placeholder 2"/>
          <p:cNvSpPr>
            <a:spLocks noGrp="1"/>
          </p:cNvSpPr>
          <p:nvPr>
            <p:ph idx="1"/>
          </p:nvPr>
        </p:nvSpPr>
        <p:spPr/>
        <p:txBody>
          <a:bodyPr/>
          <a:lstStyle/>
          <a:p>
            <a:r>
              <a:rPr lang="hr-HR" dirty="0"/>
              <a:t>1. </a:t>
            </a:r>
            <a:r>
              <a:rPr lang="hr-HR" dirty="0" err="1"/>
              <a:t>What</a:t>
            </a:r>
            <a:r>
              <a:rPr lang="hr-HR" dirty="0"/>
              <a:t> are </a:t>
            </a:r>
            <a:r>
              <a:rPr lang="hr-HR" dirty="0" err="1"/>
              <a:t>the</a:t>
            </a:r>
            <a:r>
              <a:rPr lang="hr-HR" dirty="0"/>
              <a:t> </a:t>
            </a:r>
            <a:r>
              <a:rPr lang="hr-HR" dirty="0" err="1"/>
              <a:t>official</a:t>
            </a:r>
            <a:r>
              <a:rPr lang="hr-HR" dirty="0"/>
              <a:t> </a:t>
            </a:r>
            <a:r>
              <a:rPr lang="hr-HR" dirty="0" err="1"/>
              <a:t>languages</a:t>
            </a:r>
            <a:r>
              <a:rPr lang="hr-HR" dirty="0"/>
              <a:t> </a:t>
            </a:r>
            <a:r>
              <a:rPr lang="hr-HR" dirty="0" err="1"/>
              <a:t>of</a:t>
            </a:r>
            <a:r>
              <a:rPr lang="hr-HR" dirty="0"/>
              <a:t> </a:t>
            </a:r>
            <a:r>
              <a:rPr lang="hr-HR" dirty="0" err="1"/>
              <a:t>the</a:t>
            </a:r>
            <a:r>
              <a:rPr lang="hr-HR" dirty="0"/>
              <a:t> EU?</a:t>
            </a:r>
          </a:p>
          <a:p>
            <a:r>
              <a:rPr lang="hr-HR" dirty="0"/>
              <a:t>2. </a:t>
            </a:r>
            <a:r>
              <a:rPr lang="hr-HR" dirty="0" err="1"/>
              <a:t>What</a:t>
            </a:r>
            <a:r>
              <a:rPr lang="hr-HR" dirty="0"/>
              <a:t> </a:t>
            </a:r>
            <a:r>
              <a:rPr lang="hr-HR" dirty="0" err="1"/>
              <a:t>is</a:t>
            </a:r>
            <a:r>
              <a:rPr lang="hr-HR" dirty="0"/>
              <a: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in</a:t>
            </a:r>
            <a:r>
              <a:rPr lang="hr-HR" dirty="0"/>
              <a:t> </a:t>
            </a:r>
            <a:r>
              <a:rPr lang="hr-HR" dirty="0" err="1"/>
              <a:t>direct</a:t>
            </a:r>
            <a:r>
              <a:rPr lang="hr-HR" dirty="0"/>
              <a:t> </a:t>
            </a:r>
            <a:r>
              <a:rPr lang="hr-HR" dirty="0" err="1"/>
              <a:t>actions</a:t>
            </a:r>
            <a:r>
              <a:rPr lang="hr-HR" dirty="0"/>
              <a:t>?</a:t>
            </a:r>
          </a:p>
          <a:p>
            <a:r>
              <a:rPr lang="hr-HR" dirty="0"/>
              <a:t>3. Are </a:t>
            </a:r>
            <a:r>
              <a:rPr lang="hr-HR" dirty="0" err="1"/>
              <a:t>there</a:t>
            </a:r>
            <a:r>
              <a:rPr lang="hr-HR" dirty="0"/>
              <a:t> </a:t>
            </a:r>
            <a:r>
              <a:rPr lang="hr-HR" dirty="0" err="1"/>
              <a:t>any</a:t>
            </a:r>
            <a:r>
              <a:rPr lang="hr-HR" dirty="0"/>
              <a:t> </a:t>
            </a:r>
            <a:r>
              <a:rPr lang="hr-HR" dirty="0" err="1"/>
              <a:t>derogations</a:t>
            </a:r>
            <a:r>
              <a:rPr lang="hr-HR" dirty="0"/>
              <a:t> </a:t>
            </a:r>
            <a:r>
              <a:rPr lang="hr-HR" dirty="0" err="1"/>
              <a:t>from</a:t>
            </a:r>
            <a:r>
              <a:rPr lang="hr-HR" dirty="0"/>
              <a:t> </a:t>
            </a:r>
            <a:r>
              <a:rPr lang="hr-HR" dirty="0" err="1"/>
              <a:t>this</a:t>
            </a:r>
            <a:r>
              <a:rPr lang="hr-HR" dirty="0"/>
              <a:t> </a:t>
            </a:r>
            <a:r>
              <a:rPr lang="hr-HR" dirty="0" err="1"/>
              <a:t>rule</a:t>
            </a:r>
            <a:r>
              <a:rPr lang="hr-HR" dirty="0"/>
              <a:t>?</a:t>
            </a:r>
          </a:p>
          <a:p>
            <a:r>
              <a:rPr lang="hr-HR" dirty="0"/>
              <a:t>4. </a:t>
            </a:r>
            <a:r>
              <a:rPr lang="hr-HR" dirty="0" err="1"/>
              <a:t>What</a:t>
            </a:r>
            <a:r>
              <a:rPr lang="hr-HR" dirty="0"/>
              <a:t> </a:t>
            </a:r>
            <a:r>
              <a:rPr lang="hr-HR" dirty="0" err="1"/>
              <a:t>is</a:t>
            </a:r>
            <a:r>
              <a:rPr lang="hr-HR" dirty="0"/>
              <a:t> </a:t>
            </a:r>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in</a:t>
            </a:r>
            <a:r>
              <a:rPr lang="hr-HR" dirty="0"/>
              <a:t> </a:t>
            </a:r>
            <a:r>
              <a:rPr lang="hr-HR" dirty="0" err="1"/>
              <a:t>preliminary</a:t>
            </a:r>
            <a:r>
              <a:rPr lang="hr-HR" dirty="0"/>
              <a:t> </a:t>
            </a:r>
            <a:r>
              <a:rPr lang="hr-HR" dirty="0" err="1"/>
              <a:t>rulings</a:t>
            </a:r>
            <a:r>
              <a:rPr lang="hr-HR" dirty="0"/>
              <a:t>?</a:t>
            </a:r>
          </a:p>
          <a:p>
            <a:endParaRPr lang="en-US" dirty="0"/>
          </a:p>
        </p:txBody>
      </p:sp>
    </p:spTree>
    <p:extLst>
      <p:ext uri="{BB962C8B-B14F-4D97-AF65-F5344CB8AC3E}">
        <p14:creationId xmlns:p14="http://schemas.microsoft.com/office/powerpoint/2010/main" val="27564776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r>
              <a:rPr lang="hr-HR" dirty="0" smtClean="0"/>
              <a:t>: </a:t>
            </a:r>
            <a:endParaRPr lang="en-US" dirty="0"/>
          </a:p>
        </p:txBody>
      </p:sp>
      <p:sp>
        <p:nvSpPr>
          <p:cNvPr id="3" name="Content Placeholder 2"/>
          <p:cNvSpPr>
            <a:spLocks noGrp="1"/>
          </p:cNvSpPr>
          <p:nvPr>
            <p:ph idx="1"/>
          </p:nvPr>
        </p:nvSpPr>
        <p:spPr/>
        <p:txBody>
          <a:bodyPr/>
          <a:lstStyle/>
          <a:p>
            <a:r>
              <a:rPr lang="en-US" dirty="0"/>
              <a:t>an individual, company, or institution sued or accused in a court of law.</a:t>
            </a:r>
          </a:p>
          <a:p>
            <a:r>
              <a:rPr lang="hr-HR" dirty="0" err="1" smtClean="0"/>
              <a:t>Defendant</a:t>
            </a:r>
            <a:endParaRPr lang="hr-HR" dirty="0" smtClean="0"/>
          </a:p>
          <a:p>
            <a:r>
              <a:rPr lang="en-US" dirty="0"/>
              <a:t>give official permission for or approval to (an undertaking or agent).</a:t>
            </a:r>
          </a:p>
          <a:p>
            <a:r>
              <a:rPr lang="hr-HR" dirty="0" err="1" smtClean="0"/>
              <a:t>Authorize</a:t>
            </a:r>
            <a:endParaRPr lang="hr-HR" dirty="0" smtClean="0"/>
          </a:p>
          <a:p>
            <a:r>
              <a:rPr lang="en-US" dirty="0"/>
              <a:t>an exemption from or relaxation of a rule or law</a:t>
            </a:r>
          </a:p>
          <a:p>
            <a:r>
              <a:rPr lang="hr-HR" dirty="0" err="1" smtClean="0"/>
              <a:t>derogation</a:t>
            </a:r>
            <a:endParaRPr lang="en-US" dirty="0"/>
          </a:p>
        </p:txBody>
      </p:sp>
    </p:spTree>
    <p:extLst>
      <p:ext uri="{BB962C8B-B14F-4D97-AF65-F5344CB8AC3E}">
        <p14:creationId xmlns:p14="http://schemas.microsoft.com/office/powerpoint/2010/main" val="21827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normAutofit lnSpcReduction="10000"/>
          </a:bodyPr>
          <a:lstStyle/>
          <a:p>
            <a:r>
              <a:rPr lang="en-US" dirty="0"/>
              <a:t>without detriment to any existing right or claim.</a:t>
            </a:r>
          </a:p>
          <a:p>
            <a:r>
              <a:rPr lang="hr-HR" dirty="0" err="1" smtClean="0"/>
              <a:t>Without</a:t>
            </a:r>
            <a:r>
              <a:rPr lang="hr-HR" dirty="0" smtClean="0"/>
              <a:t> </a:t>
            </a:r>
            <a:r>
              <a:rPr lang="hr-HR" dirty="0" err="1" smtClean="0"/>
              <a:t>prejudice</a:t>
            </a:r>
            <a:endParaRPr lang="hr-HR" dirty="0" smtClean="0"/>
          </a:p>
          <a:p>
            <a:r>
              <a:rPr lang="en-US" dirty="0"/>
              <a:t>provide evidence to support or prove the truth of.</a:t>
            </a:r>
          </a:p>
          <a:p>
            <a:r>
              <a:rPr lang="hr-HR" dirty="0" err="1" smtClean="0"/>
              <a:t>Substantiate</a:t>
            </a:r>
            <a:endParaRPr lang="hr-HR" dirty="0" smtClean="0"/>
          </a:p>
          <a:p>
            <a:r>
              <a:rPr lang="en-US" dirty="0"/>
              <a:t>agree to a demand, request, or </a:t>
            </a:r>
            <a:r>
              <a:rPr lang="en-US" dirty="0" smtClean="0"/>
              <a:t>treaty</a:t>
            </a:r>
            <a:endParaRPr lang="hr-HR" dirty="0" smtClean="0"/>
          </a:p>
          <a:p>
            <a:r>
              <a:rPr lang="hr-HR" dirty="0" err="1" smtClean="0"/>
              <a:t>Accede</a:t>
            </a:r>
            <a:r>
              <a:rPr lang="hr-HR" dirty="0" smtClean="0"/>
              <a:t> to</a:t>
            </a:r>
          </a:p>
          <a:p>
            <a:r>
              <a:rPr lang="en-US" dirty="0"/>
              <a:t>a formal statement of the cause of an action or </a:t>
            </a:r>
            <a:r>
              <a:rPr lang="en-US" dirty="0" err="1" smtClean="0"/>
              <a:t>defence</a:t>
            </a:r>
            <a:endParaRPr lang="hr-HR" dirty="0" smtClean="0"/>
          </a:p>
          <a:p>
            <a:r>
              <a:rPr lang="hr-HR" dirty="0" err="1" smtClean="0"/>
              <a:t>pleadings</a:t>
            </a:r>
            <a:endParaRPr lang="en-US" dirty="0"/>
          </a:p>
          <a:p>
            <a:endParaRPr lang="en-US" dirty="0"/>
          </a:p>
          <a:p>
            <a:endParaRPr lang="en-US" dirty="0"/>
          </a:p>
        </p:txBody>
      </p:sp>
    </p:spTree>
    <p:extLst>
      <p:ext uri="{BB962C8B-B14F-4D97-AF65-F5344CB8AC3E}">
        <p14:creationId xmlns:p14="http://schemas.microsoft.com/office/powerpoint/2010/main" val="302773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en-US" dirty="0"/>
              <a:t>the written record of what was said at a </a:t>
            </a:r>
            <a:r>
              <a:rPr lang="en-US" dirty="0" smtClean="0"/>
              <a:t>meeting</a:t>
            </a:r>
            <a:endParaRPr lang="hr-HR" dirty="0" smtClean="0"/>
          </a:p>
          <a:p>
            <a:r>
              <a:rPr lang="hr-HR" dirty="0" err="1" smtClean="0"/>
              <a:t>Minutes</a:t>
            </a:r>
            <a:endParaRPr lang="hr-HR" dirty="0" smtClean="0"/>
          </a:p>
          <a:p>
            <a:r>
              <a:rPr lang="en-US" dirty="0"/>
              <a:t>add as an extra or subordinate part, especially to a document.</a:t>
            </a:r>
          </a:p>
          <a:p>
            <a:r>
              <a:rPr lang="hr-HR" dirty="0" err="1" smtClean="0"/>
              <a:t>Annex</a:t>
            </a:r>
            <a:endParaRPr lang="hr-HR" dirty="0" smtClean="0"/>
          </a:p>
          <a:p>
            <a:r>
              <a:rPr lang="en-US" dirty="0"/>
              <a:t>an act of authority taken without formal prompting from another party. The term is usually applied to actions by a judge taken without a prior motion or request from the </a:t>
            </a:r>
            <a:r>
              <a:rPr lang="en-US" dirty="0" smtClean="0"/>
              <a:t>parties</a:t>
            </a:r>
            <a:endParaRPr lang="hr-HR" dirty="0" smtClean="0"/>
          </a:p>
          <a:p>
            <a:r>
              <a:rPr lang="hr-HR" dirty="0" err="1" smtClean="0"/>
              <a:t>Of</a:t>
            </a:r>
            <a:r>
              <a:rPr lang="hr-HR" dirty="0" smtClean="0"/>
              <a:t> </a:t>
            </a:r>
            <a:r>
              <a:rPr lang="hr-HR" dirty="0" err="1" smtClean="0"/>
              <a:t>its</a:t>
            </a:r>
            <a:r>
              <a:rPr lang="hr-HR" dirty="0" smtClean="0"/>
              <a:t> </a:t>
            </a:r>
            <a:r>
              <a:rPr lang="hr-HR" dirty="0" err="1" smtClean="0"/>
              <a:t>own</a:t>
            </a:r>
            <a:r>
              <a:rPr lang="hr-HR" dirty="0" smtClean="0"/>
              <a:t> </a:t>
            </a:r>
            <a:r>
              <a:rPr lang="hr-HR" dirty="0" err="1" smtClean="0"/>
              <a:t>motion</a:t>
            </a:r>
            <a:r>
              <a:rPr lang="hr-HR" dirty="0" smtClean="0"/>
              <a:t> (</a:t>
            </a:r>
            <a:r>
              <a:rPr lang="hr-HR" dirty="0" err="1" smtClean="0"/>
              <a:t>sua</a:t>
            </a:r>
            <a:r>
              <a:rPr lang="hr-HR" dirty="0" smtClean="0"/>
              <a:t> </a:t>
            </a:r>
            <a:r>
              <a:rPr lang="hr-HR" dirty="0" err="1" smtClean="0"/>
              <a:t>sponte</a:t>
            </a:r>
            <a:r>
              <a:rPr lang="hr-HR" dirty="0" smtClean="0"/>
              <a:t>)</a:t>
            </a:r>
            <a:endParaRPr lang="en-US" dirty="0"/>
          </a:p>
        </p:txBody>
      </p:sp>
    </p:spTree>
    <p:extLst>
      <p:ext uri="{BB962C8B-B14F-4D97-AF65-F5344CB8AC3E}">
        <p14:creationId xmlns:p14="http://schemas.microsoft.com/office/powerpoint/2010/main" val="381012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r>
              <a:rPr lang="hr-HR" dirty="0"/>
              <a:t>: </a:t>
            </a:r>
            <a:endParaRPr lang="en-US" dirty="0"/>
          </a:p>
        </p:txBody>
      </p:sp>
      <p:sp>
        <p:nvSpPr>
          <p:cNvPr id="3" name="Content Placeholder 2"/>
          <p:cNvSpPr>
            <a:spLocks noGrp="1"/>
          </p:cNvSpPr>
          <p:nvPr>
            <p:ph idx="1"/>
          </p:nvPr>
        </p:nvSpPr>
        <p:spPr/>
        <p:txBody>
          <a:bodyPr/>
          <a:lstStyle/>
          <a:p>
            <a:r>
              <a:rPr lang="en-US" dirty="0"/>
              <a:t>in accordance with (a law or a legal document or resolution).</a:t>
            </a:r>
          </a:p>
          <a:p>
            <a:r>
              <a:rPr lang="hr-HR" dirty="0" err="1" smtClean="0"/>
              <a:t>Pursuant</a:t>
            </a:r>
            <a:r>
              <a:rPr lang="hr-HR" dirty="0" smtClean="0"/>
              <a:t> to</a:t>
            </a:r>
          </a:p>
          <a:p>
            <a:r>
              <a:rPr lang="en-US" dirty="0"/>
              <a:t>an official responsible for keeping a register or official records.</a:t>
            </a:r>
          </a:p>
          <a:p>
            <a:r>
              <a:rPr lang="hr-HR" dirty="0" err="1" smtClean="0"/>
              <a:t>registrar</a:t>
            </a:r>
            <a:endParaRPr lang="en-US" dirty="0"/>
          </a:p>
        </p:txBody>
      </p:sp>
    </p:spTree>
    <p:extLst>
      <p:ext uri="{BB962C8B-B14F-4D97-AF65-F5344CB8AC3E}">
        <p14:creationId xmlns:p14="http://schemas.microsoft.com/office/powerpoint/2010/main" val="262697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a:t>III </a:t>
            </a:r>
            <a:r>
              <a:rPr lang="en-GB" b="1" i="1" dirty="0"/>
              <a:t>Match the adjectives in the left column with the nouns in the right column:</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611755" y="3292951"/>
          <a:ext cx="5752465" cy="1686560"/>
        </p:xfrm>
        <a:graphic>
          <a:graphicData uri="http://schemas.openxmlformats.org/drawingml/2006/table">
            <a:tbl>
              <a:tblPr>
                <a:tableStyleId>{5C22544A-7EE6-4342-B048-85BDC9FD1C3A}</a:tableStyleId>
              </a:tblPr>
              <a:tblGrid>
                <a:gridCol w="2875915"/>
                <a:gridCol w="2876550"/>
              </a:tblGrid>
              <a:tr h="0">
                <a:tc>
                  <a:txBody>
                    <a:bodyPr/>
                    <a:lstStyle/>
                    <a:p>
                      <a:pPr marL="914400" indent="-228600">
                        <a:lnSpc>
                          <a:spcPct val="115000"/>
                        </a:lnSpc>
                        <a:spcAft>
                          <a:spcPts val="0"/>
                        </a:spcAft>
                      </a:pPr>
                      <a:r>
                        <a:rPr lang="en-GB" sz="1200">
                          <a:effectLst/>
                        </a:rPr>
                        <a:t>preliminary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actions</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direct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court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official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ruling</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referring</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a:effectLst/>
                        </a:rPr>
                        <a:t>request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914400" indent="-228600">
                        <a:lnSpc>
                          <a:spcPct val="115000"/>
                        </a:lnSpc>
                        <a:spcAft>
                          <a:spcPts val="0"/>
                        </a:spcAft>
                      </a:pPr>
                      <a:r>
                        <a:rPr lang="en-GB" sz="1200">
                          <a:effectLst/>
                        </a:rPr>
                        <a:t>joint</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685800" indent="-228600">
                        <a:lnSpc>
                          <a:spcPct val="115000"/>
                        </a:lnSpc>
                        <a:spcAft>
                          <a:spcPts val="800"/>
                        </a:spcAft>
                      </a:pPr>
                      <a:r>
                        <a:rPr lang="en-GB" sz="1200" dirty="0">
                          <a:effectLst/>
                        </a:rPr>
                        <a:t>language</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3064860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Judicial</a:t>
            </a:r>
            <a:r>
              <a:rPr lang="hr-HR" dirty="0" smtClean="0"/>
              <a:t> </a:t>
            </a:r>
            <a:r>
              <a:rPr lang="hr-HR" dirty="0" err="1" smtClean="0"/>
              <a:t>appointments</a:t>
            </a:r>
            <a:endParaRPr lang="en-US" dirty="0"/>
          </a:p>
        </p:txBody>
      </p:sp>
      <p:sp>
        <p:nvSpPr>
          <p:cNvPr id="3" name="Content Placeholder 2"/>
          <p:cNvSpPr>
            <a:spLocks noGrp="1"/>
          </p:cNvSpPr>
          <p:nvPr>
            <p:ph idx="1"/>
          </p:nvPr>
        </p:nvSpPr>
        <p:spPr/>
        <p:txBody>
          <a:bodyPr>
            <a:normAutofit/>
          </a:bodyPr>
          <a:lstStyle/>
          <a:p>
            <a:r>
              <a:rPr lang="en-GB" dirty="0"/>
              <a:t>The judges and Advocates General are appointed by the common accord of the governments of the Member States for a term of office of </a:t>
            </a:r>
            <a:r>
              <a:rPr lang="hr-HR" dirty="0"/>
              <a:t>6</a:t>
            </a:r>
            <a:r>
              <a:rPr lang="en-GB" dirty="0" smtClean="0"/>
              <a:t> </a:t>
            </a:r>
            <a:r>
              <a:rPr lang="en-GB" dirty="0"/>
              <a:t>years, which is renewable. </a:t>
            </a:r>
            <a:endParaRPr lang="hr-HR" dirty="0" smtClean="0"/>
          </a:p>
          <a:p>
            <a:r>
              <a:rPr lang="en-GB" dirty="0" smtClean="0"/>
              <a:t>They </a:t>
            </a:r>
            <a:r>
              <a:rPr lang="en-GB" dirty="0"/>
              <a:t>are chosen from among individuals whose independence is beyond doubt and who possess the qualifications required for appointment, in their respective countries, to the highest judicial offices, or who are of recognised competence</a:t>
            </a:r>
            <a:r>
              <a:rPr lang="en-GB" dirty="0" smtClean="0"/>
              <a:t>.</a:t>
            </a:r>
            <a:endParaRPr lang="hr-HR" dirty="0" smtClean="0"/>
          </a:p>
          <a:p>
            <a:endParaRPr lang="en-US" dirty="0"/>
          </a:p>
        </p:txBody>
      </p:sp>
    </p:spTree>
    <p:extLst>
      <p:ext uri="{BB962C8B-B14F-4D97-AF65-F5344CB8AC3E}">
        <p14:creationId xmlns:p14="http://schemas.microsoft.com/office/powerpoint/2010/main" val="214823617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err="1"/>
              <a:t>Translate</a:t>
            </a:r>
            <a:r>
              <a:rPr lang="hr-HR" b="1" i="1" dirty="0"/>
              <a:t> </a:t>
            </a:r>
            <a:r>
              <a:rPr lang="hr-HR" b="1" i="1" dirty="0" err="1"/>
              <a:t>the</a:t>
            </a:r>
            <a:r>
              <a:rPr lang="hr-HR" b="1" i="1" dirty="0"/>
              <a:t> </a:t>
            </a:r>
            <a:r>
              <a:rPr lang="hr-HR" b="1" i="1" dirty="0" err="1"/>
              <a:t>following</a:t>
            </a:r>
            <a:r>
              <a:rPr lang="hr-HR" b="1" i="1" dirty="0"/>
              <a:t> </a:t>
            </a:r>
            <a:r>
              <a:rPr lang="hr-HR" b="1" i="1" dirty="0" err="1"/>
              <a:t>sentences</a:t>
            </a:r>
            <a:r>
              <a:rPr lang="hr-HR" b="1" i="1" dirty="0"/>
              <a:t> </a:t>
            </a:r>
            <a:r>
              <a:rPr lang="hr-HR" b="1" i="1" dirty="0" err="1"/>
              <a:t>into</a:t>
            </a:r>
            <a:r>
              <a:rPr lang="hr-HR" b="1" i="1" dirty="0"/>
              <a:t> Croatian:</a:t>
            </a:r>
            <a:r>
              <a:rPr lang="hr-HR" dirty="0"/>
              <a:t/>
            </a:r>
            <a:br>
              <a:rPr lang="hr-HR" dirty="0"/>
            </a:br>
            <a:endParaRPr lang="en-US" dirty="0"/>
          </a:p>
        </p:txBody>
      </p:sp>
      <p:sp>
        <p:nvSpPr>
          <p:cNvPr id="3" name="Content Placeholder 2"/>
          <p:cNvSpPr>
            <a:spLocks noGrp="1"/>
          </p:cNvSpPr>
          <p:nvPr>
            <p:ph idx="1"/>
          </p:nvPr>
        </p:nvSpPr>
        <p:spPr/>
        <p:txBody>
          <a:bodyPr/>
          <a:lstStyle/>
          <a:p>
            <a:r>
              <a:rPr lang="hr-HR" dirty="0" err="1"/>
              <a:t>The</a:t>
            </a:r>
            <a:r>
              <a:rPr lang="hr-HR" dirty="0"/>
              <a:t> </a:t>
            </a:r>
            <a:r>
              <a:rPr lang="hr-HR" dirty="0" err="1"/>
              <a:t>language</a:t>
            </a:r>
            <a:r>
              <a:rPr lang="hr-HR" dirty="0"/>
              <a:t> </a:t>
            </a:r>
            <a:r>
              <a:rPr lang="hr-HR" dirty="0" err="1"/>
              <a:t>of</a:t>
            </a:r>
            <a:r>
              <a:rPr lang="hr-HR" dirty="0"/>
              <a:t> </a:t>
            </a:r>
            <a:r>
              <a:rPr lang="hr-HR" dirty="0" err="1"/>
              <a:t>the</a:t>
            </a:r>
            <a:r>
              <a:rPr lang="hr-HR" dirty="0"/>
              <a:t> </a:t>
            </a:r>
            <a:r>
              <a:rPr lang="hr-HR" dirty="0" err="1"/>
              <a:t>case</a:t>
            </a:r>
            <a:r>
              <a:rPr lang="hr-HR" dirty="0"/>
              <a:t> </a:t>
            </a:r>
            <a:r>
              <a:rPr lang="hr-HR" dirty="0" err="1"/>
              <a:t>shall</a:t>
            </a:r>
            <a:r>
              <a:rPr lang="hr-HR" dirty="0"/>
              <a:t> </a:t>
            </a:r>
            <a:r>
              <a:rPr lang="hr-HR" dirty="0" err="1"/>
              <a:t>in</a:t>
            </a:r>
            <a:r>
              <a:rPr lang="hr-HR" dirty="0"/>
              <a:t> </a:t>
            </a:r>
            <a:r>
              <a:rPr lang="hr-HR" dirty="0" err="1"/>
              <a:t>particular</a:t>
            </a:r>
            <a:r>
              <a:rPr lang="hr-HR" dirty="0"/>
              <a:t> </a:t>
            </a:r>
            <a:r>
              <a:rPr lang="hr-HR" dirty="0" err="1"/>
              <a:t>be</a:t>
            </a:r>
            <a:r>
              <a:rPr lang="hr-HR" dirty="0"/>
              <a:t> </a:t>
            </a:r>
            <a:r>
              <a:rPr lang="hr-HR" dirty="0" err="1"/>
              <a:t>used</a:t>
            </a:r>
            <a:r>
              <a:rPr lang="hr-HR" dirty="0"/>
              <a:t> </a:t>
            </a:r>
            <a:r>
              <a:rPr lang="hr-HR" dirty="0" err="1"/>
              <a:t>in</a:t>
            </a:r>
            <a:r>
              <a:rPr lang="hr-HR" dirty="0"/>
              <a:t> </a:t>
            </a:r>
            <a:r>
              <a:rPr lang="hr-HR" dirty="0" err="1"/>
              <a:t>the</a:t>
            </a:r>
            <a:r>
              <a:rPr lang="hr-HR" dirty="0"/>
              <a:t> </a:t>
            </a:r>
            <a:r>
              <a:rPr lang="hr-HR" dirty="0" err="1"/>
              <a:t>written</a:t>
            </a:r>
            <a:r>
              <a:rPr lang="hr-HR" dirty="0"/>
              <a:t> </a:t>
            </a:r>
            <a:r>
              <a:rPr lang="hr-HR" dirty="0" err="1"/>
              <a:t>and</a:t>
            </a:r>
            <a:r>
              <a:rPr lang="hr-HR" dirty="0"/>
              <a:t> </a:t>
            </a:r>
            <a:r>
              <a:rPr lang="hr-HR" dirty="0" err="1"/>
              <a:t>oral</a:t>
            </a:r>
            <a:r>
              <a:rPr lang="hr-HR" dirty="0"/>
              <a:t> </a:t>
            </a:r>
            <a:r>
              <a:rPr lang="hr-HR" dirty="0" err="1"/>
              <a:t>pleadings</a:t>
            </a:r>
            <a:r>
              <a:rPr lang="hr-HR" dirty="0"/>
              <a:t> </a:t>
            </a:r>
            <a:r>
              <a:rPr lang="hr-HR" dirty="0" err="1"/>
              <a:t>of</a:t>
            </a:r>
            <a:r>
              <a:rPr lang="hr-HR" dirty="0"/>
              <a:t> </a:t>
            </a:r>
            <a:r>
              <a:rPr lang="hr-HR" dirty="0" err="1"/>
              <a:t>the</a:t>
            </a:r>
            <a:r>
              <a:rPr lang="hr-HR" dirty="0"/>
              <a:t> </a:t>
            </a:r>
            <a:r>
              <a:rPr lang="hr-HR" dirty="0" err="1"/>
              <a:t>parties</a:t>
            </a:r>
            <a:r>
              <a:rPr lang="hr-HR" dirty="0"/>
              <a:t>, </a:t>
            </a:r>
            <a:r>
              <a:rPr lang="hr-HR" dirty="0" err="1"/>
              <a:t>including</a:t>
            </a:r>
            <a:r>
              <a:rPr lang="hr-HR" dirty="0"/>
              <a:t> </a:t>
            </a:r>
            <a:r>
              <a:rPr lang="hr-HR" dirty="0" err="1"/>
              <a:t>the</a:t>
            </a:r>
            <a:r>
              <a:rPr lang="hr-HR" dirty="0"/>
              <a:t> </a:t>
            </a:r>
            <a:r>
              <a:rPr lang="hr-HR" dirty="0" err="1"/>
              <a:t>items</a:t>
            </a:r>
            <a:r>
              <a:rPr lang="hr-HR" dirty="0"/>
              <a:t> </a:t>
            </a:r>
            <a:r>
              <a:rPr lang="hr-HR" dirty="0" err="1"/>
              <a:t>and</a:t>
            </a:r>
            <a:r>
              <a:rPr lang="hr-HR" dirty="0"/>
              <a:t> </a:t>
            </a:r>
            <a:r>
              <a:rPr lang="hr-HR" dirty="0" err="1"/>
              <a:t>documents</a:t>
            </a:r>
            <a:r>
              <a:rPr lang="hr-HR" dirty="0"/>
              <a:t> </a:t>
            </a:r>
            <a:r>
              <a:rPr lang="hr-HR" dirty="0" err="1"/>
              <a:t>produced</a:t>
            </a:r>
            <a:r>
              <a:rPr lang="hr-HR" dirty="0"/>
              <a:t> </a:t>
            </a:r>
            <a:r>
              <a:rPr lang="hr-HR" dirty="0" err="1"/>
              <a:t>or</a:t>
            </a:r>
            <a:r>
              <a:rPr lang="hr-HR" dirty="0"/>
              <a:t> </a:t>
            </a:r>
            <a:r>
              <a:rPr lang="hr-HR" dirty="0" err="1"/>
              <a:t>annexed</a:t>
            </a:r>
            <a:r>
              <a:rPr lang="hr-HR" dirty="0"/>
              <a:t> to </a:t>
            </a:r>
            <a:r>
              <a:rPr lang="hr-HR" dirty="0" err="1"/>
              <a:t>them</a:t>
            </a:r>
            <a:r>
              <a:rPr lang="hr-HR" dirty="0"/>
              <a:t>, </a:t>
            </a:r>
            <a:r>
              <a:rPr lang="hr-HR" dirty="0" err="1"/>
              <a:t>and</a:t>
            </a:r>
            <a:r>
              <a:rPr lang="hr-HR" dirty="0"/>
              <a:t> </a:t>
            </a:r>
            <a:r>
              <a:rPr lang="hr-HR" dirty="0" err="1"/>
              <a:t>also</a:t>
            </a:r>
            <a:r>
              <a:rPr lang="hr-HR" dirty="0"/>
              <a:t> </a:t>
            </a:r>
            <a:r>
              <a:rPr lang="hr-HR" dirty="0" err="1"/>
              <a:t>in</a:t>
            </a:r>
            <a:r>
              <a:rPr lang="hr-HR" dirty="0"/>
              <a:t> </a:t>
            </a:r>
            <a:r>
              <a:rPr lang="hr-HR" dirty="0" err="1"/>
              <a:t>the</a:t>
            </a:r>
            <a:r>
              <a:rPr lang="hr-HR" dirty="0"/>
              <a:t> </a:t>
            </a:r>
            <a:r>
              <a:rPr lang="hr-HR" dirty="0" err="1"/>
              <a:t>minutes</a:t>
            </a:r>
            <a:r>
              <a:rPr lang="hr-HR" dirty="0"/>
              <a:t> </a:t>
            </a:r>
            <a:r>
              <a:rPr lang="hr-HR" dirty="0" err="1"/>
              <a:t>and</a:t>
            </a:r>
            <a:r>
              <a:rPr lang="hr-HR" dirty="0"/>
              <a:t> </a:t>
            </a:r>
            <a:r>
              <a:rPr lang="hr-HR" dirty="0" err="1"/>
              <a:t>decisions</a:t>
            </a:r>
            <a:r>
              <a:rPr lang="hr-HR" dirty="0"/>
              <a:t> </a:t>
            </a:r>
            <a:r>
              <a:rPr lang="hr-HR" dirty="0" err="1"/>
              <a:t>of</a:t>
            </a:r>
            <a:r>
              <a:rPr lang="hr-HR" dirty="0"/>
              <a:t> </a:t>
            </a:r>
            <a:r>
              <a:rPr lang="hr-HR" dirty="0" err="1"/>
              <a:t>the</a:t>
            </a:r>
            <a:r>
              <a:rPr lang="hr-HR" dirty="0"/>
              <a:t> Court.</a:t>
            </a:r>
          </a:p>
          <a:p>
            <a:endParaRPr lang="en-US" dirty="0"/>
          </a:p>
        </p:txBody>
      </p:sp>
    </p:spTree>
    <p:extLst>
      <p:ext uri="{BB962C8B-B14F-4D97-AF65-F5344CB8AC3E}">
        <p14:creationId xmlns:p14="http://schemas.microsoft.com/office/powerpoint/2010/main" val="255864500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err="1"/>
              <a:t>Translate</a:t>
            </a:r>
            <a:r>
              <a:rPr lang="hr-HR" b="1" i="1" dirty="0"/>
              <a:t> </a:t>
            </a:r>
            <a:r>
              <a:rPr lang="hr-HR" b="1" i="1" dirty="0" err="1"/>
              <a:t>the</a:t>
            </a:r>
            <a:r>
              <a:rPr lang="hr-HR" b="1" i="1" dirty="0"/>
              <a:t> </a:t>
            </a:r>
            <a:r>
              <a:rPr lang="hr-HR" b="1" i="1" dirty="0" err="1"/>
              <a:t>following</a:t>
            </a:r>
            <a:r>
              <a:rPr lang="hr-HR" b="1" i="1" dirty="0"/>
              <a:t> </a:t>
            </a:r>
            <a:r>
              <a:rPr lang="hr-HR" b="1" i="1" dirty="0" err="1"/>
              <a:t>sentences</a:t>
            </a:r>
            <a:r>
              <a:rPr lang="hr-HR" b="1" i="1" dirty="0"/>
              <a:t> </a:t>
            </a:r>
            <a:r>
              <a:rPr lang="hr-HR" b="1" i="1" dirty="0" err="1"/>
              <a:t>into</a:t>
            </a:r>
            <a:r>
              <a:rPr lang="hr-HR" b="1" i="1" dirty="0"/>
              <a:t> Croatian:</a:t>
            </a:r>
            <a:r>
              <a:rPr lang="hr-HR" dirty="0"/>
              <a:t/>
            </a:r>
            <a:br>
              <a:rPr lang="hr-HR" dirty="0"/>
            </a:br>
            <a:endParaRPr lang="en-US" dirty="0"/>
          </a:p>
        </p:txBody>
      </p:sp>
      <p:sp>
        <p:nvSpPr>
          <p:cNvPr id="3" name="Content Placeholder 2"/>
          <p:cNvSpPr>
            <a:spLocks noGrp="1"/>
          </p:cNvSpPr>
          <p:nvPr>
            <p:ph idx="1"/>
          </p:nvPr>
        </p:nvSpPr>
        <p:spPr/>
        <p:txBody>
          <a:bodyPr/>
          <a:lstStyle/>
          <a:p>
            <a:r>
              <a:rPr lang="hr-HR" dirty="0"/>
              <a:t>A </a:t>
            </a:r>
            <a:r>
              <a:rPr lang="hr-HR" dirty="0" err="1"/>
              <a:t>Member</a:t>
            </a:r>
            <a:r>
              <a:rPr lang="hr-HR" dirty="0"/>
              <a:t> State </a:t>
            </a:r>
            <a:r>
              <a:rPr lang="hr-HR" dirty="0" err="1"/>
              <a:t>shall</a:t>
            </a:r>
            <a:r>
              <a:rPr lang="hr-HR" dirty="0"/>
              <a:t> </a:t>
            </a:r>
            <a:r>
              <a:rPr lang="hr-HR" dirty="0" err="1"/>
              <a:t>be</a:t>
            </a:r>
            <a:r>
              <a:rPr lang="hr-HR" dirty="0"/>
              <a:t> </a:t>
            </a:r>
            <a:r>
              <a:rPr lang="hr-HR" dirty="0" err="1"/>
              <a:t>entitled</a:t>
            </a:r>
            <a:r>
              <a:rPr lang="hr-HR" dirty="0"/>
              <a:t> to use </a:t>
            </a:r>
            <a:r>
              <a:rPr lang="hr-HR" dirty="0" err="1"/>
              <a:t>its</a:t>
            </a:r>
            <a:r>
              <a:rPr lang="hr-HR" dirty="0"/>
              <a:t> </a:t>
            </a:r>
            <a:r>
              <a:rPr lang="hr-HR" dirty="0" err="1"/>
              <a:t>official</a:t>
            </a:r>
            <a:r>
              <a:rPr lang="hr-HR" dirty="0"/>
              <a:t> </a:t>
            </a:r>
            <a:r>
              <a:rPr lang="hr-HR" dirty="0" err="1"/>
              <a:t>language</a:t>
            </a:r>
            <a:r>
              <a:rPr lang="hr-HR" dirty="0"/>
              <a:t> </a:t>
            </a:r>
            <a:r>
              <a:rPr lang="hr-HR" dirty="0" err="1"/>
              <a:t>when</a:t>
            </a:r>
            <a:r>
              <a:rPr lang="hr-HR" dirty="0"/>
              <a:t> </a:t>
            </a:r>
            <a:r>
              <a:rPr lang="hr-HR" dirty="0" err="1"/>
              <a:t>taking</a:t>
            </a:r>
            <a:r>
              <a:rPr lang="hr-HR" dirty="0"/>
              <a:t> </a:t>
            </a:r>
            <a:r>
              <a:rPr lang="hr-HR" dirty="0" err="1"/>
              <a:t>part</a:t>
            </a:r>
            <a:r>
              <a:rPr lang="hr-HR" dirty="0"/>
              <a:t> </a:t>
            </a:r>
            <a:r>
              <a:rPr lang="hr-HR" dirty="0" err="1"/>
              <a:t>in</a:t>
            </a:r>
            <a:r>
              <a:rPr lang="hr-HR" dirty="0"/>
              <a:t> </a:t>
            </a:r>
            <a:r>
              <a:rPr lang="hr-HR" dirty="0" err="1"/>
              <a:t>preliminary</a:t>
            </a:r>
            <a:r>
              <a:rPr lang="hr-HR" dirty="0"/>
              <a:t> </a:t>
            </a:r>
            <a:r>
              <a:rPr lang="hr-HR" dirty="0" err="1"/>
              <a:t>ruling</a:t>
            </a:r>
            <a:r>
              <a:rPr lang="hr-HR" dirty="0"/>
              <a:t> </a:t>
            </a:r>
            <a:r>
              <a:rPr lang="hr-HR" dirty="0" err="1"/>
              <a:t>proceedings</a:t>
            </a:r>
            <a:r>
              <a:rPr lang="hr-HR" dirty="0"/>
              <a:t>, </a:t>
            </a:r>
            <a:r>
              <a:rPr lang="hr-HR" dirty="0" err="1"/>
              <a:t>when</a:t>
            </a:r>
            <a:r>
              <a:rPr lang="hr-HR" dirty="0"/>
              <a:t> </a:t>
            </a:r>
            <a:r>
              <a:rPr lang="hr-HR" dirty="0" err="1"/>
              <a:t>intervening</a:t>
            </a:r>
            <a:r>
              <a:rPr lang="hr-HR" dirty="0"/>
              <a:t> </a:t>
            </a:r>
            <a:r>
              <a:rPr lang="hr-HR" dirty="0" err="1"/>
              <a:t>in</a:t>
            </a:r>
            <a:r>
              <a:rPr lang="hr-HR" dirty="0"/>
              <a:t> a </a:t>
            </a:r>
            <a:r>
              <a:rPr lang="hr-HR" dirty="0" err="1"/>
              <a:t>case</a:t>
            </a:r>
            <a:r>
              <a:rPr lang="hr-HR" dirty="0"/>
              <a:t> </a:t>
            </a:r>
            <a:r>
              <a:rPr lang="hr-HR" dirty="0" err="1"/>
              <a:t>before</a:t>
            </a:r>
            <a:r>
              <a:rPr lang="hr-HR" dirty="0"/>
              <a:t> </a:t>
            </a:r>
            <a:r>
              <a:rPr lang="hr-HR" dirty="0" err="1"/>
              <a:t>the</a:t>
            </a:r>
            <a:r>
              <a:rPr lang="hr-HR" dirty="0"/>
              <a:t> Court </a:t>
            </a:r>
            <a:r>
              <a:rPr lang="hr-HR" dirty="0" err="1"/>
              <a:t>or</a:t>
            </a:r>
            <a:r>
              <a:rPr lang="hr-HR" dirty="0"/>
              <a:t> </a:t>
            </a:r>
            <a:r>
              <a:rPr lang="hr-HR" dirty="0" err="1"/>
              <a:t>when</a:t>
            </a:r>
            <a:r>
              <a:rPr lang="hr-HR" dirty="0"/>
              <a:t> </a:t>
            </a:r>
            <a:r>
              <a:rPr lang="hr-HR" dirty="0" err="1"/>
              <a:t>bringing</a:t>
            </a:r>
            <a:r>
              <a:rPr lang="hr-HR" dirty="0"/>
              <a:t> a </a:t>
            </a:r>
            <a:r>
              <a:rPr lang="hr-HR" dirty="0" err="1"/>
              <a:t>matter</a:t>
            </a:r>
            <a:r>
              <a:rPr lang="hr-HR" dirty="0"/>
              <a:t> </a:t>
            </a:r>
            <a:r>
              <a:rPr lang="hr-HR" dirty="0" err="1"/>
              <a:t>before</a:t>
            </a:r>
            <a:r>
              <a:rPr lang="hr-HR" dirty="0"/>
              <a:t> </a:t>
            </a:r>
            <a:r>
              <a:rPr lang="hr-HR" dirty="0" err="1"/>
              <a:t>the</a:t>
            </a:r>
            <a:r>
              <a:rPr lang="hr-HR" dirty="0"/>
              <a:t> Court </a:t>
            </a:r>
            <a:r>
              <a:rPr lang="hr-HR" dirty="0" err="1"/>
              <a:t>pursuant</a:t>
            </a:r>
            <a:r>
              <a:rPr lang="hr-HR" dirty="0"/>
              <a:t> to </a:t>
            </a:r>
            <a:r>
              <a:rPr lang="hr-HR" dirty="0" err="1"/>
              <a:t>Article</a:t>
            </a:r>
            <a:r>
              <a:rPr lang="hr-HR" dirty="0"/>
              <a:t> 259 TFEU.</a:t>
            </a:r>
          </a:p>
          <a:p>
            <a:endParaRPr lang="en-US" dirty="0"/>
          </a:p>
        </p:txBody>
      </p:sp>
    </p:spTree>
    <p:extLst>
      <p:ext uri="{BB962C8B-B14F-4D97-AF65-F5344CB8AC3E}">
        <p14:creationId xmlns:p14="http://schemas.microsoft.com/office/powerpoint/2010/main" val="12398366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a:t>RESEARCH</a:t>
            </a:r>
            <a:r>
              <a:rPr lang="hr-HR" dirty="0"/>
              <a:t/>
            </a:r>
            <a:br>
              <a:rPr lang="hr-HR" dirty="0"/>
            </a:br>
            <a:endParaRPr lang="en-US" dirty="0"/>
          </a:p>
        </p:txBody>
      </p:sp>
      <p:sp>
        <p:nvSpPr>
          <p:cNvPr id="3" name="Content Placeholder 2"/>
          <p:cNvSpPr>
            <a:spLocks noGrp="1"/>
          </p:cNvSpPr>
          <p:nvPr>
            <p:ph idx="1"/>
          </p:nvPr>
        </p:nvSpPr>
        <p:spPr/>
        <p:txBody>
          <a:bodyPr/>
          <a:lstStyle/>
          <a:p>
            <a:r>
              <a:rPr lang="hr-HR" dirty="0"/>
              <a:t>1. </a:t>
            </a:r>
            <a:r>
              <a:rPr lang="hr-HR" dirty="0" err="1"/>
              <a:t>Find</a:t>
            </a:r>
            <a:r>
              <a:rPr lang="hr-HR" dirty="0"/>
              <a:t> </a:t>
            </a:r>
            <a:r>
              <a:rPr lang="hr-HR" dirty="0" err="1"/>
              <a:t>out</a:t>
            </a:r>
            <a:r>
              <a:rPr lang="hr-HR" dirty="0"/>
              <a:t> more </a:t>
            </a:r>
            <a:r>
              <a:rPr lang="hr-HR" dirty="0" err="1"/>
              <a:t>about</a:t>
            </a:r>
            <a:r>
              <a:rPr lang="hr-HR" dirty="0"/>
              <a:t> </a:t>
            </a:r>
            <a:r>
              <a:rPr lang="hr-HR" dirty="0" err="1"/>
              <a:t>the</a:t>
            </a:r>
            <a:r>
              <a:rPr lang="hr-HR" dirty="0"/>
              <a:t> </a:t>
            </a:r>
            <a:r>
              <a:rPr lang="hr-HR" dirty="0" err="1"/>
              <a:t>language</a:t>
            </a:r>
            <a:r>
              <a:rPr lang="hr-HR" dirty="0"/>
              <a:t> </a:t>
            </a:r>
            <a:r>
              <a:rPr lang="hr-HR" dirty="0" err="1"/>
              <a:t>policies</a:t>
            </a:r>
            <a:r>
              <a:rPr lang="hr-HR" dirty="0"/>
              <a:t> </a:t>
            </a:r>
            <a:r>
              <a:rPr lang="hr-HR" dirty="0" err="1"/>
              <a:t>of</a:t>
            </a:r>
            <a:r>
              <a:rPr lang="hr-HR" dirty="0"/>
              <a:t> </a:t>
            </a:r>
            <a:r>
              <a:rPr lang="hr-HR" dirty="0" err="1"/>
              <a:t>the</a:t>
            </a:r>
            <a:r>
              <a:rPr lang="hr-HR" dirty="0"/>
              <a:t> EU.</a:t>
            </a:r>
          </a:p>
          <a:p>
            <a:r>
              <a:rPr lang="hr-HR" dirty="0"/>
              <a:t>2. </a:t>
            </a:r>
            <a:r>
              <a:rPr lang="hr-HR" dirty="0" err="1"/>
              <a:t>Find</a:t>
            </a:r>
            <a:r>
              <a:rPr lang="hr-HR" dirty="0"/>
              <a:t> </a:t>
            </a:r>
            <a:r>
              <a:rPr lang="hr-HR" dirty="0" err="1"/>
              <a:t>out</a:t>
            </a:r>
            <a:r>
              <a:rPr lang="hr-HR" dirty="0"/>
              <a:t> more </a:t>
            </a:r>
            <a:r>
              <a:rPr lang="hr-HR" dirty="0" err="1"/>
              <a:t>about</a:t>
            </a:r>
            <a:r>
              <a:rPr lang="hr-HR" dirty="0"/>
              <a:t> </a:t>
            </a:r>
            <a:r>
              <a:rPr lang="hr-HR" dirty="0" err="1"/>
              <a:t>the</a:t>
            </a:r>
            <a:r>
              <a:rPr lang="hr-HR" dirty="0"/>
              <a:t> </a:t>
            </a:r>
            <a:r>
              <a:rPr lang="hr-HR" dirty="0" err="1"/>
              <a:t>language</a:t>
            </a:r>
            <a:r>
              <a:rPr lang="hr-HR" dirty="0"/>
              <a:t> </a:t>
            </a:r>
            <a:r>
              <a:rPr lang="hr-HR" dirty="0" err="1"/>
              <a:t>regime</a:t>
            </a:r>
            <a:r>
              <a:rPr lang="hr-HR" dirty="0"/>
              <a:t> </a:t>
            </a:r>
            <a:r>
              <a:rPr lang="hr-HR" dirty="0" err="1"/>
              <a:t>in</a:t>
            </a:r>
            <a:r>
              <a:rPr lang="hr-HR" dirty="0"/>
              <a:t> </a:t>
            </a:r>
            <a:r>
              <a:rPr lang="hr-HR" dirty="0" err="1"/>
              <a:t>the</a:t>
            </a:r>
            <a:r>
              <a:rPr lang="hr-HR" dirty="0"/>
              <a:t> major </a:t>
            </a:r>
            <a:r>
              <a:rPr lang="hr-HR" dirty="0" err="1"/>
              <a:t>institutions</a:t>
            </a:r>
            <a:r>
              <a:rPr lang="hr-HR" dirty="0"/>
              <a:t> </a:t>
            </a:r>
            <a:r>
              <a:rPr lang="hr-HR" dirty="0" err="1"/>
              <a:t>of</a:t>
            </a:r>
            <a:r>
              <a:rPr lang="hr-HR" dirty="0"/>
              <a:t> </a:t>
            </a:r>
            <a:r>
              <a:rPr lang="hr-HR" dirty="0" err="1"/>
              <a:t>the</a:t>
            </a:r>
            <a:r>
              <a:rPr lang="hr-HR" dirty="0"/>
              <a:t> EU.</a:t>
            </a:r>
          </a:p>
          <a:p>
            <a:endParaRPr lang="en-US" dirty="0"/>
          </a:p>
        </p:txBody>
      </p:sp>
    </p:spTree>
    <p:extLst>
      <p:ext uri="{BB962C8B-B14F-4D97-AF65-F5344CB8AC3E}">
        <p14:creationId xmlns:p14="http://schemas.microsoft.com/office/powerpoint/2010/main" val="36425825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Judicial</a:t>
            </a:r>
            <a:r>
              <a:rPr lang="hr-HR" dirty="0" smtClean="0"/>
              <a:t> </a:t>
            </a:r>
            <a:r>
              <a:rPr lang="hr-HR" dirty="0" err="1" smtClean="0"/>
              <a:t>appointments</a:t>
            </a:r>
            <a:endParaRPr lang="en-US" dirty="0"/>
          </a:p>
        </p:txBody>
      </p:sp>
      <p:sp>
        <p:nvSpPr>
          <p:cNvPr id="3" name="Content Placeholder 2"/>
          <p:cNvSpPr>
            <a:spLocks noGrp="1"/>
          </p:cNvSpPr>
          <p:nvPr>
            <p:ph idx="1"/>
          </p:nvPr>
        </p:nvSpPr>
        <p:spPr/>
        <p:txBody>
          <a:bodyPr/>
          <a:lstStyle/>
          <a:p>
            <a:r>
              <a:rPr lang="en-GB" dirty="0"/>
              <a:t> The judges of the Court of Justice elect from amongst themselves </a:t>
            </a:r>
            <a:r>
              <a:rPr lang="en-GB" b="1" dirty="0"/>
              <a:t>a President and a Vice-President</a:t>
            </a:r>
            <a:r>
              <a:rPr lang="en-GB" dirty="0"/>
              <a:t> for a renewable term of </a:t>
            </a:r>
            <a:r>
              <a:rPr lang="hr-HR" dirty="0"/>
              <a:t>3</a:t>
            </a:r>
            <a:r>
              <a:rPr lang="en-GB" dirty="0"/>
              <a:t> years.</a:t>
            </a:r>
            <a:endParaRPr lang="hr-HR" dirty="0"/>
          </a:p>
          <a:p>
            <a:r>
              <a:rPr lang="en-GB" dirty="0"/>
              <a:t>The President directs the work of the Court and presides at hearings and deliberations of the full Court or the Grand Chamber. </a:t>
            </a:r>
            <a:endParaRPr lang="hr-HR" dirty="0"/>
          </a:p>
          <a:p>
            <a:r>
              <a:rPr lang="en-GB" dirty="0"/>
              <a:t>The Vice-President assists the President in the exercise of his duties and takes his place when necessary.</a:t>
            </a:r>
            <a:endParaRPr lang="hr-HR" dirty="0"/>
          </a:p>
          <a:p>
            <a:endParaRPr lang="en-US" dirty="0"/>
          </a:p>
        </p:txBody>
      </p:sp>
    </p:spTree>
    <p:extLst>
      <p:ext uri="{BB962C8B-B14F-4D97-AF65-F5344CB8AC3E}">
        <p14:creationId xmlns:p14="http://schemas.microsoft.com/office/powerpoint/2010/main" val="2108914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Types of procedure</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most common types of cases the Court deals with are: </a:t>
            </a:r>
            <a:endParaRPr lang="hr-HR" dirty="0" smtClean="0"/>
          </a:p>
          <a:p>
            <a:r>
              <a:rPr lang="en-GB" dirty="0" smtClean="0"/>
              <a:t>1</a:t>
            </a:r>
            <a:r>
              <a:rPr lang="en-GB" dirty="0"/>
              <a:t>) references for preliminary rulings, </a:t>
            </a:r>
            <a:endParaRPr lang="hr-HR" dirty="0" smtClean="0"/>
          </a:p>
          <a:p>
            <a:r>
              <a:rPr lang="en-GB" dirty="0" smtClean="0"/>
              <a:t>2</a:t>
            </a:r>
            <a:r>
              <a:rPr lang="en-GB" dirty="0"/>
              <a:t>) direct actions, and </a:t>
            </a:r>
            <a:endParaRPr lang="hr-HR" dirty="0" smtClean="0"/>
          </a:p>
          <a:p>
            <a:r>
              <a:rPr lang="en-GB" dirty="0" smtClean="0"/>
              <a:t>3</a:t>
            </a:r>
            <a:r>
              <a:rPr lang="en-GB" dirty="0"/>
              <a:t>) appeals.</a:t>
            </a:r>
            <a:endParaRPr lang="hr-HR" dirty="0"/>
          </a:p>
          <a:p>
            <a:endParaRPr lang="en-US" dirty="0"/>
          </a:p>
        </p:txBody>
      </p:sp>
    </p:spTree>
    <p:extLst>
      <p:ext uri="{BB962C8B-B14F-4D97-AF65-F5344CB8AC3E}">
        <p14:creationId xmlns:p14="http://schemas.microsoft.com/office/powerpoint/2010/main" val="2706153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References for preliminary rulings</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The Court of Justice cooperates with the national courts of EU member states. </a:t>
            </a:r>
            <a:endParaRPr lang="hr-HR" dirty="0" smtClean="0"/>
          </a:p>
          <a:p>
            <a:r>
              <a:rPr lang="en-GB" dirty="0" smtClean="0"/>
              <a:t>To </a:t>
            </a:r>
            <a:r>
              <a:rPr lang="en-GB" dirty="0"/>
              <a:t>ensure the effective and uniform application of European Union legislation and to prevent divergent interpretations, the national courts may, and sometimes must, refer a question to the Court of Justice and ask it to clarify a point concerning the </a:t>
            </a:r>
            <a:r>
              <a:rPr lang="en-GB" b="1" dirty="0"/>
              <a:t>interpretation of EU law</a:t>
            </a:r>
            <a:r>
              <a:rPr lang="en-GB" dirty="0"/>
              <a:t>, so that they may ascertain, for example, whether their national legislation complies with that </a:t>
            </a:r>
            <a:r>
              <a:rPr lang="en-GB" dirty="0" smtClean="0"/>
              <a:t>law</a:t>
            </a:r>
            <a:endParaRPr lang="en-US" dirty="0"/>
          </a:p>
        </p:txBody>
      </p:sp>
    </p:spTree>
    <p:extLst>
      <p:ext uri="{BB962C8B-B14F-4D97-AF65-F5344CB8AC3E}">
        <p14:creationId xmlns:p14="http://schemas.microsoft.com/office/powerpoint/2010/main" val="703769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1530</TotalTime>
  <Words>4224</Words>
  <Application>Microsoft Office PowerPoint</Application>
  <PresentationFormat>Widescreen</PresentationFormat>
  <Paragraphs>343</Paragraphs>
  <Slides>62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Arial</vt:lpstr>
      <vt:lpstr>Calibri</vt:lpstr>
      <vt:lpstr>Times New Roman</vt:lpstr>
      <vt:lpstr>Trebuchet MS</vt:lpstr>
      <vt:lpstr>Berlin</vt:lpstr>
      <vt:lpstr>The Court System of the European Union</vt:lpstr>
      <vt:lpstr>I Answer the following questions: </vt:lpstr>
      <vt:lpstr>The Court of Justice of the European Union </vt:lpstr>
      <vt:lpstr>The Court of Justice of the EU</vt:lpstr>
      <vt:lpstr>Organization of the Court </vt:lpstr>
      <vt:lpstr>Judicial appointments</vt:lpstr>
      <vt:lpstr>Judicial appointments</vt:lpstr>
      <vt:lpstr>Types of procedure </vt:lpstr>
      <vt:lpstr>References for preliminary rulings </vt:lpstr>
      <vt:lpstr>References for preliminary ruling</vt:lpstr>
      <vt:lpstr>Actions for failure to fulfil obligations</vt:lpstr>
      <vt:lpstr>Actions for failure to fulfil obligations</vt:lpstr>
      <vt:lpstr>Actions for annulment </vt:lpstr>
      <vt:lpstr>Actions for failure to act </vt:lpstr>
      <vt:lpstr>Appeals </vt:lpstr>
      <vt:lpstr>Proceedings before the Court </vt:lpstr>
      <vt:lpstr>Proceedings before the Court</vt:lpstr>
      <vt:lpstr>Proceedings before the Court</vt:lpstr>
      <vt:lpstr>Proceedings before the Court</vt:lpstr>
      <vt:lpstr>Proceedings before the Court</vt:lpstr>
      <vt:lpstr>Language policy </vt:lpstr>
      <vt:lpstr>II Read the text and answer the following questions </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the terms matching the following definitions:</vt:lpstr>
      <vt:lpstr>Provide synonymous terms or collocations for:</vt:lpstr>
      <vt:lpstr>Provide synonymous terms or collocations for:</vt:lpstr>
      <vt:lpstr>Provide synonymous terms or collocations for:</vt:lpstr>
      <vt:lpstr>Provide synonymous terms or collocations for:</vt:lpstr>
      <vt:lpstr>III Complete the following statements: </vt:lpstr>
      <vt:lpstr>IV Match the verbs in the left column with the nouns in the right column: </vt:lpstr>
      <vt:lpstr>V Decide whether the following statements are true (T) or false (F). If false, provide the correct information: </vt:lpstr>
      <vt:lpstr>VI Read the paragraph about references for preliminary rulings and complete the text with:national, uniform, divergent, given, reasoned, preliminary </vt:lpstr>
      <vt:lpstr>VII. Read the paragraph about actions for failure to fulfil obligations, match the collocations and translate them into Croatian: </vt:lpstr>
      <vt:lpstr>VIII Complete the table with the related forms of the words from the paragraph about actions for annulment:   </vt:lpstr>
      <vt:lpstr>IX Read the paragraph about actions for failure to act and complete the missing words: </vt:lpstr>
      <vt:lpstr>Translate the paragraph about appeals into Croatian: </vt:lpstr>
      <vt:lpstr>I Answer the following questions: </vt:lpstr>
      <vt:lpstr>From  Consolidated version of the Rules of Procedure of the Court of Justice of 25 September 2012   </vt:lpstr>
      <vt:lpstr>Article 37  Determination of the language of a case </vt:lpstr>
      <vt:lpstr>Article 37  Determination of the language of a case </vt:lpstr>
      <vt:lpstr>Article 37  Determination of the language of a case </vt:lpstr>
      <vt:lpstr>Article 37  Determination of the language of a case </vt:lpstr>
      <vt:lpstr>Article 38  Use of the language of the case </vt:lpstr>
      <vt:lpstr>Article 38  Use of the language of the case </vt:lpstr>
      <vt:lpstr>Article 38  Use of the language of the case </vt:lpstr>
      <vt:lpstr>Article 39  Responsibility of the Registrar concerning language arrangements </vt:lpstr>
      <vt:lpstr>Article 40  Languages of the publications of the Court </vt:lpstr>
      <vt:lpstr> Article 41  Authentic texts </vt:lpstr>
      <vt:lpstr>Article 42  Language service of the Court </vt:lpstr>
      <vt:lpstr>II Read the text and answer the following questions:   </vt:lpstr>
      <vt:lpstr>Provide the terms for the following definitions: </vt:lpstr>
      <vt:lpstr>Provide the terms for the following definitions: </vt:lpstr>
      <vt:lpstr>Provide the terms for the following definitions: </vt:lpstr>
      <vt:lpstr>Provide the terms for the following definitions: </vt:lpstr>
      <vt:lpstr>III Match the adjectives in the left column with the nouns in the right column: </vt:lpstr>
      <vt:lpstr>Translate the following sentences into Croatian: </vt:lpstr>
      <vt:lpstr>Translate the following sentences into Croatian: </vt:lpstr>
      <vt:lpstr>RESEARCH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Court System of the European Union</dc:title>
  <dc:creator>Lelija Socanac</dc:creator>
  <cp:lastModifiedBy>Lelija Socanac</cp:lastModifiedBy>
  <cp:revision>46</cp:revision>
  <dcterms:created xsi:type="dcterms:W3CDTF">2019-02-09T17:27:54Z</dcterms:created>
  <dcterms:modified xsi:type="dcterms:W3CDTF">2019-03-17T23:10:20Z</dcterms:modified>
</cp:coreProperties>
</file>