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8" r:id="rId1"/>
  </p:sldMasterIdLst>
  <p:sldIdLst>
    <p:sldId id="256" r:id="rId2"/>
    <p:sldId id="324" r:id="rId3"/>
    <p:sldId id="259" r:id="rId4"/>
    <p:sldId id="260" r:id="rId5"/>
    <p:sldId id="294" r:id="rId6"/>
    <p:sldId id="271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95" r:id="rId17"/>
    <p:sldId id="275" r:id="rId18"/>
    <p:sldId id="276" r:id="rId19"/>
    <p:sldId id="277" r:id="rId20"/>
    <p:sldId id="279" r:id="rId21"/>
    <p:sldId id="280" r:id="rId22"/>
    <p:sldId id="272" r:id="rId23"/>
    <p:sldId id="273" r:id="rId24"/>
    <p:sldId id="283" r:id="rId25"/>
    <p:sldId id="284" r:id="rId26"/>
    <p:sldId id="285" r:id="rId27"/>
    <p:sldId id="286" r:id="rId28"/>
    <p:sldId id="287" r:id="rId29"/>
    <p:sldId id="289" r:id="rId30"/>
    <p:sldId id="290" r:id="rId31"/>
    <p:sldId id="291" r:id="rId32"/>
    <p:sldId id="292" r:id="rId33"/>
    <p:sldId id="293" r:id="rId34"/>
    <p:sldId id="268" r:id="rId35"/>
    <p:sldId id="301" r:id="rId36"/>
    <p:sldId id="300" r:id="rId37"/>
    <p:sldId id="299" r:id="rId38"/>
    <p:sldId id="302" r:id="rId39"/>
    <p:sldId id="296" r:id="rId40"/>
    <p:sldId id="297" r:id="rId41"/>
    <p:sldId id="303" r:id="rId42"/>
    <p:sldId id="304" r:id="rId43"/>
    <p:sldId id="305" r:id="rId44"/>
    <p:sldId id="306" r:id="rId45"/>
    <p:sldId id="307" r:id="rId46"/>
    <p:sldId id="308" r:id="rId47"/>
    <p:sldId id="309" r:id="rId48"/>
    <p:sldId id="310" r:id="rId49"/>
    <p:sldId id="311" r:id="rId50"/>
    <p:sldId id="312" r:id="rId51"/>
    <p:sldId id="313" r:id="rId52"/>
    <p:sldId id="314" r:id="rId53"/>
    <p:sldId id="315" r:id="rId54"/>
    <p:sldId id="316" r:id="rId55"/>
    <p:sldId id="317" r:id="rId56"/>
    <p:sldId id="318" r:id="rId57"/>
    <p:sldId id="319" r:id="rId58"/>
    <p:sldId id="320" r:id="rId59"/>
    <p:sldId id="321" r:id="rId60"/>
    <p:sldId id="322" r:id="rId61"/>
    <p:sldId id="323" r:id="rId6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1239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99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412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0287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699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155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419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8391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0490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174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4448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74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046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326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74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850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892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C633830-2244-49AE-BC4A-47F415C177C6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27A5A-7290-4DE1-BA94-4BE8A8E57D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121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Criminal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err="1" smtClean="0"/>
              <a:t>Crime</a:t>
            </a:r>
            <a:r>
              <a:rPr lang="hr-HR" dirty="0" smtClean="0"/>
              <a:t>, </a:t>
            </a:r>
            <a:r>
              <a:rPr lang="hr-HR" dirty="0" err="1" smtClean="0"/>
              <a:t>Justice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30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mtClean="0"/>
              <a:t>What constitutes a crime?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2800" dirty="0" smtClean="0"/>
              <a:t>In </a:t>
            </a:r>
            <a:r>
              <a:rPr lang="hr-HR" sz="2800" dirty="0" err="1" smtClean="0"/>
              <a:t>order</a:t>
            </a:r>
            <a:r>
              <a:rPr lang="hr-HR" sz="2800" dirty="0" smtClean="0"/>
              <a:t> to </a:t>
            </a:r>
            <a:r>
              <a:rPr lang="hr-HR" sz="2800" dirty="0" err="1" smtClean="0"/>
              <a:t>be</a:t>
            </a:r>
            <a:r>
              <a:rPr lang="hr-HR" sz="2800" dirty="0" smtClean="0"/>
              <a:t> </a:t>
            </a:r>
            <a:r>
              <a:rPr lang="hr-HR" sz="2800" dirty="0" err="1" smtClean="0"/>
              <a:t>convicted</a:t>
            </a:r>
            <a:r>
              <a:rPr lang="hr-HR" sz="2800" dirty="0" smtClean="0"/>
              <a:t>, </a:t>
            </a: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accused</a:t>
            </a:r>
            <a:r>
              <a:rPr lang="hr-HR" sz="2800" dirty="0" smtClean="0"/>
              <a:t> must </a:t>
            </a:r>
            <a:r>
              <a:rPr lang="hr-HR" sz="2800" dirty="0" err="1" smtClean="0"/>
              <a:t>be</a:t>
            </a:r>
            <a:r>
              <a:rPr lang="hr-HR" sz="2800" dirty="0" smtClean="0"/>
              <a:t> </a:t>
            </a:r>
            <a:r>
              <a:rPr lang="hr-HR" sz="2800" dirty="0" err="1" smtClean="0"/>
              <a:t>shown</a:t>
            </a:r>
            <a:r>
              <a:rPr lang="hr-HR" sz="2800" dirty="0" smtClean="0"/>
              <a:t> to </a:t>
            </a:r>
            <a:r>
              <a:rPr lang="hr-HR" sz="2800" dirty="0" err="1" smtClean="0"/>
              <a:t>have</a:t>
            </a:r>
            <a:r>
              <a:rPr lang="hr-HR" sz="2800" dirty="0" smtClean="0"/>
              <a:t> </a:t>
            </a:r>
            <a:r>
              <a:rPr lang="hr-HR" sz="2800" dirty="0" err="1" smtClean="0"/>
              <a:t>committed</a:t>
            </a:r>
            <a:r>
              <a:rPr lang="hr-HR" sz="2800" dirty="0" smtClean="0"/>
              <a:t> </a:t>
            </a:r>
          </a:p>
          <a:p>
            <a:pPr eaLnBrk="1" hangingPunct="1">
              <a:defRPr/>
            </a:pPr>
            <a:r>
              <a:rPr lang="hr-HR" sz="2800" dirty="0" err="1" smtClean="0"/>
              <a:t>an</a:t>
            </a:r>
            <a:r>
              <a:rPr lang="hr-HR" sz="2800" dirty="0" smtClean="0"/>
              <a:t> </a:t>
            </a:r>
            <a:r>
              <a:rPr lang="hr-HR" sz="2800" dirty="0" err="1" smtClean="0"/>
              <a:t>unlawful</a:t>
            </a:r>
            <a:r>
              <a:rPr lang="hr-HR" sz="2800" dirty="0" smtClean="0"/>
              <a:t> </a:t>
            </a:r>
            <a:r>
              <a:rPr lang="hr-HR" sz="2800" dirty="0" err="1" smtClean="0"/>
              <a:t>act</a:t>
            </a:r>
            <a:r>
              <a:rPr lang="hr-HR" sz="2800" dirty="0" smtClean="0"/>
              <a:t> (</a:t>
            </a:r>
            <a:r>
              <a:rPr lang="hr-HR" sz="2800" i="1" dirty="0" err="1" smtClean="0"/>
              <a:t>actus</a:t>
            </a:r>
            <a:r>
              <a:rPr lang="hr-HR" sz="2800" i="1" dirty="0" smtClean="0"/>
              <a:t> </a:t>
            </a:r>
            <a:r>
              <a:rPr lang="hr-HR" sz="2800" i="1" dirty="0" err="1" smtClean="0"/>
              <a:t>reus</a:t>
            </a:r>
            <a:r>
              <a:rPr lang="hr-HR" sz="2800" dirty="0" smtClean="0"/>
              <a:t>) </a:t>
            </a:r>
          </a:p>
          <a:p>
            <a:pPr eaLnBrk="1" hangingPunct="1">
              <a:defRPr/>
            </a:pPr>
            <a:r>
              <a:rPr lang="hr-HR" sz="2800" dirty="0" err="1" smtClean="0"/>
              <a:t>with</a:t>
            </a:r>
            <a:r>
              <a:rPr lang="hr-HR" sz="2800" dirty="0" smtClean="0"/>
              <a:t> a </a:t>
            </a:r>
            <a:r>
              <a:rPr lang="hr-HR" sz="2800" dirty="0" err="1" smtClean="0"/>
              <a:t>criminal</a:t>
            </a:r>
            <a:r>
              <a:rPr lang="hr-HR" sz="2800" dirty="0" smtClean="0"/>
              <a:t> </a:t>
            </a:r>
            <a:r>
              <a:rPr lang="hr-HR" sz="2800" dirty="0" err="1" smtClean="0"/>
              <a:t>state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mind</a:t>
            </a:r>
            <a:r>
              <a:rPr lang="hr-HR" sz="2800" dirty="0" smtClean="0"/>
              <a:t> (</a:t>
            </a:r>
            <a:r>
              <a:rPr lang="hr-HR" sz="2800" i="1" dirty="0" err="1" smtClean="0"/>
              <a:t>mens</a:t>
            </a:r>
            <a:r>
              <a:rPr lang="hr-HR" sz="2800" i="1" dirty="0" smtClean="0"/>
              <a:t> </a:t>
            </a:r>
            <a:r>
              <a:rPr lang="hr-HR" sz="2800" i="1" dirty="0" err="1" smtClean="0"/>
              <a:t>rea</a:t>
            </a:r>
            <a:r>
              <a:rPr lang="hr-HR" sz="2800" dirty="0" smtClean="0"/>
              <a:t>)</a:t>
            </a:r>
          </a:p>
          <a:p>
            <a:pPr eaLnBrk="1" hangingPunct="1">
              <a:defRPr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err="1" smtClean="0"/>
              <a:t>Elements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a </a:t>
            </a:r>
            <a:r>
              <a:rPr lang="hr-HR" dirty="0" err="1" smtClean="0"/>
              <a:t>crime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hr-HR" sz="2800" dirty="0" smtClean="0"/>
              <a:t>ACTUS REUS + MENS REA = OFFENCE</a:t>
            </a:r>
          </a:p>
          <a:p>
            <a:pPr>
              <a:defRPr/>
            </a:pPr>
            <a:r>
              <a:rPr lang="hr-HR" sz="2800" dirty="0" err="1" smtClean="0"/>
              <a:t>Lat</a:t>
            </a:r>
            <a:r>
              <a:rPr lang="hr-HR" sz="2800" dirty="0" smtClean="0"/>
              <a:t>: </a:t>
            </a:r>
            <a:r>
              <a:rPr lang="hr-HR" sz="2800" i="1" dirty="0" err="1" smtClean="0"/>
              <a:t>Actus</a:t>
            </a:r>
            <a:r>
              <a:rPr lang="hr-HR" sz="2800" i="1" dirty="0" smtClean="0"/>
              <a:t> </a:t>
            </a:r>
            <a:r>
              <a:rPr lang="hr-HR" sz="2800" i="1" dirty="0" err="1" smtClean="0"/>
              <a:t>non</a:t>
            </a:r>
            <a:r>
              <a:rPr lang="hr-HR" sz="2800" i="1" dirty="0" smtClean="0"/>
              <a:t> </a:t>
            </a:r>
            <a:r>
              <a:rPr lang="hr-HR" sz="2800" i="1" dirty="0" err="1" smtClean="0"/>
              <a:t>facit</a:t>
            </a:r>
            <a:r>
              <a:rPr lang="hr-HR" sz="2800" i="1" dirty="0" smtClean="0"/>
              <a:t> </a:t>
            </a:r>
            <a:r>
              <a:rPr lang="hr-HR" sz="2800" i="1" dirty="0" err="1" smtClean="0"/>
              <a:t>reum</a:t>
            </a:r>
            <a:r>
              <a:rPr lang="hr-HR" sz="2800" i="1" dirty="0" smtClean="0"/>
              <a:t> nisi </a:t>
            </a:r>
            <a:r>
              <a:rPr lang="hr-HR" sz="2800" i="1" dirty="0" err="1" smtClean="0"/>
              <a:t>mens</a:t>
            </a:r>
            <a:r>
              <a:rPr lang="hr-HR" sz="2800" i="1" dirty="0" smtClean="0"/>
              <a:t> sit rea </a:t>
            </a:r>
            <a:r>
              <a:rPr lang="hr-HR" sz="2800" dirty="0" smtClean="0"/>
              <a:t>= ‘</a:t>
            </a: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act</a:t>
            </a:r>
            <a:r>
              <a:rPr lang="hr-HR" sz="2800" dirty="0" smtClean="0"/>
              <a:t> </a:t>
            </a:r>
            <a:r>
              <a:rPr lang="hr-HR" sz="2800" dirty="0" err="1" smtClean="0"/>
              <a:t>itself</a:t>
            </a:r>
            <a:r>
              <a:rPr lang="hr-HR" sz="2800" dirty="0" smtClean="0"/>
              <a:t> </a:t>
            </a:r>
            <a:r>
              <a:rPr lang="hr-HR" sz="2800" dirty="0" err="1" smtClean="0"/>
              <a:t>does</a:t>
            </a:r>
            <a:r>
              <a:rPr lang="hr-HR" sz="2800" dirty="0" smtClean="0"/>
              <a:t> </a:t>
            </a:r>
            <a:r>
              <a:rPr lang="hr-HR" sz="2800" dirty="0" err="1" smtClean="0"/>
              <a:t>not</a:t>
            </a:r>
            <a:r>
              <a:rPr lang="hr-HR" sz="2800" dirty="0" smtClean="0"/>
              <a:t> </a:t>
            </a:r>
            <a:r>
              <a:rPr lang="hr-HR" sz="2800" dirty="0" err="1" smtClean="0"/>
              <a:t>constitute</a:t>
            </a:r>
            <a:r>
              <a:rPr lang="hr-HR" sz="2800" dirty="0" smtClean="0"/>
              <a:t> </a:t>
            </a:r>
            <a:r>
              <a:rPr lang="hr-HR" sz="2800" dirty="0" err="1" smtClean="0"/>
              <a:t>guilt</a:t>
            </a:r>
            <a:r>
              <a:rPr lang="hr-HR" sz="2800" dirty="0" smtClean="0"/>
              <a:t> </a:t>
            </a:r>
            <a:r>
              <a:rPr lang="hr-HR" sz="2800" dirty="0" err="1" smtClean="0"/>
              <a:t>unless</a:t>
            </a:r>
            <a:r>
              <a:rPr lang="hr-HR" sz="2800" dirty="0" smtClean="0"/>
              <a:t> done </a:t>
            </a:r>
            <a:r>
              <a:rPr lang="hr-HR" sz="2800" dirty="0" err="1" smtClean="0"/>
              <a:t>with</a:t>
            </a:r>
            <a:r>
              <a:rPr lang="hr-HR" sz="2800" dirty="0" smtClean="0"/>
              <a:t> a </a:t>
            </a:r>
            <a:r>
              <a:rPr lang="hr-HR" sz="2800" dirty="0" err="1" smtClean="0"/>
              <a:t>guilty</a:t>
            </a:r>
            <a:r>
              <a:rPr lang="hr-HR" sz="2800" dirty="0" smtClean="0"/>
              <a:t> </a:t>
            </a:r>
            <a:r>
              <a:rPr lang="hr-HR" sz="2800" dirty="0" err="1" smtClean="0"/>
              <a:t>mind</a:t>
            </a:r>
            <a:r>
              <a:rPr lang="hr-HR" sz="2800" dirty="0" smtClean="0"/>
              <a:t>’</a:t>
            </a:r>
            <a:endParaRPr lang="hr-H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mtClean="0"/>
              <a:t>Actus reus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physical</a:t>
            </a:r>
            <a:r>
              <a:rPr lang="hr-HR" sz="2800" dirty="0" smtClean="0"/>
              <a:t> element </a:t>
            </a:r>
            <a:r>
              <a:rPr lang="hr-HR" sz="2800" dirty="0" err="1" smtClean="0"/>
              <a:t>of</a:t>
            </a:r>
            <a:r>
              <a:rPr lang="hr-HR" sz="2800" dirty="0" smtClean="0"/>
              <a:t> a </a:t>
            </a:r>
            <a:r>
              <a:rPr lang="hr-HR" sz="2800" dirty="0" err="1" smtClean="0"/>
              <a:t>crime</a:t>
            </a:r>
            <a:r>
              <a:rPr lang="hr-HR" sz="2800" dirty="0" smtClean="0"/>
              <a:t>. </a:t>
            </a:r>
            <a:r>
              <a:rPr lang="hr-HR" sz="2800" dirty="0" err="1" smtClean="0"/>
              <a:t>It</a:t>
            </a:r>
            <a:r>
              <a:rPr lang="hr-HR" sz="2800" dirty="0" smtClean="0"/>
              <a:t> </a:t>
            </a:r>
            <a:r>
              <a:rPr lang="hr-HR" sz="2800" dirty="0" err="1" smtClean="0"/>
              <a:t>can</a:t>
            </a:r>
            <a:r>
              <a:rPr lang="hr-HR" sz="2800" dirty="0" smtClean="0"/>
              <a:t> </a:t>
            </a:r>
            <a:r>
              <a:rPr lang="hr-HR" sz="2800" dirty="0" err="1" smtClean="0"/>
              <a:t>be</a:t>
            </a:r>
            <a:r>
              <a:rPr lang="hr-HR" sz="2800" dirty="0" smtClean="0"/>
              <a:t>: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2800" dirty="0" smtClean="0"/>
              <a:t>1. </a:t>
            </a:r>
            <a:r>
              <a:rPr lang="hr-HR" sz="2800" dirty="0" err="1" smtClean="0"/>
              <a:t>An</a:t>
            </a:r>
            <a:r>
              <a:rPr lang="hr-HR" sz="2800" dirty="0" smtClean="0"/>
              <a:t> </a:t>
            </a:r>
            <a:r>
              <a:rPr lang="hr-HR" sz="2800" dirty="0" err="1" smtClean="0"/>
              <a:t>act</a:t>
            </a:r>
            <a:r>
              <a:rPr lang="hr-HR" sz="2800" dirty="0" smtClean="0"/>
              <a:t> (</a:t>
            </a:r>
            <a:r>
              <a:rPr lang="hr-HR" sz="2800" dirty="0" err="1" smtClean="0"/>
              <a:t>e.g</a:t>
            </a:r>
            <a:r>
              <a:rPr lang="hr-HR" sz="2800" dirty="0" smtClean="0"/>
              <a:t>. </a:t>
            </a:r>
            <a:r>
              <a:rPr lang="hr-HR" sz="2800" dirty="0" err="1" smtClean="0"/>
              <a:t>theft</a:t>
            </a:r>
            <a:r>
              <a:rPr lang="hr-HR" sz="2800" dirty="0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2800" dirty="0" smtClean="0"/>
              <a:t>2. </a:t>
            </a:r>
            <a:r>
              <a:rPr lang="hr-HR" sz="2800" dirty="0" err="1" smtClean="0"/>
              <a:t>An</a:t>
            </a:r>
            <a:r>
              <a:rPr lang="hr-HR" sz="2800" dirty="0" smtClean="0"/>
              <a:t> </a:t>
            </a:r>
            <a:r>
              <a:rPr lang="hr-HR" sz="2800" dirty="0" err="1" smtClean="0"/>
              <a:t>omission</a:t>
            </a:r>
            <a:r>
              <a:rPr lang="hr-HR" sz="2800" dirty="0" smtClean="0"/>
              <a:t> to </a:t>
            </a:r>
            <a:r>
              <a:rPr lang="hr-HR" sz="2800" dirty="0" err="1" smtClean="0"/>
              <a:t>act</a:t>
            </a:r>
            <a:r>
              <a:rPr lang="hr-HR" sz="2800" dirty="0" smtClean="0"/>
              <a:t> (</a:t>
            </a:r>
            <a:r>
              <a:rPr lang="hr-HR" sz="2800" dirty="0" err="1" smtClean="0"/>
              <a:t>e.g</a:t>
            </a:r>
            <a:r>
              <a:rPr lang="hr-HR" sz="2800" dirty="0" smtClean="0"/>
              <a:t>. </a:t>
            </a:r>
            <a:r>
              <a:rPr lang="hr-HR" sz="2800" dirty="0" err="1" smtClean="0"/>
              <a:t>wilful</a:t>
            </a:r>
            <a:r>
              <a:rPr lang="hr-HR" sz="2800" dirty="0" smtClean="0"/>
              <a:t> </a:t>
            </a:r>
            <a:r>
              <a:rPr lang="hr-HR" sz="2800" dirty="0" err="1" smtClean="0"/>
              <a:t>neglect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a </a:t>
            </a:r>
            <a:r>
              <a:rPr lang="hr-HR" sz="2800" dirty="0" err="1" smtClean="0"/>
              <a:t>child</a:t>
            </a:r>
            <a:r>
              <a:rPr lang="hr-HR" sz="2800" dirty="0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2800" dirty="0" smtClean="0"/>
              <a:t>3.A state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affairs</a:t>
            </a:r>
            <a:r>
              <a:rPr lang="hr-HR" sz="2800" dirty="0" smtClean="0"/>
              <a:t> (</a:t>
            </a:r>
            <a:r>
              <a:rPr lang="hr-HR" sz="2800" dirty="0" err="1" smtClean="0"/>
              <a:t>e.g</a:t>
            </a:r>
            <a:r>
              <a:rPr lang="hr-HR" sz="2800" dirty="0" smtClean="0"/>
              <a:t>. </a:t>
            </a:r>
            <a:r>
              <a:rPr lang="hr-HR" sz="2800" dirty="0" err="1" smtClean="0"/>
              <a:t>being</a:t>
            </a:r>
            <a:r>
              <a:rPr lang="hr-HR" sz="2800" dirty="0" smtClean="0"/>
              <a:t> </a:t>
            </a:r>
            <a:r>
              <a:rPr lang="hr-HR" sz="2800" dirty="0" err="1" smtClean="0"/>
              <a:t>drunk</a:t>
            </a:r>
            <a:r>
              <a:rPr lang="hr-HR" sz="2800" dirty="0" smtClean="0"/>
              <a:t> </a:t>
            </a:r>
            <a:r>
              <a:rPr lang="hr-HR" sz="2800" dirty="0" err="1" smtClean="0"/>
              <a:t>in</a:t>
            </a:r>
            <a:r>
              <a:rPr lang="hr-HR" sz="2800" dirty="0" smtClean="0"/>
              <a:t> a </a:t>
            </a:r>
            <a:r>
              <a:rPr lang="hr-HR" sz="2800" dirty="0" err="1" smtClean="0"/>
              <a:t>public</a:t>
            </a:r>
            <a:r>
              <a:rPr lang="hr-HR" sz="2800" dirty="0" smtClean="0"/>
              <a:t> place)</a:t>
            </a:r>
          </a:p>
          <a:p>
            <a:pPr eaLnBrk="1" hangingPunct="1">
              <a:lnSpc>
                <a:spcPct val="90000"/>
              </a:lnSpc>
              <a:defRPr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mtClean="0"/>
              <a:t>Mens rea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mental</a:t>
            </a:r>
            <a:r>
              <a:rPr lang="hr-HR" sz="2800" dirty="0" smtClean="0"/>
              <a:t> element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an</a:t>
            </a:r>
            <a:r>
              <a:rPr lang="hr-HR" sz="2800" dirty="0" smtClean="0"/>
              <a:t> </a:t>
            </a:r>
            <a:r>
              <a:rPr lang="hr-HR" sz="2800" dirty="0" err="1" smtClean="0"/>
              <a:t>offence</a:t>
            </a:r>
            <a:r>
              <a:rPr lang="hr-HR" sz="2800" dirty="0" smtClean="0"/>
              <a:t>; </a:t>
            </a:r>
            <a:r>
              <a:rPr lang="hr-HR" sz="2800" dirty="0" err="1" smtClean="0"/>
              <a:t>the</a:t>
            </a:r>
            <a:r>
              <a:rPr lang="hr-HR" sz="2800" dirty="0" smtClean="0"/>
              <a:t> state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mind</a:t>
            </a:r>
            <a:r>
              <a:rPr lang="hr-HR" sz="2800" dirty="0" smtClean="0"/>
              <a:t> </a:t>
            </a:r>
            <a:r>
              <a:rPr lang="hr-HR" sz="2800" dirty="0" err="1" smtClean="0"/>
              <a:t>that</a:t>
            </a:r>
            <a:r>
              <a:rPr lang="hr-HR" sz="2800" dirty="0" smtClean="0"/>
              <a:t> </a:t>
            </a: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prosecution</a:t>
            </a:r>
            <a:r>
              <a:rPr lang="hr-HR" sz="2800" dirty="0" smtClean="0"/>
              <a:t> must prove </a:t>
            </a:r>
            <a:r>
              <a:rPr lang="hr-HR" sz="2800" dirty="0" err="1" smtClean="0"/>
              <a:t>that</a:t>
            </a:r>
            <a:r>
              <a:rPr lang="hr-HR" sz="2800" dirty="0" smtClean="0"/>
              <a:t> </a:t>
            </a:r>
            <a:r>
              <a:rPr lang="hr-HR" sz="2800" dirty="0" err="1" smtClean="0"/>
              <a:t>defendant</a:t>
            </a:r>
            <a:r>
              <a:rPr lang="hr-HR" sz="2800" dirty="0" smtClean="0"/>
              <a:t> had at </a:t>
            </a:r>
            <a:r>
              <a:rPr lang="hr-HR" sz="2800" dirty="0" err="1" smtClean="0"/>
              <a:t>the</a:t>
            </a:r>
            <a:r>
              <a:rPr lang="hr-HR" sz="2800" dirty="0" smtClean="0"/>
              <a:t> time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committing</a:t>
            </a:r>
            <a:r>
              <a:rPr lang="hr-HR" sz="2800" dirty="0" smtClean="0"/>
              <a:t> a </a:t>
            </a:r>
            <a:r>
              <a:rPr lang="hr-HR" sz="2800" dirty="0" err="1" smtClean="0"/>
              <a:t>crime</a:t>
            </a:r>
            <a:r>
              <a:rPr lang="hr-HR" sz="2800" dirty="0" smtClean="0"/>
              <a:t> </a:t>
            </a:r>
            <a:r>
              <a:rPr lang="hr-HR" sz="2800" dirty="0" err="1" smtClean="0"/>
              <a:t>in</a:t>
            </a:r>
            <a:r>
              <a:rPr lang="hr-HR" sz="2800" dirty="0" smtClean="0"/>
              <a:t> </a:t>
            </a:r>
            <a:r>
              <a:rPr lang="hr-HR" sz="2800" dirty="0" err="1" smtClean="0"/>
              <a:t>order</a:t>
            </a:r>
            <a:r>
              <a:rPr lang="hr-HR" sz="2800" dirty="0" smtClean="0"/>
              <a:t> to </a:t>
            </a:r>
            <a:r>
              <a:rPr lang="hr-HR" sz="2800" dirty="0" err="1" smtClean="0"/>
              <a:t>secure</a:t>
            </a:r>
            <a:r>
              <a:rPr lang="hr-HR" sz="2800" dirty="0" smtClean="0"/>
              <a:t> </a:t>
            </a:r>
            <a:r>
              <a:rPr lang="hr-HR" sz="2800" dirty="0" err="1" smtClean="0"/>
              <a:t>conviction</a:t>
            </a:r>
            <a:endParaRPr lang="hr-HR" sz="2800" dirty="0" smtClean="0"/>
          </a:p>
          <a:p>
            <a:pPr eaLnBrk="1" hangingPunct="1">
              <a:defRPr/>
            </a:pPr>
            <a:r>
              <a:rPr lang="hr-HR" sz="2800" dirty="0" err="1" smtClean="0"/>
              <a:t>Intention</a:t>
            </a:r>
            <a:r>
              <a:rPr lang="hr-HR" sz="2800" dirty="0" smtClean="0"/>
              <a:t> to </a:t>
            </a:r>
            <a:r>
              <a:rPr lang="hr-HR" sz="2800" dirty="0" err="1" smtClean="0"/>
              <a:t>bring</a:t>
            </a:r>
            <a:r>
              <a:rPr lang="hr-HR" sz="2800" dirty="0" smtClean="0"/>
              <a:t> </a:t>
            </a:r>
            <a:r>
              <a:rPr lang="hr-HR" sz="2800" dirty="0" err="1" smtClean="0"/>
              <a:t>about</a:t>
            </a:r>
            <a:r>
              <a:rPr lang="hr-HR" sz="2800" dirty="0" smtClean="0"/>
              <a:t> a </a:t>
            </a:r>
            <a:r>
              <a:rPr lang="hr-HR" sz="2800" dirty="0" err="1" smtClean="0"/>
              <a:t>particular</a:t>
            </a:r>
            <a:r>
              <a:rPr lang="hr-HR" sz="2800" dirty="0" smtClean="0"/>
              <a:t> </a:t>
            </a:r>
            <a:r>
              <a:rPr lang="hr-HR" sz="2800" dirty="0" err="1" smtClean="0"/>
              <a:t>consequence</a:t>
            </a:r>
            <a:r>
              <a:rPr lang="hr-HR" sz="2800" dirty="0" smtClean="0"/>
              <a:t>, or </a:t>
            </a:r>
            <a:r>
              <a:rPr lang="hr-HR" sz="2800" dirty="0" err="1" smtClean="0"/>
              <a:t>recklessness</a:t>
            </a:r>
            <a:r>
              <a:rPr lang="hr-HR" sz="2800" dirty="0" smtClean="0"/>
              <a:t> as to </a:t>
            </a:r>
            <a:r>
              <a:rPr lang="hr-HR" sz="2800" dirty="0" err="1" smtClean="0"/>
              <a:t>whether</a:t>
            </a:r>
            <a:r>
              <a:rPr lang="hr-HR" sz="2800" dirty="0" smtClean="0"/>
              <a:t> </a:t>
            </a:r>
            <a:r>
              <a:rPr lang="hr-HR" sz="2800" dirty="0" err="1" smtClean="0"/>
              <a:t>such</a:t>
            </a:r>
            <a:r>
              <a:rPr lang="hr-HR" sz="2800" dirty="0" smtClean="0"/>
              <a:t> </a:t>
            </a:r>
            <a:r>
              <a:rPr lang="hr-HR" sz="2800" dirty="0" err="1" smtClean="0"/>
              <a:t>consequences</a:t>
            </a:r>
            <a:r>
              <a:rPr lang="hr-HR" sz="2800" dirty="0" smtClean="0"/>
              <a:t> </a:t>
            </a:r>
            <a:r>
              <a:rPr lang="hr-HR" sz="2800" dirty="0" err="1" smtClean="0"/>
              <a:t>may</a:t>
            </a:r>
            <a:r>
              <a:rPr lang="hr-HR" sz="2800" dirty="0" smtClean="0"/>
              <a:t> </a:t>
            </a:r>
            <a:r>
              <a:rPr lang="hr-HR" sz="2800" dirty="0" err="1" smtClean="0"/>
              <a:t>come</a:t>
            </a:r>
            <a:r>
              <a:rPr lang="hr-HR" sz="2800" dirty="0" smtClean="0"/>
              <a:t> </a:t>
            </a:r>
            <a:r>
              <a:rPr lang="hr-HR" sz="2800" dirty="0" err="1" smtClean="0"/>
              <a:t>about</a:t>
            </a:r>
            <a:endParaRPr lang="hr-H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mtClean="0"/>
              <a:t>Burden of proof 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duty</a:t>
            </a:r>
            <a:r>
              <a:rPr lang="hr-HR" sz="2800" dirty="0" smtClean="0"/>
              <a:t> to prove a </a:t>
            </a:r>
            <a:r>
              <a:rPr lang="hr-HR" sz="2800" dirty="0" err="1" smtClean="0"/>
              <a:t>fact</a:t>
            </a:r>
            <a:r>
              <a:rPr lang="hr-HR" sz="2800" dirty="0" smtClean="0"/>
              <a:t> or </a:t>
            </a:r>
            <a:r>
              <a:rPr lang="hr-HR" sz="2800" dirty="0" err="1" smtClean="0"/>
              <a:t>facts</a:t>
            </a:r>
            <a:r>
              <a:rPr lang="hr-HR" sz="2800" dirty="0" smtClean="0"/>
              <a:t> </a:t>
            </a:r>
            <a:r>
              <a:rPr lang="hr-HR" sz="2800" dirty="0" err="1" smtClean="0"/>
              <a:t>in</a:t>
            </a:r>
            <a:r>
              <a:rPr lang="hr-HR" sz="2800" dirty="0" smtClean="0"/>
              <a:t> </a:t>
            </a:r>
            <a:r>
              <a:rPr lang="hr-HR" sz="2800" dirty="0" err="1" smtClean="0"/>
              <a:t>issue</a:t>
            </a:r>
            <a:endParaRPr lang="hr-HR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hr-HR" sz="2800" dirty="0" err="1" smtClean="0"/>
              <a:t>Defendant</a:t>
            </a:r>
            <a:r>
              <a:rPr lang="hr-HR" sz="2800" dirty="0" smtClean="0"/>
              <a:t>: </a:t>
            </a:r>
            <a:r>
              <a:rPr lang="hr-HR" sz="2800" dirty="0" err="1" smtClean="0"/>
              <a:t>presumed</a:t>
            </a:r>
            <a:r>
              <a:rPr lang="hr-HR" sz="2800" dirty="0" smtClean="0"/>
              <a:t> to </a:t>
            </a:r>
            <a:r>
              <a:rPr lang="hr-HR" sz="2800" dirty="0" err="1" smtClean="0"/>
              <a:t>be</a:t>
            </a:r>
            <a:r>
              <a:rPr lang="hr-HR" sz="2800" dirty="0" smtClean="0"/>
              <a:t> </a:t>
            </a:r>
            <a:r>
              <a:rPr lang="hr-HR" sz="2800" dirty="0" err="1" smtClean="0"/>
              <a:t>innocent</a:t>
            </a:r>
            <a:r>
              <a:rPr lang="hr-HR" sz="2800" dirty="0" smtClean="0"/>
              <a:t> </a:t>
            </a:r>
            <a:r>
              <a:rPr lang="hr-HR" sz="2800" dirty="0" err="1" smtClean="0"/>
              <a:t>until</a:t>
            </a:r>
            <a:endParaRPr lang="hr-HR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hr-HR" sz="2800" dirty="0" err="1" smtClean="0"/>
              <a:t>proved</a:t>
            </a:r>
            <a:r>
              <a:rPr lang="hr-HR" sz="2800" dirty="0" smtClean="0"/>
              <a:t> </a:t>
            </a:r>
            <a:r>
              <a:rPr lang="hr-HR" sz="2800" dirty="0" err="1" smtClean="0"/>
              <a:t>guilty</a:t>
            </a:r>
            <a:r>
              <a:rPr lang="hr-HR" sz="2800" dirty="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duty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prosecution</a:t>
            </a:r>
            <a:r>
              <a:rPr lang="hr-HR" sz="2800" dirty="0" smtClean="0"/>
              <a:t>: to prove </a:t>
            </a:r>
            <a:r>
              <a:rPr lang="hr-HR" sz="2800" dirty="0" err="1" smtClean="0"/>
              <a:t>its</a:t>
            </a:r>
            <a:r>
              <a:rPr lang="hr-HR" sz="2800" dirty="0" smtClean="0"/>
              <a:t> </a:t>
            </a:r>
            <a:r>
              <a:rPr lang="hr-HR" sz="2800" dirty="0" err="1" smtClean="0"/>
              <a:t>case</a:t>
            </a:r>
            <a:r>
              <a:rPr lang="hr-HR" sz="2800" dirty="0" smtClean="0"/>
              <a:t> </a:t>
            </a:r>
            <a:r>
              <a:rPr lang="hr-HR" sz="2800" dirty="0" err="1" smtClean="0"/>
              <a:t>by</a:t>
            </a:r>
            <a:r>
              <a:rPr lang="hr-HR" sz="2800" dirty="0" smtClean="0"/>
              <a:t> </a:t>
            </a:r>
            <a:r>
              <a:rPr lang="hr-HR" sz="2800" dirty="0" err="1" smtClean="0"/>
              <a:t>establishing</a:t>
            </a:r>
            <a:r>
              <a:rPr lang="hr-HR" sz="2800" dirty="0" smtClean="0"/>
              <a:t> </a:t>
            </a:r>
            <a:r>
              <a:rPr lang="hr-HR" sz="2800" dirty="0" err="1" smtClean="0"/>
              <a:t>both</a:t>
            </a:r>
            <a:r>
              <a:rPr lang="hr-HR" sz="2800" dirty="0" smtClean="0"/>
              <a:t> </a:t>
            </a:r>
            <a:r>
              <a:rPr lang="hr-HR" sz="2800" dirty="0" err="1" smtClean="0"/>
              <a:t>actus</a:t>
            </a:r>
            <a:r>
              <a:rPr lang="hr-HR" sz="2800" dirty="0" smtClean="0"/>
              <a:t> </a:t>
            </a:r>
            <a:r>
              <a:rPr lang="hr-HR" sz="2800" dirty="0" err="1" smtClean="0"/>
              <a:t>reus</a:t>
            </a:r>
            <a:r>
              <a:rPr lang="hr-HR" sz="2800" dirty="0" smtClean="0"/>
              <a:t> </a:t>
            </a:r>
            <a:r>
              <a:rPr lang="hr-HR" sz="2800" dirty="0" err="1" smtClean="0"/>
              <a:t>and</a:t>
            </a:r>
            <a:r>
              <a:rPr lang="hr-HR" sz="2800" dirty="0" smtClean="0"/>
              <a:t> </a:t>
            </a:r>
            <a:r>
              <a:rPr lang="hr-HR" sz="2800" dirty="0" err="1" smtClean="0"/>
              <a:t>mens</a:t>
            </a:r>
            <a:r>
              <a:rPr lang="hr-HR" sz="2800" dirty="0" smtClean="0"/>
              <a:t> rea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2800" dirty="0" smtClean="0"/>
              <a:t>It must first </a:t>
            </a:r>
            <a:r>
              <a:rPr lang="hr-HR" sz="2800" dirty="0" err="1" smtClean="0"/>
              <a:t>satisfy</a:t>
            </a:r>
            <a:r>
              <a:rPr lang="hr-HR" sz="2800" dirty="0" smtClean="0"/>
              <a:t> </a:t>
            </a: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evidential</a:t>
            </a:r>
            <a:r>
              <a:rPr lang="hr-HR" sz="2800" dirty="0" smtClean="0"/>
              <a:t> </a:t>
            </a:r>
            <a:r>
              <a:rPr lang="hr-HR" sz="2800" dirty="0" err="1" smtClean="0"/>
              <a:t>burden</a:t>
            </a:r>
            <a:r>
              <a:rPr lang="hr-HR" sz="2800" dirty="0" smtClean="0"/>
              <a:t> to </a:t>
            </a:r>
            <a:r>
              <a:rPr lang="hr-HR" sz="2800" dirty="0" err="1" smtClean="0"/>
              <a:t>show</a:t>
            </a:r>
            <a:r>
              <a:rPr lang="hr-HR" sz="2800" dirty="0" smtClean="0"/>
              <a:t> </a:t>
            </a:r>
            <a:r>
              <a:rPr lang="hr-HR" sz="2800" dirty="0" err="1" smtClean="0"/>
              <a:t>that</a:t>
            </a:r>
            <a:r>
              <a:rPr lang="hr-HR" sz="2800" dirty="0" smtClean="0"/>
              <a:t> </a:t>
            </a:r>
            <a:r>
              <a:rPr lang="hr-HR" sz="2800" dirty="0" err="1" smtClean="0"/>
              <a:t>its</a:t>
            </a:r>
            <a:r>
              <a:rPr lang="hr-HR" sz="2800" dirty="0" smtClean="0"/>
              <a:t> </a:t>
            </a:r>
            <a:r>
              <a:rPr lang="hr-HR" sz="2800" dirty="0" err="1" smtClean="0"/>
              <a:t>allegations</a:t>
            </a:r>
            <a:r>
              <a:rPr lang="hr-HR" sz="2800" dirty="0" smtClean="0"/>
              <a:t> </a:t>
            </a:r>
            <a:r>
              <a:rPr lang="hr-HR" sz="2800" dirty="0" err="1" smtClean="0"/>
              <a:t>have</a:t>
            </a:r>
            <a:r>
              <a:rPr lang="hr-HR" sz="2800" dirty="0" smtClean="0"/>
              <a:t> </a:t>
            </a:r>
            <a:r>
              <a:rPr lang="hr-HR" sz="2800" dirty="0" err="1" smtClean="0"/>
              <a:t>sth</a:t>
            </a:r>
            <a:r>
              <a:rPr lang="hr-HR" sz="2800" dirty="0" smtClean="0"/>
              <a:t> </a:t>
            </a:r>
            <a:r>
              <a:rPr lang="hr-HR" sz="2800" dirty="0" err="1" smtClean="0"/>
              <a:t>to</a:t>
            </a:r>
            <a:r>
              <a:rPr lang="hr-HR" sz="2800" dirty="0" smtClean="0"/>
              <a:t> </a:t>
            </a:r>
            <a:r>
              <a:rPr lang="hr-HR" sz="2800" dirty="0" err="1" smtClean="0"/>
              <a:t>support</a:t>
            </a:r>
            <a:r>
              <a:rPr lang="hr-HR" sz="2800" dirty="0" smtClean="0"/>
              <a:t> </a:t>
            </a:r>
            <a:r>
              <a:rPr lang="hr-HR" sz="2800" dirty="0" err="1" smtClean="0"/>
              <a:t>them</a:t>
            </a:r>
            <a:endParaRPr lang="hr-H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dirty="0" err="1" smtClean="0"/>
              <a:t>Burden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proof</a:t>
            </a:r>
            <a:endParaRPr lang="hr-HR" dirty="0" smtClean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2800" dirty="0" err="1" smtClean="0"/>
              <a:t>If</a:t>
            </a:r>
            <a:r>
              <a:rPr lang="hr-HR" sz="2800" dirty="0" smtClean="0"/>
              <a:t> </a:t>
            </a: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posecution</a:t>
            </a:r>
            <a:r>
              <a:rPr lang="hr-HR" sz="2800" dirty="0" smtClean="0"/>
              <a:t> </a:t>
            </a:r>
            <a:r>
              <a:rPr lang="hr-HR" sz="2800" dirty="0" err="1" smtClean="0"/>
              <a:t>has</a:t>
            </a:r>
            <a:r>
              <a:rPr lang="hr-HR" sz="2800" dirty="0" smtClean="0"/>
              <a:t> </a:t>
            </a:r>
            <a:r>
              <a:rPr lang="hr-HR" sz="2800" dirty="0" err="1" smtClean="0"/>
              <a:t>established</a:t>
            </a:r>
            <a:r>
              <a:rPr lang="hr-HR" sz="2800" dirty="0" smtClean="0"/>
              <a:t> a </a:t>
            </a:r>
            <a:r>
              <a:rPr lang="hr-HR" sz="2800" dirty="0" err="1" smtClean="0"/>
              <a:t>basis</a:t>
            </a:r>
            <a:r>
              <a:rPr lang="hr-HR" sz="2800" dirty="0" smtClean="0"/>
              <a:t> for </a:t>
            </a:r>
            <a:r>
              <a:rPr lang="hr-HR" sz="2800" dirty="0" err="1" smtClean="0"/>
              <a:t>its</a:t>
            </a:r>
            <a:r>
              <a:rPr lang="hr-HR" sz="2800" dirty="0" smtClean="0"/>
              <a:t> </a:t>
            </a:r>
            <a:r>
              <a:rPr lang="hr-HR" sz="2800" dirty="0" err="1" smtClean="0"/>
              <a:t>case</a:t>
            </a:r>
            <a:r>
              <a:rPr lang="hr-HR" sz="2800" dirty="0" smtClean="0"/>
              <a:t>, </a:t>
            </a:r>
            <a:r>
              <a:rPr lang="hr-HR" sz="2800" dirty="0" err="1" smtClean="0"/>
              <a:t>it</a:t>
            </a:r>
            <a:r>
              <a:rPr lang="hr-HR" sz="2800" dirty="0" smtClean="0"/>
              <a:t> must </a:t>
            </a:r>
            <a:r>
              <a:rPr lang="hr-HR" sz="2800" dirty="0" err="1" smtClean="0"/>
              <a:t>continue</a:t>
            </a:r>
            <a:r>
              <a:rPr lang="hr-HR" sz="2800" dirty="0" smtClean="0"/>
              <a:t> to </a:t>
            </a:r>
            <a:r>
              <a:rPr lang="hr-HR" sz="2800" dirty="0" err="1" smtClean="0"/>
              <a:t>satisfy</a:t>
            </a:r>
            <a:r>
              <a:rPr lang="hr-HR" sz="2800" dirty="0" smtClean="0"/>
              <a:t> </a:t>
            </a: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persuasive</a:t>
            </a:r>
            <a:r>
              <a:rPr lang="hr-HR" sz="2800" dirty="0" smtClean="0"/>
              <a:t> </a:t>
            </a:r>
            <a:r>
              <a:rPr lang="hr-HR" sz="2800" dirty="0" err="1" smtClean="0"/>
              <a:t>burden</a:t>
            </a:r>
            <a:r>
              <a:rPr lang="hr-HR" sz="2800" dirty="0" smtClean="0"/>
              <a:t> </a:t>
            </a:r>
            <a:r>
              <a:rPr lang="hr-HR" sz="2800" dirty="0" err="1" smtClean="0"/>
              <a:t>by</a:t>
            </a:r>
            <a:r>
              <a:rPr lang="hr-HR" sz="2800" dirty="0" smtClean="0"/>
              <a:t> </a:t>
            </a:r>
            <a:r>
              <a:rPr lang="hr-HR" sz="2800" dirty="0" err="1" smtClean="0"/>
              <a:t>proving</a:t>
            </a:r>
            <a:r>
              <a:rPr lang="hr-HR" sz="2800" dirty="0" smtClean="0"/>
              <a:t> </a:t>
            </a:r>
            <a:r>
              <a:rPr lang="hr-HR" sz="2800" dirty="0" err="1" smtClean="0"/>
              <a:t>its</a:t>
            </a:r>
            <a:r>
              <a:rPr lang="hr-HR" sz="2800" dirty="0" smtClean="0"/>
              <a:t> </a:t>
            </a:r>
            <a:r>
              <a:rPr lang="hr-HR" sz="2800" dirty="0" err="1" smtClean="0"/>
              <a:t>case</a:t>
            </a:r>
            <a:r>
              <a:rPr lang="hr-HR" sz="2800" dirty="0" smtClean="0"/>
              <a:t> </a:t>
            </a:r>
            <a:r>
              <a:rPr lang="hr-HR" sz="2800" b="1" dirty="0" err="1" smtClean="0"/>
              <a:t>beyond</a:t>
            </a:r>
            <a:r>
              <a:rPr lang="hr-HR" sz="2800" b="1" dirty="0" smtClean="0"/>
              <a:t> </a:t>
            </a:r>
            <a:r>
              <a:rPr lang="hr-HR" sz="2800" b="1" dirty="0" err="1" smtClean="0"/>
              <a:t>reasonable</a:t>
            </a:r>
            <a:r>
              <a:rPr lang="hr-HR" sz="2800" b="1" dirty="0" smtClean="0"/>
              <a:t> </a:t>
            </a:r>
            <a:r>
              <a:rPr lang="hr-HR" sz="2800" b="1" dirty="0" err="1" smtClean="0"/>
              <a:t>doubt</a:t>
            </a:r>
            <a:endParaRPr lang="hr-HR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4000" b="1"/>
              <a:t>CATEGORIES OF CRIMINAL OFFENCE</a:t>
            </a:r>
            <a:r>
              <a:rPr lang="hr-HR" sz="4000"/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2800" b="1" dirty="0" smtClean="0"/>
              <a:t>Summary </a:t>
            </a:r>
            <a:r>
              <a:rPr lang="hr-HR" sz="2800" b="1" dirty="0" err="1" smtClean="0"/>
              <a:t>offences</a:t>
            </a:r>
            <a:r>
              <a:rPr lang="hr-HR" sz="2800" b="1" dirty="0" smtClean="0"/>
              <a:t> </a:t>
            </a:r>
          </a:p>
          <a:p>
            <a:pPr eaLnBrk="1" hangingPunct="1">
              <a:defRPr/>
            </a:pPr>
            <a:r>
              <a:rPr lang="hr-HR" sz="2800" b="1" dirty="0" err="1" smtClean="0"/>
              <a:t>Indictable</a:t>
            </a:r>
            <a:r>
              <a:rPr lang="hr-HR" sz="2800" b="1" dirty="0" smtClean="0"/>
              <a:t> </a:t>
            </a:r>
            <a:r>
              <a:rPr lang="hr-HR" sz="2800" b="1" dirty="0" err="1" smtClean="0"/>
              <a:t>offences</a:t>
            </a:r>
            <a:r>
              <a:rPr lang="hr-HR" sz="2800" b="1" dirty="0" smtClean="0"/>
              <a:t> </a:t>
            </a:r>
          </a:p>
          <a:p>
            <a:pPr eaLnBrk="1" hangingPunct="1">
              <a:defRPr/>
            </a:pPr>
            <a:r>
              <a:rPr lang="hr-HR" sz="2800" b="1" dirty="0" err="1" smtClean="0"/>
              <a:t>Offences</a:t>
            </a:r>
            <a:r>
              <a:rPr lang="hr-HR" sz="2800" b="1" dirty="0" smtClean="0"/>
              <a:t> </a:t>
            </a:r>
            <a:r>
              <a:rPr lang="hr-HR" sz="2800" b="1" dirty="0" err="1" smtClean="0"/>
              <a:t>triable</a:t>
            </a:r>
            <a:r>
              <a:rPr lang="hr-HR" sz="2800" b="1" dirty="0" smtClean="0"/>
              <a:t> </a:t>
            </a:r>
            <a:r>
              <a:rPr lang="hr-HR" sz="2800" b="1" dirty="0" err="1" smtClean="0"/>
              <a:t>either</a:t>
            </a:r>
            <a:r>
              <a:rPr lang="hr-HR" sz="2800" b="1" dirty="0" smtClean="0"/>
              <a:t> </a:t>
            </a:r>
            <a:r>
              <a:rPr lang="hr-HR" sz="2800" b="1" dirty="0" err="1" smtClean="0"/>
              <a:t>way</a:t>
            </a:r>
            <a:endParaRPr lang="hr-H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mtClean="0"/>
              <a:t>Summary offence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2400" b="1" dirty="0" smtClean="0"/>
              <a:t>Summary </a:t>
            </a:r>
            <a:r>
              <a:rPr lang="hr-HR" sz="2400" b="1" dirty="0" err="1" smtClean="0"/>
              <a:t>offence</a:t>
            </a:r>
            <a:r>
              <a:rPr lang="hr-HR" sz="2400" dirty="0" smtClean="0"/>
              <a:t> a </a:t>
            </a:r>
            <a:r>
              <a:rPr lang="hr-HR" sz="2400" dirty="0" err="1" smtClean="0"/>
              <a:t>minor</a:t>
            </a:r>
            <a:r>
              <a:rPr lang="hr-HR" sz="2400" dirty="0" smtClean="0"/>
              <a:t> </a:t>
            </a:r>
            <a:r>
              <a:rPr lang="hr-HR" sz="2400" dirty="0" err="1" smtClean="0"/>
              <a:t>crime</a:t>
            </a:r>
            <a:r>
              <a:rPr lang="hr-HR" sz="2400" dirty="0" smtClean="0"/>
              <a:t> </a:t>
            </a:r>
            <a:r>
              <a:rPr lang="hr-HR" sz="2400" dirty="0" err="1" smtClean="0"/>
              <a:t>which</a:t>
            </a:r>
            <a:r>
              <a:rPr lang="hr-HR" sz="2400" dirty="0" smtClean="0"/>
              <a:t> </a:t>
            </a:r>
            <a:r>
              <a:rPr lang="hr-HR" sz="2400" dirty="0" err="1" smtClean="0"/>
              <a:t>can</a:t>
            </a:r>
            <a:r>
              <a:rPr lang="hr-HR" sz="2400" dirty="0" smtClean="0"/>
              <a:t> </a:t>
            </a:r>
            <a:r>
              <a:rPr lang="hr-HR" sz="2400" dirty="0" err="1" smtClean="0"/>
              <a:t>be</a:t>
            </a:r>
            <a:r>
              <a:rPr lang="hr-HR" sz="2400" dirty="0" smtClean="0"/>
              <a:t> </a:t>
            </a:r>
            <a:r>
              <a:rPr lang="hr-HR" sz="2400" dirty="0" err="1" smtClean="0"/>
              <a:t>tried</a:t>
            </a:r>
            <a:r>
              <a:rPr lang="hr-HR" sz="2400" dirty="0" smtClean="0"/>
              <a:t> </a:t>
            </a:r>
            <a:r>
              <a:rPr lang="hr-HR" sz="2400" dirty="0" err="1" smtClean="0"/>
              <a:t>summarily</a:t>
            </a:r>
            <a:r>
              <a:rPr lang="hr-HR" sz="2400" dirty="0" smtClean="0"/>
              <a:t>, </a:t>
            </a:r>
            <a:r>
              <a:rPr lang="hr-HR" sz="2400" dirty="0" err="1" smtClean="0"/>
              <a:t>i.e</a:t>
            </a:r>
            <a:r>
              <a:rPr lang="hr-HR" sz="2400" dirty="0" smtClean="0"/>
              <a:t>. </a:t>
            </a:r>
            <a:r>
              <a:rPr lang="hr-HR" sz="2400" dirty="0" err="1" smtClean="0"/>
              <a:t>before</a:t>
            </a:r>
            <a:r>
              <a:rPr lang="hr-HR" sz="2400" dirty="0" smtClean="0"/>
              <a:t> </a:t>
            </a:r>
            <a:r>
              <a:rPr lang="hr-HR" sz="2400" dirty="0" err="1" smtClean="0"/>
              <a:t>magistrates</a:t>
            </a:r>
            <a:r>
              <a:rPr lang="hr-HR" sz="2400" dirty="0" smtClean="0"/>
              <a:t> (</a:t>
            </a:r>
            <a:r>
              <a:rPr lang="hr-HR" sz="2400" dirty="0" err="1" smtClean="0"/>
              <a:t>e.g</a:t>
            </a:r>
            <a:r>
              <a:rPr lang="hr-HR" sz="2400" dirty="0" smtClean="0"/>
              <a:t>. </a:t>
            </a:r>
            <a:r>
              <a:rPr lang="hr-HR" sz="2400" dirty="0" err="1" smtClean="0"/>
              <a:t>common</a:t>
            </a:r>
            <a:r>
              <a:rPr lang="hr-HR" sz="2400" dirty="0" smtClean="0"/>
              <a:t> </a:t>
            </a:r>
            <a:r>
              <a:rPr lang="hr-HR" sz="2400" dirty="0" err="1" smtClean="0"/>
              <a:t>assault</a:t>
            </a:r>
            <a:r>
              <a:rPr lang="hr-HR" sz="2400" dirty="0" smtClean="0"/>
              <a:t>, </a:t>
            </a:r>
            <a:r>
              <a:rPr lang="hr-HR" sz="2400" dirty="0" err="1" smtClean="0"/>
              <a:t>driving</a:t>
            </a:r>
            <a:r>
              <a:rPr lang="hr-HR" sz="2400" dirty="0" smtClean="0"/>
              <a:t> </a:t>
            </a:r>
            <a:r>
              <a:rPr lang="hr-HR" sz="2400" dirty="0" err="1" smtClean="0"/>
              <a:t>offences</a:t>
            </a:r>
            <a:r>
              <a:rPr lang="hr-HR" sz="2400" dirty="0" smtClean="0"/>
              <a:t>, </a:t>
            </a:r>
            <a:r>
              <a:rPr lang="hr-HR" sz="2400" dirty="0" err="1" smtClean="0"/>
              <a:t>criminal</a:t>
            </a:r>
            <a:r>
              <a:rPr lang="hr-HR" sz="2400" dirty="0" smtClean="0"/>
              <a:t> </a:t>
            </a:r>
            <a:r>
              <a:rPr lang="hr-HR" sz="2400" dirty="0" err="1" smtClean="0"/>
              <a:t>damage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less</a:t>
            </a:r>
            <a:r>
              <a:rPr lang="hr-HR" sz="2400" dirty="0" smtClean="0"/>
              <a:t> </a:t>
            </a:r>
            <a:r>
              <a:rPr lang="hr-HR" sz="2400" dirty="0" err="1" smtClean="0"/>
              <a:t>than</a:t>
            </a:r>
            <a:r>
              <a:rPr lang="hr-HR" sz="2400" dirty="0" smtClean="0"/>
              <a:t> £5,000); </a:t>
            </a:r>
          </a:p>
          <a:p>
            <a:pPr eaLnBrk="1" hangingPunct="1">
              <a:defRPr/>
            </a:pPr>
            <a:r>
              <a:rPr lang="hr-HR" sz="2400" dirty="0" err="1" smtClean="0"/>
              <a:t>Prosecutions</a:t>
            </a:r>
            <a:r>
              <a:rPr lang="hr-HR" sz="2400" dirty="0" smtClean="0"/>
              <a:t> must </a:t>
            </a:r>
            <a:r>
              <a:rPr lang="hr-HR" sz="2400" dirty="0" err="1" smtClean="0"/>
              <a:t>be</a:t>
            </a:r>
            <a:r>
              <a:rPr lang="hr-HR" sz="2400" dirty="0" smtClean="0"/>
              <a:t> </a:t>
            </a:r>
            <a:r>
              <a:rPr lang="hr-HR" sz="2400" dirty="0" err="1" smtClean="0"/>
              <a:t>started</a:t>
            </a:r>
            <a:r>
              <a:rPr lang="hr-HR" sz="2400" dirty="0" smtClean="0"/>
              <a:t> </a:t>
            </a:r>
            <a:r>
              <a:rPr lang="hr-HR" sz="2400" dirty="0" err="1" smtClean="0"/>
              <a:t>within</a:t>
            </a:r>
            <a:r>
              <a:rPr lang="hr-HR" sz="2400" dirty="0" smtClean="0"/>
              <a:t> 6 </a:t>
            </a:r>
            <a:r>
              <a:rPr lang="hr-HR" sz="2400" dirty="0" err="1" smtClean="0"/>
              <a:t>months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commission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offence</a:t>
            </a:r>
            <a:endParaRPr lang="hr-HR" sz="2400" dirty="0" smtClean="0"/>
          </a:p>
          <a:p>
            <a:pPr eaLnBrk="1" hangingPunct="1">
              <a:defRPr/>
            </a:pPr>
            <a:r>
              <a:rPr lang="hr-HR" sz="2400" dirty="0" err="1" smtClean="0"/>
              <a:t>Maximum</a:t>
            </a:r>
            <a:r>
              <a:rPr lang="hr-HR" sz="2400" dirty="0" smtClean="0"/>
              <a:t> sentence: 6 </a:t>
            </a:r>
            <a:r>
              <a:rPr lang="hr-HR" sz="2400" dirty="0" err="1" smtClean="0"/>
              <a:t>months</a:t>
            </a:r>
            <a:r>
              <a:rPr lang="hr-HR" sz="2400" dirty="0" smtClean="0"/>
              <a:t> </a:t>
            </a:r>
            <a:r>
              <a:rPr lang="hr-HR" sz="2400" dirty="0" err="1" smtClean="0"/>
              <a:t>imprisonment</a:t>
            </a:r>
            <a:endParaRPr lang="hr-HR" sz="2400" dirty="0" smtClean="0"/>
          </a:p>
          <a:p>
            <a:pPr eaLnBrk="1" hangingPunct="1">
              <a:defRPr/>
            </a:pPr>
            <a:r>
              <a:rPr lang="hr-HR" sz="2400" dirty="0" err="1" smtClean="0"/>
              <a:t>Tried</a:t>
            </a:r>
            <a:r>
              <a:rPr lang="hr-HR" sz="2400" dirty="0" smtClean="0"/>
              <a:t> </a:t>
            </a:r>
            <a:r>
              <a:rPr lang="hr-HR" sz="2400" dirty="0" err="1" smtClean="0"/>
              <a:t>in</a:t>
            </a:r>
            <a:r>
              <a:rPr lang="hr-HR" sz="2400" dirty="0" smtClean="0"/>
              <a:t> </a:t>
            </a:r>
            <a:r>
              <a:rPr lang="hr-HR" sz="2400" dirty="0" err="1" smtClean="0"/>
              <a:t>magistrates</a:t>
            </a:r>
            <a:r>
              <a:rPr lang="hr-HR" sz="2400" dirty="0" smtClean="0"/>
              <a:t>’ </a:t>
            </a:r>
            <a:r>
              <a:rPr lang="hr-HR" sz="2400" dirty="0" err="1" smtClean="0"/>
              <a:t>courts</a:t>
            </a:r>
            <a:r>
              <a:rPr lang="hr-HR" sz="2400" dirty="0" smtClean="0"/>
              <a:t> </a:t>
            </a:r>
            <a:r>
              <a:rPr lang="hr-HR" sz="2400" dirty="0" err="1" smtClean="0"/>
              <a:t>by</a:t>
            </a:r>
            <a:r>
              <a:rPr lang="hr-HR" sz="2400" dirty="0" smtClean="0"/>
              <a:t> a </a:t>
            </a:r>
            <a:r>
              <a:rPr lang="hr-HR" sz="2400" dirty="0" err="1" smtClean="0"/>
              <a:t>judge</a:t>
            </a:r>
            <a:r>
              <a:rPr lang="hr-HR" sz="2400" dirty="0" smtClean="0"/>
              <a:t>/magistrate </a:t>
            </a:r>
            <a:r>
              <a:rPr lang="hr-HR" sz="2400" dirty="0" err="1" smtClean="0"/>
              <a:t>without</a:t>
            </a:r>
            <a:r>
              <a:rPr lang="hr-HR" sz="2400" dirty="0" smtClean="0"/>
              <a:t> a </a:t>
            </a:r>
            <a:r>
              <a:rPr lang="hr-HR" sz="2400" dirty="0" err="1" smtClean="0"/>
              <a:t>jury</a:t>
            </a:r>
            <a:endParaRPr lang="hr-H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mtClean="0"/>
              <a:t>Offences triable either way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2800" dirty="0" err="1" smtClean="0"/>
              <a:t>Cases</a:t>
            </a:r>
            <a:r>
              <a:rPr lang="hr-HR" sz="2800" dirty="0" smtClean="0"/>
              <a:t> </a:t>
            </a:r>
            <a:r>
              <a:rPr lang="hr-HR" sz="2800" dirty="0" err="1" smtClean="0"/>
              <a:t>which</a:t>
            </a:r>
            <a:r>
              <a:rPr lang="hr-HR" sz="2800" dirty="0" smtClean="0"/>
              <a:t> </a:t>
            </a:r>
            <a:r>
              <a:rPr lang="hr-HR" sz="2800" dirty="0" err="1" smtClean="0"/>
              <a:t>can</a:t>
            </a:r>
            <a:r>
              <a:rPr lang="hr-HR" sz="2800" dirty="0" smtClean="0"/>
              <a:t> </a:t>
            </a:r>
            <a:r>
              <a:rPr lang="hr-HR" sz="2800" dirty="0" err="1" smtClean="0"/>
              <a:t>be</a:t>
            </a:r>
            <a:r>
              <a:rPr lang="hr-HR" sz="2800" dirty="0" smtClean="0"/>
              <a:t> </a:t>
            </a:r>
            <a:r>
              <a:rPr lang="hr-HR" sz="2800" dirty="0" err="1" smtClean="0"/>
              <a:t>heard</a:t>
            </a:r>
            <a:r>
              <a:rPr lang="hr-HR" sz="2800" dirty="0" smtClean="0"/>
              <a:t> </a:t>
            </a:r>
            <a:r>
              <a:rPr lang="hr-HR" sz="2800" dirty="0" err="1" smtClean="0"/>
              <a:t>in</a:t>
            </a:r>
            <a:r>
              <a:rPr lang="hr-HR" sz="2800" dirty="0" smtClean="0"/>
              <a:t> </a:t>
            </a:r>
            <a:r>
              <a:rPr lang="hr-HR" sz="2800" dirty="0" err="1" smtClean="0"/>
              <a:t>either</a:t>
            </a:r>
            <a:r>
              <a:rPr lang="hr-HR" sz="2800" dirty="0" smtClean="0"/>
              <a:t> </a:t>
            </a: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Magistrates</a:t>
            </a:r>
            <a:r>
              <a:rPr lang="hr-HR" sz="2800" dirty="0" smtClean="0"/>
              <a:t>' Court </a:t>
            </a:r>
            <a:r>
              <a:rPr lang="hr-HR" sz="2800" dirty="0" err="1" smtClean="0"/>
              <a:t>or</a:t>
            </a:r>
            <a:r>
              <a:rPr lang="hr-HR" sz="2800" dirty="0" smtClean="0"/>
              <a:t> </a:t>
            </a: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Crown</a:t>
            </a:r>
            <a:r>
              <a:rPr lang="hr-HR" sz="2800" dirty="0" smtClean="0"/>
              <a:t> Court (</a:t>
            </a:r>
            <a:r>
              <a:rPr lang="hr-HR" sz="2800" dirty="0" err="1" smtClean="0"/>
              <a:t>theft</a:t>
            </a:r>
            <a:r>
              <a:rPr lang="hr-HR" sz="2800" dirty="0" smtClean="0"/>
              <a:t>, </a:t>
            </a:r>
            <a:r>
              <a:rPr lang="hr-HR" sz="2800" dirty="0" err="1" smtClean="0"/>
              <a:t>burglary</a:t>
            </a:r>
            <a:r>
              <a:rPr lang="hr-HR" sz="2800" dirty="0" smtClean="0"/>
              <a:t>, </a:t>
            </a:r>
            <a:r>
              <a:rPr lang="hr-HR" sz="2800" dirty="0" err="1" smtClean="0"/>
              <a:t>assault</a:t>
            </a:r>
            <a:r>
              <a:rPr lang="hr-HR" sz="2800" dirty="0" smtClean="0"/>
              <a:t> </a:t>
            </a:r>
            <a:r>
              <a:rPr lang="hr-HR" sz="2800" dirty="0" err="1" smtClean="0"/>
              <a:t>causing</a:t>
            </a:r>
            <a:r>
              <a:rPr lang="hr-HR" sz="2800" dirty="0" smtClean="0"/>
              <a:t> </a:t>
            </a:r>
            <a:r>
              <a:rPr lang="hr-HR" sz="2800" dirty="0" err="1" smtClean="0"/>
              <a:t>bodily</a:t>
            </a:r>
            <a:r>
              <a:rPr lang="hr-HR" sz="2800" dirty="0" smtClean="0"/>
              <a:t> </a:t>
            </a:r>
            <a:r>
              <a:rPr lang="hr-HR" sz="2800" dirty="0" err="1" smtClean="0"/>
              <a:t>harm</a:t>
            </a:r>
            <a:r>
              <a:rPr lang="hr-HR" sz="2800" dirty="0" smtClean="0"/>
              <a:t>, </a:t>
            </a:r>
            <a:r>
              <a:rPr lang="hr-HR" sz="2800" dirty="0" err="1" smtClean="0"/>
              <a:t>obtaining</a:t>
            </a:r>
            <a:r>
              <a:rPr lang="hr-HR" sz="2800" dirty="0" smtClean="0"/>
              <a:t> </a:t>
            </a:r>
            <a:r>
              <a:rPr lang="hr-HR" sz="2800" dirty="0" err="1" smtClean="0"/>
              <a:t>property</a:t>
            </a:r>
            <a:r>
              <a:rPr lang="hr-HR" sz="2800" dirty="0" smtClean="0"/>
              <a:t> </a:t>
            </a:r>
            <a:r>
              <a:rPr lang="hr-HR" sz="2800" dirty="0" err="1" smtClean="0"/>
              <a:t>by</a:t>
            </a:r>
            <a:r>
              <a:rPr lang="hr-HR" sz="2800" dirty="0" smtClean="0"/>
              <a:t> </a:t>
            </a:r>
            <a:r>
              <a:rPr lang="hr-HR" sz="2800" dirty="0" err="1" smtClean="0"/>
              <a:t>deception</a:t>
            </a:r>
            <a:r>
              <a:rPr lang="hr-HR" sz="2800" dirty="0" smtClean="0"/>
              <a:t>) </a:t>
            </a:r>
          </a:p>
          <a:p>
            <a:pPr eaLnBrk="1" hangingPunct="1">
              <a:defRPr/>
            </a:pPr>
            <a:r>
              <a:rPr lang="hr-HR" sz="2800" dirty="0" smtClean="0"/>
              <a:t>Wide- </a:t>
            </a:r>
            <a:r>
              <a:rPr lang="hr-HR" sz="2800" dirty="0" err="1" smtClean="0"/>
              <a:t>ranging</a:t>
            </a:r>
            <a:r>
              <a:rPr lang="hr-HR" sz="2800" dirty="0" smtClean="0"/>
              <a:t> </a:t>
            </a:r>
            <a:r>
              <a:rPr lang="hr-HR" sz="2800" dirty="0" err="1" smtClean="0"/>
              <a:t>culpability</a:t>
            </a:r>
            <a:endParaRPr lang="hr-HR" sz="2800" dirty="0" smtClean="0"/>
          </a:p>
          <a:p>
            <a:pPr eaLnBrk="1" hangingPunct="1">
              <a:defRPr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mtClean="0"/>
              <a:t>Indictable offences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2400" dirty="0" err="1" smtClean="0"/>
              <a:t>Serious</a:t>
            </a:r>
            <a:r>
              <a:rPr lang="hr-HR" sz="2400" dirty="0" smtClean="0"/>
              <a:t> </a:t>
            </a:r>
            <a:r>
              <a:rPr lang="hr-HR" sz="2400" dirty="0" err="1" smtClean="0"/>
              <a:t>crimes</a:t>
            </a:r>
            <a:r>
              <a:rPr lang="hr-HR" sz="2400" dirty="0" smtClean="0"/>
              <a:t> </a:t>
            </a:r>
            <a:r>
              <a:rPr lang="hr-HR" sz="2400" dirty="0" err="1" smtClean="0"/>
              <a:t>which</a:t>
            </a:r>
            <a:r>
              <a:rPr lang="hr-HR" sz="2400" dirty="0" smtClean="0"/>
              <a:t> are </a:t>
            </a:r>
            <a:r>
              <a:rPr lang="hr-HR" sz="2400" dirty="0" err="1" smtClean="0"/>
              <a:t>tried</a:t>
            </a:r>
            <a:r>
              <a:rPr lang="hr-HR" sz="2400" dirty="0" smtClean="0"/>
              <a:t> on </a:t>
            </a:r>
            <a:r>
              <a:rPr lang="hr-HR" sz="2400" dirty="0" err="1" smtClean="0"/>
              <a:t>indictment</a:t>
            </a:r>
            <a:r>
              <a:rPr lang="hr-HR" sz="2400" dirty="0" smtClean="0"/>
              <a:t> </a:t>
            </a:r>
            <a:r>
              <a:rPr lang="hr-HR" sz="2400" dirty="0" err="1" smtClean="0"/>
              <a:t>in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Crown</a:t>
            </a:r>
            <a:r>
              <a:rPr lang="hr-HR" sz="2400" dirty="0" smtClean="0"/>
              <a:t> Court (</a:t>
            </a:r>
            <a:r>
              <a:rPr lang="hr-HR" sz="2400" dirty="0" err="1" smtClean="0"/>
              <a:t>murder</a:t>
            </a:r>
            <a:r>
              <a:rPr lang="hr-HR" sz="2400" dirty="0" smtClean="0"/>
              <a:t>, </a:t>
            </a:r>
            <a:r>
              <a:rPr lang="hr-HR" sz="2400" dirty="0" err="1" smtClean="0"/>
              <a:t>manslaughter</a:t>
            </a:r>
            <a:r>
              <a:rPr lang="hr-HR" sz="2400" dirty="0" smtClean="0"/>
              <a:t>, </a:t>
            </a:r>
            <a:r>
              <a:rPr lang="hr-HR" sz="2400" dirty="0" err="1" smtClean="0"/>
              <a:t>rape</a:t>
            </a:r>
            <a:r>
              <a:rPr lang="hr-HR" sz="2400" dirty="0" smtClean="0"/>
              <a:t>)</a:t>
            </a:r>
          </a:p>
          <a:p>
            <a:pPr eaLnBrk="1" hangingPunct="1">
              <a:defRPr/>
            </a:pPr>
            <a:r>
              <a:rPr lang="hr-HR" sz="2400" dirty="0" err="1" smtClean="0"/>
              <a:t>Indictment</a:t>
            </a:r>
            <a:r>
              <a:rPr lang="hr-HR" sz="2400" dirty="0" smtClean="0"/>
              <a:t>: </a:t>
            </a:r>
            <a:r>
              <a:rPr lang="hr-HR" sz="2400" dirty="0" err="1"/>
              <a:t>f</a:t>
            </a:r>
            <a:r>
              <a:rPr lang="hr-HR" sz="2400" dirty="0" err="1" smtClean="0"/>
              <a:t>ormal</a:t>
            </a:r>
            <a:r>
              <a:rPr lang="hr-HR" sz="2400" dirty="0" smtClean="0"/>
              <a:t> </a:t>
            </a:r>
            <a:r>
              <a:rPr lang="hr-HR" sz="2400" dirty="0" err="1"/>
              <a:t>document</a:t>
            </a:r>
            <a:r>
              <a:rPr lang="hr-HR" sz="2400" dirty="0"/>
              <a:t> </a:t>
            </a:r>
            <a:r>
              <a:rPr lang="hr-HR" sz="2400" dirty="0" err="1"/>
              <a:t>accusing</a:t>
            </a:r>
            <a:r>
              <a:rPr lang="hr-HR" sz="2400" dirty="0"/>
              <a:t> a </a:t>
            </a:r>
            <a:r>
              <a:rPr lang="hr-HR" sz="2400" dirty="0" err="1"/>
              <a:t>person</a:t>
            </a:r>
            <a:r>
              <a:rPr lang="hr-HR" sz="2400" dirty="0"/>
              <a:t> </a:t>
            </a:r>
            <a:r>
              <a:rPr lang="hr-HR" sz="2400" dirty="0" err="1"/>
              <a:t>of</a:t>
            </a:r>
            <a:r>
              <a:rPr lang="hr-HR" sz="2400" dirty="0"/>
              <a:t> </a:t>
            </a:r>
            <a:r>
              <a:rPr lang="hr-HR" sz="2400" dirty="0" err="1"/>
              <a:t>committing</a:t>
            </a:r>
            <a:r>
              <a:rPr lang="hr-HR" sz="2400" dirty="0"/>
              <a:t> </a:t>
            </a:r>
            <a:r>
              <a:rPr lang="hr-HR" sz="2400" dirty="0" err="1"/>
              <a:t>an</a:t>
            </a:r>
            <a:r>
              <a:rPr lang="hr-HR" sz="2400" dirty="0"/>
              <a:t> </a:t>
            </a:r>
            <a:r>
              <a:rPr lang="hr-HR" sz="2400" dirty="0" err="1"/>
              <a:t>indictable</a:t>
            </a:r>
            <a:r>
              <a:rPr lang="hr-HR" sz="2400" dirty="0"/>
              <a:t> </a:t>
            </a:r>
            <a:r>
              <a:rPr lang="hr-HR" sz="2400" dirty="0" err="1" smtClean="0"/>
              <a:t>offence</a:t>
            </a:r>
            <a:r>
              <a:rPr lang="hr-HR" sz="2400" dirty="0" smtClean="0"/>
              <a:t>; </a:t>
            </a:r>
            <a:r>
              <a:rPr lang="hr-HR" sz="2400" dirty="0" err="1"/>
              <a:t>r</a:t>
            </a:r>
            <a:r>
              <a:rPr lang="hr-HR" sz="2400" dirty="0" err="1" smtClean="0"/>
              <a:t>ead</a:t>
            </a:r>
            <a:r>
              <a:rPr lang="hr-HR" sz="2400" dirty="0" smtClean="0"/>
              <a:t> </a:t>
            </a:r>
            <a:r>
              <a:rPr lang="hr-HR" sz="2400" dirty="0" err="1"/>
              <a:t>out</a:t>
            </a:r>
            <a:r>
              <a:rPr lang="hr-HR" sz="2400" dirty="0"/>
              <a:t> to </a:t>
            </a:r>
            <a:r>
              <a:rPr lang="hr-HR" sz="2400" dirty="0" err="1"/>
              <a:t>the</a:t>
            </a:r>
            <a:r>
              <a:rPr lang="hr-HR" sz="2400" dirty="0"/>
              <a:t> </a:t>
            </a:r>
            <a:r>
              <a:rPr lang="hr-HR" sz="2400" dirty="0" err="1"/>
              <a:t>accused</a:t>
            </a:r>
            <a:r>
              <a:rPr lang="hr-HR" sz="2400" dirty="0"/>
              <a:t> at </a:t>
            </a:r>
            <a:r>
              <a:rPr lang="hr-HR" sz="2400" dirty="0" err="1"/>
              <a:t>trial</a:t>
            </a:r>
            <a:endParaRPr lang="hr-HR" sz="2400" dirty="0"/>
          </a:p>
          <a:p>
            <a:pPr eaLnBrk="1" hangingPunct="1">
              <a:defRPr/>
            </a:pPr>
            <a:endParaRPr lang="hr-H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Preview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err="1" smtClean="0"/>
              <a:t>Criminal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hr-HR" dirty="0" smtClean="0"/>
          </a:p>
          <a:p>
            <a:r>
              <a:rPr lang="hr-HR" dirty="0" err="1" smtClean="0"/>
              <a:t>Purposes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criminal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hr-HR" dirty="0" smtClean="0"/>
          </a:p>
          <a:p>
            <a:r>
              <a:rPr lang="hr-HR" dirty="0" err="1" smtClean="0"/>
              <a:t>Definition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crime</a:t>
            </a:r>
            <a:endParaRPr lang="hr-HR" dirty="0" smtClean="0"/>
          </a:p>
          <a:p>
            <a:r>
              <a:rPr lang="hr-HR" dirty="0" err="1" smtClean="0"/>
              <a:t>Elements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crime</a:t>
            </a:r>
            <a:endParaRPr lang="hr-HR" dirty="0" smtClean="0"/>
          </a:p>
          <a:p>
            <a:r>
              <a:rPr lang="hr-HR" dirty="0" err="1" smtClean="0"/>
              <a:t>Burden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proof</a:t>
            </a:r>
            <a:endParaRPr lang="hr-HR" dirty="0" smtClean="0"/>
          </a:p>
          <a:p>
            <a:r>
              <a:rPr lang="hr-HR" dirty="0" err="1" smtClean="0"/>
              <a:t>Categories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criminal</a:t>
            </a:r>
            <a:r>
              <a:rPr lang="hr-HR" dirty="0" smtClean="0"/>
              <a:t> </a:t>
            </a:r>
            <a:r>
              <a:rPr lang="hr-HR" dirty="0" err="1" smtClean="0"/>
              <a:t>offences</a:t>
            </a:r>
            <a:endParaRPr lang="hr-HR" dirty="0" smtClean="0"/>
          </a:p>
          <a:p>
            <a:r>
              <a:rPr lang="hr-HR" dirty="0" err="1" smtClean="0"/>
              <a:t>Punishment</a:t>
            </a:r>
            <a:endParaRPr lang="hr-HR" dirty="0" smtClean="0"/>
          </a:p>
          <a:p>
            <a:r>
              <a:rPr lang="hr-HR" dirty="0" err="1" smtClean="0"/>
              <a:t>Exemptions</a:t>
            </a:r>
            <a:r>
              <a:rPr lang="hr-HR" dirty="0" smtClean="0"/>
              <a:t> </a:t>
            </a:r>
            <a:r>
              <a:rPr lang="hr-HR" dirty="0" err="1" smtClean="0"/>
              <a:t>from</a:t>
            </a:r>
            <a:r>
              <a:rPr lang="hr-HR" dirty="0" smtClean="0"/>
              <a:t> </a:t>
            </a:r>
            <a:r>
              <a:rPr lang="hr-HR" dirty="0" err="1" smtClean="0"/>
              <a:t>criminal</a:t>
            </a:r>
            <a:r>
              <a:rPr lang="hr-HR" dirty="0" smtClean="0"/>
              <a:t> </a:t>
            </a:r>
            <a:r>
              <a:rPr lang="hr-HR" dirty="0" err="1" smtClean="0"/>
              <a:t>liability</a:t>
            </a:r>
            <a:endParaRPr lang="hr-HR" dirty="0" smtClean="0"/>
          </a:p>
          <a:p>
            <a:r>
              <a:rPr lang="hr-HR" dirty="0" err="1" smtClean="0"/>
              <a:t>Adversary</a:t>
            </a:r>
            <a:r>
              <a:rPr lang="hr-HR" dirty="0" smtClean="0"/>
              <a:t> vs. </a:t>
            </a:r>
            <a:r>
              <a:rPr lang="hr-HR" dirty="0" err="1" smtClean="0"/>
              <a:t>Inquisitorial</a:t>
            </a:r>
            <a:r>
              <a:rPr lang="hr-HR" dirty="0" smtClean="0"/>
              <a:t> procedure</a:t>
            </a:r>
          </a:p>
          <a:p>
            <a:r>
              <a:rPr lang="hr-HR" dirty="0" err="1" smtClean="0"/>
              <a:t>Criminal</a:t>
            </a:r>
            <a:r>
              <a:rPr lang="hr-HR" dirty="0" smtClean="0"/>
              <a:t> </a:t>
            </a:r>
            <a:r>
              <a:rPr lang="hr-HR" smtClean="0"/>
              <a:t>trial</a:t>
            </a:r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4444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mtClean="0"/>
              <a:t>Form of indictment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hr-HR" sz="2400" dirty="0" err="1" smtClean="0"/>
              <a:t>Headed</a:t>
            </a:r>
            <a:r>
              <a:rPr lang="hr-HR" sz="2400" dirty="0" smtClean="0"/>
              <a:t> </a:t>
            </a:r>
            <a:r>
              <a:rPr lang="hr-HR" sz="2400" dirty="0" err="1" smtClean="0"/>
              <a:t>with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name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case</a:t>
            </a:r>
            <a:r>
              <a:rPr lang="hr-HR" sz="2400" dirty="0" smtClean="0"/>
              <a:t> </a:t>
            </a:r>
            <a:r>
              <a:rPr lang="hr-HR" sz="2400" dirty="0" err="1" smtClean="0"/>
              <a:t>and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place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trial</a:t>
            </a:r>
            <a:endParaRPr lang="hr-HR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hr-HR" sz="2400" dirty="0" err="1" smtClean="0"/>
              <a:t>Statement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offence</a:t>
            </a:r>
            <a:r>
              <a:rPr lang="hr-HR" sz="2400" dirty="0" smtClean="0"/>
              <a:t>, </a:t>
            </a:r>
            <a:r>
              <a:rPr lang="hr-HR" sz="2400" dirty="0" err="1" smtClean="0"/>
              <a:t>stating</a:t>
            </a:r>
            <a:r>
              <a:rPr lang="hr-HR" sz="2400" dirty="0" smtClean="0"/>
              <a:t> </a:t>
            </a:r>
            <a:r>
              <a:rPr lang="hr-HR" sz="2400" dirty="0" err="1" smtClean="0"/>
              <a:t>what</a:t>
            </a:r>
            <a:r>
              <a:rPr lang="hr-HR" sz="2400" dirty="0" smtClean="0"/>
              <a:t> </a:t>
            </a:r>
            <a:r>
              <a:rPr lang="hr-HR" sz="2400" dirty="0" err="1" smtClean="0"/>
              <a:t>crime</a:t>
            </a:r>
            <a:r>
              <a:rPr lang="hr-HR" sz="2400" dirty="0" smtClean="0"/>
              <a:t> </a:t>
            </a:r>
            <a:r>
              <a:rPr lang="hr-HR" sz="2400" dirty="0" err="1" smtClean="0"/>
              <a:t>has</a:t>
            </a:r>
            <a:r>
              <a:rPr lang="hr-HR" sz="2400" dirty="0" smtClean="0"/>
              <a:t> </a:t>
            </a:r>
            <a:r>
              <a:rPr lang="hr-HR" sz="2400" dirty="0" err="1" smtClean="0"/>
              <a:t>allegedly</a:t>
            </a:r>
            <a:r>
              <a:rPr lang="hr-HR" sz="2400" dirty="0" smtClean="0"/>
              <a:t> </a:t>
            </a:r>
            <a:r>
              <a:rPr lang="hr-HR" sz="2400" dirty="0" err="1" smtClean="0"/>
              <a:t>been</a:t>
            </a:r>
            <a:r>
              <a:rPr lang="hr-HR" sz="2400" dirty="0" smtClean="0"/>
              <a:t> </a:t>
            </a:r>
            <a:r>
              <a:rPr lang="hr-HR" sz="2400" dirty="0" err="1" smtClean="0"/>
              <a:t>committed</a:t>
            </a:r>
            <a:r>
              <a:rPr lang="hr-HR" sz="2400" dirty="0" smtClean="0"/>
              <a:t>, </a:t>
            </a:r>
            <a:r>
              <a:rPr lang="hr-HR" sz="2400" dirty="0" err="1" smtClean="0"/>
              <a:t>followed</a:t>
            </a:r>
            <a:r>
              <a:rPr lang="hr-HR" sz="2400" dirty="0" smtClean="0"/>
              <a:t> </a:t>
            </a:r>
            <a:r>
              <a:rPr lang="hr-HR" sz="2400" dirty="0" err="1" smtClean="0"/>
              <a:t>by</a:t>
            </a:r>
            <a:r>
              <a:rPr lang="hr-HR" sz="2400" dirty="0" smtClean="0"/>
              <a:t> </a:t>
            </a:r>
            <a:r>
              <a:rPr lang="hr-HR" sz="2400" dirty="0" err="1" smtClean="0"/>
              <a:t>particulars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offence</a:t>
            </a:r>
            <a:endParaRPr lang="hr-HR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hr-HR" sz="2400" dirty="0" err="1" smtClean="0"/>
              <a:t>If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accused</a:t>
            </a:r>
            <a:r>
              <a:rPr lang="hr-HR" sz="2400" dirty="0" smtClean="0"/>
              <a:t> </a:t>
            </a:r>
            <a:r>
              <a:rPr lang="hr-HR" sz="2400" dirty="0" err="1" smtClean="0"/>
              <a:t>is</a:t>
            </a:r>
            <a:r>
              <a:rPr lang="hr-HR" sz="2400" dirty="0" smtClean="0"/>
              <a:t> </a:t>
            </a:r>
            <a:r>
              <a:rPr lang="hr-HR" sz="2400" dirty="0" err="1" smtClean="0"/>
              <a:t>charged</a:t>
            </a:r>
            <a:r>
              <a:rPr lang="hr-HR" sz="2400" dirty="0" smtClean="0"/>
              <a:t> </a:t>
            </a:r>
            <a:r>
              <a:rPr lang="hr-HR" sz="2400" dirty="0" err="1" smtClean="0"/>
              <a:t>with</a:t>
            </a:r>
            <a:r>
              <a:rPr lang="hr-HR" sz="2400" dirty="0" smtClean="0"/>
              <a:t> more </a:t>
            </a:r>
            <a:r>
              <a:rPr lang="hr-HR" sz="2400" dirty="0" err="1" smtClean="0"/>
              <a:t>than</a:t>
            </a:r>
            <a:r>
              <a:rPr lang="hr-HR" sz="2400" dirty="0" smtClean="0"/>
              <a:t> one </a:t>
            </a:r>
            <a:r>
              <a:rPr lang="hr-HR" sz="2400" dirty="0" err="1" smtClean="0"/>
              <a:t>offence</a:t>
            </a:r>
            <a:r>
              <a:rPr lang="hr-HR" sz="2400" dirty="0" smtClean="0"/>
              <a:t>, </a:t>
            </a:r>
            <a:r>
              <a:rPr lang="hr-HR" sz="2400" dirty="0" err="1" smtClean="0"/>
              <a:t>each</a:t>
            </a:r>
            <a:r>
              <a:rPr lang="hr-HR" sz="2400" dirty="0" smtClean="0"/>
              <a:t> </a:t>
            </a:r>
            <a:r>
              <a:rPr lang="hr-HR" sz="2400" dirty="0" err="1" smtClean="0"/>
              <a:t>allegation</a:t>
            </a:r>
            <a:r>
              <a:rPr lang="hr-HR" sz="2400" dirty="0" smtClean="0"/>
              <a:t> </a:t>
            </a:r>
            <a:r>
              <a:rPr lang="hr-HR" sz="2400" dirty="0" err="1" smtClean="0"/>
              <a:t>and</a:t>
            </a:r>
            <a:r>
              <a:rPr lang="hr-HR" sz="2400" dirty="0" smtClean="0"/>
              <a:t> </a:t>
            </a:r>
            <a:r>
              <a:rPr lang="hr-HR" sz="2400" dirty="0" err="1" smtClean="0"/>
              <a:t>charge</a:t>
            </a:r>
            <a:r>
              <a:rPr lang="hr-HR" sz="2400" dirty="0" smtClean="0"/>
              <a:t> </a:t>
            </a:r>
            <a:r>
              <a:rPr lang="hr-HR" sz="2400" dirty="0" err="1" smtClean="0"/>
              <a:t>appears</a:t>
            </a:r>
            <a:r>
              <a:rPr lang="hr-HR" sz="2400" dirty="0" smtClean="0"/>
              <a:t> </a:t>
            </a:r>
            <a:r>
              <a:rPr lang="hr-HR" sz="2400" dirty="0" err="1" smtClean="0"/>
              <a:t>in</a:t>
            </a:r>
            <a:r>
              <a:rPr lang="hr-HR" sz="2400" dirty="0" smtClean="0"/>
              <a:t> a separate </a:t>
            </a:r>
            <a:r>
              <a:rPr lang="hr-HR" sz="2400" dirty="0" err="1" smtClean="0"/>
              <a:t>paragraph</a:t>
            </a:r>
            <a:r>
              <a:rPr lang="hr-HR" sz="2400" dirty="0" smtClean="0"/>
              <a:t> </a:t>
            </a:r>
            <a:r>
              <a:rPr lang="hr-HR" sz="2400" dirty="0" err="1" smtClean="0"/>
              <a:t>called</a:t>
            </a:r>
            <a:r>
              <a:rPr lang="hr-HR" sz="2400" dirty="0" smtClean="0"/>
              <a:t> a </a:t>
            </a:r>
            <a:r>
              <a:rPr lang="hr-HR" sz="2400" dirty="0" err="1" smtClean="0"/>
              <a:t>count</a:t>
            </a:r>
            <a:endParaRPr lang="hr-H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dirty="0" smtClean="0"/>
              <a:t>TYPES OF  CRIME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2400" b="1" dirty="0" err="1" smtClean="0"/>
              <a:t>Offences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against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the</a:t>
            </a:r>
            <a:r>
              <a:rPr lang="hr-HR" sz="2400" b="1" dirty="0" smtClean="0"/>
              <a:t> State </a:t>
            </a:r>
            <a:r>
              <a:rPr lang="hr-HR" sz="2400" b="1" dirty="0" err="1" smtClean="0"/>
              <a:t>and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public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peace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and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order</a:t>
            </a:r>
            <a:r>
              <a:rPr lang="hr-HR" sz="2400" dirty="0" smtClean="0"/>
              <a:t> (</a:t>
            </a:r>
            <a:r>
              <a:rPr lang="hr-HR" sz="2400" dirty="0" err="1" smtClean="0"/>
              <a:t>treason</a:t>
            </a:r>
            <a:r>
              <a:rPr lang="hr-HR" sz="2400" dirty="0" smtClean="0"/>
              <a:t>, </a:t>
            </a:r>
            <a:r>
              <a:rPr lang="hr-HR" sz="2400" dirty="0" err="1" smtClean="0"/>
              <a:t>sedition</a:t>
            </a:r>
            <a:r>
              <a:rPr lang="hr-HR" sz="2400" dirty="0" smtClean="0"/>
              <a:t>, </a:t>
            </a:r>
            <a:r>
              <a:rPr lang="hr-HR" sz="2400" dirty="0" err="1" smtClean="0"/>
              <a:t>unlawful</a:t>
            </a:r>
            <a:r>
              <a:rPr lang="hr-HR" sz="2400" dirty="0" smtClean="0"/>
              <a:t> </a:t>
            </a:r>
            <a:r>
              <a:rPr lang="hr-HR" sz="2400" dirty="0" err="1" smtClean="0"/>
              <a:t>assembly</a:t>
            </a:r>
            <a:r>
              <a:rPr lang="hr-HR" sz="2400" dirty="0" smtClean="0"/>
              <a:t>, </a:t>
            </a:r>
            <a:r>
              <a:rPr lang="hr-HR" sz="2400" dirty="0" err="1" smtClean="0"/>
              <a:t>riot</a:t>
            </a:r>
            <a:r>
              <a:rPr lang="hr-HR" sz="2400" dirty="0" smtClean="0"/>
              <a:t>, </a:t>
            </a:r>
            <a:r>
              <a:rPr lang="hr-HR" sz="2400" dirty="0" err="1" smtClean="0"/>
              <a:t>incitement</a:t>
            </a:r>
            <a:r>
              <a:rPr lang="hr-HR" sz="2400" dirty="0" smtClean="0"/>
              <a:t> to </a:t>
            </a:r>
            <a:r>
              <a:rPr lang="hr-HR" sz="2400" dirty="0" err="1" smtClean="0"/>
              <a:t>racial</a:t>
            </a:r>
            <a:r>
              <a:rPr lang="hr-HR" sz="2400" dirty="0" smtClean="0"/>
              <a:t> </a:t>
            </a:r>
            <a:r>
              <a:rPr lang="hr-HR" sz="2400" dirty="0" err="1" smtClean="0"/>
              <a:t>hatred</a:t>
            </a:r>
            <a:r>
              <a:rPr lang="hr-HR" sz="2400" dirty="0" smtClean="0"/>
              <a:t>, </a:t>
            </a:r>
            <a:r>
              <a:rPr lang="hr-HR" sz="2400" dirty="0" err="1" smtClean="0"/>
              <a:t>conspiracy</a:t>
            </a:r>
            <a:r>
              <a:rPr lang="hr-HR" sz="2400" dirty="0" smtClean="0"/>
              <a:t>, </a:t>
            </a:r>
            <a:r>
              <a:rPr lang="hr-HR" sz="2400" dirty="0" err="1" smtClean="0"/>
              <a:t>perjury</a:t>
            </a:r>
            <a:r>
              <a:rPr lang="hr-HR" sz="2400" dirty="0" smtClean="0"/>
              <a:t>, </a:t>
            </a:r>
            <a:r>
              <a:rPr lang="hr-HR" sz="2400" dirty="0" err="1" smtClean="0"/>
              <a:t>public</a:t>
            </a:r>
            <a:r>
              <a:rPr lang="hr-HR" sz="2400" dirty="0" smtClean="0"/>
              <a:t> </a:t>
            </a:r>
            <a:r>
              <a:rPr lang="hr-HR" sz="2400" dirty="0" err="1" smtClean="0"/>
              <a:t>mischief</a:t>
            </a:r>
            <a:r>
              <a:rPr lang="hr-HR" sz="2400" dirty="0" smtClean="0"/>
              <a:t>, </a:t>
            </a:r>
            <a:r>
              <a:rPr lang="hr-HR" sz="2400" dirty="0" err="1" smtClean="0"/>
              <a:t>etc</a:t>
            </a:r>
            <a:r>
              <a:rPr lang="hr-HR" sz="2400" dirty="0" smtClean="0"/>
              <a:t>.)</a:t>
            </a:r>
          </a:p>
          <a:p>
            <a:pPr>
              <a:defRPr/>
            </a:pPr>
            <a:r>
              <a:rPr lang="hr-HR" sz="2400" b="1" dirty="0" err="1"/>
              <a:t>Offences</a:t>
            </a:r>
            <a:r>
              <a:rPr lang="hr-HR" sz="2400" b="1" dirty="0"/>
              <a:t> </a:t>
            </a:r>
            <a:r>
              <a:rPr lang="hr-HR" sz="2400" b="1" dirty="0" err="1"/>
              <a:t>against</a:t>
            </a:r>
            <a:r>
              <a:rPr lang="hr-HR" sz="2400" b="1" dirty="0"/>
              <a:t> </a:t>
            </a:r>
            <a:r>
              <a:rPr lang="hr-HR" sz="2400" b="1" dirty="0" err="1"/>
              <a:t>the</a:t>
            </a:r>
            <a:r>
              <a:rPr lang="hr-HR" sz="2400" b="1" dirty="0"/>
              <a:t> </a:t>
            </a:r>
            <a:r>
              <a:rPr lang="hr-HR" sz="2400" b="1" dirty="0" err="1"/>
              <a:t>person</a:t>
            </a:r>
            <a:r>
              <a:rPr lang="hr-HR" sz="2400" dirty="0"/>
              <a:t> (</a:t>
            </a:r>
            <a:r>
              <a:rPr lang="hr-HR" sz="2400" dirty="0" err="1"/>
              <a:t>murder</a:t>
            </a:r>
            <a:r>
              <a:rPr lang="hr-HR" sz="2400" dirty="0"/>
              <a:t>, </a:t>
            </a:r>
            <a:r>
              <a:rPr lang="hr-HR" sz="2400" dirty="0" err="1"/>
              <a:t>manslaughter</a:t>
            </a:r>
            <a:r>
              <a:rPr lang="hr-HR" sz="2400" dirty="0"/>
              <a:t>, </a:t>
            </a:r>
            <a:r>
              <a:rPr lang="hr-HR" sz="2400" dirty="0" err="1"/>
              <a:t>infanticide</a:t>
            </a:r>
            <a:r>
              <a:rPr lang="hr-HR" sz="2400" dirty="0"/>
              <a:t>, </a:t>
            </a:r>
            <a:r>
              <a:rPr lang="hr-HR" sz="2400" dirty="0" err="1"/>
              <a:t>assault</a:t>
            </a:r>
            <a:r>
              <a:rPr lang="hr-HR" sz="2400" dirty="0"/>
              <a:t>, </a:t>
            </a:r>
            <a:r>
              <a:rPr lang="hr-HR" sz="2400" dirty="0" err="1"/>
              <a:t>battery</a:t>
            </a:r>
            <a:r>
              <a:rPr lang="hr-HR" sz="2400" dirty="0"/>
              <a:t>, </a:t>
            </a:r>
            <a:r>
              <a:rPr lang="hr-HR" sz="2400" dirty="0" err="1"/>
              <a:t>rape</a:t>
            </a:r>
            <a:r>
              <a:rPr lang="hr-HR" sz="2400" dirty="0"/>
              <a:t>, </a:t>
            </a:r>
            <a:r>
              <a:rPr lang="hr-HR" sz="2400" dirty="0" err="1"/>
              <a:t>bigamy</a:t>
            </a:r>
            <a:r>
              <a:rPr lang="hr-HR" sz="2400" dirty="0" smtClean="0"/>
              <a:t>)</a:t>
            </a:r>
          </a:p>
          <a:p>
            <a:pPr>
              <a:defRPr/>
            </a:pPr>
            <a:r>
              <a:rPr lang="hr-HR" sz="2400" b="1" dirty="0" err="1"/>
              <a:t>Offences</a:t>
            </a:r>
            <a:r>
              <a:rPr lang="hr-HR" sz="2400" b="1" dirty="0"/>
              <a:t> </a:t>
            </a:r>
            <a:r>
              <a:rPr lang="hr-HR" sz="2400" b="1" dirty="0" err="1"/>
              <a:t>against</a:t>
            </a:r>
            <a:r>
              <a:rPr lang="hr-HR" sz="2400" b="1" dirty="0"/>
              <a:t> </a:t>
            </a:r>
            <a:r>
              <a:rPr lang="hr-HR" sz="2400" b="1" dirty="0" err="1"/>
              <a:t>property</a:t>
            </a:r>
            <a:r>
              <a:rPr lang="hr-HR" sz="2400" dirty="0"/>
              <a:t> (</a:t>
            </a:r>
            <a:r>
              <a:rPr lang="hr-HR" sz="2400" dirty="0" err="1"/>
              <a:t>theft</a:t>
            </a:r>
            <a:r>
              <a:rPr lang="hr-HR" sz="2400" dirty="0"/>
              <a:t>, </a:t>
            </a:r>
            <a:r>
              <a:rPr lang="hr-HR" sz="2400" dirty="0" err="1"/>
              <a:t>robbery</a:t>
            </a:r>
            <a:r>
              <a:rPr lang="hr-HR" sz="2400" dirty="0"/>
              <a:t>, </a:t>
            </a:r>
            <a:r>
              <a:rPr lang="hr-HR" sz="2400" dirty="0" err="1"/>
              <a:t>burglary</a:t>
            </a:r>
            <a:r>
              <a:rPr lang="hr-HR" sz="2400" dirty="0"/>
              <a:t>, </a:t>
            </a:r>
            <a:r>
              <a:rPr lang="hr-HR" sz="2400" dirty="0" err="1"/>
              <a:t>fraud</a:t>
            </a:r>
            <a:r>
              <a:rPr lang="hr-HR" sz="2400" dirty="0"/>
              <a:t>, </a:t>
            </a:r>
            <a:r>
              <a:rPr lang="hr-HR" sz="2400" dirty="0" err="1"/>
              <a:t>blackmail</a:t>
            </a:r>
            <a:r>
              <a:rPr lang="hr-HR" sz="2400" dirty="0"/>
              <a:t>, </a:t>
            </a:r>
            <a:r>
              <a:rPr lang="hr-HR" sz="2400" dirty="0" err="1"/>
              <a:t>forgery</a:t>
            </a:r>
            <a:r>
              <a:rPr lang="hr-HR" sz="2400" dirty="0"/>
              <a:t>, </a:t>
            </a:r>
            <a:r>
              <a:rPr lang="hr-HR" sz="2400" dirty="0" err="1"/>
              <a:t>malicious</a:t>
            </a:r>
            <a:r>
              <a:rPr lang="hr-HR" sz="2400" dirty="0"/>
              <a:t> </a:t>
            </a:r>
            <a:r>
              <a:rPr lang="hr-HR" sz="2400" dirty="0" err="1"/>
              <a:t>damage</a:t>
            </a:r>
            <a:r>
              <a:rPr lang="hr-HR" sz="2400" dirty="0"/>
              <a:t>, </a:t>
            </a:r>
            <a:r>
              <a:rPr lang="hr-HR" sz="2400" dirty="0" err="1"/>
              <a:t>handling</a:t>
            </a:r>
            <a:r>
              <a:rPr lang="hr-HR" sz="2400" dirty="0"/>
              <a:t> </a:t>
            </a:r>
            <a:r>
              <a:rPr lang="hr-HR" sz="2400" dirty="0" err="1"/>
              <a:t>stolen</a:t>
            </a:r>
            <a:r>
              <a:rPr lang="hr-HR" sz="2400" dirty="0"/>
              <a:t> </a:t>
            </a:r>
            <a:r>
              <a:rPr lang="hr-HR" sz="2400" dirty="0" err="1"/>
              <a:t>goods</a:t>
            </a:r>
            <a:r>
              <a:rPr lang="hr-HR" sz="2400" dirty="0"/>
              <a:t>)</a:t>
            </a:r>
          </a:p>
          <a:p>
            <a:pPr>
              <a:defRPr/>
            </a:pPr>
            <a:endParaRPr lang="hr-HR" sz="2400" dirty="0"/>
          </a:p>
          <a:p>
            <a:pPr>
              <a:defRPr/>
            </a:pPr>
            <a:endParaRPr lang="hr-HR" dirty="0" smtClean="0"/>
          </a:p>
          <a:p>
            <a:pPr>
              <a:defRPr/>
            </a:pPr>
            <a:endParaRPr lang="hr-HR" dirty="0"/>
          </a:p>
          <a:p>
            <a:pPr eaLnBrk="1" hangingPunct="1">
              <a:defRPr/>
            </a:pPr>
            <a:endParaRPr lang="hr-HR" dirty="0" smtClean="0"/>
          </a:p>
          <a:p>
            <a:pPr eaLnBrk="1" hangingPunct="1">
              <a:defRPr/>
            </a:pPr>
            <a:endParaRPr lang="hr-HR" dirty="0" smtClean="0"/>
          </a:p>
          <a:p>
            <a:pPr eaLnBrk="1" hangingPunct="1">
              <a:defRPr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mtClean="0"/>
              <a:t>Punishment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2400" dirty="0" smtClean="0"/>
              <a:t>A </a:t>
            </a:r>
            <a:r>
              <a:rPr lang="hr-HR" sz="2400" dirty="0" err="1" smtClean="0"/>
              <a:t>penalty</a:t>
            </a:r>
            <a:r>
              <a:rPr lang="hr-HR" sz="2400" dirty="0" smtClean="0"/>
              <a:t> </a:t>
            </a:r>
            <a:r>
              <a:rPr lang="hr-HR" sz="2400" dirty="0" err="1" smtClean="0"/>
              <a:t>imposed</a:t>
            </a:r>
            <a:r>
              <a:rPr lang="hr-HR" sz="2400" dirty="0" smtClean="0"/>
              <a:t> on a </a:t>
            </a:r>
            <a:r>
              <a:rPr lang="hr-HR" sz="2400" dirty="0" err="1" smtClean="0"/>
              <a:t>defendant</a:t>
            </a:r>
            <a:r>
              <a:rPr lang="hr-HR" sz="2400" dirty="0" smtClean="0"/>
              <a:t> </a:t>
            </a:r>
            <a:r>
              <a:rPr lang="hr-HR" sz="2400" dirty="0" err="1" smtClean="0"/>
              <a:t>duly</a:t>
            </a:r>
            <a:r>
              <a:rPr lang="hr-HR" sz="2400" dirty="0" smtClean="0"/>
              <a:t> </a:t>
            </a:r>
            <a:r>
              <a:rPr lang="hr-HR" sz="2400" dirty="0" err="1" smtClean="0"/>
              <a:t>convicted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a </a:t>
            </a:r>
            <a:r>
              <a:rPr lang="hr-HR" sz="2400" dirty="0" err="1" smtClean="0"/>
              <a:t>crime</a:t>
            </a:r>
            <a:r>
              <a:rPr lang="hr-HR" sz="2400" dirty="0" smtClean="0"/>
              <a:t> </a:t>
            </a:r>
            <a:r>
              <a:rPr lang="hr-HR" sz="2400" dirty="0" err="1" smtClean="0"/>
              <a:t>by</a:t>
            </a:r>
            <a:r>
              <a:rPr lang="hr-HR" sz="2400" dirty="0" smtClean="0"/>
              <a:t> </a:t>
            </a:r>
            <a:r>
              <a:rPr lang="hr-HR" sz="2400" dirty="0" err="1" smtClean="0"/>
              <a:t>an</a:t>
            </a:r>
            <a:r>
              <a:rPr lang="hr-HR" sz="2400" dirty="0" smtClean="0"/>
              <a:t> </a:t>
            </a:r>
            <a:r>
              <a:rPr lang="hr-HR" sz="2400" dirty="0" err="1" smtClean="0"/>
              <a:t>authorized</a:t>
            </a:r>
            <a:r>
              <a:rPr lang="hr-HR" sz="2400" dirty="0" smtClean="0"/>
              <a:t> </a:t>
            </a:r>
            <a:r>
              <a:rPr lang="hr-HR" sz="2400" dirty="0" err="1" smtClean="0"/>
              <a:t>court</a:t>
            </a:r>
            <a:endParaRPr lang="hr-HR" sz="2400" dirty="0" smtClean="0"/>
          </a:p>
          <a:p>
            <a:pPr eaLnBrk="1" hangingPunct="1">
              <a:defRPr/>
            </a:pPr>
            <a:r>
              <a:rPr lang="hr-HR" sz="2400" dirty="0" err="1" smtClean="0"/>
              <a:t>Declared</a:t>
            </a:r>
            <a:r>
              <a:rPr lang="hr-HR" sz="2400" dirty="0" smtClean="0"/>
              <a:t> </a:t>
            </a:r>
            <a:r>
              <a:rPr lang="hr-HR" sz="2400" dirty="0" err="1" smtClean="0"/>
              <a:t>in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sentence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court</a:t>
            </a:r>
            <a:endParaRPr lang="hr-HR" sz="2400" dirty="0" smtClean="0"/>
          </a:p>
          <a:p>
            <a:pPr eaLnBrk="1" hangingPunct="1">
              <a:defRPr/>
            </a:pPr>
            <a:r>
              <a:rPr lang="hr-HR" sz="2400" dirty="0" err="1" smtClean="0"/>
              <a:t>Basic</a:t>
            </a:r>
            <a:r>
              <a:rPr lang="hr-HR" sz="2400" dirty="0" smtClean="0"/>
              <a:t> </a:t>
            </a:r>
            <a:r>
              <a:rPr lang="hr-HR" sz="2400" dirty="0" err="1" smtClean="0"/>
              <a:t>principles</a:t>
            </a:r>
            <a:r>
              <a:rPr lang="hr-HR" sz="2400" dirty="0" smtClean="0"/>
              <a:t>: 1) </a:t>
            </a:r>
            <a:r>
              <a:rPr lang="hr-HR" sz="2400" dirty="0" err="1" smtClean="0"/>
              <a:t>nullum</a:t>
            </a:r>
            <a:r>
              <a:rPr lang="hr-HR" sz="2400" dirty="0" smtClean="0"/>
              <a:t> </a:t>
            </a:r>
            <a:r>
              <a:rPr lang="hr-HR" sz="2400" dirty="0" err="1" smtClean="0"/>
              <a:t>crimen</a:t>
            </a:r>
            <a:r>
              <a:rPr lang="hr-HR" sz="2400" dirty="0" smtClean="0"/>
              <a:t> sine lege (no </a:t>
            </a:r>
            <a:r>
              <a:rPr lang="hr-HR" sz="2400" dirty="0" err="1" smtClean="0"/>
              <a:t>crime</a:t>
            </a:r>
            <a:r>
              <a:rPr lang="hr-HR" sz="2400" dirty="0" smtClean="0"/>
              <a:t> </a:t>
            </a:r>
            <a:r>
              <a:rPr lang="hr-HR" sz="2400" dirty="0" err="1" smtClean="0"/>
              <a:t>without</a:t>
            </a:r>
            <a:r>
              <a:rPr lang="hr-HR" sz="2400" dirty="0" smtClean="0"/>
              <a:t> a </a:t>
            </a:r>
            <a:r>
              <a:rPr lang="hr-HR" sz="2400" dirty="0" err="1" smtClean="0"/>
              <a:t>law</a:t>
            </a:r>
            <a:r>
              <a:rPr lang="hr-HR" sz="2400" dirty="0" smtClean="0"/>
              <a:t>), 2) </a:t>
            </a:r>
            <a:r>
              <a:rPr lang="hr-HR" sz="2400" dirty="0" err="1" smtClean="0"/>
              <a:t>nulla</a:t>
            </a:r>
            <a:r>
              <a:rPr lang="hr-HR" sz="2400" dirty="0" smtClean="0"/>
              <a:t> poena sine lege (no </a:t>
            </a:r>
            <a:r>
              <a:rPr lang="hr-HR" sz="2400" dirty="0" err="1" smtClean="0"/>
              <a:t>punishment</a:t>
            </a:r>
            <a:r>
              <a:rPr lang="hr-HR" sz="2400" dirty="0" smtClean="0"/>
              <a:t> </a:t>
            </a:r>
            <a:r>
              <a:rPr lang="hr-HR" sz="2400" dirty="0" err="1" smtClean="0"/>
              <a:t>without</a:t>
            </a:r>
            <a:r>
              <a:rPr lang="hr-HR" sz="2400" dirty="0" smtClean="0"/>
              <a:t> a </a:t>
            </a:r>
            <a:r>
              <a:rPr lang="hr-HR" sz="2400" dirty="0" err="1" smtClean="0"/>
              <a:t>law</a:t>
            </a:r>
            <a:r>
              <a:rPr lang="hr-HR" sz="24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smtClean="0"/>
              <a:t>No </a:t>
            </a:r>
            <a:r>
              <a:rPr lang="hr-HR" dirty="0" err="1" smtClean="0"/>
              <a:t>punishment</a:t>
            </a:r>
            <a:r>
              <a:rPr lang="hr-HR" dirty="0" smtClean="0"/>
              <a:t> </a:t>
            </a:r>
            <a:r>
              <a:rPr lang="hr-HR" dirty="0" err="1" smtClean="0"/>
              <a:t>without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r-HR" sz="2800" dirty="0" err="1" smtClean="0"/>
              <a:t>Art</a:t>
            </a:r>
            <a:r>
              <a:rPr lang="hr-HR" sz="2800" dirty="0" smtClean="0"/>
              <a:t>. 7 (1) ‘No one </a:t>
            </a:r>
            <a:r>
              <a:rPr lang="hr-HR" sz="2800" dirty="0" err="1" smtClean="0"/>
              <a:t>shall</a:t>
            </a:r>
            <a:r>
              <a:rPr lang="hr-HR" sz="2800" dirty="0" smtClean="0"/>
              <a:t> </a:t>
            </a:r>
            <a:r>
              <a:rPr lang="hr-HR" sz="2800" dirty="0" err="1" smtClean="0"/>
              <a:t>be</a:t>
            </a:r>
            <a:r>
              <a:rPr lang="hr-HR" sz="2800" dirty="0" smtClean="0"/>
              <a:t> </a:t>
            </a:r>
            <a:r>
              <a:rPr lang="hr-HR" sz="2800" dirty="0" err="1" smtClean="0"/>
              <a:t>held</a:t>
            </a:r>
            <a:r>
              <a:rPr lang="hr-HR" sz="2800" dirty="0" smtClean="0"/>
              <a:t> </a:t>
            </a:r>
            <a:r>
              <a:rPr lang="hr-HR" sz="2800" dirty="0" err="1" smtClean="0"/>
              <a:t>guilty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any</a:t>
            </a:r>
            <a:r>
              <a:rPr lang="hr-HR" sz="2800" dirty="0" smtClean="0"/>
              <a:t> </a:t>
            </a:r>
            <a:r>
              <a:rPr lang="hr-HR" sz="2800" dirty="0" err="1" smtClean="0"/>
              <a:t>criminal</a:t>
            </a:r>
            <a:r>
              <a:rPr lang="hr-HR" sz="2800" dirty="0" smtClean="0"/>
              <a:t> </a:t>
            </a:r>
            <a:r>
              <a:rPr lang="hr-HR" sz="2800" dirty="0" err="1" smtClean="0"/>
              <a:t>offence</a:t>
            </a:r>
            <a:r>
              <a:rPr lang="hr-HR" sz="2800" dirty="0" smtClean="0"/>
              <a:t> on </a:t>
            </a:r>
            <a:r>
              <a:rPr lang="hr-HR" sz="2800" dirty="0" err="1" smtClean="0"/>
              <a:t>account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any</a:t>
            </a:r>
            <a:r>
              <a:rPr lang="hr-HR" sz="2800" dirty="0" smtClean="0"/>
              <a:t> </a:t>
            </a:r>
            <a:r>
              <a:rPr lang="hr-HR" sz="2800" dirty="0" err="1" smtClean="0"/>
              <a:t>act</a:t>
            </a:r>
            <a:r>
              <a:rPr lang="hr-HR" sz="2800" dirty="0" smtClean="0"/>
              <a:t> or </a:t>
            </a:r>
            <a:r>
              <a:rPr lang="hr-HR" sz="2800" dirty="0" err="1" smtClean="0"/>
              <a:t>omission</a:t>
            </a:r>
            <a:r>
              <a:rPr lang="hr-HR" sz="2800" dirty="0" smtClean="0"/>
              <a:t> </a:t>
            </a:r>
            <a:r>
              <a:rPr lang="hr-HR" sz="2800" dirty="0" err="1" smtClean="0"/>
              <a:t>which</a:t>
            </a:r>
            <a:r>
              <a:rPr lang="hr-HR" sz="2800" dirty="0" smtClean="0"/>
              <a:t> </a:t>
            </a:r>
            <a:r>
              <a:rPr lang="hr-HR" sz="2800" dirty="0" err="1" smtClean="0"/>
              <a:t>did</a:t>
            </a:r>
            <a:r>
              <a:rPr lang="hr-HR" sz="2800" dirty="0" smtClean="0"/>
              <a:t> </a:t>
            </a:r>
            <a:r>
              <a:rPr lang="hr-HR" sz="2800" dirty="0" err="1" smtClean="0"/>
              <a:t>not</a:t>
            </a:r>
            <a:r>
              <a:rPr lang="hr-HR" sz="2800" dirty="0" smtClean="0"/>
              <a:t> </a:t>
            </a:r>
            <a:r>
              <a:rPr lang="hr-HR" sz="2800" dirty="0" err="1" smtClean="0"/>
              <a:t>consitute</a:t>
            </a:r>
            <a:r>
              <a:rPr lang="hr-HR" sz="2800" dirty="0" smtClean="0"/>
              <a:t> a </a:t>
            </a:r>
            <a:r>
              <a:rPr lang="hr-HR" sz="2800" dirty="0" err="1" smtClean="0"/>
              <a:t>criminal</a:t>
            </a:r>
            <a:r>
              <a:rPr lang="hr-HR" sz="2800" dirty="0" smtClean="0"/>
              <a:t> </a:t>
            </a:r>
            <a:r>
              <a:rPr lang="hr-HR" sz="2800" dirty="0" err="1" smtClean="0"/>
              <a:t>offence</a:t>
            </a:r>
            <a:r>
              <a:rPr lang="hr-HR" sz="2800" dirty="0" smtClean="0"/>
              <a:t> </a:t>
            </a:r>
            <a:r>
              <a:rPr lang="hr-HR" sz="2800" dirty="0" err="1" smtClean="0"/>
              <a:t>under</a:t>
            </a:r>
            <a:r>
              <a:rPr lang="hr-HR" sz="2800" dirty="0" smtClean="0"/>
              <a:t> national </a:t>
            </a:r>
            <a:r>
              <a:rPr lang="hr-HR" sz="2800" dirty="0" err="1" smtClean="0"/>
              <a:t>law</a:t>
            </a:r>
            <a:r>
              <a:rPr lang="hr-HR" sz="2800" dirty="0" smtClean="0"/>
              <a:t> or </a:t>
            </a:r>
            <a:r>
              <a:rPr lang="hr-HR" sz="2800" dirty="0" err="1" smtClean="0"/>
              <a:t>international</a:t>
            </a:r>
            <a:r>
              <a:rPr lang="hr-HR" sz="2800" dirty="0" smtClean="0"/>
              <a:t> </a:t>
            </a:r>
            <a:r>
              <a:rPr lang="hr-HR" sz="2800" dirty="0" err="1" smtClean="0"/>
              <a:t>law</a:t>
            </a:r>
            <a:r>
              <a:rPr lang="hr-HR" sz="2800" dirty="0" smtClean="0"/>
              <a:t> at </a:t>
            </a:r>
            <a:r>
              <a:rPr lang="hr-HR" sz="2800" dirty="0" err="1" smtClean="0"/>
              <a:t>the</a:t>
            </a:r>
            <a:r>
              <a:rPr lang="hr-HR" sz="2800" dirty="0" smtClean="0"/>
              <a:t> time it </a:t>
            </a:r>
            <a:r>
              <a:rPr lang="hr-HR" sz="2800" dirty="0" err="1" smtClean="0"/>
              <a:t>was</a:t>
            </a:r>
            <a:r>
              <a:rPr lang="hr-HR" sz="2800" dirty="0" smtClean="0"/>
              <a:t> </a:t>
            </a:r>
            <a:r>
              <a:rPr lang="hr-HR" sz="2800" dirty="0" err="1" smtClean="0"/>
              <a:t>committed</a:t>
            </a:r>
            <a:r>
              <a:rPr lang="hr-HR" sz="2800" dirty="0" smtClean="0"/>
              <a:t>’</a:t>
            </a:r>
          </a:p>
          <a:p>
            <a:pPr>
              <a:defRPr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mtClean="0"/>
              <a:t>Criminal law and human rights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right</a:t>
            </a:r>
            <a:r>
              <a:rPr lang="hr-HR" sz="2800" dirty="0" smtClean="0"/>
              <a:t> to a </a:t>
            </a:r>
            <a:r>
              <a:rPr lang="hr-HR" sz="2800" dirty="0" err="1" smtClean="0"/>
              <a:t>fair</a:t>
            </a:r>
            <a:r>
              <a:rPr lang="hr-HR" sz="2800" dirty="0" smtClean="0"/>
              <a:t> </a:t>
            </a:r>
            <a:r>
              <a:rPr lang="hr-HR" sz="2800" dirty="0" err="1" smtClean="0"/>
              <a:t>trial</a:t>
            </a:r>
            <a:r>
              <a:rPr lang="hr-HR" sz="2800" dirty="0" smtClean="0"/>
              <a:t> (</a:t>
            </a:r>
            <a:r>
              <a:rPr lang="hr-HR" sz="2800" dirty="0" err="1" smtClean="0"/>
              <a:t>Art</a:t>
            </a:r>
            <a:r>
              <a:rPr lang="hr-HR" sz="2800" dirty="0" smtClean="0"/>
              <a:t>. 6 (1)</a:t>
            </a:r>
          </a:p>
          <a:p>
            <a:pPr eaLnBrk="1" hangingPunct="1">
              <a:defRPr/>
            </a:pP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presumption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innocence</a:t>
            </a:r>
            <a:r>
              <a:rPr lang="hr-HR" sz="2800" dirty="0" smtClean="0"/>
              <a:t> (</a:t>
            </a:r>
            <a:r>
              <a:rPr lang="hr-HR" sz="2800" dirty="0" err="1" smtClean="0"/>
              <a:t>Art</a:t>
            </a:r>
            <a:r>
              <a:rPr lang="hr-HR" sz="2800" dirty="0" smtClean="0"/>
              <a:t>. 6 (2)</a:t>
            </a:r>
          </a:p>
          <a:p>
            <a:pPr eaLnBrk="1" hangingPunct="1">
              <a:defRPr/>
            </a:pPr>
            <a:r>
              <a:rPr lang="hr-HR" sz="2800" dirty="0" smtClean="0"/>
              <a:t>No  </a:t>
            </a:r>
            <a:r>
              <a:rPr lang="hr-HR" sz="2800" dirty="0" err="1" smtClean="0"/>
              <a:t>punishment</a:t>
            </a:r>
            <a:r>
              <a:rPr lang="hr-HR" sz="2800" dirty="0" smtClean="0"/>
              <a:t> </a:t>
            </a:r>
            <a:r>
              <a:rPr lang="hr-HR" sz="2800" dirty="0" err="1" smtClean="0"/>
              <a:t>without</a:t>
            </a:r>
            <a:r>
              <a:rPr lang="hr-HR" sz="2800" dirty="0" smtClean="0"/>
              <a:t> </a:t>
            </a:r>
            <a:r>
              <a:rPr lang="hr-HR" sz="2800" dirty="0" err="1" smtClean="0"/>
              <a:t>law</a:t>
            </a:r>
            <a:r>
              <a:rPr lang="hr-HR" sz="2800" dirty="0" smtClean="0"/>
              <a:t> (</a:t>
            </a:r>
            <a:r>
              <a:rPr lang="hr-HR" sz="2800" dirty="0" err="1" smtClean="0"/>
              <a:t>Art</a:t>
            </a:r>
            <a:r>
              <a:rPr lang="hr-HR" sz="2800" dirty="0" smtClean="0"/>
              <a:t>. 7 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err="1" smtClean="0"/>
              <a:t>Other</a:t>
            </a:r>
            <a:r>
              <a:rPr lang="hr-HR" dirty="0" smtClean="0"/>
              <a:t> </a:t>
            </a:r>
            <a:r>
              <a:rPr lang="hr-HR" dirty="0" err="1" smtClean="0"/>
              <a:t>Convention</a:t>
            </a:r>
            <a:r>
              <a:rPr lang="hr-HR" dirty="0" smtClean="0"/>
              <a:t> </a:t>
            </a:r>
            <a:r>
              <a:rPr lang="hr-HR" dirty="0" err="1" smtClean="0"/>
              <a:t>rights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right</a:t>
            </a:r>
            <a:r>
              <a:rPr lang="hr-HR" sz="2800" dirty="0" smtClean="0"/>
              <a:t> </a:t>
            </a:r>
            <a:r>
              <a:rPr lang="hr-HR" sz="2800" dirty="0" err="1" smtClean="0"/>
              <a:t>not</a:t>
            </a:r>
            <a:r>
              <a:rPr lang="hr-HR" sz="2800" dirty="0" smtClean="0"/>
              <a:t> to </a:t>
            </a:r>
            <a:r>
              <a:rPr lang="hr-HR" sz="2800" dirty="0" err="1" smtClean="0"/>
              <a:t>be</a:t>
            </a:r>
            <a:r>
              <a:rPr lang="hr-HR" sz="2800" dirty="0" smtClean="0"/>
              <a:t> </a:t>
            </a:r>
            <a:r>
              <a:rPr lang="hr-HR" sz="2800" dirty="0" err="1" smtClean="0"/>
              <a:t>subjected</a:t>
            </a:r>
            <a:r>
              <a:rPr lang="hr-HR" sz="2800" dirty="0" smtClean="0"/>
              <a:t> </a:t>
            </a:r>
            <a:r>
              <a:rPr lang="hr-HR" sz="2800" dirty="0" err="1" smtClean="0"/>
              <a:t>to</a:t>
            </a:r>
            <a:r>
              <a:rPr lang="hr-HR" sz="2800" dirty="0" smtClean="0"/>
              <a:t> </a:t>
            </a:r>
            <a:r>
              <a:rPr lang="hr-HR" sz="2800" dirty="0" err="1" smtClean="0"/>
              <a:t>inhuman</a:t>
            </a:r>
            <a:r>
              <a:rPr lang="hr-HR" sz="2800" dirty="0" smtClean="0"/>
              <a:t> or </a:t>
            </a:r>
            <a:r>
              <a:rPr lang="hr-HR" sz="2800" dirty="0" err="1" smtClean="0"/>
              <a:t>degrading</a:t>
            </a:r>
            <a:r>
              <a:rPr lang="hr-HR" sz="2800" dirty="0" smtClean="0"/>
              <a:t> </a:t>
            </a:r>
            <a:r>
              <a:rPr lang="hr-HR" sz="2800" dirty="0" err="1" smtClean="0"/>
              <a:t>treatment</a:t>
            </a:r>
            <a:r>
              <a:rPr lang="hr-HR" sz="2800" dirty="0" smtClean="0"/>
              <a:t> (</a:t>
            </a:r>
            <a:r>
              <a:rPr lang="hr-HR" sz="2800" dirty="0" err="1" smtClean="0"/>
              <a:t>Art</a:t>
            </a:r>
            <a:r>
              <a:rPr lang="hr-HR" sz="2800" dirty="0" smtClean="0"/>
              <a:t> 3(1)</a:t>
            </a:r>
          </a:p>
          <a:p>
            <a:pPr>
              <a:defRPr/>
            </a:pP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right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respect</a:t>
            </a:r>
            <a:r>
              <a:rPr lang="hr-HR" sz="2800" dirty="0" smtClean="0"/>
              <a:t> for a </a:t>
            </a:r>
            <a:r>
              <a:rPr lang="hr-HR" sz="2800" dirty="0" err="1" smtClean="0"/>
              <a:t>person</a:t>
            </a:r>
            <a:r>
              <a:rPr lang="hr-HR" sz="2800" dirty="0" smtClean="0"/>
              <a:t>’s </a:t>
            </a:r>
            <a:r>
              <a:rPr lang="hr-HR" sz="2800" dirty="0" err="1" smtClean="0"/>
              <a:t>private</a:t>
            </a:r>
            <a:r>
              <a:rPr lang="hr-HR" sz="2800" dirty="0" smtClean="0"/>
              <a:t> life (</a:t>
            </a:r>
            <a:r>
              <a:rPr lang="hr-HR" sz="2800" dirty="0" err="1" smtClean="0"/>
              <a:t>Art</a:t>
            </a:r>
            <a:r>
              <a:rPr lang="hr-HR" sz="2800" dirty="0" smtClean="0"/>
              <a:t> 8)</a:t>
            </a:r>
          </a:p>
          <a:p>
            <a:pPr>
              <a:defRPr/>
            </a:pPr>
            <a:r>
              <a:rPr lang="hr-HR" sz="2800" dirty="0" smtClean="0"/>
              <a:t>No </a:t>
            </a:r>
            <a:r>
              <a:rPr lang="hr-HR" sz="2800" dirty="0" err="1" smtClean="0"/>
              <a:t>discrimination</a:t>
            </a:r>
            <a:r>
              <a:rPr lang="hr-HR" sz="2800" dirty="0" smtClean="0"/>
              <a:t> on </a:t>
            </a: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grounds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sex</a:t>
            </a:r>
            <a:r>
              <a:rPr lang="hr-HR" sz="2800" dirty="0" smtClean="0"/>
              <a:t>, race, </a:t>
            </a:r>
            <a:r>
              <a:rPr lang="hr-HR" sz="2800" dirty="0" err="1" smtClean="0"/>
              <a:t>colour</a:t>
            </a:r>
            <a:r>
              <a:rPr lang="hr-HR" sz="2800" dirty="0" smtClean="0"/>
              <a:t>, </a:t>
            </a:r>
            <a:r>
              <a:rPr lang="hr-HR" sz="2800" dirty="0" err="1" smtClean="0"/>
              <a:t>religion</a:t>
            </a:r>
            <a:r>
              <a:rPr lang="hr-HR" sz="2800" dirty="0" smtClean="0"/>
              <a:t> or </a:t>
            </a:r>
            <a:r>
              <a:rPr lang="hr-HR" sz="2800" dirty="0" err="1" smtClean="0"/>
              <a:t>political</a:t>
            </a:r>
            <a:r>
              <a:rPr lang="hr-HR" sz="2800" dirty="0" smtClean="0"/>
              <a:t> </a:t>
            </a:r>
            <a:r>
              <a:rPr lang="hr-HR" sz="2800" dirty="0" err="1" smtClean="0"/>
              <a:t>opinion</a:t>
            </a:r>
            <a:r>
              <a:rPr lang="hr-HR" sz="2800" dirty="0" smtClean="0"/>
              <a:t> (</a:t>
            </a:r>
            <a:r>
              <a:rPr lang="hr-HR" sz="2800" dirty="0" err="1" smtClean="0"/>
              <a:t>Art</a:t>
            </a:r>
            <a:r>
              <a:rPr lang="hr-HR" sz="2800" dirty="0" smtClean="0"/>
              <a:t> 14)</a:t>
            </a:r>
            <a:endParaRPr lang="hr-H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4000"/>
              <a:t>Exemptions from criminal liability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2400" dirty="0" smtClean="0"/>
              <a:t>A </a:t>
            </a:r>
            <a:r>
              <a:rPr lang="hr-HR" sz="2400" dirty="0" err="1" smtClean="0"/>
              <a:t>person</a:t>
            </a:r>
            <a:r>
              <a:rPr lang="hr-HR" sz="2400" dirty="0" smtClean="0"/>
              <a:t> </a:t>
            </a:r>
            <a:r>
              <a:rPr lang="hr-HR" sz="2400" dirty="0" err="1" smtClean="0"/>
              <a:t>can</a:t>
            </a:r>
            <a:r>
              <a:rPr lang="hr-HR" sz="2400" dirty="0" smtClean="0"/>
              <a:t> </a:t>
            </a:r>
            <a:r>
              <a:rPr lang="hr-HR" sz="2400" dirty="0" err="1" smtClean="0"/>
              <a:t>be</a:t>
            </a:r>
            <a:r>
              <a:rPr lang="hr-HR" sz="2400" dirty="0" smtClean="0"/>
              <a:t> </a:t>
            </a:r>
            <a:r>
              <a:rPr lang="hr-HR" sz="2400" dirty="0" err="1" smtClean="0"/>
              <a:t>exempted</a:t>
            </a:r>
            <a:r>
              <a:rPr lang="hr-HR" sz="2400" dirty="0" smtClean="0"/>
              <a:t> </a:t>
            </a:r>
            <a:r>
              <a:rPr lang="hr-HR" sz="2400" dirty="0" err="1" smtClean="0"/>
              <a:t>from</a:t>
            </a:r>
            <a:r>
              <a:rPr lang="hr-HR" sz="2400" dirty="0" smtClean="0"/>
              <a:t> </a:t>
            </a:r>
            <a:r>
              <a:rPr lang="hr-HR" sz="2400" dirty="0" err="1" smtClean="0"/>
              <a:t>criminal</a:t>
            </a:r>
            <a:r>
              <a:rPr lang="hr-HR" sz="2400" dirty="0" smtClean="0"/>
              <a:t> </a:t>
            </a:r>
            <a:r>
              <a:rPr lang="hr-HR" sz="2400" dirty="0" err="1" smtClean="0"/>
              <a:t>liability</a:t>
            </a:r>
            <a:r>
              <a:rPr lang="hr-HR" sz="2400" dirty="0" smtClean="0"/>
              <a:t> </a:t>
            </a:r>
            <a:r>
              <a:rPr lang="hr-HR" sz="2400" dirty="0" err="1" smtClean="0"/>
              <a:t>if</a:t>
            </a:r>
            <a:r>
              <a:rPr lang="hr-HR" sz="2400" dirty="0" smtClean="0"/>
              <a:t>:</a:t>
            </a:r>
          </a:p>
          <a:p>
            <a:pPr eaLnBrk="1" hangingPunct="1">
              <a:defRPr/>
            </a:pPr>
            <a:r>
              <a:rPr lang="hr-HR" sz="2400" dirty="0" smtClean="0"/>
              <a:t>A) </a:t>
            </a:r>
            <a:r>
              <a:rPr lang="hr-HR" sz="2400" dirty="0" err="1" smtClean="0"/>
              <a:t>something</a:t>
            </a:r>
            <a:r>
              <a:rPr lang="hr-HR" sz="2400" dirty="0" smtClean="0"/>
              <a:t> had </a:t>
            </a:r>
            <a:r>
              <a:rPr lang="hr-HR" sz="2400" dirty="0" err="1" smtClean="0"/>
              <a:t>deprived</a:t>
            </a:r>
            <a:r>
              <a:rPr lang="hr-HR" sz="2400" dirty="0" smtClean="0"/>
              <a:t> </a:t>
            </a:r>
            <a:r>
              <a:rPr lang="hr-HR" sz="2400" dirty="0" err="1" smtClean="0"/>
              <a:t>them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their</a:t>
            </a:r>
            <a:r>
              <a:rPr lang="hr-HR" sz="2400" dirty="0" smtClean="0"/>
              <a:t> free </a:t>
            </a:r>
            <a:r>
              <a:rPr lang="hr-HR" sz="2400" dirty="0" err="1" smtClean="0"/>
              <a:t>will</a:t>
            </a:r>
            <a:r>
              <a:rPr lang="hr-HR" sz="2400" dirty="0" smtClean="0"/>
              <a:t> </a:t>
            </a:r>
            <a:r>
              <a:rPr lang="hr-HR" sz="2400" dirty="0" err="1" smtClean="0"/>
              <a:t>and</a:t>
            </a:r>
            <a:r>
              <a:rPr lang="hr-HR" sz="2400" dirty="0" smtClean="0"/>
              <a:t> </a:t>
            </a:r>
            <a:r>
              <a:rPr lang="hr-HR" sz="2400" dirty="0" err="1" smtClean="0"/>
              <a:t>control</a:t>
            </a:r>
            <a:r>
              <a:rPr lang="hr-HR" sz="2400" dirty="0" smtClean="0"/>
              <a:t> (</a:t>
            </a:r>
            <a:r>
              <a:rPr lang="hr-HR" sz="2400" dirty="0" err="1" smtClean="0"/>
              <a:t>insanity</a:t>
            </a:r>
            <a:r>
              <a:rPr lang="hr-HR" sz="2400" dirty="0" smtClean="0"/>
              <a:t>, </a:t>
            </a:r>
            <a:r>
              <a:rPr lang="hr-HR" sz="2400" dirty="0" err="1" smtClean="0"/>
              <a:t>coercion</a:t>
            </a:r>
            <a:r>
              <a:rPr lang="hr-HR" sz="2400" dirty="0" smtClean="0"/>
              <a:t>), </a:t>
            </a:r>
            <a:r>
              <a:rPr lang="hr-HR" sz="2400" dirty="0" err="1" smtClean="0"/>
              <a:t>or</a:t>
            </a:r>
            <a:endParaRPr lang="hr-HR" sz="2400" dirty="0" smtClean="0"/>
          </a:p>
          <a:p>
            <a:pPr eaLnBrk="1" hangingPunct="1">
              <a:defRPr/>
            </a:pPr>
            <a:r>
              <a:rPr lang="hr-HR" sz="2400" dirty="0" smtClean="0"/>
              <a:t>B) s/he </a:t>
            </a:r>
            <a:r>
              <a:rPr lang="hr-HR" sz="2400" dirty="0" err="1" smtClean="0"/>
              <a:t>is</a:t>
            </a:r>
            <a:r>
              <a:rPr lang="hr-HR" sz="2400" dirty="0" smtClean="0"/>
              <a:t> one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class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persons</a:t>
            </a:r>
            <a:r>
              <a:rPr lang="hr-HR" sz="2400" dirty="0" smtClean="0"/>
              <a:t> </a:t>
            </a:r>
            <a:r>
              <a:rPr lang="hr-HR" sz="2400" dirty="0" err="1" smtClean="0"/>
              <a:t>subject</a:t>
            </a:r>
            <a:r>
              <a:rPr lang="hr-HR" sz="2400" dirty="0" smtClean="0"/>
              <a:t> to </a:t>
            </a:r>
            <a:r>
              <a:rPr lang="hr-HR" sz="2400" dirty="0" err="1" smtClean="0"/>
              <a:t>special</a:t>
            </a:r>
            <a:r>
              <a:rPr lang="hr-HR" sz="2400" dirty="0" smtClean="0"/>
              <a:t> </a:t>
            </a:r>
            <a:r>
              <a:rPr lang="hr-HR" sz="2400" dirty="0" err="1" smtClean="0"/>
              <a:t>rules</a:t>
            </a:r>
            <a:r>
              <a:rPr lang="hr-HR" sz="2400" dirty="0" smtClean="0"/>
              <a:t> (</a:t>
            </a:r>
            <a:r>
              <a:rPr lang="hr-HR" sz="2400" dirty="0" err="1" smtClean="0"/>
              <a:t>foreign</a:t>
            </a:r>
            <a:r>
              <a:rPr lang="hr-HR" sz="2400" dirty="0" smtClean="0"/>
              <a:t> </a:t>
            </a:r>
            <a:r>
              <a:rPr lang="hr-HR" sz="2400" dirty="0" err="1" smtClean="0"/>
              <a:t>sovereigns</a:t>
            </a:r>
            <a:r>
              <a:rPr lang="hr-HR" sz="2400" dirty="0" smtClean="0"/>
              <a:t>, </a:t>
            </a:r>
            <a:r>
              <a:rPr lang="hr-HR" sz="2400" dirty="0" err="1" smtClean="0"/>
              <a:t>diplomats</a:t>
            </a:r>
            <a:r>
              <a:rPr lang="hr-HR" sz="2400" dirty="0" smtClean="0"/>
              <a:t>, </a:t>
            </a:r>
            <a:r>
              <a:rPr lang="hr-HR" sz="2400" dirty="0" err="1" smtClean="0"/>
              <a:t>minors</a:t>
            </a:r>
            <a:r>
              <a:rPr lang="hr-HR" sz="24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mtClean="0"/>
              <a:t>Limitations on capacity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2800" dirty="0" err="1" smtClean="0"/>
              <a:t>Children</a:t>
            </a:r>
            <a:r>
              <a:rPr lang="hr-HR" sz="2800" dirty="0" smtClean="0"/>
              <a:t> </a:t>
            </a:r>
            <a:r>
              <a:rPr lang="hr-HR" sz="2800" dirty="0" err="1" smtClean="0"/>
              <a:t>under</a:t>
            </a:r>
            <a:r>
              <a:rPr lang="hr-HR" sz="2800" dirty="0" smtClean="0"/>
              <a:t> </a:t>
            </a:r>
            <a:r>
              <a:rPr lang="hr-HR" sz="2800" dirty="0" err="1" smtClean="0"/>
              <a:t>the</a:t>
            </a:r>
            <a:r>
              <a:rPr lang="hr-HR" sz="2800" dirty="0" smtClean="0"/>
              <a:t> age </a:t>
            </a:r>
            <a:r>
              <a:rPr lang="hr-HR" sz="2800" dirty="0" err="1" smtClean="0"/>
              <a:t>of</a:t>
            </a:r>
            <a:r>
              <a:rPr lang="hr-HR" sz="2800" dirty="0" smtClean="0"/>
              <a:t> ten</a:t>
            </a:r>
          </a:p>
          <a:p>
            <a:pPr eaLnBrk="1" hangingPunct="1">
              <a:defRPr/>
            </a:pPr>
            <a:r>
              <a:rPr lang="hr-HR" sz="2800" dirty="0" err="1" smtClean="0"/>
              <a:t>Mentally</a:t>
            </a:r>
            <a:r>
              <a:rPr lang="hr-HR" sz="2800" dirty="0" smtClean="0"/>
              <a:t> </a:t>
            </a:r>
            <a:r>
              <a:rPr lang="hr-HR" sz="2800" dirty="0" err="1" smtClean="0"/>
              <a:t>ill</a:t>
            </a:r>
            <a:r>
              <a:rPr lang="hr-HR" sz="2800" dirty="0" smtClean="0"/>
              <a:t> </a:t>
            </a:r>
            <a:r>
              <a:rPr lang="hr-HR" sz="2800" dirty="0" err="1" smtClean="0"/>
              <a:t>persons</a:t>
            </a:r>
            <a:r>
              <a:rPr lang="hr-HR" sz="2800" dirty="0" smtClean="0"/>
              <a:t>: </a:t>
            </a:r>
            <a:r>
              <a:rPr lang="hr-HR" sz="2800" dirty="0" err="1" smtClean="0"/>
              <a:t>unfitness</a:t>
            </a:r>
            <a:r>
              <a:rPr lang="hr-HR" sz="2800" dirty="0" smtClean="0"/>
              <a:t> to </a:t>
            </a:r>
            <a:r>
              <a:rPr lang="hr-HR" sz="2800" dirty="0" err="1" smtClean="0"/>
              <a:t>plead</a:t>
            </a:r>
            <a:r>
              <a:rPr lang="hr-HR" sz="2800" dirty="0" smtClean="0"/>
              <a:t>, </a:t>
            </a:r>
            <a:r>
              <a:rPr lang="hr-HR" sz="2800" dirty="0" err="1" smtClean="0"/>
              <a:t>insanity</a:t>
            </a:r>
            <a:r>
              <a:rPr lang="hr-HR" sz="2800" dirty="0" smtClean="0"/>
              <a:t> at time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offence</a:t>
            </a:r>
            <a:r>
              <a:rPr lang="hr-HR" sz="2800" dirty="0" smtClean="0"/>
              <a:t>, </a:t>
            </a:r>
            <a:r>
              <a:rPr lang="hr-HR" sz="2800" dirty="0" err="1" smtClean="0"/>
              <a:t>diminished</a:t>
            </a:r>
            <a:r>
              <a:rPr lang="hr-HR" sz="2800" dirty="0" smtClean="0"/>
              <a:t> </a:t>
            </a:r>
            <a:r>
              <a:rPr lang="hr-HR" sz="2800" dirty="0" err="1" smtClean="0"/>
              <a:t>responsibility</a:t>
            </a:r>
            <a:endParaRPr lang="hr-HR" sz="2800" dirty="0" smtClean="0"/>
          </a:p>
          <a:p>
            <a:pPr eaLnBrk="1" hangingPunct="1">
              <a:defRPr/>
            </a:pPr>
            <a:r>
              <a:rPr lang="hr-HR" sz="2800" dirty="0" err="1" smtClean="0"/>
              <a:t>Corporate</a:t>
            </a:r>
            <a:r>
              <a:rPr lang="hr-HR" sz="2800" dirty="0" smtClean="0"/>
              <a:t> </a:t>
            </a:r>
            <a:r>
              <a:rPr lang="hr-HR" sz="2800" dirty="0" err="1" smtClean="0"/>
              <a:t>liability</a:t>
            </a:r>
            <a:endParaRPr lang="hr-H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err="1" smtClean="0"/>
              <a:t>Children</a:t>
            </a:r>
            <a:r>
              <a:rPr lang="hr-HR" dirty="0" smtClean="0"/>
              <a:t> </a:t>
            </a:r>
            <a:r>
              <a:rPr lang="hr-HR" dirty="0" err="1" smtClean="0"/>
              <a:t>under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age </a:t>
            </a:r>
            <a:r>
              <a:rPr lang="hr-HR" dirty="0" err="1" smtClean="0"/>
              <a:t>of</a:t>
            </a:r>
            <a:r>
              <a:rPr lang="hr-HR" dirty="0" smtClean="0"/>
              <a:t> 10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r-HR" sz="2400" dirty="0" smtClean="0"/>
              <a:t>S50 </a:t>
            </a:r>
            <a:r>
              <a:rPr lang="hr-HR" sz="2400" dirty="0" err="1" smtClean="0"/>
              <a:t>Children</a:t>
            </a:r>
            <a:r>
              <a:rPr lang="hr-HR" sz="2400" dirty="0" smtClean="0"/>
              <a:t> </a:t>
            </a:r>
            <a:r>
              <a:rPr lang="hr-HR" sz="2400" dirty="0" err="1" smtClean="0"/>
              <a:t>and</a:t>
            </a:r>
            <a:r>
              <a:rPr lang="hr-HR" sz="2400" dirty="0" smtClean="0"/>
              <a:t> Young </a:t>
            </a:r>
            <a:r>
              <a:rPr lang="hr-HR" sz="2400" dirty="0" err="1" smtClean="0"/>
              <a:t>Persons</a:t>
            </a:r>
            <a:r>
              <a:rPr lang="hr-HR" sz="2400" dirty="0" smtClean="0"/>
              <a:t> </a:t>
            </a:r>
            <a:r>
              <a:rPr lang="hr-HR" sz="2400" dirty="0" err="1" smtClean="0"/>
              <a:t>Act</a:t>
            </a:r>
            <a:r>
              <a:rPr lang="hr-HR" sz="2400" dirty="0" smtClean="0"/>
              <a:t> 1933 ‘it </a:t>
            </a:r>
            <a:r>
              <a:rPr lang="hr-HR" sz="2400" dirty="0" err="1" smtClean="0"/>
              <a:t>shall</a:t>
            </a:r>
            <a:r>
              <a:rPr lang="hr-HR" sz="2400" dirty="0" smtClean="0"/>
              <a:t> </a:t>
            </a:r>
            <a:r>
              <a:rPr lang="hr-HR" sz="2400" dirty="0" err="1" smtClean="0"/>
              <a:t>be</a:t>
            </a:r>
            <a:r>
              <a:rPr lang="hr-HR" sz="2400" dirty="0" smtClean="0"/>
              <a:t> </a:t>
            </a:r>
            <a:r>
              <a:rPr lang="hr-HR" sz="2400" dirty="0" err="1" smtClean="0"/>
              <a:t>conclusively</a:t>
            </a:r>
            <a:r>
              <a:rPr lang="hr-HR" sz="2400" dirty="0" smtClean="0"/>
              <a:t> </a:t>
            </a:r>
            <a:r>
              <a:rPr lang="hr-HR" sz="2400" dirty="0" err="1" smtClean="0"/>
              <a:t>presumed</a:t>
            </a:r>
            <a:r>
              <a:rPr lang="hr-HR" sz="2400" dirty="0" smtClean="0"/>
              <a:t> </a:t>
            </a:r>
            <a:r>
              <a:rPr lang="hr-HR" sz="2400" dirty="0" err="1" smtClean="0"/>
              <a:t>that</a:t>
            </a:r>
            <a:r>
              <a:rPr lang="hr-HR" sz="2400" dirty="0" smtClean="0"/>
              <a:t> no </a:t>
            </a:r>
            <a:r>
              <a:rPr lang="hr-HR" sz="2400" dirty="0" err="1" smtClean="0"/>
              <a:t>child</a:t>
            </a:r>
            <a:r>
              <a:rPr lang="hr-HR" sz="2400" dirty="0" smtClean="0"/>
              <a:t> </a:t>
            </a:r>
            <a:r>
              <a:rPr lang="hr-HR" sz="2400" dirty="0" err="1" smtClean="0"/>
              <a:t>under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age </a:t>
            </a:r>
            <a:r>
              <a:rPr lang="hr-HR" sz="2400" dirty="0" err="1" smtClean="0"/>
              <a:t>of</a:t>
            </a:r>
            <a:r>
              <a:rPr lang="hr-HR" sz="2400" dirty="0" smtClean="0"/>
              <a:t> ten </a:t>
            </a:r>
            <a:r>
              <a:rPr lang="hr-HR" sz="2400" dirty="0" err="1" smtClean="0"/>
              <a:t>can</a:t>
            </a:r>
            <a:r>
              <a:rPr lang="hr-HR" sz="2400" dirty="0" smtClean="0"/>
              <a:t> </a:t>
            </a:r>
            <a:r>
              <a:rPr lang="hr-HR" sz="2400" dirty="0" err="1" smtClean="0"/>
              <a:t>be</a:t>
            </a:r>
            <a:r>
              <a:rPr lang="hr-HR" sz="2400" dirty="0" smtClean="0"/>
              <a:t> </a:t>
            </a:r>
            <a:r>
              <a:rPr lang="hr-HR" sz="2400" dirty="0" err="1" smtClean="0"/>
              <a:t>guilty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any</a:t>
            </a:r>
            <a:r>
              <a:rPr lang="hr-HR" sz="2400" dirty="0" smtClean="0"/>
              <a:t> </a:t>
            </a:r>
            <a:r>
              <a:rPr lang="hr-HR" sz="2400" dirty="0" err="1" smtClean="0"/>
              <a:t>offence</a:t>
            </a:r>
            <a:r>
              <a:rPr lang="hr-HR" sz="2400" dirty="0" smtClean="0"/>
              <a:t>’ – </a:t>
            </a:r>
            <a:r>
              <a:rPr lang="hr-HR" sz="2400" i="1" dirty="0" smtClean="0"/>
              <a:t>doli </a:t>
            </a:r>
            <a:r>
              <a:rPr lang="hr-HR" sz="2400" i="1" dirty="0" err="1" smtClean="0"/>
              <a:t>incapax</a:t>
            </a:r>
            <a:r>
              <a:rPr lang="hr-HR" sz="2400" i="1" dirty="0" smtClean="0"/>
              <a:t> </a:t>
            </a:r>
            <a:r>
              <a:rPr lang="hr-HR" sz="2400" dirty="0" err="1" smtClean="0"/>
              <a:t>presumption</a:t>
            </a:r>
            <a:endParaRPr lang="hr-HR" sz="2400" dirty="0" smtClean="0"/>
          </a:p>
          <a:p>
            <a:pPr>
              <a:defRPr/>
            </a:pPr>
            <a:endParaRPr lang="hr-HR" sz="2400" dirty="0" smtClean="0"/>
          </a:p>
          <a:p>
            <a:pPr>
              <a:defRPr/>
            </a:pPr>
            <a:r>
              <a:rPr lang="hr-HR" sz="2400" dirty="0"/>
              <a:t>S34 </a:t>
            </a:r>
            <a:r>
              <a:rPr lang="hr-HR" sz="2400" dirty="0" err="1"/>
              <a:t>Crime</a:t>
            </a:r>
            <a:r>
              <a:rPr lang="hr-HR" sz="2400" dirty="0"/>
              <a:t> </a:t>
            </a:r>
            <a:r>
              <a:rPr lang="hr-HR" sz="2400" dirty="0" err="1"/>
              <a:t>and</a:t>
            </a:r>
            <a:r>
              <a:rPr lang="hr-HR" sz="2400" dirty="0"/>
              <a:t> </a:t>
            </a:r>
            <a:r>
              <a:rPr lang="hr-HR" sz="2400" dirty="0" err="1"/>
              <a:t>Disorder</a:t>
            </a:r>
            <a:r>
              <a:rPr lang="hr-HR" sz="2400" dirty="0"/>
              <a:t> </a:t>
            </a:r>
            <a:r>
              <a:rPr lang="hr-HR" sz="2400" dirty="0" err="1"/>
              <a:t>Act</a:t>
            </a:r>
            <a:r>
              <a:rPr lang="hr-HR" sz="2400" dirty="0"/>
              <a:t> 1998 </a:t>
            </a:r>
            <a:r>
              <a:rPr lang="hr-HR" sz="2400" dirty="0" err="1"/>
              <a:t>abolished</a:t>
            </a:r>
            <a:r>
              <a:rPr lang="hr-HR" sz="2400" dirty="0"/>
              <a:t> </a:t>
            </a:r>
            <a:r>
              <a:rPr lang="hr-HR" sz="2400" dirty="0" err="1"/>
              <a:t>the</a:t>
            </a:r>
            <a:r>
              <a:rPr lang="hr-HR" sz="2400" dirty="0"/>
              <a:t> </a:t>
            </a:r>
            <a:r>
              <a:rPr lang="hr-HR" sz="2400" dirty="0" err="1"/>
              <a:t>presumption</a:t>
            </a:r>
            <a:r>
              <a:rPr lang="hr-HR" sz="2400" dirty="0"/>
              <a:t> </a:t>
            </a:r>
            <a:r>
              <a:rPr lang="hr-HR" sz="2400" dirty="0" err="1"/>
              <a:t>that</a:t>
            </a:r>
            <a:r>
              <a:rPr lang="hr-HR" sz="2400" dirty="0"/>
              <a:t> a </a:t>
            </a:r>
            <a:r>
              <a:rPr lang="hr-HR" sz="2400" dirty="0" err="1"/>
              <a:t>child</a:t>
            </a:r>
            <a:r>
              <a:rPr lang="hr-HR" sz="2400" dirty="0"/>
              <a:t> </a:t>
            </a:r>
            <a:r>
              <a:rPr lang="hr-HR" sz="2400" dirty="0" err="1"/>
              <a:t>aged</a:t>
            </a:r>
            <a:r>
              <a:rPr lang="hr-HR" sz="2400" dirty="0"/>
              <a:t> 10 to 13 </a:t>
            </a:r>
            <a:r>
              <a:rPr lang="hr-HR" sz="2400" dirty="0" err="1"/>
              <a:t>is</a:t>
            </a:r>
            <a:r>
              <a:rPr lang="hr-HR" sz="2400" dirty="0"/>
              <a:t> </a:t>
            </a:r>
            <a:r>
              <a:rPr lang="hr-HR" sz="2400" dirty="0" err="1"/>
              <a:t>incapable</a:t>
            </a:r>
            <a:r>
              <a:rPr lang="hr-HR" sz="2400" dirty="0"/>
              <a:t> </a:t>
            </a:r>
            <a:r>
              <a:rPr lang="hr-HR" sz="2400" dirty="0" err="1"/>
              <a:t>of</a:t>
            </a:r>
            <a:r>
              <a:rPr lang="hr-HR" sz="2400" dirty="0"/>
              <a:t> </a:t>
            </a:r>
            <a:r>
              <a:rPr lang="hr-HR" sz="2400" dirty="0" err="1"/>
              <a:t>committing</a:t>
            </a:r>
            <a:r>
              <a:rPr lang="hr-HR" sz="2400" dirty="0"/>
              <a:t> </a:t>
            </a:r>
            <a:r>
              <a:rPr lang="hr-HR" sz="2400" dirty="0" err="1"/>
              <a:t>an</a:t>
            </a:r>
            <a:r>
              <a:rPr lang="hr-HR" sz="2400" dirty="0"/>
              <a:t> </a:t>
            </a:r>
            <a:r>
              <a:rPr lang="hr-HR" sz="2400" dirty="0" err="1"/>
              <a:t>offence</a:t>
            </a:r>
            <a:r>
              <a:rPr lang="hr-HR" sz="2400" dirty="0"/>
              <a:t>; a </a:t>
            </a:r>
            <a:r>
              <a:rPr lang="hr-HR" sz="2400" dirty="0" err="1"/>
              <a:t>child</a:t>
            </a:r>
            <a:r>
              <a:rPr lang="hr-HR" sz="2400" dirty="0"/>
              <a:t> </a:t>
            </a:r>
            <a:r>
              <a:rPr lang="hr-HR" sz="2400" dirty="0" err="1"/>
              <a:t>aged</a:t>
            </a:r>
            <a:r>
              <a:rPr lang="hr-HR" sz="2400" dirty="0"/>
              <a:t> 10 </a:t>
            </a:r>
            <a:r>
              <a:rPr lang="hr-HR" sz="2400" dirty="0" err="1"/>
              <a:t>and</a:t>
            </a:r>
            <a:r>
              <a:rPr lang="hr-HR" sz="2400" dirty="0"/>
              <a:t> </a:t>
            </a:r>
            <a:r>
              <a:rPr lang="hr-HR" sz="2400" dirty="0" err="1"/>
              <a:t>over</a:t>
            </a:r>
            <a:r>
              <a:rPr lang="hr-HR" sz="2400" dirty="0"/>
              <a:t> </a:t>
            </a:r>
            <a:r>
              <a:rPr lang="hr-HR" sz="2400" dirty="0" err="1"/>
              <a:t>is</a:t>
            </a:r>
            <a:r>
              <a:rPr lang="hr-HR" sz="2400" dirty="0"/>
              <a:t> </a:t>
            </a:r>
            <a:r>
              <a:rPr lang="hr-HR" sz="2400" dirty="0" err="1"/>
              <a:t>considered</a:t>
            </a:r>
            <a:r>
              <a:rPr lang="hr-HR" sz="2400" dirty="0"/>
              <a:t> to </a:t>
            </a:r>
            <a:r>
              <a:rPr lang="hr-HR" sz="2400" dirty="0" err="1"/>
              <a:t>be</a:t>
            </a:r>
            <a:r>
              <a:rPr lang="hr-HR" sz="2400" dirty="0"/>
              <a:t> ‘as </a:t>
            </a:r>
            <a:r>
              <a:rPr lang="hr-HR" sz="2400" dirty="0" err="1"/>
              <a:t>responsible</a:t>
            </a:r>
            <a:r>
              <a:rPr lang="hr-HR" sz="2400" dirty="0"/>
              <a:t> for </a:t>
            </a:r>
            <a:r>
              <a:rPr lang="hr-HR" sz="2400" dirty="0" err="1"/>
              <a:t>his</a:t>
            </a:r>
            <a:r>
              <a:rPr lang="hr-HR" sz="2400" dirty="0"/>
              <a:t> </a:t>
            </a:r>
            <a:r>
              <a:rPr lang="hr-HR" sz="2400" dirty="0" err="1"/>
              <a:t>actions</a:t>
            </a:r>
            <a:r>
              <a:rPr lang="hr-HR" sz="2400" dirty="0"/>
              <a:t> as </a:t>
            </a:r>
            <a:r>
              <a:rPr lang="hr-HR" sz="2400" dirty="0" err="1"/>
              <a:t>if</a:t>
            </a:r>
            <a:r>
              <a:rPr lang="hr-HR" sz="2400" dirty="0"/>
              <a:t> he </a:t>
            </a:r>
            <a:r>
              <a:rPr lang="hr-HR" sz="2400" dirty="0" err="1"/>
              <a:t>were</a:t>
            </a:r>
            <a:r>
              <a:rPr lang="hr-HR" sz="2400" dirty="0"/>
              <a:t> 40’</a:t>
            </a:r>
          </a:p>
          <a:p>
            <a:pPr>
              <a:defRPr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err="1" smtClean="0"/>
              <a:t>Children</a:t>
            </a:r>
            <a:r>
              <a:rPr lang="hr-HR" dirty="0" smtClean="0"/>
              <a:t> </a:t>
            </a:r>
            <a:r>
              <a:rPr lang="hr-HR" dirty="0" err="1" smtClean="0"/>
              <a:t>aged</a:t>
            </a:r>
            <a:r>
              <a:rPr lang="hr-HR" dirty="0" smtClean="0"/>
              <a:t> ten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over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hr-HR" sz="2400" dirty="0" smtClean="0"/>
              <a:t>For all but </a:t>
            </a:r>
            <a:r>
              <a:rPr lang="hr-HR" sz="2400" dirty="0" err="1" smtClean="0"/>
              <a:t>the</a:t>
            </a:r>
            <a:r>
              <a:rPr lang="hr-HR" sz="2400" dirty="0" smtClean="0"/>
              <a:t> most </a:t>
            </a:r>
            <a:r>
              <a:rPr lang="hr-HR" sz="2400" dirty="0" err="1" smtClean="0"/>
              <a:t>serious</a:t>
            </a:r>
            <a:r>
              <a:rPr lang="hr-HR" sz="2400" dirty="0" smtClean="0"/>
              <a:t> </a:t>
            </a:r>
            <a:r>
              <a:rPr lang="hr-HR" sz="2400" dirty="0" err="1" smtClean="0"/>
              <a:t>offences</a:t>
            </a:r>
            <a:r>
              <a:rPr lang="hr-HR" sz="2400" dirty="0" smtClean="0"/>
              <a:t> </a:t>
            </a:r>
            <a:r>
              <a:rPr lang="hr-HR" sz="2400" dirty="0" err="1" smtClean="0"/>
              <a:t>children</a:t>
            </a:r>
            <a:r>
              <a:rPr lang="hr-HR" sz="2400" dirty="0" smtClean="0"/>
              <a:t> (10-13) </a:t>
            </a:r>
            <a:r>
              <a:rPr lang="hr-HR" sz="2400" dirty="0" err="1" smtClean="0"/>
              <a:t>and</a:t>
            </a:r>
            <a:r>
              <a:rPr lang="hr-HR" sz="2400" dirty="0" smtClean="0"/>
              <a:t> </a:t>
            </a:r>
            <a:r>
              <a:rPr lang="hr-HR" sz="2400" dirty="0" err="1" smtClean="0"/>
              <a:t>young</a:t>
            </a:r>
            <a:r>
              <a:rPr lang="hr-HR" sz="2400" dirty="0" smtClean="0"/>
              <a:t> </a:t>
            </a:r>
            <a:r>
              <a:rPr lang="hr-HR" sz="2400" dirty="0" err="1" smtClean="0"/>
              <a:t>persons</a:t>
            </a:r>
            <a:r>
              <a:rPr lang="hr-HR" sz="2400" dirty="0" smtClean="0"/>
              <a:t> (14-17) are </a:t>
            </a:r>
            <a:r>
              <a:rPr lang="hr-HR" sz="2400" dirty="0" err="1" smtClean="0"/>
              <a:t>tried</a:t>
            </a:r>
            <a:r>
              <a:rPr lang="hr-HR" sz="2400" dirty="0" smtClean="0"/>
              <a:t> </a:t>
            </a:r>
            <a:r>
              <a:rPr lang="hr-HR" sz="2400" dirty="0" err="1" smtClean="0"/>
              <a:t>in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Youth</a:t>
            </a:r>
            <a:r>
              <a:rPr lang="hr-HR" sz="2400" dirty="0" smtClean="0"/>
              <a:t> Court</a:t>
            </a:r>
          </a:p>
          <a:p>
            <a:pPr>
              <a:defRPr/>
            </a:pPr>
            <a:r>
              <a:rPr lang="hr-HR" sz="2400" dirty="0" err="1" smtClean="0"/>
              <a:t>Where</a:t>
            </a:r>
            <a:r>
              <a:rPr lang="hr-HR" sz="2400" dirty="0" smtClean="0"/>
              <a:t> a </a:t>
            </a:r>
            <a:r>
              <a:rPr lang="hr-HR" sz="2400" dirty="0" err="1" smtClean="0"/>
              <a:t>child</a:t>
            </a:r>
            <a:r>
              <a:rPr lang="hr-HR" sz="2400" dirty="0" smtClean="0"/>
              <a:t> or a </a:t>
            </a:r>
            <a:r>
              <a:rPr lang="hr-HR" sz="2400" dirty="0" err="1" smtClean="0"/>
              <a:t>young</a:t>
            </a:r>
            <a:r>
              <a:rPr lang="hr-HR" sz="2400" dirty="0" smtClean="0"/>
              <a:t> </a:t>
            </a:r>
            <a:r>
              <a:rPr lang="hr-HR" sz="2400" dirty="0" err="1" smtClean="0"/>
              <a:t>person</a:t>
            </a:r>
            <a:r>
              <a:rPr lang="hr-HR" sz="2400" dirty="0" smtClean="0"/>
              <a:t> is </a:t>
            </a:r>
            <a:r>
              <a:rPr lang="hr-HR" sz="2400" dirty="0" err="1" smtClean="0"/>
              <a:t>tried</a:t>
            </a:r>
            <a:r>
              <a:rPr lang="hr-HR" sz="2400" dirty="0" smtClean="0"/>
              <a:t> </a:t>
            </a:r>
            <a:r>
              <a:rPr lang="hr-HR" sz="2400" dirty="0" err="1" smtClean="0"/>
              <a:t>in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Crown</a:t>
            </a:r>
            <a:r>
              <a:rPr lang="hr-HR" sz="2400" dirty="0" smtClean="0"/>
              <a:t> Court </a:t>
            </a:r>
            <a:r>
              <a:rPr lang="hr-HR" sz="2400" dirty="0" err="1" smtClean="0"/>
              <a:t>special</a:t>
            </a:r>
            <a:r>
              <a:rPr lang="hr-HR" sz="2400" dirty="0" smtClean="0"/>
              <a:t> </a:t>
            </a:r>
            <a:r>
              <a:rPr lang="hr-HR" sz="2400" dirty="0" err="1" smtClean="0"/>
              <a:t>arrangements</a:t>
            </a:r>
            <a:r>
              <a:rPr lang="hr-HR" sz="2400" dirty="0" smtClean="0"/>
              <a:t> must </a:t>
            </a:r>
            <a:r>
              <a:rPr lang="hr-HR" sz="2400" dirty="0" err="1" smtClean="0"/>
              <a:t>be</a:t>
            </a:r>
            <a:r>
              <a:rPr lang="hr-HR" sz="2400" dirty="0" smtClean="0"/>
              <a:t> </a:t>
            </a:r>
            <a:r>
              <a:rPr lang="hr-HR" sz="2400" dirty="0" err="1" smtClean="0"/>
              <a:t>made</a:t>
            </a:r>
            <a:r>
              <a:rPr lang="hr-HR" sz="2400" dirty="0" smtClean="0"/>
              <a:t> to </a:t>
            </a:r>
            <a:r>
              <a:rPr lang="hr-HR" sz="2400" dirty="0" err="1" smtClean="0"/>
              <a:t>allow</a:t>
            </a:r>
            <a:r>
              <a:rPr lang="hr-HR" sz="2400" dirty="0" smtClean="0"/>
              <a:t> </a:t>
            </a:r>
            <a:r>
              <a:rPr lang="hr-HR" sz="2400" dirty="0" err="1" smtClean="0"/>
              <a:t>him</a:t>
            </a:r>
            <a:r>
              <a:rPr lang="hr-HR" sz="2400" dirty="0" smtClean="0"/>
              <a:t> </a:t>
            </a:r>
            <a:r>
              <a:rPr lang="hr-HR" sz="2400" dirty="0" err="1" smtClean="0"/>
              <a:t>to</a:t>
            </a:r>
            <a:r>
              <a:rPr lang="hr-HR" sz="2400" dirty="0" smtClean="0"/>
              <a:t> </a:t>
            </a:r>
            <a:r>
              <a:rPr lang="hr-HR" sz="2400" dirty="0" err="1" smtClean="0"/>
              <a:t>participate</a:t>
            </a:r>
            <a:r>
              <a:rPr lang="hr-HR" sz="2400" dirty="0" smtClean="0"/>
              <a:t> </a:t>
            </a:r>
            <a:r>
              <a:rPr lang="hr-HR" sz="2400" dirty="0" err="1" smtClean="0"/>
              <a:t>effectively</a:t>
            </a:r>
            <a:r>
              <a:rPr lang="hr-HR" sz="2400" dirty="0" smtClean="0"/>
              <a:t> </a:t>
            </a:r>
            <a:r>
              <a:rPr lang="hr-HR" sz="2400" dirty="0" err="1" smtClean="0"/>
              <a:t>in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trial</a:t>
            </a:r>
            <a:endParaRPr lang="hr-HR" sz="2400" dirty="0" smtClean="0"/>
          </a:p>
          <a:p>
            <a:pPr>
              <a:defRPr/>
            </a:pPr>
            <a:r>
              <a:rPr lang="hr-HR" sz="2400" dirty="0" err="1" smtClean="0"/>
              <a:t>Sentencing</a:t>
            </a:r>
            <a:r>
              <a:rPr lang="hr-HR" sz="2400" dirty="0" smtClean="0"/>
              <a:t> </a:t>
            </a:r>
            <a:r>
              <a:rPr lang="hr-HR" sz="2400" dirty="0" err="1" smtClean="0"/>
              <a:t>powers</a:t>
            </a:r>
            <a:r>
              <a:rPr lang="hr-HR" sz="2400" dirty="0" smtClean="0"/>
              <a:t> – </a:t>
            </a:r>
            <a:r>
              <a:rPr lang="hr-HR" sz="2400" dirty="0" err="1" smtClean="0"/>
              <a:t>different</a:t>
            </a:r>
            <a:r>
              <a:rPr lang="hr-HR" sz="2400" dirty="0" smtClean="0"/>
              <a:t> </a:t>
            </a:r>
            <a:r>
              <a:rPr lang="hr-HR" sz="2400" dirty="0" err="1" smtClean="0"/>
              <a:t>from</a:t>
            </a:r>
            <a:r>
              <a:rPr lang="hr-HR" sz="2400" dirty="0" smtClean="0"/>
              <a:t> </a:t>
            </a:r>
            <a:r>
              <a:rPr lang="hr-HR" sz="2400" dirty="0" err="1" smtClean="0"/>
              <a:t>those</a:t>
            </a:r>
            <a:r>
              <a:rPr lang="hr-HR" sz="2400" dirty="0" smtClean="0"/>
              <a:t> for </a:t>
            </a:r>
            <a:r>
              <a:rPr lang="hr-HR" sz="2400" dirty="0" err="1" smtClean="0"/>
              <a:t>adults</a:t>
            </a:r>
            <a:endParaRPr lang="hr-H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Who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who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a </a:t>
            </a:r>
            <a:r>
              <a:rPr lang="hr-HR" dirty="0" err="1" smtClean="0"/>
              <a:t>criminal</a:t>
            </a:r>
            <a:r>
              <a:rPr lang="hr-HR" dirty="0" smtClean="0"/>
              <a:t> </a:t>
            </a:r>
            <a:r>
              <a:rPr lang="hr-HR" dirty="0" err="1" smtClean="0"/>
              <a:t>court</a:t>
            </a:r>
            <a:r>
              <a:rPr lang="hr-HR" dirty="0" smtClean="0"/>
              <a:t>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0215379"/>
              </p:ext>
            </p:extLst>
          </p:nvPr>
        </p:nvGraphicFramePr>
        <p:xfrm>
          <a:off x="1103313" y="2057402"/>
          <a:ext cx="8947150" cy="3404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3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73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046">
                <a:tc gridSpan="2">
                  <a:txBody>
                    <a:bodyPr/>
                    <a:lstStyle/>
                    <a:p>
                      <a:r>
                        <a:rPr lang="hr-HR" dirty="0" err="1" smtClean="0"/>
                        <a:t>Match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the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persons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with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their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activities</a:t>
                      </a:r>
                      <a:r>
                        <a:rPr lang="hr-HR" dirty="0" smtClean="0"/>
                        <a:t>. </a:t>
                      </a:r>
                      <a:r>
                        <a:rPr lang="hr-HR" dirty="0" err="1" smtClean="0"/>
                        <a:t>Find</a:t>
                      </a:r>
                      <a:r>
                        <a:rPr lang="hr-HR" dirty="0" smtClean="0"/>
                        <a:t> Croatian </a:t>
                      </a:r>
                      <a:r>
                        <a:rPr lang="hr-HR" dirty="0" err="1" smtClean="0"/>
                        <a:t>equivalents</a:t>
                      </a:r>
                      <a:r>
                        <a:rPr lang="hr-HR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04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err="1" smtClean="0"/>
                        <a:t>juror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err="1" smtClean="0"/>
                        <a:t>Brings</a:t>
                      </a:r>
                      <a:r>
                        <a:rPr lang="hr-HR" dirty="0" smtClean="0"/>
                        <a:t> a </a:t>
                      </a:r>
                      <a:r>
                        <a:rPr lang="hr-HR" dirty="0" err="1" smtClean="0"/>
                        <a:t>prosecution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and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outlines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the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facts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of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the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case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046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Defece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counsel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Pleads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guilty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or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not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guilty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046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Judge</a:t>
                      </a:r>
                      <a:r>
                        <a:rPr lang="hr-HR" dirty="0" smtClean="0"/>
                        <a:t>/magistrate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Presents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expert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opinion</a:t>
                      </a:r>
                      <a:r>
                        <a:rPr lang="hr-HR" dirty="0" smtClean="0"/>
                        <a:t>/</a:t>
                      </a:r>
                      <a:r>
                        <a:rPr lang="hr-HR" dirty="0" err="1" smtClean="0"/>
                        <a:t>evidence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046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Expert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witness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Presides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over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court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and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pronounces</a:t>
                      </a:r>
                      <a:r>
                        <a:rPr lang="hr-HR" dirty="0" smtClean="0"/>
                        <a:t> sentence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046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defendant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Passes</a:t>
                      </a:r>
                      <a:r>
                        <a:rPr lang="hr-HR" dirty="0" smtClean="0"/>
                        <a:t> a </a:t>
                      </a:r>
                      <a:r>
                        <a:rPr lang="hr-HR" dirty="0" err="1" smtClean="0"/>
                        <a:t>verdict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of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guilty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or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not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guilty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046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prosecutor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Represents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clients</a:t>
                      </a:r>
                      <a:r>
                        <a:rPr lang="hr-HR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94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err="1" smtClean="0"/>
              <a:t>Mentally</a:t>
            </a:r>
            <a:r>
              <a:rPr lang="hr-HR" dirty="0" smtClean="0"/>
              <a:t> </a:t>
            </a:r>
            <a:r>
              <a:rPr lang="hr-HR" dirty="0" err="1" smtClean="0"/>
              <a:t>ill</a:t>
            </a:r>
            <a:r>
              <a:rPr lang="hr-HR" dirty="0" smtClean="0"/>
              <a:t> </a:t>
            </a:r>
            <a:r>
              <a:rPr lang="hr-HR" dirty="0" err="1" smtClean="0"/>
              <a:t>persons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hr-HR" sz="2400" dirty="0" err="1" smtClean="0"/>
              <a:t>Where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defendant</a:t>
            </a:r>
            <a:r>
              <a:rPr lang="hr-HR" sz="2400" dirty="0" smtClean="0"/>
              <a:t> is </a:t>
            </a:r>
            <a:r>
              <a:rPr lang="hr-HR" sz="2400" dirty="0" err="1" smtClean="0"/>
              <a:t>unable</a:t>
            </a:r>
            <a:r>
              <a:rPr lang="hr-HR" sz="2400" dirty="0" smtClean="0"/>
              <a:t> to </a:t>
            </a:r>
            <a:r>
              <a:rPr lang="hr-HR" sz="2400" dirty="0" err="1" smtClean="0"/>
              <a:t>understand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charge</a:t>
            </a:r>
            <a:r>
              <a:rPr lang="hr-HR" sz="2400" dirty="0" smtClean="0"/>
              <a:t> </a:t>
            </a:r>
            <a:r>
              <a:rPr lang="hr-HR" sz="2400" dirty="0" err="1" smtClean="0"/>
              <a:t>against</a:t>
            </a:r>
            <a:r>
              <a:rPr lang="hr-HR" sz="2400" dirty="0" smtClean="0"/>
              <a:t> </a:t>
            </a:r>
            <a:r>
              <a:rPr lang="hr-HR" sz="2400" dirty="0" err="1" smtClean="0"/>
              <a:t>him</a:t>
            </a:r>
            <a:r>
              <a:rPr lang="hr-HR" sz="2400" dirty="0" smtClean="0"/>
              <a:t> </a:t>
            </a:r>
            <a:r>
              <a:rPr lang="hr-HR" sz="2400" dirty="0" err="1" smtClean="0"/>
              <a:t>so</a:t>
            </a:r>
            <a:r>
              <a:rPr lang="hr-HR" sz="2400" dirty="0" smtClean="0"/>
              <a:t> as to </a:t>
            </a:r>
            <a:r>
              <a:rPr lang="hr-HR" sz="2400" dirty="0" err="1" smtClean="0"/>
              <a:t>be</a:t>
            </a:r>
            <a:r>
              <a:rPr lang="hr-HR" sz="2400" dirty="0" smtClean="0"/>
              <a:t> </a:t>
            </a:r>
            <a:r>
              <a:rPr lang="hr-HR" sz="2400" dirty="0" err="1" smtClean="0"/>
              <a:t>able</a:t>
            </a:r>
            <a:r>
              <a:rPr lang="hr-HR" sz="2400" dirty="0" smtClean="0"/>
              <a:t> </a:t>
            </a:r>
            <a:r>
              <a:rPr lang="hr-HR" sz="2400" dirty="0" err="1" smtClean="0"/>
              <a:t>to</a:t>
            </a:r>
            <a:r>
              <a:rPr lang="hr-HR" sz="2400" dirty="0" smtClean="0"/>
              <a:t> </a:t>
            </a:r>
            <a:r>
              <a:rPr lang="hr-HR" sz="2400" dirty="0" err="1" smtClean="0"/>
              <a:t>make</a:t>
            </a:r>
            <a:r>
              <a:rPr lang="hr-HR" sz="2400" dirty="0" smtClean="0"/>
              <a:t> a </a:t>
            </a:r>
            <a:r>
              <a:rPr lang="hr-HR" sz="2400" dirty="0" err="1" smtClean="0"/>
              <a:t>proper</a:t>
            </a:r>
            <a:r>
              <a:rPr lang="hr-HR" sz="2400" dirty="0" smtClean="0"/>
              <a:t> </a:t>
            </a:r>
            <a:r>
              <a:rPr lang="hr-HR" sz="2400" dirty="0" err="1" smtClean="0"/>
              <a:t>defence</a:t>
            </a:r>
            <a:r>
              <a:rPr lang="hr-HR" sz="2400" dirty="0" smtClean="0"/>
              <a:t>, he </a:t>
            </a:r>
            <a:r>
              <a:rPr lang="hr-HR" sz="2400" dirty="0" err="1" smtClean="0"/>
              <a:t>may</a:t>
            </a:r>
            <a:r>
              <a:rPr lang="hr-HR" sz="2400" dirty="0" smtClean="0"/>
              <a:t> </a:t>
            </a:r>
            <a:r>
              <a:rPr lang="hr-HR" sz="2400" dirty="0" err="1" smtClean="0"/>
              <a:t>be</a:t>
            </a:r>
            <a:r>
              <a:rPr lang="hr-HR" sz="2400" dirty="0" smtClean="0"/>
              <a:t> </a:t>
            </a:r>
            <a:r>
              <a:rPr lang="hr-HR" sz="2400" dirty="0" err="1" smtClean="0"/>
              <a:t>found</a:t>
            </a:r>
            <a:r>
              <a:rPr lang="hr-HR" sz="2400" dirty="0" smtClean="0"/>
              <a:t> </a:t>
            </a:r>
            <a:r>
              <a:rPr lang="hr-HR" sz="2400" dirty="0" err="1" smtClean="0"/>
              <a:t>unfit</a:t>
            </a:r>
            <a:r>
              <a:rPr lang="hr-HR" sz="2400" dirty="0" smtClean="0"/>
              <a:t> to </a:t>
            </a:r>
            <a:r>
              <a:rPr lang="hr-HR" sz="2400" dirty="0" err="1" smtClean="0"/>
              <a:t>plead</a:t>
            </a:r>
            <a:r>
              <a:rPr lang="hr-HR" sz="2400" dirty="0" smtClean="0"/>
              <a:t> (</a:t>
            </a:r>
            <a:r>
              <a:rPr lang="hr-HR" sz="2400" dirty="0" err="1" smtClean="0"/>
              <a:t>Criminal</a:t>
            </a:r>
            <a:r>
              <a:rPr lang="hr-HR" sz="2400" dirty="0" smtClean="0"/>
              <a:t> Procedure (</a:t>
            </a:r>
            <a:r>
              <a:rPr lang="hr-HR" sz="2400" dirty="0" err="1" smtClean="0"/>
              <a:t>Insanity</a:t>
            </a:r>
            <a:r>
              <a:rPr lang="hr-HR" sz="2400" dirty="0" smtClean="0"/>
              <a:t>) </a:t>
            </a:r>
            <a:r>
              <a:rPr lang="hr-HR" sz="2400" dirty="0" err="1" smtClean="0"/>
              <a:t>Act</a:t>
            </a:r>
            <a:r>
              <a:rPr lang="hr-HR" sz="2400" dirty="0" smtClean="0"/>
              <a:t> 1964)</a:t>
            </a:r>
          </a:p>
          <a:p>
            <a:pPr>
              <a:defRPr/>
            </a:pPr>
            <a:r>
              <a:rPr lang="hr-HR" sz="2400" dirty="0" err="1" smtClean="0"/>
              <a:t>Where</a:t>
            </a:r>
            <a:r>
              <a:rPr lang="hr-HR" sz="2400" dirty="0" smtClean="0"/>
              <a:t> a </a:t>
            </a:r>
            <a:r>
              <a:rPr lang="hr-HR" sz="2400" dirty="0" err="1" smtClean="0"/>
              <a:t>person</a:t>
            </a:r>
            <a:r>
              <a:rPr lang="hr-HR" sz="2400" dirty="0" smtClean="0"/>
              <a:t> is </a:t>
            </a:r>
            <a:r>
              <a:rPr lang="hr-HR" sz="2400" dirty="0" err="1" smtClean="0"/>
              <a:t>fit</a:t>
            </a:r>
            <a:r>
              <a:rPr lang="hr-HR" sz="2400" dirty="0" smtClean="0"/>
              <a:t> to </a:t>
            </a:r>
            <a:r>
              <a:rPr lang="hr-HR" sz="2400" dirty="0" err="1" smtClean="0"/>
              <a:t>plead</a:t>
            </a:r>
            <a:r>
              <a:rPr lang="hr-HR" sz="2400" dirty="0" smtClean="0"/>
              <a:t> but is </a:t>
            </a:r>
            <a:r>
              <a:rPr lang="hr-HR" sz="2400" dirty="0" err="1" smtClean="0"/>
              <a:t>found</a:t>
            </a:r>
            <a:r>
              <a:rPr lang="hr-HR" sz="2400" dirty="0" smtClean="0"/>
              <a:t> to </a:t>
            </a:r>
            <a:r>
              <a:rPr lang="hr-HR" sz="2400" dirty="0" err="1" smtClean="0"/>
              <a:t>be</a:t>
            </a:r>
            <a:r>
              <a:rPr lang="hr-HR" sz="2400" dirty="0" smtClean="0"/>
              <a:t> </a:t>
            </a:r>
            <a:r>
              <a:rPr lang="hr-HR" sz="2400" dirty="0" err="1" smtClean="0"/>
              <a:t>insane</a:t>
            </a:r>
            <a:r>
              <a:rPr lang="hr-HR" sz="2400" dirty="0" smtClean="0"/>
              <a:t> at </a:t>
            </a:r>
            <a:r>
              <a:rPr lang="hr-HR" sz="2400" dirty="0" err="1" smtClean="0"/>
              <a:t>the</a:t>
            </a:r>
            <a:r>
              <a:rPr lang="hr-HR" sz="2400" dirty="0" smtClean="0"/>
              <a:t> time he </a:t>
            </a:r>
            <a:r>
              <a:rPr lang="hr-HR" sz="2400" dirty="0" err="1" smtClean="0"/>
              <a:t>committed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offence</a:t>
            </a:r>
            <a:r>
              <a:rPr lang="hr-HR" sz="2400" dirty="0" smtClean="0"/>
              <a:t> a </a:t>
            </a:r>
            <a:r>
              <a:rPr lang="hr-HR" sz="2400" dirty="0" err="1" smtClean="0"/>
              <a:t>special</a:t>
            </a:r>
            <a:r>
              <a:rPr lang="hr-HR" sz="2400" dirty="0" smtClean="0"/>
              <a:t> </a:t>
            </a:r>
            <a:r>
              <a:rPr lang="hr-HR" sz="2400" dirty="0" err="1" smtClean="0"/>
              <a:t>verdict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‘</a:t>
            </a:r>
            <a:r>
              <a:rPr lang="hr-HR" sz="2400" dirty="0" err="1" smtClean="0"/>
              <a:t>Not</a:t>
            </a:r>
            <a:r>
              <a:rPr lang="hr-HR" sz="2400" dirty="0" smtClean="0"/>
              <a:t> </a:t>
            </a:r>
            <a:r>
              <a:rPr lang="hr-HR" sz="2400" dirty="0" err="1" smtClean="0"/>
              <a:t>guilty</a:t>
            </a:r>
            <a:r>
              <a:rPr lang="hr-HR" sz="2400" dirty="0" smtClean="0"/>
              <a:t> </a:t>
            </a:r>
            <a:r>
              <a:rPr lang="hr-HR" sz="2400" dirty="0" err="1" smtClean="0"/>
              <a:t>by</a:t>
            </a:r>
            <a:r>
              <a:rPr lang="hr-HR" sz="2400" dirty="0" smtClean="0"/>
              <a:t> </a:t>
            </a:r>
            <a:r>
              <a:rPr lang="hr-HR" sz="2400" dirty="0" err="1" smtClean="0"/>
              <a:t>reason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insanity</a:t>
            </a:r>
            <a:r>
              <a:rPr lang="hr-HR" sz="2400" dirty="0" smtClean="0"/>
              <a:t>’ is </a:t>
            </a:r>
            <a:r>
              <a:rPr lang="hr-HR" sz="2400" dirty="0" err="1" smtClean="0"/>
              <a:t>given</a:t>
            </a:r>
            <a:r>
              <a:rPr lang="hr-HR" sz="2400" dirty="0" smtClean="0"/>
              <a:t> </a:t>
            </a:r>
            <a:r>
              <a:rPr lang="hr-HR" sz="2400" dirty="0" err="1" smtClean="0"/>
              <a:t>by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jury</a:t>
            </a:r>
            <a:r>
              <a:rPr lang="hr-HR" sz="2400" dirty="0" smtClean="0"/>
              <a:t>’</a:t>
            </a:r>
            <a:endParaRPr lang="hr-H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err="1" smtClean="0"/>
              <a:t>Diminished</a:t>
            </a:r>
            <a:r>
              <a:rPr lang="hr-HR" dirty="0" smtClean="0"/>
              <a:t> </a:t>
            </a:r>
            <a:r>
              <a:rPr lang="hr-HR" dirty="0" err="1" smtClean="0"/>
              <a:t>responsibility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hr-HR" sz="2400" dirty="0" smtClean="0"/>
              <a:t>A </a:t>
            </a:r>
            <a:r>
              <a:rPr lang="hr-HR" sz="2400" dirty="0" err="1" smtClean="0"/>
              <a:t>partial</a:t>
            </a:r>
            <a:r>
              <a:rPr lang="hr-HR" sz="2400" dirty="0" smtClean="0"/>
              <a:t> </a:t>
            </a:r>
            <a:r>
              <a:rPr lang="hr-HR" sz="2400" dirty="0" err="1" smtClean="0"/>
              <a:t>defence</a:t>
            </a:r>
            <a:r>
              <a:rPr lang="hr-HR" sz="2400" dirty="0" smtClean="0"/>
              <a:t> </a:t>
            </a:r>
            <a:r>
              <a:rPr lang="hr-HR" sz="2400" dirty="0" err="1" smtClean="0"/>
              <a:t>which</a:t>
            </a:r>
            <a:r>
              <a:rPr lang="hr-HR" sz="2400" dirty="0" smtClean="0"/>
              <a:t> is </a:t>
            </a:r>
            <a:r>
              <a:rPr lang="hr-HR" sz="2400" dirty="0" err="1" smtClean="0"/>
              <a:t>only</a:t>
            </a:r>
            <a:r>
              <a:rPr lang="hr-HR" sz="2400" dirty="0" smtClean="0"/>
              <a:t> </a:t>
            </a:r>
            <a:r>
              <a:rPr lang="hr-HR" sz="2400" dirty="0" err="1" smtClean="0"/>
              <a:t>available</a:t>
            </a:r>
            <a:r>
              <a:rPr lang="hr-HR" sz="2400" dirty="0" smtClean="0"/>
              <a:t> on a </a:t>
            </a:r>
            <a:r>
              <a:rPr lang="hr-HR" sz="2400" dirty="0" err="1" smtClean="0"/>
              <a:t>charge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murder</a:t>
            </a:r>
            <a:r>
              <a:rPr lang="hr-HR" sz="2400" dirty="0" smtClean="0"/>
              <a:t> </a:t>
            </a:r>
            <a:r>
              <a:rPr lang="hr-HR" sz="2400" dirty="0" err="1" smtClean="0"/>
              <a:t>operates</a:t>
            </a:r>
            <a:r>
              <a:rPr lang="hr-HR" sz="2400" dirty="0" smtClean="0"/>
              <a:t> </a:t>
            </a:r>
            <a:r>
              <a:rPr lang="hr-HR" sz="2400" dirty="0" err="1" smtClean="0"/>
              <a:t>where</a:t>
            </a:r>
            <a:r>
              <a:rPr lang="hr-HR" sz="2400" dirty="0" smtClean="0"/>
              <a:t> </a:t>
            </a:r>
            <a:r>
              <a:rPr lang="hr-HR" sz="2400" dirty="0" err="1" smtClean="0"/>
              <a:t>a</a:t>
            </a:r>
            <a:r>
              <a:rPr lang="hr-HR" sz="2400" dirty="0" smtClean="0"/>
              <a:t> </a:t>
            </a:r>
            <a:r>
              <a:rPr lang="hr-HR" sz="2400" dirty="0" err="1" smtClean="0"/>
              <a:t>person</a:t>
            </a:r>
            <a:r>
              <a:rPr lang="hr-HR" sz="2400" dirty="0" smtClean="0"/>
              <a:t> </a:t>
            </a:r>
            <a:r>
              <a:rPr lang="hr-HR" sz="2400" dirty="0" err="1" smtClean="0"/>
              <a:t>suffers</a:t>
            </a:r>
            <a:r>
              <a:rPr lang="hr-HR" sz="2400" dirty="0" smtClean="0"/>
              <a:t> </a:t>
            </a:r>
            <a:r>
              <a:rPr lang="hr-HR" sz="2400" dirty="0" err="1" smtClean="0"/>
              <a:t>from</a:t>
            </a:r>
            <a:r>
              <a:rPr lang="hr-HR" sz="2400" dirty="0" smtClean="0"/>
              <a:t> </a:t>
            </a:r>
            <a:r>
              <a:rPr lang="hr-HR" sz="2400" dirty="0" err="1" smtClean="0"/>
              <a:t>an</a:t>
            </a:r>
            <a:r>
              <a:rPr lang="hr-HR" sz="2400" dirty="0" smtClean="0"/>
              <a:t> </a:t>
            </a:r>
            <a:r>
              <a:rPr lang="hr-HR" sz="2400" dirty="0" err="1" smtClean="0"/>
              <a:t>abnormality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mind</a:t>
            </a:r>
            <a:r>
              <a:rPr lang="hr-HR" sz="2400" dirty="0" smtClean="0"/>
              <a:t> </a:t>
            </a:r>
            <a:r>
              <a:rPr lang="hr-HR" sz="2400" dirty="0" err="1" smtClean="0"/>
              <a:t>which</a:t>
            </a:r>
            <a:r>
              <a:rPr lang="hr-HR" sz="2400" dirty="0" smtClean="0"/>
              <a:t> </a:t>
            </a:r>
            <a:r>
              <a:rPr lang="hr-HR" sz="2400" dirty="0" err="1" smtClean="0"/>
              <a:t>substantially</a:t>
            </a:r>
            <a:r>
              <a:rPr lang="hr-HR" sz="2400" dirty="0" smtClean="0"/>
              <a:t> </a:t>
            </a:r>
            <a:r>
              <a:rPr lang="hr-HR" sz="2400" dirty="0" err="1" smtClean="0"/>
              <a:t>impairs</a:t>
            </a:r>
            <a:r>
              <a:rPr lang="hr-HR" sz="2400" dirty="0" smtClean="0"/>
              <a:t> his </a:t>
            </a:r>
            <a:r>
              <a:rPr lang="hr-HR" sz="2400" dirty="0" err="1" smtClean="0"/>
              <a:t>mental</a:t>
            </a:r>
            <a:r>
              <a:rPr lang="hr-HR" sz="2400" dirty="0" smtClean="0"/>
              <a:t> </a:t>
            </a:r>
            <a:r>
              <a:rPr lang="hr-HR" sz="2400" dirty="0" err="1" smtClean="0"/>
              <a:t>responsibility</a:t>
            </a:r>
            <a:r>
              <a:rPr lang="hr-HR" sz="2400" dirty="0" smtClean="0"/>
              <a:t> for his </a:t>
            </a:r>
            <a:r>
              <a:rPr lang="hr-HR" sz="2400" dirty="0" err="1" smtClean="0"/>
              <a:t>acts</a:t>
            </a:r>
            <a:r>
              <a:rPr lang="hr-HR" sz="2400" dirty="0" smtClean="0"/>
              <a:t> or </a:t>
            </a:r>
            <a:r>
              <a:rPr lang="hr-HR" sz="2400" dirty="0" err="1" smtClean="0"/>
              <a:t>omissions</a:t>
            </a:r>
            <a:r>
              <a:rPr lang="hr-HR" sz="2400" dirty="0" smtClean="0"/>
              <a:t> </a:t>
            </a:r>
            <a:r>
              <a:rPr lang="hr-HR" sz="2400" dirty="0" err="1" smtClean="0"/>
              <a:t>in</a:t>
            </a:r>
            <a:r>
              <a:rPr lang="hr-HR" sz="2400" dirty="0" smtClean="0"/>
              <a:t> </a:t>
            </a:r>
            <a:r>
              <a:rPr lang="hr-HR" sz="2400" dirty="0" err="1" smtClean="0"/>
              <a:t>doing</a:t>
            </a:r>
            <a:r>
              <a:rPr lang="hr-HR" sz="2400" dirty="0" smtClean="0"/>
              <a:t> </a:t>
            </a:r>
            <a:r>
              <a:rPr lang="hr-HR" sz="2400" dirty="0" err="1" smtClean="0"/>
              <a:t>or</a:t>
            </a:r>
            <a:r>
              <a:rPr lang="hr-HR" sz="2400" dirty="0" smtClean="0"/>
              <a:t> </a:t>
            </a:r>
            <a:r>
              <a:rPr lang="hr-HR" sz="2400" dirty="0" err="1" smtClean="0"/>
              <a:t>being</a:t>
            </a:r>
            <a:r>
              <a:rPr lang="hr-HR" sz="2400" dirty="0" smtClean="0"/>
              <a:t> a </a:t>
            </a:r>
            <a:r>
              <a:rPr lang="hr-HR" sz="2400" dirty="0" err="1" smtClean="0"/>
              <a:t>party</a:t>
            </a:r>
            <a:r>
              <a:rPr lang="hr-HR" sz="2400" dirty="0" smtClean="0"/>
              <a:t> to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killing</a:t>
            </a:r>
            <a:r>
              <a:rPr lang="hr-HR" sz="2400" dirty="0" smtClean="0"/>
              <a:t> (s2 </a:t>
            </a:r>
            <a:r>
              <a:rPr lang="hr-HR" sz="2400" dirty="0" err="1" smtClean="0"/>
              <a:t>Homicide</a:t>
            </a:r>
            <a:r>
              <a:rPr lang="hr-HR" sz="2400" dirty="0" smtClean="0"/>
              <a:t> </a:t>
            </a:r>
            <a:r>
              <a:rPr lang="hr-HR" sz="2400" dirty="0" err="1" smtClean="0"/>
              <a:t>Act</a:t>
            </a:r>
            <a:r>
              <a:rPr lang="hr-HR" sz="2400" dirty="0" smtClean="0"/>
              <a:t> 1957)</a:t>
            </a:r>
          </a:p>
          <a:p>
            <a:pPr>
              <a:defRPr/>
            </a:pPr>
            <a:r>
              <a:rPr lang="hr-HR" sz="2400" dirty="0" err="1" smtClean="0"/>
              <a:t>If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defence</a:t>
            </a:r>
            <a:r>
              <a:rPr lang="hr-HR" sz="2400" dirty="0" smtClean="0"/>
              <a:t> is </a:t>
            </a:r>
            <a:r>
              <a:rPr lang="hr-HR" sz="2400" dirty="0" err="1" smtClean="0"/>
              <a:t>successful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charge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murder</a:t>
            </a:r>
            <a:r>
              <a:rPr lang="hr-HR" sz="2400" dirty="0" smtClean="0"/>
              <a:t> </a:t>
            </a:r>
            <a:r>
              <a:rPr lang="hr-HR" sz="2400" dirty="0" err="1" smtClean="0"/>
              <a:t>is</a:t>
            </a:r>
            <a:r>
              <a:rPr lang="hr-HR" sz="2400" dirty="0" smtClean="0"/>
              <a:t> </a:t>
            </a:r>
            <a:r>
              <a:rPr lang="hr-HR" sz="2400" dirty="0" err="1" smtClean="0"/>
              <a:t>reduced</a:t>
            </a:r>
            <a:r>
              <a:rPr lang="hr-HR" sz="2400" dirty="0" smtClean="0"/>
              <a:t> to </a:t>
            </a:r>
            <a:r>
              <a:rPr lang="hr-HR" sz="2400" dirty="0" err="1" smtClean="0"/>
              <a:t>manslaughter</a:t>
            </a:r>
            <a:endParaRPr lang="hr-H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err="1" smtClean="0"/>
              <a:t>Corporate</a:t>
            </a:r>
            <a:r>
              <a:rPr lang="hr-HR" dirty="0" smtClean="0"/>
              <a:t> </a:t>
            </a:r>
            <a:r>
              <a:rPr lang="hr-HR" dirty="0" err="1" smtClean="0"/>
              <a:t>liability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r-HR" sz="2400" dirty="0"/>
              <a:t>A </a:t>
            </a:r>
            <a:r>
              <a:rPr lang="hr-HR" sz="2400" dirty="0" err="1"/>
              <a:t>corporation</a:t>
            </a:r>
            <a:r>
              <a:rPr lang="hr-HR" sz="2400" dirty="0"/>
              <a:t> – </a:t>
            </a:r>
            <a:r>
              <a:rPr lang="hr-HR" sz="2400" dirty="0" err="1"/>
              <a:t>a</a:t>
            </a:r>
            <a:r>
              <a:rPr lang="hr-HR" sz="2400" dirty="0"/>
              <a:t> legal </a:t>
            </a:r>
            <a:r>
              <a:rPr lang="hr-HR" sz="2400" dirty="0" err="1"/>
              <a:t>person</a:t>
            </a:r>
            <a:endParaRPr lang="hr-HR" sz="2400" dirty="0"/>
          </a:p>
          <a:p>
            <a:pPr>
              <a:defRPr/>
            </a:pPr>
            <a:r>
              <a:rPr lang="hr-HR" sz="2400" dirty="0"/>
              <a:t>A </a:t>
            </a:r>
            <a:r>
              <a:rPr lang="hr-HR" sz="2400" dirty="0" err="1"/>
              <a:t>corporation</a:t>
            </a:r>
            <a:r>
              <a:rPr lang="hr-HR" sz="2400" dirty="0"/>
              <a:t> </a:t>
            </a:r>
            <a:r>
              <a:rPr lang="hr-HR" sz="2400" dirty="0" err="1"/>
              <a:t>cannot</a:t>
            </a:r>
            <a:r>
              <a:rPr lang="hr-HR" sz="2400" dirty="0"/>
              <a:t> </a:t>
            </a:r>
            <a:r>
              <a:rPr lang="hr-HR" sz="2400" dirty="0" err="1"/>
              <a:t>be</a:t>
            </a:r>
            <a:r>
              <a:rPr lang="hr-HR" sz="2400" dirty="0"/>
              <a:t> </a:t>
            </a:r>
            <a:r>
              <a:rPr lang="hr-HR" sz="2400" dirty="0" err="1"/>
              <a:t>convicted</a:t>
            </a:r>
            <a:r>
              <a:rPr lang="hr-HR" sz="2400" dirty="0"/>
              <a:t> </a:t>
            </a:r>
            <a:r>
              <a:rPr lang="hr-HR" sz="2400" dirty="0" err="1"/>
              <a:t>of</a:t>
            </a:r>
            <a:r>
              <a:rPr lang="hr-HR" sz="2400" dirty="0"/>
              <a:t> </a:t>
            </a:r>
            <a:r>
              <a:rPr lang="hr-HR" sz="2400" dirty="0" err="1"/>
              <a:t>an</a:t>
            </a:r>
            <a:r>
              <a:rPr lang="hr-HR" sz="2400" dirty="0"/>
              <a:t> </a:t>
            </a:r>
            <a:r>
              <a:rPr lang="hr-HR" sz="2400" dirty="0" err="1"/>
              <a:t>offence</a:t>
            </a:r>
            <a:r>
              <a:rPr lang="hr-HR" sz="2400" dirty="0"/>
              <a:t> </a:t>
            </a:r>
            <a:r>
              <a:rPr lang="hr-HR" sz="2400" dirty="0" err="1"/>
              <a:t>where</a:t>
            </a:r>
            <a:r>
              <a:rPr lang="hr-HR" sz="2400" dirty="0"/>
              <a:t> </a:t>
            </a:r>
            <a:r>
              <a:rPr lang="hr-HR" sz="2400" dirty="0" err="1"/>
              <a:t>the</a:t>
            </a:r>
            <a:r>
              <a:rPr lang="hr-HR" sz="2400" dirty="0"/>
              <a:t> </a:t>
            </a:r>
            <a:r>
              <a:rPr lang="hr-HR" sz="2400" dirty="0" err="1"/>
              <a:t>only</a:t>
            </a:r>
            <a:r>
              <a:rPr lang="hr-HR" sz="2400" dirty="0"/>
              <a:t> </a:t>
            </a:r>
            <a:r>
              <a:rPr lang="hr-HR" sz="2400" dirty="0" err="1"/>
              <a:t>punishment</a:t>
            </a:r>
            <a:r>
              <a:rPr lang="hr-HR" sz="2400" dirty="0"/>
              <a:t> </a:t>
            </a:r>
            <a:r>
              <a:rPr lang="hr-HR" sz="2400" dirty="0" err="1"/>
              <a:t>available</a:t>
            </a:r>
            <a:r>
              <a:rPr lang="hr-HR" sz="2400" dirty="0"/>
              <a:t> is </a:t>
            </a:r>
            <a:r>
              <a:rPr lang="hr-HR" sz="2400" dirty="0" err="1"/>
              <a:t>physical</a:t>
            </a:r>
            <a:r>
              <a:rPr lang="hr-HR" sz="2400" dirty="0"/>
              <a:t>, </a:t>
            </a:r>
            <a:r>
              <a:rPr lang="hr-HR" sz="2400" dirty="0" err="1"/>
              <a:t>e.g</a:t>
            </a:r>
            <a:r>
              <a:rPr lang="hr-HR" sz="2400" dirty="0"/>
              <a:t>. life </a:t>
            </a:r>
            <a:r>
              <a:rPr lang="hr-HR" sz="2400" dirty="0" err="1"/>
              <a:t>imprisonment</a:t>
            </a:r>
            <a:r>
              <a:rPr lang="hr-HR" sz="2400" dirty="0"/>
              <a:t> for </a:t>
            </a:r>
            <a:r>
              <a:rPr lang="hr-HR" sz="2400" dirty="0" err="1"/>
              <a:t>murder</a:t>
            </a:r>
            <a:endParaRPr lang="hr-HR" sz="2400" dirty="0"/>
          </a:p>
          <a:p>
            <a:pPr>
              <a:defRPr/>
            </a:pPr>
            <a:r>
              <a:rPr lang="hr-HR" sz="2400" dirty="0"/>
              <a:t>A </a:t>
            </a:r>
            <a:r>
              <a:rPr lang="hr-HR" sz="2400" dirty="0" err="1"/>
              <a:t>corporation</a:t>
            </a:r>
            <a:r>
              <a:rPr lang="hr-HR" sz="2400" dirty="0"/>
              <a:t> </a:t>
            </a:r>
            <a:r>
              <a:rPr lang="hr-HR" sz="2400" dirty="0" err="1"/>
              <a:t>cannot</a:t>
            </a:r>
            <a:r>
              <a:rPr lang="hr-HR" sz="2400" dirty="0"/>
              <a:t> </a:t>
            </a:r>
            <a:r>
              <a:rPr lang="hr-HR" sz="2400" dirty="0" err="1"/>
              <a:t>commit</a:t>
            </a:r>
            <a:r>
              <a:rPr lang="hr-HR" sz="2400" dirty="0"/>
              <a:t> </a:t>
            </a:r>
            <a:r>
              <a:rPr lang="hr-HR" sz="2400" dirty="0" err="1"/>
              <a:t>crimes</a:t>
            </a:r>
            <a:r>
              <a:rPr lang="hr-HR" sz="2400" dirty="0"/>
              <a:t> </a:t>
            </a:r>
            <a:r>
              <a:rPr lang="hr-HR" sz="2400" dirty="0" err="1"/>
              <a:t>of</a:t>
            </a:r>
            <a:r>
              <a:rPr lang="hr-HR" sz="2400" dirty="0"/>
              <a:t> </a:t>
            </a:r>
            <a:r>
              <a:rPr lang="hr-HR" sz="2400" dirty="0" err="1"/>
              <a:t>a</a:t>
            </a:r>
            <a:r>
              <a:rPr lang="hr-HR" sz="2400" dirty="0"/>
              <a:t> </a:t>
            </a:r>
            <a:r>
              <a:rPr lang="hr-HR" sz="2400" dirty="0" err="1"/>
              <a:t>physical</a:t>
            </a:r>
            <a:r>
              <a:rPr lang="hr-HR" sz="2400" dirty="0"/>
              <a:t> nature, </a:t>
            </a:r>
            <a:r>
              <a:rPr lang="hr-HR" sz="2400" dirty="0" err="1"/>
              <a:t>such</a:t>
            </a:r>
            <a:r>
              <a:rPr lang="hr-HR" sz="2400" dirty="0"/>
              <a:t> as </a:t>
            </a:r>
            <a:r>
              <a:rPr lang="hr-HR" sz="2400" dirty="0" err="1"/>
              <a:t>bigamy</a:t>
            </a:r>
            <a:r>
              <a:rPr lang="hr-HR" sz="2400" dirty="0"/>
              <a:t>, </a:t>
            </a:r>
            <a:r>
              <a:rPr lang="hr-HR" sz="2400" dirty="0" err="1"/>
              <a:t>rape</a:t>
            </a:r>
            <a:r>
              <a:rPr lang="hr-HR" sz="2400" dirty="0"/>
              <a:t> or </a:t>
            </a:r>
            <a:r>
              <a:rPr lang="hr-HR" sz="2400" dirty="0" err="1"/>
              <a:t>perjury</a:t>
            </a:r>
            <a:r>
              <a:rPr lang="hr-HR" sz="2400" dirty="0"/>
              <a:t>, </a:t>
            </a:r>
            <a:r>
              <a:rPr lang="hr-HR" sz="2400" dirty="0" err="1"/>
              <a:t>though</a:t>
            </a:r>
            <a:r>
              <a:rPr lang="hr-HR" sz="2400" dirty="0"/>
              <a:t> it </a:t>
            </a:r>
            <a:r>
              <a:rPr lang="hr-HR" sz="2400" dirty="0" err="1"/>
              <a:t>may</a:t>
            </a:r>
            <a:r>
              <a:rPr lang="hr-HR" sz="2400" dirty="0"/>
              <a:t> </a:t>
            </a:r>
            <a:r>
              <a:rPr lang="hr-HR" sz="2400" dirty="0" err="1"/>
              <a:t>be</a:t>
            </a:r>
            <a:r>
              <a:rPr lang="hr-HR" sz="2400" dirty="0"/>
              <a:t> </a:t>
            </a:r>
            <a:r>
              <a:rPr lang="hr-HR" sz="2400" dirty="0" err="1"/>
              <a:t>possible</a:t>
            </a:r>
            <a:r>
              <a:rPr lang="hr-HR" sz="2400" dirty="0"/>
              <a:t> for a </a:t>
            </a:r>
            <a:r>
              <a:rPr lang="hr-HR" sz="2400" dirty="0" err="1"/>
              <a:t>corporation</a:t>
            </a:r>
            <a:r>
              <a:rPr lang="hr-HR" sz="2400" dirty="0"/>
              <a:t> to </a:t>
            </a:r>
            <a:r>
              <a:rPr lang="hr-HR" sz="2400" dirty="0" err="1"/>
              <a:t>be</a:t>
            </a:r>
            <a:r>
              <a:rPr lang="hr-HR" sz="2400" dirty="0"/>
              <a:t> </a:t>
            </a:r>
            <a:r>
              <a:rPr lang="hr-HR" sz="2400" dirty="0" err="1"/>
              <a:t>liable</a:t>
            </a:r>
            <a:r>
              <a:rPr lang="hr-HR" sz="2400" dirty="0"/>
              <a:t> as </a:t>
            </a:r>
            <a:r>
              <a:rPr lang="hr-HR" sz="2400" dirty="0" err="1"/>
              <a:t>an</a:t>
            </a:r>
            <a:r>
              <a:rPr lang="hr-HR" sz="2400" dirty="0"/>
              <a:t> </a:t>
            </a:r>
            <a:r>
              <a:rPr lang="hr-HR" sz="2400" dirty="0" err="1"/>
              <a:t>accessory</a:t>
            </a:r>
            <a:endParaRPr lang="hr-HR" sz="2400" dirty="0"/>
          </a:p>
          <a:p>
            <a:pPr>
              <a:defRPr/>
            </a:pPr>
            <a:r>
              <a:rPr lang="hr-HR" sz="2400" dirty="0"/>
              <a:t>A </a:t>
            </a:r>
            <a:r>
              <a:rPr lang="hr-HR" sz="2400" dirty="0" err="1"/>
              <a:t>corporation</a:t>
            </a:r>
            <a:r>
              <a:rPr lang="hr-HR" sz="2400" dirty="0"/>
              <a:t> </a:t>
            </a:r>
            <a:r>
              <a:rPr lang="hr-HR" sz="2400" dirty="0" err="1"/>
              <a:t>can</a:t>
            </a:r>
            <a:r>
              <a:rPr lang="hr-HR" sz="2400" dirty="0"/>
              <a:t> </a:t>
            </a:r>
            <a:r>
              <a:rPr lang="hr-HR" sz="2400" dirty="0" err="1"/>
              <a:t>be</a:t>
            </a:r>
            <a:r>
              <a:rPr lang="hr-HR" sz="2400" dirty="0"/>
              <a:t> </a:t>
            </a:r>
            <a:r>
              <a:rPr lang="hr-HR" sz="2400" dirty="0" err="1"/>
              <a:t>liable</a:t>
            </a:r>
            <a:r>
              <a:rPr lang="hr-HR" sz="2400" dirty="0"/>
              <a:t> for </a:t>
            </a:r>
            <a:r>
              <a:rPr lang="hr-HR" sz="2400" dirty="0" err="1" smtClean="0"/>
              <a:t>manslaughter</a:t>
            </a:r>
            <a:endParaRPr lang="hr-H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mtClean="0"/>
              <a:t>Assisting offenders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3200" dirty="0" err="1" smtClean="0"/>
              <a:t>Incitement</a:t>
            </a:r>
            <a:r>
              <a:rPr lang="hr-HR" sz="3200" dirty="0" smtClean="0"/>
              <a:t>, </a:t>
            </a:r>
            <a:r>
              <a:rPr lang="hr-HR" sz="3200" dirty="0" err="1" smtClean="0"/>
              <a:t>assisting</a:t>
            </a:r>
            <a:r>
              <a:rPr lang="hr-HR" sz="3200" dirty="0" smtClean="0"/>
              <a:t> </a:t>
            </a:r>
            <a:r>
              <a:rPr lang="hr-HR" sz="3200" dirty="0" err="1" smtClean="0"/>
              <a:t>offenders</a:t>
            </a:r>
            <a:r>
              <a:rPr lang="hr-HR" sz="3200" dirty="0" smtClean="0"/>
              <a:t>, </a:t>
            </a:r>
            <a:r>
              <a:rPr lang="hr-HR" sz="3200" dirty="0" err="1" smtClean="0"/>
              <a:t>concealing</a:t>
            </a:r>
            <a:r>
              <a:rPr lang="hr-HR" sz="3200" dirty="0" smtClean="0"/>
              <a:t> </a:t>
            </a:r>
            <a:r>
              <a:rPr lang="hr-HR" sz="3200" dirty="0" err="1" smtClean="0"/>
              <a:t>offences</a:t>
            </a:r>
            <a:r>
              <a:rPr lang="hr-HR" sz="3200" dirty="0" smtClean="0"/>
              <a:t>, </a:t>
            </a:r>
            <a:r>
              <a:rPr lang="hr-HR" sz="3200" dirty="0" err="1" smtClean="0"/>
              <a:t>giving</a:t>
            </a:r>
            <a:r>
              <a:rPr lang="hr-HR" sz="3200" dirty="0" smtClean="0"/>
              <a:t> </a:t>
            </a:r>
            <a:r>
              <a:rPr lang="hr-HR" sz="3200" dirty="0" err="1" smtClean="0"/>
              <a:t>false</a:t>
            </a:r>
            <a:r>
              <a:rPr lang="hr-HR" sz="3200" dirty="0" smtClean="0"/>
              <a:t> </a:t>
            </a:r>
            <a:r>
              <a:rPr lang="hr-HR" sz="3200" dirty="0" err="1" smtClean="0"/>
              <a:t>information</a:t>
            </a:r>
            <a:r>
              <a:rPr lang="hr-HR" sz="3200" dirty="0" smtClean="0"/>
              <a:t> – </a:t>
            </a:r>
            <a:r>
              <a:rPr lang="hr-HR" sz="3200" dirty="0" err="1" smtClean="0"/>
              <a:t>punishable</a:t>
            </a:r>
            <a:r>
              <a:rPr lang="hr-HR" sz="3200" dirty="0" smtClean="0"/>
              <a:t> </a:t>
            </a:r>
            <a:r>
              <a:rPr lang="hr-HR" sz="3200" dirty="0" err="1" smtClean="0"/>
              <a:t>offences</a:t>
            </a:r>
            <a:endParaRPr lang="hr-H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mtClean="0"/>
              <a:t>Strict liability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3200" dirty="0" err="1" smtClean="0"/>
              <a:t>Liability</a:t>
            </a:r>
            <a:r>
              <a:rPr lang="hr-HR" sz="3200" dirty="0" smtClean="0"/>
              <a:t> for a </a:t>
            </a:r>
            <a:r>
              <a:rPr lang="hr-HR" sz="3200" dirty="0" err="1" smtClean="0"/>
              <a:t>crime</a:t>
            </a:r>
            <a:r>
              <a:rPr lang="hr-HR" sz="3200" dirty="0" smtClean="0"/>
              <a:t> </a:t>
            </a:r>
            <a:r>
              <a:rPr lang="hr-HR" sz="3200" dirty="0" err="1" smtClean="0"/>
              <a:t>imposed</a:t>
            </a:r>
            <a:r>
              <a:rPr lang="hr-HR" sz="3200" dirty="0" smtClean="0"/>
              <a:t> </a:t>
            </a:r>
            <a:r>
              <a:rPr lang="hr-HR" sz="3200" dirty="0" err="1" smtClean="0"/>
              <a:t>without</a:t>
            </a:r>
            <a:r>
              <a:rPr lang="hr-HR" sz="3200" dirty="0" smtClean="0"/>
              <a:t> </a:t>
            </a:r>
            <a:r>
              <a:rPr lang="hr-HR" sz="3200" dirty="0" err="1" smtClean="0"/>
              <a:t>the</a:t>
            </a:r>
            <a:r>
              <a:rPr lang="hr-HR" sz="3200" dirty="0" smtClean="0"/>
              <a:t> </a:t>
            </a:r>
            <a:r>
              <a:rPr lang="hr-HR" sz="3200" dirty="0" err="1" smtClean="0"/>
              <a:t>necessity</a:t>
            </a:r>
            <a:r>
              <a:rPr lang="hr-HR" sz="3200" dirty="0" smtClean="0"/>
              <a:t> </a:t>
            </a:r>
            <a:r>
              <a:rPr lang="hr-HR" sz="3200" dirty="0" err="1" smtClean="0"/>
              <a:t>of</a:t>
            </a:r>
            <a:r>
              <a:rPr lang="hr-HR" sz="3200" dirty="0" smtClean="0"/>
              <a:t> </a:t>
            </a:r>
            <a:r>
              <a:rPr lang="hr-HR" sz="3200" dirty="0" err="1" smtClean="0"/>
              <a:t>proving</a:t>
            </a:r>
            <a:r>
              <a:rPr lang="hr-HR" sz="3200" dirty="0" smtClean="0"/>
              <a:t> </a:t>
            </a:r>
            <a:r>
              <a:rPr lang="hr-HR" sz="3200" i="1" dirty="0" err="1" smtClean="0"/>
              <a:t>mens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rea</a:t>
            </a:r>
            <a:r>
              <a:rPr lang="hr-HR" sz="3200" i="1" dirty="0"/>
              <a:t> </a:t>
            </a:r>
            <a:r>
              <a:rPr lang="hr-HR" sz="3200" i="1" dirty="0" smtClean="0"/>
              <a:t>(</a:t>
            </a:r>
            <a:r>
              <a:rPr lang="hr-HR" sz="3200" dirty="0" err="1"/>
              <a:t>e</a:t>
            </a:r>
            <a:r>
              <a:rPr lang="hr-HR" sz="3200" dirty="0" err="1" smtClean="0"/>
              <a:t>.g</a:t>
            </a:r>
            <a:r>
              <a:rPr lang="hr-HR" sz="3200" dirty="0" smtClean="0"/>
              <a:t>. </a:t>
            </a:r>
            <a:r>
              <a:rPr lang="hr-HR" sz="3200" dirty="0" err="1" smtClean="0"/>
              <a:t>offences</a:t>
            </a:r>
            <a:r>
              <a:rPr lang="hr-HR" sz="3200" dirty="0" smtClean="0"/>
              <a:t> </a:t>
            </a:r>
            <a:r>
              <a:rPr lang="hr-HR" sz="3200" dirty="0" err="1" smtClean="0"/>
              <a:t>relating</a:t>
            </a:r>
            <a:r>
              <a:rPr lang="hr-HR" sz="3200" dirty="0" smtClean="0"/>
              <a:t> to </a:t>
            </a:r>
            <a:r>
              <a:rPr lang="hr-HR" sz="3200" dirty="0" err="1" smtClean="0"/>
              <a:t>the</a:t>
            </a:r>
            <a:r>
              <a:rPr lang="hr-HR" sz="3200" dirty="0" smtClean="0"/>
              <a:t> </a:t>
            </a:r>
            <a:r>
              <a:rPr lang="hr-HR" sz="3200" dirty="0" err="1" smtClean="0"/>
              <a:t>production</a:t>
            </a:r>
            <a:r>
              <a:rPr lang="hr-HR" sz="3200" dirty="0" smtClean="0"/>
              <a:t> </a:t>
            </a:r>
            <a:r>
              <a:rPr lang="hr-HR" sz="3200" dirty="0" err="1" smtClean="0"/>
              <a:t>and</a:t>
            </a:r>
            <a:r>
              <a:rPr lang="hr-HR" sz="3200" dirty="0" smtClean="0"/>
              <a:t> marketing </a:t>
            </a:r>
            <a:r>
              <a:rPr lang="hr-HR" sz="3200" dirty="0" err="1" smtClean="0"/>
              <a:t>of</a:t>
            </a:r>
            <a:r>
              <a:rPr lang="hr-HR" sz="3200" dirty="0" smtClean="0"/>
              <a:t> </a:t>
            </a:r>
            <a:r>
              <a:rPr lang="hr-HR" sz="3200" dirty="0" err="1" smtClean="0"/>
              <a:t>food</a:t>
            </a:r>
            <a:r>
              <a:rPr lang="hr-HR" sz="3200" dirty="0" smtClean="0"/>
              <a:t>, </a:t>
            </a:r>
            <a:r>
              <a:rPr lang="hr-HR" sz="3200" dirty="0" err="1" smtClean="0"/>
              <a:t>offences</a:t>
            </a:r>
            <a:r>
              <a:rPr lang="hr-HR" sz="3200" dirty="0" smtClean="0"/>
              <a:t> </a:t>
            </a:r>
            <a:r>
              <a:rPr lang="hr-HR" sz="3200" dirty="0" err="1" smtClean="0"/>
              <a:t>relating</a:t>
            </a:r>
            <a:r>
              <a:rPr lang="hr-HR" sz="3200" dirty="0" smtClean="0"/>
              <a:t> to </a:t>
            </a:r>
            <a:r>
              <a:rPr lang="hr-HR" sz="3200" dirty="0" err="1" smtClean="0"/>
              <a:t>road</a:t>
            </a:r>
            <a:r>
              <a:rPr lang="hr-HR" sz="3200" dirty="0" smtClean="0"/>
              <a:t> </a:t>
            </a:r>
            <a:r>
              <a:rPr lang="hr-HR" sz="3200" dirty="0" err="1" smtClean="0"/>
              <a:t>traffic</a:t>
            </a:r>
            <a:r>
              <a:rPr lang="hr-HR" sz="32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b="1" smtClean="0"/>
              <a:t>ACCUSATORIAL PROCEDURE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altLang="sr-Latn-RS" sz="2800" b="1" dirty="0" err="1" smtClean="0"/>
              <a:t>Accusatorial</a:t>
            </a:r>
            <a:r>
              <a:rPr lang="hr-HR" altLang="sr-Latn-RS" sz="2800" b="1" dirty="0" smtClean="0"/>
              <a:t> (</a:t>
            </a:r>
            <a:r>
              <a:rPr lang="hr-HR" altLang="sr-Latn-RS" sz="2800" b="1" dirty="0" err="1" smtClean="0"/>
              <a:t>adversary</a:t>
            </a:r>
            <a:r>
              <a:rPr lang="hr-HR" altLang="sr-Latn-RS" sz="2800" b="1" dirty="0" smtClean="0"/>
              <a:t> procedure):</a:t>
            </a:r>
            <a:r>
              <a:rPr lang="hr-HR" altLang="sr-Latn-RS" sz="2800" dirty="0" smtClean="0"/>
              <a:t> A system </a:t>
            </a:r>
            <a:r>
              <a:rPr lang="hr-HR" altLang="sr-Latn-RS" sz="2800" dirty="0" err="1" smtClean="0"/>
              <a:t>of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criminal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justice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in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which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conclusions</a:t>
            </a:r>
            <a:r>
              <a:rPr lang="hr-HR" altLang="sr-Latn-RS" sz="2800" dirty="0" smtClean="0"/>
              <a:t> as to </a:t>
            </a:r>
            <a:r>
              <a:rPr lang="hr-HR" altLang="sr-Latn-RS" sz="2800" dirty="0" err="1" smtClean="0"/>
              <a:t>liability</a:t>
            </a:r>
            <a:r>
              <a:rPr lang="hr-HR" altLang="sr-Latn-RS" sz="2800" dirty="0" smtClean="0"/>
              <a:t> are </a:t>
            </a:r>
            <a:r>
              <a:rPr lang="hr-HR" altLang="sr-Latn-RS" sz="2800" dirty="0" err="1" smtClean="0"/>
              <a:t>reached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by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the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process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of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prosecution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and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defence</a:t>
            </a:r>
            <a:r>
              <a:rPr lang="hr-HR" altLang="sr-Latn-RS" sz="28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hr-HR" sz="4000" b="1"/>
              <a:t>INQUISITORIAL PROCEDURE</a:t>
            </a:r>
            <a:br>
              <a:rPr lang="hr-HR" sz="4000" b="1"/>
            </a:br>
            <a:endParaRPr lang="hr-HR" sz="4000" b="1"/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altLang="sr-Latn-RS" sz="2800" dirty="0" smtClean="0"/>
              <a:t>In </a:t>
            </a:r>
            <a:r>
              <a:rPr lang="hr-HR" altLang="sr-Latn-RS" sz="2800" dirty="0" err="1" smtClean="0"/>
              <a:t>countries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where</a:t>
            </a:r>
            <a:r>
              <a:rPr lang="hr-HR" altLang="sr-Latn-RS" sz="2800" dirty="0" smtClean="0"/>
              <a:t> Roman </a:t>
            </a:r>
            <a:r>
              <a:rPr lang="hr-HR" altLang="sr-Latn-RS" sz="2800" dirty="0" err="1" smtClean="0"/>
              <a:t>law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is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applied</a:t>
            </a:r>
            <a:r>
              <a:rPr lang="hr-HR" altLang="sr-Latn-RS" sz="2800" dirty="0" smtClean="0"/>
              <a:t>, a procedure </a:t>
            </a:r>
            <a:r>
              <a:rPr lang="hr-HR" altLang="sr-Latn-RS" sz="2800" dirty="0" err="1" smtClean="0"/>
              <a:t>by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which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an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examining</a:t>
            </a:r>
            <a:r>
              <a:rPr lang="hr-HR" altLang="sr-Latn-RS" sz="2800" dirty="0" smtClean="0"/>
              <a:t> magistrate </a:t>
            </a:r>
            <a:r>
              <a:rPr lang="hr-HR" altLang="sr-Latn-RS" sz="2800" dirty="0" err="1" smtClean="0"/>
              <a:t>has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the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duty</a:t>
            </a:r>
            <a:r>
              <a:rPr lang="hr-HR" altLang="sr-Latn-RS" sz="2800" dirty="0" smtClean="0"/>
              <a:t> to </a:t>
            </a:r>
            <a:r>
              <a:rPr lang="hr-HR" altLang="sr-Latn-RS" sz="2800" dirty="0" err="1" smtClean="0"/>
              <a:t>investigate</a:t>
            </a:r>
            <a:r>
              <a:rPr lang="hr-HR" altLang="sr-Latn-RS" sz="2800" dirty="0" smtClean="0"/>
              <a:t> a </a:t>
            </a:r>
            <a:r>
              <a:rPr lang="hr-HR" altLang="sr-Latn-RS" sz="2800" dirty="0" err="1" smtClean="0"/>
              <a:t>case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and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produce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evidence</a:t>
            </a:r>
            <a:endParaRPr lang="hr-HR" altLang="sr-Latn-RS" sz="2800" dirty="0" smtClean="0"/>
          </a:p>
          <a:p>
            <a:endParaRPr lang="hr-HR" altLang="sr-Latn-R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b="1" smtClean="0"/>
              <a:t>ACCUSATORIAL (OR ADVERSARY) PROCEDURE</a:t>
            </a:r>
            <a:endParaRPr lang="hr-HR" altLang="sr-Latn-RS" sz="4000"/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altLang="sr-Latn-RS" sz="3200" dirty="0" smtClean="0"/>
              <a:t>A procedure </a:t>
            </a:r>
            <a:r>
              <a:rPr lang="hr-HR" altLang="sr-Latn-RS" sz="3200" dirty="0" err="1" smtClean="0"/>
              <a:t>in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common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law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countries</a:t>
            </a:r>
            <a:r>
              <a:rPr lang="hr-HR" altLang="sr-Latn-RS" sz="3200" dirty="0" smtClean="0"/>
              <a:t>  </a:t>
            </a:r>
            <a:r>
              <a:rPr lang="hr-HR" altLang="sr-Latn-RS" sz="3200" dirty="0" err="1" smtClean="0"/>
              <a:t>where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each</a:t>
            </a:r>
            <a:r>
              <a:rPr lang="hr-HR" altLang="sr-Latn-RS" sz="3200" dirty="0" smtClean="0"/>
              <a:t> side </a:t>
            </a:r>
            <a:r>
              <a:rPr lang="hr-HR" altLang="sr-Latn-RS" sz="3200" dirty="0" err="1" smtClean="0"/>
              <a:t>collects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and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presents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their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own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evidence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and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attacks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their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opponent’s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by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cross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examination</a:t>
            </a:r>
            <a:endParaRPr lang="hr-HR" altLang="sr-Latn-RS" sz="3200" dirty="0" smtClean="0"/>
          </a:p>
          <a:p>
            <a:endParaRPr lang="hr-HR" altLang="sr-Latn-R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000" b="1"/>
              <a:t>ACCUSATORIAL PROCEDURE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altLang="sr-Latn-RS" sz="3200" dirty="0" err="1" smtClean="0"/>
              <a:t>It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is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the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primary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duty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of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the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prosecutor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and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defence</a:t>
            </a:r>
            <a:r>
              <a:rPr lang="hr-HR" altLang="sr-Latn-RS" sz="3200" dirty="0" smtClean="0"/>
              <a:t> to press </a:t>
            </a:r>
            <a:r>
              <a:rPr lang="hr-HR" altLang="sr-Latn-RS" sz="3200" dirty="0" err="1" smtClean="0"/>
              <a:t>their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respective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viewpoints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within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the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constraints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of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the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rules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of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evidence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while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the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judge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acts</a:t>
            </a:r>
            <a:r>
              <a:rPr lang="hr-HR" altLang="sr-Latn-RS" sz="3200" dirty="0" smtClean="0"/>
              <a:t> as </a:t>
            </a:r>
            <a:r>
              <a:rPr lang="hr-HR" altLang="sr-Latn-RS" sz="3200" dirty="0" err="1" smtClean="0"/>
              <a:t>an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impartial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umpire</a:t>
            </a:r>
            <a:r>
              <a:rPr lang="hr-HR" altLang="sr-Latn-RS" sz="3200" dirty="0" smtClean="0"/>
              <a:t>, </a:t>
            </a:r>
            <a:r>
              <a:rPr lang="hr-HR" altLang="sr-Latn-RS" sz="3200" dirty="0" err="1" smtClean="0"/>
              <a:t>who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allows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the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facts</a:t>
            </a:r>
            <a:r>
              <a:rPr lang="hr-HR" altLang="sr-Latn-RS" sz="3200" dirty="0" smtClean="0"/>
              <a:t> to </a:t>
            </a:r>
            <a:r>
              <a:rPr lang="hr-HR" altLang="sr-Latn-RS" sz="3200" dirty="0" err="1" smtClean="0"/>
              <a:t>emerge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from</a:t>
            </a:r>
            <a:r>
              <a:rPr lang="hr-HR" altLang="sr-Latn-RS" sz="3200" dirty="0" smtClean="0"/>
              <a:t> </a:t>
            </a:r>
            <a:r>
              <a:rPr lang="hr-HR" altLang="sr-Latn-RS" sz="3200" dirty="0" err="1" smtClean="0"/>
              <a:t>this</a:t>
            </a:r>
            <a:r>
              <a:rPr lang="hr-HR" altLang="sr-Latn-RS" sz="3200" dirty="0" smtClean="0"/>
              <a:t> procedure</a:t>
            </a:r>
            <a:r>
              <a:rPr lang="hr-HR" altLang="sr-Latn-RS" dirty="0" smtClean="0"/>
              <a:t>. </a:t>
            </a:r>
          </a:p>
          <a:p>
            <a:endParaRPr lang="hr-HR" altLang="sr-Latn-R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mtClean="0"/>
              <a:t>Criminal trials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altLang="sr-Latn-RS" sz="2800" dirty="0" smtClean="0"/>
              <a:t>Most </a:t>
            </a:r>
            <a:r>
              <a:rPr lang="hr-HR" altLang="sr-Latn-RS" sz="2800" dirty="0" err="1" smtClean="0"/>
              <a:t>cases</a:t>
            </a:r>
            <a:r>
              <a:rPr lang="hr-HR" altLang="sr-Latn-RS" sz="2800" dirty="0" smtClean="0"/>
              <a:t> – </a:t>
            </a:r>
            <a:r>
              <a:rPr lang="hr-HR" altLang="sr-Latn-RS" sz="2800" dirty="0" err="1" smtClean="0"/>
              <a:t>magistrates</a:t>
            </a:r>
            <a:r>
              <a:rPr lang="hr-HR" altLang="sr-Latn-RS" sz="2800" dirty="0" smtClean="0"/>
              <a:t>’ </a:t>
            </a:r>
            <a:r>
              <a:rPr lang="hr-HR" altLang="sr-Latn-RS" sz="2800" dirty="0" err="1" smtClean="0"/>
              <a:t>courts</a:t>
            </a:r>
            <a:r>
              <a:rPr lang="hr-HR" altLang="sr-Latn-RS" sz="2800" dirty="0" smtClean="0"/>
              <a:t> (</a:t>
            </a:r>
            <a:r>
              <a:rPr lang="hr-HR" altLang="sr-Latn-RS" sz="2800" dirty="0" err="1" smtClean="0"/>
              <a:t>summary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offences</a:t>
            </a:r>
            <a:r>
              <a:rPr lang="hr-HR" altLang="sr-Latn-RS" sz="2800" dirty="0" smtClean="0"/>
              <a:t>): </a:t>
            </a:r>
            <a:r>
              <a:rPr lang="hr-HR" altLang="sr-Latn-RS" sz="2800" dirty="0" err="1" smtClean="0"/>
              <a:t>before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magistrates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or</a:t>
            </a:r>
            <a:r>
              <a:rPr lang="hr-HR" altLang="sr-Latn-RS" sz="2800" dirty="0" smtClean="0"/>
              <a:t> a </a:t>
            </a:r>
            <a:r>
              <a:rPr lang="hr-HR" altLang="sr-Latn-RS" sz="2800" dirty="0" err="1" smtClean="0"/>
              <a:t>district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judge</a:t>
            </a:r>
            <a:r>
              <a:rPr lang="hr-HR" altLang="sr-Latn-RS" sz="2800" dirty="0" smtClean="0"/>
              <a:t>: </a:t>
            </a:r>
            <a:r>
              <a:rPr lang="hr-HR" altLang="sr-Latn-RS" sz="2800" dirty="0" err="1" smtClean="0"/>
              <a:t>facts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and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legal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issues</a:t>
            </a:r>
            <a:endParaRPr lang="hr-HR" altLang="sr-Latn-RS" sz="2800" dirty="0" smtClean="0"/>
          </a:p>
          <a:p>
            <a:r>
              <a:rPr lang="hr-HR" altLang="sr-Latn-RS" sz="2800" dirty="0" err="1" smtClean="0"/>
              <a:t>The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Crown</a:t>
            </a:r>
            <a:r>
              <a:rPr lang="hr-HR" altLang="sr-Latn-RS" sz="2800" dirty="0" smtClean="0"/>
              <a:t> Court – </a:t>
            </a:r>
            <a:r>
              <a:rPr lang="hr-HR" altLang="sr-Latn-RS" sz="2800" dirty="0" err="1" smtClean="0"/>
              <a:t>indictable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offences</a:t>
            </a:r>
            <a:r>
              <a:rPr lang="hr-HR" altLang="sr-Latn-RS" sz="2800" dirty="0" smtClean="0"/>
              <a:t>: </a:t>
            </a:r>
            <a:r>
              <a:rPr lang="hr-HR" altLang="sr-Latn-RS" sz="2800" dirty="0" err="1" smtClean="0"/>
              <a:t>before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the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judge</a:t>
            </a:r>
            <a:r>
              <a:rPr lang="hr-HR" altLang="sr-Latn-RS" sz="2800" dirty="0" smtClean="0"/>
              <a:t> (</a:t>
            </a:r>
            <a:r>
              <a:rPr lang="hr-HR" altLang="sr-Latn-RS" sz="2800" dirty="0" err="1" smtClean="0"/>
              <a:t>legal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issues</a:t>
            </a:r>
            <a:r>
              <a:rPr lang="hr-HR" altLang="sr-Latn-RS" sz="2800" dirty="0" smtClean="0"/>
              <a:t>) </a:t>
            </a:r>
            <a:r>
              <a:rPr lang="hr-HR" altLang="sr-Latn-RS" sz="2800" dirty="0" err="1" smtClean="0"/>
              <a:t>and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the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jury</a:t>
            </a:r>
            <a:r>
              <a:rPr lang="hr-HR" altLang="sr-Latn-RS" sz="2800" dirty="0" smtClean="0"/>
              <a:t> (</a:t>
            </a:r>
            <a:r>
              <a:rPr lang="hr-HR" altLang="sr-Latn-RS" sz="2800" dirty="0" err="1" smtClean="0"/>
              <a:t>facts</a:t>
            </a:r>
            <a:r>
              <a:rPr lang="hr-HR" altLang="sr-Latn-RS" sz="2800" dirty="0" smtClean="0"/>
              <a:t>)</a:t>
            </a:r>
          </a:p>
          <a:p>
            <a:r>
              <a:rPr lang="hr-HR" altLang="sr-Latn-RS" sz="2800" dirty="0" err="1" smtClean="0"/>
              <a:t>The</a:t>
            </a:r>
            <a:r>
              <a:rPr lang="hr-HR" altLang="sr-Latn-RS" sz="2800" dirty="0" smtClean="0"/>
              <a:t> Youth Court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Scan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text</a:t>
            </a:r>
            <a:r>
              <a:rPr lang="hr-HR" dirty="0" smtClean="0"/>
              <a:t> on p. 127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finish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following</a:t>
            </a:r>
            <a:r>
              <a:rPr lang="hr-HR" dirty="0" smtClean="0"/>
              <a:t> </a:t>
            </a:r>
            <a:r>
              <a:rPr lang="hr-HR" dirty="0" err="1" smtClean="0"/>
              <a:t>sentences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A </a:t>
            </a:r>
            <a:r>
              <a:rPr lang="hr-HR" sz="2400" dirty="0" err="1" smtClean="0"/>
              <a:t>crime</a:t>
            </a:r>
            <a:r>
              <a:rPr lang="hr-HR" sz="2400" dirty="0" smtClean="0"/>
              <a:t> </a:t>
            </a:r>
            <a:r>
              <a:rPr lang="hr-HR" sz="2400" dirty="0" err="1" smtClean="0"/>
              <a:t>is</a:t>
            </a:r>
            <a:r>
              <a:rPr lang="hr-HR" sz="2400" dirty="0" smtClean="0"/>
              <a:t> </a:t>
            </a:r>
            <a:r>
              <a:rPr lang="hr-HR" sz="2400" dirty="0" err="1" smtClean="0"/>
              <a:t>an</a:t>
            </a:r>
            <a:r>
              <a:rPr lang="hr-HR" sz="2400" dirty="0" smtClean="0"/>
              <a:t> </a:t>
            </a:r>
            <a:r>
              <a:rPr lang="hr-HR" sz="2400" dirty="0" err="1" smtClean="0"/>
              <a:t>offence</a:t>
            </a:r>
            <a:r>
              <a:rPr lang="hr-HR" sz="2400" dirty="0" smtClean="0"/>
              <a:t> </a:t>
            </a:r>
            <a:r>
              <a:rPr lang="hr-HR" sz="2400" dirty="0" err="1" smtClean="0"/>
              <a:t>committed</a:t>
            </a:r>
            <a:r>
              <a:rPr lang="hr-HR" sz="2400" dirty="0" smtClean="0"/>
              <a:t> </a:t>
            </a:r>
            <a:r>
              <a:rPr lang="hr-HR" sz="2400" dirty="0" err="1" smtClean="0"/>
              <a:t>against</a:t>
            </a:r>
            <a:r>
              <a:rPr lang="hr-HR" sz="2400" dirty="0" smtClean="0"/>
              <a:t>________________</a:t>
            </a:r>
          </a:p>
          <a:p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three</a:t>
            </a:r>
            <a:r>
              <a:rPr lang="hr-HR" sz="2400" dirty="0" smtClean="0"/>
              <a:t> </a:t>
            </a:r>
            <a:r>
              <a:rPr lang="hr-HR" sz="2400" dirty="0" err="1" smtClean="0"/>
              <a:t>categories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criminal</a:t>
            </a:r>
            <a:r>
              <a:rPr lang="hr-HR" sz="2400" dirty="0" smtClean="0"/>
              <a:t> </a:t>
            </a:r>
            <a:r>
              <a:rPr lang="hr-HR" sz="2400" dirty="0" err="1" smtClean="0"/>
              <a:t>offences</a:t>
            </a:r>
            <a:r>
              <a:rPr lang="hr-HR" sz="2400" dirty="0" smtClean="0"/>
              <a:t> </a:t>
            </a:r>
            <a:r>
              <a:rPr lang="hr-HR" sz="2400" dirty="0" err="1" smtClean="0"/>
              <a:t>in</a:t>
            </a:r>
            <a:r>
              <a:rPr lang="hr-HR" sz="2400" dirty="0" smtClean="0"/>
              <a:t> </a:t>
            </a:r>
            <a:r>
              <a:rPr lang="hr-HR" sz="2400" dirty="0" err="1" smtClean="0"/>
              <a:t>England</a:t>
            </a:r>
            <a:r>
              <a:rPr lang="hr-HR" sz="2400" dirty="0" smtClean="0"/>
              <a:t> </a:t>
            </a:r>
            <a:r>
              <a:rPr lang="hr-HR" sz="2400" dirty="0" err="1" smtClean="0"/>
              <a:t>and</a:t>
            </a:r>
            <a:r>
              <a:rPr lang="hr-HR" sz="2400" dirty="0" smtClean="0"/>
              <a:t> Wales are:</a:t>
            </a:r>
          </a:p>
          <a:p>
            <a:r>
              <a:rPr lang="hr-HR" sz="2400" dirty="0" smtClean="0"/>
              <a:t>1. ________________; 2. ____________________; 3. __________________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3915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b="1" smtClean="0"/>
              <a:t>CRIMINAL TRIAL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altLang="sr-Latn-RS" sz="2400" dirty="0" err="1" smtClean="0"/>
              <a:t>The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accused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enters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the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dock</a:t>
            </a:r>
            <a:r>
              <a:rPr lang="hr-HR" altLang="sr-Latn-RS" sz="2400" dirty="0" smtClean="0"/>
              <a:t> (‘</a:t>
            </a:r>
            <a:r>
              <a:rPr lang="hr-HR" altLang="sr-Latn-RS" sz="2400" dirty="0" err="1" smtClean="0"/>
              <a:t>part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of</a:t>
            </a:r>
            <a:r>
              <a:rPr lang="hr-HR" altLang="sr-Latn-RS" sz="2400" dirty="0" smtClean="0"/>
              <a:t> a </a:t>
            </a:r>
            <a:r>
              <a:rPr lang="hr-HR" altLang="sr-Latn-RS" sz="2400" dirty="0" err="1" smtClean="0"/>
              <a:t>court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where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an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accused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prisoner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stands</a:t>
            </a:r>
            <a:r>
              <a:rPr lang="hr-HR" altLang="sr-Latn-RS" sz="2400" dirty="0" smtClean="0"/>
              <a:t>’)</a:t>
            </a:r>
          </a:p>
          <a:p>
            <a:r>
              <a:rPr lang="hr-HR" altLang="sr-Latn-RS" sz="2400" dirty="0" err="1" smtClean="0"/>
              <a:t>The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charge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is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read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out</a:t>
            </a:r>
            <a:endParaRPr lang="hr-HR" altLang="sr-Latn-RS" sz="2400" dirty="0" smtClean="0"/>
          </a:p>
          <a:p>
            <a:r>
              <a:rPr lang="hr-HR" altLang="sr-Latn-RS" sz="2400" dirty="0" err="1" smtClean="0"/>
              <a:t>The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accused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pleads</a:t>
            </a:r>
            <a:r>
              <a:rPr lang="hr-HR" altLang="sr-Latn-RS" sz="2400" dirty="0" smtClean="0"/>
              <a:t> ‘</a:t>
            </a:r>
            <a:r>
              <a:rPr lang="hr-HR" altLang="sr-Latn-RS" sz="2400" dirty="0" err="1" smtClean="0"/>
              <a:t>guilty</a:t>
            </a:r>
            <a:r>
              <a:rPr lang="hr-HR" altLang="sr-Latn-RS" sz="2400" dirty="0" smtClean="0"/>
              <a:t>’ </a:t>
            </a:r>
            <a:r>
              <a:rPr lang="hr-HR" altLang="sr-Latn-RS" sz="2400" dirty="0" err="1" smtClean="0"/>
              <a:t>or</a:t>
            </a:r>
            <a:r>
              <a:rPr lang="hr-HR" altLang="sr-Latn-RS" sz="2400" dirty="0" smtClean="0"/>
              <a:t> ‘</a:t>
            </a:r>
            <a:r>
              <a:rPr lang="hr-HR" altLang="sr-Latn-RS" sz="2400" dirty="0" err="1" smtClean="0"/>
              <a:t>not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guilty</a:t>
            </a:r>
            <a:r>
              <a:rPr lang="hr-HR" altLang="sr-Latn-RS" sz="2400" dirty="0" smtClean="0"/>
              <a:t>’</a:t>
            </a:r>
          </a:p>
          <a:p>
            <a:r>
              <a:rPr lang="hr-HR" altLang="sr-Latn-RS" sz="2400" dirty="0"/>
              <a:t>On a “</a:t>
            </a:r>
            <a:r>
              <a:rPr lang="hr-HR" altLang="sr-Latn-RS" sz="2400" dirty="0" err="1"/>
              <a:t>guilty</a:t>
            </a:r>
            <a:r>
              <a:rPr lang="hr-HR" altLang="sr-Latn-RS" sz="2400" dirty="0"/>
              <a:t> </a:t>
            </a:r>
            <a:r>
              <a:rPr lang="hr-HR" altLang="sr-Latn-RS" sz="2400" dirty="0" err="1"/>
              <a:t>plea</a:t>
            </a:r>
            <a:r>
              <a:rPr lang="hr-HR" altLang="sr-Latn-RS" sz="2400" dirty="0"/>
              <a:t>”, </a:t>
            </a:r>
            <a:r>
              <a:rPr lang="hr-HR" altLang="sr-Latn-RS" sz="2400" dirty="0" err="1"/>
              <a:t>the</a:t>
            </a:r>
            <a:r>
              <a:rPr lang="hr-HR" altLang="sr-Latn-RS" sz="2400" dirty="0"/>
              <a:t> </a:t>
            </a:r>
            <a:r>
              <a:rPr lang="hr-HR" altLang="sr-Latn-RS" sz="2400" dirty="0" err="1"/>
              <a:t>Magistrates</a:t>
            </a:r>
            <a:r>
              <a:rPr lang="hr-HR" altLang="sr-Latn-RS" sz="2400" dirty="0"/>
              <a:t>’ Court </a:t>
            </a:r>
            <a:r>
              <a:rPr lang="hr-HR" altLang="sr-Latn-RS" sz="2400" dirty="0" err="1"/>
              <a:t>can</a:t>
            </a:r>
            <a:r>
              <a:rPr lang="hr-HR" altLang="sr-Latn-RS" sz="2400" dirty="0"/>
              <a:t> </a:t>
            </a:r>
            <a:r>
              <a:rPr lang="hr-HR" altLang="sr-Latn-RS" sz="2400" dirty="0" err="1"/>
              <a:t>either</a:t>
            </a:r>
            <a:r>
              <a:rPr lang="hr-HR" altLang="sr-Latn-RS" sz="2400" dirty="0"/>
              <a:t> </a:t>
            </a:r>
            <a:r>
              <a:rPr lang="hr-HR" altLang="sr-Latn-RS" sz="2400" dirty="0" err="1"/>
              <a:t>proceed</a:t>
            </a:r>
            <a:r>
              <a:rPr lang="hr-HR" altLang="sr-Latn-RS" sz="2400" dirty="0"/>
              <a:t> to sentence </a:t>
            </a:r>
            <a:r>
              <a:rPr lang="hr-HR" altLang="sr-Latn-RS" sz="2400" dirty="0" err="1"/>
              <a:t>or</a:t>
            </a:r>
            <a:r>
              <a:rPr lang="hr-HR" altLang="sr-Latn-RS" sz="2400" dirty="0"/>
              <a:t> </a:t>
            </a:r>
            <a:r>
              <a:rPr lang="hr-HR" altLang="sr-Latn-RS" sz="2400" dirty="0" err="1"/>
              <a:t>commit</a:t>
            </a:r>
            <a:r>
              <a:rPr lang="hr-HR" altLang="sr-Latn-RS" sz="2400" dirty="0"/>
              <a:t> to </a:t>
            </a:r>
            <a:r>
              <a:rPr lang="hr-HR" altLang="sr-Latn-RS" sz="2400" dirty="0" err="1"/>
              <a:t>the</a:t>
            </a:r>
            <a:r>
              <a:rPr lang="hr-HR" altLang="sr-Latn-RS" sz="2400" dirty="0"/>
              <a:t> </a:t>
            </a:r>
            <a:r>
              <a:rPr lang="hr-HR" altLang="sr-Latn-RS" sz="2400" dirty="0" err="1"/>
              <a:t>Crown</a:t>
            </a:r>
            <a:r>
              <a:rPr lang="hr-HR" altLang="sr-Latn-RS" sz="2400" dirty="0"/>
              <a:t> Court for sentence</a:t>
            </a:r>
          </a:p>
          <a:p>
            <a:r>
              <a:rPr lang="hr-HR" altLang="sr-Latn-RS" sz="2400" dirty="0"/>
              <a:t>On a ‘</a:t>
            </a:r>
            <a:r>
              <a:rPr lang="hr-HR" altLang="sr-Latn-RS" sz="2400" dirty="0" err="1"/>
              <a:t>not</a:t>
            </a:r>
            <a:r>
              <a:rPr lang="hr-HR" altLang="sr-Latn-RS" sz="2400" dirty="0"/>
              <a:t> </a:t>
            </a:r>
            <a:r>
              <a:rPr lang="hr-HR" altLang="sr-Latn-RS" sz="2400" dirty="0" err="1"/>
              <a:t>guilty</a:t>
            </a:r>
            <a:r>
              <a:rPr lang="hr-HR" altLang="sr-Latn-RS" sz="2400" dirty="0"/>
              <a:t> </a:t>
            </a:r>
            <a:r>
              <a:rPr lang="hr-HR" altLang="sr-Latn-RS" sz="2400" dirty="0" err="1"/>
              <a:t>plea</a:t>
            </a:r>
            <a:r>
              <a:rPr lang="hr-HR" altLang="sr-Latn-RS" sz="2400" dirty="0"/>
              <a:t>’ </a:t>
            </a:r>
            <a:r>
              <a:rPr lang="hr-HR" altLang="sr-Latn-RS" sz="2400" dirty="0" err="1"/>
              <a:t>the</a:t>
            </a:r>
            <a:r>
              <a:rPr lang="hr-HR" altLang="sr-Latn-RS" sz="2400" dirty="0"/>
              <a:t> </a:t>
            </a:r>
            <a:r>
              <a:rPr lang="hr-HR" altLang="sr-Latn-RS" sz="2400" dirty="0" err="1"/>
              <a:t>trial</a:t>
            </a:r>
            <a:r>
              <a:rPr lang="hr-HR" altLang="sr-Latn-RS" sz="2400" dirty="0"/>
              <a:t> </a:t>
            </a:r>
            <a:r>
              <a:rPr lang="hr-HR" altLang="sr-Latn-RS" sz="2400" dirty="0" err="1"/>
              <a:t>proceeds</a:t>
            </a:r>
            <a:r>
              <a:rPr lang="hr-HR" altLang="sr-Latn-RS" sz="2400" dirty="0"/>
              <a:t> to </a:t>
            </a:r>
            <a:r>
              <a:rPr lang="hr-HR" altLang="sr-Latn-RS" sz="2400" dirty="0" err="1"/>
              <a:t>establish</a:t>
            </a:r>
            <a:r>
              <a:rPr lang="hr-HR" altLang="sr-Latn-RS" sz="2400" dirty="0"/>
              <a:t> </a:t>
            </a:r>
            <a:r>
              <a:rPr lang="hr-HR" altLang="sr-Latn-RS" sz="2400" dirty="0" err="1"/>
              <a:t>the</a:t>
            </a:r>
            <a:r>
              <a:rPr lang="hr-HR" altLang="sr-Latn-RS" sz="2400" dirty="0"/>
              <a:t> </a:t>
            </a:r>
            <a:r>
              <a:rPr lang="hr-HR" altLang="sr-Latn-RS" sz="2400" dirty="0" err="1"/>
              <a:t>person’s</a:t>
            </a:r>
            <a:r>
              <a:rPr lang="hr-HR" altLang="sr-Latn-RS" sz="2400" dirty="0"/>
              <a:t> </a:t>
            </a:r>
            <a:r>
              <a:rPr lang="hr-HR" altLang="sr-Latn-RS" sz="2400" dirty="0" err="1"/>
              <a:t>guilt</a:t>
            </a:r>
            <a:r>
              <a:rPr lang="hr-HR" altLang="sr-Latn-RS" sz="2400" dirty="0"/>
              <a:t> </a:t>
            </a:r>
            <a:r>
              <a:rPr lang="hr-HR" altLang="sr-Latn-RS" sz="2400" dirty="0" err="1"/>
              <a:t>or</a:t>
            </a:r>
            <a:r>
              <a:rPr lang="hr-HR" altLang="sr-Latn-RS" sz="2400" dirty="0"/>
              <a:t> </a:t>
            </a:r>
            <a:r>
              <a:rPr lang="hr-HR" altLang="sr-Latn-RS" sz="2400" dirty="0" err="1"/>
              <a:t>innocence</a:t>
            </a:r>
            <a:endParaRPr lang="hr-HR" altLang="sr-Latn-RS" sz="2400" dirty="0"/>
          </a:p>
          <a:p>
            <a:endParaRPr lang="hr-HR" altLang="sr-Latn-RS" dirty="0" smtClean="0"/>
          </a:p>
          <a:p>
            <a:endParaRPr lang="hr-HR" altLang="sr-Latn-R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000"/>
              <a:t>STAGES OF A CRIMINAL TRIAL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hr-HR" smtClean="0"/>
              <a:t>1. Accusation</a:t>
            </a:r>
          </a:p>
          <a:p>
            <a:pPr>
              <a:defRPr/>
            </a:pPr>
            <a:r>
              <a:rPr lang="hr-HR" smtClean="0"/>
              <a:t>2. Jury sworn in</a:t>
            </a:r>
          </a:p>
          <a:p>
            <a:pPr>
              <a:defRPr/>
            </a:pPr>
            <a:r>
              <a:rPr lang="hr-HR" smtClean="0"/>
              <a:t>3. Prosecution opening speech</a:t>
            </a:r>
          </a:p>
          <a:p>
            <a:pPr>
              <a:defRPr/>
            </a:pPr>
            <a:r>
              <a:rPr lang="hr-HR" smtClean="0"/>
              <a:t>4. Prosecution evidence</a:t>
            </a:r>
          </a:p>
          <a:p>
            <a:pPr>
              <a:defRPr/>
            </a:pPr>
            <a:r>
              <a:rPr lang="hr-HR" smtClean="0"/>
              <a:t>5. Defence opening speech</a:t>
            </a:r>
          </a:p>
          <a:p>
            <a:pPr>
              <a:defRPr/>
            </a:pPr>
            <a:r>
              <a:rPr lang="hr-HR" smtClean="0"/>
              <a:t>6. Defence evidence</a:t>
            </a:r>
          </a:p>
          <a:p>
            <a:pPr>
              <a:defRPr/>
            </a:pPr>
            <a:r>
              <a:rPr lang="hr-HR" smtClean="0"/>
              <a:t>7. Prosecution closing speech</a:t>
            </a:r>
          </a:p>
          <a:p>
            <a:pPr>
              <a:defRPr/>
            </a:pPr>
            <a:r>
              <a:rPr lang="hr-HR" smtClean="0"/>
              <a:t>8. Defence closing speech</a:t>
            </a:r>
          </a:p>
          <a:p>
            <a:pPr>
              <a:defRPr/>
            </a:pPr>
            <a:r>
              <a:rPr lang="hr-HR" smtClean="0"/>
              <a:t>9. Judge’s summing up</a:t>
            </a:r>
          </a:p>
          <a:p>
            <a:pPr>
              <a:defRPr/>
            </a:pPr>
            <a:r>
              <a:rPr lang="hr-HR" smtClean="0"/>
              <a:t>10. Jury’s verdict</a:t>
            </a:r>
          </a:p>
          <a:p>
            <a:pPr>
              <a:defRPr/>
            </a:pPr>
            <a:r>
              <a:rPr lang="hr-HR" smtClean="0"/>
              <a:t>11. Sentence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b="1" smtClean="0"/>
              <a:t>THE JURY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altLang="sr-Latn-RS" sz="2800" dirty="0" err="1" smtClean="0"/>
              <a:t>Trial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by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jury</a:t>
            </a:r>
            <a:r>
              <a:rPr lang="hr-HR" altLang="sr-Latn-RS" sz="2800" dirty="0" smtClean="0"/>
              <a:t> – </a:t>
            </a:r>
            <a:r>
              <a:rPr lang="hr-HR" altLang="sr-Latn-RS" sz="2800" dirty="0" err="1" smtClean="0"/>
              <a:t>an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ancient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and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important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feature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of</a:t>
            </a:r>
            <a:r>
              <a:rPr lang="hr-HR" altLang="sr-Latn-RS" sz="2800" dirty="0" smtClean="0"/>
              <a:t> English </a:t>
            </a:r>
            <a:r>
              <a:rPr lang="hr-HR" altLang="sr-Latn-RS" sz="2800" dirty="0" err="1" smtClean="0"/>
              <a:t>justice</a:t>
            </a:r>
            <a:r>
              <a:rPr lang="hr-HR" altLang="sr-Latn-RS" sz="2800" dirty="0" smtClean="0"/>
              <a:t>; </a:t>
            </a:r>
            <a:r>
              <a:rPr lang="hr-HR" altLang="sr-Latn-RS" sz="2800" dirty="0" err="1" smtClean="0"/>
              <a:t>the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main</a:t>
            </a:r>
            <a:r>
              <a:rPr lang="hr-HR" altLang="sr-Latn-RS" sz="2800" dirty="0" smtClean="0"/>
              <a:t> element </a:t>
            </a:r>
            <a:r>
              <a:rPr lang="hr-HR" altLang="sr-Latn-RS" sz="2800" dirty="0" err="1" smtClean="0"/>
              <a:t>in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criminal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trials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in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the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Crown</a:t>
            </a:r>
            <a:r>
              <a:rPr lang="hr-HR" altLang="sr-Latn-RS" sz="2800" dirty="0" smtClean="0"/>
              <a:t> Court</a:t>
            </a:r>
          </a:p>
          <a:p>
            <a:r>
              <a:rPr lang="hr-HR" altLang="sr-Latn-RS" sz="2800" dirty="0" err="1" smtClean="0"/>
              <a:t>Jury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membership</a:t>
            </a:r>
            <a:r>
              <a:rPr lang="hr-HR" altLang="sr-Latn-RS" sz="2800" dirty="0" smtClean="0"/>
              <a:t> –  </a:t>
            </a:r>
            <a:r>
              <a:rPr lang="hr-HR" altLang="sr-Latn-RS" sz="2800" dirty="0" err="1" smtClean="0"/>
              <a:t>in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the</a:t>
            </a:r>
            <a:r>
              <a:rPr lang="hr-HR" altLang="sr-Latn-RS" sz="2800" dirty="0" smtClean="0"/>
              <a:t> past, </a:t>
            </a:r>
            <a:r>
              <a:rPr lang="hr-HR" altLang="sr-Latn-RS" sz="2800" dirty="0" err="1" smtClean="0"/>
              <a:t>linked</a:t>
            </a:r>
            <a:r>
              <a:rPr lang="hr-HR" altLang="sr-Latn-RS" sz="2800" dirty="0" smtClean="0"/>
              <a:t> to </a:t>
            </a:r>
            <a:r>
              <a:rPr lang="hr-HR" altLang="sr-Latn-RS" sz="2800" dirty="0" err="1" smtClean="0"/>
              <a:t>the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ownership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of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property</a:t>
            </a:r>
            <a:endParaRPr lang="hr-HR" altLang="sr-Latn-R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mtClean="0"/>
              <a:t>THE JURY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altLang="sr-Latn-RS" sz="2400" dirty="0" err="1" smtClean="0"/>
              <a:t>Today</a:t>
            </a:r>
            <a:r>
              <a:rPr lang="hr-HR" altLang="sr-Latn-RS" sz="2400" dirty="0" smtClean="0"/>
              <a:t> – </a:t>
            </a:r>
            <a:r>
              <a:rPr lang="hr-HR" altLang="sr-Latn-RS" sz="2400" dirty="0" err="1" smtClean="0"/>
              <a:t>before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the</a:t>
            </a:r>
            <a:r>
              <a:rPr lang="hr-HR" altLang="sr-Latn-RS" sz="2400" dirty="0" smtClean="0"/>
              <a:t> start </a:t>
            </a:r>
            <a:r>
              <a:rPr lang="hr-HR" altLang="sr-Latn-RS" sz="2400" dirty="0" err="1" smtClean="0"/>
              <a:t>of</a:t>
            </a:r>
            <a:r>
              <a:rPr lang="hr-HR" altLang="sr-Latn-RS" sz="2400" dirty="0" smtClean="0"/>
              <a:t> a </a:t>
            </a:r>
            <a:r>
              <a:rPr lang="hr-HR" altLang="sr-Latn-RS" sz="2400" dirty="0" err="1" smtClean="0"/>
              <a:t>criminal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trial</a:t>
            </a:r>
            <a:r>
              <a:rPr lang="hr-HR" altLang="sr-Latn-RS" sz="2400" dirty="0" smtClean="0"/>
              <a:t>, 12 </a:t>
            </a:r>
            <a:r>
              <a:rPr lang="hr-HR" altLang="sr-Latn-RS" sz="2400" dirty="0" err="1" smtClean="0"/>
              <a:t>jurors</a:t>
            </a:r>
            <a:r>
              <a:rPr lang="hr-HR" altLang="sr-Latn-RS" sz="2400" dirty="0" smtClean="0"/>
              <a:t> are </a:t>
            </a:r>
            <a:r>
              <a:rPr lang="hr-HR" altLang="sr-Latn-RS" sz="2400" dirty="0" err="1" smtClean="0"/>
              <a:t>chosen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from</a:t>
            </a:r>
            <a:r>
              <a:rPr lang="hr-HR" altLang="sr-Latn-RS" sz="2400" dirty="0" smtClean="0"/>
              <a:t> a list </a:t>
            </a:r>
            <a:r>
              <a:rPr lang="hr-HR" altLang="sr-Latn-RS" sz="2400" dirty="0" err="1" smtClean="0"/>
              <a:t>of</a:t>
            </a:r>
            <a:r>
              <a:rPr lang="hr-HR" altLang="sr-Latn-RS" sz="2400" dirty="0" smtClean="0"/>
              <a:t> some 30 </a:t>
            </a:r>
            <a:r>
              <a:rPr lang="hr-HR" altLang="sr-Latn-RS" sz="2400" dirty="0" err="1" smtClean="0"/>
              <a:t>names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randomly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selected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from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local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electoral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registers</a:t>
            </a:r>
            <a:endParaRPr lang="hr-HR" altLang="sr-Latn-RS" sz="2400" dirty="0" smtClean="0"/>
          </a:p>
          <a:p>
            <a:r>
              <a:rPr lang="hr-HR" altLang="sr-Latn-RS" sz="2400" dirty="0" err="1" smtClean="0"/>
              <a:t>They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listen</a:t>
            </a:r>
            <a:r>
              <a:rPr lang="hr-HR" altLang="sr-Latn-RS" sz="2400" dirty="0" smtClean="0"/>
              <a:t> to </a:t>
            </a:r>
            <a:r>
              <a:rPr lang="hr-HR" altLang="sr-Latn-RS" sz="2400" dirty="0" err="1" smtClean="0"/>
              <a:t>the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evidence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and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give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their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verdict</a:t>
            </a:r>
            <a:r>
              <a:rPr lang="hr-HR" altLang="sr-Latn-RS" sz="2400" dirty="0" smtClean="0"/>
              <a:t> on </a:t>
            </a:r>
            <a:r>
              <a:rPr lang="hr-HR" altLang="sr-Latn-RS" sz="2400" dirty="0" err="1" smtClean="0"/>
              <a:t>the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facts</a:t>
            </a:r>
            <a:endParaRPr lang="hr-HR" altLang="sr-Latn-RS" sz="2400" dirty="0" smtClean="0"/>
          </a:p>
          <a:p>
            <a:endParaRPr lang="hr-HR" altLang="sr-Latn-R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mtClean="0"/>
              <a:t>The Jury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altLang="sr-Latn-RS" sz="2800" dirty="0" err="1" smtClean="0"/>
              <a:t>If</a:t>
            </a:r>
            <a:r>
              <a:rPr lang="hr-HR" altLang="sr-Latn-RS" sz="2800" dirty="0" smtClean="0"/>
              <a:t> a </a:t>
            </a:r>
            <a:r>
              <a:rPr lang="hr-HR" altLang="sr-Latn-RS" sz="2800" dirty="0" err="1" smtClean="0"/>
              <a:t>jury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cannot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reach</a:t>
            </a:r>
            <a:r>
              <a:rPr lang="hr-HR" altLang="sr-Latn-RS" sz="2800" dirty="0" smtClean="0"/>
              <a:t> a </a:t>
            </a:r>
            <a:r>
              <a:rPr lang="hr-HR" altLang="sr-Latn-RS" sz="2800" dirty="0" err="1" smtClean="0"/>
              <a:t>decision</a:t>
            </a:r>
            <a:r>
              <a:rPr lang="hr-HR" altLang="sr-Latn-RS" sz="2800" dirty="0" smtClean="0"/>
              <a:t>, </a:t>
            </a:r>
            <a:r>
              <a:rPr lang="hr-HR" altLang="sr-Latn-RS" sz="2800" dirty="0" err="1" smtClean="0"/>
              <a:t>it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will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be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discharged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and</a:t>
            </a:r>
            <a:r>
              <a:rPr lang="hr-HR" altLang="sr-Latn-RS" sz="2800" dirty="0" smtClean="0"/>
              <a:t> a </a:t>
            </a:r>
            <a:r>
              <a:rPr lang="hr-HR" altLang="sr-Latn-RS" sz="2800" dirty="0" err="1" smtClean="0"/>
              <a:t>new</a:t>
            </a:r>
            <a:r>
              <a:rPr lang="hr-HR" altLang="sr-Latn-RS" sz="2800" dirty="0" smtClean="0"/>
              <a:t> one </a:t>
            </a:r>
            <a:r>
              <a:rPr lang="hr-HR" altLang="sr-Latn-RS" sz="2800" dirty="0" err="1" smtClean="0"/>
              <a:t>sworn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in</a:t>
            </a:r>
            <a:endParaRPr lang="hr-HR" altLang="sr-Latn-RS" sz="2800" dirty="0" smtClean="0"/>
          </a:p>
          <a:p>
            <a:r>
              <a:rPr lang="hr-HR" altLang="sr-Latn-RS" sz="2800" dirty="0" err="1" smtClean="0"/>
              <a:t>Until</a:t>
            </a:r>
            <a:r>
              <a:rPr lang="hr-HR" altLang="sr-Latn-RS" sz="2800" dirty="0" smtClean="0"/>
              <a:t> 1967 </a:t>
            </a:r>
            <a:r>
              <a:rPr lang="hr-HR" altLang="sr-Latn-RS" sz="2800" dirty="0" err="1" smtClean="0"/>
              <a:t>the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verdict</a:t>
            </a:r>
            <a:r>
              <a:rPr lang="hr-HR" altLang="sr-Latn-RS" sz="2800" dirty="0" smtClean="0"/>
              <a:t> had to </a:t>
            </a:r>
            <a:r>
              <a:rPr lang="hr-HR" altLang="sr-Latn-RS" sz="2800" dirty="0" err="1" smtClean="0"/>
              <a:t>be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unanimous</a:t>
            </a:r>
            <a:endParaRPr lang="hr-HR" altLang="sr-Latn-RS" sz="2800" dirty="0" smtClean="0"/>
          </a:p>
          <a:p>
            <a:r>
              <a:rPr lang="hr-HR" altLang="sr-Latn-RS" sz="2800" dirty="0" err="1" smtClean="0"/>
              <a:t>Today</a:t>
            </a:r>
            <a:r>
              <a:rPr lang="hr-HR" altLang="sr-Latn-RS" sz="2800" dirty="0" smtClean="0"/>
              <a:t>: a </a:t>
            </a:r>
            <a:r>
              <a:rPr lang="hr-HR" altLang="sr-Latn-RS" sz="2800" dirty="0" err="1" smtClean="0"/>
              <a:t>majority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verdict</a:t>
            </a:r>
            <a:r>
              <a:rPr lang="hr-HR" altLang="sr-Latn-RS" sz="2800" dirty="0" smtClean="0"/>
              <a:t> (ten to </a:t>
            </a:r>
            <a:r>
              <a:rPr lang="hr-HR" altLang="sr-Latn-RS" sz="2800" dirty="0" err="1" smtClean="0"/>
              <a:t>two</a:t>
            </a:r>
            <a:r>
              <a:rPr lang="hr-HR" altLang="sr-Latn-RS" sz="2800" dirty="0" smtClean="0"/>
              <a:t>)</a:t>
            </a:r>
          </a:p>
          <a:p>
            <a:endParaRPr lang="hr-HR" altLang="sr-Latn-RS" sz="2800" dirty="0"/>
          </a:p>
          <a:p>
            <a:endParaRPr lang="hr-HR" altLang="sr-Latn-R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mtClean="0"/>
              <a:t>The Jury System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altLang="sr-Latn-RS" sz="3600" dirty="0" err="1" smtClean="0"/>
              <a:t>safeguards</a:t>
            </a:r>
            <a:r>
              <a:rPr lang="hr-HR" altLang="sr-Latn-RS" sz="3600" dirty="0" smtClean="0"/>
              <a:t> </a:t>
            </a:r>
            <a:r>
              <a:rPr lang="hr-HR" altLang="sr-Latn-RS" sz="3600" dirty="0" err="1" smtClean="0"/>
              <a:t>individual</a:t>
            </a:r>
            <a:r>
              <a:rPr lang="hr-HR" altLang="sr-Latn-RS" sz="3600" dirty="0" smtClean="0"/>
              <a:t> </a:t>
            </a:r>
            <a:r>
              <a:rPr lang="hr-HR" altLang="sr-Latn-RS" sz="3600" dirty="0" err="1" smtClean="0"/>
              <a:t>liberty</a:t>
            </a:r>
            <a:r>
              <a:rPr lang="hr-HR" altLang="sr-Latn-RS" sz="3600" dirty="0" smtClean="0"/>
              <a:t> </a:t>
            </a:r>
            <a:r>
              <a:rPr lang="hr-HR" altLang="sr-Latn-RS" sz="3600" dirty="0" err="1" smtClean="0"/>
              <a:t>and</a:t>
            </a:r>
            <a:r>
              <a:rPr lang="hr-HR" altLang="sr-Latn-RS" sz="3600" dirty="0" smtClean="0"/>
              <a:t> </a:t>
            </a:r>
            <a:r>
              <a:rPr lang="hr-HR" altLang="sr-Latn-RS" sz="3600" dirty="0" err="1" smtClean="0"/>
              <a:t>justice</a:t>
            </a:r>
            <a:r>
              <a:rPr lang="hr-HR" altLang="sr-Latn-RS" sz="3600" dirty="0" smtClean="0"/>
              <a:t>; </a:t>
            </a:r>
            <a:r>
              <a:rPr lang="hr-HR" altLang="sr-Latn-RS" sz="3600" dirty="0" err="1" smtClean="0"/>
              <a:t>the</a:t>
            </a:r>
            <a:r>
              <a:rPr lang="hr-HR" altLang="sr-Latn-RS" sz="3600" dirty="0" smtClean="0"/>
              <a:t> </a:t>
            </a:r>
            <a:r>
              <a:rPr lang="hr-HR" altLang="sr-Latn-RS" sz="3600" dirty="0" err="1" smtClean="0"/>
              <a:t>ordinary</a:t>
            </a:r>
            <a:r>
              <a:rPr lang="hr-HR" altLang="sr-Latn-RS" sz="3600" dirty="0" smtClean="0"/>
              <a:t> </a:t>
            </a:r>
            <a:r>
              <a:rPr lang="hr-HR" altLang="sr-Latn-RS" sz="3600" dirty="0" err="1" smtClean="0"/>
              <a:t>citizen’s</a:t>
            </a:r>
            <a:r>
              <a:rPr lang="hr-HR" altLang="sr-Latn-RS" sz="3600" dirty="0" smtClean="0"/>
              <a:t> link </a:t>
            </a:r>
            <a:r>
              <a:rPr lang="hr-HR" altLang="sr-Latn-RS" sz="3600" dirty="0" err="1" smtClean="0"/>
              <a:t>with</a:t>
            </a:r>
            <a:r>
              <a:rPr lang="hr-HR" altLang="sr-Latn-RS" sz="3600" dirty="0" smtClean="0"/>
              <a:t> </a:t>
            </a:r>
            <a:r>
              <a:rPr lang="hr-HR" altLang="sr-Latn-RS" sz="3600" dirty="0" err="1" smtClean="0"/>
              <a:t>the</a:t>
            </a:r>
            <a:r>
              <a:rPr lang="hr-HR" altLang="sr-Latn-RS" sz="3600" dirty="0" smtClean="0"/>
              <a:t> </a:t>
            </a:r>
            <a:r>
              <a:rPr lang="hr-HR" altLang="sr-Latn-RS" sz="3600" dirty="0" err="1" smtClean="0"/>
              <a:t>legal</a:t>
            </a:r>
            <a:r>
              <a:rPr lang="hr-HR" altLang="sr-Latn-RS" sz="3600" dirty="0" smtClean="0"/>
              <a:t> </a:t>
            </a:r>
            <a:r>
              <a:rPr lang="hr-HR" altLang="sr-Latn-RS" sz="3600" dirty="0" err="1" smtClean="0"/>
              <a:t>process</a:t>
            </a:r>
            <a:endParaRPr lang="hr-HR" altLang="sr-Latn-RS" sz="3600" dirty="0" smtClean="0"/>
          </a:p>
          <a:p>
            <a:r>
              <a:rPr lang="hr-HR" altLang="sr-Latn-RS" sz="3600" dirty="0" err="1" smtClean="0"/>
              <a:t>Criticism</a:t>
            </a:r>
            <a:r>
              <a:rPr lang="hr-HR" altLang="sr-Latn-RS" sz="3600" dirty="0" smtClean="0"/>
              <a:t>: </a:t>
            </a:r>
            <a:r>
              <a:rPr lang="hr-HR" altLang="sr-Latn-RS" sz="3600" dirty="0" err="1" smtClean="0"/>
              <a:t>high</a:t>
            </a:r>
            <a:r>
              <a:rPr lang="hr-HR" altLang="sr-Latn-RS" sz="3600" dirty="0" smtClean="0"/>
              <a:t> </a:t>
            </a:r>
            <a:r>
              <a:rPr lang="hr-HR" altLang="sr-Latn-RS" sz="3600" dirty="0" err="1" smtClean="0"/>
              <a:t>acquittal</a:t>
            </a:r>
            <a:r>
              <a:rPr lang="hr-HR" altLang="sr-Latn-RS" sz="3600" dirty="0" smtClean="0"/>
              <a:t> </a:t>
            </a:r>
            <a:r>
              <a:rPr lang="hr-HR" altLang="sr-Latn-RS" sz="3600" dirty="0" err="1" smtClean="0"/>
              <a:t>rates</a:t>
            </a:r>
            <a:r>
              <a:rPr lang="hr-HR" altLang="sr-Latn-RS" sz="3600" dirty="0" smtClean="0"/>
              <a:t>; </a:t>
            </a:r>
            <a:r>
              <a:rPr lang="hr-HR" altLang="sr-Latn-RS" sz="3600" dirty="0" err="1" smtClean="0"/>
              <a:t>subjective</a:t>
            </a:r>
            <a:r>
              <a:rPr lang="hr-HR" altLang="sr-Latn-RS" sz="3600" dirty="0" smtClean="0"/>
              <a:t> </a:t>
            </a:r>
            <a:r>
              <a:rPr lang="hr-HR" altLang="sr-Latn-RS" sz="3600" dirty="0" err="1" smtClean="0"/>
              <a:t>jurors</a:t>
            </a:r>
            <a:r>
              <a:rPr lang="hr-HR" altLang="sr-Latn-RS" sz="3600" dirty="0" smtClean="0"/>
              <a:t>; </a:t>
            </a:r>
            <a:r>
              <a:rPr lang="hr-HR" altLang="sr-Latn-RS" sz="3600" dirty="0" err="1" smtClean="0"/>
              <a:t>intimidation</a:t>
            </a:r>
            <a:r>
              <a:rPr lang="hr-HR" altLang="sr-Latn-RS" sz="3600" dirty="0" smtClean="0"/>
              <a:t> </a:t>
            </a:r>
            <a:r>
              <a:rPr lang="hr-HR" altLang="sr-Latn-RS" sz="3600" dirty="0" err="1" smtClean="0"/>
              <a:t>of</a:t>
            </a:r>
            <a:r>
              <a:rPr lang="hr-HR" altLang="sr-Latn-RS" sz="3600" dirty="0" smtClean="0"/>
              <a:t> </a:t>
            </a:r>
            <a:r>
              <a:rPr lang="hr-HR" altLang="sr-Latn-RS" sz="3600" dirty="0" err="1" smtClean="0"/>
              <a:t>jurors</a:t>
            </a:r>
            <a:r>
              <a:rPr lang="hr-HR" altLang="sr-Latn-RS" sz="3600" dirty="0" smtClean="0"/>
              <a:t>; </a:t>
            </a:r>
            <a:r>
              <a:rPr lang="hr-HR" altLang="sr-Latn-RS" sz="3600" dirty="0" err="1" smtClean="0"/>
              <a:t>costs</a:t>
            </a:r>
            <a:endParaRPr lang="hr-HR" altLang="sr-Latn-RS" sz="3600" dirty="0" smtClean="0"/>
          </a:p>
          <a:p>
            <a:endParaRPr lang="hr-HR" altLang="sr-Latn-R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b="1" smtClean="0"/>
              <a:t>THE JUDGE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altLang="sr-Latn-RS" sz="2800" dirty="0" err="1" smtClean="0"/>
              <a:t>Controlling</a:t>
            </a:r>
            <a:r>
              <a:rPr lang="hr-HR" altLang="sr-Latn-RS" sz="2800" dirty="0" smtClean="0"/>
              <a:t> influence </a:t>
            </a:r>
            <a:r>
              <a:rPr lang="hr-HR" altLang="sr-Latn-RS" sz="2800" dirty="0" err="1" smtClean="0"/>
              <a:t>in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the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battle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between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defence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and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prosecution</a:t>
            </a:r>
            <a:endParaRPr lang="hr-HR" altLang="sr-Latn-RS" sz="2800" dirty="0" smtClean="0"/>
          </a:p>
          <a:p>
            <a:r>
              <a:rPr lang="hr-HR" altLang="sr-Latn-RS" sz="2800" dirty="0" err="1" smtClean="0"/>
              <a:t>Applies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the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rules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of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the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court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and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gives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directions</a:t>
            </a:r>
            <a:r>
              <a:rPr lang="hr-HR" altLang="sr-Latn-RS" sz="2800" dirty="0" smtClean="0"/>
              <a:t> on procedure </a:t>
            </a:r>
            <a:r>
              <a:rPr lang="hr-HR" altLang="sr-Latn-RS" sz="2800" dirty="0" err="1" smtClean="0"/>
              <a:t>and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evidence</a:t>
            </a:r>
            <a:endParaRPr lang="hr-HR" altLang="sr-Latn-RS" sz="2800" dirty="0" smtClean="0"/>
          </a:p>
          <a:p>
            <a:r>
              <a:rPr lang="hr-HR" altLang="sr-Latn-RS" sz="2800" dirty="0" err="1" smtClean="0"/>
              <a:t>Should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not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interfere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nor</a:t>
            </a:r>
            <a:r>
              <a:rPr lang="hr-HR" altLang="sr-Latn-RS" sz="2800" dirty="0" smtClean="0"/>
              <a:t> show </a:t>
            </a:r>
            <a:r>
              <a:rPr lang="hr-HR" altLang="sr-Latn-RS" sz="2800" dirty="0" err="1" smtClean="0"/>
              <a:t>bias</a:t>
            </a:r>
            <a:endParaRPr lang="hr-HR" altLang="sr-Latn-RS" sz="2800" dirty="0" smtClean="0"/>
          </a:p>
          <a:p>
            <a:r>
              <a:rPr lang="hr-HR" altLang="sr-Latn-RS" sz="2800" dirty="0" err="1" smtClean="0"/>
              <a:t>Passes</a:t>
            </a:r>
            <a:r>
              <a:rPr lang="hr-HR" altLang="sr-Latn-RS" sz="2800" dirty="0" smtClean="0"/>
              <a:t> sentence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mtClean="0"/>
              <a:t>Purposes of sentencing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altLang="sr-Latn-RS" sz="2800" dirty="0" err="1" smtClean="0"/>
              <a:t>Punishment</a:t>
            </a:r>
            <a:r>
              <a:rPr lang="hr-HR" altLang="sr-Latn-RS" sz="2800" dirty="0" smtClean="0"/>
              <a:t> (</a:t>
            </a:r>
            <a:r>
              <a:rPr lang="hr-HR" altLang="sr-Latn-RS" sz="2800" dirty="0" err="1" smtClean="0"/>
              <a:t>retribution</a:t>
            </a:r>
            <a:r>
              <a:rPr lang="hr-HR" altLang="sr-Latn-RS" sz="2800" dirty="0" smtClean="0"/>
              <a:t>)</a:t>
            </a:r>
          </a:p>
          <a:p>
            <a:r>
              <a:rPr lang="hr-HR" altLang="sr-Latn-RS" sz="2800" dirty="0" err="1" smtClean="0"/>
              <a:t>Public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protection</a:t>
            </a:r>
            <a:endParaRPr lang="hr-HR" altLang="sr-Latn-RS" sz="2800" dirty="0" smtClean="0"/>
          </a:p>
          <a:p>
            <a:r>
              <a:rPr lang="hr-HR" altLang="sr-Latn-RS" sz="2800" dirty="0" err="1" smtClean="0"/>
              <a:t>Crime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reduction</a:t>
            </a:r>
            <a:endParaRPr lang="hr-HR" altLang="sr-Latn-RS" sz="2800" dirty="0" smtClean="0"/>
          </a:p>
          <a:p>
            <a:r>
              <a:rPr lang="hr-HR" altLang="sr-Latn-RS" sz="2800" dirty="0" err="1" smtClean="0"/>
              <a:t>Reparation</a:t>
            </a:r>
            <a:endParaRPr lang="hr-HR" altLang="sr-Latn-RS" sz="2800" dirty="0" smtClean="0"/>
          </a:p>
          <a:p>
            <a:r>
              <a:rPr lang="hr-HR" altLang="sr-Latn-RS" sz="2800" dirty="0" err="1" smtClean="0"/>
              <a:t>Rehabilitation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of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offenders</a:t>
            </a:r>
            <a:endParaRPr lang="hr-HR" altLang="sr-Latn-R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b="1" smtClean="0"/>
              <a:t>TYPES OF PUNISHMENT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defRPr/>
            </a:pPr>
            <a:r>
              <a:rPr lang="hr-HR" sz="2800" b="1"/>
              <a:t>Unconditional discharge</a:t>
            </a:r>
            <a:r>
              <a:rPr lang="hr-HR" sz="2800"/>
              <a:t> (if it is a person’s first offence, and if it is not serious)</a:t>
            </a:r>
          </a:p>
          <a:p>
            <a:pPr>
              <a:defRPr/>
            </a:pPr>
            <a:r>
              <a:rPr lang="hr-HR" sz="2800" b="1"/>
              <a:t>Conditional discharge</a:t>
            </a:r>
            <a:r>
              <a:rPr lang="hr-HR" sz="2800"/>
              <a:t> (the accused is set free but if he commits another crime within a stated time, the first crime will be taken into account; he may be put on probation: regular meetings with a social worker)</a:t>
            </a:r>
          </a:p>
          <a:p>
            <a:pPr>
              <a:defRPr/>
            </a:pPr>
            <a:r>
              <a:rPr lang="hr-HR" sz="2800" b="1"/>
              <a:t>Fine</a:t>
            </a:r>
          </a:p>
          <a:p>
            <a:pPr>
              <a:defRPr/>
            </a:pPr>
            <a:r>
              <a:rPr lang="hr-HR" sz="2800" b="1"/>
              <a:t>Community service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mtClean="0"/>
              <a:t>Types of Punishment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altLang="sr-Latn-RS" sz="2800" b="1" dirty="0" err="1" smtClean="0"/>
              <a:t>Imprisonment</a:t>
            </a:r>
            <a:endParaRPr lang="hr-HR" altLang="sr-Latn-RS" sz="2800" b="1" dirty="0" smtClean="0"/>
          </a:p>
          <a:p>
            <a:r>
              <a:rPr lang="hr-HR" altLang="sr-Latn-RS" sz="2800" b="1" dirty="0" smtClean="0"/>
              <a:t>Life sentence</a:t>
            </a:r>
          </a:p>
          <a:p>
            <a:r>
              <a:rPr lang="hr-HR" altLang="sr-Latn-RS" sz="2800" b="1" dirty="0" err="1" smtClean="0"/>
              <a:t>Death</a:t>
            </a:r>
            <a:r>
              <a:rPr lang="hr-HR" altLang="sr-Latn-RS" sz="2800" b="1" dirty="0" smtClean="0"/>
              <a:t> </a:t>
            </a:r>
            <a:r>
              <a:rPr lang="hr-HR" altLang="sr-Latn-RS" sz="2800" b="1" dirty="0" err="1" smtClean="0"/>
              <a:t>penalty</a:t>
            </a:r>
            <a:r>
              <a:rPr lang="hr-HR" altLang="sr-Latn-RS" sz="2800" dirty="0" smtClean="0"/>
              <a:t> – </a:t>
            </a:r>
            <a:r>
              <a:rPr lang="hr-HR" altLang="sr-Latn-RS" sz="2800" dirty="0" err="1" smtClean="0"/>
              <a:t>abolished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in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the</a:t>
            </a:r>
            <a:r>
              <a:rPr lang="hr-HR" altLang="sr-Latn-RS" sz="2800" dirty="0" smtClean="0"/>
              <a:t> UK </a:t>
            </a:r>
            <a:r>
              <a:rPr lang="hr-HR" altLang="sr-Latn-RS" sz="2800" dirty="0" err="1" smtClean="0"/>
              <a:t>in</a:t>
            </a:r>
            <a:r>
              <a:rPr lang="hr-HR" altLang="sr-Latn-RS" sz="2800" dirty="0" smtClean="0"/>
              <a:t> 1965 (</a:t>
            </a:r>
            <a:r>
              <a:rPr lang="hr-HR" altLang="sr-Latn-RS" sz="2800" dirty="0" err="1" smtClean="0"/>
              <a:t>except</a:t>
            </a:r>
            <a:r>
              <a:rPr lang="hr-HR" altLang="sr-Latn-RS" sz="2800" dirty="0" smtClean="0"/>
              <a:t> for </a:t>
            </a:r>
            <a:r>
              <a:rPr lang="hr-HR" altLang="sr-Latn-RS" sz="2800" dirty="0" err="1" smtClean="0"/>
              <a:t>treason</a:t>
            </a:r>
            <a:r>
              <a:rPr lang="hr-HR" altLang="sr-Latn-RS" sz="2800" dirty="0" smtClean="0"/>
              <a:t>); </a:t>
            </a:r>
            <a:r>
              <a:rPr lang="hr-HR" altLang="sr-Latn-RS" sz="2800" dirty="0" err="1" smtClean="0"/>
              <a:t>in</a:t>
            </a:r>
            <a:r>
              <a:rPr lang="hr-HR" altLang="sr-Latn-RS" sz="2800" dirty="0" smtClean="0"/>
              <a:t> 1998 </a:t>
            </a:r>
            <a:r>
              <a:rPr lang="hr-HR" altLang="sr-Latn-RS" sz="2800" dirty="0" err="1" smtClean="0"/>
              <a:t>the</a:t>
            </a:r>
            <a:r>
              <a:rPr lang="hr-HR" altLang="sr-Latn-RS" sz="2800" dirty="0" smtClean="0"/>
              <a:t> home </a:t>
            </a:r>
            <a:r>
              <a:rPr lang="hr-HR" altLang="sr-Latn-RS" sz="2800" dirty="0" err="1" smtClean="0"/>
              <a:t>secretary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signed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the</a:t>
            </a:r>
            <a:r>
              <a:rPr lang="hr-HR" altLang="sr-Latn-RS" sz="2800" dirty="0" smtClean="0"/>
              <a:t> 6th </a:t>
            </a:r>
            <a:r>
              <a:rPr lang="hr-HR" altLang="sr-Latn-RS" sz="2800" dirty="0" err="1" smtClean="0"/>
              <a:t>protocol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of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the</a:t>
            </a:r>
            <a:r>
              <a:rPr lang="hr-HR" altLang="sr-Latn-RS" sz="2800" dirty="0" smtClean="0"/>
              <a:t> European </a:t>
            </a:r>
            <a:r>
              <a:rPr lang="hr-HR" altLang="sr-Latn-RS" sz="2800" dirty="0" err="1" smtClean="0"/>
              <a:t>Convention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of</a:t>
            </a:r>
            <a:r>
              <a:rPr lang="hr-HR" altLang="sr-Latn-RS" sz="2800" dirty="0" smtClean="0"/>
              <a:t> Human Rights </a:t>
            </a:r>
            <a:r>
              <a:rPr lang="hr-HR" altLang="sr-Latn-RS" sz="2800" dirty="0" err="1" smtClean="0"/>
              <a:t>which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formally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abolished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the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death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penalty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in</a:t>
            </a:r>
            <a:r>
              <a:rPr lang="hr-HR" altLang="sr-Latn-RS" sz="2800" dirty="0" smtClean="0"/>
              <a:t> </a:t>
            </a:r>
            <a:r>
              <a:rPr lang="hr-HR" altLang="sr-Latn-RS" sz="2800" dirty="0" err="1" smtClean="0"/>
              <a:t>the</a:t>
            </a:r>
            <a:r>
              <a:rPr lang="hr-HR" altLang="sr-Latn-RS" sz="2800" dirty="0" smtClean="0"/>
              <a:t> U.K.</a:t>
            </a:r>
            <a:endParaRPr lang="hr-HR" altLang="sr-Latn-RS" sz="2800" b="1" dirty="0" smtClean="0"/>
          </a:p>
          <a:p>
            <a:endParaRPr lang="hr-HR" altLang="sr-Latn-R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Criminal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err="1" smtClean="0"/>
              <a:t>Involves</a:t>
            </a:r>
            <a:r>
              <a:rPr lang="hr-HR" sz="2400" dirty="0" smtClean="0"/>
              <a:t> </a:t>
            </a:r>
            <a:r>
              <a:rPr lang="hr-HR" sz="2400" dirty="0" err="1" smtClean="0"/>
              <a:t>prosecution</a:t>
            </a:r>
            <a:r>
              <a:rPr lang="hr-HR" sz="2400" dirty="0" smtClean="0"/>
              <a:t> </a:t>
            </a:r>
            <a:r>
              <a:rPr lang="hr-HR" sz="2400" dirty="0" err="1" smtClean="0"/>
              <a:t>by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state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a </a:t>
            </a:r>
            <a:r>
              <a:rPr lang="hr-HR" sz="2400" dirty="0" err="1" smtClean="0"/>
              <a:t>person</a:t>
            </a:r>
            <a:r>
              <a:rPr lang="hr-HR" sz="2400" dirty="0" smtClean="0"/>
              <a:t> for </a:t>
            </a:r>
            <a:r>
              <a:rPr lang="hr-HR" sz="2400" dirty="0" err="1" smtClean="0"/>
              <a:t>an</a:t>
            </a:r>
            <a:r>
              <a:rPr lang="hr-HR" sz="2400" dirty="0" smtClean="0"/>
              <a:t> </a:t>
            </a:r>
            <a:r>
              <a:rPr lang="hr-HR" sz="2400" dirty="0" err="1" smtClean="0"/>
              <a:t>act</a:t>
            </a:r>
            <a:r>
              <a:rPr lang="hr-HR" sz="2400" dirty="0" smtClean="0"/>
              <a:t> </a:t>
            </a:r>
            <a:r>
              <a:rPr lang="hr-HR" sz="2400" dirty="0" err="1" smtClean="0"/>
              <a:t>that</a:t>
            </a:r>
            <a:r>
              <a:rPr lang="hr-HR" sz="2400" dirty="0" smtClean="0"/>
              <a:t> </a:t>
            </a:r>
            <a:r>
              <a:rPr lang="hr-HR" sz="2400" dirty="0" err="1" smtClean="0"/>
              <a:t>has</a:t>
            </a:r>
            <a:r>
              <a:rPr lang="hr-HR" sz="2400" dirty="0" smtClean="0"/>
              <a:t> </a:t>
            </a:r>
            <a:r>
              <a:rPr lang="hr-HR" sz="2400" dirty="0" err="1" smtClean="0"/>
              <a:t>been</a:t>
            </a:r>
            <a:r>
              <a:rPr lang="hr-HR" sz="2400" dirty="0" smtClean="0"/>
              <a:t> </a:t>
            </a:r>
            <a:r>
              <a:rPr lang="hr-HR" sz="2400" dirty="0" err="1" smtClean="0"/>
              <a:t>classified</a:t>
            </a:r>
            <a:r>
              <a:rPr lang="hr-HR" sz="2400" dirty="0" smtClean="0"/>
              <a:t> as a </a:t>
            </a:r>
            <a:r>
              <a:rPr lang="hr-HR" sz="2400" dirty="0" err="1" smtClean="0"/>
              <a:t>crime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36499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b="1" smtClean="0"/>
              <a:t>CRIMINAL APPEALS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altLang="sr-Latn-RS" sz="2400" dirty="0" err="1" smtClean="0"/>
              <a:t>The</a:t>
            </a:r>
            <a:r>
              <a:rPr lang="hr-HR" altLang="sr-Latn-RS" sz="2400" dirty="0" smtClean="0"/>
              <a:t> Court </a:t>
            </a:r>
            <a:r>
              <a:rPr lang="hr-HR" altLang="sr-Latn-RS" sz="2400" dirty="0" err="1" smtClean="0"/>
              <a:t>of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Appeal</a:t>
            </a:r>
            <a:r>
              <a:rPr lang="hr-HR" altLang="sr-Latn-RS" sz="2400" dirty="0" smtClean="0"/>
              <a:t> (</a:t>
            </a:r>
            <a:r>
              <a:rPr lang="hr-HR" altLang="sr-Latn-RS" sz="2400" dirty="0" err="1" smtClean="0"/>
              <a:t>Criminal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Division</a:t>
            </a:r>
            <a:r>
              <a:rPr lang="hr-HR" altLang="sr-Latn-RS" sz="2400" dirty="0" smtClean="0"/>
              <a:t>):</a:t>
            </a:r>
          </a:p>
          <a:p>
            <a:pPr>
              <a:buFont typeface="Wingdings" panose="05000000000000000000" pitchFamily="2" charset="2"/>
              <a:buNone/>
            </a:pPr>
            <a:r>
              <a:rPr lang="hr-HR" altLang="sr-Latn-RS" sz="2400" dirty="0" smtClean="0"/>
              <a:t>    1) </a:t>
            </a:r>
            <a:r>
              <a:rPr lang="hr-HR" altLang="sr-Latn-RS" sz="2400" dirty="0" err="1" smtClean="0"/>
              <a:t>The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conviction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may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be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quashed</a:t>
            </a:r>
            <a:r>
              <a:rPr lang="hr-HR" altLang="sr-Latn-RS" sz="2400" dirty="0" smtClean="0"/>
              <a:t> (</a:t>
            </a:r>
            <a:r>
              <a:rPr lang="hr-HR" altLang="sr-Latn-RS" sz="2400" dirty="0" err="1" smtClean="0"/>
              <a:t>the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jury’s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previous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verdict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is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overruled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and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the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accused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is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pronounced</a:t>
            </a:r>
            <a:r>
              <a:rPr lang="hr-HR" altLang="sr-Latn-RS" sz="2400" dirty="0" smtClean="0"/>
              <a:t> ‘</a:t>
            </a:r>
            <a:r>
              <a:rPr lang="hr-HR" altLang="sr-Latn-RS" sz="2400" dirty="0" err="1" smtClean="0"/>
              <a:t>not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guilty</a:t>
            </a:r>
            <a:r>
              <a:rPr lang="hr-HR" altLang="sr-Latn-RS" sz="2400" dirty="0" smtClean="0"/>
              <a:t>’</a:t>
            </a:r>
          </a:p>
          <a:p>
            <a:r>
              <a:rPr lang="hr-HR" altLang="sr-Latn-RS" sz="2400" dirty="0" smtClean="0"/>
              <a:t>2) </a:t>
            </a:r>
            <a:r>
              <a:rPr lang="hr-HR" altLang="sr-Latn-RS" sz="2400" dirty="0" err="1" smtClean="0"/>
              <a:t>The</a:t>
            </a:r>
            <a:r>
              <a:rPr lang="hr-HR" altLang="sr-Latn-RS" sz="2400" dirty="0" smtClean="0"/>
              <a:t> sentence </a:t>
            </a:r>
            <a:r>
              <a:rPr lang="hr-HR" altLang="sr-Latn-RS" sz="2400" dirty="0" err="1" smtClean="0"/>
              <a:t>may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be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reduced</a:t>
            </a:r>
            <a:endParaRPr lang="hr-HR" altLang="sr-Latn-RS" sz="2400" dirty="0" smtClean="0"/>
          </a:p>
          <a:p>
            <a:r>
              <a:rPr lang="hr-HR" altLang="sr-Latn-RS" sz="2400" dirty="0" err="1" smtClean="0"/>
              <a:t>The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Supreme</a:t>
            </a:r>
            <a:r>
              <a:rPr lang="hr-HR" altLang="sr-Latn-RS" sz="2400" dirty="0" smtClean="0"/>
              <a:t> Court:</a:t>
            </a:r>
          </a:p>
          <a:p>
            <a:r>
              <a:rPr lang="hr-HR" altLang="sr-Latn-RS" sz="2400" dirty="0" err="1" smtClean="0"/>
              <a:t>Either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prosecutor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or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defendant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my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appeal</a:t>
            </a:r>
            <a:r>
              <a:rPr lang="hr-HR" altLang="sr-Latn-RS" sz="2400" dirty="0" smtClean="0"/>
              <a:t> on a </a:t>
            </a:r>
            <a:r>
              <a:rPr lang="hr-HR" altLang="sr-Latn-RS" sz="2400" dirty="0" err="1" smtClean="0"/>
              <a:t>point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of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law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of</a:t>
            </a:r>
            <a:r>
              <a:rPr lang="hr-HR" altLang="sr-Latn-RS" sz="2400" dirty="0" smtClean="0"/>
              <a:t> general </a:t>
            </a:r>
            <a:r>
              <a:rPr lang="hr-HR" altLang="sr-Latn-RS" sz="2400" dirty="0" err="1" smtClean="0"/>
              <a:t>public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importance</a:t>
            </a:r>
            <a:endParaRPr lang="hr-HR" altLang="sr-Latn-R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mtClean="0"/>
              <a:t>The royal prerogative of mercy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altLang="sr-Latn-RS" sz="2400" dirty="0" err="1" smtClean="0"/>
              <a:t>The</a:t>
            </a:r>
            <a:r>
              <a:rPr lang="hr-HR" altLang="sr-Latn-RS" sz="2400" dirty="0" smtClean="0"/>
              <a:t> power to pardon </a:t>
            </a:r>
            <a:r>
              <a:rPr lang="hr-HR" altLang="sr-Latn-RS" sz="2400" dirty="0" err="1" smtClean="0"/>
              <a:t>convicted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individuals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exercised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by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the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Crown</a:t>
            </a:r>
            <a:r>
              <a:rPr lang="hr-HR" altLang="sr-Latn-RS" sz="2400" dirty="0" smtClean="0"/>
              <a:t> on </a:t>
            </a:r>
            <a:r>
              <a:rPr lang="hr-HR" altLang="sr-Latn-RS" sz="2400" dirty="0" err="1" smtClean="0"/>
              <a:t>the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advice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of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the</a:t>
            </a:r>
            <a:r>
              <a:rPr lang="hr-HR" altLang="sr-Latn-RS" sz="2400" dirty="0" smtClean="0"/>
              <a:t> Home </a:t>
            </a:r>
            <a:r>
              <a:rPr lang="hr-HR" altLang="sr-Latn-RS" sz="2400" dirty="0" err="1" smtClean="0"/>
              <a:t>Secretary</a:t>
            </a:r>
            <a:r>
              <a:rPr lang="hr-HR" altLang="sr-Latn-RS" sz="2400" dirty="0" smtClean="0"/>
              <a:t>:</a:t>
            </a:r>
          </a:p>
          <a:p>
            <a:r>
              <a:rPr lang="hr-HR" altLang="sr-Latn-RS" sz="2400" dirty="0" smtClean="0"/>
              <a:t>1) A free pardon: </a:t>
            </a:r>
            <a:r>
              <a:rPr lang="hr-HR" altLang="sr-Latn-RS" sz="2400" dirty="0" err="1" smtClean="0"/>
              <a:t>quashing</a:t>
            </a:r>
            <a:r>
              <a:rPr lang="hr-HR" altLang="sr-Latn-RS" sz="2400" dirty="0" smtClean="0"/>
              <a:t> a </a:t>
            </a:r>
            <a:r>
              <a:rPr lang="hr-HR" altLang="sr-Latn-RS" sz="2400" dirty="0" err="1" smtClean="0"/>
              <a:t>conviction</a:t>
            </a:r>
            <a:endParaRPr lang="hr-HR" altLang="sr-Latn-RS" sz="2400" dirty="0" smtClean="0"/>
          </a:p>
          <a:p>
            <a:r>
              <a:rPr lang="hr-HR" altLang="sr-Latn-RS" sz="2400" dirty="0" smtClean="0"/>
              <a:t>2) A </a:t>
            </a:r>
            <a:r>
              <a:rPr lang="hr-HR" altLang="sr-Latn-RS" sz="2400" dirty="0" err="1" smtClean="0"/>
              <a:t>conditional</a:t>
            </a:r>
            <a:r>
              <a:rPr lang="hr-HR" altLang="sr-Latn-RS" sz="2400" dirty="0" smtClean="0"/>
              <a:t> pardon: </a:t>
            </a:r>
            <a:r>
              <a:rPr lang="hr-HR" altLang="sr-Latn-RS" sz="2400" dirty="0" err="1" smtClean="0"/>
              <a:t>excusing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or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varying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the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conviction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subject</a:t>
            </a:r>
            <a:r>
              <a:rPr lang="hr-HR" altLang="sr-Latn-RS" sz="2400" dirty="0" smtClean="0"/>
              <a:t> to </a:t>
            </a:r>
            <a:r>
              <a:rPr lang="hr-HR" altLang="sr-Latn-RS" sz="2400" dirty="0" err="1" smtClean="0"/>
              <a:t>conditions</a:t>
            </a:r>
            <a:endParaRPr lang="hr-HR" altLang="sr-Latn-RS" sz="2400" dirty="0" smtClean="0"/>
          </a:p>
          <a:p>
            <a:r>
              <a:rPr lang="hr-HR" altLang="sr-Latn-RS" sz="2400" dirty="0" smtClean="0"/>
              <a:t>3) </a:t>
            </a:r>
            <a:r>
              <a:rPr lang="hr-HR" altLang="sr-Latn-RS" sz="2400" dirty="0" err="1" smtClean="0"/>
              <a:t>Remission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of</a:t>
            </a:r>
            <a:r>
              <a:rPr lang="hr-HR" altLang="sr-Latn-RS" sz="2400" dirty="0" smtClean="0"/>
              <a:t> a sentence (‘</a:t>
            </a:r>
            <a:r>
              <a:rPr lang="hr-HR" altLang="sr-Latn-RS" sz="2400" dirty="0" err="1" smtClean="0"/>
              <a:t>reduction</a:t>
            </a:r>
            <a:r>
              <a:rPr lang="hr-HR" altLang="sr-Latn-RS" sz="2400" dirty="0" smtClean="0"/>
              <a:t> </a:t>
            </a:r>
            <a:r>
              <a:rPr lang="hr-HR" altLang="sr-Latn-RS" sz="2400" dirty="0" err="1" smtClean="0"/>
              <a:t>of</a:t>
            </a:r>
            <a:r>
              <a:rPr lang="hr-HR" altLang="sr-Latn-RS" sz="2400" dirty="0" smtClean="0"/>
              <a:t> a </a:t>
            </a:r>
            <a:r>
              <a:rPr lang="hr-HR" altLang="sr-Latn-RS" sz="2400" dirty="0" err="1" smtClean="0"/>
              <a:t>prison</a:t>
            </a:r>
            <a:r>
              <a:rPr lang="hr-HR" altLang="sr-Latn-RS" sz="2400" dirty="0" smtClean="0"/>
              <a:t> sentence’)</a:t>
            </a:r>
          </a:p>
          <a:p>
            <a:endParaRPr lang="hr-HR" altLang="sr-Latn-R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Read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text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answer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following</a:t>
            </a:r>
            <a:r>
              <a:rPr lang="hr-HR" dirty="0" smtClean="0"/>
              <a:t> </a:t>
            </a:r>
            <a:r>
              <a:rPr lang="hr-HR" dirty="0" err="1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criminal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dirty="0" err="1" smtClean="0"/>
              <a:t>concerned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?</a:t>
            </a:r>
          </a:p>
          <a:p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purpose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criminal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?</a:t>
            </a:r>
          </a:p>
          <a:p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a </a:t>
            </a:r>
            <a:r>
              <a:rPr lang="hr-HR" dirty="0" err="1" smtClean="0"/>
              <a:t>crime</a:t>
            </a:r>
            <a:r>
              <a:rPr lang="hr-HR" dirty="0" smtClean="0"/>
              <a:t>?</a:t>
            </a:r>
          </a:p>
          <a:p>
            <a:r>
              <a:rPr lang="hr-HR" dirty="0" err="1" smtClean="0"/>
              <a:t>What</a:t>
            </a:r>
            <a:r>
              <a:rPr lang="hr-HR" dirty="0" smtClean="0"/>
              <a:t> are </a:t>
            </a:r>
            <a:r>
              <a:rPr lang="hr-HR" dirty="0" err="1" smtClean="0"/>
              <a:t>two</a:t>
            </a:r>
            <a:r>
              <a:rPr lang="hr-HR" dirty="0" smtClean="0"/>
              <a:t> </a:t>
            </a:r>
            <a:r>
              <a:rPr lang="hr-HR" dirty="0" err="1" smtClean="0"/>
              <a:t>basic</a:t>
            </a:r>
            <a:r>
              <a:rPr lang="hr-HR" dirty="0" smtClean="0"/>
              <a:t> </a:t>
            </a:r>
            <a:r>
              <a:rPr lang="hr-HR" dirty="0" err="1" smtClean="0"/>
              <a:t>elements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a </a:t>
            </a:r>
            <a:r>
              <a:rPr lang="hr-HR" dirty="0" err="1" smtClean="0"/>
              <a:t>crime</a:t>
            </a:r>
            <a:r>
              <a:rPr lang="hr-HR" dirty="0" smtClean="0"/>
              <a:t>?</a:t>
            </a:r>
          </a:p>
          <a:p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role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prosecutor</a:t>
            </a:r>
            <a:r>
              <a:rPr lang="hr-HR" dirty="0" smtClean="0"/>
              <a:t>?</a:t>
            </a:r>
          </a:p>
          <a:p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criterion</a:t>
            </a:r>
            <a:r>
              <a:rPr lang="hr-HR" dirty="0" smtClean="0"/>
              <a:t> for </a:t>
            </a:r>
            <a:r>
              <a:rPr lang="hr-HR" dirty="0" err="1" smtClean="0"/>
              <a:t>classification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offences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English </a:t>
            </a:r>
            <a:r>
              <a:rPr lang="hr-HR" dirty="0" err="1" smtClean="0"/>
              <a:t>law</a:t>
            </a:r>
            <a:r>
              <a:rPr lang="hr-HR" dirty="0" smtClean="0"/>
              <a:t>?</a:t>
            </a:r>
          </a:p>
          <a:p>
            <a:r>
              <a:rPr lang="hr-HR" dirty="0" err="1" smtClean="0"/>
              <a:t>What</a:t>
            </a:r>
            <a:r>
              <a:rPr lang="hr-HR" dirty="0" smtClean="0"/>
              <a:t> are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features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adversarial</a:t>
            </a:r>
            <a:r>
              <a:rPr lang="hr-HR" dirty="0" smtClean="0"/>
              <a:t> system?</a:t>
            </a:r>
          </a:p>
          <a:p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courts</a:t>
            </a:r>
            <a:r>
              <a:rPr lang="hr-HR" dirty="0" smtClean="0"/>
              <a:t> </a:t>
            </a:r>
            <a:r>
              <a:rPr lang="hr-HR" dirty="0" err="1" smtClean="0"/>
              <a:t>try</a:t>
            </a:r>
            <a:r>
              <a:rPr lang="hr-HR" dirty="0" smtClean="0"/>
              <a:t> </a:t>
            </a:r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offences</a:t>
            </a:r>
            <a:r>
              <a:rPr lang="hr-HR" dirty="0" smtClean="0"/>
              <a:t>?</a:t>
            </a:r>
          </a:p>
          <a:p>
            <a:r>
              <a:rPr lang="hr-HR" dirty="0" err="1" smtClean="0"/>
              <a:t>What</a:t>
            </a:r>
            <a:r>
              <a:rPr lang="hr-HR" dirty="0" smtClean="0"/>
              <a:t> are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purposes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sentencing</a:t>
            </a:r>
            <a:r>
              <a:rPr lang="hr-HR" dirty="0" smtClean="0"/>
              <a:t>?</a:t>
            </a:r>
          </a:p>
          <a:p>
            <a:r>
              <a:rPr lang="hr-HR" dirty="0" err="1" smtClean="0"/>
              <a:t>What</a:t>
            </a:r>
            <a:r>
              <a:rPr lang="hr-HR" dirty="0" smtClean="0"/>
              <a:t> are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main</a:t>
            </a:r>
            <a:r>
              <a:rPr lang="hr-HR" dirty="0" smtClean="0"/>
              <a:t> </a:t>
            </a:r>
            <a:r>
              <a:rPr lang="hr-HR" dirty="0" err="1" smtClean="0"/>
              <a:t>types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punishment</a:t>
            </a:r>
            <a:r>
              <a:rPr lang="hr-HR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10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dirty="0" err="1" smtClean="0"/>
              <a:t>Classify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following</a:t>
            </a:r>
            <a:r>
              <a:rPr lang="hr-HR" sz="2400" dirty="0" smtClean="0"/>
              <a:t>: </a:t>
            </a:r>
            <a:r>
              <a:rPr lang="hr-HR" sz="2400" dirty="0" err="1" smtClean="0"/>
              <a:t>burglary</a:t>
            </a:r>
            <a:r>
              <a:rPr lang="hr-HR" sz="2400" dirty="0" smtClean="0"/>
              <a:t>, </a:t>
            </a:r>
            <a:r>
              <a:rPr lang="hr-HR" sz="2400" dirty="0" err="1" smtClean="0"/>
              <a:t>assault</a:t>
            </a:r>
            <a:r>
              <a:rPr lang="hr-HR" sz="2400" dirty="0" smtClean="0"/>
              <a:t> </a:t>
            </a:r>
            <a:r>
              <a:rPr lang="hr-HR" sz="2400" dirty="0" err="1" smtClean="0"/>
              <a:t>causing</a:t>
            </a:r>
            <a:r>
              <a:rPr lang="hr-HR" sz="2400" dirty="0" smtClean="0"/>
              <a:t> </a:t>
            </a:r>
            <a:r>
              <a:rPr lang="hr-HR" sz="2400" dirty="0" err="1" smtClean="0"/>
              <a:t>bodily</a:t>
            </a:r>
            <a:r>
              <a:rPr lang="hr-HR" sz="2400" dirty="0" smtClean="0"/>
              <a:t> </a:t>
            </a:r>
            <a:r>
              <a:rPr lang="hr-HR" sz="2400" dirty="0" err="1" smtClean="0"/>
              <a:t>harm</a:t>
            </a:r>
            <a:r>
              <a:rPr lang="hr-HR" sz="2400" dirty="0" smtClean="0"/>
              <a:t>, </a:t>
            </a:r>
            <a:r>
              <a:rPr lang="hr-HR" sz="2400" dirty="0" err="1" smtClean="0"/>
              <a:t>manslaughter</a:t>
            </a:r>
            <a:r>
              <a:rPr lang="hr-HR" sz="2400" dirty="0" smtClean="0"/>
              <a:t>, </a:t>
            </a:r>
            <a:r>
              <a:rPr lang="hr-HR" sz="2400" dirty="0" err="1" smtClean="0"/>
              <a:t>rape</a:t>
            </a:r>
            <a:r>
              <a:rPr lang="hr-HR" sz="2400" dirty="0" smtClean="0"/>
              <a:t>, </a:t>
            </a:r>
            <a:r>
              <a:rPr lang="hr-HR" sz="2400" dirty="0" err="1" smtClean="0"/>
              <a:t>theft</a:t>
            </a:r>
            <a:r>
              <a:rPr lang="hr-HR" sz="2400" dirty="0" smtClean="0"/>
              <a:t>, </a:t>
            </a:r>
            <a:r>
              <a:rPr lang="hr-HR" sz="2400" dirty="0" err="1" smtClean="0"/>
              <a:t>driving</a:t>
            </a:r>
            <a:r>
              <a:rPr lang="hr-HR" sz="2400" dirty="0" smtClean="0"/>
              <a:t> </a:t>
            </a:r>
            <a:r>
              <a:rPr lang="hr-HR" sz="2400" dirty="0" err="1" smtClean="0"/>
              <a:t>offences</a:t>
            </a:r>
            <a:r>
              <a:rPr lang="hr-HR" sz="2400" dirty="0" smtClean="0"/>
              <a:t>, </a:t>
            </a:r>
            <a:r>
              <a:rPr lang="hr-HR" sz="2400" dirty="0" err="1" smtClean="0"/>
              <a:t>common</a:t>
            </a:r>
            <a:r>
              <a:rPr lang="hr-HR" sz="2400" dirty="0" smtClean="0"/>
              <a:t> </a:t>
            </a:r>
            <a:r>
              <a:rPr lang="hr-HR" sz="2400" dirty="0" err="1" smtClean="0"/>
              <a:t>assault</a:t>
            </a:r>
            <a:r>
              <a:rPr lang="hr-HR" sz="2400" dirty="0" smtClean="0"/>
              <a:t>, </a:t>
            </a:r>
            <a:r>
              <a:rPr lang="hr-HR" sz="2400" dirty="0" err="1" smtClean="0"/>
              <a:t>obtaining</a:t>
            </a:r>
            <a:r>
              <a:rPr lang="hr-HR" sz="2400" dirty="0" smtClean="0"/>
              <a:t> </a:t>
            </a:r>
            <a:r>
              <a:rPr lang="hr-HR" sz="2400" dirty="0" err="1" smtClean="0"/>
              <a:t>property</a:t>
            </a:r>
            <a:r>
              <a:rPr lang="hr-HR" sz="2400" dirty="0" smtClean="0"/>
              <a:t> </a:t>
            </a:r>
            <a:r>
              <a:rPr lang="hr-HR" sz="2400" dirty="0" err="1" smtClean="0"/>
              <a:t>by</a:t>
            </a:r>
            <a:r>
              <a:rPr lang="hr-HR" sz="2400" dirty="0" smtClean="0"/>
              <a:t> </a:t>
            </a:r>
            <a:r>
              <a:rPr lang="hr-HR" sz="2400" dirty="0" err="1" smtClean="0"/>
              <a:t>deception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5431733"/>
              </p:ext>
            </p:extLst>
          </p:nvPr>
        </p:nvGraphicFramePr>
        <p:xfrm>
          <a:off x="1103313" y="2052638"/>
          <a:ext cx="8947149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2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Summary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Triable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either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way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Indictable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35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Put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steps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correct</a:t>
            </a:r>
            <a:r>
              <a:rPr lang="hr-HR" dirty="0" smtClean="0"/>
              <a:t> </a:t>
            </a:r>
            <a:r>
              <a:rPr lang="hr-HR" dirty="0" err="1" smtClean="0"/>
              <a:t>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err="1" smtClean="0"/>
              <a:t>Reviewing</a:t>
            </a:r>
            <a:r>
              <a:rPr lang="hr-HR" sz="2400" dirty="0" smtClean="0"/>
              <a:t> a </a:t>
            </a:r>
            <a:r>
              <a:rPr lang="hr-HR" sz="2400" dirty="0" err="1" smtClean="0"/>
              <a:t>case</a:t>
            </a:r>
            <a:r>
              <a:rPr lang="hr-HR" sz="2400" dirty="0" smtClean="0"/>
              <a:t> </a:t>
            </a:r>
            <a:r>
              <a:rPr lang="hr-HR" sz="2400" dirty="0" err="1" smtClean="0"/>
              <a:t>by</a:t>
            </a:r>
            <a:r>
              <a:rPr lang="hr-HR" sz="2400" dirty="0" smtClean="0"/>
              <a:t> CPS</a:t>
            </a:r>
          </a:p>
          <a:p>
            <a:r>
              <a:rPr lang="hr-HR" sz="2400" dirty="0" err="1" smtClean="0"/>
              <a:t>Bringing</a:t>
            </a:r>
            <a:r>
              <a:rPr lang="hr-HR" sz="2400" dirty="0" smtClean="0"/>
              <a:t> a </a:t>
            </a:r>
            <a:r>
              <a:rPr lang="hr-HR" sz="2400" dirty="0" err="1" smtClean="0"/>
              <a:t>prosecution</a:t>
            </a:r>
            <a:endParaRPr lang="hr-HR" sz="2400" dirty="0" smtClean="0"/>
          </a:p>
          <a:p>
            <a:r>
              <a:rPr lang="hr-HR" sz="2400" dirty="0" err="1" smtClean="0"/>
              <a:t>Sending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suspect</a:t>
            </a:r>
            <a:r>
              <a:rPr lang="hr-HR" sz="2400" dirty="0" smtClean="0"/>
              <a:t> to </a:t>
            </a:r>
            <a:r>
              <a:rPr lang="hr-HR" sz="2400" dirty="0" err="1" smtClean="0"/>
              <a:t>court</a:t>
            </a:r>
            <a:endParaRPr lang="hr-HR" sz="2400" dirty="0" smtClean="0"/>
          </a:p>
          <a:p>
            <a:r>
              <a:rPr lang="hr-HR" sz="2400" dirty="0" err="1" smtClean="0"/>
              <a:t>Releasing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suspect</a:t>
            </a:r>
            <a:r>
              <a:rPr lang="hr-HR" sz="2400" dirty="0" smtClean="0"/>
              <a:t> on </a:t>
            </a:r>
            <a:r>
              <a:rPr lang="hr-HR" sz="2400" dirty="0" err="1" smtClean="0"/>
              <a:t>bail</a:t>
            </a:r>
            <a:endParaRPr lang="hr-HR" sz="2400" dirty="0" smtClean="0"/>
          </a:p>
          <a:p>
            <a:r>
              <a:rPr lang="hr-HR" sz="2400" dirty="0" err="1" smtClean="0"/>
              <a:t>Investigating</a:t>
            </a:r>
            <a:r>
              <a:rPr lang="hr-HR" sz="2400" dirty="0" smtClean="0"/>
              <a:t> a </a:t>
            </a:r>
            <a:r>
              <a:rPr lang="hr-HR" sz="2400" dirty="0" err="1" smtClean="0"/>
              <a:t>crime</a:t>
            </a:r>
            <a:endParaRPr lang="hr-HR" sz="2400" dirty="0" smtClean="0"/>
          </a:p>
          <a:p>
            <a:r>
              <a:rPr lang="hr-HR" sz="2400" dirty="0" err="1" smtClean="0"/>
              <a:t>Detaining</a:t>
            </a:r>
            <a:r>
              <a:rPr lang="hr-HR" sz="2400" dirty="0" smtClean="0"/>
              <a:t> a </a:t>
            </a:r>
            <a:r>
              <a:rPr lang="hr-HR" sz="2400" dirty="0" err="1" smtClean="0"/>
              <a:t>suspect</a:t>
            </a:r>
            <a:r>
              <a:rPr lang="hr-HR" sz="2400" dirty="0" smtClean="0"/>
              <a:t> </a:t>
            </a:r>
            <a:r>
              <a:rPr lang="hr-HR" sz="2400" dirty="0" err="1" smtClean="0"/>
              <a:t>in</a:t>
            </a:r>
            <a:r>
              <a:rPr lang="hr-HR" sz="2400" dirty="0" smtClean="0"/>
              <a:t> </a:t>
            </a:r>
            <a:r>
              <a:rPr lang="hr-HR" sz="2400" dirty="0" err="1" smtClean="0"/>
              <a:t>custody</a:t>
            </a:r>
            <a:endParaRPr lang="hr-HR" sz="2400" dirty="0" smtClean="0"/>
          </a:p>
          <a:p>
            <a:r>
              <a:rPr lang="hr-HR" sz="2400" dirty="0" err="1" smtClean="0"/>
              <a:t>Arresting</a:t>
            </a:r>
            <a:r>
              <a:rPr lang="hr-HR" sz="2400" dirty="0" smtClean="0"/>
              <a:t> a </a:t>
            </a:r>
            <a:r>
              <a:rPr lang="hr-HR" sz="2400" dirty="0" err="1" smtClean="0"/>
              <a:t>suspect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305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Explain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following</a:t>
            </a:r>
            <a:r>
              <a:rPr lang="hr-HR" dirty="0" smtClean="0"/>
              <a:t> </a:t>
            </a:r>
            <a:r>
              <a:rPr lang="hr-HR" dirty="0" err="1" smtClean="0"/>
              <a:t>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To </a:t>
            </a:r>
            <a:r>
              <a:rPr lang="hr-HR" sz="2400" dirty="0" err="1" smtClean="0"/>
              <a:t>bear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burden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proof</a:t>
            </a:r>
            <a:endParaRPr lang="hr-HR" sz="2400" dirty="0" smtClean="0"/>
          </a:p>
          <a:p>
            <a:r>
              <a:rPr lang="hr-HR" sz="2400" dirty="0" err="1" smtClean="0"/>
              <a:t>Presumed</a:t>
            </a:r>
            <a:r>
              <a:rPr lang="hr-HR" sz="2400" dirty="0" smtClean="0"/>
              <a:t> to </a:t>
            </a:r>
            <a:r>
              <a:rPr lang="hr-HR" sz="2400" dirty="0" err="1" smtClean="0"/>
              <a:t>be</a:t>
            </a:r>
            <a:r>
              <a:rPr lang="hr-HR" sz="2400" dirty="0" smtClean="0"/>
              <a:t> </a:t>
            </a:r>
            <a:r>
              <a:rPr lang="hr-HR" sz="2400" dirty="0" err="1" smtClean="0"/>
              <a:t>innocent</a:t>
            </a:r>
            <a:endParaRPr lang="hr-HR" sz="2400" dirty="0" smtClean="0"/>
          </a:p>
          <a:p>
            <a:r>
              <a:rPr lang="hr-HR" sz="2400" dirty="0" smtClean="0"/>
              <a:t>To </a:t>
            </a:r>
            <a:r>
              <a:rPr lang="hr-HR" sz="2400" dirty="0" err="1" smtClean="0"/>
              <a:t>hold</a:t>
            </a:r>
            <a:r>
              <a:rPr lang="hr-HR" sz="2400" dirty="0" smtClean="0"/>
              <a:t> a </a:t>
            </a:r>
            <a:r>
              <a:rPr lang="hr-HR" sz="2400" dirty="0" err="1" smtClean="0"/>
              <a:t>person</a:t>
            </a:r>
            <a:r>
              <a:rPr lang="hr-HR" sz="2400" dirty="0" smtClean="0"/>
              <a:t> </a:t>
            </a:r>
            <a:r>
              <a:rPr lang="hr-HR" sz="2400" dirty="0" err="1" smtClean="0"/>
              <a:t>liable</a:t>
            </a:r>
            <a:r>
              <a:rPr lang="hr-HR" sz="2400" dirty="0" smtClean="0"/>
              <a:t> for </a:t>
            </a:r>
            <a:r>
              <a:rPr lang="hr-HR" sz="2400" dirty="0" err="1" smtClean="0"/>
              <a:t>breaking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law</a:t>
            </a:r>
            <a:endParaRPr lang="hr-HR" sz="2400" dirty="0" smtClean="0"/>
          </a:p>
          <a:p>
            <a:r>
              <a:rPr lang="hr-HR" sz="2400" dirty="0" err="1" smtClean="0"/>
              <a:t>Ignorance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law</a:t>
            </a:r>
            <a:r>
              <a:rPr lang="hr-HR" sz="2400" dirty="0" smtClean="0"/>
              <a:t> </a:t>
            </a:r>
            <a:r>
              <a:rPr lang="hr-HR" sz="2400" dirty="0" err="1" smtClean="0"/>
              <a:t>is</a:t>
            </a:r>
            <a:r>
              <a:rPr lang="hr-HR" sz="2400" dirty="0" smtClean="0"/>
              <a:t> no </a:t>
            </a:r>
            <a:r>
              <a:rPr lang="hr-HR" sz="2400" dirty="0" err="1" smtClean="0"/>
              <a:t>excuse</a:t>
            </a:r>
            <a:endParaRPr lang="hr-HR" sz="2400" dirty="0" smtClean="0"/>
          </a:p>
          <a:p>
            <a:r>
              <a:rPr lang="hr-HR" sz="2400" dirty="0" smtClean="0"/>
              <a:t>To </a:t>
            </a:r>
            <a:r>
              <a:rPr lang="hr-HR" sz="2400" dirty="0" err="1" smtClean="0"/>
              <a:t>persuade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judge</a:t>
            </a:r>
            <a:r>
              <a:rPr lang="hr-HR" sz="2400" dirty="0" smtClean="0"/>
              <a:t>/</a:t>
            </a:r>
            <a:r>
              <a:rPr lang="hr-HR" sz="2400" dirty="0" err="1" smtClean="0"/>
              <a:t>jury</a:t>
            </a:r>
            <a:r>
              <a:rPr lang="hr-HR" sz="2400" dirty="0" smtClean="0"/>
              <a:t> </a:t>
            </a:r>
            <a:r>
              <a:rPr lang="hr-HR" sz="2400" dirty="0" err="1" smtClean="0"/>
              <a:t>beyond</a:t>
            </a:r>
            <a:r>
              <a:rPr lang="hr-HR" sz="2400" dirty="0" smtClean="0"/>
              <a:t> </a:t>
            </a:r>
            <a:r>
              <a:rPr lang="hr-HR" sz="2400" dirty="0" err="1" smtClean="0"/>
              <a:t>reasonable</a:t>
            </a:r>
            <a:r>
              <a:rPr lang="hr-HR" sz="2400" dirty="0" smtClean="0"/>
              <a:t> </a:t>
            </a:r>
            <a:r>
              <a:rPr lang="hr-HR" sz="2400" dirty="0" err="1" smtClean="0"/>
              <a:t>doubt</a:t>
            </a:r>
            <a:endParaRPr lang="hr-HR" sz="2400" dirty="0" smtClean="0"/>
          </a:p>
          <a:p>
            <a:r>
              <a:rPr lang="hr-HR" sz="2400" dirty="0" smtClean="0"/>
              <a:t>To prove </a:t>
            </a:r>
            <a:r>
              <a:rPr lang="hr-HR" sz="2400" dirty="0" err="1" smtClean="0"/>
              <a:t>beyond</a:t>
            </a:r>
            <a:r>
              <a:rPr lang="hr-HR" sz="2400" dirty="0" smtClean="0"/>
              <a:t> </a:t>
            </a:r>
            <a:r>
              <a:rPr lang="hr-HR" sz="2400" dirty="0" err="1" smtClean="0"/>
              <a:t>reasonable</a:t>
            </a:r>
            <a:r>
              <a:rPr lang="hr-HR" sz="2400" dirty="0" smtClean="0"/>
              <a:t> </a:t>
            </a:r>
            <a:r>
              <a:rPr lang="hr-HR" sz="2400" dirty="0" err="1" smtClean="0"/>
              <a:t>doubt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0522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dirty="0" err="1" smtClean="0"/>
              <a:t>Match</a:t>
            </a:r>
            <a:r>
              <a:rPr lang="hr-HR" sz="2400" dirty="0" smtClean="0"/>
              <a:t> </a:t>
            </a:r>
            <a:r>
              <a:rPr lang="hr-HR" sz="2400" dirty="0" err="1" smtClean="0"/>
              <a:t>each</a:t>
            </a:r>
            <a:r>
              <a:rPr lang="hr-HR" sz="2400" dirty="0" smtClean="0"/>
              <a:t> </a:t>
            </a:r>
            <a:r>
              <a:rPr lang="hr-HR" sz="2400" dirty="0" err="1" smtClean="0"/>
              <a:t>verb</a:t>
            </a:r>
            <a:r>
              <a:rPr lang="hr-HR" sz="2400" dirty="0" smtClean="0"/>
              <a:t> </a:t>
            </a:r>
            <a:r>
              <a:rPr lang="hr-HR" sz="2400" dirty="0" err="1" smtClean="0"/>
              <a:t>with</a:t>
            </a:r>
            <a:r>
              <a:rPr lang="hr-HR" sz="2400" dirty="0" smtClean="0"/>
              <a:t> a </a:t>
            </a:r>
            <a:r>
              <a:rPr lang="hr-HR" sz="2400" dirty="0" err="1" smtClean="0"/>
              <a:t>noun</a:t>
            </a:r>
            <a:r>
              <a:rPr lang="hr-HR" sz="2400" dirty="0" smtClean="0"/>
              <a:t>: „(</a:t>
            </a:r>
            <a:r>
              <a:rPr lang="hr-HR" sz="2400" dirty="0" err="1" smtClean="0"/>
              <a:t>not</a:t>
            </a:r>
            <a:r>
              <a:rPr lang="hr-HR" sz="2400" dirty="0" smtClean="0"/>
              <a:t>) </a:t>
            </a:r>
            <a:r>
              <a:rPr lang="hr-HR" sz="2400" dirty="0" err="1" smtClean="0"/>
              <a:t>guilty</a:t>
            </a:r>
            <a:r>
              <a:rPr lang="hr-HR" sz="2400" dirty="0" smtClean="0"/>
              <a:t>”,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law</a:t>
            </a:r>
            <a:r>
              <a:rPr lang="hr-HR" sz="2400" dirty="0" smtClean="0"/>
              <a:t> (2x), </a:t>
            </a:r>
            <a:r>
              <a:rPr lang="hr-HR" sz="2400" dirty="0" err="1" smtClean="0"/>
              <a:t>in</a:t>
            </a:r>
            <a:r>
              <a:rPr lang="hr-HR" sz="2400" dirty="0" smtClean="0"/>
              <a:t> </a:t>
            </a:r>
            <a:r>
              <a:rPr lang="hr-HR" sz="2400" dirty="0" err="1" smtClean="0"/>
              <a:t>custody</a:t>
            </a:r>
            <a:r>
              <a:rPr lang="hr-HR" sz="2400" dirty="0" smtClean="0"/>
              <a:t>, </a:t>
            </a:r>
            <a:r>
              <a:rPr lang="hr-HR" sz="2400" dirty="0" err="1" smtClean="0"/>
              <a:t>bail</a:t>
            </a:r>
            <a:r>
              <a:rPr lang="hr-HR" sz="2400" dirty="0" smtClean="0"/>
              <a:t>, a sentence, a </a:t>
            </a:r>
            <a:r>
              <a:rPr lang="hr-HR" sz="2400" dirty="0" err="1" smtClean="0"/>
              <a:t>warrant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arrest</a:t>
            </a:r>
            <a:r>
              <a:rPr lang="hr-HR" sz="2400" dirty="0" smtClean="0"/>
              <a:t>, a </a:t>
            </a:r>
            <a:r>
              <a:rPr lang="hr-HR" sz="2400" dirty="0" err="1" smtClean="0"/>
              <a:t>charge</a:t>
            </a:r>
            <a:r>
              <a:rPr lang="hr-HR" sz="2400" dirty="0" smtClean="0"/>
              <a:t>, a </a:t>
            </a:r>
            <a:r>
              <a:rPr lang="hr-HR" sz="2400" dirty="0" err="1" smtClean="0"/>
              <a:t>criminal</a:t>
            </a:r>
            <a:r>
              <a:rPr lang="hr-HR" sz="2400" dirty="0" smtClean="0"/>
              <a:t> </a:t>
            </a:r>
            <a:r>
              <a:rPr lang="hr-HR" sz="2400" dirty="0" err="1" smtClean="0"/>
              <a:t>offence</a:t>
            </a:r>
            <a:r>
              <a:rPr lang="hr-HR" sz="2400" dirty="0" smtClean="0"/>
              <a:t>, a </a:t>
            </a:r>
            <a:r>
              <a:rPr lang="hr-HR" sz="2400" dirty="0" err="1" smtClean="0"/>
              <a:t>rule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To </a:t>
            </a:r>
            <a:r>
              <a:rPr lang="hr-HR" dirty="0" err="1" smtClean="0"/>
              <a:t>violate</a:t>
            </a:r>
            <a:r>
              <a:rPr lang="hr-HR" dirty="0" smtClean="0"/>
              <a:t> _____________</a:t>
            </a:r>
          </a:p>
          <a:p>
            <a:r>
              <a:rPr lang="hr-HR" dirty="0" smtClean="0"/>
              <a:t>To </a:t>
            </a:r>
            <a:r>
              <a:rPr lang="hr-HR" dirty="0" err="1" smtClean="0"/>
              <a:t>issue</a:t>
            </a:r>
            <a:r>
              <a:rPr lang="hr-HR" dirty="0" smtClean="0"/>
              <a:t>________________</a:t>
            </a:r>
          </a:p>
          <a:p>
            <a:r>
              <a:rPr lang="hr-HR" dirty="0" smtClean="0"/>
              <a:t>To </a:t>
            </a:r>
            <a:r>
              <a:rPr lang="hr-HR" dirty="0" err="1" smtClean="0"/>
              <a:t>grant</a:t>
            </a:r>
            <a:r>
              <a:rPr lang="hr-HR" dirty="0" smtClean="0"/>
              <a:t> _______________</a:t>
            </a:r>
          </a:p>
          <a:p>
            <a:r>
              <a:rPr lang="hr-HR" dirty="0" smtClean="0"/>
              <a:t>To </a:t>
            </a:r>
            <a:r>
              <a:rPr lang="hr-HR" dirty="0" err="1" smtClean="0"/>
              <a:t>detain</a:t>
            </a:r>
            <a:r>
              <a:rPr lang="hr-HR" dirty="0" smtClean="0"/>
              <a:t>______________</a:t>
            </a:r>
          </a:p>
          <a:p>
            <a:r>
              <a:rPr lang="hr-HR" dirty="0" smtClean="0"/>
              <a:t>To </a:t>
            </a:r>
            <a:r>
              <a:rPr lang="hr-HR" dirty="0" err="1" smtClean="0"/>
              <a:t>breach</a:t>
            </a:r>
            <a:r>
              <a:rPr lang="hr-HR" dirty="0" smtClean="0"/>
              <a:t>_____________</a:t>
            </a:r>
          </a:p>
          <a:p>
            <a:r>
              <a:rPr lang="hr-HR" dirty="0" smtClean="0"/>
              <a:t>To </a:t>
            </a:r>
            <a:r>
              <a:rPr lang="hr-HR" dirty="0" err="1" smtClean="0"/>
              <a:t>plead</a:t>
            </a:r>
            <a:r>
              <a:rPr lang="hr-HR" dirty="0" smtClean="0"/>
              <a:t>_________________</a:t>
            </a:r>
          </a:p>
          <a:p>
            <a:r>
              <a:rPr lang="hr-HR" dirty="0" smtClean="0"/>
              <a:t>To </a:t>
            </a:r>
            <a:r>
              <a:rPr lang="hr-HR" dirty="0" err="1" smtClean="0"/>
              <a:t>impose</a:t>
            </a:r>
            <a:r>
              <a:rPr lang="hr-HR" dirty="0" smtClean="0"/>
              <a:t>_______________</a:t>
            </a:r>
          </a:p>
          <a:p>
            <a:r>
              <a:rPr lang="hr-HR" dirty="0" smtClean="0"/>
              <a:t>To </a:t>
            </a:r>
            <a:r>
              <a:rPr lang="hr-HR" dirty="0" err="1" smtClean="0"/>
              <a:t>bring</a:t>
            </a:r>
            <a:r>
              <a:rPr lang="hr-HR" dirty="0" smtClean="0"/>
              <a:t> _________________</a:t>
            </a:r>
          </a:p>
          <a:p>
            <a:r>
              <a:rPr lang="hr-HR" dirty="0" smtClean="0"/>
              <a:t>To </a:t>
            </a:r>
            <a:r>
              <a:rPr lang="hr-HR" dirty="0" err="1" smtClean="0"/>
              <a:t>commit</a:t>
            </a:r>
            <a:r>
              <a:rPr lang="hr-HR" dirty="0" smtClean="0"/>
              <a:t>______________</a:t>
            </a:r>
          </a:p>
          <a:p>
            <a:r>
              <a:rPr lang="hr-HR" dirty="0" smtClean="0"/>
              <a:t>To </a:t>
            </a:r>
            <a:r>
              <a:rPr lang="hr-HR" dirty="0" err="1" smtClean="0"/>
              <a:t>break</a:t>
            </a:r>
            <a:r>
              <a:rPr lang="hr-HR" dirty="0" smtClean="0"/>
              <a:t>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81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Basic</a:t>
            </a:r>
            <a:r>
              <a:rPr lang="hr-HR" dirty="0" smtClean="0"/>
              <a:t> </a:t>
            </a:r>
            <a:r>
              <a:rPr lang="hr-HR" dirty="0" err="1" smtClean="0"/>
              <a:t>intent</a:t>
            </a:r>
            <a:r>
              <a:rPr lang="hr-HR" dirty="0" smtClean="0"/>
              <a:t> </a:t>
            </a:r>
            <a:r>
              <a:rPr lang="hr-HR" dirty="0" err="1" smtClean="0"/>
              <a:t>crimes</a:t>
            </a:r>
            <a:r>
              <a:rPr lang="hr-HR" dirty="0" smtClean="0"/>
              <a:t> vs. </a:t>
            </a:r>
            <a:r>
              <a:rPr lang="hr-HR" dirty="0" err="1" smtClean="0"/>
              <a:t>Specific</a:t>
            </a:r>
            <a:r>
              <a:rPr lang="hr-HR" dirty="0" smtClean="0"/>
              <a:t> </a:t>
            </a:r>
            <a:r>
              <a:rPr lang="hr-HR" dirty="0" err="1" smtClean="0"/>
              <a:t>intent</a:t>
            </a:r>
            <a:r>
              <a:rPr lang="hr-HR" dirty="0" smtClean="0"/>
              <a:t> </a:t>
            </a:r>
            <a:r>
              <a:rPr lang="hr-HR" dirty="0" err="1" smtClean="0"/>
              <a:t>crimes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Basic</a:t>
            </a:r>
            <a:r>
              <a:rPr lang="hr-HR" dirty="0" smtClean="0"/>
              <a:t> </a:t>
            </a:r>
            <a:r>
              <a:rPr lang="hr-HR" dirty="0" err="1" smtClean="0"/>
              <a:t>intent</a:t>
            </a:r>
            <a:r>
              <a:rPr lang="hr-HR" dirty="0" smtClean="0"/>
              <a:t> </a:t>
            </a:r>
            <a:r>
              <a:rPr lang="hr-HR" dirty="0" err="1" smtClean="0"/>
              <a:t>crimes</a:t>
            </a:r>
            <a:r>
              <a:rPr lang="hr-HR" dirty="0" smtClean="0"/>
              <a:t> – </a:t>
            </a:r>
            <a:r>
              <a:rPr lang="hr-HR" dirty="0" err="1" smtClean="0"/>
              <a:t>crimes</a:t>
            </a:r>
            <a:r>
              <a:rPr lang="hr-HR" dirty="0" smtClean="0"/>
              <a:t> </a:t>
            </a:r>
            <a:r>
              <a:rPr lang="hr-HR" dirty="0" err="1" smtClean="0"/>
              <a:t>based</a:t>
            </a:r>
            <a:r>
              <a:rPr lang="hr-HR" dirty="0" smtClean="0"/>
              <a:t> on </a:t>
            </a:r>
            <a:r>
              <a:rPr lang="hr-HR" dirty="0" err="1" smtClean="0"/>
              <a:t>recklessness</a:t>
            </a:r>
            <a:r>
              <a:rPr lang="hr-HR" dirty="0" smtClean="0"/>
              <a:t> </a:t>
            </a:r>
            <a:r>
              <a:rPr lang="hr-HR" dirty="0" err="1" smtClean="0"/>
              <a:t>or</a:t>
            </a:r>
            <a:r>
              <a:rPr lang="hr-HR" dirty="0" smtClean="0"/>
              <a:t> </a:t>
            </a:r>
            <a:r>
              <a:rPr lang="hr-HR" dirty="0" err="1" smtClean="0"/>
              <a:t>negligence</a:t>
            </a:r>
            <a:r>
              <a:rPr lang="hr-HR" dirty="0" smtClean="0"/>
              <a:t>;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defendant</a:t>
            </a:r>
            <a:r>
              <a:rPr lang="hr-HR" dirty="0" smtClean="0"/>
              <a:t> </a:t>
            </a:r>
            <a:r>
              <a:rPr lang="hr-HR" dirty="0" err="1" smtClean="0"/>
              <a:t>intended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conduct</a:t>
            </a:r>
            <a:r>
              <a:rPr lang="hr-HR" dirty="0" smtClean="0"/>
              <a:t> but </a:t>
            </a:r>
            <a:r>
              <a:rPr lang="hr-HR" dirty="0" err="1" smtClean="0"/>
              <a:t>not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result</a:t>
            </a:r>
            <a:r>
              <a:rPr lang="hr-HR" dirty="0" smtClean="0"/>
              <a:t> (</a:t>
            </a:r>
            <a:r>
              <a:rPr lang="hr-HR" dirty="0" err="1" smtClean="0"/>
              <a:t>negligent</a:t>
            </a:r>
            <a:r>
              <a:rPr lang="hr-HR" dirty="0" smtClean="0"/>
              <a:t> </a:t>
            </a:r>
            <a:r>
              <a:rPr lang="hr-HR" dirty="0" err="1" smtClean="0"/>
              <a:t>homicide</a:t>
            </a:r>
            <a:r>
              <a:rPr lang="hr-HR" dirty="0" smtClean="0"/>
              <a:t>, </a:t>
            </a:r>
            <a:r>
              <a:rPr lang="hr-HR" dirty="0" err="1" smtClean="0"/>
              <a:t>arson</a:t>
            </a:r>
            <a:r>
              <a:rPr lang="hr-HR" dirty="0" smtClean="0"/>
              <a:t>)</a:t>
            </a:r>
          </a:p>
          <a:p>
            <a:r>
              <a:rPr lang="hr-HR" dirty="0" err="1" smtClean="0"/>
              <a:t>Specific</a:t>
            </a:r>
            <a:r>
              <a:rPr lang="hr-HR" dirty="0" smtClean="0"/>
              <a:t> </a:t>
            </a:r>
            <a:r>
              <a:rPr lang="hr-HR" dirty="0" err="1" smtClean="0"/>
              <a:t>intent</a:t>
            </a:r>
            <a:r>
              <a:rPr lang="hr-HR" dirty="0" smtClean="0"/>
              <a:t> </a:t>
            </a:r>
            <a:r>
              <a:rPr lang="hr-HR" dirty="0" err="1" smtClean="0"/>
              <a:t>crimes</a:t>
            </a:r>
            <a:r>
              <a:rPr lang="hr-HR" dirty="0" smtClean="0"/>
              <a:t> – </a:t>
            </a:r>
            <a:r>
              <a:rPr lang="hr-HR" dirty="0" err="1" smtClean="0"/>
              <a:t>intentional</a:t>
            </a:r>
            <a:r>
              <a:rPr lang="hr-HR" dirty="0" smtClean="0"/>
              <a:t> </a:t>
            </a:r>
            <a:r>
              <a:rPr lang="hr-HR" dirty="0" err="1" smtClean="0"/>
              <a:t>crimes</a:t>
            </a:r>
            <a:r>
              <a:rPr lang="hr-HR" dirty="0" smtClean="0"/>
              <a:t> </a:t>
            </a:r>
            <a:r>
              <a:rPr lang="hr-HR" dirty="0" err="1" smtClean="0"/>
              <a:t>where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defendant</a:t>
            </a:r>
            <a:r>
              <a:rPr lang="hr-HR" dirty="0" smtClean="0"/>
              <a:t> </a:t>
            </a:r>
            <a:r>
              <a:rPr lang="hr-HR" dirty="0" err="1" smtClean="0"/>
              <a:t>intended</a:t>
            </a:r>
            <a:r>
              <a:rPr lang="hr-HR" dirty="0" smtClean="0"/>
              <a:t> </a:t>
            </a:r>
            <a:r>
              <a:rPr lang="hr-HR" dirty="0" err="1" smtClean="0"/>
              <a:t>both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conduct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result</a:t>
            </a:r>
            <a:r>
              <a:rPr lang="hr-HR" dirty="0" smtClean="0"/>
              <a:t> (</a:t>
            </a:r>
            <a:r>
              <a:rPr lang="hr-HR" dirty="0" err="1" smtClean="0"/>
              <a:t>murder</a:t>
            </a:r>
            <a:r>
              <a:rPr lang="hr-HR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31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dirty="0" err="1" smtClean="0"/>
              <a:t>Match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defences</a:t>
            </a:r>
            <a:r>
              <a:rPr lang="hr-HR" sz="2400" dirty="0" smtClean="0"/>
              <a:t> </a:t>
            </a:r>
            <a:r>
              <a:rPr lang="hr-HR" sz="2400" dirty="0" err="1" smtClean="0"/>
              <a:t>with</a:t>
            </a:r>
            <a:r>
              <a:rPr lang="hr-HR" sz="2400" dirty="0" smtClean="0"/>
              <a:t> </a:t>
            </a:r>
            <a:r>
              <a:rPr lang="hr-HR" sz="2400" dirty="0" err="1" smtClean="0"/>
              <a:t>their</a:t>
            </a:r>
            <a:r>
              <a:rPr lang="hr-HR" sz="2400" dirty="0" smtClean="0"/>
              <a:t> </a:t>
            </a:r>
            <a:r>
              <a:rPr lang="hr-HR" sz="2400" dirty="0" err="1" smtClean="0"/>
              <a:t>definitions</a:t>
            </a:r>
            <a:r>
              <a:rPr lang="hr-HR" sz="2400" dirty="0" smtClean="0"/>
              <a:t>: </a:t>
            </a:r>
            <a:r>
              <a:rPr lang="hr-HR" sz="2400" dirty="0" err="1" smtClean="0"/>
              <a:t>involuntary</a:t>
            </a:r>
            <a:r>
              <a:rPr lang="hr-HR" sz="2400" dirty="0" smtClean="0"/>
              <a:t> </a:t>
            </a:r>
            <a:r>
              <a:rPr lang="hr-HR" sz="2400" dirty="0" err="1" smtClean="0"/>
              <a:t>intoxication</a:t>
            </a:r>
            <a:r>
              <a:rPr lang="hr-HR" sz="2400" dirty="0" smtClean="0"/>
              <a:t>, </a:t>
            </a:r>
            <a:r>
              <a:rPr lang="hr-HR" sz="2400" dirty="0" err="1" smtClean="0"/>
              <a:t>infancy</a:t>
            </a:r>
            <a:r>
              <a:rPr lang="hr-HR" sz="2400" dirty="0" smtClean="0"/>
              <a:t>, </a:t>
            </a:r>
            <a:r>
              <a:rPr lang="hr-HR" sz="2400" dirty="0" err="1" smtClean="0"/>
              <a:t>insane</a:t>
            </a:r>
            <a:r>
              <a:rPr lang="hr-HR" sz="2400" dirty="0" smtClean="0"/>
              <a:t> </a:t>
            </a:r>
            <a:r>
              <a:rPr lang="hr-HR" sz="2400" dirty="0" err="1" smtClean="0"/>
              <a:t>automatism</a:t>
            </a:r>
            <a:r>
              <a:rPr lang="hr-HR" sz="2400" dirty="0" smtClean="0"/>
              <a:t>, </a:t>
            </a:r>
            <a:r>
              <a:rPr lang="hr-HR" sz="2400" dirty="0" err="1" smtClean="0"/>
              <a:t>self-defence</a:t>
            </a:r>
            <a:r>
              <a:rPr lang="hr-HR" sz="2400" dirty="0" smtClean="0"/>
              <a:t>, </a:t>
            </a:r>
            <a:r>
              <a:rPr lang="hr-HR" sz="2400" dirty="0" err="1" smtClean="0"/>
              <a:t>duress</a:t>
            </a:r>
            <a:r>
              <a:rPr lang="hr-HR" sz="2400" dirty="0" smtClean="0"/>
              <a:t>, </a:t>
            </a:r>
            <a:r>
              <a:rPr lang="hr-HR" sz="2400" dirty="0" err="1" smtClean="0"/>
              <a:t>voluntary</a:t>
            </a:r>
            <a:r>
              <a:rPr lang="hr-HR" sz="2400" dirty="0" smtClean="0"/>
              <a:t> </a:t>
            </a:r>
            <a:r>
              <a:rPr lang="hr-HR" sz="2400" dirty="0" err="1" smtClean="0"/>
              <a:t>intoxication</a:t>
            </a:r>
            <a:r>
              <a:rPr lang="hr-HR" sz="2400" dirty="0" smtClean="0"/>
              <a:t>, </a:t>
            </a:r>
            <a:r>
              <a:rPr lang="hr-HR" sz="2400" dirty="0" err="1" smtClean="0"/>
              <a:t>necessity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1. A </a:t>
            </a:r>
            <a:r>
              <a:rPr lang="hr-HR" dirty="0" err="1" smtClean="0"/>
              <a:t>state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which</a:t>
            </a:r>
            <a:r>
              <a:rPr lang="hr-HR" dirty="0" smtClean="0"/>
              <a:t> a </a:t>
            </a:r>
            <a:r>
              <a:rPr lang="hr-HR" dirty="0" err="1" smtClean="0"/>
              <a:t>person’s</a:t>
            </a:r>
            <a:r>
              <a:rPr lang="hr-HR" dirty="0" smtClean="0"/>
              <a:t> </a:t>
            </a:r>
            <a:r>
              <a:rPr lang="hr-HR" dirty="0" err="1" smtClean="0"/>
              <a:t>physical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mental</a:t>
            </a:r>
            <a:r>
              <a:rPr lang="hr-HR" dirty="0" smtClean="0"/>
              <a:t> </a:t>
            </a:r>
            <a:r>
              <a:rPr lang="hr-HR" dirty="0" err="1" smtClean="0"/>
              <a:t>capabilities</a:t>
            </a:r>
            <a:r>
              <a:rPr lang="hr-HR" dirty="0" smtClean="0"/>
              <a:t> are </a:t>
            </a:r>
            <a:r>
              <a:rPr lang="hr-HR" dirty="0" err="1" smtClean="0"/>
              <a:t>impaired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voluntary</a:t>
            </a:r>
            <a:r>
              <a:rPr lang="hr-HR" dirty="0" smtClean="0"/>
              <a:t> </a:t>
            </a:r>
            <a:r>
              <a:rPr lang="hr-HR" dirty="0" err="1" smtClean="0"/>
              <a:t>intake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any</a:t>
            </a:r>
            <a:r>
              <a:rPr lang="hr-HR" dirty="0" smtClean="0"/>
              <a:t> </a:t>
            </a:r>
            <a:r>
              <a:rPr lang="hr-HR" dirty="0" err="1" smtClean="0"/>
              <a:t>alcohol</a:t>
            </a:r>
            <a:r>
              <a:rPr lang="hr-HR" dirty="0" smtClean="0"/>
              <a:t> </a:t>
            </a:r>
            <a:r>
              <a:rPr lang="hr-HR" dirty="0" err="1" smtClean="0"/>
              <a:t>or</a:t>
            </a:r>
            <a:r>
              <a:rPr lang="hr-HR" dirty="0" smtClean="0"/>
              <a:t> drug </a:t>
            </a:r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used</a:t>
            </a:r>
            <a:r>
              <a:rPr lang="hr-HR" dirty="0" smtClean="0"/>
              <a:t> as </a:t>
            </a:r>
            <a:r>
              <a:rPr lang="hr-HR" dirty="0" err="1" smtClean="0"/>
              <a:t>evidence</a:t>
            </a:r>
            <a:r>
              <a:rPr lang="hr-HR" dirty="0" smtClean="0"/>
              <a:t> to </a:t>
            </a:r>
            <a:r>
              <a:rPr lang="hr-HR" dirty="0" err="1" smtClean="0"/>
              <a:t>disprove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mens</a:t>
            </a:r>
            <a:r>
              <a:rPr lang="hr-HR" dirty="0" smtClean="0"/>
              <a:t> </a:t>
            </a:r>
            <a:r>
              <a:rPr lang="hr-HR" dirty="0" err="1" smtClean="0"/>
              <a:t>rea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specific</a:t>
            </a:r>
            <a:r>
              <a:rPr lang="hr-HR" dirty="0" smtClean="0"/>
              <a:t> but </a:t>
            </a:r>
            <a:r>
              <a:rPr lang="hr-HR" dirty="0" err="1" smtClean="0"/>
              <a:t>not</a:t>
            </a:r>
            <a:r>
              <a:rPr lang="hr-HR" dirty="0" smtClean="0"/>
              <a:t> </a:t>
            </a:r>
            <a:r>
              <a:rPr lang="hr-HR" dirty="0" err="1" smtClean="0"/>
              <a:t>basic</a:t>
            </a:r>
            <a:r>
              <a:rPr lang="hr-HR" dirty="0" smtClean="0"/>
              <a:t> </a:t>
            </a:r>
            <a:r>
              <a:rPr lang="hr-HR" dirty="0" err="1" smtClean="0"/>
              <a:t>crimes</a:t>
            </a:r>
            <a:r>
              <a:rPr lang="hr-HR" dirty="0" smtClean="0"/>
              <a:t> ___________________</a:t>
            </a:r>
          </a:p>
          <a:p>
            <a:r>
              <a:rPr lang="hr-HR" dirty="0" smtClean="0"/>
              <a:t>2.  </a:t>
            </a:r>
            <a:r>
              <a:rPr lang="hr-HR" dirty="0" err="1" smtClean="0"/>
              <a:t>Lack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mens</a:t>
            </a:r>
            <a:r>
              <a:rPr lang="hr-HR" dirty="0" smtClean="0"/>
              <a:t> </a:t>
            </a:r>
            <a:r>
              <a:rPr lang="hr-HR" dirty="0" err="1" smtClean="0"/>
              <a:t>rea</a:t>
            </a:r>
            <a:r>
              <a:rPr lang="hr-HR" dirty="0" smtClean="0"/>
              <a:t> </a:t>
            </a:r>
            <a:r>
              <a:rPr lang="hr-HR" dirty="0" err="1" smtClean="0"/>
              <a:t>due</a:t>
            </a:r>
            <a:r>
              <a:rPr lang="hr-HR" dirty="0" smtClean="0"/>
              <a:t> to </a:t>
            </a:r>
            <a:r>
              <a:rPr lang="hr-HR" dirty="0" err="1" smtClean="0"/>
              <a:t>involuntary</a:t>
            </a:r>
            <a:r>
              <a:rPr lang="hr-HR" dirty="0" smtClean="0"/>
              <a:t> </a:t>
            </a:r>
            <a:r>
              <a:rPr lang="hr-HR" dirty="0" err="1" smtClean="0"/>
              <a:t>intoxication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a </a:t>
            </a:r>
            <a:r>
              <a:rPr lang="hr-HR" dirty="0" err="1" smtClean="0"/>
              <a:t>defence</a:t>
            </a:r>
            <a:r>
              <a:rPr lang="hr-HR" dirty="0" smtClean="0"/>
              <a:t> to </a:t>
            </a:r>
            <a:r>
              <a:rPr lang="hr-HR" dirty="0" err="1" smtClean="0"/>
              <a:t>crimes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both</a:t>
            </a:r>
            <a:r>
              <a:rPr lang="hr-HR" dirty="0" smtClean="0"/>
              <a:t> </a:t>
            </a:r>
            <a:r>
              <a:rPr lang="hr-HR" dirty="0" err="1" smtClean="0"/>
              <a:t>specific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basic</a:t>
            </a:r>
            <a:r>
              <a:rPr lang="hr-HR" dirty="0" smtClean="0"/>
              <a:t> </a:t>
            </a:r>
            <a:r>
              <a:rPr lang="hr-HR" dirty="0" err="1" smtClean="0"/>
              <a:t>intent</a:t>
            </a:r>
            <a:r>
              <a:rPr lang="hr-HR" dirty="0" smtClean="0"/>
              <a:t> ___________</a:t>
            </a:r>
          </a:p>
          <a:p>
            <a:r>
              <a:rPr lang="hr-HR" dirty="0" smtClean="0"/>
              <a:t>3. A </a:t>
            </a:r>
            <a:r>
              <a:rPr lang="hr-HR" dirty="0" err="1" smtClean="0"/>
              <a:t>child</a:t>
            </a:r>
            <a:r>
              <a:rPr lang="hr-HR" dirty="0" smtClean="0"/>
              <a:t> </a:t>
            </a:r>
            <a:r>
              <a:rPr lang="hr-HR" dirty="0" err="1" smtClean="0"/>
              <a:t>under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age </a:t>
            </a:r>
            <a:r>
              <a:rPr lang="hr-HR" dirty="0" err="1" smtClean="0"/>
              <a:t>of</a:t>
            </a:r>
            <a:r>
              <a:rPr lang="hr-HR" dirty="0" smtClean="0"/>
              <a:t> 10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not</a:t>
            </a:r>
            <a:r>
              <a:rPr lang="hr-HR" dirty="0" smtClean="0"/>
              <a:t> </a:t>
            </a:r>
            <a:r>
              <a:rPr lang="hr-HR" dirty="0" err="1" smtClean="0"/>
              <a:t>criminally</a:t>
            </a:r>
            <a:r>
              <a:rPr lang="hr-HR" dirty="0" smtClean="0"/>
              <a:t> </a:t>
            </a:r>
            <a:r>
              <a:rPr lang="hr-HR" dirty="0" err="1" smtClean="0"/>
              <a:t>responsible</a:t>
            </a:r>
            <a:r>
              <a:rPr lang="hr-HR" dirty="0" smtClean="0"/>
              <a:t>_______</a:t>
            </a:r>
          </a:p>
          <a:p>
            <a:r>
              <a:rPr lang="hr-HR" dirty="0" smtClean="0"/>
              <a:t>4. A </a:t>
            </a:r>
            <a:r>
              <a:rPr lang="hr-HR" dirty="0" err="1" smtClean="0"/>
              <a:t>defendant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insane</a:t>
            </a:r>
            <a:r>
              <a:rPr lang="hr-HR" dirty="0" smtClean="0"/>
              <a:t> </a:t>
            </a:r>
            <a:r>
              <a:rPr lang="hr-HR" dirty="0" err="1" smtClean="0"/>
              <a:t>if</a:t>
            </a:r>
            <a:r>
              <a:rPr lang="hr-HR" dirty="0" smtClean="0"/>
              <a:t> </a:t>
            </a:r>
            <a:r>
              <a:rPr lang="hr-HR" dirty="0" err="1" smtClean="0"/>
              <a:t>suffering</a:t>
            </a:r>
            <a:r>
              <a:rPr lang="hr-HR" dirty="0" smtClean="0"/>
              <a:t> </a:t>
            </a:r>
            <a:r>
              <a:rPr lang="hr-HR" dirty="0" err="1" smtClean="0"/>
              <a:t>from</a:t>
            </a:r>
            <a:r>
              <a:rPr lang="hr-HR" dirty="0" smtClean="0"/>
              <a:t> a </a:t>
            </a:r>
            <a:r>
              <a:rPr lang="hr-HR" dirty="0" err="1" smtClean="0"/>
              <a:t>defect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reason</a:t>
            </a:r>
            <a:r>
              <a:rPr lang="hr-HR" dirty="0"/>
              <a:t> </a:t>
            </a:r>
            <a:r>
              <a:rPr lang="hr-HR" dirty="0" err="1" smtClean="0"/>
              <a:t>so</a:t>
            </a:r>
            <a:r>
              <a:rPr lang="hr-HR" dirty="0" smtClean="0"/>
              <a:t> as </a:t>
            </a:r>
            <a:r>
              <a:rPr lang="hr-HR" dirty="0" err="1" smtClean="0"/>
              <a:t>not</a:t>
            </a:r>
            <a:r>
              <a:rPr lang="hr-HR" dirty="0" smtClean="0"/>
              <a:t> to </a:t>
            </a:r>
            <a:r>
              <a:rPr lang="hr-HR" dirty="0" err="1" smtClean="0"/>
              <a:t>know</a:t>
            </a:r>
            <a:r>
              <a:rPr lang="hr-HR" dirty="0" smtClean="0"/>
              <a:t> </a:t>
            </a:r>
            <a:r>
              <a:rPr lang="hr-HR" dirty="0" err="1" smtClean="0"/>
              <a:t>what</a:t>
            </a:r>
            <a:r>
              <a:rPr lang="hr-HR" dirty="0" smtClean="0"/>
              <a:t> s/he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doing</a:t>
            </a:r>
            <a:r>
              <a:rPr lang="hr-HR" dirty="0" smtClean="0"/>
              <a:t> </a:t>
            </a:r>
            <a:r>
              <a:rPr lang="hr-HR" dirty="0" err="1" smtClean="0"/>
              <a:t>or</a:t>
            </a:r>
            <a:r>
              <a:rPr lang="hr-HR" dirty="0" smtClean="0"/>
              <a:t> </a:t>
            </a:r>
            <a:r>
              <a:rPr lang="hr-HR" dirty="0" err="1" smtClean="0"/>
              <a:t>not</a:t>
            </a:r>
            <a:r>
              <a:rPr lang="hr-HR" dirty="0" smtClean="0"/>
              <a:t> to </a:t>
            </a:r>
            <a:r>
              <a:rPr lang="hr-HR" dirty="0" err="1" smtClean="0"/>
              <a:t>know</a:t>
            </a:r>
            <a:r>
              <a:rPr lang="hr-HR" dirty="0" smtClean="0"/>
              <a:t>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it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wrong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95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dirty="0" err="1"/>
              <a:t>Match</a:t>
            </a:r>
            <a:r>
              <a:rPr lang="hr-HR" sz="2400" dirty="0"/>
              <a:t> </a:t>
            </a:r>
            <a:r>
              <a:rPr lang="hr-HR" sz="2400" dirty="0" err="1"/>
              <a:t>the</a:t>
            </a:r>
            <a:r>
              <a:rPr lang="hr-HR" sz="2400" dirty="0"/>
              <a:t> </a:t>
            </a:r>
            <a:r>
              <a:rPr lang="hr-HR" sz="2400" dirty="0" err="1"/>
              <a:t>defences</a:t>
            </a:r>
            <a:r>
              <a:rPr lang="hr-HR" sz="2400" dirty="0"/>
              <a:t> </a:t>
            </a:r>
            <a:r>
              <a:rPr lang="hr-HR" sz="2400" dirty="0" err="1"/>
              <a:t>with</a:t>
            </a:r>
            <a:r>
              <a:rPr lang="hr-HR" sz="2400" dirty="0"/>
              <a:t> </a:t>
            </a:r>
            <a:r>
              <a:rPr lang="hr-HR" sz="2400" dirty="0" err="1"/>
              <a:t>their</a:t>
            </a:r>
            <a:r>
              <a:rPr lang="hr-HR" sz="2400" dirty="0"/>
              <a:t> </a:t>
            </a:r>
            <a:r>
              <a:rPr lang="hr-HR" sz="2400" dirty="0" err="1"/>
              <a:t>definitions</a:t>
            </a:r>
            <a:r>
              <a:rPr lang="hr-HR" sz="2400" dirty="0"/>
              <a:t>: </a:t>
            </a:r>
            <a:r>
              <a:rPr lang="hr-HR" sz="2400" dirty="0" err="1"/>
              <a:t>involuntary</a:t>
            </a:r>
            <a:r>
              <a:rPr lang="hr-HR" sz="2400" dirty="0"/>
              <a:t> </a:t>
            </a:r>
            <a:r>
              <a:rPr lang="hr-HR" sz="2400" dirty="0" err="1"/>
              <a:t>intoxication</a:t>
            </a:r>
            <a:r>
              <a:rPr lang="hr-HR" sz="2400" dirty="0"/>
              <a:t>, </a:t>
            </a:r>
            <a:r>
              <a:rPr lang="hr-HR" sz="2400" dirty="0" err="1"/>
              <a:t>infancy</a:t>
            </a:r>
            <a:r>
              <a:rPr lang="hr-HR" sz="2400" dirty="0"/>
              <a:t>, </a:t>
            </a:r>
            <a:r>
              <a:rPr lang="hr-HR" sz="2400" dirty="0" err="1"/>
              <a:t>insane</a:t>
            </a:r>
            <a:r>
              <a:rPr lang="hr-HR" sz="2400" dirty="0"/>
              <a:t> </a:t>
            </a:r>
            <a:r>
              <a:rPr lang="hr-HR" sz="2400" dirty="0" err="1"/>
              <a:t>automatism</a:t>
            </a:r>
            <a:r>
              <a:rPr lang="hr-HR" sz="2400" dirty="0"/>
              <a:t>, </a:t>
            </a:r>
            <a:r>
              <a:rPr lang="hr-HR" sz="2400" dirty="0" err="1"/>
              <a:t>self-defence</a:t>
            </a:r>
            <a:r>
              <a:rPr lang="hr-HR" sz="2400" dirty="0"/>
              <a:t>, </a:t>
            </a:r>
            <a:r>
              <a:rPr lang="hr-HR" sz="2400" dirty="0" err="1"/>
              <a:t>duress</a:t>
            </a:r>
            <a:r>
              <a:rPr lang="hr-HR" sz="2400" dirty="0"/>
              <a:t>, </a:t>
            </a:r>
            <a:r>
              <a:rPr lang="hr-HR" sz="2400" dirty="0" err="1"/>
              <a:t>voluntary</a:t>
            </a:r>
            <a:r>
              <a:rPr lang="hr-HR" sz="2400" dirty="0"/>
              <a:t> </a:t>
            </a:r>
            <a:r>
              <a:rPr lang="hr-HR" sz="2400" dirty="0" err="1"/>
              <a:t>intoxication</a:t>
            </a:r>
            <a:r>
              <a:rPr lang="hr-HR" sz="2400" dirty="0"/>
              <a:t>, </a:t>
            </a:r>
            <a:r>
              <a:rPr lang="hr-HR" sz="2400" dirty="0" err="1"/>
              <a:t>necessity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5.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defendant’s</a:t>
            </a:r>
            <a:r>
              <a:rPr lang="hr-HR" dirty="0" smtClean="0"/>
              <a:t> </a:t>
            </a:r>
            <a:r>
              <a:rPr lang="hr-HR" dirty="0" err="1" smtClean="0"/>
              <a:t>will</a:t>
            </a:r>
            <a:r>
              <a:rPr lang="hr-HR" dirty="0" smtClean="0"/>
              <a:t> must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overborne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a </a:t>
            </a:r>
            <a:r>
              <a:rPr lang="hr-HR" dirty="0" err="1" smtClean="0"/>
              <a:t>threat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death</a:t>
            </a:r>
            <a:r>
              <a:rPr lang="hr-HR" dirty="0" smtClean="0"/>
              <a:t> </a:t>
            </a:r>
            <a:r>
              <a:rPr lang="hr-HR" dirty="0" err="1" smtClean="0"/>
              <a:t>or</a:t>
            </a:r>
            <a:r>
              <a:rPr lang="hr-HR" dirty="0" smtClean="0"/>
              <a:t> </a:t>
            </a:r>
            <a:r>
              <a:rPr lang="hr-HR" dirty="0" err="1" smtClean="0"/>
              <a:t>serious</a:t>
            </a:r>
            <a:r>
              <a:rPr lang="hr-HR" dirty="0" smtClean="0"/>
              <a:t> personal </a:t>
            </a:r>
            <a:r>
              <a:rPr lang="hr-HR" dirty="0" err="1" smtClean="0"/>
              <a:t>injury</a:t>
            </a:r>
            <a:r>
              <a:rPr lang="hr-HR" dirty="0" smtClean="0"/>
              <a:t> (no </a:t>
            </a:r>
            <a:r>
              <a:rPr lang="hr-HR" dirty="0" err="1" smtClean="0"/>
              <a:t>defence</a:t>
            </a:r>
            <a:r>
              <a:rPr lang="hr-HR" dirty="0" smtClean="0"/>
              <a:t> to </a:t>
            </a:r>
            <a:r>
              <a:rPr lang="hr-HR" dirty="0" err="1" smtClean="0"/>
              <a:t>murder</a:t>
            </a:r>
            <a:r>
              <a:rPr lang="hr-HR" dirty="0" smtClean="0"/>
              <a:t> </a:t>
            </a:r>
            <a:r>
              <a:rPr lang="hr-HR" dirty="0" err="1" smtClean="0"/>
              <a:t>or</a:t>
            </a:r>
            <a:r>
              <a:rPr lang="hr-HR" dirty="0" smtClean="0"/>
              <a:t> </a:t>
            </a:r>
            <a:r>
              <a:rPr lang="hr-HR" dirty="0" err="1" smtClean="0"/>
              <a:t>attempted</a:t>
            </a:r>
            <a:r>
              <a:rPr lang="hr-HR" dirty="0" smtClean="0"/>
              <a:t> </a:t>
            </a:r>
            <a:r>
              <a:rPr lang="hr-HR" dirty="0" err="1" smtClean="0"/>
              <a:t>murder</a:t>
            </a:r>
            <a:r>
              <a:rPr lang="hr-HR" dirty="0" smtClean="0"/>
              <a:t>)</a:t>
            </a:r>
          </a:p>
          <a:p>
            <a:r>
              <a:rPr lang="hr-HR" dirty="0" smtClean="0"/>
              <a:t>_____________________</a:t>
            </a:r>
          </a:p>
          <a:p>
            <a:r>
              <a:rPr lang="hr-HR" dirty="0" smtClean="0"/>
              <a:t>6. </a:t>
            </a:r>
            <a:r>
              <a:rPr lang="hr-HR" dirty="0" err="1" smtClean="0"/>
              <a:t>It</a:t>
            </a:r>
            <a:r>
              <a:rPr lang="hr-HR" dirty="0" smtClean="0"/>
              <a:t> </a:t>
            </a:r>
            <a:r>
              <a:rPr lang="hr-HR" dirty="0" err="1" smtClean="0"/>
              <a:t>may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available</a:t>
            </a:r>
            <a:r>
              <a:rPr lang="hr-HR" dirty="0" smtClean="0"/>
              <a:t> as a </a:t>
            </a:r>
            <a:r>
              <a:rPr lang="hr-HR" dirty="0" err="1" smtClean="0"/>
              <a:t>defence</a:t>
            </a:r>
            <a:r>
              <a:rPr lang="hr-HR" dirty="0" smtClean="0"/>
              <a:t> </a:t>
            </a:r>
            <a:r>
              <a:rPr lang="hr-HR" dirty="0" err="1" smtClean="0"/>
              <a:t>where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defendant’s</a:t>
            </a:r>
            <a:r>
              <a:rPr lang="hr-HR" dirty="0" smtClean="0"/>
              <a:t> </a:t>
            </a:r>
            <a:r>
              <a:rPr lang="hr-HR" dirty="0" err="1" smtClean="0"/>
              <a:t>action</a:t>
            </a:r>
            <a:r>
              <a:rPr lang="hr-HR" dirty="0" smtClean="0"/>
              <a:t> </a:t>
            </a:r>
            <a:r>
              <a:rPr lang="hr-HR" dirty="0" err="1" smtClean="0"/>
              <a:t>arises</a:t>
            </a:r>
            <a:r>
              <a:rPr lang="hr-HR" dirty="0" smtClean="0"/>
              <a:t> </a:t>
            </a:r>
            <a:r>
              <a:rPr lang="hr-HR" dirty="0" err="1" smtClean="0"/>
              <a:t>from</a:t>
            </a:r>
            <a:r>
              <a:rPr lang="hr-HR" dirty="0" smtClean="0"/>
              <a:t> a </a:t>
            </a:r>
            <a:r>
              <a:rPr lang="hr-HR" dirty="0" err="1" smtClean="0"/>
              <a:t>fear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death</a:t>
            </a:r>
            <a:r>
              <a:rPr lang="hr-HR" dirty="0" smtClean="0"/>
              <a:t> </a:t>
            </a:r>
            <a:r>
              <a:rPr lang="hr-HR" dirty="0" err="1" smtClean="0"/>
              <a:t>or</a:t>
            </a:r>
            <a:r>
              <a:rPr lang="hr-HR" dirty="0" smtClean="0"/>
              <a:t> </a:t>
            </a:r>
            <a:r>
              <a:rPr lang="hr-HR" dirty="0" err="1" smtClean="0"/>
              <a:t>serious</a:t>
            </a:r>
            <a:r>
              <a:rPr lang="hr-HR" dirty="0" smtClean="0"/>
              <a:t> </a:t>
            </a:r>
            <a:r>
              <a:rPr lang="hr-HR" dirty="0" err="1" smtClean="0"/>
              <a:t>injury</a:t>
            </a:r>
            <a:r>
              <a:rPr lang="hr-HR" dirty="0" smtClean="0"/>
              <a:t> (no </a:t>
            </a:r>
            <a:r>
              <a:rPr lang="hr-HR" dirty="0" err="1" smtClean="0"/>
              <a:t>defence</a:t>
            </a:r>
            <a:r>
              <a:rPr lang="hr-HR" dirty="0" smtClean="0"/>
              <a:t> to </a:t>
            </a:r>
            <a:r>
              <a:rPr lang="hr-HR" dirty="0" err="1" smtClean="0"/>
              <a:t>murder</a:t>
            </a:r>
            <a:r>
              <a:rPr lang="hr-HR" dirty="0" smtClean="0"/>
              <a:t> </a:t>
            </a:r>
            <a:r>
              <a:rPr lang="hr-HR" dirty="0" err="1" smtClean="0"/>
              <a:t>except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highly</a:t>
            </a:r>
            <a:r>
              <a:rPr lang="hr-HR" dirty="0" smtClean="0"/>
              <a:t> </a:t>
            </a:r>
            <a:r>
              <a:rPr lang="hr-HR" dirty="0" err="1" smtClean="0"/>
              <a:t>exceptional</a:t>
            </a:r>
            <a:r>
              <a:rPr lang="hr-HR" dirty="0" smtClean="0"/>
              <a:t> </a:t>
            </a:r>
            <a:r>
              <a:rPr lang="hr-HR" dirty="0" err="1" smtClean="0"/>
              <a:t>circumstances</a:t>
            </a:r>
            <a:r>
              <a:rPr lang="hr-HR" dirty="0" smtClean="0"/>
              <a:t>)_________</a:t>
            </a:r>
          </a:p>
          <a:p>
            <a:r>
              <a:rPr lang="hr-HR" dirty="0" smtClean="0"/>
              <a:t>7. A </a:t>
            </a:r>
            <a:r>
              <a:rPr lang="hr-HR" dirty="0" err="1" smtClean="0"/>
              <a:t>person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entitled</a:t>
            </a:r>
            <a:r>
              <a:rPr lang="hr-HR" dirty="0" smtClean="0"/>
              <a:t> to use </a:t>
            </a:r>
            <a:r>
              <a:rPr lang="hr-HR" dirty="0" err="1" smtClean="0"/>
              <a:t>reasonable</a:t>
            </a:r>
            <a:r>
              <a:rPr lang="hr-HR" dirty="0" smtClean="0"/>
              <a:t> </a:t>
            </a:r>
            <a:r>
              <a:rPr lang="hr-HR" dirty="0" err="1" smtClean="0"/>
              <a:t>force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defence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themselves</a:t>
            </a:r>
            <a:r>
              <a:rPr lang="hr-HR" dirty="0" smtClean="0"/>
              <a:t> </a:t>
            </a:r>
            <a:r>
              <a:rPr lang="hr-HR" dirty="0" err="1" smtClean="0"/>
              <a:t>or</a:t>
            </a:r>
            <a:r>
              <a:rPr lang="hr-HR" dirty="0" smtClean="0"/>
              <a:t> </a:t>
            </a:r>
            <a:r>
              <a:rPr lang="hr-HR" dirty="0" err="1" smtClean="0"/>
              <a:t>another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also</a:t>
            </a:r>
            <a:r>
              <a:rPr lang="hr-HR" dirty="0" smtClean="0"/>
              <a:t> to </a:t>
            </a:r>
            <a:r>
              <a:rPr lang="hr-HR" dirty="0" err="1" smtClean="0"/>
              <a:t>prevent</a:t>
            </a:r>
            <a:r>
              <a:rPr lang="hr-HR" dirty="0" smtClean="0"/>
              <a:t> a </a:t>
            </a:r>
            <a:r>
              <a:rPr lang="hr-HR" dirty="0" err="1" smtClean="0"/>
              <a:t>crime</a:t>
            </a:r>
            <a:r>
              <a:rPr lang="hr-HR" dirty="0" smtClean="0"/>
              <a:t> </a:t>
            </a:r>
            <a:r>
              <a:rPr lang="hr-HR" dirty="0" err="1" smtClean="0"/>
              <a:t>or</a:t>
            </a:r>
            <a:r>
              <a:rPr lang="hr-HR" dirty="0" smtClean="0"/>
              <a:t> </a:t>
            </a:r>
            <a:r>
              <a:rPr lang="hr-HR" dirty="0" err="1" smtClean="0"/>
              <a:t>effect</a:t>
            </a:r>
            <a:r>
              <a:rPr lang="hr-HR" dirty="0" smtClean="0"/>
              <a:t> </a:t>
            </a:r>
            <a:r>
              <a:rPr lang="hr-HR" dirty="0" err="1" smtClean="0"/>
              <a:t>an</a:t>
            </a:r>
            <a:r>
              <a:rPr lang="hr-HR" dirty="0" smtClean="0"/>
              <a:t> </a:t>
            </a:r>
            <a:r>
              <a:rPr lang="hr-HR" dirty="0" err="1" smtClean="0"/>
              <a:t>arrest</a:t>
            </a:r>
            <a:r>
              <a:rPr lang="hr-HR" dirty="0" smtClean="0"/>
              <a:t>._______________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90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mtClean="0"/>
              <a:t>Prosecution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2400" dirty="0" err="1" smtClean="0"/>
              <a:t>Criminal</a:t>
            </a:r>
            <a:r>
              <a:rPr lang="hr-HR" sz="2400" dirty="0" smtClean="0"/>
              <a:t> </a:t>
            </a:r>
            <a:r>
              <a:rPr lang="hr-HR" sz="2400" dirty="0" err="1" smtClean="0"/>
              <a:t>prosecutions</a:t>
            </a:r>
            <a:r>
              <a:rPr lang="hr-HR" sz="2400" dirty="0" smtClean="0"/>
              <a:t> – </a:t>
            </a:r>
            <a:r>
              <a:rPr lang="hr-HR" sz="2400" dirty="0" err="1" smtClean="0"/>
              <a:t>in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name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Crown</a:t>
            </a:r>
            <a:endParaRPr lang="hr-HR" sz="2400" dirty="0" smtClean="0"/>
          </a:p>
          <a:p>
            <a:pPr eaLnBrk="1" hangingPunct="1">
              <a:defRPr/>
            </a:pP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duty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conducting</a:t>
            </a:r>
            <a:r>
              <a:rPr lang="hr-HR" sz="2400" dirty="0" smtClean="0"/>
              <a:t> </a:t>
            </a:r>
            <a:r>
              <a:rPr lang="hr-HR" sz="2400" dirty="0" err="1" smtClean="0"/>
              <a:t>prosecutions</a:t>
            </a:r>
            <a:r>
              <a:rPr lang="hr-HR" sz="2400" dirty="0" smtClean="0"/>
              <a:t> </a:t>
            </a:r>
            <a:r>
              <a:rPr lang="hr-HR" sz="2400" dirty="0" err="1" smtClean="0"/>
              <a:t>in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UK.: </a:t>
            </a:r>
            <a:r>
              <a:rPr lang="hr-HR" sz="2400" dirty="0" err="1" smtClean="0"/>
              <a:t>Crown</a:t>
            </a:r>
            <a:r>
              <a:rPr lang="hr-HR" sz="2400" dirty="0" smtClean="0"/>
              <a:t> </a:t>
            </a:r>
            <a:r>
              <a:rPr lang="hr-HR" sz="2400" dirty="0" err="1" smtClean="0"/>
              <a:t>Prosecution</a:t>
            </a:r>
            <a:r>
              <a:rPr lang="hr-HR" sz="2400" dirty="0" smtClean="0"/>
              <a:t> Service (CPS), </a:t>
            </a:r>
            <a:r>
              <a:rPr lang="hr-HR" sz="2400" dirty="0" err="1" smtClean="0"/>
              <a:t>created</a:t>
            </a:r>
            <a:r>
              <a:rPr lang="hr-HR" sz="2400" dirty="0" smtClean="0"/>
              <a:t> </a:t>
            </a:r>
            <a:r>
              <a:rPr lang="hr-HR" sz="2400" dirty="0" err="1" smtClean="0"/>
              <a:t>by</a:t>
            </a:r>
            <a:r>
              <a:rPr lang="hr-HR" sz="2400" dirty="0" smtClean="0"/>
              <a:t> </a:t>
            </a:r>
            <a:r>
              <a:rPr lang="hr-HR" sz="2400" dirty="0" err="1" smtClean="0"/>
              <a:t>Prosecution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Offences</a:t>
            </a:r>
            <a:r>
              <a:rPr lang="hr-HR" sz="2400" dirty="0" smtClean="0"/>
              <a:t> </a:t>
            </a:r>
            <a:r>
              <a:rPr lang="hr-HR" sz="2400" dirty="0" err="1" smtClean="0"/>
              <a:t>Act</a:t>
            </a:r>
            <a:r>
              <a:rPr lang="hr-HR" sz="2400" dirty="0" smtClean="0"/>
              <a:t> 1985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600" dirty="0" err="1" smtClean="0"/>
              <a:t>What</a:t>
            </a:r>
            <a:r>
              <a:rPr lang="hr-HR" sz="3600" dirty="0" smtClean="0"/>
              <a:t> are </a:t>
            </a:r>
            <a:r>
              <a:rPr lang="hr-HR" sz="3600" dirty="0" err="1" smtClean="0"/>
              <a:t>the</a:t>
            </a:r>
            <a:r>
              <a:rPr lang="hr-HR" sz="3600" dirty="0" smtClean="0"/>
              <a:t> </a:t>
            </a:r>
            <a:r>
              <a:rPr lang="hr-HR" sz="3600" dirty="0" err="1" smtClean="0"/>
              <a:t>advantages</a:t>
            </a:r>
            <a:r>
              <a:rPr lang="hr-HR" sz="3600" dirty="0" smtClean="0"/>
              <a:t> </a:t>
            </a:r>
            <a:r>
              <a:rPr lang="hr-HR" sz="3600" dirty="0" err="1" smtClean="0"/>
              <a:t>and</a:t>
            </a:r>
            <a:r>
              <a:rPr lang="hr-HR" sz="3600" dirty="0" smtClean="0"/>
              <a:t> </a:t>
            </a:r>
            <a:r>
              <a:rPr lang="hr-HR" sz="3600" dirty="0" err="1" smtClean="0"/>
              <a:t>disadvantages</a:t>
            </a:r>
            <a:r>
              <a:rPr lang="hr-HR" sz="3600" dirty="0" smtClean="0"/>
              <a:t> </a:t>
            </a:r>
            <a:r>
              <a:rPr lang="hr-HR" sz="3600" dirty="0" err="1" smtClean="0"/>
              <a:t>of</a:t>
            </a:r>
            <a:r>
              <a:rPr lang="hr-HR" sz="3600" dirty="0" smtClean="0"/>
              <a:t> </a:t>
            </a:r>
            <a:r>
              <a:rPr lang="hr-HR" sz="3600" dirty="0" err="1" smtClean="0"/>
              <a:t>the</a:t>
            </a:r>
            <a:r>
              <a:rPr lang="hr-HR" sz="3600" dirty="0" smtClean="0"/>
              <a:t> </a:t>
            </a:r>
            <a:r>
              <a:rPr lang="hr-HR" sz="3600" dirty="0" err="1" smtClean="0"/>
              <a:t>adversarial</a:t>
            </a:r>
            <a:r>
              <a:rPr lang="hr-HR" sz="3600" dirty="0" smtClean="0"/>
              <a:t> </a:t>
            </a:r>
            <a:r>
              <a:rPr lang="hr-HR" sz="3600" dirty="0" err="1" smtClean="0"/>
              <a:t>and</a:t>
            </a:r>
            <a:r>
              <a:rPr lang="hr-HR" sz="3600" dirty="0" smtClean="0"/>
              <a:t> </a:t>
            </a:r>
            <a:r>
              <a:rPr lang="hr-HR" sz="3600" dirty="0" err="1" smtClean="0"/>
              <a:t>the</a:t>
            </a:r>
            <a:r>
              <a:rPr lang="hr-HR" sz="3600" dirty="0" smtClean="0"/>
              <a:t> </a:t>
            </a:r>
            <a:r>
              <a:rPr lang="hr-HR" sz="3600" dirty="0" err="1" smtClean="0"/>
              <a:t>inquisitorial</a:t>
            </a:r>
            <a:r>
              <a:rPr lang="hr-HR" sz="3600" dirty="0" smtClean="0"/>
              <a:t> </a:t>
            </a:r>
            <a:r>
              <a:rPr lang="hr-HR" sz="3600" dirty="0" err="1" smtClean="0"/>
              <a:t>procedures</a:t>
            </a:r>
            <a:r>
              <a:rPr lang="hr-HR" sz="3600" dirty="0" smtClean="0"/>
              <a:t>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5499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4000" dirty="0" smtClean="0"/>
              <a:t>How are </a:t>
            </a:r>
            <a:r>
              <a:rPr lang="hr-HR" sz="4000" dirty="0" err="1" smtClean="0"/>
              <a:t>criminal</a:t>
            </a:r>
            <a:r>
              <a:rPr lang="hr-HR" sz="4000" dirty="0" smtClean="0"/>
              <a:t> </a:t>
            </a:r>
            <a:r>
              <a:rPr lang="hr-HR" sz="4000" dirty="0" err="1" smtClean="0"/>
              <a:t>offences</a:t>
            </a:r>
            <a:r>
              <a:rPr lang="hr-HR" sz="4000" dirty="0" smtClean="0"/>
              <a:t> </a:t>
            </a:r>
            <a:r>
              <a:rPr lang="hr-HR" sz="4000" dirty="0" err="1" smtClean="0"/>
              <a:t>classified</a:t>
            </a:r>
            <a:r>
              <a:rPr lang="hr-HR" sz="4000" dirty="0" smtClean="0"/>
              <a:t> </a:t>
            </a:r>
            <a:r>
              <a:rPr lang="hr-HR" sz="4000" dirty="0" err="1" smtClean="0"/>
              <a:t>in</a:t>
            </a:r>
            <a:r>
              <a:rPr lang="hr-HR" sz="4000" dirty="0" smtClean="0"/>
              <a:t> </a:t>
            </a:r>
            <a:r>
              <a:rPr lang="hr-HR" sz="4000" dirty="0" err="1" smtClean="0"/>
              <a:t>the</a:t>
            </a:r>
            <a:r>
              <a:rPr lang="hr-HR" sz="4000" dirty="0" smtClean="0"/>
              <a:t> USA?</a:t>
            </a:r>
          </a:p>
          <a:p>
            <a:r>
              <a:rPr lang="hr-HR" sz="4000" dirty="0" smtClean="0"/>
              <a:t>How are </a:t>
            </a:r>
            <a:r>
              <a:rPr lang="hr-HR" sz="4000" dirty="0" err="1" smtClean="0"/>
              <a:t>they</a:t>
            </a:r>
            <a:r>
              <a:rPr lang="hr-HR" sz="4000" dirty="0" smtClean="0"/>
              <a:t> </a:t>
            </a:r>
            <a:r>
              <a:rPr lang="hr-HR" sz="4000" dirty="0" err="1" smtClean="0"/>
              <a:t>classified</a:t>
            </a:r>
            <a:r>
              <a:rPr lang="hr-HR" sz="4000" dirty="0" smtClean="0"/>
              <a:t> </a:t>
            </a:r>
            <a:r>
              <a:rPr lang="hr-HR" sz="4000" dirty="0" err="1" smtClean="0"/>
              <a:t>in</a:t>
            </a:r>
            <a:r>
              <a:rPr lang="hr-HR" sz="4000" dirty="0" smtClean="0"/>
              <a:t> Croatia?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9905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Purposes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Criminal</a:t>
            </a:r>
            <a:r>
              <a:rPr lang="hr-HR" dirty="0" smtClean="0"/>
              <a:t> </a:t>
            </a:r>
            <a:r>
              <a:rPr lang="hr-HR" dirty="0" err="1"/>
              <a:t>L</a:t>
            </a:r>
            <a:r>
              <a:rPr lang="hr-HR" dirty="0" err="1" smtClean="0"/>
              <a:t>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1. to </a:t>
            </a:r>
            <a:r>
              <a:rPr lang="hr-HR" sz="2800" dirty="0" err="1" smtClean="0"/>
              <a:t>protect</a:t>
            </a:r>
            <a:r>
              <a:rPr lang="hr-HR" sz="2800" dirty="0" smtClean="0"/>
              <a:t> </a:t>
            </a:r>
            <a:r>
              <a:rPr lang="hr-HR" sz="2800" dirty="0" err="1" smtClean="0"/>
              <a:t>individuals</a:t>
            </a:r>
            <a:r>
              <a:rPr lang="hr-HR" sz="2800" dirty="0" smtClean="0"/>
              <a:t> </a:t>
            </a:r>
            <a:r>
              <a:rPr lang="hr-HR" sz="2800" dirty="0" err="1" smtClean="0"/>
              <a:t>and</a:t>
            </a:r>
            <a:r>
              <a:rPr lang="hr-HR" sz="2800" dirty="0" smtClean="0"/>
              <a:t> </a:t>
            </a:r>
            <a:r>
              <a:rPr lang="hr-HR" sz="2800" dirty="0" err="1" smtClean="0"/>
              <a:t>their</a:t>
            </a:r>
            <a:r>
              <a:rPr lang="hr-HR" sz="2800" dirty="0" smtClean="0"/>
              <a:t> </a:t>
            </a:r>
            <a:r>
              <a:rPr lang="hr-HR" sz="2800" dirty="0" err="1" smtClean="0"/>
              <a:t>property</a:t>
            </a:r>
            <a:r>
              <a:rPr lang="hr-HR" sz="2800" dirty="0" smtClean="0"/>
              <a:t> </a:t>
            </a:r>
            <a:r>
              <a:rPr lang="hr-HR" sz="2800" dirty="0" err="1" smtClean="0"/>
              <a:t>from</a:t>
            </a:r>
            <a:r>
              <a:rPr lang="hr-HR" sz="2800" dirty="0" smtClean="0"/>
              <a:t> </a:t>
            </a:r>
            <a:r>
              <a:rPr lang="hr-HR" sz="2800" dirty="0" err="1" smtClean="0"/>
              <a:t>harm</a:t>
            </a:r>
            <a:endParaRPr lang="hr-HR" sz="2800" dirty="0" smtClean="0"/>
          </a:p>
          <a:p>
            <a:r>
              <a:rPr lang="hr-HR" sz="2800" dirty="0" smtClean="0"/>
              <a:t>2. to </a:t>
            </a:r>
            <a:r>
              <a:rPr lang="hr-HR" sz="2800" dirty="0" err="1" smtClean="0"/>
              <a:t>regulate</a:t>
            </a:r>
            <a:r>
              <a:rPr lang="hr-HR" sz="2800" dirty="0" smtClean="0"/>
              <a:t> </a:t>
            </a:r>
            <a:r>
              <a:rPr lang="hr-HR" sz="2800" dirty="0" err="1" smtClean="0"/>
              <a:t>social</a:t>
            </a:r>
            <a:r>
              <a:rPr lang="hr-HR" sz="2800" dirty="0" smtClean="0"/>
              <a:t> </a:t>
            </a:r>
            <a:r>
              <a:rPr lang="hr-HR" sz="2800" dirty="0" err="1" smtClean="0"/>
              <a:t>behaviour</a:t>
            </a:r>
            <a:endParaRPr lang="hr-HR" sz="2800" dirty="0" smtClean="0"/>
          </a:p>
          <a:p>
            <a:r>
              <a:rPr lang="hr-HR" sz="2800" dirty="0" smtClean="0"/>
              <a:t>3. to provide </a:t>
            </a:r>
            <a:r>
              <a:rPr lang="hr-HR" sz="2800" dirty="0" err="1" smtClean="0"/>
              <a:t>sanctions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72578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dirty="0" smtClean="0"/>
              <a:t>DEFINITION OF CRIME</a:t>
            </a:r>
            <a:endParaRPr lang="hr-HR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2400" dirty="0" err="1" smtClean="0"/>
              <a:t>Crime</a:t>
            </a:r>
            <a:r>
              <a:rPr lang="hr-HR" sz="2400" dirty="0" smtClean="0"/>
              <a:t>: </a:t>
            </a:r>
            <a:r>
              <a:rPr lang="hr-HR" sz="2400" dirty="0" err="1" smtClean="0"/>
              <a:t>offence</a:t>
            </a:r>
            <a:r>
              <a:rPr lang="hr-HR" sz="2400" dirty="0" smtClean="0"/>
              <a:t> </a:t>
            </a:r>
            <a:r>
              <a:rPr lang="hr-HR" sz="2400" dirty="0" err="1" smtClean="0"/>
              <a:t>against</a:t>
            </a:r>
            <a:r>
              <a:rPr lang="hr-HR" sz="2400" dirty="0" smtClean="0"/>
              <a:t> </a:t>
            </a:r>
            <a:r>
              <a:rPr lang="hr-HR" sz="2400" dirty="0" err="1" smtClean="0"/>
              <a:t>community</a:t>
            </a:r>
            <a:r>
              <a:rPr lang="hr-HR" sz="2400" dirty="0" smtClean="0"/>
              <a:t>, </a:t>
            </a:r>
            <a:r>
              <a:rPr lang="hr-HR" sz="2400" dirty="0" err="1" smtClean="0"/>
              <a:t>punishable</a:t>
            </a:r>
            <a:r>
              <a:rPr lang="hr-HR" sz="2400" dirty="0" smtClean="0"/>
              <a:t> </a:t>
            </a:r>
            <a:r>
              <a:rPr lang="hr-HR" sz="2400" dirty="0" err="1" smtClean="0"/>
              <a:t>by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State</a:t>
            </a:r>
          </a:p>
          <a:p>
            <a:pPr eaLnBrk="1" hangingPunct="1">
              <a:defRPr/>
            </a:pPr>
            <a:r>
              <a:rPr lang="hr-HR" sz="2400" dirty="0" err="1" smtClean="0"/>
              <a:t>An</a:t>
            </a:r>
            <a:r>
              <a:rPr lang="hr-HR" sz="2400" dirty="0" smtClean="0"/>
              <a:t> </a:t>
            </a:r>
            <a:r>
              <a:rPr lang="hr-HR" sz="2400" dirty="0" err="1" smtClean="0"/>
              <a:t>illegal</a:t>
            </a:r>
            <a:r>
              <a:rPr lang="hr-HR" sz="2400" dirty="0" smtClean="0"/>
              <a:t> </a:t>
            </a:r>
            <a:r>
              <a:rPr lang="hr-HR" sz="2400" dirty="0" err="1" smtClean="0"/>
              <a:t>act</a:t>
            </a:r>
            <a:r>
              <a:rPr lang="hr-HR" sz="2400" dirty="0" smtClean="0"/>
              <a:t> </a:t>
            </a:r>
            <a:r>
              <a:rPr lang="hr-HR" sz="2400" dirty="0" err="1" smtClean="0"/>
              <a:t>which</a:t>
            </a:r>
            <a:r>
              <a:rPr lang="hr-HR" sz="2400" dirty="0" smtClean="0"/>
              <a:t> </a:t>
            </a:r>
            <a:r>
              <a:rPr lang="hr-HR" sz="2400" dirty="0" err="1" smtClean="0"/>
              <a:t>may</a:t>
            </a:r>
            <a:r>
              <a:rPr lang="hr-HR" sz="2400" dirty="0" smtClean="0"/>
              <a:t> </a:t>
            </a:r>
            <a:r>
              <a:rPr lang="hr-HR" sz="2400" dirty="0" err="1" smtClean="0"/>
              <a:t>result</a:t>
            </a:r>
            <a:r>
              <a:rPr lang="hr-HR" sz="2400" dirty="0" smtClean="0"/>
              <a:t> </a:t>
            </a:r>
            <a:r>
              <a:rPr lang="hr-HR" sz="2400" dirty="0" err="1" smtClean="0"/>
              <a:t>in</a:t>
            </a:r>
            <a:r>
              <a:rPr lang="hr-HR" sz="2400" dirty="0" smtClean="0"/>
              <a:t> </a:t>
            </a:r>
            <a:r>
              <a:rPr lang="hr-HR" sz="2400" dirty="0" err="1" smtClean="0"/>
              <a:t>prosecution</a:t>
            </a:r>
            <a:r>
              <a:rPr lang="hr-HR" sz="2400" dirty="0" smtClean="0"/>
              <a:t> </a:t>
            </a:r>
            <a:r>
              <a:rPr lang="hr-HR" sz="2400" dirty="0" err="1" smtClean="0"/>
              <a:t>and</a:t>
            </a:r>
            <a:r>
              <a:rPr lang="hr-HR" sz="2400" dirty="0" smtClean="0"/>
              <a:t> </a:t>
            </a:r>
            <a:r>
              <a:rPr lang="hr-HR" sz="2400" dirty="0" err="1" smtClean="0"/>
              <a:t>punishment</a:t>
            </a:r>
            <a:r>
              <a:rPr lang="hr-HR" sz="2400" dirty="0" smtClean="0"/>
              <a:t> </a:t>
            </a:r>
            <a:r>
              <a:rPr lang="hr-HR" sz="2400" dirty="0" err="1" smtClean="0"/>
              <a:t>by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state</a:t>
            </a:r>
          </a:p>
          <a:p>
            <a:pPr eaLnBrk="1" hangingPunct="1">
              <a:defRPr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dirty="0" smtClean="0"/>
              <a:t>DEFINITION OF CRIME</a:t>
            </a:r>
            <a:endParaRPr lang="hr-HR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2400" dirty="0" smtClean="0"/>
              <a:t>“A </a:t>
            </a:r>
            <a:r>
              <a:rPr lang="hr-HR" sz="2400" dirty="0" err="1" smtClean="0"/>
              <a:t>crime</a:t>
            </a:r>
            <a:r>
              <a:rPr lang="hr-HR" sz="2400" dirty="0" smtClean="0"/>
              <a:t> is a </a:t>
            </a:r>
            <a:r>
              <a:rPr lang="hr-HR" sz="2400" dirty="0" err="1" smtClean="0"/>
              <a:t>conduct</a:t>
            </a:r>
            <a:r>
              <a:rPr lang="hr-HR" sz="2400" dirty="0" smtClean="0"/>
              <a:t> </a:t>
            </a:r>
            <a:r>
              <a:rPr lang="hr-HR" sz="2400" dirty="0" err="1" smtClean="0"/>
              <a:t>forbidden</a:t>
            </a:r>
            <a:r>
              <a:rPr lang="hr-HR" sz="2400" dirty="0" smtClean="0"/>
              <a:t> </a:t>
            </a:r>
            <a:r>
              <a:rPr lang="hr-HR" sz="2400" dirty="0" err="1" smtClean="0"/>
              <a:t>by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State to </a:t>
            </a:r>
            <a:r>
              <a:rPr lang="hr-HR" sz="2400" dirty="0" err="1" smtClean="0"/>
              <a:t>which</a:t>
            </a:r>
            <a:r>
              <a:rPr lang="hr-HR" sz="2400" dirty="0" smtClean="0"/>
              <a:t> a </a:t>
            </a:r>
            <a:r>
              <a:rPr lang="hr-HR" sz="2400" dirty="0" err="1" smtClean="0"/>
              <a:t>punishment</a:t>
            </a:r>
            <a:r>
              <a:rPr lang="hr-HR" sz="2400" dirty="0" smtClean="0"/>
              <a:t> </a:t>
            </a:r>
            <a:r>
              <a:rPr lang="hr-HR" sz="2400" dirty="0" err="1" smtClean="0"/>
              <a:t>has</a:t>
            </a:r>
            <a:r>
              <a:rPr lang="hr-HR" sz="2400" dirty="0" smtClean="0"/>
              <a:t> </a:t>
            </a:r>
            <a:r>
              <a:rPr lang="hr-HR" sz="2400" dirty="0" err="1" smtClean="0"/>
              <a:t>been</a:t>
            </a:r>
            <a:r>
              <a:rPr lang="hr-HR" sz="2400" dirty="0" smtClean="0"/>
              <a:t> </a:t>
            </a:r>
            <a:r>
              <a:rPr lang="hr-HR" sz="2400" dirty="0" err="1" smtClean="0"/>
              <a:t>attached</a:t>
            </a:r>
            <a:r>
              <a:rPr lang="hr-HR" sz="2400" dirty="0" smtClean="0"/>
              <a:t> </a:t>
            </a:r>
            <a:r>
              <a:rPr lang="hr-HR" sz="2400" dirty="0" err="1" smtClean="0"/>
              <a:t>because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conduct</a:t>
            </a:r>
            <a:r>
              <a:rPr lang="hr-HR" sz="2400" dirty="0" smtClean="0"/>
              <a:t> is </a:t>
            </a:r>
            <a:r>
              <a:rPr lang="hr-HR" sz="2400" dirty="0" err="1" smtClean="0"/>
              <a:t>regarded</a:t>
            </a:r>
            <a:r>
              <a:rPr lang="hr-HR" sz="2400" dirty="0" smtClean="0"/>
              <a:t> </a:t>
            </a:r>
            <a:r>
              <a:rPr lang="hr-HR" sz="2400" dirty="0" err="1" smtClean="0"/>
              <a:t>by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State as </a:t>
            </a:r>
            <a:r>
              <a:rPr lang="hr-HR" sz="2400" dirty="0" err="1" smtClean="0"/>
              <a:t>being</a:t>
            </a:r>
            <a:r>
              <a:rPr lang="hr-HR" sz="2400" dirty="0" smtClean="0"/>
              <a:t> </a:t>
            </a:r>
            <a:r>
              <a:rPr lang="hr-HR" sz="2400" dirty="0" err="1" smtClean="0"/>
              <a:t>criminal</a:t>
            </a:r>
            <a:r>
              <a:rPr lang="hr-HR" sz="2400" dirty="0" smtClean="0"/>
              <a:t>”</a:t>
            </a:r>
          </a:p>
          <a:p>
            <a:pPr>
              <a:defRPr/>
            </a:pPr>
            <a:r>
              <a:rPr lang="hr-HR" sz="2400" dirty="0" err="1" smtClean="0"/>
              <a:t>What</a:t>
            </a:r>
            <a:r>
              <a:rPr lang="hr-HR" sz="2400" dirty="0" smtClean="0"/>
              <a:t> </a:t>
            </a:r>
            <a:r>
              <a:rPr lang="hr-HR" sz="2400" dirty="0" err="1" smtClean="0"/>
              <a:t>conduct</a:t>
            </a:r>
            <a:r>
              <a:rPr lang="hr-HR" sz="2400" dirty="0" smtClean="0"/>
              <a:t> is </a:t>
            </a:r>
            <a:r>
              <a:rPr lang="hr-HR" sz="2400" dirty="0" err="1" smtClean="0"/>
              <a:t>criminal</a:t>
            </a:r>
            <a:r>
              <a:rPr lang="hr-HR" sz="2400" dirty="0" smtClean="0"/>
              <a:t> </a:t>
            </a:r>
            <a:r>
              <a:rPr lang="hr-HR" sz="2400" dirty="0" err="1" smtClean="0"/>
              <a:t>varies</a:t>
            </a:r>
            <a:r>
              <a:rPr lang="hr-HR" sz="2400" dirty="0" smtClean="0"/>
              <a:t> </a:t>
            </a:r>
            <a:r>
              <a:rPr lang="hr-HR" sz="2400" dirty="0" err="1" smtClean="0"/>
              <a:t>from</a:t>
            </a:r>
            <a:r>
              <a:rPr lang="hr-HR" sz="2400" dirty="0" smtClean="0"/>
              <a:t> </a:t>
            </a:r>
            <a:r>
              <a:rPr lang="hr-HR" sz="2400" dirty="0" err="1" smtClean="0"/>
              <a:t>country</a:t>
            </a:r>
            <a:r>
              <a:rPr lang="hr-HR" sz="2400" dirty="0" smtClean="0"/>
              <a:t> to </a:t>
            </a:r>
            <a:r>
              <a:rPr lang="hr-HR" sz="2400" dirty="0" err="1" smtClean="0"/>
              <a:t>country</a:t>
            </a:r>
            <a:r>
              <a:rPr lang="hr-HR" sz="2400" dirty="0" smtClean="0"/>
              <a:t>, </a:t>
            </a:r>
            <a:r>
              <a:rPr lang="hr-HR" sz="2400" dirty="0" err="1" smtClean="0"/>
              <a:t>and</a:t>
            </a:r>
            <a:r>
              <a:rPr lang="hr-HR" sz="2400" dirty="0" smtClean="0"/>
              <a:t> </a:t>
            </a:r>
            <a:r>
              <a:rPr lang="hr-HR" sz="2400" dirty="0" err="1" smtClean="0"/>
              <a:t>from</a:t>
            </a:r>
            <a:r>
              <a:rPr lang="hr-HR" sz="2400" dirty="0" smtClean="0"/>
              <a:t> one time to </a:t>
            </a:r>
            <a:r>
              <a:rPr lang="hr-HR" sz="2400" dirty="0" err="1" smtClean="0"/>
              <a:t>another</a:t>
            </a:r>
            <a:r>
              <a:rPr lang="hr-HR" sz="2400" dirty="0" smtClean="0"/>
              <a:t> (</a:t>
            </a:r>
            <a:r>
              <a:rPr lang="hr-HR" sz="2400" dirty="0" err="1" smtClean="0"/>
              <a:t>e.g</a:t>
            </a:r>
            <a:r>
              <a:rPr lang="hr-HR" sz="2400" dirty="0" smtClean="0"/>
              <a:t>. </a:t>
            </a:r>
            <a:r>
              <a:rPr lang="hr-HR" sz="2400" dirty="0" err="1" smtClean="0"/>
              <a:t>homosexuality</a:t>
            </a:r>
            <a:r>
              <a:rPr lang="hr-HR" sz="2400" dirty="0" smtClean="0"/>
              <a:t>; </a:t>
            </a:r>
            <a:r>
              <a:rPr lang="hr-HR" sz="2400" dirty="0" err="1" smtClean="0"/>
              <a:t>marital</a:t>
            </a:r>
            <a:r>
              <a:rPr lang="hr-HR" sz="2400" dirty="0" smtClean="0"/>
              <a:t> </a:t>
            </a:r>
            <a:r>
              <a:rPr lang="hr-HR" sz="2400" dirty="0" err="1" smtClean="0"/>
              <a:t>rape</a:t>
            </a:r>
            <a:r>
              <a:rPr lang="hr-HR" sz="2400" dirty="0" smtClean="0"/>
              <a:t> - </a:t>
            </a:r>
            <a:r>
              <a:rPr lang="hr-HR" sz="2400" dirty="0" err="1" smtClean="0"/>
              <a:t>criminalised</a:t>
            </a:r>
            <a:r>
              <a:rPr lang="hr-HR" sz="2400" dirty="0" smtClean="0"/>
              <a:t> </a:t>
            </a:r>
            <a:r>
              <a:rPr lang="hr-HR" sz="2400" dirty="0" err="1"/>
              <a:t>by</a:t>
            </a:r>
            <a:r>
              <a:rPr lang="hr-HR" sz="2400" dirty="0"/>
              <a:t> </a:t>
            </a:r>
            <a:r>
              <a:rPr lang="hr-HR" sz="2400" dirty="0" err="1" smtClean="0"/>
              <a:t>judicial</a:t>
            </a:r>
            <a:r>
              <a:rPr lang="hr-HR" sz="2400" dirty="0" smtClean="0"/>
              <a:t> </a:t>
            </a:r>
            <a:r>
              <a:rPr lang="hr-HR" sz="2400" dirty="0" err="1" smtClean="0"/>
              <a:t>decisions</a:t>
            </a:r>
            <a:r>
              <a:rPr lang="hr-HR" sz="2400" dirty="0" smtClean="0"/>
              <a:t>: R </a:t>
            </a:r>
            <a:r>
              <a:rPr lang="hr-HR" sz="2400" dirty="0"/>
              <a:t>v R </a:t>
            </a:r>
            <a:r>
              <a:rPr lang="hr-HR" sz="2400" dirty="0" smtClean="0"/>
              <a:t>1991)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436</TotalTime>
  <Words>2854</Words>
  <Application>Microsoft Office PowerPoint</Application>
  <PresentationFormat>Widescreen</PresentationFormat>
  <Paragraphs>276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6" baseType="lpstr">
      <vt:lpstr>Arial</vt:lpstr>
      <vt:lpstr>Century Gothic</vt:lpstr>
      <vt:lpstr>Wingdings</vt:lpstr>
      <vt:lpstr>Wingdings 3</vt:lpstr>
      <vt:lpstr>Ion</vt:lpstr>
      <vt:lpstr>Criminal law</vt:lpstr>
      <vt:lpstr>Preview</vt:lpstr>
      <vt:lpstr>Who is who in a criminal court?</vt:lpstr>
      <vt:lpstr>Scan the text on p. 127 and finish the following sentences</vt:lpstr>
      <vt:lpstr>Criminal law</vt:lpstr>
      <vt:lpstr>Prosecution</vt:lpstr>
      <vt:lpstr>Purposes of Criminal Law</vt:lpstr>
      <vt:lpstr>DEFINITION OF CRIME</vt:lpstr>
      <vt:lpstr>DEFINITION OF CRIME</vt:lpstr>
      <vt:lpstr>What constitutes a crime?</vt:lpstr>
      <vt:lpstr>Elements of a crime</vt:lpstr>
      <vt:lpstr>Actus reus</vt:lpstr>
      <vt:lpstr>Mens rea</vt:lpstr>
      <vt:lpstr>Burden of proof </vt:lpstr>
      <vt:lpstr>Burden of proof</vt:lpstr>
      <vt:lpstr>CATEGORIES OF CRIMINAL OFFENCE </vt:lpstr>
      <vt:lpstr>Summary offence</vt:lpstr>
      <vt:lpstr>Offences triable either way</vt:lpstr>
      <vt:lpstr>Indictable offences</vt:lpstr>
      <vt:lpstr>Form of indictment</vt:lpstr>
      <vt:lpstr>TYPES OF  CRIME</vt:lpstr>
      <vt:lpstr>Punishment</vt:lpstr>
      <vt:lpstr>No punishment without law</vt:lpstr>
      <vt:lpstr>Criminal law and human rights</vt:lpstr>
      <vt:lpstr>Other Convention rights</vt:lpstr>
      <vt:lpstr>Exemptions from criminal liability</vt:lpstr>
      <vt:lpstr>Limitations on capacity</vt:lpstr>
      <vt:lpstr>Children under the age of 10</vt:lpstr>
      <vt:lpstr>Children aged ten and over</vt:lpstr>
      <vt:lpstr>Mentally ill persons</vt:lpstr>
      <vt:lpstr>Diminished responsibility</vt:lpstr>
      <vt:lpstr>Corporate liability</vt:lpstr>
      <vt:lpstr>Assisting offenders</vt:lpstr>
      <vt:lpstr>Strict liability</vt:lpstr>
      <vt:lpstr>ACCUSATORIAL PROCEDURE</vt:lpstr>
      <vt:lpstr>INQUISITORIAL PROCEDURE </vt:lpstr>
      <vt:lpstr>ACCUSATORIAL (OR ADVERSARY) PROCEDURE</vt:lpstr>
      <vt:lpstr>ACCUSATORIAL PROCEDURE</vt:lpstr>
      <vt:lpstr>Criminal trials</vt:lpstr>
      <vt:lpstr>CRIMINAL TRIAL</vt:lpstr>
      <vt:lpstr>STAGES OF A CRIMINAL TRIAL</vt:lpstr>
      <vt:lpstr>THE JURY</vt:lpstr>
      <vt:lpstr>THE JURY</vt:lpstr>
      <vt:lpstr>The Jury</vt:lpstr>
      <vt:lpstr>The Jury System</vt:lpstr>
      <vt:lpstr>THE JUDGE</vt:lpstr>
      <vt:lpstr>Purposes of sentencing</vt:lpstr>
      <vt:lpstr>TYPES OF PUNISHMENT</vt:lpstr>
      <vt:lpstr>Types of Punishment</vt:lpstr>
      <vt:lpstr>CRIMINAL APPEALS</vt:lpstr>
      <vt:lpstr>The royal prerogative of mercy</vt:lpstr>
      <vt:lpstr>Read the text and answer the following questions</vt:lpstr>
      <vt:lpstr>Classify the following: burglary, assault causing bodily harm, manslaughter, rape, theft, driving offences, common assault, obtaining property by deception</vt:lpstr>
      <vt:lpstr>Put the steps in the correct order</vt:lpstr>
      <vt:lpstr>Explain the following terms</vt:lpstr>
      <vt:lpstr>Match each verb with a noun: „(not) guilty”, the law (2x), in custody, bail, a sentence, a warrant of arrest, a charge, a criminal offence, a rule</vt:lpstr>
      <vt:lpstr>Basic intent crimes vs. Specific intent crimes</vt:lpstr>
      <vt:lpstr>Match the defences with their definitions: involuntary intoxication, infancy, insane automatism, self-defence, duress, voluntary intoxication, necessity</vt:lpstr>
      <vt:lpstr>Match the defences with their definitions: involuntary intoxication, infancy, insane automatism, self-defence, duress, voluntary intoxication, necessity</vt:lpstr>
      <vt:lpstr>Discussion</vt:lpstr>
      <vt:lpstr>Research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Criminal law</dc:title>
  <dc:creator>Admin</dc:creator>
  <cp:lastModifiedBy>Lelija Sočanac</cp:lastModifiedBy>
  <cp:revision>34</cp:revision>
  <dcterms:created xsi:type="dcterms:W3CDTF">2017-10-05T19:55:01Z</dcterms:created>
  <dcterms:modified xsi:type="dcterms:W3CDTF">2017-10-09T15:05:24Z</dcterms:modified>
</cp:coreProperties>
</file>