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9" r:id="rId9"/>
    <p:sldId id="265" r:id="rId10"/>
    <p:sldId id="270" r:id="rId11"/>
    <p:sldId id="266" r:id="rId12"/>
    <p:sldId id="271" r:id="rId13"/>
    <p:sldId id="267" r:id="rId14"/>
    <p:sldId id="268" r:id="rId15"/>
    <p:sldId id="272" r:id="rId16"/>
    <p:sldId id="274" r:id="rId17"/>
    <p:sldId id="277" r:id="rId18"/>
    <p:sldId id="275" r:id="rId19"/>
    <p:sldId id="276" r:id="rId20"/>
    <p:sldId id="278" r:id="rId21"/>
    <p:sldId id="273" r:id="rId22"/>
  </p:sldIdLst>
  <p:sldSz cx="9144000" cy="6858000" type="screen4x3"/>
  <p:notesSz cx="6761163" cy="9942513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E02AD-C8D4-4511-87B7-36ED95A10F42}" type="datetimeFigureOut">
              <a:rPr lang="hr-HR" smtClean="0"/>
              <a:t>5.3.2019.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FBCE5-55E9-46EC-8BF2-6C23C10033C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6751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CF2A5ED-C0EA-44D3-B855-2EF797188887}" type="datetimeFigureOut">
              <a:rPr lang="hr-HR" smtClean="0"/>
              <a:t>5.3.2019.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037A0BE-77FB-47D0-91A7-7A7DECB3910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A5ED-C0EA-44D3-B855-2EF797188887}" type="datetimeFigureOut">
              <a:rPr lang="hr-HR" smtClean="0"/>
              <a:t>5.3.2019.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A0BE-77FB-47D0-91A7-7A7DECB3910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A5ED-C0EA-44D3-B855-2EF797188887}" type="datetimeFigureOut">
              <a:rPr lang="hr-HR" smtClean="0"/>
              <a:t>5.3.2019.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A0BE-77FB-47D0-91A7-7A7DECB3910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A5ED-C0EA-44D3-B855-2EF797188887}" type="datetimeFigureOut">
              <a:rPr lang="hr-HR" smtClean="0"/>
              <a:t>5.3.2019.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A0BE-77FB-47D0-91A7-7A7DECB39104}" type="slidenum">
              <a:rPr lang="hr-HR" smtClean="0"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A5ED-C0EA-44D3-B855-2EF797188887}" type="datetimeFigureOut">
              <a:rPr lang="hr-HR" smtClean="0"/>
              <a:t>5.3.2019.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A0BE-77FB-47D0-91A7-7A7DECB39104}" type="slidenum">
              <a:rPr lang="hr-HR" smtClean="0"/>
              <a:t>‹#›</a:t>
            </a:fld>
            <a:endParaRPr lang="hr-H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A5ED-C0EA-44D3-B855-2EF797188887}" type="datetimeFigureOut">
              <a:rPr lang="hr-HR" smtClean="0"/>
              <a:t>5.3.2019.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A0BE-77FB-47D0-91A7-7A7DECB39104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A5ED-C0EA-44D3-B855-2EF797188887}" type="datetimeFigureOut">
              <a:rPr lang="hr-HR" smtClean="0"/>
              <a:t>5.3.2019.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A0BE-77FB-47D0-91A7-7A7DECB39104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A5ED-C0EA-44D3-B855-2EF797188887}" type="datetimeFigureOut">
              <a:rPr lang="hr-HR" smtClean="0"/>
              <a:t>5.3.2019.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A0BE-77FB-47D0-91A7-7A7DECB39104}" type="slidenum">
              <a:rPr lang="hr-HR" smtClean="0"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A5ED-C0EA-44D3-B855-2EF797188887}" type="datetimeFigureOut">
              <a:rPr lang="hr-HR" smtClean="0"/>
              <a:t>5.3.2019.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A0BE-77FB-47D0-91A7-7A7DECB3910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CF2A5ED-C0EA-44D3-B855-2EF797188887}" type="datetimeFigureOut">
              <a:rPr lang="hr-HR" smtClean="0"/>
              <a:t>5.3.2019.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7A0BE-77FB-47D0-91A7-7A7DECB39104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CF2A5ED-C0EA-44D3-B855-2EF797188887}" type="datetimeFigureOut">
              <a:rPr lang="hr-HR" smtClean="0"/>
              <a:t>5.3.2019.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037A0BE-77FB-47D0-91A7-7A7DECB39104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CF2A5ED-C0EA-44D3-B855-2EF797188887}" type="datetimeFigureOut">
              <a:rPr lang="hr-HR" smtClean="0"/>
              <a:t>5.3.2019.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037A0BE-77FB-47D0-91A7-7A7DECB39104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aud.org/2015_top_te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MtYVSGe1M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Cyberspace</a:t>
            </a:r>
            <a:r>
              <a:rPr lang="hr-HR" dirty="0" smtClean="0"/>
              <a:t> </a:t>
            </a:r>
            <a:r>
              <a:rPr lang="hr-HR" dirty="0" err="1" smtClean="0"/>
              <a:t>fraud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abuse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400" dirty="0" smtClean="0"/>
              <a:t>Illicit – against the law</a:t>
            </a:r>
          </a:p>
          <a:p>
            <a:r>
              <a:rPr lang="hr-HR" sz="2400" dirty="0" smtClean="0"/>
              <a:t>Stock manipulations – illegally influencing share prices</a:t>
            </a:r>
          </a:p>
          <a:p>
            <a:r>
              <a:rPr lang="hr-HR" sz="2400" dirty="0" smtClean="0"/>
              <a:t>Spread like wildfire – spread very rapidly</a:t>
            </a:r>
          </a:p>
          <a:p>
            <a:r>
              <a:rPr lang="hr-HR" sz="2400" dirty="0" smtClean="0"/>
              <a:t>To the hilt – to maximum advantage</a:t>
            </a:r>
          </a:p>
          <a:p>
            <a:r>
              <a:rPr lang="hr-HR" sz="2400" dirty="0" smtClean="0"/>
              <a:t>Piece work – being paid for each item produced</a:t>
            </a:r>
          </a:p>
          <a:p>
            <a:r>
              <a:rPr lang="hr-HR" sz="2400" dirty="0" smtClean="0"/>
              <a:t>Contingent on – dependent on</a:t>
            </a:r>
          </a:p>
          <a:p>
            <a:r>
              <a:rPr lang="hr-HR" sz="2400" dirty="0" smtClean="0"/>
              <a:t>Disbursed – paid money out</a:t>
            </a:r>
          </a:p>
          <a:p>
            <a:r>
              <a:rPr lang="hr-HR" sz="2400" dirty="0" smtClean="0"/>
              <a:t>Up-front fees – money paid before receiving goods</a:t>
            </a:r>
          </a:p>
          <a:p>
            <a:endParaRPr lang="hr-HR" sz="2400" dirty="0"/>
          </a:p>
          <a:p>
            <a:pPr>
              <a:buNone/>
            </a:pPr>
            <a:r>
              <a:rPr lang="hr-HR" sz="2400" dirty="0" smtClean="0"/>
              <a:t>Find Croatian equivalents for the above phrases!</a:t>
            </a:r>
          </a:p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Answer key</a:t>
            </a:r>
            <a:endParaRPr lang="hr-H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38663"/>
            <a:ext cx="8229600" cy="421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Complete the sentence:</a:t>
            </a:r>
            <a:endParaRPr lang="hr-H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sz="2000" dirty="0" smtClean="0"/>
              <a:t>The courts made two important </a:t>
            </a:r>
            <a:r>
              <a:rPr lang="hr-HR" sz="2000" u="sng" dirty="0" smtClean="0"/>
              <a:t>rulings</a:t>
            </a:r>
            <a:r>
              <a:rPr lang="hr-HR" sz="2000" dirty="0" smtClean="0"/>
              <a:t> on the Internet and free speech in the US.</a:t>
            </a:r>
          </a:p>
          <a:p>
            <a:r>
              <a:rPr lang="hr-HR" sz="2000" dirty="0" smtClean="0"/>
              <a:t>There most be ways to seek </a:t>
            </a:r>
            <a:r>
              <a:rPr lang="hr-HR" sz="2000" u="sng" dirty="0" smtClean="0"/>
              <a:t>redress</a:t>
            </a:r>
            <a:r>
              <a:rPr lang="hr-HR" sz="2000" dirty="0" smtClean="0"/>
              <a:t> for losses suffered because of electronic fraud.</a:t>
            </a:r>
          </a:p>
          <a:p>
            <a:r>
              <a:rPr lang="hr-HR" sz="2000" dirty="0" smtClean="0"/>
              <a:t>There will be attempts to prevent </a:t>
            </a:r>
            <a:r>
              <a:rPr lang="hr-HR" sz="2000" u="sng" dirty="0" smtClean="0"/>
              <a:t>fraudulent</a:t>
            </a:r>
            <a:r>
              <a:rPr lang="hr-HR" sz="2000" dirty="0" smtClean="0"/>
              <a:t> trading.</a:t>
            </a:r>
          </a:p>
          <a:p>
            <a:r>
              <a:rPr lang="hr-HR" sz="2000" dirty="0" smtClean="0"/>
              <a:t>When an issuer is found to be in the wrong, they will be </a:t>
            </a:r>
            <a:r>
              <a:rPr lang="hr-HR" sz="2000" u="sng" dirty="0" smtClean="0"/>
              <a:t>liable</a:t>
            </a:r>
            <a:r>
              <a:rPr lang="hr-HR" sz="2000" dirty="0" smtClean="0"/>
              <a:t> for some form of compensation to the victim.</a:t>
            </a:r>
          </a:p>
          <a:p>
            <a:r>
              <a:rPr lang="hr-HR" sz="2000" dirty="0" smtClean="0"/>
              <a:t>In the US, </a:t>
            </a:r>
            <a:r>
              <a:rPr lang="hr-HR" sz="2000" dirty="0" err="1" smtClean="0"/>
              <a:t>very</a:t>
            </a:r>
            <a:r>
              <a:rPr lang="hr-HR" sz="2000" dirty="0" smtClean="0"/>
              <a:t> </a:t>
            </a:r>
            <a:r>
              <a:rPr lang="hr-HR" sz="2000" dirty="0" err="1" smtClean="0"/>
              <a:t>heavy</a:t>
            </a:r>
            <a:r>
              <a:rPr lang="hr-HR" sz="2000" dirty="0" smtClean="0"/>
              <a:t> </a:t>
            </a:r>
            <a:r>
              <a:rPr lang="hr-HR" sz="2000" u="sng" dirty="0" err="1" smtClean="0"/>
              <a:t>fines</a:t>
            </a:r>
            <a:r>
              <a:rPr lang="hr-HR" sz="2000" dirty="0" smtClean="0"/>
              <a:t> have been levied on certain abusers of the Internet.</a:t>
            </a:r>
          </a:p>
          <a:p>
            <a:r>
              <a:rPr lang="hr-HR" sz="2000" dirty="0" smtClean="0"/>
              <a:t>The Commission is also keen to prevent  crimes of forgery like </a:t>
            </a:r>
            <a:r>
              <a:rPr lang="hr-HR" sz="2000" u="sng" dirty="0" smtClean="0"/>
              <a:t>counterfeiting</a:t>
            </a:r>
            <a:r>
              <a:rPr lang="hr-HR" sz="2000" dirty="0" smtClean="0"/>
              <a:t>.</a:t>
            </a:r>
          </a:p>
          <a:p>
            <a:r>
              <a:rPr lang="hr-HR" sz="2000" dirty="0" smtClean="0"/>
              <a:t>Many victims receive goods which are different from what they expect – the sellers are guilty of </a:t>
            </a:r>
            <a:r>
              <a:rPr lang="hr-HR" sz="2000" u="sng" dirty="0" smtClean="0"/>
              <a:t>misrepresentation</a:t>
            </a:r>
            <a:r>
              <a:rPr lang="hr-HR" sz="2000" dirty="0" smtClean="0"/>
              <a:t>.</a:t>
            </a:r>
          </a:p>
          <a:p>
            <a:r>
              <a:rPr lang="hr-HR" sz="2000" dirty="0" smtClean="0"/>
              <a:t>Other cases are when the goods received are </a:t>
            </a:r>
            <a:r>
              <a:rPr lang="hr-HR" sz="2000" u="sng" dirty="0" smtClean="0"/>
              <a:t>faulty</a:t>
            </a:r>
            <a:r>
              <a:rPr lang="hr-HR" sz="2000" dirty="0" smtClean="0"/>
              <a:t> and do not work.</a:t>
            </a:r>
          </a:p>
          <a:p>
            <a:r>
              <a:rPr lang="hr-HR" sz="2000" dirty="0" smtClean="0"/>
              <a:t>Some credit cards can be issued under a </a:t>
            </a:r>
            <a:r>
              <a:rPr lang="hr-HR" sz="2000" u="sng" dirty="0" smtClean="0"/>
              <a:t>false</a:t>
            </a:r>
            <a:r>
              <a:rPr lang="hr-HR" sz="2000" dirty="0" smtClean="0"/>
              <a:t> name.</a:t>
            </a:r>
          </a:p>
          <a:p>
            <a:pPr>
              <a:buNone/>
            </a:pPr>
            <a:r>
              <a:rPr lang="hr-HR" sz="2000" dirty="0" smtClean="0"/>
              <a:t>                                               Translate the above sentences!</a:t>
            </a:r>
          </a:p>
          <a:p>
            <a:endParaRPr lang="hr-HR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Answer key</a:t>
            </a:r>
            <a:endParaRPr lang="hr-H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8229600" cy="318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Terms of payment</a:t>
            </a:r>
            <a:endParaRPr lang="hr-H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r-HR" dirty="0" smtClean="0"/>
              <a:t>2. </a:t>
            </a:r>
            <a:r>
              <a:rPr lang="hr-HR" dirty="0" err="1" smtClean="0"/>
              <a:t>Can</a:t>
            </a:r>
            <a:r>
              <a:rPr lang="hr-HR" dirty="0" smtClean="0"/>
              <a:t> I </a:t>
            </a:r>
            <a:r>
              <a:rPr lang="hr-HR" dirty="0" err="1" smtClean="0"/>
              <a:t>pay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 </a:t>
            </a:r>
            <a:r>
              <a:rPr lang="hr-HR" u="sng" dirty="0" err="1" smtClean="0"/>
              <a:t>credit</a:t>
            </a:r>
            <a:r>
              <a:rPr lang="hr-HR" u="sng" dirty="0" smtClean="0"/>
              <a:t> </a:t>
            </a:r>
            <a:r>
              <a:rPr lang="hr-HR" u="sng" dirty="0" err="1" smtClean="0"/>
              <a:t>card</a:t>
            </a:r>
            <a:r>
              <a:rPr lang="hr-HR" u="sng" dirty="0" smtClean="0"/>
              <a:t> </a:t>
            </a:r>
            <a:r>
              <a:rPr lang="hr-HR" dirty="0" smtClean="0"/>
              <a:t>or </a:t>
            </a:r>
            <a:r>
              <a:rPr lang="hr-HR" dirty="0" err="1" smtClean="0"/>
              <a:t>by</a:t>
            </a:r>
            <a:r>
              <a:rPr lang="hr-HR" dirty="0" smtClean="0"/>
              <a:t> </a:t>
            </a:r>
            <a:r>
              <a:rPr lang="hr-HR" u="sng" dirty="0" err="1" smtClean="0"/>
              <a:t>cheque</a:t>
            </a:r>
            <a:r>
              <a:rPr lang="hr-HR" dirty="0" smtClean="0"/>
              <a:t>?</a:t>
            </a:r>
          </a:p>
          <a:p>
            <a:pPr>
              <a:buNone/>
            </a:pPr>
            <a:r>
              <a:rPr lang="hr-HR" dirty="0" smtClean="0"/>
              <a:t>3. E- </a:t>
            </a:r>
            <a:r>
              <a:rPr lang="hr-HR" dirty="0" err="1" smtClean="0"/>
              <a:t>commerce</a:t>
            </a:r>
            <a:r>
              <a:rPr lang="hr-HR" dirty="0" smtClean="0"/>
              <a:t> </a:t>
            </a:r>
            <a:r>
              <a:rPr lang="hr-HR" dirty="0" err="1" smtClean="0"/>
              <a:t>chiefly</a:t>
            </a:r>
            <a:r>
              <a:rPr lang="hr-HR" dirty="0" smtClean="0"/>
              <a:t> </a:t>
            </a:r>
            <a:r>
              <a:rPr lang="hr-HR" dirty="0" err="1" smtClean="0"/>
              <a:t>operates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u="sng" dirty="0" err="1" smtClean="0"/>
              <a:t>offline</a:t>
            </a:r>
            <a:r>
              <a:rPr lang="hr-HR" u="sng" dirty="0" smtClean="0"/>
              <a:t> </a:t>
            </a:r>
            <a:r>
              <a:rPr lang="hr-HR" u="sng" dirty="0" err="1" smtClean="0"/>
              <a:t>payments</a:t>
            </a:r>
            <a:r>
              <a:rPr lang="hr-HR" dirty="0" smtClean="0"/>
              <a:t>.</a:t>
            </a:r>
          </a:p>
          <a:p>
            <a:pPr>
              <a:buNone/>
            </a:pPr>
            <a:r>
              <a:rPr lang="hr-HR" dirty="0" smtClean="0"/>
              <a:t>4. </a:t>
            </a:r>
            <a:r>
              <a:rPr lang="hr-HR" u="sng" dirty="0" smtClean="0"/>
              <a:t>Money </a:t>
            </a:r>
            <a:r>
              <a:rPr lang="hr-HR" u="sng" dirty="0" err="1" smtClean="0"/>
              <a:t>up</a:t>
            </a:r>
            <a:r>
              <a:rPr lang="hr-HR" u="sng" dirty="0" smtClean="0"/>
              <a:t>-</a:t>
            </a:r>
            <a:r>
              <a:rPr lang="hr-HR" u="sng" dirty="0" err="1" smtClean="0"/>
              <a:t>front</a:t>
            </a:r>
            <a:r>
              <a:rPr lang="hr-HR" u="sng" dirty="0" smtClean="0"/>
              <a:t> </a:t>
            </a:r>
            <a:r>
              <a:rPr lang="hr-HR" dirty="0" smtClean="0"/>
              <a:t>is </a:t>
            </a:r>
            <a:r>
              <a:rPr lang="hr-HR" dirty="0" err="1" smtClean="0"/>
              <a:t>the</a:t>
            </a:r>
            <a:r>
              <a:rPr lang="hr-HR" dirty="0" smtClean="0"/>
              <a:t> same as </a:t>
            </a:r>
            <a:r>
              <a:rPr lang="hr-HR" dirty="0" err="1" smtClean="0"/>
              <a:t>paying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advance</a:t>
            </a:r>
            <a:r>
              <a:rPr lang="hr-HR" dirty="0" smtClean="0"/>
              <a:t>.</a:t>
            </a:r>
          </a:p>
          <a:p>
            <a:pPr>
              <a:buNone/>
            </a:pPr>
            <a:r>
              <a:rPr lang="hr-HR" dirty="0" smtClean="0"/>
              <a:t>5. </a:t>
            </a:r>
            <a:r>
              <a:rPr lang="hr-HR" dirty="0" err="1" smtClean="0"/>
              <a:t>What</a:t>
            </a:r>
            <a:r>
              <a:rPr lang="hr-HR" dirty="0" smtClean="0"/>
              <a:t> is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difference</a:t>
            </a:r>
            <a:r>
              <a:rPr lang="hr-HR" dirty="0" smtClean="0"/>
              <a:t> </a:t>
            </a:r>
            <a:r>
              <a:rPr lang="hr-HR" dirty="0" err="1" smtClean="0"/>
              <a:t>between</a:t>
            </a:r>
            <a:r>
              <a:rPr lang="hr-HR" dirty="0" smtClean="0"/>
              <a:t> a </a:t>
            </a:r>
            <a:r>
              <a:rPr lang="hr-HR" u="sng" dirty="0" err="1" smtClean="0"/>
              <a:t>money</a:t>
            </a:r>
            <a:r>
              <a:rPr lang="hr-HR" u="sng" dirty="0" smtClean="0"/>
              <a:t> </a:t>
            </a:r>
            <a:r>
              <a:rPr lang="hr-HR" u="sng" dirty="0" err="1" smtClean="0"/>
              <a:t>order</a:t>
            </a:r>
            <a:r>
              <a:rPr lang="hr-HR" u="sng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a</a:t>
            </a:r>
            <a:r>
              <a:rPr lang="hr-HR" dirty="0" smtClean="0"/>
              <a:t> </a:t>
            </a:r>
            <a:r>
              <a:rPr lang="hr-HR" dirty="0" err="1" smtClean="0"/>
              <a:t>cheque</a:t>
            </a:r>
            <a:r>
              <a:rPr lang="hr-HR" dirty="0" smtClean="0"/>
              <a:t>?</a:t>
            </a:r>
          </a:p>
          <a:p>
            <a:pPr>
              <a:buNone/>
            </a:pPr>
            <a:r>
              <a:rPr lang="hr-HR" dirty="0" smtClean="0"/>
              <a:t>6.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safest</a:t>
            </a:r>
            <a:r>
              <a:rPr lang="hr-HR" dirty="0" smtClean="0"/>
              <a:t> </a:t>
            </a:r>
            <a:r>
              <a:rPr lang="hr-HR" dirty="0" err="1" smtClean="0"/>
              <a:t>way</a:t>
            </a:r>
            <a:r>
              <a:rPr lang="hr-HR" dirty="0" smtClean="0"/>
              <a:t> to </a:t>
            </a:r>
            <a:r>
              <a:rPr lang="hr-HR" dirty="0" err="1" smtClean="0"/>
              <a:t>pay</a:t>
            </a:r>
            <a:r>
              <a:rPr lang="hr-HR" dirty="0" smtClean="0"/>
              <a:t> for </a:t>
            </a:r>
            <a:r>
              <a:rPr lang="hr-HR" dirty="0" err="1" smtClean="0"/>
              <a:t>expensive</a:t>
            </a:r>
            <a:r>
              <a:rPr lang="hr-HR" dirty="0" smtClean="0"/>
              <a:t> </a:t>
            </a:r>
            <a:r>
              <a:rPr lang="hr-HR" dirty="0" err="1" smtClean="0"/>
              <a:t>items</a:t>
            </a:r>
            <a:r>
              <a:rPr lang="hr-HR" dirty="0" smtClean="0"/>
              <a:t> is to </a:t>
            </a:r>
            <a:r>
              <a:rPr lang="hr-HR" dirty="0" err="1" smtClean="0"/>
              <a:t>open</a:t>
            </a:r>
            <a:r>
              <a:rPr lang="hr-HR" dirty="0" smtClean="0"/>
              <a:t> </a:t>
            </a:r>
            <a:r>
              <a:rPr lang="hr-HR" dirty="0" err="1" smtClean="0"/>
              <a:t>an</a:t>
            </a:r>
            <a:r>
              <a:rPr lang="hr-HR" dirty="0" smtClean="0"/>
              <a:t> </a:t>
            </a:r>
            <a:r>
              <a:rPr lang="hr-HR" u="sng" dirty="0" err="1" smtClean="0"/>
              <a:t>escrow</a:t>
            </a:r>
            <a:r>
              <a:rPr lang="hr-HR" u="sng" dirty="0" smtClean="0"/>
              <a:t> </a:t>
            </a:r>
            <a:r>
              <a:rPr lang="hr-HR" u="sng" dirty="0" err="1" smtClean="0"/>
              <a:t>fund</a:t>
            </a:r>
            <a:r>
              <a:rPr lang="hr-HR" u="sng" dirty="0" smtClean="0"/>
              <a:t>.</a:t>
            </a:r>
          </a:p>
          <a:p>
            <a:pPr>
              <a:buNone/>
            </a:pPr>
            <a:r>
              <a:rPr lang="hr-HR" dirty="0" smtClean="0"/>
              <a:t>7. One </a:t>
            </a:r>
            <a:r>
              <a:rPr lang="hr-HR" dirty="0" err="1" smtClean="0"/>
              <a:t>scam</a:t>
            </a:r>
            <a:r>
              <a:rPr lang="hr-HR" dirty="0" smtClean="0"/>
              <a:t> </a:t>
            </a:r>
            <a:r>
              <a:rPr lang="hr-HR" dirty="0" err="1" smtClean="0"/>
              <a:t>works</a:t>
            </a:r>
            <a:r>
              <a:rPr lang="hr-HR" dirty="0" smtClean="0"/>
              <a:t> </a:t>
            </a:r>
            <a:r>
              <a:rPr lang="hr-HR" dirty="0" err="1" smtClean="0"/>
              <a:t>by</a:t>
            </a:r>
            <a:r>
              <a:rPr lang="hr-HR" dirty="0" smtClean="0"/>
              <a:t> </a:t>
            </a:r>
            <a:r>
              <a:rPr lang="hr-HR" dirty="0" err="1" smtClean="0"/>
              <a:t>asking</a:t>
            </a:r>
            <a:r>
              <a:rPr lang="hr-HR" dirty="0" smtClean="0"/>
              <a:t> for </a:t>
            </a:r>
            <a:r>
              <a:rPr lang="hr-HR" u="sng" dirty="0" err="1" smtClean="0"/>
              <a:t>advance</a:t>
            </a:r>
            <a:r>
              <a:rPr lang="hr-HR" u="sng" dirty="0" smtClean="0"/>
              <a:t> </a:t>
            </a:r>
            <a:r>
              <a:rPr lang="hr-HR" u="sng" dirty="0" err="1" smtClean="0"/>
              <a:t>loan</a:t>
            </a:r>
            <a:r>
              <a:rPr lang="hr-HR" u="sng" dirty="0" smtClean="0"/>
              <a:t> </a:t>
            </a:r>
            <a:r>
              <a:rPr lang="hr-HR" u="sng" dirty="0" err="1" smtClean="0"/>
              <a:t>fees</a:t>
            </a:r>
            <a:r>
              <a:rPr lang="hr-HR" dirty="0" smtClean="0"/>
              <a:t>, but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end</a:t>
            </a:r>
            <a:r>
              <a:rPr lang="hr-HR" dirty="0" smtClean="0"/>
              <a:t> no </a:t>
            </a:r>
            <a:r>
              <a:rPr lang="hr-HR" dirty="0" err="1" smtClean="0"/>
              <a:t>loan</a:t>
            </a:r>
            <a:r>
              <a:rPr lang="hr-HR" dirty="0" smtClean="0"/>
              <a:t> is </a:t>
            </a:r>
            <a:r>
              <a:rPr lang="hr-HR" dirty="0" err="1" smtClean="0"/>
              <a:t>given</a:t>
            </a:r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Answer key</a:t>
            </a:r>
            <a:endParaRPr lang="hr-H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Who can you trust on the Internet?</a:t>
            </a:r>
          </a:p>
          <a:p>
            <a:r>
              <a:rPr lang="hr-HR" dirty="0" smtClean="0"/>
              <a:t>How can you check on a business or individual?</a:t>
            </a:r>
          </a:p>
          <a:p>
            <a:r>
              <a:rPr lang="hr-HR" dirty="0" smtClean="0"/>
              <a:t>How careful are you online?</a:t>
            </a:r>
          </a:p>
          <a:p>
            <a:r>
              <a:rPr lang="hr-HR" dirty="0" smtClean="0"/>
              <a:t>How much should one reveal on social networks?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Discussion</a:t>
            </a:r>
            <a:endParaRPr lang="hr-H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Fraud.org is a project of the National Consumers League (NCL), a nonprofit advocacy organization based in Washington, DC. NCL was founded in 1899 to promote the interests of consumers and workers in the United States and abroad. </a:t>
            </a:r>
            <a:r>
              <a:rPr lang="hr-HR" dirty="0" smtClean="0"/>
              <a:t> </a:t>
            </a:r>
          </a:p>
          <a:p>
            <a:r>
              <a:rPr lang="en-US" dirty="0"/>
              <a:t>In 1992, in response to the growth in telemarketing and Internet fraud, NCL launched the National Fraud Information Center. </a:t>
            </a:r>
            <a:endParaRPr lang="hr-H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National </a:t>
            </a:r>
            <a:r>
              <a:rPr lang="hr-HR" dirty="0" err="1" smtClean="0"/>
              <a:t>Consumers</a:t>
            </a:r>
            <a:r>
              <a:rPr lang="hr-HR" dirty="0" smtClean="0"/>
              <a:t> </a:t>
            </a:r>
            <a:r>
              <a:rPr lang="hr-HR" dirty="0" err="1" smtClean="0"/>
              <a:t>League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02706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contacting www.fraud.org, consumers from all over the world can get tips on how to avoid scams and report fraud</a:t>
            </a:r>
          </a:p>
          <a:p>
            <a:r>
              <a:rPr lang="en-US" dirty="0"/>
              <a:t>Top 10 scams are published annually</a:t>
            </a:r>
          </a:p>
          <a:p>
            <a:pPr marL="109728" indent="0">
              <a:buNone/>
            </a:pP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91192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538" y="1481138"/>
            <a:ext cx="4344923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Top ten </a:t>
            </a:r>
            <a:r>
              <a:rPr lang="hr-HR" dirty="0" err="1" smtClean="0"/>
              <a:t>scams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2015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56284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http://</a:t>
            </a:r>
            <a:r>
              <a:rPr lang="hr-HR" dirty="0" smtClean="0">
                <a:hlinkClick r:id="rId2"/>
              </a:rPr>
              <a:t>www.fraud.org/2015_top_ten</a:t>
            </a:r>
            <a:r>
              <a:rPr lang="hr-HR" dirty="0" smtClean="0"/>
              <a:t>  </a:t>
            </a:r>
          </a:p>
          <a:p>
            <a:r>
              <a:rPr lang="hr-HR" dirty="0" err="1" smtClean="0"/>
              <a:t>What</a:t>
            </a:r>
            <a:r>
              <a:rPr lang="hr-HR" dirty="0" smtClean="0"/>
              <a:t> </a:t>
            </a:r>
            <a:r>
              <a:rPr lang="hr-HR" dirty="0" err="1" smtClean="0"/>
              <a:t>has</a:t>
            </a:r>
            <a:r>
              <a:rPr lang="hr-HR" dirty="0" smtClean="0"/>
              <a:t> </a:t>
            </a:r>
            <a:r>
              <a:rPr lang="hr-HR" dirty="0" err="1" smtClean="0"/>
              <a:t>changed</a:t>
            </a:r>
            <a:r>
              <a:rPr lang="hr-HR" dirty="0" smtClean="0"/>
              <a:t> </a:t>
            </a:r>
            <a:r>
              <a:rPr lang="hr-HR" dirty="0" err="1" smtClean="0"/>
              <a:t>since</a:t>
            </a:r>
            <a:r>
              <a:rPr lang="hr-HR" dirty="0" smtClean="0"/>
              <a:t> 1998?</a:t>
            </a:r>
          </a:p>
          <a:p>
            <a:r>
              <a:rPr lang="hr-HR" dirty="0" err="1" smtClean="0"/>
              <a:t>What</a:t>
            </a:r>
            <a:r>
              <a:rPr lang="hr-HR" dirty="0" smtClean="0"/>
              <a:t> is </a:t>
            </a:r>
            <a:r>
              <a:rPr lang="hr-HR" dirty="0" err="1" smtClean="0"/>
              <a:t>phishing</a:t>
            </a:r>
            <a:r>
              <a:rPr lang="hr-HR" dirty="0" smtClean="0"/>
              <a:t>/</a:t>
            </a:r>
            <a:r>
              <a:rPr lang="hr-HR" dirty="0" err="1" smtClean="0"/>
              <a:t>spoofing</a:t>
            </a:r>
            <a:r>
              <a:rPr lang="hr-HR" dirty="0" smtClean="0"/>
              <a:t>?</a:t>
            </a:r>
          </a:p>
          <a:p>
            <a:r>
              <a:rPr lang="hr-HR" dirty="0" smtClean="0"/>
              <a:t>Do </a:t>
            </a:r>
            <a:r>
              <a:rPr lang="hr-HR" dirty="0" err="1" smtClean="0"/>
              <a:t>you</a:t>
            </a:r>
            <a:r>
              <a:rPr lang="hr-HR" dirty="0" smtClean="0"/>
              <a:t> </a:t>
            </a:r>
            <a:r>
              <a:rPr lang="hr-HR" dirty="0" err="1" smtClean="0"/>
              <a:t>agree</a:t>
            </a:r>
            <a:r>
              <a:rPr lang="hr-HR" dirty="0" smtClean="0"/>
              <a:t> </a:t>
            </a:r>
            <a:r>
              <a:rPr lang="hr-HR" dirty="0" err="1" smtClean="0"/>
              <a:t>with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following</a:t>
            </a:r>
            <a:r>
              <a:rPr lang="hr-HR" dirty="0" smtClean="0"/>
              <a:t> </a:t>
            </a:r>
            <a:r>
              <a:rPr lang="hr-HR" dirty="0" err="1" smtClean="0"/>
              <a:t>statement</a:t>
            </a:r>
            <a:r>
              <a:rPr lang="hr-HR" dirty="0" smtClean="0"/>
              <a:t>: </a:t>
            </a:r>
            <a:r>
              <a:rPr lang="en-US" dirty="0"/>
              <a:t>Regardless of the type of scam, many instances of fraud can be avoided by remembering the old rule of thumb: if something seems too good to be true, it probably is. </a:t>
            </a:r>
            <a:r>
              <a:rPr lang="hr-HR" dirty="0" smtClean="0"/>
              <a:t> 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Read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text</a:t>
            </a:r>
            <a:r>
              <a:rPr lang="hr-HR" dirty="0" smtClean="0"/>
              <a:t> </a:t>
            </a:r>
            <a:r>
              <a:rPr lang="hr-HR" dirty="0" err="1" smtClean="0"/>
              <a:t>and</a:t>
            </a:r>
            <a:r>
              <a:rPr lang="hr-HR" dirty="0" smtClean="0"/>
              <a:t> </a:t>
            </a:r>
            <a:r>
              <a:rPr lang="hr-HR" dirty="0" err="1" smtClean="0"/>
              <a:t>answer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questions</a:t>
            </a:r>
            <a:r>
              <a:rPr lang="hr-HR" dirty="0" smtClean="0"/>
              <a:t>: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84570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Have you ever bought anything through the Internet?</a:t>
            </a:r>
          </a:p>
          <a:p>
            <a:r>
              <a:rPr lang="hr-HR" dirty="0" smtClean="0"/>
              <a:t>How did you pay for it?</a:t>
            </a:r>
          </a:p>
          <a:p>
            <a:r>
              <a:rPr lang="hr-HR" dirty="0" smtClean="0"/>
              <a:t>Did you receive the goods you bought safely?</a:t>
            </a:r>
          </a:p>
          <a:p>
            <a:r>
              <a:rPr lang="hr-HR" dirty="0" smtClean="0"/>
              <a:t>Were the goods of satisfactory quality?</a:t>
            </a:r>
          </a:p>
          <a:p>
            <a:r>
              <a:rPr lang="hr-HR" dirty="0" smtClean="0"/>
              <a:t>What guarantee did you have that you would get what you paid for?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Introduction</a:t>
            </a:r>
            <a:endParaRPr lang="hr-H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Identity</a:t>
            </a:r>
            <a:r>
              <a:rPr lang="hr-HR" dirty="0" smtClean="0"/>
              <a:t> </a:t>
            </a:r>
            <a:r>
              <a:rPr lang="hr-HR" dirty="0" err="1" smtClean="0"/>
              <a:t>thefts</a:t>
            </a:r>
            <a:r>
              <a:rPr lang="hr-HR" dirty="0" smtClean="0"/>
              <a:t> </a:t>
            </a:r>
            <a:endParaRPr lang="hr-HR" dirty="0"/>
          </a:p>
          <a:p>
            <a:endParaRPr lang="hr-HR" dirty="0"/>
          </a:p>
          <a:p>
            <a:r>
              <a:rPr lang="hr-HR" dirty="0" err="1" smtClean="0"/>
              <a:t>Phishing</a:t>
            </a:r>
            <a:r>
              <a:rPr lang="hr-HR" dirty="0" smtClean="0"/>
              <a:t> is </a:t>
            </a:r>
            <a:r>
              <a:rPr lang="hr-HR" dirty="0" err="1" smtClean="0"/>
              <a:t>defined</a:t>
            </a:r>
            <a:r>
              <a:rPr lang="hr-HR" dirty="0" smtClean="0"/>
              <a:t> as </a:t>
            </a:r>
            <a:r>
              <a:rPr lang="en-US" dirty="0" smtClean="0"/>
              <a:t>pretending </a:t>
            </a:r>
            <a:r>
              <a:rPr lang="en-US" dirty="0"/>
              <a:t>to be financial institution or company and sending spam or pop-up messages to get people to reveal personal </a:t>
            </a:r>
            <a:r>
              <a:rPr lang="en-US" dirty="0" smtClean="0"/>
              <a:t>information </a:t>
            </a:r>
            <a:endParaRPr lang="hr-HR" dirty="0" smtClean="0"/>
          </a:p>
          <a:p>
            <a:endParaRPr lang="hr-HR" dirty="0"/>
          </a:p>
          <a:p>
            <a:r>
              <a:rPr lang="hr-HR" dirty="0">
                <a:hlinkClick r:id="rId2"/>
              </a:rPr>
              <a:t>https://www.youtube.com/watch?v=7MtYVSGe1ME</a:t>
            </a:r>
            <a:r>
              <a:rPr lang="hr-HR" dirty="0"/>
              <a:t> </a:t>
            </a:r>
          </a:p>
          <a:p>
            <a:r>
              <a:rPr lang="hr-HR" dirty="0" err="1" smtClean="0"/>
              <a:t>Keyboard</a:t>
            </a:r>
            <a:r>
              <a:rPr lang="hr-HR" dirty="0" smtClean="0"/>
              <a:t> </a:t>
            </a:r>
            <a:r>
              <a:rPr lang="hr-HR" dirty="0" err="1" smtClean="0"/>
              <a:t>spyware</a:t>
            </a:r>
            <a:endParaRPr lang="en-US" dirty="0"/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Phishing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71561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Thank you for your attention!</a:t>
            </a:r>
            <a:endParaRPr lang="hr-H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Read the text </a:t>
            </a:r>
            <a:r>
              <a:rPr lang="hr-HR" i="1" dirty="0" smtClean="0"/>
              <a:t>Cyberspace fraud and abuse </a:t>
            </a:r>
            <a:r>
              <a:rPr lang="hr-HR" dirty="0" smtClean="0"/>
              <a:t>and answer the following questions:</a:t>
            </a:r>
          </a:p>
          <a:p>
            <a:pPr marL="514350" indent="-514350">
              <a:buAutoNum type="arabicPeriod"/>
            </a:pPr>
            <a:r>
              <a:rPr lang="hr-HR" sz="2400" dirty="0" smtClean="0"/>
              <a:t>What are the main types of investment fraud reported in the text?</a:t>
            </a:r>
          </a:p>
          <a:p>
            <a:pPr marL="514350" indent="-514350">
              <a:buAutoNum type="arabicPeriod"/>
            </a:pPr>
            <a:r>
              <a:rPr lang="hr-HR" sz="2400" dirty="0" smtClean="0"/>
              <a:t>How does the text define cyberspace?</a:t>
            </a:r>
          </a:p>
          <a:p>
            <a:pPr marL="514350" indent="-514350">
              <a:buAutoNum type="arabicPeriod"/>
            </a:pPr>
            <a:r>
              <a:rPr lang="hr-HR" sz="2400" dirty="0" smtClean="0"/>
              <a:t>How do criminals exploit anonymity on the Internet?</a:t>
            </a:r>
          </a:p>
          <a:p>
            <a:pPr marL="514350" indent="-514350">
              <a:buAutoNum type="arabicPeriod"/>
            </a:pPr>
            <a:r>
              <a:rPr lang="hr-HR" sz="2400" dirty="0" smtClean="0"/>
              <a:t>Which organisations could you inform if you were a victim of a scam on the Internet?</a:t>
            </a:r>
          </a:p>
          <a:p>
            <a:pPr marL="514350" indent="-514350">
              <a:buAutoNum type="arabicPeriod"/>
            </a:pPr>
            <a:r>
              <a:rPr lang="hr-HR" sz="2400" dirty="0" smtClean="0"/>
              <a:t>Which crime has increased most in the last year or so, according to the text?</a:t>
            </a:r>
          </a:p>
          <a:p>
            <a:pPr marL="514350" indent="-514350">
              <a:buAutoNum type="arabicPeriod"/>
            </a:pPr>
            <a:r>
              <a:rPr lang="hr-HR" sz="2400" dirty="0" smtClean="0"/>
              <a:t>Do most victims of fraud use traditional payment methods?</a:t>
            </a:r>
          </a:p>
          <a:p>
            <a:pPr marL="514350" indent="-514350">
              <a:buAutoNum type="arabicPeriod"/>
            </a:pPr>
            <a:endParaRPr lang="hr-HR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Reading task</a:t>
            </a:r>
            <a:endParaRPr lang="hr-H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What does the acronym IFW stand for?</a:t>
            </a:r>
          </a:p>
          <a:p>
            <a:r>
              <a:rPr lang="hr-HR" dirty="0" smtClean="0"/>
              <a:t>What does IFW recommend to buyers?</a:t>
            </a:r>
          </a:p>
          <a:p>
            <a:r>
              <a:rPr lang="hr-HR" dirty="0" smtClean="0"/>
              <a:t>How does escrow service work?</a:t>
            </a:r>
          </a:p>
          <a:p>
            <a:r>
              <a:rPr lang="hr-HR" dirty="0" smtClean="0"/>
              <a:t>What are the most common types of Internet fraud according to IFW?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IFW</a:t>
            </a:r>
            <a:endParaRPr lang="hr-H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IFW – Internet Fraud Watch</a:t>
            </a:r>
          </a:p>
          <a:p>
            <a:r>
              <a:rPr lang="hr-HR" dirty="0" smtClean="0"/>
              <a:t>IFW recommendation: use escrow services</a:t>
            </a:r>
          </a:p>
          <a:p>
            <a:r>
              <a:rPr lang="hr-HR" dirty="0" smtClean="0"/>
              <a:t>Escrow services hold money in a special account until the buyer has received the goods in satisfactory condition, then they release it to the seller</a:t>
            </a:r>
          </a:p>
          <a:p>
            <a:r>
              <a:rPr lang="hr-HR" dirty="0" smtClean="0"/>
              <a:t>Web auctions, the sale of general merchandise, Internet services, hardware or software, multi-level marketing or pyramid schemes, franchises, credit ‘repair’ and credit card issuing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Are cyberspace frauds really any different from frauds committed through more traditional communication channels?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Discussion point</a:t>
            </a:r>
            <a:endParaRPr lang="hr-H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209" y="1417638"/>
            <a:ext cx="8229600" cy="393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Definitions</a:t>
            </a:r>
            <a:endParaRPr lang="hr-H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2400" dirty="0" smtClean="0"/>
              <a:t>a) </a:t>
            </a:r>
            <a:r>
              <a:rPr lang="hr-HR" sz="2400" dirty="0" smtClean="0"/>
              <a:t>3 - Internet </a:t>
            </a:r>
            <a:r>
              <a:rPr lang="hr-HR" sz="2400" dirty="0" smtClean="0"/>
              <a:t>services</a:t>
            </a:r>
          </a:p>
          <a:p>
            <a:pPr>
              <a:buNone/>
            </a:pPr>
            <a:r>
              <a:rPr lang="hr-HR" sz="2400" dirty="0" smtClean="0"/>
              <a:t>b) </a:t>
            </a:r>
            <a:r>
              <a:rPr lang="hr-HR" sz="2400" dirty="0" smtClean="0"/>
              <a:t>8 - </a:t>
            </a:r>
            <a:r>
              <a:rPr lang="hr-HR" sz="2400" dirty="0" err="1" smtClean="0"/>
              <a:t>advance</a:t>
            </a:r>
            <a:r>
              <a:rPr lang="hr-HR" sz="2400" dirty="0" smtClean="0"/>
              <a:t> </a:t>
            </a:r>
            <a:r>
              <a:rPr lang="hr-HR" sz="2400" dirty="0" smtClean="0"/>
              <a:t>for loans</a:t>
            </a:r>
          </a:p>
          <a:p>
            <a:pPr>
              <a:buNone/>
            </a:pPr>
            <a:r>
              <a:rPr lang="hr-HR" sz="2400" dirty="0" smtClean="0"/>
              <a:t>c) </a:t>
            </a:r>
            <a:r>
              <a:rPr lang="hr-HR" sz="2400" dirty="0" smtClean="0"/>
              <a:t>6 - Business </a:t>
            </a:r>
            <a:r>
              <a:rPr lang="hr-HR" sz="2400" dirty="0" smtClean="0"/>
              <a:t>opportunities or franchises</a:t>
            </a:r>
          </a:p>
          <a:p>
            <a:pPr>
              <a:buNone/>
            </a:pPr>
            <a:r>
              <a:rPr lang="hr-HR" sz="2400" dirty="0" smtClean="0"/>
              <a:t>d) </a:t>
            </a:r>
            <a:r>
              <a:rPr lang="hr-HR" sz="2400" dirty="0" smtClean="0"/>
              <a:t>5 - </a:t>
            </a:r>
            <a:r>
              <a:rPr lang="hr-HR" sz="2400" dirty="0" err="1" smtClean="0"/>
              <a:t>multi-level</a:t>
            </a:r>
            <a:r>
              <a:rPr lang="hr-HR" sz="2400" dirty="0" smtClean="0"/>
              <a:t> </a:t>
            </a:r>
            <a:r>
              <a:rPr lang="hr-HR" sz="2400" dirty="0" smtClean="0"/>
              <a:t>marketing or pyramid schemes</a:t>
            </a:r>
          </a:p>
          <a:p>
            <a:pPr>
              <a:buNone/>
            </a:pPr>
            <a:r>
              <a:rPr lang="hr-HR" sz="2400" dirty="0" smtClean="0"/>
              <a:t>e) </a:t>
            </a:r>
            <a:r>
              <a:rPr lang="hr-HR" sz="2400" dirty="0" smtClean="0"/>
              <a:t>7 - </a:t>
            </a:r>
            <a:r>
              <a:rPr lang="hr-HR" sz="2400" dirty="0" err="1" smtClean="0"/>
              <a:t>work</a:t>
            </a:r>
            <a:r>
              <a:rPr lang="hr-HR" sz="2400" dirty="0" smtClean="0"/>
              <a:t>-at-home </a:t>
            </a:r>
            <a:r>
              <a:rPr lang="hr-HR" sz="2400" dirty="0" smtClean="0"/>
              <a:t>plans</a:t>
            </a:r>
          </a:p>
          <a:p>
            <a:pPr>
              <a:buNone/>
            </a:pPr>
            <a:r>
              <a:rPr lang="hr-HR" sz="2400" dirty="0" smtClean="0"/>
              <a:t>f) </a:t>
            </a:r>
            <a:r>
              <a:rPr lang="hr-HR" sz="2400" dirty="0" smtClean="0"/>
              <a:t>9 - </a:t>
            </a:r>
            <a:r>
              <a:rPr lang="hr-HR" sz="2400" dirty="0" err="1" smtClean="0"/>
              <a:t>credit</a:t>
            </a:r>
            <a:r>
              <a:rPr lang="hr-HR" sz="2400" dirty="0" smtClean="0"/>
              <a:t> </a:t>
            </a:r>
            <a:r>
              <a:rPr lang="hr-HR" sz="2400" dirty="0" smtClean="0"/>
              <a:t>‘repair’</a:t>
            </a:r>
          </a:p>
          <a:p>
            <a:pPr>
              <a:buNone/>
            </a:pPr>
            <a:r>
              <a:rPr lang="hr-HR" sz="2400" dirty="0" smtClean="0"/>
              <a:t>g)</a:t>
            </a:r>
            <a:r>
              <a:rPr lang="hr-HR" sz="2400" dirty="0" smtClean="0"/>
              <a:t>1</a:t>
            </a:r>
            <a:r>
              <a:rPr lang="hr-HR" sz="2400" dirty="0" smtClean="0"/>
              <a:t>0 - </a:t>
            </a:r>
            <a:r>
              <a:rPr lang="hr-HR" sz="2400" dirty="0" err="1" smtClean="0"/>
              <a:t>credit</a:t>
            </a:r>
            <a:r>
              <a:rPr lang="hr-HR" sz="2400" dirty="0" smtClean="0"/>
              <a:t> </a:t>
            </a:r>
            <a:r>
              <a:rPr lang="hr-HR" sz="2400" dirty="0" smtClean="0"/>
              <a:t>card issuing</a:t>
            </a:r>
          </a:p>
          <a:p>
            <a:pPr>
              <a:buNone/>
            </a:pPr>
            <a:r>
              <a:rPr lang="hr-HR" sz="2400" dirty="0" smtClean="0"/>
              <a:t>h) </a:t>
            </a:r>
            <a:r>
              <a:rPr lang="hr-HR" sz="2400" dirty="0" smtClean="0"/>
              <a:t>2 - Sales </a:t>
            </a:r>
            <a:r>
              <a:rPr lang="hr-HR" sz="2400" dirty="0" smtClean="0"/>
              <a:t>of general merchandise</a:t>
            </a:r>
          </a:p>
          <a:p>
            <a:pPr marL="514350" indent="-514350">
              <a:buNone/>
            </a:pPr>
            <a:r>
              <a:rPr lang="hr-HR" sz="2400" dirty="0" smtClean="0"/>
              <a:t> i</a:t>
            </a:r>
            <a:r>
              <a:rPr lang="hr-HR" sz="2400" dirty="0" smtClean="0"/>
              <a:t>) </a:t>
            </a:r>
            <a:r>
              <a:rPr lang="hr-HR" sz="2400" dirty="0" smtClean="0"/>
              <a:t> 4 - </a:t>
            </a:r>
            <a:r>
              <a:rPr lang="hr-HR" sz="2400" dirty="0" err="1" smtClean="0"/>
              <a:t>computer</a:t>
            </a:r>
            <a:r>
              <a:rPr lang="hr-HR" sz="2400" dirty="0" smtClean="0"/>
              <a:t> </a:t>
            </a:r>
            <a:r>
              <a:rPr lang="hr-HR" sz="2400" dirty="0" smtClean="0"/>
              <a:t>equipment (hardware or software)</a:t>
            </a:r>
          </a:p>
          <a:p>
            <a:pPr marL="514350" indent="-514350">
              <a:buNone/>
            </a:pPr>
            <a:r>
              <a:rPr lang="hr-HR" sz="2400" dirty="0" smtClean="0"/>
              <a:t> j</a:t>
            </a:r>
            <a:r>
              <a:rPr lang="hr-HR" sz="2400" dirty="0" smtClean="0"/>
              <a:t>) </a:t>
            </a:r>
            <a:r>
              <a:rPr lang="hr-HR" sz="2400" dirty="0" smtClean="0"/>
              <a:t> 1 - Web </a:t>
            </a:r>
            <a:r>
              <a:rPr lang="hr-HR" sz="2400" dirty="0" smtClean="0"/>
              <a:t>auctions</a:t>
            </a:r>
            <a:endParaRPr lang="hr-HR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Answer key</a:t>
            </a:r>
            <a:endParaRPr lang="hr-H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52712" y="1481138"/>
            <a:ext cx="703857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Vocabulary tasks</a:t>
            </a:r>
            <a:endParaRPr lang="hr-H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93</TotalTime>
  <Words>880</Words>
  <Application>Microsoft Office PowerPoint</Application>
  <PresentationFormat>On-screen Show (4:3)</PresentationFormat>
  <Paragraphs>94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Lucida Sans Unicode</vt:lpstr>
      <vt:lpstr>Verdana</vt:lpstr>
      <vt:lpstr>Wingdings 2</vt:lpstr>
      <vt:lpstr>Wingdings 3</vt:lpstr>
      <vt:lpstr>Concourse</vt:lpstr>
      <vt:lpstr>Cyberspace fraud and abuse</vt:lpstr>
      <vt:lpstr>Introduction</vt:lpstr>
      <vt:lpstr>Reading task</vt:lpstr>
      <vt:lpstr>IFW</vt:lpstr>
      <vt:lpstr>PowerPoint Presentation</vt:lpstr>
      <vt:lpstr>Discussion point</vt:lpstr>
      <vt:lpstr>Definitions</vt:lpstr>
      <vt:lpstr>Answer key</vt:lpstr>
      <vt:lpstr>Vocabulary tasks</vt:lpstr>
      <vt:lpstr>Answer key</vt:lpstr>
      <vt:lpstr>Complete the sentence:</vt:lpstr>
      <vt:lpstr>Answer key</vt:lpstr>
      <vt:lpstr>Terms of payment</vt:lpstr>
      <vt:lpstr>Answer key</vt:lpstr>
      <vt:lpstr>Discussion</vt:lpstr>
      <vt:lpstr>National Consumers League</vt:lpstr>
      <vt:lpstr>PowerPoint Presentation</vt:lpstr>
      <vt:lpstr>Top ten scams in 2015</vt:lpstr>
      <vt:lpstr>Read the text and answer the questions:</vt:lpstr>
      <vt:lpstr>Phishing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Cyberspace fraud</dc:title>
  <dc:creator>KATARINA</dc:creator>
  <cp:lastModifiedBy>Marijana Javornik Čubrić</cp:lastModifiedBy>
  <cp:revision>12</cp:revision>
  <cp:lastPrinted>2017-04-25T08:08:38Z</cp:lastPrinted>
  <dcterms:created xsi:type="dcterms:W3CDTF">2016-04-17T12:37:14Z</dcterms:created>
  <dcterms:modified xsi:type="dcterms:W3CDTF">2019-03-05T10:16:16Z</dcterms:modified>
</cp:coreProperties>
</file>