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78" r:id="rId11"/>
    <p:sldId id="279" r:id="rId12"/>
    <p:sldId id="280" r:id="rId13"/>
    <p:sldId id="281" r:id="rId14"/>
    <p:sldId id="282" r:id="rId15"/>
    <p:sldId id="283" r:id="rId16"/>
    <p:sldId id="284" r:id="rId17"/>
    <p:sldId id="287" r:id="rId18"/>
    <p:sldId id="288" r:id="rId19"/>
    <p:sldId id="289" r:id="rId20"/>
    <p:sldId id="290" r:id="rId21"/>
    <p:sldId id="285" r:id="rId22"/>
    <p:sldId id="286" r:id="rId23"/>
    <p:sldId id="265" r:id="rId24"/>
    <p:sldId id="266" r:id="rId25"/>
    <p:sldId id="267" r:id="rId26"/>
    <p:sldId id="268" r:id="rId27"/>
    <p:sldId id="269" r:id="rId28"/>
    <p:sldId id="270" r:id="rId29"/>
    <p:sldId id="271" r:id="rId30"/>
    <p:sldId id="272" r:id="rId31"/>
    <p:sldId id="273" r:id="rId32"/>
    <p:sldId id="274" r:id="rId33"/>
    <p:sldId id="275" r:id="rId34"/>
    <p:sldId id="276" r:id="rId35"/>
    <p:sldId id="277" r:id="rId36"/>
    <p:sldId id="291" r:id="rId37"/>
    <p:sldId id="292" r:id="rId38"/>
    <p:sldId id="293" r:id="rId39"/>
    <p:sldId id="296" r:id="rId40"/>
    <p:sldId id="297" r:id="rId41"/>
    <p:sldId id="295" r:id="rId42"/>
    <p:sldId id="294" r:id="rId4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198"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E1A84706-3A6D-449A-91DD-A938FD1B7DC2}" type="datetimeFigureOut">
              <a:rPr lang="en-US" smtClean="0"/>
              <a:pPr/>
              <a:t>10/9/2017</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70AFF097-456C-4F94-A0E4-9F159B2409D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AFF097-456C-4F94-A0E4-9F159B2409D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AFF097-456C-4F94-A0E4-9F159B2409D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AFF097-456C-4F94-A0E4-9F159B2409D0}"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70AFF097-456C-4F94-A0E4-9F159B2409D0}"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AFF097-456C-4F94-A0E4-9F159B2409D0}"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70AFF097-456C-4F94-A0E4-9F159B2409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70AFF097-456C-4F94-A0E4-9F159B2409D0}"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E1A84706-3A6D-449A-91DD-A938FD1B7DC2}" type="datetimeFigureOut">
              <a:rPr lang="en-US" smtClean="0"/>
              <a:pPr/>
              <a:t>10/9/2017</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70AFF097-456C-4F94-A0E4-9F159B2409D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A84706-3A6D-449A-91DD-A938FD1B7DC2}" type="datetimeFigureOut">
              <a:rPr lang="en-US" smtClean="0"/>
              <a:pPr/>
              <a:t>10/9/2017</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70AFF097-456C-4F94-A0E4-9F159B2409D0}"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E1A84706-3A6D-449A-91DD-A938FD1B7DC2}" type="datetimeFigureOut">
              <a:rPr lang="en-US" smtClean="0"/>
              <a:pPr/>
              <a:t>10/9/2017</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70AFF097-456C-4F94-A0E4-9F159B2409D0}"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1A84706-3A6D-449A-91DD-A938FD1B7DC2}" type="datetimeFigureOut">
              <a:rPr lang="en-US" smtClean="0"/>
              <a:pPr/>
              <a:t>10/9/2017</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0AFF097-456C-4F94-A0E4-9F159B2409D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youtube.com/watch?v=kxOAIe3FQ4A"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www.youtube.com/watch?v=qOnaqeVN20g"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smtClean="0"/>
              <a:t>Diminished Responsibility</a:t>
            </a: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pPr marL="566928" indent="-457200" fontAlgn="auto">
              <a:lnSpc>
                <a:spcPct val="120000"/>
              </a:lnSpc>
              <a:spcAft>
                <a:spcPts val="600"/>
              </a:spcAft>
              <a:buFont typeface="+mj-lt"/>
              <a:buAutoNum type="arabicPeriod"/>
              <a:defRPr/>
            </a:pPr>
            <a:r>
              <a:rPr lang="hr-HR" dirty="0"/>
              <a:t>INDICTABLE OFFENCE – teško kazneno djelo</a:t>
            </a:r>
          </a:p>
          <a:p>
            <a:pPr marL="566928" indent="-457200" fontAlgn="auto">
              <a:lnSpc>
                <a:spcPct val="120000"/>
              </a:lnSpc>
              <a:spcAft>
                <a:spcPts val="600"/>
              </a:spcAft>
              <a:buFont typeface="+mj-lt"/>
              <a:buAutoNum type="arabicPeriod"/>
              <a:defRPr/>
            </a:pPr>
            <a:r>
              <a:rPr lang="hr-HR" dirty="0" smtClean="0"/>
              <a:t>SUMMARY OFFENCE </a:t>
            </a:r>
            <a:r>
              <a:rPr lang="hr-HR" dirty="0"/>
              <a:t>– </a:t>
            </a:r>
            <a:r>
              <a:rPr lang="hr-HR" dirty="0" smtClean="0"/>
              <a:t>lakše kazneno djelo</a:t>
            </a:r>
            <a:endParaRPr lang="hr-HR" dirty="0"/>
          </a:p>
          <a:p>
            <a:pPr marL="566928" indent="-457200" fontAlgn="auto">
              <a:lnSpc>
                <a:spcPct val="120000"/>
              </a:lnSpc>
              <a:spcAft>
                <a:spcPts val="600"/>
              </a:spcAft>
              <a:buFont typeface="+mj-lt"/>
              <a:buAutoNum type="arabicPeriod"/>
              <a:defRPr/>
            </a:pPr>
            <a:r>
              <a:rPr lang="hr-HR" dirty="0" smtClean="0"/>
              <a:t>CULPABILITY – krivnja</a:t>
            </a:r>
            <a:endParaRPr lang="hr-HR" dirty="0"/>
          </a:p>
          <a:p>
            <a:pPr marL="566928" indent="-457200" fontAlgn="auto">
              <a:lnSpc>
                <a:spcPct val="120000"/>
              </a:lnSpc>
              <a:spcAft>
                <a:spcPts val="600"/>
              </a:spcAft>
              <a:buFont typeface="+mj-lt"/>
              <a:buAutoNum type="arabicPeriod"/>
              <a:defRPr/>
            </a:pPr>
            <a:r>
              <a:rPr lang="hr-HR" dirty="0" smtClean="0"/>
              <a:t>TO GRANT </a:t>
            </a:r>
            <a:r>
              <a:rPr lang="hr-HR" dirty="0"/>
              <a:t>BAIL – odobriti jamčevinu, odobriti puštanje uz jamčevinu</a:t>
            </a:r>
          </a:p>
          <a:p>
            <a:pPr marL="566928" indent="-457200" fontAlgn="auto">
              <a:lnSpc>
                <a:spcPct val="120000"/>
              </a:lnSpc>
              <a:spcAft>
                <a:spcPts val="600"/>
              </a:spcAft>
              <a:buFont typeface="+mj-lt"/>
              <a:buAutoNum type="arabicPeriod"/>
              <a:defRPr/>
            </a:pPr>
            <a:r>
              <a:rPr lang="hr-HR" dirty="0"/>
              <a:t>REALISTIC PROSPECT OF CONVICTION – realne šanse za osudu</a:t>
            </a:r>
          </a:p>
          <a:p>
            <a:pPr marL="566928" indent="-457200" fontAlgn="auto">
              <a:lnSpc>
                <a:spcPct val="120000"/>
              </a:lnSpc>
              <a:spcAft>
                <a:spcPts val="600"/>
              </a:spcAft>
              <a:buFont typeface="+mj-lt"/>
              <a:buAutoNum type="arabicPeriod"/>
              <a:defRPr/>
            </a:pPr>
            <a:r>
              <a:rPr lang="hr-HR" dirty="0" smtClean="0"/>
              <a:t>TO DETAIN A SUSPECT IN CUSTODY </a:t>
            </a:r>
            <a:r>
              <a:rPr lang="hr-HR" dirty="0"/>
              <a:t>– </a:t>
            </a:r>
            <a:r>
              <a:rPr lang="hr-HR" dirty="0" smtClean="0"/>
              <a:t>zadržati osumnjičenika u pritvoru</a:t>
            </a:r>
            <a:endParaRPr lang="hr-HR" dirty="0"/>
          </a:p>
          <a:p>
            <a:pPr marL="566928" indent="-457200" fontAlgn="auto">
              <a:lnSpc>
                <a:spcPct val="120000"/>
              </a:lnSpc>
              <a:spcAft>
                <a:spcPts val="600"/>
              </a:spcAft>
              <a:buFont typeface="+mj-lt"/>
              <a:buAutoNum type="arabicPeriod"/>
              <a:defRPr/>
            </a:pPr>
            <a:r>
              <a:rPr lang="hr-HR" dirty="0"/>
              <a:t>WARRANT OF ARREST – nalog za uhićenje</a:t>
            </a:r>
          </a:p>
          <a:p>
            <a:pPr marL="566928" indent="-457200" fontAlgn="auto">
              <a:lnSpc>
                <a:spcPct val="120000"/>
              </a:lnSpc>
              <a:spcAft>
                <a:spcPts val="600"/>
              </a:spcAft>
              <a:buFont typeface="+mj-lt"/>
              <a:buAutoNum type="arabicPeriod"/>
              <a:defRPr/>
            </a:pPr>
            <a:r>
              <a:rPr lang="hr-HR" dirty="0" smtClean="0"/>
              <a:t>TO BE CHARGED WITH A CRIMINAL OFFENCE </a:t>
            </a:r>
            <a:r>
              <a:rPr lang="hr-HR" dirty="0"/>
              <a:t>– </a:t>
            </a:r>
            <a:r>
              <a:rPr lang="hr-HR" dirty="0" smtClean="0"/>
              <a:t>biti optužen za kazneno djelo</a:t>
            </a:r>
            <a:endParaRPr lang="hr-HR" dirty="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Criminal law deals with behaviour for which the state reserves p_________, for example murder. The state p________ the offender. Civil law concerns relationships between p_______ p________, their rights and duties. It is also concerned with conduct which may give rise to a claim by a legal person for c____________.</a:t>
            </a:r>
            <a:endParaRPr lang="en-US" dirty="0"/>
          </a:p>
        </p:txBody>
      </p:sp>
      <p:sp>
        <p:nvSpPr>
          <p:cNvPr id="2" name="Title 1"/>
          <p:cNvSpPr>
            <a:spLocks noGrp="1"/>
          </p:cNvSpPr>
          <p:nvPr>
            <p:ph type="title"/>
          </p:nvPr>
        </p:nvSpPr>
        <p:spPr/>
        <p:txBody>
          <a:bodyPr/>
          <a:lstStyle/>
          <a:p>
            <a:r>
              <a:rPr lang="hr-HR" dirty="0" smtClean="0"/>
              <a:t>Complete the following:</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Criminal law deals with behaviour for which the state reserves </a:t>
            </a:r>
            <a:r>
              <a:rPr lang="hr-HR" u="sng" dirty="0" smtClean="0"/>
              <a:t>punishment</a:t>
            </a:r>
            <a:r>
              <a:rPr lang="hr-HR" dirty="0" smtClean="0"/>
              <a:t>, for example murder. The state </a:t>
            </a:r>
            <a:r>
              <a:rPr lang="hr-HR" u="sng" dirty="0" smtClean="0"/>
              <a:t>prosecutes</a:t>
            </a:r>
            <a:r>
              <a:rPr lang="hr-HR" dirty="0" smtClean="0"/>
              <a:t> the offender. Civil law concerns relationships between </a:t>
            </a:r>
            <a:r>
              <a:rPr lang="hr-HR" u="sng" dirty="0" smtClean="0"/>
              <a:t>private persons</a:t>
            </a:r>
            <a:r>
              <a:rPr lang="hr-HR" dirty="0" smtClean="0"/>
              <a:t>, their rights and duties. It is also concerned with conduct which may give rise to a claim by a legal person for </a:t>
            </a:r>
            <a:r>
              <a:rPr lang="hr-HR" u="sng" dirty="0" smtClean="0"/>
              <a:t>compensation</a:t>
            </a:r>
            <a:r>
              <a:rPr lang="hr-HR" dirty="0" smtClean="0"/>
              <a:t>.</a:t>
            </a:r>
            <a:endParaRPr lang="en-GB"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buFont typeface="Wingdings 3" pitchFamily="18" charset="2"/>
              <a:buNone/>
            </a:pPr>
            <a:endParaRPr lang="hr-HR" dirty="0" smtClean="0"/>
          </a:p>
          <a:p>
            <a:pPr>
              <a:buFont typeface="Wingdings 3" pitchFamily="18" charset="2"/>
              <a:buNone/>
            </a:pPr>
            <a:r>
              <a:rPr lang="hr-HR" dirty="0" smtClean="0"/>
              <a:t>	The state prosecutes those c________ with a c_________ and may apprehend suspects and detain them in c________. If the police decide that an offender should be prosecuted, a file on the c________ is sent to the C_________ Prosecuting Service (CPS). </a:t>
            </a:r>
          </a:p>
          <a:p>
            <a:endParaRPr lang="en-US" dirty="0"/>
          </a:p>
        </p:txBody>
      </p:sp>
      <p:sp>
        <p:nvSpPr>
          <p:cNvPr id="2" name="Title 1"/>
          <p:cNvSpPr>
            <a:spLocks noGrp="1"/>
          </p:cNvSpPr>
          <p:nvPr>
            <p:ph type="title"/>
          </p:nvPr>
        </p:nvSpPr>
        <p:spPr/>
        <p:txBody>
          <a:bodyPr>
            <a:normAutofit fontScale="90000"/>
          </a:bodyPr>
          <a:lstStyle/>
          <a:p>
            <a:r>
              <a:rPr lang="hr-HR" dirty="0" smtClean="0"/>
              <a:t>Insert the missing c-words:</a:t>
            </a:r>
            <a:br>
              <a:rPr lang="hr-HR" dirty="0" smtClean="0"/>
            </a:b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The state prosecutes those </a:t>
            </a:r>
            <a:r>
              <a:rPr lang="hr-HR" u="sng" dirty="0" smtClean="0"/>
              <a:t>charged</a:t>
            </a:r>
            <a:r>
              <a:rPr lang="hr-HR" dirty="0" smtClean="0"/>
              <a:t> with a </a:t>
            </a:r>
            <a:r>
              <a:rPr lang="hr-HR" u="sng" dirty="0" smtClean="0"/>
              <a:t>crime</a:t>
            </a:r>
            <a:r>
              <a:rPr lang="hr-HR" dirty="0" smtClean="0"/>
              <a:t> and may apprehend suspects and detain them in </a:t>
            </a:r>
            <a:r>
              <a:rPr lang="hr-HR" u="sng" dirty="0" smtClean="0"/>
              <a:t>custody</a:t>
            </a:r>
            <a:r>
              <a:rPr lang="hr-HR" dirty="0" smtClean="0"/>
              <a:t>. If the police decide that an offender should be prosecuted, a file on the </a:t>
            </a:r>
            <a:r>
              <a:rPr lang="hr-HR" u="sng" dirty="0" smtClean="0"/>
              <a:t>case</a:t>
            </a:r>
            <a:r>
              <a:rPr lang="hr-HR" dirty="0" smtClean="0"/>
              <a:t> is sent to the </a:t>
            </a:r>
            <a:r>
              <a:rPr lang="hr-HR" u="sng" dirty="0" smtClean="0"/>
              <a:t>Crown</a:t>
            </a:r>
            <a:r>
              <a:rPr lang="hr-HR" dirty="0" smtClean="0"/>
              <a:t> Prosecuting Service (CPS)</a:t>
            </a:r>
          </a:p>
          <a:p>
            <a:pPr>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hr-HR" sz="2400" dirty="0" smtClean="0"/>
              <a:t>Članak 8</a:t>
            </a:r>
          </a:p>
          <a:p>
            <a:r>
              <a:rPr lang="hr-HR" sz="2400" dirty="0" smtClean="0"/>
              <a:t>Kazneni postupak za kaznena djela pokreće Državno odvjetništvo u interesu Republike Hrvatske i svih njezinih građana.</a:t>
            </a:r>
          </a:p>
          <a:p>
            <a:r>
              <a:rPr lang="hr-HR" sz="2400" dirty="0" smtClean="0"/>
              <a:t>Iznimno za određena kaznena djela može se zakonom propisati da se kazneni postupak pokreće privatnom tužbom ili da Državno odvjetništvo pokreće kazneni postupak povodom prijedloga.</a:t>
            </a:r>
          </a:p>
          <a:p>
            <a:endParaRPr lang="hr-HR" sz="2400" dirty="0"/>
          </a:p>
          <a:p>
            <a:r>
              <a:rPr lang="hr-HR" sz="1600" dirty="0" smtClean="0"/>
              <a:t>Državno odvjetništvo – State Attorney’s Office</a:t>
            </a:r>
          </a:p>
          <a:p>
            <a:r>
              <a:rPr lang="hr-HR" sz="1600" dirty="0" smtClean="0"/>
              <a:t>Privatna tužba – private charge</a:t>
            </a:r>
          </a:p>
          <a:p>
            <a:r>
              <a:rPr lang="hr-HR" sz="1600" dirty="0" smtClean="0"/>
              <a:t>Prijedlog - motion</a:t>
            </a:r>
            <a:endParaRPr lang="en-US" sz="1600" dirty="0"/>
          </a:p>
        </p:txBody>
      </p:sp>
      <p:sp>
        <p:nvSpPr>
          <p:cNvPr id="2" name="Title 1"/>
          <p:cNvSpPr>
            <a:spLocks noGrp="1"/>
          </p:cNvSpPr>
          <p:nvPr>
            <p:ph type="title"/>
          </p:nvPr>
        </p:nvSpPr>
        <p:spPr/>
        <p:txBody>
          <a:bodyPr>
            <a:normAutofit/>
          </a:bodyPr>
          <a:lstStyle/>
          <a:p>
            <a:r>
              <a:rPr lang="hr-HR" sz="2400" b="1" dirty="0" smtClean="0"/>
              <a:t>Translate the following Articles from the Croatian Criminal Law Act into English:</a:t>
            </a:r>
            <a:endParaRPr lang="en-US" sz="2400" b="1"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lnSpcReduction="10000"/>
          </a:bodyPr>
          <a:lstStyle/>
          <a:p>
            <a:pPr algn="ctr">
              <a:buNone/>
            </a:pPr>
            <a:r>
              <a:rPr lang="hr-HR" dirty="0" smtClean="0"/>
              <a:t>Article 8</a:t>
            </a:r>
          </a:p>
          <a:p>
            <a:r>
              <a:rPr lang="hr-HR" dirty="0" smtClean="0"/>
              <a:t>Criminal proceedings for criminal offences shall be instituted by the State Attorney’s Office on their own motion in the interest of the Republic of Croatia and all its citizens.</a:t>
            </a:r>
          </a:p>
          <a:p>
            <a:r>
              <a:rPr lang="hr-HR" dirty="0" smtClean="0"/>
              <a:t>Exceptionally, for certain criminal offences, it may be prescribed by statute that criminal proceedings shall be instituted by a private charge, or that the State Attorney’s office shall institute criminal proceedings following a motion.</a:t>
            </a: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Kazneno</a:t>
            </a:r>
            <a:r>
              <a:rPr lang="en-US" dirty="0" smtClean="0"/>
              <a:t> se </a:t>
            </a:r>
            <a:r>
              <a:rPr lang="en-US" dirty="0" err="1" smtClean="0"/>
              <a:t>zakonodavstvo</a:t>
            </a:r>
            <a:r>
              <a:rPr lang="en-US" dirty="0" smtClean="0"/>
              <a:t> ne </a:t>
            </a:r>
            <a:r>
              <a:rPr lang="en-US" dirty="0" err="1" smtClean="0"/>
              <a:t>primjenjuje</a:t>
            </a:r>
            <a:r>
              <a:rPr lang="en-US" dirty="0" smtClean="0"/>
              <a:t> </a:t>
            </a:r>
            <a:r>
              <a:rPr lang="en-US" dirty="0" err="1" smtClean="0"/>
              <a:t>prema</a:t>
            </a:r>
            <a:r>
              <a:rPr lang="en-US" dirty="0" smtClean="0"/>
              <a:t> </a:t>
            </a:r>
            <a:r>
              <a:rPr lang="en-US" dirty="0" err="1" smtClean="0"/>
              <a:t>djetetu</a:t>
            </a:r>
            <a:r>
              <a:rPr lang="en-US" dirty="0" smtClean="0"/>
              <a:t> </a:t>
            </a:r>
            <a:r>
              <a:rPr lang="en-US" dirty="0" err="1" smtClean="0"/>
              <a:t>koje</a:t>
            </a:r>
            <a:r>
              <a:rPr lang="en-US" dirty="0" smtClean="0"/>
              <a:t> u </a:t>
            </a:r>
            <a:r>
              <a:rPr lang="en-US" dirty="0" err="1" smtClean="0"/>
              <a:t>vrijeme</a:t>
            </a:r>
            <a:r>
              <a:rPr lang="en-US" dirty="0" smtClean="0"/>
              <a:t> </a:t>
            </a:r>
            <a:r>
              <a:rPr lang="en-US" dirty="0" err="1" smtClean="0"/>
              <a:t>kad</a:t>
            </a:r>
            <a:r>
              <a:rPr lang="en-US" dirty="0" smtClean="0"/>
              <a:t> je </a:t>
            </a:r>
            <a:r>
              <a:rPr lang="en-US" dirty="0" err="1" smtClean="0"/>
              <a:t>počinilo</a:t>
            </a:r>
            <a:r>
              <a:rPr lang="en-US" dirty="0" smtClean="0"/>
              <a:t> </a:t>
            </a:r>
            <a:r>
              <a:rPr lang="en-US" dirty="0" err="1" smtClean="0"/>
              <a:t>kazneno</a:t>
            </a:r>
            <a:r>
              <a:rPr lang="en-US" dirty="0" smtClean="0"/>
              <a:t> </a:t>
            </a:r>
            <a:r>
              <a:rPr lang="en-US" dirty="0" err="1" smtClean="0"/>
              <a:t>djelo</a:t>
            </a:r>
            <a:r>
              <a:rPr lang="en-US" dirty="0" smtClean="0"/>
              <a:t> </a:t>
            </a:r>
            <a:r>
              <a:rPr lang="en-US" dirty="0" err="1" smtClean="0"/>
              <a:t>nije</a:t>
            </a:r>
            <a:r>
              <a:rPr lang="en-US" dirty="0" smtClean="0"/>
              <a:t> </a:t>
            </a:r>
            <a:r>
              <a:rPr lang="en-US" dirty="0" err="1" smtClean="0"/>
              <a:t>navršilo</a:t>
            </a:r>
            <a:r>
              <a:rPr lang="en-US" dirty="0" smtClean="0"/>
              <a:t> </a:t>
            </a:r>
            <a:r>
              <a:rPr lang="en-US" dirty="0" err="1" smtClean="0"/>
              <a:t>četrnaest</a:t>
            </a:r>
            <a:r>
              <a:rPr lang="en-US" dirty="0" smtClean="0"/>
              <a:t> </a:t>
            </a:r>
            <a:r>
              <a:rPr lang="en-US" dirty="0" err="1" smtClean="0"/>
              <a:t>godina</a:t>
            </a:r>
            <a:r>
              <a:rPr lang="en-US" dirty="0" smtClean="0"/>
              <a:t> </a:t>
            </a:r>
            <a:r>
              <a:rPr lang="en-US" dirty="0" err="1" smtClean="0"/>
              <a:t>života</a:t>
            </a:r>
            <a:r>
              <a:rPr lang="en-US" dirty="0" smtClean="0"/>
              <a:t>. </a:t>
            </a:r>
            <a:endParaRPr lang="hr-HR" dirty="0" smtClean="0"/>
          </a:p>
          <a:p>
            <a:endParaRPr lang="hr-HR" dirty="0"/>
          </a:p>
          <a:p>
            <a:pPr>
              <a:buNone/>
            </a:pPr>
            <a:endParaRPr lang="en-US" dirty="0"/>
          </a:p>
        </p:txBody>
      </p:sp>
      <p:sp>
        <p:nvSpPr>
          <p:cNvPr id="2" name="Title 1"/>
          <p:cNvSpPr>
            <a:spLocks noGrp="1"/>
          </p:cNvSpPr>
          <p:nvPr>
            <p:ph type="title"/>
          </p:nvPr>
        </p:nvSpPr>
        <p:spPr/>
        <p:txBody>
          <a:bodyPr>
            <a:normAutofit fontScale="90000"/>
          </a:bodyPr>
          <a:lstStyle/>
          <a:p>
            <a:r>
              <a:rPr lang="hr-HR" dirty="0" smtClean="0"/>
              <a:t>Translate Article 10 into English:</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hr-HR" dirty="0" smtClean="0"/>
              <a:t>Criminal legislation shall not be applied to a child who, at the time of committing a criminal offence, had not reached (attained) fourteen years of age.</a:t>
            </a:r>
          </a:p>
          <a:p>
            <a:endParaRPr lang="hr-HR" dirty="0"/>
          </a:p>
          <a:p>
            <a:endParaRPr lang="hr-HR" dirty="0" smtClean="0"/>
          </a:p>
          <a:p>
            <a:r>
              <a:rPr lang="hr-HR" i="1" dirty="0" smtClean="0"/>
              <a:t>Discuss the difference between Croatian and English criminal law with regard to young offenders!</a:t>
            </a:r>
            <a:endParaRPr lang="en-US" i="1"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en-US" dirty="0" err="1" smtClean="0"/>
              <a:t>Članak</a:t>
            </a:r>
            <a:r>
              <a:rPr lang="en-US" dirty="0" smtClean="0"/>
              <a:t> 25. </a:t>
            </a:r>
            <a:endParaRPr lang="hr-HR" dirty="0" smtClean="0"/>
          </a:p>
          <a:p>
            <a:endParaRPr lang="en-US" dirty="0" smtClean="0"/>
          </a:p>
          <a:p>
            <a:r>
              <a:rPr lang="en-US" dirty="0" smtClean="0"/>
              <a:t>(1) </a:t>
            </a:r>
            <a:r>
              <a:rPr lang="en-US" dirty="0" err="1" smtClean="0"/>
              <a:t>Kazneno</a:t>
            </a:r>
            <a:r>
              <a:rPr lang="en-US" dirty="0" smtClean="0"/>
              <a:t> </a:t>
            </a:r>
            <a:r>
              <a:rPr lang="en-US" dirty="0" err="1" smtClean="0"/>
              <a:t>djelo</a:t>
            </a:r>
            <a:r>
              <a:rPr lang="en-US" dirty="0" smtClean="0"/>
              <a:t> </a:t>
            </a:r>
            <a:r>
              <a:rPr lang="en-US" dirty="0" err="1" smtClean="0"/>
              <a:t>može</a:t>
            </a:r>
            <a:r>
              <a:rPr lang="en-US" dirty="0" smtClean="0"/>
              <a:t> se </a:t>
            </a:r>
            <a:r>
              <a:rPr lang="en-US" dirty="0" err="1" smtClean="0"/>
              <a:t>počiniti</a:t>
            </a:r>
            <a:r>
              <a:rPr lang="en-US" dirty="0" smtClean="0"/>
              <a:t> </a:t>
            </a:r>
            <a:r>
              <a:rPr lang="en-US" dirty="0" err="1" smtClean="0"/>
              <a:t>činjenjem</a:t>
            </a:r>
            <a:r>
              <a:rPr lang="en-US" dirty="0" smtClean="0"/>
              <a:t> </a:t>
            </a:r>
            <a:r>
              <a:rPr lang="en-US" dirty="0" err="1" smtClean="0"/>
              <a:t>ili</a:t>
            </a:r>
            <a:r>
              <a:rPr lang="en-US" dirty="0" smtClean="0"/>
              <a:t> </a:t>
            </a:r>
            <a:r>
              <a:rPr lang="en-US" dirty="0" err="1" smtClean="0"/>
              <a:t>nečinjenjem</a:t>
            </a:r>
            <a:r>
              <a:rPr lang="en-US" dirty="0" smtClean="0"/>
              <a:t>. </a:t>
            </a:r>
            <a:endParaRPr lang="hr-HR" dirty="0" smtClean="0"/>
          </a:p>
          <a:p>
            <a:endParaRPr lang="en-US" dirty="0" smtClean="0"/>
          </a:p>
          <a:p>
            <a:pPr>
              <a:buNone/>
            </a:pPr>
            <a:endParaRPr lang="en-US" dirty="0"/>
          </a:p>
        </p:txBody>
      </p:sp>
      <p:sp>
        <p:nvSpPr>
          <p:cNvPr id="3" name="Title 2"/>
          <p:cNvSpPr>
            <a:spLocks noGrp="1"/>
          </p:cNvSpPr>
          <p:nvPr>
            <p:ph type="title"/>
          </p:nvPr>
        </p:nvSpPr>
        <p:spPr/>
        <p:txBody>
          <a:bodyPr/>
          <a:lstStyle/>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What is criminal law concerned with?</a:t>
            </a:r>
          </a:p>
          <a:p>
            <a:r>
              <a:rPr lang="hr-HR" dirty="0" smtClean="0"/>
              <a:t>What is a crime?</a:t>
            </a:r>
          </a:p>
          <a:p>
            <a:r>
              <a:rPr lang="hr-HR" dirty="0" smtClean="0"/>
              <a:t>What are basic elements of every crime?</a:t>
            </a:r>
          </a:p>
          <a:p>
            <a:r>
              <a:rPr lang="hr-HR" dirty="0" smtClean="0"/>
              <a:t>How are offences classified under English law?</a:t>
            </a:r>
          </a:p>
          <a:p>
            <a:r>
              <a:rPr lang="hr-HR" dirty="0" smtClean="0"/>
              <a:t>Which courts try which offences?</a:t>
            </a:r>
          </a:p>
          <a:p>
            <a:r>
              <a:rPr lang="hr-HR" dirty="0" smtClean="0"/>
              <a:t>What does the adversary system of law depend on?</a:t>
            </a:r>
            <a:endParaRPr lang="en-US" dirty="0"/>
          </a:p>
        </p:txBody>
      </p:sp>
      <p:sp>
        <p:nvSpPr>
          <p:cNvPr id="2" name="Title 1"/>
          <p:cNvSpPr>
            <a:spLocks noGrp="1"/>
          </p:cNvSpPr>
          <p:nvPr>
            <p:ph type="title"/>
          </p:nvPr>
        </p:nvSpPr>
        <p:spPr/>
        <p:txBody>
          <a:bodyPr/>
          <a:lstStyle/>
          <a:p>
            <a:r>
              <a:rPr lang="hr-HR" dirty="0" smtClean="0"/>
              <a:t>Criminal law - revision</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buNone/>
            </a:pPr>
            <a:r>
              <a:rPr lang="hr-HR" dirty="0" smtClean="0"/>
              <a:t>Article 25</a:t>
            </a:r>
          </a:p>
          <a:p>
            <a:endParaRPr lang="hr-HR" dirty="0" smtClean="0"/>
          </a:p>
          <a:p>
            <a:r>
              <a:rPr lang="hr-HR" dirty="0" smtClean="0"/>
              <a:t>A criminal offence may be comitted by an act or an omission to act.</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buNone/>
            </a:pPr>
            <a:r>
              <a:rPr lang="hr-HR" dirty="0" smtClean="0"/>
              <a:t>Types of Criminal Sanctions</a:t>
            </a:r>
          </a:p>
          <a:p>
            <a:pPr algn="ctr">
              <a:buNone/>
            </a:pPr>
            <a:r>
              <a:rPr lang="hr-HR" dirty="0" smtClean="0"/>
              <a:t>Article 5</a:t>
            </a:r>
            <a:endParaRPr lang="hr-HR" dirty="0"/>
          </a:p>
          <a:p>
            <a:r>
              <a:rPr lang="hr-HR" dirty="0" smtClean="0"/>
              <a:t>Criminal sanctions which may be prescribed by statute and applied against the offender are: punishments, non-custodial sanctions, security measures and educational measures.</a:t>
            </a:r>
          </a:p>
          <a:p>
            <a:r>
              <a:rPr lang="hr-HR" dirty="0" smtClean="0"/>
              <a:t>The duration of any type of criminal sanction shall be determined by statute and no criminal sanction shall be prescribed, pronounced or applied for an indefinite time.</a:t>
            </a:r>
            <a:endParaRPr lang="en-US" dirty="0"/>
          </a:p>
        </p:txBody>
      </p:sp>
      <p:sp>
        <p:nvSpPr>
          <p:cNvPr id="2" name="Title 1"/>
          <p:cNvSpPr>
            <a:spLocks noGrp="1"/>
          </p:cNvSpPr>
          <p:nvPr>
            <p:ph type="title"/>
          </p:nvPr>
        </p:nvSpPr>
        <p:spPr/>
        <p:txBody>
          <a:bodyPr>
            <a:normAutofit fontScale="90000"/>
          </a:bodyPr>
          <a:lstStyle/>
          <a:p>
            <a:r>
              <a:rPr lang="hr-HR" dirty="0" smtClean="0"/>
              <a:t>Translate the following Article into Croatian:</a:t>
            </a:r>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pPr algn="ctr">
              <a:buNone/>
            </a:pPr>
            <a:r>
              <a:rPr lang="vi-VN" i="1" dirty="0" smtClean="0"/>
              <a:t>Vrste kaznenopravnih sankcija</a:t>
            </a:r>
            <a:r>
              <a:rPr lang="vi-VN" dirty="0" smtClean="0"/>
              <a:t> </a:t>
            </a:r>
          </a:p>
          <a:p>
            <a:pPr algn="ctr">
              <a:buNone/>
            </a:pPr>
            <a:r>
              <a:rPr lang="vi-VN" dirty="0" smtClean="0"/>
              <a:t>Članak 5. </a:t>
            </a:r>
          </a:p>
          <a:p>
            <a:r>
              <a:rPr lang="vi-VN" dirty="0" smtClean="0"/>
              <a:t>(1) Kaznenopravne sankcije koje se mogu propisati zakonom i primijeniti prema počinitelju kaznenog djela jesu: kazne, mjere upozorenja, sigurnosne mjere i odgojne mjere. </a:t>
            </a:r>
          </a:p>
          <a:p>
            <a:r>
              <a:rPr lang="vi-VN" dirty="0" smtClean="0"/>
              <a:t>(2) Za svaku vrstu kaznenopravnih sankcija zakonom se određuje njihovo trajanje i nijedna se kaznenopravna sankcija ne može propisati ni izreći ili primijeniti na neodređeno vrijeme. </a:t>
            </a:r>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Diminished Responsibility</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hr-HR" dirty="0" smtClean="0"/>
              <a:t>How does murder differ from manslaughter?</a:t>
            </a:r>
          </a:p>
          <a:p>
            <a:r>
              <a:rPr lang="hr-HR" dirty="0" smtClean="0"/>
              <a:t>Which are grounds for exemption from criminal liability?</a:t>
            </a:r>
          </a:p>
          <a:p>
            <a:r>
              <a:rPr lang="hr-HR" dirty="0" smtClean="0"/>
              <a:t>Is diminished responsibility one of them?</a:t>
            </a:r>
          </a:p>
          <a:p>
            <a:r>
              <a:rPr lang="hr-HR" dirty="0" smtClean="0"/>
              <a:t>How would you define diminished responsibility?</a:t>
            </a:r>
            <a:endParaRPr lang="en-US" dirty="0"/>
          </a:p>
        </p:txBody>
      </p:sp>
      <p:sp>
        <p:nvSpPr>
          <p:cNvPr id="2" name="Title 1"/>
          <p:cNvSpPr>
            <a:spLocks noGrp="1"/>
          </p:cNvSpPr>
          <p:nvPr>
            <p:ph type="title"/>
          </p:nvPr>
        </p:nvSpPr>
        <p:spPr/>
        <p:txBody>
          <a:bodyPr/>
          <a:lstStyle/>
          <a:p>
            <a:r>
              <a:rPr lang="hr-HR" dirty="0" smtClean="0"/>
              <a:t>Discuss the following:</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a:t>Diminished responsibility is one of three special defences which exist solely for the offence of murder. It is contained in the Homicide Act 1957 as modified by the Coroners and Justice Act 2009</a:t>
            </a:r>
            <a:r>
              <a:rPr lang="en-GB" dirty="0" smtClean="0"/>
              <a:t>. </a:t>
            </a:r>
            <a:r>
              <a:rPr lang="en-GB" dirty="0"/>
              <a:t>Where the defence of diminished responsibility is successfully pleaded, it has the effect of </a:t>
            </a:r>
            <a:r>
              <a:rPr lang="en-GB" b="1" i="1" dirty="0"/>
              <a:t>reducing a murder conviction to manslaughter. </a:t>
            </a:r>
            <a:endParaRPr lang="en-US" b="1" i="1" dirty="0"/>
          </a:p>
          <a:p>
            <a:endParaRPr lang="en-US" dirty="0"/>
          </a:p>
        </p:txBody>
      </p:sp>
      <p:sp>
        <p:nvSpPr>
          <p:cNvPr id="2" name="Title 1"/>
          <p:cNvSpPr>
            <a:spLocks noGrp="1"/>
          </p:cNvSpPr>
          <p:nvPr>
            <p:ph type="title"/>
          </p:nvPr>
        </p:nvSpPr>
        <p:spPr/>
        <p:txBody>
          <a:bodyPr/>
          <a:lstStyle/>
          <a:p>
            <a:r>
              <a:rPr lang="hr-HR" dirty="0" smtClean="0"/>
              <a:t>Diminished </a:t>
            </a:r>
            <a:r>
              <a:rPr lang="hr-HR" dirty="0" smtClean="0"/>
              <a:t>responsibility</a:t>
            </a:r>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GB" dirty="0" smtClean="0"/>
              <a:t>The three special defences of diminished responsibility, loss of control and suicide pact differ from general defences in that they do not apply to all crimes and also the effect is to reduce criminal liability rather than to absolve the defendant from liability completely.</a:t>
            </a:r>
            <a:endParaRPr lang="en-US" dirty="0"/>
          </a:p>
        </p:txBody>
      </p:sp>
      <p:sp>
        <p:nvSpPr>
          <p:cNvPr id="2" name="Title 1"/>
          <p:cNvSpPr>
            <a:spLocks noGrp="1"/>
          </p:cNvSpPr>
          <p:nvPr>
            <p:ph type="title"/>
          </p:nvPr>
        </p:nvSpPr>
        <p:spPr/>
        <p:txBody>
          <a:bodyPr>
            <a:normAutofit fontScale="90000"/>
          </a:bodyPr>
          <a:lstStyle/>
          <a:p>
            <a:r>
              <a:rPr lang="hr-HR" dirty="0" smtClean="0"/>
              <a:t>Translate the following paragraph:</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r>
              <a:rPr lang="en-GB" dirty="0"/>
              <a:t>Persons suffering from diminished responsibility.</a:t>
            </a:r>
            <a:r>
              <a:rPr lang="en-GB" b="1" dirty="0"/>
              <a:t>.</a:t>
            </a:r>
            <a:endParaRPr lang="en-US" dirty="0"/>
          </a:p>
          <a:p>
            <a:r>
              <a:rPr lang="en-GB" dirty="0" smtClean="0"/>
              <a:t>(1)A </a:t>
            </a:r>
            <a:r>
              <a:rPr lang="en-GB" dirty="0"/>
              <a:t>person (“D”) who kills or is a party to the killing of another is not to be convicted of murder if D was suffering from an abnormality of mental functioning which—</a:t>
            </a:r>
            <a:endParaRPr lang="en-US" dirty="0"/>
          </a:p>
          <a:p>
            <a:r>
              <a:rPr lang="en-GB" dirty="0"/>
              <a:t>(a) arose from a recognized medical condition,</a:t>
            </a:r>
            <a:endParaRPr lang="en-US" dirty="0"/>
          </a:p>
          <a:p>
            <a:r>
              <a:rPr lang="en-GB" dirty="0"/>
              <a:t>(b) substantially impaired D's ability to do one or more of the things mentioned in subsection (1A), and</a:t>
            </a:r>
            <a:endParaRPr lang="en-US" dirty="0"/>
          </a:p>
          <a:p>
            <a:r>
              <a:rPr lang="en-GB" dirty="0"/>
              <a:t>(c) provides an explanation for D's acts and omissions in doing or being a party to the killing.</a:t>
            </a:r>
            <a:endParaRPr lang="en-US" dirty="0"/>
          </a:p>
          <a:p>
            <a:r>
              <a:rPr lang="en-GB" dirty="0"/>
              <a:t>(1A)Those things are—</a:t>
            </a:r>
            <a:endParaRPr lang="en-US" dirty="0"/>
          </a:p>
          <a:p>
            <a:r>
              <a:rPr lang="en-GB" dirty="0"/>
              <a:t>(a) to understand the nature of D's conduct;</a:t>
            </a:r>
            <a:endParaRPr lang="en-US" dirty="0"/>
          </a:p>
          <a:p>
            <a:r>
              <a:rPr lang="en-GB" dirty="0"/>
              <a:t>(b) to form a rational judgment;</a:t>
            </a:r>
            <a:endParaRPr lang="en-US" dirty="0"/>
          </a:p>
          <a:p>
            <a:r>
              <a:rPr lang="en-GB" dirty="0"/>
              <a:t>(c) to exercise self-control.</a:t>
            </a:r>
            <a:endParaRPr lang="en-US" dirty="0"/>
          </a:p>
          <a:p>
            <a:r>
              <a:rPr lang="en-GB" i="1" dirty="0"/>
              <a:t>(http://www.legislation.gov.uk/ukpga/Eliz2/5-6/11/section/2)</a:t>
            </a:r>
            <a:endParaRPr lang="en-US" dirty="0"/>
          </a:p>
          <a:p>
            <a:endParaRPr lang="en-US" dirty="0"/>
          </a:p>
        </p:txBody>
      </p:sp>
      <p:sp>
        <p:nvSpPr>
          <p:cNvPr id="2" name="Title 1"/>
          <p:cNvSpPr>
            <a:spLocks noGrp="1"/>
          </p:cNvSpPr>
          <p:nvPr>
            <p:ph type="title"/>
          </p:nvPr>
        </p:nvSpPr>
        <p:spPr/>
        <p:txBody>
          <a:bodyPr>
            <a:normAutofit fontScale="90000"/>
          </a:bodyPr>
          <a:lstStyle/>
          <a:p>
            <a:r>
              <a:rPr lang="hr-HR" sz="2700" b="1" dirty="0" smtClean="0"/>
              <a:t/>
            </a:r>
            <a:br>
              <a:rPr lang="hr-HR" sz="2700" b="1" dirty="0" smtClean="0"/>
            </a:br>
            <a:r>
              <a:rPr lang="en-GB" sz="2700" b="1" dirty="0" smtClean="0"/>
              <a:t>From </a:t>
            </a:r>
            <a:r>
              <a:rPr lang="en-GB" sz="2700" b="1" dirty="0"/>
              <a:t>the s.2 of the Homicide Act 1957 as amended by s.52 the Coroners and Justice Act 2009.</a:t>
            </a:r>
            <a:r>
              <a:rPr lang="en-US" dirty="0"/>
              <a:t/>
            </a:r>
            <a:br>
              <a:rPr lang="en-US" dirty="0"/>
            </a:br>
            <a:endParaRPr lang="en-US"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1">
              <a:buNone/>
            </a:pPr>
            <a:r>
              <a:rPr lang="hr-HR" dirty="0" smtClean="0"/>
              <a:t>1. </a:t>
            </a:r>
            <a:r>
              <a:rPr lang="en-GB" dirty="0" smtClean="0"/>
              <a:t>In </a:t>
            </a:r>
            <a:r>
              <a:rPr lang="en-GB" dirty="0"/>
              <a:t>what way is diminished responsibility different from other defences in criminal law?</a:t>
            </a:r>
            <a:endParaRPr lang="en-US" u="none" strike="noStrike" dirty="0" smtClean="0"/>
          </a:p>
          <a:p>
            <a:pPr lvl="1">
              <a:buNone/>
            </a:pPr>
            <a:r>
              <a:rPr lang="hr-HR" dirty="0" smtClean="0"/>
              <a:t>2. </a:t>
            </a:r>
            <a:r>
              <a:rPr lang="en-GB" dirty="0" smtClean="0"/>
              <a:t>Which </a:t>
            </a:r>
            <a:r>
              <a:rPr lang="en-GB" dirty="0"/>
              <a:t>act regulates it?</a:t>
            </a:r>
            <a:endParaRPr lang="en-US" u="none" strike="noStrike" dirty="0" smtClean="0"/>
          </a:p>
          <a:p>
            <a:pPr lvl="1">
              <a:buNone/>
            </a:pPr>
            <a:r>
              <a:rPr lang="hr-HR" dirty="0" smtClean="0"/>
              <a:t>3. </a:t>
            </a:r>
            <a:r>
              <a:rPr lang="en-GB" dirty="0" smtClean="0"/>
              <a:t>Which </a:t>
            </a:r>
            <a:r>
              <a:rPr lang="en-GB" dirty="0"/>
              <a:t>elements must be proven by the defence (on the balance of probabilities) before the defence of diminished responsibility can be established?</a:t>
            </a:r>
            <a:endParaRPr lang="en-US" u="none" strike="noStrike" dirty="0" smtClean="0"/>
          </a:p>
          <a:p>
            <a:endParaRPr lang="en-US" dirty="0"/>
          </a:p>
        </p:txBody>
      </p:sp>
      <p:sp>
        <p:nvSpPr>
          <p:cNvPr id="2" name="Title 1"/>
          <p:cNvSpPr>
            <a:spLocks noGrp="1"/>
          </p:cNvSpPr>
          <p:nvPr>
            <p:ph type="title"/>
          </p:nvPr>
        </p:nvSpPr>
        <p:spPr/>
        <p:txBody>
          <a:bodyPr>
            <a:normAutofit fontScale="90000"/>
          </a:bodyPr>
          <a:lstStyle/>
          <a:p>
            <a:r>
              <a:rPr lang="hr-HR" dirty="0" smtClean="0"/>
              <a:t>Answer the following questions:</a:t>
            </a:r>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r>
              <a:rPr lang="en-GB" b="1" dirty="0"/>
              <a:t>R v </a:t>
            </a:r>
            <a:r>
              <a:rPr lang="en-GB" b="1" dirty="0" err="1"/>
              <a:t>Dietschmann</a:t>
            </a:r>
            <a:r>
              <a:rPr lang="en-GB" b="1" dirty="0"/>
              <a:t> [2003] 1 AC 1209</a:t>
            </a:r>
            <a:endParaRPr lang="en-US" dirty="0"/>
          </a:p>
          <a:p>
            <a:r>
              <a:rPr lang="en-GB" dirty="0"/>
              <a:t> </a:t>
            </a:r>
            <a:endParaRPr lang="en-US" dirty="0"/>
          </a:p>
          <a:p>
            <a:r>
              <a:rPr lang="en-GB" b="1" dirty="0"/>
              <a:t>The facts (from the judgement of the House of Lords):</a:t>
            </a:r>
            <a:endParaRPr lang="en-US" dirty="0"/>
          </a:p>
          <a:p>
            <a:r>
              <a:rPr lang="en-GB" dirty="0"/>
              <a:t>In the early hours of the morning on 18 July 1999 the appellant, Anthony </a:t>
            </a:r>
            <a:r>
              <a:rPr lang="en-GB" dirty="0" err="1"/>
              <a:t>Dietschmann</a:t>
            </a:r>
            <a:r>
              <a:rPr lang="en-GB" dirty="0"/>
              <a:t>, killed Nicholas Davies by punching him and kicking him on the head in a savage attack. At the time of the killing the appellant was heavily intoxicated and he was also suffering from a mental abnormality which the medical witnesses for the Crown and the defence described as an adjustment disorder, which was a depressed grief reaction to the death of his aunt, Sarah, with whom he had had a close emotional and physical relationship</a:t>
            </a:r>
            <a:r>
              <a:rPr lang="en-GB" dirty="0" smtClean="0"/>
              <a:t>.</a:t>
            </a:r>
            <a:r>
              <a:rPr lang="hr-HR" dirty="0" smtClean="0"/>
              <a:t> </a:t>
            </a:r>
            <a:endParaRPr lang="en-US" dirty="0"/>
          </a:p>
          <a:p>
            <a:endParaRPr lang="en-US" dirty="0"/>
          </a:p>
        </p:txBody>
      </p:sp>
      <p:sp>
        <p:nvSpPr>
          <p:cNvPr id="2" name="Title 1"/>
          <p:cNvSpPr>
            <a:spLocks noGrp="1"/>
          </p:cNvSpPr>
          <p:nvPr>
            <p:ph type="title"/>
          </p:nvPr>
        </p:nvSpPr>
        <p:spPr/>
        <p:txBody>
          <a:bodyPr/>
          <a:lstStyle/>
          <a:p>
            <a:r>
              <a:rPr lang="hr-HR" dirty="0" smtClean="0"/>
              <a:t>Case study</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buNone/>
            </a:pPr>
            <a:r>
              <a:rPr lang="en-GB" dirty="0" smtClean="0"/>
              <a:t> </a:t>
            </a:r>
            <a:endParaRPr lang="en-US" dirty="0"/>
          </a:p>
          <a:p>
            <a:pPr>
              <a:buNone/>
            </a:pPr>
            <a:r>
              <a:rPr lang="en-GB" dirty="0"/>
              <a:t> </a:t>
            </a:r>
            <a:endParaRPr lang="en-US" dirty="0"/>
          </a:p>
          <a:p>
            <a:r>
              <a:rPr lang="en-GB" dirty="0"/>
              <a:t> </a:t>
            </a:r>
            <a:r>
              <a:rPr lang="en-GB" dirty="0" smtClean="0"/>
              <a:t>JUROR  -   brings a prosecution and outlines the facts of the case</a:t>
            </a:r>
            <a:endParaRPr lang="en-US" dirty="0" smtClean="0"/>
          </a:p>
          <a:p>
            <a:r>
              <a:rPr lang="en-GB" dirty="0" smtClean="0"/>
              <a:t> </a:t>
            </a:r>
            <a:r>
              <a:rPr lang="en-GB" dirty="0"/>
              <a:t>DEFENCE COUNSEL </a:t>
            </a:r>
            <a:r>
              <a:rPr lang="hr-HR" dirty="0" smtClean="0"/>
              <a:t> - </a:t>
            </a:r>
            <a:r>
              <a:rPr lang="en-GB" dirty="0" smtClean="0"/>
              <a:t>pleads guilty  or not guilty</a:t>
            </a:r>
            <a:endParaRPr lang="en-US" dirty="0"/>
          </a:p>
          <a:p>
            <a:r>
              <a:rPr lang="en-GB" dirty="0"/>
              <a:t>JUDGE or </a:t>
            </a:r>
            <a:r>
              <a:rPr lang="en-GB" dirty="0" smtClean="0"/>
              <a:t>MAGISTRATE</a:t>
            </a:r>
            <a:r>
              <a:rPr lang="hr-HR" dirty="0" smtClean="0"/>
              <a:t> - </a:t>
            </a:r>
            <a:r>
              <a:rPr lang="en-GB" dirty="0" smtClean="0"/>
              <a:t>presents his/her expert opinion without having been a witness to any</a:t>
            </a:r>
            <a:r>
              <a:rPr lang="hr-HR" dirty="0" smtClean="0"/>
              <a:t> </a:t>
            </a:r>
            <a:r>
              <a:rPr lang="en-GB" dirty="0" smtClean="0"/>
              <a:t>occurrence relating to the lawsuit or criminal case</a:t>
            </a:r>
            <a:endParaRPr lang="en-US" dirty="0"/>
          </a:p>
          <a:p>
            <a:r>
              <a:rPr lang="en-GB" dirty="0"/>
              <a:t>EXPERT </a:t>
            </a:r>
            <a:r>
              <a:rPr lang="en-GB" dirty="0" smtClean="0"/>
              <a:t>WITNESS</a:t>
            </a:r>
            <a:r>
              <a:rPr lang="hr-HR" dirty="0" smtClean="0"/>
              <a:t> - </a:t>
            </a:r>
            <a:r>
              <a:rPr lang="en-GB" dirty="0" smtClean="0"/>
              <a:t>presides over court and pronounces sentence based on the evidence presented by either </a:t>
            </a:r>
            <a:r>
              <a:rPr lang="hr-HR" dirty="0" smtClean="0"/>
              <a:t>	</a:t>
            </a:r>
            <a:r>
              <a:rPr lang="en-GB" dirty="0" smtClean="0"/>
              <a:t>side</a:t>
            </a:r>
            <a:endParaRPr lang="en-US" dirty="0"/>
          </a:p>
          <a:p>
            <a:r>
              <a:rPr lang="en-GB" dirty="0" smtClean="0"/>
              <a:t>DEFENDANT</a:t>
            </a:r>
            <a:r>
              <a:rPr lang="hr-HR" dirty="0" smtClean="0"/>
              <a:t> - </a:t>
            </a:r>
            <a:r>
              <a:rPr lang="en-GB" dirty="0" smtClean="0"/>
              <a:t>passes a verdict of guilty of not guilty</a:t>
            </a:r>
            <a:endParaRPr lang="en-US" dirty="0"/>
          </a:p>
          <a:p>
            <a:r>
              <a:rPr lang="en-GB" dirty="0" smtClean="0"/>
              <a:t>PROSECUTOR</a:t>
            </a:r>
            <a:r>
              <a:rPr lang="hr-HR" dirty="0" smtClean="0"/>
              <a:t>  - </a:t>
            </a:r>
            <a:r>
              <a:rPr lang="en-GB" dirty="0" smtClean="0"/>
              <a:t>represents  clients and provides them with legal advice</a:t>
            </a:r>
            <a:endParaRPr lang="en-US" dirty="0"/>
          </a:p>
          <a:p>
            <a:endParaRPr lang="en-US" dirty="0"/>
          </a:p>
        </p:txBody>
      </p:sp>
      <p:sp>
        <p:nvSpPr>
          <p:cNvPr id="2" name="Title 1"/>
          <p:cNvSpPr>
            <a:spLocks noGrp="1"/>
          </p:cNvSpPr>
          <p:nvPr>
            <p:ph type="title"/>
          </p:nvPr>
        </p:nvSpPr>
        <p:spPr/>
        <p:txBody>
          <a:bodyPr>
            <a:normAutofit fontScale="90000"/>
          </a:bodyPr>
          <a:lstStyle/>
          <a:p>
            <a:r>
              <a:rPr lang="en-GB" sz="2700" b="1" i="1" dirty="0" smtClean="0"/>
              <a:t>Who is who in criminal court? Who does what in the court of law? Explain, find the Croatian equivalents and match the persons involved in a criminal trial with their activities.</a:t>
            </a: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a:bodyPr>
          <a:lstStyle/>
          <a:p>
            <a:r>
              <a:rPr lang="en-GB" b="1" dirty="0"/>
              <a:t>Held:</a:t>
            </a:r>
            <a:endParaRPr lang="en-US" dirty="0"/>
          </a:p>
          <a:p>
            <a:r>
              <a:rPr lang="en-GB" dirty="0"/>
              <a:t>His conviction for murder was substituted for a manslaughter conviction.</a:t>
            </a:r>
            <a:endParaRPr lang="en-US" dirty="0"/>
          </a:p>
          <a:p>
            <a:r>
              <a:rPr lang="en-GB" dirty="0"/>
              <a:t> </a:t>
            </a:r>
            <a:endParaRPr lang="en-US" dirty="0"/>
          </a:p>
          <a:p>
            <a:r>
              <a:rPr lang="en-GB" b="1" dirty="0"/>
              <a:t>Key principle:</a:t>
            </a:r>
            <a:endParaRPr lang="en-US" dirty="0"/>
          </a:p>
          <a:p>
            <a:r>
              <a:rPr lang="en-GB" dirty="0"/>
              <a:t>According to Section 2(1) the abnormality of mind does not have to be the only cause of the defendant’s acts. Where it may have been caused by various factors the jury should consider diminished responsibility by reference only to factors falling within Section 2</a:t>
            </a:r>
            <a:r>
              <a:rPr lang="en-GB" dirty="0" smtClean="0"/>
              <a:t>.</a:t>
            </a:r>
            <a:r>
              <a:rPr lang="hr-HR" dirty="0" smtClean="0"/>
              <a:t> </a:t>
            </a:r>
            <a:endParaRPr lang="en-US" dirty="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After clarifying the fact that diminished responsibility is not a medical diagnosis, but a legal concept which only a jury can decide (after hearing doctors' opinions), the judge gave the following </a:t>
            </a:r>
            <a:r>
              <a:rPr lang="en-GB" b="1" i="1" dirty="0"/>
              <a:t>directions to the jury </a:t>
            </a:r>
            <a:r>
              <a:rPr lang="en-GB" dirty="0"/>
              <a:t>concerning the existence of an abnormality of the mind in addition to intoxicants:</a:t>
            </a:r>
            <a:endParaRPr lang="en-US" dirty="0"/>
          </a:p>
          <a:p>
            <a:r>
              <a:rPr lang="en-GB" dirty="0"/>
              <a:t>"Assuming that the defence have established that the defendant was suffering from mental abnormality as described in section 2, the important question is: did that abnormality substantially impair his mental responsibility for his acts in doing the killing?</a:t>
            </a:r>
            <a:endParaRPr lang="en-US" dirty="0"/>
          </a:p>
        </p:txBody>
      </p:sp>
      <p:sp>
        <p:nvSpPr>
          <p:cNvPr id="2" name="Title 1"/>
          <p:cNvSpPr>
            <a:spLocks noGrp="1"/>
          </p:cNvSpPr>
          <p:nvPr>
            <p:ph type="title"/>
          </p:nvPr>
        </p:nvSpPr>
        <p:spPr/>
        <p:txBody>
          <a:bodyPr/>
          <a:lstStyle/>
          <a:p>
            <a:r>
              <a:rPr lang="hr-HR" dirty="0" smtClean="0"/>
              <a:t>Commentary</a:t>
            </a: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en-GB" dirty="0"/>
              <a:t>Drink cannot be taken into account as something which contributed to his mental abnormality and to any impairment of mental responsibility arising from that abnormality. But you may take the view that both the defendant's mental abnormality and drink played a part in impairing his mental responsibility for the killing and that he might not have killed if he had not taken drink. If you take that view, then the question for you to decide is this: has the defendant satisfied you that, despite the drink, his mental abnormality substantially impaired his mental responsibility for his fatal acts, or has he failed to satisfy you of that? If he has satisfied you of that, you will find him not guilty of murder but you may find him guilty of manslaughter. If he has not satisfied you of that, the </a:t>
            </a:r>
            <a:r>
              <a:rPr lang="en-GB" dirty="0" smtClean="0"/>
              <a:t>defence </a:t>
            </a:r>
            <a:r>
              <a:rPr lang="en-GB" dirty="0"/>
              <a:t>of diminished responsibility is not available to him</a:t>
            </a:r>
            <a:r>
              <a:rPr lang="en-GB" dirty="0" smtClean="0"/>
              <a:t>.“</a:t>
            </a:r>
            <a:endParaRPr lang="hr-HR" dirty="0" smtClean="0"/>
          </a:p>
          <a:p>
            <a:endParaRPr lang="hr-HR" dirty="0"/>
          </a:p>
          <a:p>
            <a:r>
              <a:rPr lang="hr-HR" dirty="0" smtClean="0"/>
              <a:t>How could these suggestions to the jury be simplified?</a:t>
            </a:r>
            <a:endParaRPr lang="en-US" dirty="0"/>
          </a:p>
        </p:txBody>
      </p:sp>
      <p:sp>
        <p:nvSpPr>
          <p:cNvPr id="2" name="Title 1"/>
          <p:cNvSpPr>
            <a:spLocks noGrp="1"/>
          </p:cNvSpPr>
          <p:nvPr>
            <p:ph type="title"/>
          </p:nvPr>
        </p:nvSpPr>
        <p:spPr/>
        <p:txBody>
          <a:bodyPr/>
          <a:lstStyle/>
          <a:p>
            <a:r>
              <a:rPr lang="hr-HR" dirty="0" smtClean="0"/>
              <a:t>Cont.</a:t>
            </a:r>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1</a:t>
            </a:r>
            <a:r>
              <a:rPr lang="en-GB" dirty="0"/>
              <a:t>. to free from guilt or blame or their consequences </a:t>
            </a:r>
            <a:endParaRPr lang="en-US" dirty="0"/>
          </a:p>
          <a:p>
            <a:r>
              <a:rPr lang="en-GB" dirty="0"/>
              <a:t>2. to convict of manslaughter instead of </a:t>
            </a:r>
            <a:r>
              <a:rPr lang="en-GB" dirty="0" smtClean="0"/>
              <a:t>murder</a:t>
            </a:r>
            <a:endParaRPr lang="en-US" dirty="0"/>
          </a:p>
          <a:p>
            <a:r>
              <a:rPr lang="en-GB" dirty="0"/>
              <a:t>3. to make or cause mental responsibility become worse </a:t>
            </a:r>
            <a:r>
              <a:rPr lang="en-GB" dirty="0" smtClean="0"/>
              <a:t> </a:t>
            </a:r>
            <a:endParaRPr lang="hr-HR" dirty="0" smtClean="0"/>
          </a:p>
          <a:p>
            <a:r>
              <a:rPr lang="hr-HR" dirty="0" smtClean="0"/>
              <a:t>4. </a:t>
            </a:r>
            <a:r>
              <a:rPr lang="en-GB" dirty="0" smtClean="0"/>
              <a:t>to </a:t>
            </a:r>
            <a:r>
              <a:rPr lang="en-GB" dirty="0"/>
              <a:t>assert as defence in court that at the time of the commission of the criminal act your mental responsibility was diminished </a:t>
            </a:r>
            <a:endParaRPr lang="en-US" dirty="0"/>
          </a:p>
          <a:p>
            <a:endParaRPr lang="en-US" dirty="0"/>
          </a:p>
        </p:txBody>
      </p:sp>
      <p:sp>
        <p:nvSpPr>
          <p:cNvPr id="2" name="Title 1"/>
          <p:cNvSpPr>
            <a:spLocks noGrp="1"/>
          </p:cNvSpPr>
          <p:nvPr>
            <p:ph type="title"/>
          </p:nvPr>
        </p:nvSpPr>
        <p:spPr/>
        <p:txBody>
          <a:bodyPr>
            <a:normAutofit fontScale="90000"/>
          </a:bodyPr>
          <a:lstStyle/>
          <a:p>
            <a:r>
              <a:rPr lang="en-GB" sz="2700" b="1" i="1" dirty="0" smtClean="0"/>
              <a:t>Find in the above texts the equivalents for the following expressions.</a:t>
            </a:r>
            <a:r>
              <a:rPr lang="en-US" sz="2400" dirty="0" smtClean="0"/>
              <a:t/>
            </a:r>
            <a:br>
              <a:rPr lang="en-US" sz="2400" dirty="0" smtClean="0"/>
            </a:br>
            <a:endParaRPr lang="en-US" sz="24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1.to free from guilt or blame or their consequences = </a:t>
            </a:r>
            <a:r>
              <a:rPr lang="en-GB" b="1" dirty="0"/>
              <a:t>absolve the defendant from liability </a:t>
            </a:r>
            <a:endParaRPr lang="en-US" dirty="0"/>
          </a:p>
          <a:p>
            <a:r>
              <a:rPr lang="en-GB" dirty="0"/>
              <a:t>2.to convict of manslaughter instead of murder = </a:t>
            </a:r>
            <a:r>
              <a:rPr lang="en-GB" b="1" dirty="0"/>
              <a:t> to substitute a murder conviction for a manslaughter convictio</a:t>
            </a:r>
            <a:r>
              <a:rPr lang="en-GB" dirty="0"/>
              <a:t>n</a:t>
            </a:r>
            <a:endParaRPr lang="en-US" dirty="0"/>
          </a:p>
          <a:p>
            <a:r>
              <a:rPr lang="en-GB" dirty="0"/>
              <a:t>3.to make or cause mental responsibility become worse = </a:t>
            </a:r>
            <a:r>
              <a:rPr lang="en-GB" b="1" dirty="0"/>
              <a:t>to impair mental responsibility</a:t>
            </a:r>
            <a:endParaRPr lang="en-US" dirty="0"/>
          </a:p>
          <a:p>
            <a:r>
              <a:rPr lang="en-GB" dirty="0"/>
              <a:t>4.to assert as defence in court that at the time of the commission of the criminal act your mental responsibility was diminished = </a:t>
            </a:r>
            <a:r>
              <a:rPr lang="en-GB" b="1" dirty="0"/>
              <a:t>to satisfy the court that the defence of diminished responsibility is available</a:t>
            </a:r>
            <a:endParaRPr lang="en-US" dirty="0"/>
          </a:p>
          <a:p>
            <a:pPr>
              <a:buNone/>
            </a:pPr>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err="1" smtClean="0"/>
              <a:t>Neubrojiva</a:t>
            </a:r>
            <a:r>
              <a:rPr lang="en-US" dirty="0" smtClean="0"/>
              <a:t> je </a:t>
            </a:r>
            <a:r>
              <a:rPr lang="en-US" dirty="0" err="1" smtClean="0"/>
              <a:t>osoba</a:t>
            </a:r>
            <a:r>
              <a:rPr lang="en-US" dirty="0" smtClean="0"/>
              <a:t> </a:t>
            </a:r>
            <a:r>
              <a:rPr lang="en-US" dirty="0" err="1" smtClean="0"/>
              <a:t>koja</a:t>
            </a:r>
            <a:r>
              <a:rPr lang="en-US" dirty="0" smtClean="0"/>
              <a:t> u </a:t>
            </a:r>
            <a:r>
              <a:rPr lang="en-US" dirty="0" err="1" smtClean="0"/>
              <a:t>vrijeme</a:t>
            </a:r>
            <a:r>
              <a:rPr lang="en-US" dirty="0" smtClean="0"/>
              <a:t> </a:t>
            </a:r>
            <a:r>
              <a:rPr lang="en-US" dirty="0" err="1" smtClean="0"/>
              <a:t>ostvarenja</a:t>
            </a:r>
            <a:r>
              <a:rPr lang="en-US" dirty="0" smtClean="0"/>
              <a:t> </a:t>
            </a:r>
            <a:r>
              <a:rPr lang="en-US" dirty="0" err="1" smtClean="0"/>
              <a:t>protupravnog</a:t>
            </a:r>
            <a:r>
              <a:rPr lang="en-US" dirty="0" smtClean="0"/>
              <a:t> </a:t>
            </a:r>
            <a:r>
              <a:rPr lang="en-US" dirty="0" err="1" smtClean="0"/>
              <a:t>djela</a:t>
            </a:r>
            <a:r>
              <a:rPr lang="en-US" dirty="0" smtClean="0"/>
              <a:t> </a:t>
            </a:r>
            <a:r>
              <a:rPr lang="en-US" dirty="0" err="1" smtClean="0"/>
              <a:t>nije</a:t>
            </a:r>
            <a:r>
              <a:rPr lang="en-US" dirty="0" smtClean="0"/>
              <a:t> </a:t>
            </a:r>
            <a:r>
              <a:rPr lang="en-US" dirty="0" err="1" smtClean="0"/>
              <a:t>mogla</a:t>
            </a:r>
            <a:r>
              <a:rPr lang="en-US" dirty="0" smtClean="0"/>
              <a:t> </a:t>
            </a:r>
            <a:r>
              <a:rPr lang="en-US" dirty="0" err="1" smtClean="0"/>
              <a:t>shvatiti</a:t>
            </a:r>
            <a:r>
              <a:rPr lang="en-US" dirty="0" smtClean="0"/>
              <a:t> </a:t>
            </a:r>
            <a:r>
              <a:rPr lang="en-US" dirty="0" err="1" smtClean="0"/>
              <a:t>značenje</a:t>
            </a:r>
            <a:r>
              <a:rPr lang="en-US" dirty="0" smtClean="0"/>
              <a:t> </a:t>
            </a:r>
            <a:r>
              <a:rPr lang="en-US" dirty="0" err="1" smtClean="0"/>
              <a:t>svojeg</a:t>
            </a:r>
            <a:r>
              <a:rPr lang="en-US" dirty="0" smtClean="0"/>
              <a:t> </a:t>
            </a:r>
            <a:r>
              <a:rPr lang="en-US" dirty="0" err="1" smtClean="0"/>
              <a:t>postupanja</a:t>
            </a:r>
            <a:r>
              <a:rPr lang="en-US" dirty="0" smtClean="0"/>
              <a:t> </a:t>
            </a:r>
            <a:r>
              <a:rPr lang="en-US" dirty="0" err="1" smtClean="0"/>
              <a:t>ili</a:t>
            </a:r>
            <a:r>
              <a:rPr lang="en-US" dirty="0" smtClean="0"/>
              <a:t> </a:t>
            </a:r>
            <a:r>
              <a:rPr lang="en-US" dirty="0" err="1" smtClean="0"/>
              <a:t>nije</a:t>
            </a:r>
            <a:r>
              <a:rPr lang="en-US" dirty="0" smtClean="0"/>
              <a:t> </a:t>
            </a:r>
            <a:r>
              <a:rPr lang="en-US" dirty="0" err="1" smtClean="0"/>
              <a:t>mogla</a:t>
            </a:r>
            <a:r>
              <a:rPr lang="en-US" dirty="0" smtClean="0"/>
              <a:t> </a:t>
            </a:r>
            <a:r>
              <a:rPr lang="en-US" dirty="0" err="1" smtClean="0"/>
              <a:t>vladati</a:t>
            </a:r>
            <a:r>
              <a:rPr lang="en-US" dirty="0" smtClean="0"/>
              <a:t> </a:t>
            </a:r>
            <a:r>
              <a:rPr lang="en-US" dirty="0" err="1" smtClean="0"/>
              <a:t>svojom</a:t>
            </a:r>
            <a:r>
              <a:rPr lang="en-US" dirty="0" smtClean="0"/>
              <a:t> </a:t>
            </a:r>
            <a:r>
              <a:rPr lang="en-US" dirty="0" err="1" smtClean="0"/>
              <a:t>voljom</a:t>
            </a:r>
            <a:r>
              <a:rPr lang="en-US" dirty="0" smtClean="0"/>
              <a:t> </a:t>
            </a:r>
            <a:r>
              <a:rPr lang="en-US" dirty="0" err="1" smtClean="0"/>
              <a:t>zbog</a:t>
            </a:r>
            <a:r>
              <a:rPr lang="en-US" dirty="0" smtClean="0"/>
              <a:t> </a:t>
            </a:r>
            <a:r>
              <a:rPr lang="en-US" dirty="0" err="1" smtClean="0"/>
              <a:t>duševne</a:t>
            </a:r>
            <a:r>
              <a:rPr lang="en-US" dirty="0" smtClean="0"/>
              <a:t> </a:t>
            </a:r>
            <a:r>
              <a:rPr lang="en-US" dirty="0" err="1" smtClean="0"/>
              <a:t>bolesti</a:t>
            </a:r>
            <a:r>
              <a:rPr lang="en-US" dirty="0" smtClean="0"/>
              <a:t>, </a:t>
            </a:r>
            <a:r>
              <a:rPr lang="en-US" dirty="0" err="1" smtClean="0"/>
              <a:t>privremene</a:t>
            </a:r>
            <a:r>
              <a:rPr lang="en-US" dirty="0" smtClean="0"/>
              <a:t> </a:t>
            </a:r>
            <a:r>
              <a:rPr lang="en-US" dirty="0" err="1" smtClean="0"/>
              <a:t>duševne</a:t>
            </a:r>
            <a:r>
              <a:rPr lang="en-US" dirty="0" smtClean="0"/>
              <a:t> </a:t>
            </a:r>
            <a:r>
              <a:rPr lang="en-US" dirty="0" err="1" smtClean="0"/>
              <a:t>poremećenosti</a:t>
            </a:r>
            <a:r>
              <a:rPr lang="en-US" dirty="0" smtClean="0"/>
              <a:t>, </a:t>
            </a:r>
            <a:r>
              <a:rPr lang="en-US" dirty="0" err="1" smtClean="0"/>
              <a:t>nedovoljnog</a:t>
            </a:r>
            <a:r>
              <a:rPr lang="en-US" dirty="0" smtClean="0"/>
              <a:t> </a:t>
            </a:r>
            <a:r>
              <a:rPr lang="en-US" dirty="0" err="1" smtClean="0"/>
              <a:t>duševnog</a:t>
            </a:r>
            <a:r>
              <a:rPr lang="en-US" dirty="0" smtClean="0"/>
              <a:t> </a:t>
            </a:r>
            <a:r>
              <a:rPr lang="en-US" dirty="0" err="1" smtClean="0"/>
              <a:t>razvitka</a:t>
            </a:r>
            <a:r>
              <a:rPr lang="en-US" dirty="0" smtClean="0"/>
              <a:t> </a:t>
            </a:r>
            <a:r>
              <a:rPr lang="en-US" dirty="0" err="1" smtClean="0"/>
              <a:t>ili</a:t>
            </a:r>
            <a:r>
              <a:rPr lang="en-US" dirty="0" smtClean="0"/>
              <a:t> </a:t>
            </a:r>
            <a:r>
              <a:rPr lang="en-US" dirty="0" err="1" smtClean="0"/>
              <a:t>neke</a:t>
            </a:r>
            <a:r>
              <a:rPr lang="en-US" dirty="0" smtClean="0"/>
              <a:t> </a:t>
            </a:r>
            <a:r>
              <a:rPr lang="en-US" dirty="0" err="1" smtClean="0"/>
              <a:t>druge</a:t>
            </a:r>
            <a:r>
              <a:rPr lang="en-US" dirty="0" smtClean="0"/>
              <a:t> </a:t>
            </a:r>
            <a:r>
              <a:rPr lang="en-US" dirty="0" err="1" smtClean="0"/>
              <a:t>teže</a:t>
            </a:r>
            <a:r>
              <a:rPr lang="en-US" dirty="0" smtClean="0"/>
              <a:t> </a:t>
            </a:r>
            <a:r>
              <a:rPr lang="en-US" dirty="0" err="1" smtClean="0"/>
              <a:t>duševne</a:t>
            </a:r>
            <a:r>
              <a:rPr lang="en-US" dirty="0" smtClean="0"/>
              <a:t> </a:t>
            </a:r>
            <a:r>
              <a:rPr lang="en-US" dirty="0" err="1" smtClean="0"/>
              <a:t>smetnje</a:t>
            </a:r>
            <a:r>
              <a:rPr lang="en-US" dirty="0" smtClean="0"/>
              <a:t>.</a:t>
            </a:r>
            <a:endParaRPr lang="en-US" dirty="0"/>
          </a:p>
        </p:txBody>
      </p:sp>
      <p:sp>
        <p:nvSpPr>
          <p:cNvPr id="2" name="Title 1"/>
          <p:cNvSpPr>
            <a:spLocks noGrp="1"/>
          </p:cNvSpPr>
          <p:nvPr>
            <p:ph type="title"/>
          </p:nvPr>
        </p:nvSpPr>
        <p:spPr/>
        <p:txBody>
          <a:bodyPr/>
          <a:lstStyle/>
          <a:p>
            <a:r>
              <a:rPr lang="hr-HR" dirty="0" smtClean="0"/>
              <a:t>Translate into English:</a:t>
            </a:r>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hr-HR" dirty="0" smtClean="0"/>
              <a:t>A mentally incapable person is the one who, at the time of committing an illegal act, was incapable of understanding the significance of his conduct, or could not control his will due to mental illness, temporary mental disorder, mental deficiency or some other severe mental disturbance.</a:t>
            </a:r>
          </a:p>
          <a:p>
            <a:endParaRPr lang="hr-HR" dirty="0" smtClean="0"/>
          </a:p>
          <a:p>
            <a:r>
              <a:rPr lang="hr-HR" dirty="0" smtClean="0"/>
              <a:t>NGRI – what does it stand for? Watch the video and find out!</a:t>
            </a:r>
          </a:p>
          <a:p>
            <a:r>
              <a:rPr lang="en-US" dirty="0" smtClean="0">
                <a:hlinkClick r:id="rId2"/>
              </a:rPr>
              <a:t>https://www.youtube.com/watch?v=kxOAIe3FQ4A</a:t>
            </a:r>
            <a:r>
              <a:rPr lang="hr-HR" dirty="0" smtClean="0"/>
              <a:t> </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To a perpetrator who at the time of the commission of a criminal offence is of a substantially diminished responsibility, the punishment may be mitigated if the substantially diminished responsibility was not voluntarily induced.</a:t>
            </a:r>
            <a:endParaRPr lang="en-US" dirty="0"/>
          </a:p>
        </p:txBody>
      </p:sp>
      <p:sp>
        <p:nvSpPr>
          <p:cNvPr id="3" name="Title 2"/>
          <p:cNvSpPr>
            <a:spLocks noGrp="1"/>
          </p:cNvSpPr>
          <p:nvPr>
            <p:ph type="title"/>
          </p:nvPr>
        </p:nvSpPr>
        <p:spPr/>
        <p:txBody>
          <a:bodyPr/>
          <a:lstStyle/>
          <a:p>
            <a:r>
              <a:rPr lang="hr-HR" dirty="0" smtClean="0"/>
              <a:t>Translate into Croatian:</a:t>
            </a:r>
            <a:endParaRPr lang="en-US" dirty="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Počinitelju koji je u vrijeme počinjenja kaznenog djela bio smanjeno ubrojiv kazna može biti blaža ako do smanjene ubrojivosti nije došlo samoskrivljeno.</a:t>
            </a:r>
            <a:endParaRPr lang="en-US" dirty="0"/>
          </a:p>
        </p:txBody>
      </p:sp>
      <p:sp>
        <p:nvSpPr>
          <p:cNvPr id="3" name="Title 2"/>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r>
              <a:rPr lang="hr-HR" dirty="0" smtClean="0">
                <a:hlinkClick r:id="rId2"/>
              </a:rPr>
              <a:t>https://www.youtube.com/watch?v=qOnaqeVN20g</a:t>
            </a:r>
            <a:r>
              <a:rPr lang="hr-HR" dirty="0" smtClean="0"/>
              <a:t> </a:t>
            </a:r>
          </a:p>
          <a:p>
            <a:r>
              <a:rPr lang="en-US" dirty="0" smtClean="0"/>
              <a:t>Unlike </a:t>
            </a:r>
            <a:r>
              <a:rPr lang="hr-HR" dirty="0" smtClean="0"/>
              <a:t>_________</a:t>
            </a:r>
            <a:r>
              <a:rPr lang="en-US" dirty="0" smtClean="0"/>
              <a:t>, diminished capacity is not a complete defense to a crime. A plea of diminished capacity means you committed the crime, but you did not have the mental capacity to reach the </a:t>
            </a:r>
            <a:r>
              <a:rPr lang="hr-HR" dirty="0" smtClean="0"/>
              <a:t>_________</a:t>
            </a:r>
            <a:r>
              <a:rPr lang="en-US" dirty="0" smtClean="0"/>
              <a:t> element of the crime. Additionally, a plea of diminished capacity usually results in a lesser conviction, not an </a:t>
            </a:r>
            <a:r>
              <a:rPr lang="hr-HR" dirty="0" smtClean="0"/>
              <a:t>__________</a:t>
            </a:r>
            <a:r>
              <a:rPr lang="en-US" dirty="0" smtClean="0"/>
              <a:t> or not guilty verdict. Diminished capacity can be caused by a mental condition, disease, trauma, or </a:t>
            </a:r>
            <a:r>
              <a:rPr lang="hr-HR" dirty="0" smtClean="0"/>
              <a:t>_________</a:t>
            </a:r>
            <a:r>
              <a:rPr lang="en-US" dirty="0" smtClean="0"/>
              <a:t>. For example, if Joe gets drunk and pulls out his knife and stabs someone at the bar, he might be found guilty of </a:t>
            </a:r>
            <a:r>
              <a:rPr lang="hr-HR" dirty="0" smtClean="0"/>
              <a:t>__________</a:t>
            </a:r>
            <a:r>
              <a:rPr lang="en-US" dirty="0" smtClean="0"/>
              <a:t> instead of murder. Joe could argue as a result of his drunken state, he could not form the intent necessary to commit a </a:t>
            </a:r>
            <a:r>
              <a:rPr lang="hr-HR" dirty="0" smtClean="0"/>
              <a:t>___________</a:t>
            </a:r>
            <a:r>
              <a:rPr lang="en-US" dirty="0" smtClean="0"/>
              <a:t> murder.</a:t>
            </a:r>
            <a:endParaRPr lang="en-US" dirty="0"/>
          </a:p>
        </p:txBody>
      </p:sp>
      <p:sp>
        <p:nvSpPr>
          <p:cNvPr id="3" name="Title 2"/>
          <p:cNvSpPr>
            <a:spLocks noGrp="1"/>
          </p:cNvSpPr>
          <p:nvPr>
            <p:ph type="title"/>
          </p:nvPr>
        </p:nvSpPr>
        <p:spPr/>
        <p:txBody>
          <a:bodyPr>
            <a:normAutofit fontScale="90000"/>
          </a:bodyPr>
          <a:lstStyle/>
          <a:p>
            <a:r>
              <a:rPr lang="hr-HR" dirty="0" smtClean="0"/>
              <a:t>Watch the video and complete the following text:</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smtClean="0"/>
              <a:t>PROSECUTOR </a:t>
            </a:r>
            <a:r>
              <a:rPr lang="hr-HR" dirty="0" smtClean="0"/>
              <a:t> - </a:t>
            </a:r>
            <a:r>
              <a:rPr lang="en-GB" dirty="0" smtClean="0"/>
              <a:t>brings a prosecution and outlines the facts of the case     </a:t>
            </a:r>
            <a:endParaRPr lang="en-US" dirty="0"/>
          </a:p>
          <a:p>
            <a:r>
              <a:rPr lang="en-GB" dirty="0"/>
              <a:t>DEFENDANT   </a:t>
            </a:r>
            <a:r>
              <a:rPr lang="hr-HR" dirty="0" smtClean="0"/>
              <a:t>- </a:t>
            </a:r>
            <a:r>
              <a:rPr lang="en-GB" dirty="0" smtClean="0"/>
              <a:t>pleads guilty  or not guilty</a:t>
            </a:r>
            <a:endParaRPr lang="en-US" dirty="0"/>
          </a:p>
          <a:p>
            <a:r>
              <a:rPr lang="en-GB" dirty="0"/>
              <a:t>EXPERT WITNESS </a:t>
            </a:r>
            <a:r>
              <a:rPr lang="hr-HR" dirty="0" smtClean="0"/>
              <a:t> - </a:t>
            </a:r>
            <a:r>
              <a:rPr lang="en-GB" dirty="0" smtClean="0"/>
              <a:t>presents his/her expert opinion without having been a witness to any occurrence relating to the lawsuit or criminal case</a:t>
            </a:r>
            <a:endParaRPr lang="en-US" dirty="0" smtClean="0"/>
          </a:p>
          <a:p>
            <a:r>
              <a:rPr lang="en-GB" dirty="0"/>
              <a:t> </a:t>
            </a:r>
            <a:r>
              <a:rPr lang="en-GB" dirty="0" smtClean="0"/>
              <a:t>JUDGE </a:t>
            </a:r>
            <a:r>
              <a:rPr lang="en-GB" dirty="0"/>
              <a:t>or </a:t>
            </a:r>
            <a:r>
              <a:rPr lang="en-GB" dirty="0" smtClean="0"/>
              <a:t>MAGISTRATE</a:t>
            </a:r>
            <a:r>
              <a:rPr lang="hr-HR" dirty="0" smtClean="0"/>
              <a:t> - </a:t>
            </a:r>
            <a:r>
              <a:rPr lang="en-GB" dirty="0" smtClean="0"/>
              <a:t>presides over court and pronounces sentence based on the evidence presented by either side</a:t>
            </a:r>
            <a:endParaRPr lang="en-US" dirty="0"/>
          </a:p>
          <a:p>
            <a:r>
              <a:rPr lang="en-GB" dirty="0"/>
              <a:t> </a:t>
            </a:r>
            <a:r>
              <a:rPr lang="en-GB" dirty="0" smtClean="0"/>
              <a:t>JUROR</a:t>
            </a:r>
            <a:r>
              <a:rPr lang="hr-HR" dirty="0" smtClean="0"/>
              <a:t> - </a:t>
            </a:r>
            <a:r>
              <a:rPr lang="en-GB" dirty="0" smtClean="0"/>
              <a:t>passes a verdict of guilty of not guilty</a:t>
            </a:r>
            <a:endParaRPr lang="en-US" dirty="0"/>
          </a:p>
          <a:p>
            <a:r>
              <a:rPr lang="en-GB" dirty="0"/>
              <a:t>DEFENCE COUNSEL </a:t>
            </a:r>
            <a:r>
              <a:rPr lang="hr-HR" dirty="0" smtClean="0"/>
              <a:t>- </a:t>
            </a:r>
            <a:r>
              <a:rPr lang="en-GB" dirty="0" smtClean="0"/>
              <a:t>represents  clients and provides them with legal advice</a:t>
            </a:r>
            <a:endParaRPr lang="en-US" dirty="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10000"/>
          </a:bodyPr>
          <a:lstStyle/>
          <a:p>
            <a:r>
              <a:rPr lang="en-US" dirty="0" smtClean="0"/>
              <a:t>Unlike </a:t>
            </a:r>
            <a:r>
              <a:rPr lang="en-US" u="sng" dirty="0" smtClean="0"/>
              <a:t>insanity</a:t>
            </a:r>
            <a:r>
              <a:rPr lang="en-US" dirty="0" smtClean="0"/>
              <a:t>, diminished capacity is not a complete defense to a crime. A plea of diminished capacity means you committed the crime, but you did not have the mental capacity to reach the </a:t>
            </a:r>
            <a:r>
              <a:rPr lang="en-US" u="sng" dirty="0" smtClean="0"/>
              <a:t>intent</a:t>
            </a:r>
            <a:r>
              <a:rPr lang="en-US" dirty="0" smtClean="0"/>
              <a:t> element of the crime. Additionally, a plea of diminished capacity usually results in a lesser conviction, not an </a:t>
            </a:r>
            <a:r>
              <a:rPr lang="en-US" u="sng" dirty="0" smtClean="0"/>
              <a:t>acquittal </a:t>
            </a:r>
            <a:r>
              <a:rPr lang="en-US" dirty="0" smtClean="0"/>
              <a:t>or not guilty verdict. Diminished capacity can be caused by a mental condition, disease, trauma, or intoxication. For example, if Joe gets drunk and pulls out his knife and stabs someone at the bar, he might be found guilty of </a:t>
            </a:r>
            <a:r>
              <a:rPr lang="en-US" u="sng" dirty="0" smtClean="0"/>
              <a:t>manslaughter</a:t>
            </a:r>
            <a:r>
              <a:rPr lang="en-US" dirty="0" smtClean="0"/>
              <a:t> instead of murder. Joe could argue as a result of his drunken state, he could not form the intent necessary to commit a </a:t>
            </a:r>
            <a:r>
              <a:rPr lang="en-US" u="sng" dirty="0" smtClean="0"/>
              <a:t>premeditated</a:t>
            </a:r>
            <a:r>
              <a:rPr lang="en-US" dirty="0" smtClean="0"/>
              <a:t> murder.</a:t>
            </a:r>
            <a:endParaRPr lang="en-US" dirty="0"/>
          </a:p>
        </p:txBody>
      </p:sp>
      <p:sp>
        <p:nvSpPr>
          <p:cNvPr id="3" name="Title 2"/>
          <p:cNvSpPr>
            <a:spLocks noGrp="1"/>
          </p:cNvSpPr>
          <p:nvPr>
            <p:ph type="title"/>
          </p:nvPr>
        </p:nvSpPr>
        <p:spPr/>
        <p:txBody>
          <a:bodyPr/>
          <a:lstStyle/>
          <a:p>
            <a:r>
              <a:rPr lang="hr-HR" dirty="0" smtClean="0"/>
              <a:t>Answer key</a:t>
            </a:r>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hr-HR" dirty="0" smtClean="0"/>
              <a:t>Diminished responsibility – smanjena ubrojivost</a:t>
            </a:r>
          </a:p>
          <a:p>
            <a:r>
              <a:rPr lang="hr-HR" dirty="0" smtClean="0"/>
              <a:t>Homicide – ubojstvo</a:t>
            </a:r>
          </a:p>
          <a:p>
            <a:r>
              <a:rPr lang="hr-HR" dirty="0" smtClean="0"/>
              <a:t>Appelant – podnositelj žalbe/priziva</a:t>
            </a:r>
          </a:p>
          <a:p>
            <a:r>
              <a:rPr lang="hr-HR" dirty="0" smtClean="0"/>
              <a:t>Impairment – poremećaj</a:t>
            </a:r>
          </a:p>
          <a:p>
            <a:r>
              <a:rPr lang="hr-HR" dirty="0" smtClean="0"/>
              <a:t>Coroner – istražni sudac; mrtvozornik</a:t>
            </a:r>
          </a:p>
          <a:p>
            <a:r>
              <a:rPr lang="hr-HR" dirty="0" smtClean="0"/>
              <a:t>To absolve from liability – osloboditi od odgovornosti</a:t>
            </a:r>
          </a:p>
          <a:p>
            <a:r>
              <a:rPr lang="hr-HR" dirty="0" smtClean="0"/>
              <a:t>Perpetrator – počinitelj (kaznenog djela)</a:t>
            </a:r>
          </a:p>
          <a:p>
            <a:endParaRPr lang="hr-HR" dirty="0" smtClean="0"/>
          </a:p>
          <a:p>
            <a:endParaRPr lang="en-US" dirty="0"/>
          </a:p>
        </p:txBody>
      </p:sp>
      <p:sp>
        <p:nvSpPr>
          <p:cNvPr id="3" name="Title 2"/>
          <p:cNvSpPr>
            <a:spLocks noGrp="1"/>
          </p:cNvSpPr>
          <p:nvPr>
            <p:ph type="title"/>
          </p:nvPr>
        </p:nvSpPr>
        <p:spPr/>
        <p:txBody>
          <a:bodyPr/>
          <a:lstStyle/>
          <a:p>
            <a:pPr algn="ctr"/>
            <a:r>
              <a:rPr lang="hr-HR" dirty="0" smtClean="0"/>
              <a:t>Vocabulary</a:t>
            </a:r>
            <a:endParaRPr lang="en-US" dirty="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hr-HR" dirty="0" smtClean="0"/>
              <a:t>Thank you for your attention!</a:t>
            </a:r>
            <a:endParaRPr lang="en-US" dirty="0"/>
          </a:p>
        </p:txBody>
      </p:sp>
      <p:sp>
        <p:nvSpPr>
          <p:cNvPr id="5" name="Subtitle 4"/>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GB" dirty="0" smtClean="0"/>
              <a:t>to </a:t>
            </a:r>
            <a:r>
              <a:rPr lang="en-GB" dirty="0"/>
              <a:t>bear the legal burden of proof </a:t>
            </a:r>
            <a:r>
              <a:rPr lang="en-GB" dirty="0" smtClean="0"/>
              <a:t>=</a:t>
            </a:r>
            <a:endParaRPr lang="en-US" dirty="0"/>
          </a:p>
          <a:p>
            <a:r>
              <a:rPr lang="en-GB" dirty="0" smtClean="0"/>
              <a:t>presumed to be innocent  =</a:t>
            </a:r>
            <a:endParaRPr lang="en-US" dirty="0" smtClean="0"/>
          </a:p>
          <a:p>
            <a:r>
              <a:rPr lang="en-GB" dirty="0" smtClean="0"/>
              <a:t>to hold a person liable for breaking the law  =</a:t>
            </a:r>
            <a:endParaRPr lang="en-US" dirty="0" smtClean="0"/>
          </a:p>
          <a:p>
            <a:r>
              <a:rPr lang="en-GB" dirty="0" smtClean="0"/>
              <a:t>ignorance </a:t>
            </a:r>
            <a:r>
              <a:rPr lang="en-GB" dirty="0"/>
              <a:t>of the law is no excuse </a:t>
            </a:r>
            <a:r>
              <a:rPr lang="en-GB" dirty="0" smtClean="0"/>
              <a:t>=</a:t>
            </a:r>
            <a:endParaRPr lang="en-US" dirty="0"/>
          </a:p>
          <a:p>
            <a:r>
              <a:rPr lang="en-GB" dirty="0"/>
              <a:t>to persuade the judge or jury beyond reasonable doubt </a:t>
            </a:r>
            <a:r>
              <a:rPr lang="en-GB" dirty="0" smtClean="0"/>
              <a:t> =</a:t>
            </a:r>
            <a:endParaRPr lang="hr-HR" dirty="0" smtClean="0"/>
          </a:p>
          <a:p>
            <a:r>
              <a:rPr lang="hr-HR" dirty="0"/>
              <a:t>t</a:t>
            </a:r>
            <a:r>
              <a:rPr lang="hr-HR" dirty="0" smtClean="0"/>
              <a:t>o prove beyond reasonable doubt =</a:t>
            </a:r>
          </a:p>
          <a:p>
            <a:r>
              <a:rPr lang="hr-HR" dirty="0"/>
              <a:t>a</a:t>
            </a:r>
            <a:r>
              <a:rPr lang="hr-HR" dirty="0" smtClean="0"/>
              <a:t>dversarial system =</a:t>
            </a:r>
            <a:endParaRPr lang="en-US" dirty="0"/>
          </a:p>
        </p:txBody>
      </p:sp>
      <p:sp>
        <p:nvSpPr>
          <p:cNvPr id="2" name="Title 1"/>
          <p:cNvSpPr>
            <a:spLocks noGrp="1"/>
          </p:cNvSpPr>
          <p:nvPr>
            <p:ph type="title"/>
          </p:nvPr>
        </p:nvSpPr>
        <p:spPr/>
        <p:txBody>
          <a:bodyPr>
            <a:normAutofit fontScale="90000"/>
          </a:bodyPr>
          <a:lstStyle/>
          <a:p>
            <a:r>
              <a:rPr lang="en-GB" sz="2400" b="1" i="1" dirty="0" smtClean="0"/>
              <a:t>How do you understand the following terms? What do they refer to in the context of the criminal justice system? Translate them into Croatian.</a:t>
            </a:r>
            <a:r>
              <a:rPr lang="en-US" sz="1800" dirty="0" smtClean="0"/>
              <a:t/>
            </a:r>
            <a:br>
              <a:rPr lang="en-US" sz="1800" dirty="0" smtClean="0"/>
            </a:br>
            <a:endParaRPr lang="en-US" sz="18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GB" dirty="0"/>
              <a:t>to bear the legal burden of proof =  </a:t>
            </a:r>
            <a:r>
              <a:rPr lang="en-GB" b="1" dirty="0" err="1" smtClean="0"/>
              <a:t>imati</a:t>
            </a:r>
            <a:r>
              <a:rPr lang="hr-HR" b="1" dirty="0" smtClean="0"/>
              <a:t>/snositi</a:t>
            </a:r>
            <a:r>
              <a:rPr lang="en-GB" b="1" dirty="0" smtClean="0"/>
              <a:t> </a:t>
            </a:r>
            <a:r>
              <a:rPr lang="en-GB" b="1" dirty="0" err="1"/>
              <a:t>teret</a:t>
            </a:r>
            <a:r>
              <a:rPr lang="en-GB" b="1" dirty="0"/>
              <a:t> </a:t>
            </a:r>
            <a:r>
              <a:rPr lang="en-GB" b="1" dirty="0" err="1"/>
              <a:t>dokazivanja</a:t>
            </a:r>
            <a:r>
              <a:rPr lang="en-GB" b="1" dirty="0"/>
              <a:t> (</a:t>
            </a:r>
            <a:r>
              <a:rPr lang="en-GB" b="1" dirty="0" err="1"/>
              <a:t>krivnje</a:t>
            </a:r>
            <a:r>
              <a:rPr lang="en-GB" b="1" dirty="0"/>
              <a:t>)</a:t>
            </a:r>
            <a:endParaRPr lang="en-US" dirty="0"/>
          </a:p>
          <a:p>
            <a:r>
              <a:rPr lang="en-GB" dirty="0"/>
              <a:t>presumed to be innocent  = </a:t>
            </a:r>
            <a:r>
              <a:rPr lang="en-GB" b="1" dirty="0" err="1"/>
              <a:t>smatrati</a:t>
            </a:r>
            <a:r>
              <a:rPr lang="en-GB" b="1" dirty="0"/>
              <a:t> se </a:t>
            </a:r>
            <a:r>
              <a:rPr lang="en-GB" b="1" dirty="0" err="1"/>
              <a:t>nevinim</a:t>
            </a:r>
            <a:endParaRPr lang="en-US" dirty="0"/>
          </a:p>
          <a:p>
            <a:r>
              <a:rPr lang="en-GB" dirty="0"/>
              <a:t>to hold a person liable for breaking the law  = </a:t>
            </a:r>
            <a:r>
              <a:rPr lang="en-GB" b="1" dirty="0" err="1"/>
              <a:t>smatrati</a:t>
            </a:r>
            <a:r>
              <a:rPr lang="en-GB" b="1" dirty="0"/>
              <a:t> </a:t>
            </a:r>
            <a:r>
              <a:rPr lang="en-GB" b="1" dirty="0" err="1"/>
              <a:t>osobu</a:t>
            </a:r>
            <a:r>
              <a:rPr lang="en-GB" b="1" dirty="0"/>
              <a:t> </a:t>
            </a:r>
            <a:r>
              <a:rPr lang="en-GB" b="1" dirty="0" err="1"/>
              <a:t>odgovornom</a:t>
            </a:r>
            <a:r>
              <a:rPr lang="en-GB" b="1" dirty="0"/>
              <a:t> </a:t>
            </a:r>
            <a:r>
              <a:rPr lang="en-GB" b="1" dirty="0" err="1"/>
              <a:t>za</a:t>
            </a:r>
            <a:r>
              <a:rPr lang="en-GB" b="1" dirty="0"/>
              <a:t> </a:t>
            </a:r>
            <a:r>
              <a:rPr lang="en-GB" b="1" dirty="0" err="1"/>
              <a:t>kršenje</a:t>
            </a:r>
            <a:r>
              <a:rPr lang="en-GB" b="1" dirty="0"/>
              <a:t> </a:t>
            </a:r>
            <a:r>
              <a:rPr lang="en-GB" b="1" dirty="0" err="1"/>
              <a:t>zakona</a:t>
            </a:r>
            <a:endParaRPr lang="en-US" dirty="0"/>
          </a:p>
          <a:p>
            <a:r>
              <a:rPr lang="en-GB" dirty="0"/>
              <a:t>ignorance of the law is no excuse = </a:t>
            </a:r>
            <a:r>
              <a:rPr lang="en-GB" b="1" dirty="0" err="1"/>
              <a:t>nepoznavanje</a:t>
            </a:r>
            <a:r>
              <a:rPr lang="en-GB" b="1" dirty="0"/>
              <a:t> </a:t>
            </a:r>
            <a:r>
              <a:rPr lang="en-GB" b="1" dirty="0" err="1"/>
              <a:t>zakona</a:t>
            </a:r>
            <a:r>
              <a:rPr lang="en-GB" b="1" dirty="0"/>
              <a:t> </a:t>
            </a:r>
            <a:r>
              <a:rPr lang="en-GB" b="1" dirty="0" err="1"/>
              <a:t>nije</a:t>
            </a:r>
            <a:r>
              <a:rPr lang="en-GB" b="1" dirty="0"/>
              <a:t> </a:t>
            </a:r>
            <a:r>
              <a:rPr lang="en-GB" b="1" dirty="0" err="1"/>
              <a:t>izlika</a:t>
            </a:r>
            <a:endParaRPr lang="en-US" dirty="0"/>
          </a:p>
          <a:p>
            <a:r>
              <a:rPr lang="en-GB" dirty="0"/>
              <a:t>to persuade the judge or jury beyond reasonable doubt  = </a:t>
            </a:r>
            <a:r>
              <a:rPr lang="en-GB" b="1" dirty="0" err="1"/>
              <a:t>uvjeriti</a:t>
            </a:r>
            <a:r>
              <a:rPr lang="en-GB" b="1" dirty="0"/>
              <a:t> </a:t>
            </a:r>
            <a:r>
              <a:rPr lang="en-GB" b="1" dirty="0" err="1"/>
              <a:t>suca</a:t>
            </a:r>
            <a:r>
              <a:rPr lang="en-GB" b="1" dirty="0"/>
              <a:t> </a:t>
            </a:r>
            <a:r>
              <a:rPr lang="en-GB" b="1" dirty="0" err="1"/>
              <a:t>ili</a:t>
            </a:r>
            <a:r>
              <a:rPr lang="en-GB" b="1" dirty="0"/>
              <a:t> </a:t>
            </a:r>
            <a:r>
              <a:rPr lang="en-GB" b="1" dirty="0" err="1"/>
              <a:t>porotu</a:t>
            </a:r>
            <a:r>
              <a:rPr lang="en-GB" b="1" dirty="0"/>
              <a:t> </a:t>
            </a:r>
            <a:r>
              <a:rPr lang="en-GB" b="1" dirty="0" err="1"/>
              <a:t>izvan</a:t>
            </a:r>
            <a:r>
              <a:rPr lang="en-GB" b="1" dirty="0"/>
              <a:t> </a:t>
            </a:r>
            <a:r>
              <a:rPr lang="en-GB" b="1" dirty="0" err="1"/>
              <a:t>svake</a:t>
            </a:r>
            <a:r>
              <a:rPr lang="en-GB" b="1" dirty="0"/>
              <a:t> </a:t>
            </a:r>
            <a:r>
              <a:rPr lang="en-GB" b="1" dirty="0" err="1"/>
              <a:t>sumnje</a:t>
            </a:r>
            <a:r>
              <a:rPr lang="en-GB" b="1" dirty="0"/>
              <a:t> </a:t>
            </a:r>
            <a:endParaRPr lang="en-US" dirty="0"/>
          </a:p>
          <a:p>
            <a:r>
              <a:rPr lang="en-GB" dirty="0"/>
              <a:t>to prove beyond reasonable doubt = </a:t>
            </a:r>
            <a:r>
              <a:rPr lang="en-GB" b="1" dirty="0" err="1"/>
              <a:t>nepobitno</a:t>
            </a:r>
            <a:r>
              <a:rPr lang="en-GB" b="1" dirty="0"/>
              <a:t> </a:t>
            </a:r>
            <a:r>
              <a:rPr lang="en-GB" b="1" dirty="0" err="1" smtClean="0"/>
              <a:t>dokazati</a:t>
            </a:r>
            <a:r>
              <a:rPr lang="hr-HR" b="1" dirty="0" smtClean="0"/>
              <a:t>; dokazati izvan svake sumnje</a:t>
            </a:r>
          </a:p>
          <a:p>
            <a:r>
              <a:rPr lang="hr-HR" dirty="0"/>
              <a:t>a</a:t>
            </a:r>
            <a:r>
              <a:rPr lang="hr-HR" dirty="0" smtClean="0"/>
              <a:t>dversarial system </a:t>
            </a:r>
            <a:r>
              <a:rPr lang="hr-HR" b="1" dirty="0" smtClean="0"/>
              <a:t>– akuzatorni sustav</a:t>
            </a:r>
            <a:endParaRPr lang="en-US" dirty="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62500" lnSpcReduction="20000"/>
          </a:bodyPr>
          <a:lstStyle/>
          <a:p>
            <a:r>
              <a:rPr lang="en-GB" b="1" i="1" dirty="0" smtClean="0"/>
              <a:t>Match </a:t>
            </a:r>
            <a:r>
              <a:rPr lang="en-GB" b="1" i="1" dirty="0"/>
              <a:t>each verb with a noun and find the Croatian equivalents.</a:t>
            </a:r>
            <a:endParaRPr lang="en-US" dirty="0"/>
          </a:p>
          <a:p>
            <a:pPr>
              <a:buNone/>
            </a:pPr>
            <a:endParaRPr lang="hr-HR" i="1" dirty="0" smtClean="0"/>
          </a:p>
          <a:p>
            <a:pPr>
              <a:buNone/>
            </a:pPr>
            <a:r>
              <a:rPr lang="en-GB" i="1" dirty="0" smtClean="0"/>
              <a:t>“(</a:t>
            </a:r>
            <a:r>
              <a:rPr lang="en-GB" i="1" dirty="0"/>
              <a:t>not) guilty”          the  law (2x)         in custody          bail           a sentence         </a:t>
            </a:r>
            <a:endParaRPr lang="en-US" dirty="0"/>
          </a:p>
          <a:p>
            <a:pPr>
              <a:buNone/>
            </a:pPr>
            <a:r>
              <a:rPr lang="en-GB" i="1" dirty="0"/>
              <a:t>warrant for arrest         a charge/a prosecution          a criminal offence      a rule</a:t>
            </a:r>
            <a:endParaRPr lang="en-US" dirty="0"/>
          </a:p>
          <a:p>
            <a:endParaRPr lang="en-US" dirty="0"/>
          </a:p>
          <a:p>
            <a:pPr lvl="0"/>
            <a:r>
              <a:rPr lang="en-GB" dirty="0"/>
              <a:t>to violate _______________________ = __________________________________</a:t>
            </a:r>
            <a:endParaRPr lang="en-US" u="none" strike="noStrike" dirty="0" smtClean="0"/>
          </a:p>
          <a:p>
            <a:pPr lvl="0"/>
            <a:r>
              <a:rPr lang="en-GB" dirty="0"/>
              <a:t>to issue ________________________ = ___________________________________</a:t>
            </a:r>
            <a:endParaRPr lang="en-US" u="none" strike="noStrike" dirty="0" smtClean="0"/>
          </a:p>
          <a:p>
            <a:pPr lvl="0"/>
            <a:r>
              <a:rPr lang="en-GB" dirty="0"/>
              <a:t>to grant ________________________= ___________________________________</a:t>
            </a:r>
            <a:endParaRPr lang="en-US" u="none" strike="noStrike" dirty="0" smtClean="0"/>
          </a:p>
          <a:p>
            <a:pPr lvl="0"/>
            <a:r>
              <a:rPr lang="en-GB" dirty="0"/>
              <a:t>to detain _______________________ = ___________________________________</a:t>
            </a:r>
            <a:endParaRPr lang="en-US" u="none" strike="noStrike" dirty="0" smtClean="0"/>
          </a:p>
          <a:p>
            <a:pPr lvl="0"/>
            <a:r>
              <a:rPr lang="en-GB" dirty="0"/>
              <a:t>to breach _______________________ = ___________________________________</a:t>
            </a:r>
            <a:endParaRPr lang="en-US" u="none" strike="noStrike" dirty="0" smtClean="0"/>
          </a:p>
          <a:p>
            <a:pPr lvl="0"/>
            <a:r>
              <a:rPr lang="en-GB" dirty="0"/>
              <a:t>to plead ________________________ = ___________________________________</a:t>
            </a:r>
            <a:endParaRPr lang="en-US" u="none" strike="noStrike" dirty="0" smtClean="0"/>
          </a:p>
          <a:p>
            <a:pPr lvl="0"/>
            <a:r>
              <a:rPr lang="en-GB" dirty="0"/>
              <a:t>to impose ______________________ = ___________________________________</a:t>
            </a:r>
            <a:endParaRPr lang="en-US" u="none" strike="noStrike" dirty="0" smtClean="0"/>
          </a:p>
          <a:p>
            <a:pPr lvl="0"/>
            <a:r>
              <a:rPr lang="en-GB" dirty="0"/>
              <a:t>to bring ________________________ = ___________________________________</a:t>
            </a:r>
            <a:endParaRPr lang="en-US" u="none" strike="noStrike" dirty="0" smtClean="0"/>
          </a:p>
          <a:p>
            <a:pPr lvl="0"/>
            <a:r>
              <a:rPr lang="en-GB" dirty="0"/>
              <a:t>to commit ______________________ = ___________________________________</a:t>
            </a:r>
            <a:endParaRPr lang="en-US" u="none" strike="noStrike" dirty="0" smtClean="0"/>
          </a:p>
          <a:p>
            <a:pPr lvl="0"/>
            <a:r>
              <a:rPr lang="en-GB" dirty="0"/>
              <a:t>to break ________________________ = ___________________________________ </a:t>
            </a:r>
            <a:endParaRPr lang="en-US" u="none" strike="noStrike" dirty="0" smtClean="0"/>
          </a:p>
          <a:p>
            <a:endParaRPr lang="en-US" dirty="0"/>
          </a:p>
        </p:txBody>
      </p:sp>
      <p:sp>
        <p:nvSpPr>
          <p:cNvPr id="2" name="Title 1"/>
          <p:cNvSpPr>
            <a:spLocks noGrp="1"/>
          </p:cNvSpPr>
          <p:nvPr>
            <p:ph type="title"/>
          </p:nvPr>
        </p:nvSpPr>
        <p:spPr/>
        <p:txBody>
          <a:bodyPr>
            <a:normAutofit fontScale="90000"/>
          </a:bodyPr>
          <a:lstStyle/>
          <a:p>
            <a:r>
              <a:rPr lang="en-GB" b="1" i="1" dirty="0" smtClean="0"/>
              <a:t>Match each verb with a noun and find the Croatian equivalents.</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lvl="0"/>
            <a:r>
              <a:rPr lang="en-GB" dirty="0"/>
              <a:t>to violate </a:t>
            </a:r>
            <a:r>
              <a:rPr lang="en-GB" i="1" dirty="0"/>
              <a:t>the law</a:t>
            </a:r>
            <a:r>
              <a:rPr lang="en-GB" dirty="0"/>
              <a:t> = </a:t>
            </a:r>
            <a:r>
              <a:rPr lang="en-GB" b="1" dirty="0" err="1"/>
              <a:t>kršiti</a:t>
            </a:r>
            <a:r>
              <a:rPr lang="en-GB" b="1" dirty="0"/>
              <a:t> </a:t>
            </a:r>
            <a:r>
              <a:rPr lang="en-GB" b="1" dirty="0" err="1"/>
              <a:t>zakon</a:t>
            </a:r>
            <a:endParaRPr lang="en-US" u="none" strike="noStrike" dirty="0" smtClean="0"/>
          </a:p>
          <a:p>
            <a:pPr lvl="0"/>
            <a:r>
              <a:rPr lang="en-GB" dirty="0"/>
              <a:t>to issue </a:t>
            </a:r>
            <a:r>
              <a:rPr lang="en-GB" i="1" dirty="0"/>
              <a:t>warrant for arrest </a:t>
            </a:r>
            <a:r>
              <a:rPr lang="en-GB" dirty="0"/>
              <a:t>= </a:t>
            </a:r>
            <a:r>
              <a:rPr lang="en-GB" b="1" dirty="0" err="1"/>
              <a:t>izdati</a:t>
            </a:r>
            <a:r>
              <a:rPr lang="en-GB" b="1" dirty="0"/>
              <a:t> </a:t>
            </a:r>
            <a:r>
              <a:rPr lang="en-GB" b="1" dirty="0" err="1"/>
              <a:t>uhidbeni</a:t>
            </a:r>
            <a:r>
              <a:rPr lang="en-GB" b="1" dirty="0"/>
              <a:t> </a:t>
            </a:r>
            <a:r>
              <a:rPr lang="en-GB" b="1" dirty="0" err="1"/>
              <a:t>nalog</a:t>
            </a:r>
            <a:endParaRPr lang="en-US" u="none" strike="noStrike" dirty="0" smtClean="0"/>
          </a:p>
          <a:p>
            <a:pPr lvl="0"/>
            <a:r>
              <a:rPr lang="en-GB" dirty="0"/>
              <a:t>to grant </a:t>
            </a:r>
            <a:r>
              <a:rPr lang="en-GB" i="1" dirty="0"/>
              <a:t>bail</a:t>
            </a:r>
            <a:r>
              <a:rPr lang="en-GB" dirty="0"/>
              <a:t> = </a:t>
            </a:r>
            <a:r>
              <a:rPr lang="en-GB" b="1" dirty="0" err="1"/>
              <a:t>odobriti</a:t>
            </a:r>
            <a:r>
              <a:rPr lang="en-GB" b="1" dirty="0"/>
              <a:t> </a:t>
            </a:r>
            <a:r>
              <a:rPr lang="en-GB" b="1" dirty="0" err="1"/>
              <a:t>plaćanje</a:t>
            </a:r>
            <a:r>
              <a:rPr lang="en-GB" b="1" dirty="0"/>
              <a:t> </a:t>
            </a:r>
            <a:r>
              <a:rPr lang="en-GB" b="1" dirty="0" err="1"/>
              <a:t>jamčevine</a:t>
            </a:r>
            <a:endParaRPr lang="en-US" u="none" strike="noStrike" dirty="0" smtClean="0"/>
          </a:p>
          <a:p>
            <a:pPr lvl="0"/>
            <a:r>
              <a:rPr lang="en-GB" dirty="0"/>
              <a:t>to detain </a:t>
            </a:r>
            <a:r>
              <a:rPr lang="en-GB" i="1" dirty="0"/>
              <a:t>in custody </a:t>
            </a:r>
            <a:r>
              <a:rPr lang="en-GB" dirty="0"/>
              <a:t> = </a:t>
            </a:r>
            <a:r>
              <a:rPr lang="en-GB" b="1" dirty="0" err="1"/>
              <a:t>zadržati</a:t>
            </a:r>
            <a:r>
              <a:rPr lang="en-GB" b="1" dirty="0"/>
              <a:t> u </a:t>
            </a:r>
            <a:r>
              <a:rPr lang="en-GB" b="1" dirty="0" err="1"/>
              <a:t>pritvoru</a:t>
            </a:r>
            <a:endParaRPr lang="en-US" u="none" strike="noStrike" dirty="0" smtClean="0"/>
          </a:p>
          <a:p>
            <a:pPr lvl="0"/>
            <a:r>
              <a:rPr lang="en-GB" dirty="0"/>
              <a:t>to breach</a:t>
            </a:r>
            <a:r>
              <a:rPr lang="en-GB" i="1" dirty="0"/>
              <a:t> the law / a rule </a:t>
            </a:r>
            <a:r>
              <a:rPr lang="en-GB" dirty="0"/>
              <a:t> =</a:t>
            </a:r>
            <a:r>
              <a:rPr lang="en-GB" b="1" dirty="0"/>
              <a:t> (pre)</a:t>
            </a:r>
            <a:r>
              <a:rPr lang="en-GB" b="1" dirty="0" err="1"/>
              <a:t>kršiti</a:t>
            </a:r>
            <a:r>
              <a:rPr lang="en-GB" b="1" dirty="0"/>
              <a:t> </a:t>
            </a:r>
            <a:r>
              <a:rPr lang="en-GB" b="1" dirty="0" err="1"/>
              <a:t>zakon</a:t>
            </a:r>
            <a:r>
              <a:rPr lang="en-GB" b="1" dirty="0"/>
              <a:t> / </a:t>
            </a:r>
            <a:r>
              <a:rPr lang="en-GB" b="1" dirty="0" err="1"/>
              <a:t>pravilo</a:t>
            </a:r>
            <a:endParaRPr lang="en-US" u="none" strike="noStrike" dirty="0" smtClean="0"/>
          </a:p>
          <a:p>
            <a:pPr lvl="0"/>
            <a:r>
              <a:rPr lang="en-GB" dirty="0"/>
              <a:t>to plead  </a:t>
            </a:r>
            <a:r>
              <a:rPr lang="en-GB" i="1" dirty="0"/>
              <a:t>“(not) guilty” </a:t>
            </a:r>
            <a:r>
              <a:rPr lang="en-GB" dirty="0"/>
              <a:t>= </a:t>
            </a:r>
            <a:r>
              <a:rPr lang="en-GB" b="1" dirty="0" err="1"/>
              <a:t>izjaviti</a:t>
            </a:r>
            <a:r>
              <a:rPr lang="en-GB" b="1" dirty="0"/>
              <a:t> </a:t>
            </a:r>
            <a:r>
              <a:rPr lang="en-GB" b="1" dirty="0" err="1"/>
              <a:t>da</a:t>
            </a:r>
            <a:r>
              <a:rPr lang="en-GB" b="1" dirty="0"/>
              <a:t> se </a:t>
            </a:r>
            <a:r>
              <a:rPr lang="en-GB" b="1" dirty="0" err="1"/>
              <a:t>osjeća</a:t>
            </a:r>
            <a:r>
              <a:rPr lang="en-GB" b="1" dirty="0"/>
              <a:t> </a:t>
            </a:r>
            <a:r>
              <a:rPr lang="en-GB" b="1" dirty="0" err="1"/>
              <a:t>nevinim</a:t>
            </a:r>
            <a:r>
              <a:rPr lang="en-GB" b="1" dirty="0"/>
              <a:t> / </a:t>
            </a:r>
            <a:r>
              <a:rPr lang="en-GB" b="1" dirty="0" err="1"/>
              <a:t>priznati</a:t>
            </a:r>
            <a:r>
              <a:rPr lang="en-GB" b="1" dirty="0"/>
              <a:t> </a:t>
            </a:r>
            <a:r>
              <a:rPr lang="en-GB" b="1" dirty="0" err="1"/>
              <a:t>krivnju</a:t>
            </a:r>
            <a:endParaRPr lang="en-US" u="none" strike="noStrike" dirty="0" smtClean="0"/>
          </a:p>
          <a:p>
            <a:pPr lvl="0"/>
            <a:r>
              <a:rPr lang="en-GB" dirty="0"/>
              <a:t>to impose </a:t>
            </a:r>
            <a:r>
              <a:rPr lang="en-GB" i="1" dirty="0"/>
              <a:t>a sentence</a:t>
            </a:r>
            <a:r>
              <a:rPr lang="en-GB" dirty="0"/>
              <a:t> = </a:t>
            </a:r>
            <a:r>
              <a:rPr lang="en-GB" b="1" dirty="0" err="1"/>
              <a:t>izreći</a:t>
            </a:r>
            <a:r>
              <a:rPr lang="en-GB" b="1" dirty="0"/>
              <a:t> /</a:t>
            </a:r>
            <a:r>
              <a:rPr lang="en-GB" b="1" dirty="0" err="1"/>
              <a:t>odrediti</a:t>
            </a:r>
            <a:r>
              <a:rPr lang="en-GB" b="1" dirty="0"/>
              <a:t> </a:t>
            </a:r>
            <a:r>
              <a:rPr lang="en-GB" b="1" dirty="0" err="1"/>
              <a:t>kaznu</a:t>
            </a:r>
            <a:endParaRPr lang="en-US" u="none" strike="noStrike" dirty="0" smtClean="0"/>
          </a:p>
          <a:p>
            <a:pPr lvl="0"/>
            <a:r>
              <a:rPr lang="en-GB" dirty="0"/>
              <a:t>to bring </a:t>
            </a:r>
            <a:r>
              <a:rPr lang="en-GB" i="1" dirty="0"/>
              <a:t>a charge/a prosecution</a:t>
            </a:r>
            <a:r>
              <a:rPr lang="en-GB" dirty="0"/>
              <a:t> = </a:t>
            </a:r>
            <a:r>
              <a:rPr lang="en-GB" b="1" dirty="0" err="1"/>
              <a:t>podnijeti</a:t>
            </a:r>
            <a:r>
              <a:rPr lang="en-GB" b="1" dirty="0"/>
              <a:t> </a:t>
            </a:r>
            <a:r>
              <a:rPr lang="en-GB" b="1" dirty="0" err="1"/>
              <a:t>tužbu</a:t>
            </a:r>
            <a:r>
              <a:rPr lang="en-GB" b="1" dirty="0"/>
              <a:t> / </a:t>
            </a:r>
            <a:r>
              <a:rPr lang="en-GB" b="1" dirty="0" err="1"/>
              <a:t>pokrenuti</a:t>
            </a:r>
            <a:r>
              <a:rPr lang="en-GB" b="1" dirty="0"/>
              <a:t> </a:t>
            </a:r>
            <a:r>
              <a:rPr lang="en-GB" b="1" dirty="0" err="1"/>
              <a:t>kazneni</a:t>
            </a:r>
            <a:r>
              <a:rPr lang="en-GB" b="1" dirty="0"/>
              <a:t> </a:t>
            </a:r>
            <a:r>
              <a:rPr lang="en-GB" b="1" dirty="0" err="1"/>
              <a:t>postupak</a:t>
            </a:r>
            <a:endParaRPr lang="en-US" u="none" strike="noStrike" dirty="0" smtClean="0"/>
          </a:p>
          <a:p>
            <a:pPr lvl="0"/>
            <a:r>
              <a:rPr lang="en-GB" dirty="0"/>
              <a:t>to commit </a:t>
            </a:r>
            <a:r>
              <a:rPr lang="en-GB" i="1" dirty="0"/>
              <a:t>a criminal offence</a:t>
            </a:r>
            <a:r>
              <a:rPr lang="en-GB" dirty="0"/>
              <a:t> = </a:t>
            </a:r>
            <a:r>
              <a:rPr lang="en-GB" b="1" dirty="0" err="1"/>
              <a:t>počiniti</a:t>
            </a:r>
            <a:r>
              <a:rPr lang="en-GB" b="1" dirty="0"/>
              <a:t> </a:t>
            </a:r>
            <a:r>
              <a:rPr lang="en-GB" b="1" dirty="0" err="1"/>
              <a:t>kazneno</a:t>
            </a:r>
            <a:r>
              <a:rPr lang="en-GB" b="1" dirty="0"/>
              <a:t> </a:t>
            </a:r>
            <a:r>
              <a:rPr lang="en-GB" b="1" dirty="0" err="1"/>
              <a:t>djelo</a:t>
            </a:r>
            <a:endParaRPr lang="en-US" u="none" strike="noStrike" dirty="0" smtClean="0"/>
          </a:p>
          <a:p>
            <a:pPr lvl="0"/>
            <a:r>
              <a:rPr lang="en-GB" dirty="0"/>
              <a:t>to break </a:t>
            </a:r>
            <a:r>
              <a:rPr lang="en-GB" i="1" dirty="0"/>
              <a:t>the law / a rule</a:t>
            </a:r>
            <a:r>
              <a:rPr lang="en-GB" dirty="0"/>
              <a:t> = </a:t>
            </a:r>
            <a:r>
              <a:rPr lang="en-GB" b="1" dirty="0"/>
              <a:t>(pre)</a:t>
            </a:r>
            <a:r>
              <a:rPr lang="en-GB" b="1" dirty="0" err="1"/>
              <a:t>kršiti</a:t>
            </a:r>
            <a:r>
              <a:rPr lang="en-GB" b="1" dirty="0"/>
              <a:t> </a:t>
            </a:r>
            <a:r>
              <a:rPr lang="en-GB" b="1" dirty="0" err="1"/>
              <a:t>zakon</a:t>
            </a:r>
            <a:r>
              <a:rPr lang="en-GB" b="1" dirty="0"/>
              <a:t> / </a:t>
            </a:r>
            <a:r>
              <a:rPr lang="en-GB" b="1" dirty="0" err="1"/>
              <a:t>pravilo</a:t>
            </a:r>
            <a:endParaRPr lang="en-US" u="none" strike="noStrike" dirty="0" smtClean="0"/>
          </a:p>
          <a:p>
            <a:endParaRPr lang="en-US" dirty="0"/>
          </a:p>
        </p:txBody>
      </p:sp>
      <p:sp>
        <p:nvSpPr>
          <p:cNvPr id="2" name="Title 1"/>
          <p:cNvSpPr>
            <a:spLocks noGrp="1"/>
          </p:cNvSpPr>
          <p:nvPr>
            <p:ph type="title"/>
          </p:nvPr>
        </p:nvSpPr>
        <p:spPr/>
        <p:txBody>
          <a:bodyPr/>
          <a:lstStyle/>
          <a:p>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10000"/>
          </a:bodyPr>
          <a:lstStyle/>
          <a:p>
            <a:pPr marL="566928" indent="-457200" fontAlgn="auto">
              <a:lnSpc>
                <a:spcPct val="120000"/>
              </a:lnSpc>
              <a:spcAft>
                <a:spcPts val="600"/>
              </a:spcAft>
              <a:buFont typeface="+mj-lt"/>
              <a:buAutoNum type="arabicPeriod"/>
              <a:defRPr/>
            </a:pPr>
            <a:r>
              <a:rPr lang="hr-HR" dirty="0" smtClean="0"/>
              <a:t>INDICTABLE </a:t>
            </a:r>
            <a:r>
              <a:rPr lang="hr-HR" dirty="0"/>
              <a:t>OFFENCE</a:t>
            </a:r>
          </a:p>
          <a:p>
            <a:pPr marL="566928" indent="-457200" fontAlgn="auto">
              <a:lnSpc>
                <a:spcPct val="120000"/>
              </a:lnSpc>
              <a:spcAft>
                <a:spcPts val="600"/>
              </a:spcAft>
              <a:buFont typeface="+mj-lt"/>
              <a:buAutoNum type="arabicPeriod"/>
              <a:defRPr/>
            </a:pPr>
            <a:r>
              <a:rPr lang="hr-HR" dirty="0" smtClean="0"/>
              <a:t>SUMMARY OFFENCE</a:t>
            </a:r>
            <a:endParaRPr lang="hr-HR" dirty="0"/>
          </a:p>
          <a:p>
            <a:pPr marL="566928" indent="-457200" fontAlgn="auto">
              <a:lnSpc>
                <a:spcPct val="120000"/>
              </a:lnSpc>
              <a:spcAft>
                <a:spcPts val="600"/>
              </a:spcAft>
              <a:buFont typeface="+mj-lt"/>
              <a:buAutoNum type="arabicPeriod"/>
              <a:defRPr/>
            </a:pPr>
            <a:r>
              <a:rPr lang="hr-HR" dirty="0" smtClean="0"/>
              <a:t>CULPABILITY</a:t>
            </a:r>
            <a:endParaRPr lang="hr-HR" dirty="0"/>
          </a:p>
          <a:p>
            <a:pPr marL="566928" indent="-457200" fontAlgn="auto">
              <a:lnSpc>
                <a:spcPct val="120000"/>
              </a:lnSpc>
              <a:spcAft>
                <a:spcPts val="600"/>
              </a:spcAft>
              <a:buFont typeface="+mj-lt"/>
              <a:buAutoNum type="arabicPeriod"/>
              <a:defRPr/>
            </a:pPr>
            <a:r>
              <a:rPr lang="hr-HR" dirty="0" smtClean="0"/>
              <a:t>TO GRANT </a:t>
            </a:r>
            <a:r>
              <a:rPr lang="hr-HR" dirty="0"/>
              <a:t>BAIL</a:t>
            </a:r>
          </a:p>
          <a:p>
            <a:pPr marL="566928" indent="-457200" fontAlgn="auto">
              <a:lnSpc>
                <a:spcPct val="120000"/>
              </a:lnSpc>
              <a:spcAft>
                <a:spcPts val="600"/>
              </a:spcAft>
              <a:buFont typeface="+mj-lt"/>
              <a:buAutoNum type="arabicPeriod"/>
              <a:defRPr/>
            </a:pPr>
            <a:r>
              <a:rPr lang="hr-HR" dirty="0"/>
              <a:t>REALISTIC PROSPECT OF CONVICTION</a:t>
            </a:r>
          </a:p>
          <a:p>
            <a:pPr marL="566928" indent="-457200" fontAlgn="auto">
              <a:lnSpc>
                <a:spcPct val="120000"/>
              </a:lnSpc>
              <a:spcAft>
                <a:spcPts val="600"/>
              </a:spcAft>
              <a:buFont typeface="+mj-lt"/>
              <a:buAutoNum type="arabicPeriod"/>
              <a:defRPr/>
            </a:pPr>
            <a:r>
              <a:rPr lang="hr-HR" dirty="0" smtClean="0"/>
              <a:t>TO DETAIN A SUSPECT IN CUSTODY</a:t>
            </a:r>
            <a:endParaRPr lang="hr-HR" dirty="0"/>
          </a:p>
          <a:p>
            <a:pPr marL="566928" indent="-457200" fontAlgn="auto">
              <a:lnSpc>
                <a:spcPct val="120000"/>
              </a:lnSpc>
              <a:spcAft>
                <a:spcPts val="600"/>
              </a:spcAft>
              <a:buFont typeface="+mj-lt"/>
              <a:buAutoNum type="arabicPeriod"/>
              <a:defRPr/>
            </a:pPr>
            <a:r>
              <a:rPr lang="hr-HR" dirty="0"/>
              <a:t>WARRANT OF ARREST</a:t>
            </a:r>
          </a:p>
          <a:p>
            <a:pPr marL="566928" indent="-457200" fontAlgn="auto">
              <a:lnSpc>
                <a:spcPct val="120000"/>
              </a:lnSpc>
              <a:spcAft>
                <a:spcPts val="600"/>
              </a:spcAft>
              <a:buFont typeface="+mj-lt"/>
              <a:buAutoNum type="arabicPeriod"/>
              <a:defRPr/>
            </a:pPr>
            <a:r>
              <a:rPr lang="hr-HR" dirty="0" smtClean="0"/>
              <a:t>TO BE CHARGED WITH A CRIMINAL OFFENCE</a:t>
            </a:r>
            <a:endParaRPr lang="hr-HR" dirty="0"/>
          </a:p>
          <a:p>
            <a:endParaRPr lang="en-US" dirty="0"/>
          </a:p>
        </p:txBody>
      </p:sp>
      <p:sp>
        <p:nvSpPr>
          <p:cNvPr id="2" name="Title 1"/>
          <p:cNvSpPr>
            <a:spLocks noGrp="1"/>
          </p:cNvSpPr>
          <p:nvPr>
            <p:ph type="title"/>
          </p:nvPr>
        </p:nvSpPr>
        <p:spPr/>
        <p:txBody>
          <a:bodyPr>
            <a:normAutofit fontScale="90000"/>
          </a:bodyPr>
          <a:lstStyle/>
          <a:p>
            <a:r>
              <a:rPr lang="hr-HR" dirty="0"/>
              <a:t>T</a:t>
            </a:r>
            <a:r>
              <a:rPr lang="hr-HR" dirty="0" smtClean="0"/>
              <a:t>ranslate the following legal terms: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139</TotalTime>
  <Words>2472</Words>
  <Application>Microsoft Office PowerPoint</Application>
  <PresentationFormat>On-screen Show (4:3)</PresentationFormat>
  <Paragraphs>194</Paragraphs>
  <Slides>42</Slides>
  <Notes>0</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Concourse</vt:lpstr>
      <vt:lpstr>Diminished Responsibility</vt:lpstr>
      <vt:lpstr>Criminal law - revision</vt:lpstr>
      <vt:lpstr>Who is who in criminal court? Who does what in the court of law? Explain, find the Croatian equivalents and match the persons involved in a criminal trial with their activities. </vt:lpstr>
      <vt:lpstr>Slide 4</vt:lpstr>
      <vt:lpstr>How do you understand the following terms? What do they refer to in the context of the criminal justice system? Translate them into Croatian. </vt:lpstr>
      <vt:lpstr>Slide 6</vt:lpstr>
      <vt:lpstr>Match each verb with a noun and find the Croatian equivalents.</vt:lpstr>
      <vt:lpstr>Slide 8</vt:lpstr>
      <vt:lpstr>Translate the following legal terms:</vt:lpstr>
      <vt:lpstr>Slide 10</vt:lpstr>
      <vt:lpstr>Complete the following:</vt:lpstr>
      <vt:lpstr>Slide 12</vt:lpstr>
      <vt:lpstr>Insert the missing c-words: </vt:lpstr>
      <vt:lpstr>Slide 14</vt:lpstr>
      <vt:lpstr>Translate the following Articles from the Croatian Criminal Law Act into English:</vt:lpstr>
      <vt:lpstr>Slide 16</vt:lpstr>
      <vt:lpstr>Translate Article 10 into English:</vt:lpstr>
      <vt:lpstr>Slide 18</vt:lpstr>
      <vt:lpstr>Slide 19</vt:lpstr>
      <vt:lpstr>Slide 20</vt:lpstr>
      <vt:lpstr>Translate the following Article into Croatian:</vt:lpstr>
      <vt:lpstr>Slide 22</vt:lpstr>
      <vt:lpstr>Diminished Responsibility</vt:lpstr>
      <vt:lpstr>Discuss the following:</vt:lpstr>
      <vt:lpstr>Diminished responsibility</vt:lpstr>
      <vt:lpstr>Translate the following paragraph:</vt:lpstr>
      <vt:lpstr> From the s.2 of the Homicide Act 1957 as amended by s.52 the Coroners and Justice Act 2009. </vt:lpstr>
      <vt:lpstr>Answer the following questions:</vt:lpstr>
      <vt:lpstr>Case study</vt:lpstr>
      <vt:lpstr>Slide 30</vt:lpstr>
      <vt:lpstr>Commentary</vt:lpstr>
      <vt:lpstr>Cont.</vt:lpstr>
      <vt:lpstr>Find in the above texts the equivalents for the following expressions. </vt:lpstr>
      <vt:lpstr>Slide 34</vt:lpstr>
      <vt:lpstr>Translate into English:</vt:lpstr>
      <vt:lpstr>Slide 36</vt:lpstr>
      <vt:lpstr>Translate into Croatian:</vt:lpstr>
      <vt:lpstr>Slide 38</vt:lpstr>
      <vt:lpstr>Watch the video and complete the following text:</vt:lpstr>
      <vt:lpstr>Answer key</vt:lpstr>
      <vt:lpstr>Vocabulary</vt:lpstr>
      <vt:lpstr>Thank you for your attention!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Diminshed Responsibility</dc:title>
  <dc:creator>MJC</dc:creator>
  <cp:lastModifiedBy>MJC</cp:lastModifiedBy>
  <cp:revision>18</cp:revision>
  <dcterms:created xsi:type="dcterms:W3CDTF">2017-10-07T13:53:46Z</dcterms:created>
  <dcterms:modified xsi:type="dcterms:W3CDTF">2017-10-09T08:38:07Z</dcterms:modified>
</cp:coreProperties>
</file>