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8" r:id="rId11"/>
    <p:sldId id="279" r:id="rId12"/>
    <p:sldId id="283" r:id="rId13"/>
    <p:sldId id="265" r:id="rId14"/>
    <p:sldId id="281" r:id="rId15"/>
    <p:sldId id="286" r:id="rId16"/>
    <p:sldId id="282" r:id="rId17"/>
    <p:sldId id="280" r:id="rId18"/>
    <p:sldId id="284" r:id="rId19"/>
    <p:sldId id="285" r:id="rId20"/>
    <p:sldId id="266" r:id="rId21"/>
    <p:sldId id="267" r:id="rId22"/>
    <p:sldId id="268" r:id="rId23"/>
    <p:sldId id="291" r:id="rId24"/>
    <p:sldId id="293" r:id="rId25"/>
    <p:sldId id="287" r:id="rId26"/>
    <p:sldId id="270" r:id="rId27"/>
    <p:sldId id="294" r:id="rId28"/>
    <p:sldId id="271" r:id="rId29"/>
    <p:sldId id="272" r:id="rId30"/>
    <p:sldId id="274" r:id="rId31"/>
    <p:sldId id="273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8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8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4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4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5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2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9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6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03E4-A3CB-438A-BE10-3F70C87AB962}" type="datetimeFigureOut">
              <a:rPr lang="en-US" smtClean="0"/>
              <a:t>22-Nov-18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C7AF4-3F4D-4D23-A4C5-76747A950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3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/>
              <a:t>DRŽAVNA UPRAVA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sc. Mihovil Škarica</a:t>
            </a:r>
          </a:p>
        </p:txBody>
      </p:sp>
    </p:spTree>
    <p:extLst>
      <p:ext uri="{BB962C8B-B14F-4D97-AF65-F5344CB8AC3E}">
        <p14:creationId xmlns:p14="http://schemas.microsoft.com/office/powerpoint/2010/main" val="314077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Ustrojstvo Vlade i odlučivanje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Vladu čine predsjednik Vlade, jedan ili više potpredsjednika i ministri</a:t>
            </a:r>
          </a:p>
          <a:p>
            <a:r>
              <a:rPr lang="hr-HR" sz="2000" dirty="0" smtClean="0"/>
              <a:t>Premijer predstavlja Vladu, saziva sjednice i predsjedava im, upravlja radom Vlade i potpisuje akte koje ona donosi</a:t>
            </a:r>
          </a:p>
          <a:p>
            <a:r>
              <a:rPr lang="hr-HR" sz="2000" dirty="0" smtClean="0"/>
              <a:t>Ovlašten je članovima Vlade davati upute za rad, posebna zaduženja odnosno zadaće i ovlastiti ih za provedbu i izvršavanje određenih projekata</a:t>
            </a:r>
          </a:p>
          <a:p>
            <a:r>
              <a:rPr lang="hr-HR" sz="2000" dirty="0" smtClean="0"/>
              <a:t>Uži kabinet – čine ga predsjednik i potpredsjednici Vlade: predlaže provedbu politike Vladi, prati ostvarivanje programa rada Vlade, usklađuje rad članova Vlade...</a:t>
            </a:r>
          </a:p>
          <a:p>
            <a:r>
              <a:rPr lang="hr-HR" sz="2000" dirty="0" smtClean="0"/>
              <a:t>Glavno tajništvo Vlade</a:t>
            </a:r>
          </a:p>
          <a:p>
            <a:r>
              <a:rPr lang="hr-HR" sz="2000" dirty="0" smtClean="0"/>
              <a:t>Ured Predsjednika Vlade</a:t>
            </a:r>
          </a:p>
          <a:p>
            <a:r>
              <a:rPr lang="hr-HR" sz="2000" dirty="0" smtClean="0"/>
              <a:t>Posebne organizacijske jedinice Vlade (osnivaju se uredbama) koji se bave posebnim pitanjima od interesa za Vladu ili pružaju stručnu podršku radu Vlade: Ured za udruge, Ured za ravnopravnost spolova, Ured za zakonodavstvo, Ured za zaštitu ljudskih prava i prava nacionalnih manjina...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382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Akti Vlade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000" dirty="0" smtClean="0"/>
          </a:p>
          <a:p>
            <a:r>
              <a:rPr lang="hr-HR" sz="2000" i="1" dirty="0" smtClean="0"/>
              <a:t>Uredbe</a:t>
            </a:r>
            <a:r>
              <a:rPr lang="hr-HR" sz="2000" dirty="0" smtClean="0"/>
              <a:t> – opći propisi kojima se nadopunjava zakonodavna djelatnost Sabora</a:t>
            </a:r>
          </a:p>
          <a:p>
            <a:r>
              <a:rPr lang="hr-HR" sz="2000" i="1" dirty="0" smtClean="0"/>
              <a:t>Poslovnik</a:t>
            </a:r>
            <a:r>
              <a:rPr lang="hr-HR" sz="2000" dirty="0" smtClean="0"/>
              <a:t> – njime se uređuje ustrojstvo, način rada, odlučivanje Vlade</a:t>
            </a:r>
          </a:p>
          <a:p>
            <a:r>
              <a:rPr lang="hr-HR" sz="2000" i="1" dirty="0" smtClean="0"/>
              <a:t>Odluke</a:t>
            </a:r>
            <a:r>
              <a:rPr lang="hr-HR" sz="2000" dirty="0" smtClean="0"/>
              <a:t> – njima se uređuju pojedina pitanja iz nadležnosti Vlade ili određuju mjere, daje suglasnost ili potvrđuju akti drugih tijela</a:t>
            </a:r>
          </a:p>
          <a:p>
            <a:r>
              <a:rPr lang="hr-HR" sz="2000" i="1" dirty="0" smtClean="0"/>
              <a:t>Zaključci</a:t>
            </a:r>
            <a:r>
              <a:rPr lang="hr-HR" sz="2000" dirty="0" smtClean="0"/>
              <a:t> – utvrđuju se stajališta Vlade u provedbi neke javne politike te određuju zadaće tijelima državne uprave</a:t>
            </a:r>
          </a:p>
          <a:p>
            <a:r>
              <a:rPr lang="hr-HR" sz="2000" i="1" dirty="0" smtClean="0"/>
              <a:t>Rješenja</a:t>
            </a:r>
            <a:r>
              <a:rPr lang="hr-HR" sz="2000" dirty="0" smtClean="0"/>
              <a:t> – odlučuje se o imenovanjima i razrješenjima te drugim pojedinačnim pitanjima iz djelokruga Vlade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6992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Utjecaj Vlade na državnu upravu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Personalne ovlasti</a:t>
            </a:r>
            <a:r>
              <a:rPr lang="hr-HR" sz="2000" dirty="0" smtClean="0"/>
              <a:t>: Vlada imenuje i razrješava državne dužnosnike (državni tajnici, pomoćnici ministara, ravnatelj državne upravne organizacije) u tijelima državne uprave i rukovodeće državne službenike, na temelju javnog natječaja (zamjenik državnog tajnika središnjeg državnog ureda, zamjenika ravnatelja DUO, glavnog tajnika u ministarstvu, predstojnika ureda državne uprave)</a:t>
            </a:r>
          </a:p>
          <a:p>
            <a:r>
              <a:rPr lang="hr-HR" sz="2000" b="1" dirty="0" smtClean="0"/>
              <a:t>Organizacijski instrumenti</a:t>
            </a:r>
            <a:r>
              <a:rPr lang="hr-HR" sz="2000" dirty="0" smtClean="0"/>
              <a:t>: utvrđivanje načela za unutarnje ustrojstvo i uredsko poslovanje tijela državne uprave; uredbom o unutarnjem ustrojstvu uređuju se nazivi ustrojstvenih jedinica, njihov djelokrug, način upravljanja tim jedinicama, okvirni broj službenika i namještenika...)</a:t>
            </a:r>
          </a:p>
          <a:p>
            <a:r>
              <a:rPr lang="hr-HR" sz="2000" b="1" dirty="0" smtClean="0"/>
              <a:t>Nadzorne ovlasti</a:t>
            </a:r>
            <a:r>
              <a:rPr lang="hr-HR" sz="2000" dirty="0" smtClean="0"/>
              <a:t>: 1) može ukinuti propise koje donose tijela državne uprave, 2) podnijeti zahtjev Ustavnom sudu za ocjenu njihove ustavnosti i zakonitosti, 3) raspraviti stanje u pojedinom tijelu i odrediti mjere koje je tijelo dužno poduzeti, 4) pokrenuti postupak za utvrđivanje odgovornosti službenika, 5) poduzeti i druge mjere u skladu sa zakonom</a:t>
            </a:r>
          </a:p>
          <a:p>
            <a:r>
              <a:rPr lang="hr-HR" sz="2000" b="1" dirty="0" smtClean="0"/>
              <a:t>Koordinacijska uloga Vlade</a:t>
            </a:r>
            <a:r>
              <a:rPr lang="hr-HR" sz="2000" dirty="0" smtClean="0"/>
              <a:t>: ministri kao čelnici tijela državne uprave, Vladine koordinacije, Vladine stručne službe...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3216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2.4. Organizacija i poslovi državne uprave u Hrvatskoj</a:t>
            </a:r>
            <a:br>
              <a:rPr lang="hr-HR" sz="2000" b="1" dirty="0" smtClean="0"/>
            </a:br>
            <a:r>
              <a:rPr lang="hr-HR" sz="2000" b="1" dirty="0" smtClean="0"/>
              <a:t>2.4.1. Poslovi državne uprave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i="1" dirty="0" smtClean="0"/>
              <a:t>Neposredna provedba zakona</a:t>
            </a:r>
          </a:p>
          <a:p>
            <a:pPr>
              <a:buFontTx/>
              <a:buChar char="-"/>
            </a:pPr>
            <a:r>
              <a:rPr lang="hr-HR" sz="2000" dirty="0" smtClean="0"/>
              <a:t>Rješavanje u upravnim stvarima (vođenje upravnih postupaka)</a:t>
            </a:r>
          </a:p>
          <a:p>
            <a:pPr>
              <a:buFontTx/>
              <a:buChar char="-"/>
            </a:pPr>
            <a:r>
              <a:rPr lang="hr-HR" sz="2000" dirty="0" smtClean="0"/>
              <a:t>Vođenje propisanih očevidnika (evidencija, registara)</a:t>
            </a:r>
          </a:p>
          <a:p>
            <a:pPr>
              <a:buFontTx/>
              <a:buChar char="-"/>
            </a:pPr>
            <a:r>
              <a:rPr lang="hr-HR" sz="2000" dirty="0" smtClean="0"/>
              <a:t>Izdavanje uvjerenja i drugih potvrda</a:t>
            </a:r>
          </a:p>
          <a:p>
            <a:pPr>
              <a:buFontTx/>
              <a:buChar char="-"/>
            </a:pPr>
            <a:endParaRPr lang="hr-HR" sz="2000" dirty="0" smtClean="0"/>
          </a:p>
          <a:p>
            <a:r>
              <a:rPr lang="hr-HR" sz="2000" i="1" dirty="0" smtClean="0"/>
              <a:t>Donošenje provedbenih propisa </a:t>
            </a:r>
            <a:r>
              <a:rPr lang="hr-HR" sz="2000" dirty="0" smtClean="0"/>
              <a:t>(čelnici središnjih tijela državne uprave kad su na to izrijekom zakonom ovlašteni i u granicama dane ovlasti)</a:t>
            </a:r>
          </a:p>
          <a:p>
            <a:pPr>
              <a:buFontTx/>
              <a:buChar char="-"/>
            </a:pPr>
            <a:r>
              <a:rPr lang="hr-HR" sz="2000" dirty="0" smtClean="0"/>
              <a:t>Pravilnik – detaljnija razrada zakonskih odredbi radi njihove primjene</a:t>
            </a:r>
          </a:p>
          <a:p>
            <a:pPr>
              <a:buFontTx/>
              <a:buChar char="-"/>
            </a:pPr>
            <a:r>
              <a:rPr lang="hr-HR" sz="2000" dirty="0" smtClean="0"/>
              <a:t>Naredba – naređuje se ili zabranjuje određeno ponašanje</a:t>
            </a:r>
          </a:p>
          <a:p>
            <a:pPr>
              <a:buFontTx/>
              <a:buChar char="-"/>
            </a:pPr>
            <a:r>
              <a:rPr lang="hr-HR" sz="2000" dirty="0" smtClean="0"/>
              <a:t>Naputak – propisuje se način rada u tijelima državne uprave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7247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i="1" dirty="0" smtClean="0"/>
              <a:t>Upravni nadzor</a:t>
            </a:r>
          </a:p>
          <a:p>
            <a:r>
              <a:rPr lang="hr-HR" sz="2000" dirty="0" smtClean="0"/>
              <a:t>Tijela državne uprave nad tijelima državne uprave, pravnim osobama s javnim ovlastima i JLPS u povjerenim poslovima državne uprave</a:t>
            </a:r>
          </a:p>
          <a:p>
            <a:r>
              <a:rPr lang="hr-HR" sz="2000" dirty="0" smtClean="0"/>
              <a:t>Osobito se nadzire: a) zakonitost rada i postupanja; b) rješavanje u upravnim stvarima; c) djelotvornost, ekonomičnost i svrhovitost rada u obavljanju poslova državne uprave; d) svrhovitost unutarnjeg ustrojstva i osposobljenost službenika za obavljanje poslova državne uprave; e) odnos službenika prema građanima</a:t>
            </a:r>
          </a:p>
          <a:p>
            <a:r>
              <a:rPr lang="hr-HR" sz="2000" dirty="0" smtClean="0"/>
              <a:t>U provedbi nadzora tijela mogu poduzeti sljedeće mjere: a) zahtijevati izvještaje, podatke i druge obavijesti; b) raspraviti stanje i predložiti mjere koje se moraju poduzeti; c) pokrenuti postupak za utvrđivanje odgovornosti službenika; d) neposredno obaviti poslove u granicama svoje nadležnosti na trošak tijela kada se na drugi način ne može izvršiti propis</a:t>
            </a:r>
          </a:p>
        </p:txBody>
      </p:sp>
    </p:spTree>
    <p:extLst>
      <p:ext uri="{BB962C8B-B14F-4D97-AF65-F5344CB8AC3E}">
        <p14:creationId xmlns:p14="http://schemas.microsoft.com/office/powerpoint/2010/main" val="2105395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i="1" dirty="0"/>
              <a:t>Inspekcijski nadzor</a:t>
            </a:r>
          </a:p>
          <a:p>
            <a:r>
              <a:rPr lang="hr-HR" sz="2000" dirty="0"/>
              <a:t>Tijela državne uprave (ovlašteni inspektori) nad pravnim i fizičkim osobama nadziru primjenjuju li se zakoni na zakonit i pravilan </a:t>
            </a:r>
            <a:r>
              <a:rPr lang="hr-HR" sz="2000" dirty="0" smtClean="0"/>
              <a:t>način</a:t>
            </a:r>
          </a:p>
          <a:p>
            <a:r>
              <a:rPr lang="hr-HR" sz="2000" dirty="0" smtClean="0"/>
              <a:t>Konkretne ovlasti i dužnosti u provedbi inspekcijskog nadzora propisane su posebnim zakonima</a:t>
            </a:r>
          </a:p>
          <a:p>
            <a:r>
              <a:rPr lang="hr-HR" sz="2000" dirty="0" smtClean="0"/>
              <a:t>Provodi se uvid u opće i pojedinačne akte, uvjete i način rada nadziranih osoba</a:t>
            </a:r>
          </a:p>
          <a:p>
            <a:r>
              <a:rPr lang="hr-HR" sz="2000" dirty="0" smtClean="0"/>
              <a:t>Inspektori imaju pravo i obvezu: 1) narediti otklanjanje utvrđenih nedostataka i nepravilnosti u primjerenom roku, 2) podnijeti prijavu nadležnom državnom tijelu, odnosno izreći zakonom propisanu prekršajnu sankciju, 3) druge mjere i radnje na koje su ovlašteni posebnim zakonima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68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i="1" dirty="0" smtClean="0"/>
              <a:t>Drugi upravni i stručni poslovi</a:t>
            </a:r>
          </a:p>
          <a:p>
            <a:r>
              <a:rPr lang="hr-HR" sz="2000" dirty="0" smtClean="0"/>
              <a:t>A) praćenje stanja u svom djelokrugu</a:t>
            </a:r>
          </a:p>
          <a:p>
            <a:pPr>
              <a:buFontTx/>
              <a:buChar char="-"/>
            </a:pPr>
            <a:r>
              <a:rPr lang="hr-HR" sz="2000" dirty="0" smtClean="0"/>
              <a:t>Prikupljanje podatajka i obavijesti</a:t>
            </a:r>
          </a:p>
          <a:p>
            <a:pPr>
              <a:buFontTx/>
              <a:buChar char="-"/>
            </a:pPr>
            <a:r>
              <a:rPr lang="hr-HR" sz="2000" dirty="0" smtClean="0"/>
              <a:t>Izrada odgovarajućih stručnih podloga, elaborata i analiza</a:t>
            </a:r>
          </a:p>
          <a:p>
            <a:r>
              <a:rPr lang="hr-HR" sz="2000" dirty="0" smtClean="0"/>
              <a:t>B) Izrada nacrta prijedloga propisa i drugi stručni poslovi</a:t>
            </a:r>
          </a:p>
          <a:p>
            <a:pPr>
              <a:buFontTx/>
              <a:buChar char="-"/>
            </a:pPr>
            <a:r>
              <a:rPr lang="hr-HR" sz="2000" dirty="0" smtClean="0"/>
              <a:t>Priprema nacrta prijedloga propisa iz svog djelokruga</a:t>
            </a:r>
          </a:p>
          <a:p>
            <a:pPr>
              <a:buFontTx/>
              <a:buChar char="-"/>
            </a:pPr>
            <a:r>
              <a:rPr lang="hr-HR" sz="2000" dirty="0" smtClean="0"/>
              <a:t>Izrada stručnih podloga za rješavanje određenih pitanja</a:t>
            </a:r>
          </a:p>
          <a:p>
            <a:pPr>
              <a:buFontTx/>
              <a:buChar char="-"/>
            </a:pPr>
            <a:r>
              <a:rPr lang="hr-HR" sz="2000" dirty="0" smtClean="0"/>
              <a:t>Ostvarivanje domaće i inozemne stručne suradnje</a:t>
            </a:r>
          </a:p>
          <a:p>
            <a:pPr>
              <a:buFontTx/>
              <a:buChar char="-"/>
            </a:pPr>
            <a:r>
              <a:rPr lang="hr-HR" sz="2000" dirty="0" smtClean="0"/>
              <a:t>Davanje odgovoras i objašnjenja pravnim i fizičkim osobama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775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2.4.2. Ustrojstvo državne uprave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Ministarstva (20)</a:t>
            </a:r>
          </a:p>
          <a:p>
            <a:r>
              <a:rPr lang="hr-HR" sz="2000" dirty="0" smtClean="0"/>
              <a:t>Središnji državni uredi (5, npr: SDU za šport, SDU za razvoj digitalnog društva, SDU za središnju javnu nabavu)</a:t>
            </a:r>
          </a:p>
          <a:p>
            <a:r>
              <a:rPr lang="hr-HR" sz="2000" dirty="0" smtClean="0"/>
              <a:t>Državne upravne organizacije (7, npr: Državni zavod za statistiku, Državni hidrometeorološki zavod, Državna uprava za zaštitu i spašavanje)</a:t>
            </a:r>
          </a:p>
          <a:p>
            <a:r>
              <a:rPr lang="hr-HR" sz="2000" dirty="0" smtClean="0"/>
              <a:t>Uredi državne uprave u županijama (20)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4736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Ministarstva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Ministar: predstavlja ministarstvo i upravlja njegovim radom</a:t>
            </a:r>
          </a:p>
          <a:p>
            <a:r>
              <a:rPr lang="hr-HR" sz="2000" dirty="0" smtClean="0"/>
              <a:t>Državni tajnici: provodi utvrđenu politiku Vlade, imenuje ga Vlada na prijedlog Predsjednika Vlade</a:t>
            </a:r>
          </a:p>
          <a:p>
            <a:r>
              <a:rPr lang="hr-HR" sz="2000" dirty="0" smtClean="0"/>
              <a:t>Pomoćnici ministra: upravlja radom upravne organizacije u sastavu ministarstva (uprave, zavodi, ravnateljstva), imenuje ga Vlada na prijedlog ministra</a:t>
            </a:r>
          </a:p>
          <a:p>
            <a:r>
              <a:rPr lang="hr-HR" sz="2000" dirty="0" smtClean="0"/>
              <a:t>Glavni tajnik ministarstva: usklađuje rad unutarnjih ustrojstvenih jedinica u ministarstvu, brine o stručnom osposobljavanju i usavršavanju službenika, brine o pravilnom i učinkovitom korištenju imovine i sredstava za rad...</a:t>
            </a:r>
          </a:p>
          <a:p>
            <a:endParaRPr lang="hr-HR" sz="2000" dirty="0"/>
          </a:p>
          <a:p>
            <a:r>
              <a:rPr lang="hr-HR" sz="2000" dirty="0" smtClean="0"/>
              <a:t>Kao temeljne ustrojstvene jedinice u ministarstvu se osnivaju: a) uprave; b) zavodi i c) ravnateljstva</a:t>
            </a:r>
          </a:p>
          <a:p>
            <a:r>
              <a:rPr lang="hr-HR" sz="2000" dirty="0" smtClean="0"/>
              <a:t>Središnja tijela državne uprave mogu u županijama, gradovima i općinama osnivati područne jedinice i ispostave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3738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Uredi državne uprave u županijama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Uredi državne uprave osnivaju se za obavljanje prvostupansjkih poslova u više upravnih područja (multifunkcionalna tijela) – dekoncentrirana državna uprava</a:t>
            </a:r>
          </a:p>
          <a:p>
            <a:pPr>
              <a:buFontTx/>
              <a:buChar char="-"/>
            </a:pPr>
            <a:r>
              <a:rPr lang="hr-HR" sz="2000" dirty="0" smtClean="0"/>
              <a:t>Neposredno provode zakone</a:t>
            </a:r>
          </a:p>
          <a:p>
            <a:pPr>
              <a:buFontTx/>
              <a:buChar char="-"/>
            </a:pPr>
            <a:r>
              <a:rPr lang="hr-HR" sz="2000" dirty="0" smtClean="0"/>
              <a:t>Rješavaju u pravnim stvarima u prvom stupnju, ako zakonom nije stavljeno u nadležnost središnjih tijela</a:t>
            </a:r>
          </a:p>
          <a:p>
            <a:pPr>
              <a:buFontTx/>
              <a:buChar char="-"/>
            </a:pPr>
            <a:r>
              <a:rPr lang="hr-HR" sz="2000" dirty="0" smtClean="0"/>
              <a:t>Provode upravni i inspekcijski nadzor</a:t>
            </a:r>
          </a:p>
          <a:p>
            <a:pPr>
              <a:buFontTx/>
              <a:buChar char="-"/>
            </a:pPr>
            <a:endParaRPr lang="hr-HR" sz="2000" dirty="0"/>
          </a:p>
          <a:p>
            <a:pPr marL="0" indent="0">
              <a:buNone/>
            </a:pPr>
            <a:r>
              <a:rPr lang="hr-HR" sz="2000" dirty="0" smtClean="0"/>
              <a:t>Radom UDU-a upravlja predstojnik, koji može imati zamjenika. </a:t>
            </a:r>
          </a:p>
          <a:p>
            <a:pPr marL="0" indent="0">
              <a:buNone/>
            </a:pPr>
            <a:r>
              <a:rPr lang="hr-HR" sz="2000" dirty="0" smtClean="0"/>
              <a:t>Predstojnika imenuje Vlada na temelju provedenog javnog natječaja (Ministarstvo uprave), a zamjenika ministar uprave, na temelju javnog natječaja, a na prijedlog predstojnika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775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1. SISTEMATIZACIJA POSLOVA DRŽAVNE UPRAVE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Državna uprava u suvremenom smislu, shvaćena kao organizirani sustav s profesionalnim službenicima u Europi se razvija tijekom druge polovine 17. stoljeća u fazi apsolutističke koncentracije.</a:t>
            </a:r>
          </a:p>
          <a:p>
            <a:r>
              <a:rPr lang="hr-HR" sz="2000" dirty="0" smtClean="0"/>
              <a:t>Sistematizacija poslova u teritorijalnom upravnom sustavu obuhvaća sljedeće aspekte:</a:t>
            </a:r>
          </a:p>
          <a:p>
            <a:r>
              <a:rPr lang="hr-HR" sz="2000" i="1" dirty="0" smtClean="0"/>
              <a:t>Klasifikaciju poslova </a:t>
            </a:r>
            <a:r>
              <a:rPr lang="hr-HR" sz="2000" dirty="0" smtClean="0"/>
              <a:t>(podjelu po određenim kriterijima)</a:t>
            </a:r>
          </a:p>
          <a:p>
            <a:r>
              <a:rPr lang="hr-HR" sz="2000" i="1" dirty="0" smtClean="0"/>
              <a:t>Grupiranje poslova </a:t>
            </a:r>
            <a:r>
              <a:rPr lang="hr-HR" sz="2000" dirty="0" smtClean="0"/>
              <a:t>(njihovo povezivanje u skupine poslova koje obavljaju pojedine upravne organizacije)</a:t>
            </a:r>
          </a:p>
          <a:p>
            <a:r>
              <a:rPr lang="hr-HR" sz="2000" i="1" dirty="0" smtClean="0"/>
              <a:t>Razgraničenje poslova </a:t>
            </a:r>
            <a:r>
              <a:rPr lang="hr-HR" sz="2000" dirty="0" smtClean="0"/>
              <a:t>(rješavanje pitanja koja upravna organizacija treba obavljati određene skupine poslova)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6724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3. GRAĐANI I DRŽAVNA UPRAVA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Prema </a:t>
            </a:r>
            <a:r>
              <a:rPr lang="hr-HR" sz="2000" i="1" dirty="0" smtClean="0"/>
              <a:t>Zakonu o sustavu državne uprave</a:t>
            </a:r>
            <a:r>
              <a:rPr lang="hr-HR" sz="2000" dirty="0" smtClean="0"/>
              <a:t>, odnosi tijela državne uprave i građana trebaju se temeljiti na međusobnoj suradnji i povjerenju te poštovanju dostojanstva ljudske osobe. Prema </a:t>
            </a:r>
            <a:r>
              <a:rPr lang="hr-HR" sz="2000" i="1" dirty="0" smtClean="0"/>
              <a:t>Zakonu o pravu na pristup informacijama </a:t>
            </a:r>
            <a:r>
              <a:rPr lang="hr-HR" sz="2000" dirty="0" smtClean="0"/>
              <a:t>i nekim drugim propisima tijela državne uprave dužna su postupati otvoreno i transparentno.</a:t>
            </a:r>
            <a:endParaRPr lang="hr-HR" sz="2000" dirty="0"/>
          </a:p>
          <a:p>
            <a:r>
              <a:rPr lang="hr-HR" sz="2000" dirty="0" smtClean="0"/>
              <a:t>Sva tijela državne uprave moraju imati </a:t>
            </a:r>
            <a:r>
              <a:rPr lang="hr-HR" sz="2000" i="1" dirty="0" smtClean="0"/>
              <a:t>službenika za informiranje</a:t>
            </a:r>
            <a:r>
              <a:rPr lang="hr-HR" sz="2000" dirty="0" smtClean="0"/>
              <a:t>, a mogu imati i </a:t>
            </a:r>
            <a:r>
              <a:rPr lang="hr-HR" sz="2000" i="1" dirty="0" smtClean="0"/>
              <a:t>glasnogovornike</a:t>
            </a:r>
          </a:p>
          <a:p>
            <a:r>
              <a:rPr lang="hr-HR" sz="2000" dirty="0" smtClean="0"/>
              <a:t>Kodeks savjetovanja sa zainteresiranom javnošću u postupcima donošenja zakona, drugih propisa i akata Vlade RH</a:t>
            </a:r>
          </a:p>
          <a:p>
            <a:r>
              <a:rPr lang="hr-HR" sz="2000" dirty="0" smtClean="0"/>
              <a:t>Procjena učinaka propisa – povećanje empirijske baze političkog odlučivanja</a:t>
            </a:r>
          </a:p>
        </p:txBody>
      </p:sp>
    </p:spTree>
    <p:extLst>
      <p:ext uri="{BB962C8B-B14F-4D97-AF65-F5344CB8AC3E}">
        <p14:creationId xmlns:p14="http://schemas.microsoft.com/office/powerpoint/2010/main" val="4098269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4. FRAGMENTACIJA U DRŽAVNOJ UPRAVI: POSEBNOSTI AGENCIJA I DRUGIH OBLIKA ORGANIZACIJA JAVNOG SEKTORA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Stalna diferencijacija javne uprave kao rezultat povećanja broja poslova i potrebe za specijalizacijom</a:t>
            </a:r>
          </a:p>
          <a:p>
            <a:r>
              <a:rPr lang="hr-HR" sz="2000" dirty="0" smtClean="0"/>
              <a:t>Novi javni menadžment i regulacijska država</a:t>
            </a:r>
          </a:p>
          <a:p>
            <a:r>
              <a:rPr lang="hr-HR" sz="2000" dirty="0" smtClean="0"/>
              <a:t>Ograničenje političkog utjecaja – smanjiti prostor za neracionalno trošenje javnih sredstava i moguće zloupotrebe te povećati efikasnost orijentacijom na korisnike</a:t>
            </a:r>
          </a:p>
          <a:p>
            <a:r>
              <a:rPr lang="hr-HR" sz="2000" dirty="0" smtClean="0"/>
              <a:t>Nastajanje labavo povezanog i diferenciranog javnog sektora</a:t>
            </a:r>
          </a:p>
          <a:p>
            <a:r>
              <a:rPr lang="hr-HR" sz="2000" dirty="0" smtClean="0"/>
              <a:t>Agencije kao poseban tip tijela koja obavljaju javne poslove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141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4.1. Agencifikacija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Agencifikacija – stvaranje velikog broja novih organizacija u javnom sketoru agencijskog tipa</a:t>
            </a:r>
          </a:p>
          <a:p>
            <a:r>
              <a:rPr lang="hr-HR" sz="2000" dirty="0" smtClean="0"/>
              <a:t>Novi javni menadžment – racionalizacija javnog sektora, odvajanje organizacija zaduženih za provedbu politika i propisa s jasnom odgovornošću za rezultat</a:t>
            </a:r>
          </a:p>
          <a:p>
            <a:r>
              <a:rPr lang="hr-HR" sz="2000" dirty="0" smtClean="0"/>
              <a:t>Koncept regulacijske države – država se treba fokusirati na regulaciju i nadzor, a operativne poslove prepustiti neovisnim subjektima ili tržištu</a:t>
            </a:r>
          </a:p>
          <a:p>
            <a:r>
              <a:rPr lang="hr-HR" sz="2000" dirty="0" smtClean="0"/>
              <a:t>Upravna decentralizacija – disperzija odgovornosti i moći u javnom sektoru zbog olakšavanja nadzora i intenzivnije specijalizacije poslova i metoda rada</a:t>
            </a:r>
          </a:p>
          <a:p>
            <a:r>
              <a:rPr lang="hr-HR" sz="2000" dirty="0" smtClean="0"/>
              <a:t>Povjeravanje poslova regulacije neovisnim tijelima koja su stručna i izolirana od mogućih političkih pritisaka – pravedna tržišna utakmica</a:t>
            </a:r>
          </a:p>
          <a:p>
            <a:endParaRPr lang="hr-HR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11950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Razlozi osnivanja agencija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Tehnički razlozi</a:t>
            </a:r>
            <a:r>
              <a:rPr lang="hr-HR" sz="2000" dirty="0" smtClean="0"/>
              <a:t>: specijalizacija i stručnost, specijalizacija, aktivnija organizacijska kultura, usmjerenje na na efikasnost i rješavanja problema, veća upravljačka sloboda, usmjerenost na rezultate</a:t>
            </a:r>
          </a:p>
          <a:p>
            <a:r>
              <a:rPr lang="hr-HR" sz="2000" b="1" dirty="0" smtClean="0"/>
              <a:t>Politički razlozi</a:t>
            </a:r>
            <a:r>
              <a:rPr lang="hr-HR" sz="2000" dirty="0" smtClean="0"/>
              <a:t>: izdavanje određenih poslova od pritiska svakodnevne politike, kontinuitet agencija osigurava vjerodostojnost javne politike i nepristranost, sigurnost i zadovoljstvo korisnika</a:t>
            </a:r>
          </a:p>
          <a:p>
            <a:r>
              <a:rPr lang="hr-HR" sz="2000" b="1" dirty="0" smtClean="0"/>
              <a:t>Demokratski razlozi</a:t>
            </a:r>
            <a:r>
              <a:rPr lang="hr-HR" sz="2000" dirty="0" smtClean="0"/>
              <a:t>: veći legitimitet institucije koji proizlazi iz njezine stručnosti, aktivni kontakti sa zainteresiranom javnošću i korisničkim skupinama, uključivanje građana u procese odlučivanja, savjetovanja...</a:t>
            </a:r>
          </a:p>
          <a:p>
            <a:endParaRPr lang="hr-HR" sz="2000" dirty="0"/>
          </a:p>
          <a:p>
            <a:r>
              <a:rPr lang="hr-HR" sz="2000" dirty="0" smtClean="0"/>
              <a:t>Negativne posljedice agencifikacije: veliki broj organizacija – potreba za međusektorskom koordinacijom, utjecaj interesnih skupina, nekontrolirano upravljanje agencijama – neodgovornost, moguća korupcija...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3099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4.2. Agencija kao vrsta upravne organizacije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000" dirty="0" smtClean="0"/>
              <a:t>U funckionalnom smislu može se raditi o prenošenju već postojećih javnih poslova na organizacije van sustava državne uprave ili na obavljanje novih javnih poslova</a:t>
            </a:r>
          </a:p>
          <a:p>
            <a:r>
              <a:rPr lang="hr-HR" sz="2000" dirty="0" smtClean="0"/>
              <a:t>U strukturnom smislu agencija može nastati izdvajanjem organizacijskih jedinica iz postojećih upravnih tijela, preoblikovanjem postojeće samostalne organizacije ili formiranjem nove organizacije agencijskog tipa</a:t>
            </a:r>
          </a:p>
          <a:p>
            <a:r>
              <a:rPr lang="hr-HR" sz="2000" dirty="0" smtClean="0"/>
              <a:t>Osnovna obilježja agencija:</a:t>
            </a:r>
          </a:p>
          <a:p>
            <a:pPr>
              <a:buFontTx/>
              <a:buChar char="-"/>
            </a:pPr>
            <a:r>
              <a:rPr lang="hr-HR" sz="2000" dirty="0" smtClean="0"/>
              <a:t>Strukturna odvojenost od hijerarhijske strukture državne uprave</a:t>
            </a:r>
          </a:p>
          <a:p>
            <a:pPr>
              <a:buFontTx/>
              <a:buChar char="-"/>
            </a:pPr>
            <a:r>
              <a:rPr lang="hr-HR" sz="2000" dirty="0" smtClean="0"/>
              <a:t>Obavljaju javne poslove</a:t>
            </a:r>
          </a:p>
          <a:p>
            <a:pPr>
              <a:buFontTx/>
              <a:buChar char="-"/>
            </a:pPr>
            <a:r>
              <a:rPr lang="hr-HR" sz="2000" dirty="0" smtClean="0"/>
              <a:t>Fleksibilniji status zaposlenika u odnosu na državne službenike</a:t>
            </a:r>
          </a:p>
          <a:p>
            <a:pPr>
              <a:buFontTx/>
              <a:buChar char="-"/>
            </a:pPr>
            <a:r>
              <a:rPr lang="hr-HR" sz="2000" dirty="0" smtClean="0"/>
              <a:t>Financiraju se iz državnog proračuna, ali i iz vlastitih prihoda</a:t>
            </a:r>
          </a:p>
          <a:p>
            <a:pPr>
              <a:buFontTx/>
              <a:buChar char="-"/>
            </a:pPr>
            <a:r>
              <a:rPr lang="hr-HR" sz="2000" dirty="0" smtClean="0"/>
              <a:t>Posjeduju javne ovlasti prema drugim subjektima u društvu</a:t>
            </a:r>
          </a:p>
          <a:p>
            <a:pPr>
              <a:buFontTx/>
              <a:buChar char="-"/>
            </a:pPr>
            <a:r>
              <a:rPr lang="hr-HR" sz="2000" dirty="0" smtClean="0"/>
              <a:t>Određen stupanj autonomije</a:t>
            </a:r>
          </a:p>
          <a:p>
            <a:pPr>
              <a:buFontTx/>
              <a:buChar char="-"/>
            </a:pPr>
            <a:r>
              <a:rPr lang="hr-HR" sz="2000" dirty="0" smtClean="0"/>
              <a:t>Mehanizmi odgovornosti drugim upravnim i političkim tijelima</a:t>
            </a:r>
          </a:p>
          <a:p>
            <a:endParaRPr lang="hr-HR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5014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Tipovi agencija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REGULACIJSKE</a:t>
            </a:r>
            <a:r>
              <a:rPr lang="hr-HR" sz="2000" dirty="0" smtClean="0"/>
              <a:t>: utvrđuju standarde i donose obvezujuća pravila (delegirano zakonodavstvo), rješavaju u pojedinačnim slučajevima, nadziru rad subjekata na tržištu, izriču sankcije; nastaju uglavnom propisom zakonodavne vlasti i pod njenim su nadzorom</a:t>
            </a:r>
          </a:p>
          <a:p>
            <a:r>
              <a:rPr lang="hr-HR" sz="2000" b="1" dirty="0" smtClean="0"/>
              <a:t>IZVRŠNE</a:t>
            </a:r>
            <a:r>
              <a:rPr lang="hr-HR" sz="2000" dirty="0" smtClean="0"/>
              <a:t>: rješavanje pojedinačnih slučajeva, financiranje, izdavanje dozvolja, vođenje registara i evidencija, prikupljanje informacija...</a:t>
            </a:r>
          </a:p>
          <a:p>
            <a:r>
              <a:rPr lang="hr-HR" sz="2000" b="1" dirty="0" smtClean="0"/>
              <a:t>Stručne (ekspertne): </a:t>
            </a:r>
            <a:r>
              <a:rPr lang="hr-HR" sz="2000" dirty="0" smtClean="0"/>
              <a:t>obavljanje stručnop-analitičkih poslova za javna tijela i potpora javnim politikama, izrada analiza, izvješća, prikupljanje podataka...</a:t>
            </a:r>
          </a:p>
          <a:p>
            <a:r>
              <a:rPr lang="hr-HR" sz="2000" b="1" dirty="0" smtClean="0"/>
              <a:t>Alokacijske</a:t>
            </a:r>
            <a:r>
              <a:rPr lang="hr-HR" sz="2000" dirty="0" smtClean="0"/>
              <a:t>: dodjeljivanje financijskih sredstava određenim skupinama korisnika prema unaprijed utvrđenim kriterijima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5243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4.3. Oblici organizacija javnog sektora u Hrvatskoj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Osim tijela državne uprave, i niz drugih organizacija obavlja upravne poslove u Hrvatskoj</a:t>
            </a:r>
          </a:p>
          <a:p>
            <a:r>
              <a:rPr lang="hr-HR" sz="2000" dirty="0" smtClean="0"/>
              <a:t>Poslovi se </a:t>
            </a:r>
            <a:r>
              <a:rPr lang="hr-HR" sz="2000" i="1" dirty="0" smtClean="0"/>
              <a:t>dekoncentriraju</a:t>
            </a:r>
            <a:r>
              <a:rPr lang="hr-HR" sz="2000" dirty="0" smtClean="0"/>
              <a:t> osnivanjem organizacijskih jedinica državne uprave na nižim razinama ili se </a:t>
            </a:r>
            <a:r>
              <a:rPr lang="hr-HR" sz="2000" i="1" dirty="0" smtClean="0"/>
              <a:t>delegiraju</a:t>
            </a:r>
            <a:r>
              <a:rPr lang="hr-HR" sz="2000" dirty="0" smtClean="0"/>
              <a:t> drugim subjektima, u pravilu zakonom (‘pravne osobe s javnim ovlastima’).</a:t>
            </a:r>
          </a:p>
          <a:p>
            <a:r>
              <a:rPr lang="hr-HR" sz="2000" dirty="0" smtClean="0"/>
              <a:t>To su organizacije: </a:t>
            </a:r>
          </a:p>
          <a:p>
            <a:r>
              <a:rPr lang="hr-HR" sz="2000" dirty="0" smtClean="0"/>
              <a:t>a) koje ne vode izabrani dužnosnici</a:t>
            </a:r>
          </a:p>
          <a:p>
            <a:r>
              <a:rPr lang="hr-HR" sz="2000" dirty="0" smtClean="0"/>
              <a:t>b) imaju određen stupanj neovisnosti u odnosu spram političkih tijela te vlastitu pravnu osobnost</a:t>
            </a:r>
          </a:p>
          <a:p>
            <a:r>
              <a:rPr lang="hr-HR" sz="2000" dirty="0" smtClean="0"/>
              <a:t>c) obavljaju djelatnosti u javnom interesu, bilo da su osnovane u režimu javnog ili privatnog prava</a:t>
            </a:r>
          </a:p>
          <a:p>
            <a:r>
              <a:rPr lang="hr-HR" sz="2000" dirty="0" smtClean="0"/>
              <a:t>d) njihove ovlasti mogu uključivati regulaciju, primjenu i provedbu propisa, sankcioniranje, razvoj djelatnosti, stručnu pomoć ili direktno pružanje usluga</a:t>
            </a:r>
          </a:p>
          <a:p>
            <a:r>
              <a:rPr lang="hr-HR" sz="2000" dirty="0" smtClean="0"/>
              <a:t>e) razlikuju se prema načinu financiranja i prema oblicima nadzora</a:t>
            </a:r>
          </a:p>
          <a:p>
            <a:endParaRPr lang="hr-HR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5833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Agencije</a:t>
            </a:r>
          </a:p>
          <a:p>
            <a:r>
              <a:rPr lang="hr-HR" sz="2000" dirty="0" smtClean="0"/>
              <a:t>Ustanove</a:t>
            </a:r>
          </a:p>
          <a:p>
            <a:r>
              <a:rPr lang="hr-HR" sz="2000" dirty="0" smtClean="0"/>
              <a:t>Udruge (podvrste udruga s posebnim pravnim okvirom: komore, zaklade, fundacije, vjerske zajednice, političke stranke, sindikati, udruge poslodavaca)</a:t>
            </a:r>
          </a:p>
          <a:p>
            <a:r>
              <a:rPr lang="hr-HR" sz="2000" dirty="0" smtClean="0"/>
              <a:t>Komore</a:t>
            </a:r>
          </a:p>
          <a:p>
            <a:r>
              <a:rPr lang="hr-HR" sz="2000" dirty="0" smtClean="0"/>
              <a:t>Trgovačka društva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753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5. KOORDINACIJA I INTEGRACIJA U UPRAVI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Koordinacija je potrebna svugdje gdje se jedinstveni zadatak dijeli na različite organizacije, nositelje ili pijedince</a:t>
            </a:r>
          </a:p>
          <a:p>
            <a:r>
              <a:rPr lang="hr-HR" sz="2000" dirty="0" smtClean="0"/>
              <a:t>Koordinacija kao povezivanje funkcionalnih heterogenih djelatnosti nužna je za ostvarivanje jedinstvenog djelovanja upravnog sustava i integraciju političkog sustava</a:t>
            </a:r>
          </a:p>
          <a:p>
            <a:r>
              <a:rPr lang="hr-HR" sz="2000" dirty="0" smtClean="0"/>
              <a:t>Kako osigurati dosljednost, koherentnost, ispunjenje zajedničkih ciljeva – nedostatak koordinacije u suvremeno doba često postaje najveći izvor neuspjeha javnih politika</a:t>
            </a:r>
          </a:p>
          <a:p>
            <a:pPr>
              <a:buFontTx/>
              <a:buChar char="-"/>
            </a:pPr>
            <a:r>
              <a:rPr lang="hr-HR" sz="2000" dirty="0" smtClean="0"/>
              <a:t>Proces decentralizacije</a:t>
            </a:r>
          </a:p>
          <a:p>
            <a:pPr>
              <a:buFontTx/>
              <a:buChar char="-"/>
            </a:pPr>
            <a:r>
              <a:rPr lang="hr-HR" sz="2000" dirty="0" smtClean="0"/>
              <a:t>Diferencijacija i specijalizacija poslova i organizacija</a:t>
            </a:r>
          </a:p>
          <a:p>
            <a:pPr>
              <a:buFontTx/>
              <a:buChar char="-"/>
            </a:pPr>
            <a:r>
              <a:rPr lang="hr-HR" sz="2000" dirty="0" smtClean="0"/>
              <a:t>Međunarodno povezivanje i suradnja</a:t>
            </a:r>
          </a:p>
          <a:p>
            <a:pPr>
              <a:buFontTx/>
              <a:buChar char="-"/>
            </a:pPr>
            <a:r>
              <a:rPr lang="hr-HR" sz="2000" dirty="0" smtClean="0"/>
              <a:t>Međusektorski problemi (korupcija, tržišno natjecanje, zaštita okoliša, terorizam...)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90623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5.1. Pojam i vrste koordinacije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KOORDINACIJA – stalno, istodobno usmjeravanje više upravnih djelatnosti prema zajedničkom cilju</a:t>
            </a:r>
          </a:p>
          <a:p>
            <a:r>
              <a:rPr lang="hr-HR" sz="2000" dirty="0" smtClean="0"/>
              <a:t>Politička koordinacija</a:t>
            </a:r>
          </a:p>
          <a:p>
            <a:r>
              <a:rPr lang="hr-HR" sz="2000" dirty="0" smtClean="0"/>
              <a:t>Upravna koordinacija</a:t>
            </a:r>
          </a:p>
          <a:p>
            <a:r>
              <a:rPr lang="hr-HR" sz="2000" dirty="0" smtClean="0"/>
              <a:t>Vertikalna koordinacija</a:t>
            </a:r>
          </a:p>
          <a:p>
            <a:r>
              <a:rPr lang="hr-HR" sz="2000" dirty="0" smtClean="0"/>
              <a:t>Horizontalna koordinacija</a:t>
            </a:r>
          </a:p>
          <a:p>
            <a:r>
              <a:rPr lang="hr-HR" sz="2000" dirty="0" smtClean="0"/>
              <a:t>Pozitivna koordinacija</a:t>
            </a:r>
          </a:p>
          <a:p>
            <a:r>
              <a:rPr lang="hr-HR" sz="2000" dirty="0" smtClean="0"/>
              <a:t>Negativna koordinacija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055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1.1. Klasifikacija poslova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U svim upravnim organizacijama obavljaju se dvije temeljne vrste poslova: a) poslovi kojima se neposredno ostvaruje vanjski zadatak i b) poslovi upravljanja</a:t>
            </a:r>
          </a:p>
          <a:p>
            <a:r>
              <a:rPr lang="hr-HR" sz="2000" dirty="0" smtClean="0"/>
              <a:t>PO SADRŽAJU: a) klasični poslovi državne uprave; b) javne službe</a:t>
            </a:r>
          </a:p>
          <a:p>
            <a:r>
              <a:rPr lang="hr-HR" sz="2000" dirty="0" smtClean="0"/>
              <a:t>PO OBLICIMA DJELATNOSTI: a) provedba propisa; b) donošenje propisa; c) nadzor...</a:t>
            </a:r>
          </a:p>
          <a:p>
            <a:r>
              <a:rPr lang="hr-HR" sz="2000" dirty="0" smtClean="0"/>
              <a:t>PREMA INSTRUMENTIMA: a) poslovi regulacije; b) donošenje pojedinačnih akata; c) neposredna primjena prinude; d) poduzimanje materijalnih operacija</a:t>
            </a:r>
          </a:p>
          <a:p>
            <a:r>
              <a:rPr lang="hr-HR" sz="2000" dirty="0" smtClean="0"/>
              <a:t>PREMA METODAMA: a) analitički poslovi; b) regulacijski poslovi; c) izvršno-operativni poslovi; d) opći poslovi</a:t>
            </a:r>
          </a:p>
          <a:p>
            <a:r>
              <a:rPr lang="hr-HR" sz="2000" dirty="0" smtClean="0"/>
              <a:t>PREMA KORISNICIMA: a) poslove koji se obavljaju neposredno za građane; b) poslovi koji se obavljaju za civilni i poslovni sektor; c) poslovi koji se obavljaju za politička tijela; d) poslovi koji se obavljaju za same upravne organizacije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74904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NA RAZINI ORGANIZACIJE</a:t>
            </a:r>
          </a:p>
          <a:p>
            <a:r>
              <a:rPr lang="hr-HR" sz="2000" dirty="0" smtClean="0"/>
              <a:t>Uzajamno usklađivanje</a:t>
            </a:r>
          </a:p>
          <a:p>
            <a:r>
              <a:rPr lang="hr-HR" sz="2000" dirty="0" smtClean="0"/>
              <a:t>Izravni nadzor (vodstvo)</a:t>
            </a:r>
          </a:p>
          <a:p>
            <a:r>
              <a:rPr lang="hr-HR" sz="2000" dirty="0" smtClean="0"/>
              <a:t>Standardizacija radnih procesa, rezultata ili vještina</a:t>
            </a:r>
          </a:p>
          <a:p>
            <a:r>
              <a:rPr lang="hr-HR" sz="2000" dirty="0" smtClean="0"/>
              <a:t>NA RAZINI DRUŠTVA</a:t>
            </a:r>
          </a:p>
          <a:p>
            <a:r>
              <a:rPr lang="hr-HR" sz="2000" dirty="0" smtClean="0"/>
              <a:t>Hijerarhija</a:t>
            </a:r>
          </a:p>
          <a:p>
            <a:r>
              <a:rPr lang="hr-HR" sz="2000" dirty="0" smtClean="0"/>
              <a:t>Tržište</a:t>
            </a:r>
          </a:p>
          <a:p>
            <a:r>
              <a:rPr lang="hr-HR" sz="2000" dirty="0" smtClean="0"/>
              <a:t>Mreže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3092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5.2. Koordinacijski mehanizmi u izvršnoj vlasti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Vlada treba osigurati jedinstvo ciljeva političke vlasti, koherentnost javnih politika, njihovog sadržaja i usklađene implementacije</a:t>
            </a:r>
          </a:p>
          <a:p>
            <a:r>
              <a:rPr lang="hr-HR" sz="2000" dirty="0" smtClean="0"/>
              <a:t>Temeljne razine koordinacije uključuju političku razinu kabineta (ured premijera), međuministarsku razinu koordinacije, koordinaciju ostalih organizacija javnog sektora</a:t>
            </a:r>
          </a:p>
          <a:p>
            <a:r>
              <a:rPr lang="hr-HR" sz="2000" dirty="0" smtClean="0"/>
              <a:t>GRUPE KOORDINACIJSKIH INSTITUCIJA</a:t>
            </a:r>
          </a:p>
          <a:p>
            <a:pPr>
              <a:buFontTx/>
              <a:buChar char="-"/>
            </a:pPr>
            <a:r>
              <a:rPr lang="hr-HR" sz="2000" dirty="0" smtClean="0"/>
              <a:t>Jezgra izvršne vlasti</a:t>
            </a:r>
          </a:p>
          <a:p>
            <a:pPr>
              <a:buFontTx/>
              <a:buChar char="-"/>
            </a:pPr>
            <a:r>
              <a:rPr lang="hr-HR" sz="2000" dirty="0" smtClean="0"/>
              <a:t>Središnja tijela nadležna za financije, personalnu politiku i ostale horizontalne teme</a:t>
            </a:r>
          </a:p>
          <a:p>
            <a:pPr>
              <a:buFontTx/>
              <a:buChar char="-"/>
            </a:pPr>
            <a:r>
              <a:rPr lang="hr-HR" sz="2000" dirty="0" smtClean="0"/>
              <a:t>Ustrojavanje superministarstava</a:t>
            </a:r>
          </a:p>
          <a:p>
            <a:pPr>
              <a:buFontTx/>
              <a:buChar char="-"/>
            </a:pPr>
            <a:r>
              <a:rPr lang="hr-HR" sz="2000" dirty="0" smtClean="0"/>
              <a:t>Savjetodavna vijeća, odbori, povjerenstva, radne skupine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0706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Centar Vlade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Specifična koordinacijska struktura unutar izvršne vlasti koja ima zadatak unaprijediti upravnu koordinaciju čitavog sustava izvršne vlasti i olakšati političku integraciju</a:t>
            </a:r>
          </a:p>
          <a:p>
            <a:r>
              <a:rPr lang="hr-HR" sz="2000" dirty="0" smtClean="0"/>
              <a:t>Ured premijera, kabineti ministara, tajništva, jedinice za koordinaciju javnih politika...</a:t>
            </a:r>
          </a:p>
          <a:p>
            <a:r>
              <a:rPr lang="hr-HR" sz="2000" dirty="0" smtClean="0"/>
              <a:t>POLITIČKE FUNKCIJE: 1) Savjetovanje premijera o prtedloženim mjerama; 2) političko povezivanje centralne, regionalne i lokalne razine sustava; 3) sudjelovanje u rješavanju kriznih situacija; 4) sudjelovanje u utvrđivanju personalne politike u sustavu; 5) priprema strateških planova i programa</a:t>
            </a:r>
          </a:p>
          <a:p>
            <a:r>
              <a:rPr lang="hr-HR" sz="2000" dirty="0" smtClean="0"/>
              <a:t>TEHNIČKE FUNKCIJE: 1) priprema sjednica Vlade i njezinih radnih tijela (materijali, dnevni red); 2) komunikacija s javnošću, kao i informiranje vrha vlasti; 3) praćenje procesa oblikovanja i provedbe javnih politika; 4) osiguravanje zakonitosti prijedloga propisa; 5) potpora odnosima s drugim političkim i državnim institucijama; 5) evidencija postupaka za odnose s ministarstvima i drugim tijelima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4824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Koordinacijske strukture u RH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Ured Predsjednika Vlade</a:t>
            </a:r>
          </a:p>
          <a:p>
            <a:r>
              <a:rPr lang="hr-HR" sz="2000" dirty="0" smtClean="0"/>
              <a:t>Uži kabinet Vlade</a:t>
            </a:r>
          </a:p>
          <a:p>
            <a:r>
              <a:rPr lang="hr-HR" sz="2000" dirty="0" smtClean="0"/>
              <a:t>Vladine koordinacije</a:t>
            </a:r>
          </a:p>
          <a:p>
            <a:r>
              <a:rPr lang="hr-HR" sz="2000" dirty="0" smtClean="0"/>
              <a:t>Glavno tajništvo Vlade</a:t>
            </a:r>
          </a:p>
          <a:p>
            <a:r>
              <a:rPr lang="hr-HR" sz="2000" dirty="0" smtClean="0"/>
              <a:t>Vladini uredi</a:t>
            </a:r>
          </a:p>
          <a:p>
            <a:r>
              <a:rPr lang="hr-HR" sz="2000" dirty="0" smtClean="0"/>
              <a:t>Kabinet ministra</a:t>
            </a:r>
          </a:p>
          <a:p>
            <a:r>
              <a:rPr lang="hr-HR" sz="2000" dirty="0" smtClean="0"/>
              <a:t>Pojedina državna ministarstva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861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1.2. Grupiranje poslova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Grupiranje poslova označava njihovo povezivanje u skupine poslova koje se dodjeljuju pojedinim organizacijama kao zadaci</a:t>
            </a:r>
          </a:p>
          <a:p>
            <a:r>
              <a:rPr lang="hr-HR" sz="2000" dirty="0" smtClean="0"/>
              <a:t>KRITERIJ TERITORIJA</a:t>
            </a:r>
          </a:p>
          <a:p>
            <a:r>
              <a:rPr lang="hr-HR" sz="2000" dirty="0" smtClean="0"/>
              <a:t>KRITERIJ CILJA ili SVRHE</a:t>
            </a:r>
          </a:p>
          <a:p>
            <a:r>
              <a:rPr lang="hr-HR" sz="2000" dirty="0" smtClean="0"/>
              <a:t>KRITERIJ VRSTE RADA</a:t>
            </a:r>
          </a:p>
          <a:p>
            <a:r>
              <a:rPr lang="hr-HR" sz="2000" dirty="0" smtClean="0"/>
              <a:t>KRITERIJ KORISNIKA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7401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1.3. Razgraničenje poslova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HORIZONTALNO RAZGRANIČENJE POSLOVA</a:t>
            </a:r>
          </a:p>
          <a:p>
            <a:r>
              <a:rPr lang="hr-HR" sz="2000" b="1" dirty="0" smtClean="0"/>
              <a:t>Djelokrug</a:t>
            </a:r>
            <a:r>
              <a:rPr lang="hr-HR" sz="2000" dirty="0" smtClean="0"/>
              <a:t>: općenito određeno područje djelatnosti</a:t>
            </a:r>
          </a:p>
          <a:p>
            <a:r>
              <a:rPr lang="hr-HR" sz="2000" b="1" dirty="0" smtClean="0"/>
              <a:t>Nadležnost</a:t>
            </a:r>
            <a:r>
              <a:rPr lang="hr-HR" sz="2000" dirty="0" smtClean="0"/>
              <a:t> (mjesna, stvarna): detaljno dodjeljivanje pojedinih poslova i ovlasti – pravo i dužnost postupanja</a:t>
            </a:r>
          </a:p>
          <a:p>
            <a:pPr>
              <a:buFontTx/>
              <a:buChar char="-"/>
            </a:pPr>
            <a:r>
              <a:rPr lang="hr-HR" sz="2000" dirty="0" smtClean="0"/>
              <a:t>Delegacija nadležnosti</a:t>
            </a:r>
          </a:p>
          <a:p>
            <a:pPr>
              <a:buFontTx/>
              <a:buChar char="-"/>
            </a:pPr>
            <a:r>
              <a:rPr lang="hr-HR" sz="2000" dirty="0" smtClean="0"/>
              <a:t>Supstitucija nadležnosti</a:t>
            </a:r>
            <a:endParaRPr lang="hr-HR" sz="2000" dirty="0"/>
          </a:p>
          <a:p>
            <a:pPr marL="0" indent="0">
              <a:buNone/>
            </a:pPr>
            <a:endParaRPr lang="hr-HR" sz="2000" dirty="0" smtClean="0"/>
          </a:p>
          <a:p>
            <a:r>
              <a:rPr lang="hr-HR" sz="2000" dirty="0" smtClean="0"/>
              <a:t>VERTIKALNO RAZGRANIČENJE POSLOVA</a:t>
            </a:r>
          </a:p>
          <a:p>
            <a:r>
              <a:rPr lang="hr-HR" sz="2000" dirty="0" smtClean="0"/>
              <a:t>Opća klauzula</a:t>
            </a:r>
          </a:p>
          <a:p>
            <a:r>
              <a:rPr lang="hr-HR" sz="2000" dirty="0" smtClean="0"/>
              <a:t>Enumeracija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34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/>
              <a:t>2. DRŽAVNA UPRAVA U HRVATSKOJ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000" dirty="0" smtClean="0"/>
              <a:t>Temeljni propisi koji uređuju strukturu i funkcioniranje državne uprave u Hrvatskoj su: </a:t>
            </a:r>
            <a:r>
              <a:rPr lang="hr-HR" sz="2000" i="1" dirty="0" smtClean="0"/>
              <a:t>Zakon o sustavu državne uprave</a:t>
            </a:r>
            <a:r>
              <a:rPr lang="hr-HR" sz="2000" dirty="0" smtClean="0"/>
              <a:t> i </a:t>
            </a:r>
            <a:r>
              <a:rPr lang="hr-HR" sz="2000" i="1" dirty="0" smtClean="0"/>
              <a:t>Zakon o ustrojstvu i djelokrugu ministarstava i drugih središnjih tijela državne uprave</a:t>
            </a:r>
          </a:p>
          <a:p>
            <a:r>
              <a:rPr lang="hr-HR" sz="2000" dirty="0" smtClean="0"/>
              <a:t>Nadležnost tijela državne uprave (ovlast i dužnost postupanja) utvrđuje se zakonima koji uređuju specifično resorno područje (obrazovanje, zdravstvo, turizam, socijalna skrb...)</a:t>
            </a:r>
          </a:p>
          <a:p>
            <a:r>
              <a:rPr lang="hr-HR" sz="2000" dirty="0" smtClean="0"/>
              <a:t>Tijela državne uprave osnivaju se zakonom</a:t>
            </a:r>
          </a:p>
          <a:p>
            <a:r>
              <a:rPr lang="hr-HR" sz="2000" dirty="0" smtClean="0"/>
              <a:t>Unutarnja organizacijska struktura i način rada uređuju se </a:t>
            </a:r>
            <a:r>
              <a:rPr lang="hr-HR" sz="2000" i="1" dirty="0" smtClean="0"/>
              <a:t>uredbama Vlade o unutarnjem ustrojstvu</a:t>
            </a:r>
            <a:r>
              <a:rPr lang="hr-HR" sz="2000" dirty="0" smtClean="0"/>
              <a:t> te </a:t>
            </a:r>
            <a:r>
              <a:rPr lang="hr-HR" sz="2000" i="1" dirty="0" smtClean="0"/>
              <a:t>pravilnicima o unurtarnjem redu </a:t>
            </a:r>
            <a:r>
              <a:rPr lang="hr-HR" sz="2000" dirty="0" smtClean="0"/>
              <a:t>koje donose čelnici središnjih tijela DU </a:t>
            </a:r>
          </a:p>
          <a:p>
            <a:r>
              <a:rPr lang="hr-HR" sz="2000" dirty="0" smtClean="0"/>
              <a:t>Temeljna načela funkcioniranja državne uprave su (ZSDU): načelo proračunskog financiranja, načelo javnosti rada, načelo odgovornostui za štetu, načelo samostalnosti u radu, načelo žalbe i sudske zaštite</a:t>
            </a:r>
          </a:p>
          <a:p>
            <a:r>
              <a:rPr lang="hr-HR" sz="2000" dirty="0" smtClean="0"/>
              <a:t>Ustavom zajamčena prava i slobode koja u bitnom određuju rad uprave: načelo zakonitosti, načelo jednakosti pred zakonom, pravo zaštite osobnih podataka, sloboda izražavanja mišljenja, pravo na pristup informacijama, pravo na sudjelovanje u obavljanju javnih poslova i prijam u javnu službu, pravo slanja predstavki i pritužbi te davanje prijedloga, pravo na referendum</a:t>
            </a:r>
          </a:p>
          <a:p>
            <a:endParaRPr lang="hr-HR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334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2.1. Utjecaj Hrvatskog Sabora na upravu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i="1" dirty="0" smtClean="0"/>
              <a:t>Normativni instrumenti </a:t>
            </a:r>
            <a:r>
              <a:rPr lang="hr-HR" sz="2000" dirty="0" smtClean="0"/>
              <a:t>– Ustav i zakoni predstavlju podlogu rada i djelovanja uprave</a:t>
            </a:r>
          </a:p>
          <a:p>
            <a:r>
              <a:rPr lang="hr-HR" sz="2000" i="1" dirty="0" smtClean="0"/>
              <a:t>Organizacijski instrumenti </a:t>
            </a:r>
            <a:r>
              <a:rPr lang="hr-HR" sz="2000" dirty="0" smtClean="0"/>
              <a:t>– osniva i ukida tijela državne uprave te uređuje njihov djelokrug i nadležnost</a:t>
            </a:r>
          </a:p>
          <a:p>
            <a:r>
              <a:rPr lang="hr-HR" sz="2000" i="1" dirty="0" smtClean="0"/>
              <a:t>Personalni instrumenti </a:t>
            </a:r>
            <a:r>
              <a:rPr lang="hr-HR" sz="2000" dirty="0" smtClean="0"/>
              <a:t>– imenuje i razrješava dužnosnike koji su čelnici središnjih tijela državne uprave (ministri); predsjednik Sabora uz premijera supotpisuje i rješenje o imenovanju članova Vlade</a:t>
            </a:r>
          </a:p>
          <a:p>
            <a:r>
              <a:rPr lang="hr-HR" sz="2000" i="1" dirty="0" smtClean="0"/>
              <a:t>Ekonomsko-financijski instrumenti </a:t>
            </a:r>
            <a:r>
              <a:rPr lang="hr-HR" sz="2000" dirty="0" smtClean="0"/>
              <a:t>– donosi državni proračun te nadzire njegovo izvršavanje</a:t>
            </a:r>
          </a:p>
          <a:p>
            <a:r>
              <a:rPr lang="hr-HR" sz="2000" i="1" dirty="0" smtClean="0"/>
              <a:t>Nadzorni instrumenti </a:t>
            </a:r>
            <a:r>
              <a:rPr lang="hr-HR" sz="2000" dirty="0" smtClean="0"/>
              <a:t>– politička kontrola uprave kroz odgovornost Vlade i njezinih članova: zastupnička pitanja, interpelacije, postavljanje pitanja povjerenja članovima Vlade i Vladi u cjelini, osnivanje istražnih povjerenstava, pučki pravobranitelj i druge neovisne institucije</a:t>
            </a:r>
          </a:p>
          <a:p>
            <a:r>
              <a:rPr lang="hr-HR" sz="2000" i="1" dirty="0" smtClean="0"/>
              <a:t>Radni kontakti </a:t>
            </a:r>
            <a:r>
              <a:rPr lang="hr-HR" sz="2000" dirty="0" smtClean="0"/>
              <a:t>– podnošenje izvještaja, sudjelovanje u radu radnih tijela Sabora (odbora i drugih), sudjelovanje na sjednicama Sabora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212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2.2. Ovlasti predsjednika Republike prema državnoj upravi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Resor vanjskih poslova</a:t>
            </a:r>
            <a:r>
              <a:rPr lang="hr-HR" sz="2000" dirty="0" smtClean="0"/>
              <a:t>: 1) surađuje s Vladom u oblikovanju i provedbi vanjske politike, 2) na prijedlog Vlade i uz supotpis premijera odlučuje o osnivanju diplomatskih misija i konzularnih predstavništava RH u inozemstvu, 3) donosi odluke o postavljanju i opozivu šefova diplomatskih misija, na prijedlog Vlade te uz prethodni supotpis premijera, 4) prima vjerodajnice i opozivna pisma inozemnih šefova diplomatskih misija, 5) s Vladom i Saborom dijeli ovlast sklapanja međunarodnih ugovora</a:t>
            </a:r>
          </a:p>
          <a:p>
            <a:r>
              <a:rPr lang="hr-HR" sz="2000" b="1" dirty="0" smtClean="0"/>
              <a:t>Resor obrane</a:t>
            </a:r>
            <a:r>
              <a:rPr lang="hr-HR" sz="2000" dirty="0" smtClean="0"/>
              <a:t>: 1) imenuje i razrješava vojne zapovjednike, 2) na temelju odluke Sabora objavljuje rat i zaključuje mir, 3) u slučaju neposredne ugroženosti države može narediti upotrebu oružanih snaga, uz supotpis premijera, 4) kad su državna tijela onemogućena redovito obavljati svoje ustavne dužnosti, uz supotpis predsjednika Vlade i na njegov prijedlog, može donositi uredbe sa zakonskom snagom</a:t>
            </a:r>
          </a:p>
          <a:p>
            <a:r>
              <a:rPr lang="hr-HR" sz="2000" b="1" dirty="0" smtClean="0"/>
              <a:t>Područje državne sigurnosti</a:t>
            </a:r>
            <a:r>
              <a:rPr lang="hr-HR" sz="2000" dirty="0" smtClean="0"/>
              <a:t>: 1) surađuje s Vladom u usmjeravanju rada sigurnosnih službi, 2) s premijerom supotpisuje imenovanje čelnika sigurnosnih službi, 3) predsjeda Vijećem za nacionalnu sigurnost te potpisuje odluke zajedno s premijerom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9261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/>
              <a:t>2.3. Vlada RH i državna uprava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000" dirty="0" smtClean="0"/>
              <a:t>Formiranje Vlade</a:t>
            </a:r>
          </a:p>
          <a:p>
            <a:r>
              <a:rPr lang="hr-HR" sz="2000" dirty="0" smtClean="0"/>
              <a:t>Izglasavanje nepovjerenja Vladi ili pojedinom članu Vlade</a:t>
            </a:r>
          </a:p>
          <a:p>
            <a:r>
              <a:rPr lang="hr-HR" sz="2000" dirty="0" smtClean="0"/>
              <a:t>Ovlasti i odgovornost Vlade: Vlada je odgovorna Hrvatskom Saboru za svoj rad i odluke koje donosi</a:t>
            </a:r>
          </a:p>
          <a:p>
            <a:pPr>
              <a:buFontTx/>
              <a:buChar char="-"/>
            </a:pPr>
            <a:r>
              <a:rPr lang="hr-HR" sz="2000" dirty="0" smtClean="0"/>
              <a:t>Predlaže Saboru Zakone i druge akte, državni proračun i završni račun</a:t>
            </a:r>
          </a:p>
          <a:p>
            <a:pPr>
              <a:buFontTx/>
              <a:buChar char="-"/>
            </a:pPr>
            <a:r>
              <a:rPr lang="hr-HR" sz="2000" dirty="0" smtClean="0"/>
              <a:t>Provodi zakone i druge odluke Hrvatskog Sabora</a:t>
            </a:r>
          </a:p>
          <a:p>
            <a:pPr>
              <a:buFontTx/>
              <a:buChar char="-"/>
            </a:pPr>
            <a:r>
              <a:rPr lang="hr-HR" sz="2000" dirty="0" smtClean="0"/>
              <a:t>Donosi uredbe za izvršenje zakona</a:t>
            </a:r>
          </a:p>
          <a:p>
            <a:pPr>
              <a:buFontTx/>
              <a:buChar char="-"/>
            </a:pPr>
            <a:r>
              <a:rPr lang="hr-HR" sz="2000" dirty="0" smtClean="0"/>
              <a:t>Vodi vanjsku i unutarnju politiku</a:t>
            </a:r>
          </a:p>
          <a:p>
            <a:pPr>
              <a:buFontTx/>
              <a:buChar char="-"/>
            </a:pPr>
            <a:r>
              <a:rPr lang="hr-HR" sz="2000" dirty="0" smtClean="0"/>
              <a:t>Usmjerava i nadzire rad državne uprave</a:t>
            </a:r>
          </a:p>
          <a:p>
            <a:pPr>
              <a:buFontTx/>
              <a:buChar char="-"/>
            </a:pPr>
            <a:r>
              <a:rPr lang="hr-HR" sz="2000" dirty="0" smtClean="0"/>
              <a:t>Brine se o gospodarskom razvitku zemlje</a:t>
            </a:r>
          </a:p>
          <a:p>
            <a:pPr>
              <a:buFontTx/>
              <a:buChar char="-"/>
            </a:pPr>
            <a:r>
              <a:rPr lang="hr-HR" sz="2000" dirty="0" smtClean="0"/>
              <a:t>Usmjerava djelovanje i razvitak javnih službi</a:t>
            </a:r>
          </a:p>
          <a:p>
            <a:pPr>
              <a:buFontTx/>
              <a:buChar char="-"/>
            </a:pPr>
            <a:r>
              <a:rPr lang="hr-HR" sz="2000" dirty="0" smtClean="0"/>
              <a:t>Obavlja i druge poslove određene Ustavom i zakonom</a:t>
            </a:r>
          </a:p>
        </p:txBody>
      </p:sp>
    </p:spTree>
    <p:extLst>
      <p:ext uri="{BB962C8B-B14F-4D97-AF65-F5344CB8AC3E}">
        <p14:creationId xmlns:p14="http://schemas.microsoft.com/office/powerpoint/2010/main" val="541071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3068</Words>
  <Application>Microsoft Office PowerPoint</Application>
  <PresentationFormat>Widescreen</PresentationFormat>
  <Paragraphs>233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DRŽAVNA UPRAVA</vt:lpstr>
      <vt:lpstr>1. SISTEMATIZACIJA POSLOVA DRŽAVNE UPRAVE</vt:lpstr>
      <vt:lpstr>1.1. Klasifikacija poslova</vt:lpstr>
      <vt:lpstr>1.2. Grupiranje poslova</vt:lpstr>
      <vt:lpstr>1.3. Razgraničenje poslova</vt:lpstr>
      <vt:lpstr>2. DRŽAVNA UPRAVA U HRVATSKOJ</vt:lpstr>
      <vt:lpstr>2.1. Utjecaj Hrvatskog Sabora na upravu</vt:lpstr>
      <vt:lpstr>2.2. Ovlasti predsjednika Republike prema državnoj upravi</vt:lpstr>
      <vt:lpstr>2.3. Vlada RH i državna uprava</vt:lpstr>
      <vt:lpstr>Ustrojstvo Vlade i odlučivanje</vt:lpstr>
      <vt:lpstr>Akti Vlade</vt:lpstr>
      <vt:lpstr>Utjecaj Vlade na državnu upravu</vt:lpstr>
      <vt:lpstr>2.4. Organizacija i poslovi državne uprave u Hrvatskoj 2.4.1. Poslovi državne uprave</vt:lpstr>
      <vt:lpstr>...</vt:lpstr>
      <vt:lpstr>...</vt:lpstr>
      <vt:lpstr>...</vt:lpstr>
      <vt:lpstr>2.4.2. Ustrojstvo državne uprave</vt:lpstr>
      <vt:lpstr>Ministarstva</vt:lpstr>
      <vt:lpstr>Uredi državne uprave u županijama</vt:lpstr>
      <vt:lpstr>3. GRAĐANI I DRŽAVNA UPRAVA</vt:lpstr>
      <vt:lpstr>4. FRAGMENTACIJA U DRŽAVNOJ UPRAVI: POSEBNOSTI AGENCIJA I DRUGIH OBLIKA ORGANIZACIJA JAVNOG SEKTORA</vt:lpstr>
      <vt:lpstr>4.1. Agencifikacija</vt:lpstr>
      <vt:lpstr>Razlozi osnivanja agencija</vt:lpstr>
      <vt:lpstr>4.2. Agencija kao vrsta upravne organizacije</vt:lpstr>
      <vt:lpstr>Tipovi agencija</vt:lpstr>
      <vt:lpstr>4.3. Oblici organizacija javnog sektora u Hrvatskoj </vt:lpstr>
      <vt:lpstr>...</vt:lpstr>
      <vt:lpstr>5. KOORDINACIJA I INTEGRACIJA U UPRAVI</vt:lpstr>
      <vt:lpstr>5.1. Pojam i vrste koordinacije</vt:lpstr>
      <vt:lpstr>....</vt:lpstr>
      <vt:lpstr>5.2. Koordinacijski mehanizmi u izvršnoj vlasti</vt:lpstr>
      <vt:lpstr>Centar Vlade</vt:lpstr>
      <vt:lpstr>Koordinacijske strukture u RH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DRŽAVNA UPRAVA</dc:title>
  <dc:creator>Skarica</dc:creator>
  <cp:lastModifiedBy>Skarica</cp:lastModifiedBy>
  <cp:revision>154</cp:revision>
  <dcterms:created xsi:type="dcterms:W3CDTF">2017-04-04T09:04:53Z</dcterms:created>
  <dcterms:modified xsi:type="dcterms:W3CDTF">2018-11-22T09:14:26Z</dcterms:modified>
</cp:coreProperties>
</file>