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87"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90" r:id="rId29"/>
    <p:sldId id="288" r:id="rId30"/>
    <p:sldId id="289" r:id="rId31"/>
    <p:sldId id="291" r:id="rId32"/>
    <p:sldId id="292" r:id="rId33"/>
    <p:sldId id="282" r:id="rId34"/>
    <p:sldId id="283" r:id="rId35"/>
    <p:sldId id="284" r:id="rId36"/>
    <p:sldId id="285" r:id="rId37"/>
    <p:sldId id="286"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5/11/2019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5/11/2019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5/11/2019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5/11/2019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5/11/2019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5/11/2019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5/11/2019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5/11/2019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5/11/2019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5/11/2019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5/11/2019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5/11/2019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E-GOVERNMENT</a:t>
            </a:r>
            <a:r>
              <a:rPr lang="hr-HR" dirty="0"/>
              <a:t/>
            </a:r>
            <a:br>
              <a:rPr lang="hr-HR" dirty="0"/>
            </a:br>
            <a:endParaRPr lang="en-US" dirty="0"/>
          </a:p>
        </p:txBody>
      </p:sp>
      <p:sp>
        <p:nvSpPr>
          <p:cNvPr id="3" name="Subtitle 2"/>
          <p:cNvSpPr>
            <a:spLocks noGrp="1"/>
          </p:cNvSpPr>
          <p:nvPr>
            <p:ph type="subTitle" idx="1"/>
          </p:nvPr>
        </p:nvSpPr>
        <p:spPr/>
        <p:txBody>
          <a:bodyPr/>
          <a:lstStyle/>
          <a:p>
            <a:r>
              <a:rPr lang="en-GB" dirty="0"/>
              <a:t>UNIT 24</a:t>
            </a:r>
            <a:endParaRPr lang="hr-HR" dirty="0"/>
          </a:p>
          <a:p>
            <a:endParaRPr lang="en-US" dirty="0"/>
          </a:p>
        </p:txBody>
      </p:sp>
    </p:spTree>
    <p:extLst>
      <p:ext uri="{BB962C8B-B14F-4D97-AF65-F5344CB8AC3E}">
        <p14:creationId xmlns:p14="http://schemas.microsoft.com/office/powerpoint/2010/main" val="508738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III Match the adjectives in the left column with the nouns in the rights column:</a:t>
            </a:r>
            <a:endParaRPr lang="hr-HR" dirty="0"/>
          </a:p>
        </p:txBody>
      </p:sp>
      <p:graphicFrame>
        <p:nvGraphicFramePr>
          <p:cNvPr id="4" name="Content Placeholder 3"/>
          <p:cNvGraphicFramePr>
            <a:graphicFrameLocks noGrp="1"/>
          </p:cNvGraphicFramePr>
          <p:nvPr>
            <p:ph idx="1"/>
          </p:nvPr>
        </p:nvGraphicFramePr>
        <p:xfrm>
          <a:off x="2611755" y="3292951"/>
          <a:ext cx="5752465" cy="1686560"/>
        </p:xfrm>
        <a:graphic>
          <a:graphicData uri="http://schemas.openxmlformats.org/drawingml/2006/table">
            <a:tbl>
              <a:tblPr>
                <a:tableStyleId>{5C22544A-7EE6-4342-B048-85BDC9FD1C3A}</a:tableStyleId>
              </a:tblPr>
              <a:tblGrid>
                <a:gridCol w="2875915">
                  <a:extLst>
                    <a:ext uri="{9D8B030D-6E8A-4147-A177-3AD203B41FA5}">
                      <a16:colId xmlns:a16="http://schemas.microsoft.com/office/drawing/2014/main" val="20000"/>
                    </a:ext>
                  </a:extLst>
                </a:gridCol>
                <a:gridCol w="2876550">
                  <a:extLst>
                    <a:ext uri="{9D8B030D-6E8A-4147-A177-3AD203B41FA5}">
                      <a16:colId xmlns:a16="http://schemas.microsoft.com/office/drawing/2014/main" val="20001"/>
                    </a:ext>
                  </a:extLst>
                </a:gridCol>
              </a:tblGrid>
              <a:tr h="0">
                <a:tc>
                  <a:txBody>
                    <a:bodyPr/>
                    <a:lstStyle/>
                    <a:p>
                      <a:pPr marL="457200" indent="-228600">
                        <a:lnSpc>
                          <a:spcPct val="115000"/>
                        </a:lnSpc>
                        <a:spcAft>
                          <a:spcPts val="0"/>
                        </a:spcAft>
                      </a:pPr>
                      <a:r>
                        <a:rPr lang="en-GB" sz="1200">
                          <a:effectLst/>
                        </a:rPr>
                        <a:t>1.  political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a. organisations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marL="457200" indent="-228600">
                        <a:lnSpc>
                          <a:spcPct val="115000"/>
                        </a:lnSpc>
                        <a:spcAft>
                          <a:spcPts val="0"/>
                        </a:spcAft>
                      </a:pPr>
                      <a:r>
                        <a:rPr lang="en-GB" sz="1200">
                          <a:effectLst/>
                        </a:rPr>
                        <a:t>2.  limited</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b.  protest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marL="457200" indent="-228600">
                        <a:lnSpc>
                          <a:spcPct val="115000"/>
                        </a:lnSpc>
                        <a:spcAft>
                          <a:spcPts val="0"/>
                        </a:spcAft>
                      </a:pPr>
                      <a:r>
                        <a:rPr lang="en-GB" sz="1200">
                          <a:effectLst/>
                        </a:rPr>
                        <a:t>3. organised</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c. parties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marL="457200" indent="-228600">
                        <a:lnSpc>
                          <a:spcPct val="115000"/>
                        </a:lnSpc>
                        <a:spcAft>
                          <a:spcPts val="0"/>
                        </a:spcAft>
                      </a:pPr>
                      <a:r>
                        <a:rPr lang="en-GB" sz="1200">
                          <a:effectLst/>
                        </a:rPr>
                        <a:t>4. terrorist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d. crime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marL="457200" indent="-228600">
                        <a:lnSpc>
                          <a:spcPct val="115000"/>
                        </a:lnSpc>
                        <a:spcAft>
                          <a:spcPts val="0"/>
                        </a:spcAft>
                      </a:pPr>
                      <a:r>
                        <a:rPr lang="en-GB" sz="1200">
                          <a:effectLst/>
                        </a:rPr>
                        <a:t>5.  extremist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dirty="0">
                          <a:effectLst/>
                        </a:rPr>
                        <a:t>e.  literacy</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99154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i="1" dirty="0"/>
              <a:t>IV Complete the paragraph with the </a:t>
            </a:r>
            <a:r>
              <a:rPr lang="en-GB" sz="2800" b="1" i="1" dirty="0" smtClean="0"/>
              <a:t>adjectives</a:t>
            </a:r>
            <a:r>
              <a:rPr lang="hr-HR" sz="2800" b="1" i="1" dirty="0" smtClean="0"/>
              <a:t>:</a:t>
            </a:r>
            <a:r>
              <a:rPr lang="en-GB" sz="2800" dirty="0"/>
              <a:t> universal, local, public, government, social, general</a:t>
            </a:r>
            <a:r>
              <a:rPr lang="hr-HR" sz="2800" dirty="0"/>
              <a:t/>
            </a:r>
            <a:br>
              <a:rPr lang="hr-HR" sz="2800" dirty="0"/>
            </a:br>
            <a:endParaRPr lang="en-US" sz="2800" dirty="0"/>
          </a:p>
        </p:txBody>
      </p:sp>
      <p:sp>
        <p:nvSpPr>
          <p:cNvPr id="3" name="Content Placeholder 2"/>
          <p:cNvSpPr>
            <a:spLocks noGrp="1"/>
          </p:cNvSpPr>
          <p:nvPr>
            <p:ph idx="1"/>
          </p:nvPr>
        </p:nvSpPr>
        <p:spPr/>
        <p:txBody>
          <a:bodyPr/>
          <a:lstStyle/>
          <a:p>
            <a:r>
              <a:rPr lang="en-GB" dirty="0"/>
              <a:t>The government gateway already allows many _________________ services to be available online. Before _______________ bodies at central and local level can depend upon the Internet, _______________ access to computers is needed and a _____________ capacity for citizens to connect online. The challenge is to overcome the difficulty of extending Internet usage without introducing a form of _____________ exclusion affecting disadvantaged groups (the poor, the elderly, individuals with limited literacy) who may well be particularly reliant on government and _______________ government services.</a:t>
            </a:r>
            <a:endParaRPr lang="hr-HR" dirty="0"/>
          </a:p>
          <a:p>
            <a:endParaRPr lang="en-US" dirty="0"/>
          </a:p>
        </p:txBody>
      </p:sp>
    </p:spTree>
    <p:extLst>
      <p:ext uri="{BB962C8B-B14F-4D97-AF65-F5344CB8AC3E}">
        <p14:creationId xmlns:p14="http://schemas.microsoft.com/office/powerpoint/2010/main" val="1401862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Match the verbs in the left column with the nouns in the rights column. Multiple matches are possible:</a:t>
            </a:r>
            <a:endParaRPr lang="hr-HR" dirty="0"/>
          </a:p>
        </p:txBody>
      </p:sp>
      <p:graphicFrame>
        <p:nvGraphicFramePr>
          <p:cNvPr id="4" name="Content Placeholder 3"/>
          <p:cNvGraphicFramePr>
            <a:graphicFrameLocks noGrp="1"/>
          </p:cNvGraphicFramePr>
          <p:nvPr>
            <p:ph idx="1"/>
          </p:nvPr>
        </p:nvGraphicFramePr>
        <p:xfrm>
          <a:off x="2611755" y="2955639"/>
          <a:ext cx="5752465" cy="2361184"/>
        </p:xfrm>
        <a:graphic>
          <a:graphicData uri="http://schemas.openxmlformats.org/drawingml/2006/table">
            <a:tbl>
              <a:tblPr>
                <a:tableStyleId>{5C22544A-7EE6-4342-B048-85BDC9FD1C3A}</a:tableStyleId>
              </a:tblPr>
              <a:tblGrid>
                <a:gridCol w="2875915">
                  <a:extLst>
                    <a:ext uri="{9D8B030D-6E8A-4147-A177-3AD203B41FA5}">
                      <a16:colId xmlns:a16="http://schemas.microsoft.com/office/drawing/2014/main" val="20000"/>
                    </a:ext>
                  </a:extLst>
                </a:gridCol>
                <a:gridCol w="2876550">
                  <a:extLst>
                    <a:ext uri="{9D8B030D-6E8A-4147-A177-3AD203B41FA5}">
                      <a16:colId xmlns:a16="http://schemas.microsoft.com/office/drawing/2014/main" val="20001"/>
                    </a:ext>
                  </a:extLst>
                </a:gridCol>
              </a:tblGrid>
              <a:tr h="0">
                <a:tc>
                  <a:txBody>
                    <a:bodyPr/>
                    <a:lstStyle/>
                    <a:p>
                      <a:pPr marL="457200" indent="-228600">
                        <a:lnSpc>
                          <a:spcPct val="115000"/>
                        </a:lnSpc>
                        <a:spcAft>
                          <a:spcPts val="0"/>
                        </a:spcAft>
                      </a:pPr>
                      <a:r>
                        <a:rPr lang="en-GB" sz="1200">
                          <a:effectLst/>
                        </a:rPr>
                        <a:t>1. construct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a. services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marL="685800" indent="-228600">
                        <a:lnSpc>
                          <a:spcPct val="115000"/>
                        </a:lnSpc>
                        <a:spcAft>
                          <a:spcPts val="800"/>
                        </a:spcAft>
                      </a:pPr>
                      <a:r>
                        <a:rPr lang="en-GB" sz="1200">
                          <a:effectLst/>
                        </a:rPr>
                        <a:t> 2. allow</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b. the difficulty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marL="457200" indent="-228600">
                        <a:lnSpc>
                          <a:spcPct val="115000"/>
                        </a:lnSpc>
                        <a:spcAft>
                          <a:spcPts val="0"/>
                        </a:spcAft>
                      </a:pPr>
                      <a:r>
                        <a:rPr lang="en-GB" sz="1200">
                          <a:effectLst/>
                        </a:rPr>
                        <a:t>3. apply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c. data</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marL="685800" indent="-228600">
                        <a:lnSpc>
                          <a:spcPct val="115000"/>
                        </a:lnSpc>
                        <a:spcAft>
                          <a:spcPts val="800"/>
                        </a:spcAft>
                      </a:pPr>
                      <a:r>
                        <a:rPr lang="en-GB" sz="1200">
                          <a:effectLst/>
                        </a:rPr>
                        <a:t> 4. process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d. access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marL="457200" indent="-228600">
                        <a:lnSpc>
                          <a:spcPct val="115000"/>
                        </a:lnSpc>
                        <a:spcAft>
                          <a:spcPts val="0"/>
                        </a:spcAft>
                      </a:pPr>
                      <a:r>
                        <a:rPr lang="en-GB" sz="1200" dirty="0">
                          <a:effectLst/>
                        </a:rPr>
                        <a:t>5. store</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e.  ICT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r h="0">
                <a:tc>
                  <a:txBody>
                    <a:bodyPr/>
                    <a:lstStyle/>
                    <a:p>
                      <a:pPr marL="685800" indent="-228600">
                        <a:lnSpc>
                          <a:spcPct val="115000"/>
                        </a:lnSpc>
                        <a:spcAft>
                          <a:spcPts val="800"/>
                        </a:spcAft>
                      </a:pPr>
                      <a:r>
                        <a:rPr lang="en-GB" sz="1200">
                          <a:effectLst/>
                        </a:rPr>
                        <a:t>6. overcome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f. access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5"/>
                  </a:ext>
                </a:extLst>
              </a:tr>
              <a:tr h="0">
                <a:tc>
                  <a:txBody>
                    <a:bodyPr/>
                    <a:lstStyle/>
                    <a:p>
                      <a:pPr marL="685800" indent="-228600">
                        <a:lnSpc>
                          <a:spcPct val="115000"/>
                        </a:lnSpc>
                        <a:spcAft>
                          <a:spcPts val="800"/>
                        </a:spcAft>
                      </a:pPr>
                      <a:r>
                        <a:rPr lang="en-GB" sz="1200" dirty="0">
                          <a:effectLst/>
                        </a:rPr>
                        <a:t>7. deliver</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dirty="0">
                          <a:effectLst/>
                        </a:rPr>
                        <a:t>g. websites</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64385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Translate the following paragraph into Croatian:</a:t>
            </a:r>
            <a:r>
              <a:rPr lang="hr-HR" dirty="0"/>
              <a:t/>
            </a:r>
            <a:br>
              <a:rPr lang="hr-HR" dirty="0"/>
            </a:br>
            <a:r>
              <a:rPr lang="en-GB" b="1" i="1" dirty="0"/>
              <a:t> </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E-government may be defined as a way for governments to use the most innovative information and communication technologies, particularly web-based Internet applications, to provide citizens and businesses with more convenient access to government information and services, to improve the quality of the services and to provide greater opportunities to participate in democratic institutions and processes.</a:t>
            </a:r>
            <a:endParaRPr lang="hr-HR" dirty="0"/>
          </a:p>
          <a:p>
            <a:endParaRPr lang="en-US" dirty="0"/>
          </a:p>
        </p:txBody>
      </p:sp>
    </p:spTree>
    <p:extLst>
      <p:ext uri="{BB962C8B-B14F-4D97-AF65-F5344CB8AC3E}">
        <p14:creationId xmlns:p14="http://schemas.microsoft.com/office/powerpoint/2010/main" val="3328543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err="1"/>
              <a:t>From</a:t>
            </a:r>
            <a:r>
              <a:rPr lang="hr-HR" b="1" dirty="0"/>
              <a:t> </a:t>
            </a:r>
            <a:r>
              <a:rPr lang="hr-HR" b="1" dirty="0" err="1"/>
              <a:t>the</a:t>
            </a:r>
            <a:r>
              <a:rPr lang="hr-HR" b="1" dirty="0"/>
              <a:t> EU E-</a:t>
            </a:r>
            <a:r>
              <a:rPr lang="hr-HR" b="1" dirty="0" err="1"/>
              <a:t>Government</a:t>
            </a:r>
            <a:r>
              <a:rPr lang="hr-HR" b="1" dirty="0"/>
              <a:t> </a:t>
            </a:r>
            <a:r>
              <a:rPr lang="hr-HR" b="1" dirty="0" err="1"/>
              <a:t>Action</a:t>
            </a:r>
            <a:r>
              <a:rPr lang="hr-HR" b="1" dirty="0"/>
              <a:t> Plan 2016-2020</a:t>
            </a:r>
            <a:r>
              <a:rPr lang="hr-HR" dirty="0"/>
              <a:t/>
            </a:r>
            <a:br>
              <a:rPr lang="hr-HR" dirty="0"/>
            </a:br>
            <a:r>
              <a:rPr lang="hr-HR" dirty="0"/>
              <a:t> </a:t>
            </a:r>
            <a:br>
              <a:rPr lang="hr-HR" dirty="0"/>
            </a:br>
            <a:endParaRPr lang="en-US" dirty="0"/>
          </a:p>
        </p:txBody>
      </p:sp>
      <p:sp>
        <p:nvSpPr>
          <p:cNvPr id="3" name="Content Placeholder 2"/>
          <p:cNvSpPr>
            <a:spLocks noGrp="1"/>
          </p:cNvSpPr>
          <p:nvPr>
            <p:ph idx="1"/>
          </p:nvPr>
        </p:nvSpPr>
        <p:spPr/>
        <p:txBody>
          <a:bodyPr/>
          <a:lstStyle/>
          <a:p>
            <a:r>
              <a:rPr lang="hr-HR" b="1" i="1" dirty="0"/>
              <a:t>I </a:t>
            </a:r>
            <a:r>
              <a:rPr lang="hr-HR" b="1" i="1" dirty="0" err="1"/>
              <a:t>Discuss</a:t>
            </a:r>
            <a:r>
              <a:rPr lang="hr-HR" b="1" i="1" dirty="0"/>
              <a:t> </a:t>
            </a:r>
            <a:r>
              <a:rPr lang="hr-HR" b="1" i="1" dirty="0" err="1"/>
              <a:t>the</a:t>
            </a:r>
            <a:r>
              <a:rPr lang="hr-HR" b="1" i="1" dirty="0"/>
              <a:t> </a:t>
            </a:r>
            <a:r>
              <a:rPr lang="hr-HR" b="1" i="1" dirty="0" err="1"/>
              <a:t>following</a:t>
            </a:r>
            <a:r>
              <a:rPr lang="hr-HR" b="1" i="1" dirty="0"/>
              <a:t> </a:t>
            </a:r>
            <a:r>
              <a:rPr lang="hr-HR" b="1" i="1" dirty="0" err="1"/>
              <a:t>questions</a:t>
            </a:r>
            <a:r>
              <a:rPr lang="hr-HR" b="1" i="1" dirty="0"/>
              <a:t>:</a:t>
            </a:r>
            <a:endParaRPr lang="hr-HR" dirty="0"/>
          </a:p>
          <a:p>
            <a:pPr lvl="0"/>
            <a:r>
              <a:rPr lang="hr-HR" dirty="0"/>
              <a:t>How </a:t>
            </a:r>
            <a:r>
              <a:rPr lang="hr-HR" dirty="0" err="1"/>
              <a:t>can</a:t>
            </a:r>
            <a:r>
              <a:rPr lang="hr-HR" dirty="0"/>
              <a:t> </a:t>
            </a:r>
            <a:r>
              <a:rPr lang="hr-HR" dirty="0" err="1"/>
              <a:t>digital</a:t>
            </a:r>
            <a:r>
              <a:rPr lang="hr-HR" dirty="0"/>
              <a:t> </a:t>
            </a:r>
            <a:r>
              <a:rPr lang="hr-HR" dirty="0" err="1"/>
              <a:t>public</a:t>
            </a:r>
            <a:r>
              <a:rPr lang="hr-HR" dirty="0"/>
              <a:t> </a:t>
            </a:r>
            <a:r>
              <a:rPr lang="hr-HR" dirty="0" err="1"/>
              <a:t>services</a:t>
            </a:r>
            <a:r>
              <a:rPr lang="hr-HR" dirty="0"/>
              <a:t> </a:t>
            </a:r>
            <a:r>
              <a:rPr lang="hr-HR" dirty="0" err="1"/>
              <a:t>improve</a:t>
            </a:r>
            <a:r>
              <a:rPr lang="hr-HR" dirty="0"/>
              <a:t> </a:t>
            </a:r>
            <a:r>
              <a:rPr lang="hr-HR" dirty="0" err="1"/>
              <a:t>the</a:t>
            </a:r>
            <a:r>
              <a:rPr lang="hr-HR" dirty="0"/>
              <a:t> </a:t>
            </a:r>
            <a:r>
              <a:rPr lang="hr-HR" dirty="0" err="1"/>
              <a:t>lives</a:t>
            </a:r>
            <a:r>
              <a:rPr lang="hr-HR" dirty="0"/>
              <a:t> </a:t>
            </a:r>
            <a:r>
              <a:rPr lang="hr-HR" dirty="0" err="1"/>
              <a:t>of</a:t>
            </a:r>
            <a:r>
              <a:rPr lang="hr-HR" dirty="0"/>
              <a:t> </a:t>
            </a:r>
            <a:r>
              <a:rPr lang="hr-HR" dirty="0" err="1"/>
              <a:t>citizens</a:t>
            </a:r>
            <a:r>
              <a:rPr lang="hr-HR" dirty="0"/>
              <a:t>?</a:t>
            </a:r>
          </a:p>
          <a:p>
            <a:pPr lvl="0"/>
            <a:r>
              <a:rPr lang="hr-HR" dirty="0" err="1"/>
              <a:t>What</a:t>
            </a:r>
            <a:r>
              <a:rPr lang="hr-HR" dirty="0"/>
              <a:t> do </a:t>
            </a:r>
            <a:r>
              <a:rPr lang="hr-HR" dirty="0" err="1"/>
              <a:t>you</a:t>
            </a:r>
            <a:r>
              <a:rPr lang="hr-HR" dirty="0"/>
              <a:t> </a:t>
            </a:r>
            <a:r>
              <a:rPr lang="hr-HR" dirty="0" err="1"/>
              <a:t>know</a:t>
            </a:r>
            <a:r>
              <a:rPr lang="hr-HR" dirty="0"/>
              <a:t> </a:t>
            </a:r>
            <a:r>
              <a:rPr lang="hr-HR" dirty="0" err="1"/>
              <a:t>about</a:t>
            </a:r>
            <a:r>
              <a:rPr lang="hr-HR" dirty="0"/>
              <a:t> </a:t>
            </a:r>
            <a:r>
              <a:rPr lang="hr-HR" dirty="0" err="1"/>
              <a:t>the</a:t>
            </a:r>
            <a:r>
              <a:rPr lang="hr-HR" dirty="0"/>
              <a:t> e-</a:t>
            </a:r>
            <a:r>
              <a:rPr lang="hr-HR" dirty="0" err="1"/>
              <a:t>citizen</a:t>
            </a:r>
            <a:r>
              <a:rPr lang="hr-HR" dirty="0"/>
              <a:t> </a:t>
            </a:r>
            <a:r>
              <a:rPr lang="hr-HR" dirty="0" err="1"/>
              <a:t>project</a:t>
            </a:r>
            <a:r>
              <a:rPr lang="hr-HR" dirty="0"/>
              <a:t>? </a:t>
            </a:r>
            <a:r>
              <a:rPr lang="hr-HR" dirty="0" err="1"/>
              <a:t>Have</a:t>
            </a:r>
            <a:r>
              <a:rPr lang="hr-HR" dirty="0"/>
              <a:t> </a:t>
            </a:r>
            <a:r>
              <a:rPr lang="hr-HR" dirty="0" err="1"/>
              <a:t>you</a:t>
            </a:r>
            <a:r>
              <a:rPr lang="hr-HR" dirty="0"/>
              <a:t> </a:t>
            </a:r>
            <a:r>
              <a:rPr lang="hr-HR" dirty="0" err="1"/>
              <a:t>made</a:t>
            </a:r>
            <a:r>
              <a:rPr lang="hr-HR" dirty="0"/>
              <a:t> use </a:t>
            </a:r>
            <a:r>
              <a:rPr lang="hr-HR" dirty="0" err="1"/>
              <a:t>of</a:t>
            </a:r>
            <a:r>
              <a:rPr lang="hr-HR" dirty="0"/>
              <a:t> </a:t>
            </a:r>
            <a:r>
              <a:rPr lang="hr-HR" dirty="0" err="1"/>
              <a:t>any</a:t>
            </a:r>
            <a:r>
              <a:rPr lang="hr-HR" dirty="0"/>
              <a:t> </a:t>
            </a:r>
            <a:r>
              <a:rPr lang="hr-HR" dirty="0" err="1"/>
              <a:t>of</a:t>
            </a:r>
            <a:r>
              <a:rPr lang="hr-HR" dirty="0"/>
              <a:t> </a:t>
            </a:r>
            <a:r>
              <a:rPr lang="hr-HR" dirty="0" err="1"/>
              <a:t>its</a:t>
            </a:r>
            <a:r>
              <a:rPr lang="hr-HR" dirty="0"/>
              <a:t> </a:t>
            </a:r>
            <a:r>
              <a:rPr lang="hr-HR" dirty="0" err="1"/>
              <a:t>benefits</a:t>
            </a:r>
            <a:r>
              <a:rPr lang="hr-HR" dirty="0"/>
              <a:t>?</a:t>
            </a:r>
          </a:p>
          <a:p>
            <a:pPr lvl="0"/>
            <a:r>
              <a:rPr lang="hr-HR" dirty="0" err="1"/>
              <a:t>What</a:t>
            </a:r>
            <a:r>
              <a:rPr lang="hr-HR" dirty="0"/>
              <a:t> are </a:t>
            </a:r>
            <a:r>
              <a:rPr lang="hr-HR" dirty="0" err="1"/>
              <a:t>the</a:t>
            </a:r>
            <a:r>
              <a:rPr lang="hr-HR" dirty="0"/>
              <a:t> major </a:t>
            </a:r>
            <a:r>
              <a:rPr lang="hr-HR" dirty="0" err="1" smtClean="0"/>
              <a:t>obstacles</a:t>
            </a:r>
            <a:r>
              <a:rPr lang="hr-HR" dirty="0" smtClean="0"/>
              <a:t> </a:t>
            </a:r>
            <a:r>
              <a:rPr lang="hr-HR" dirty="0"/>
              <a:t>to </a:t>
            </a:r>
            <a:r>
              <a:rPr lang="hr-HR" dirty="0" err="1"/>
              <a:t>realizing</a:t>
            </a:r>
            <a:r>
              <a:rPr lang="hr-HR" dirty="0"/>
              <a:t> e-</a:t>
            </a:r>
            <a:r>
              <a:rPr lang="hr-HR" dirty="0" err="1"/>
              <a:t>government</a:t>
            </a:r>
            <a:r>
              <a:rPr lang="hr-HR" dirty="0"/>
              <a:t> </a:t>
            </a:r>
            <a:r>
              <a:rPr lang="hr-HR" dirty="0" err="1"/>
              <a:t>goals</a:t>
            </a:r>
            <a:r>
              <a:rPr lang="hr-HR" dirty="0"/>
              <a:t>?</a:t>
            </a:r>
          </a:p>
          <a:p>
            <a:pPr lvl="0"/>
            <a:r>
              <a:rPr lang="hr-HR" dirty="0" err="1"/>
              <a:t>What</a:t>
            </a:r>
            <a:r>
              <a:rPr lang="hr-HR" dirty="0"/>
              <a:t> are </a:t>
            </a:r>
            <a:r>
              <a:rPr lang="hr-HR" dirty="0" err="1"/>
              <a:t>the</a:t>
            </a:r>
            <a:r>
              <a:rPr lang="hr-HR" dirty="0"/>
              <a:t> </a:t>
            </a:r>
            <a:r>
              <a:rPr lang="hr-HR" dirty="0" err="1"/>
              <a:t>advantages</a:t>
            </a:r>
            <a:r>
              <a:rPr lang="hr-HR" dirty="0"/>
              <a:t> </a:t>
            </a:r>
            <a:r>
              <a:rPr lang="hr-HR" dirty="0" err="1"/>
              <a:t>and</a:t>
            </a:r>
            <a:r>
              <a:rPr lang="hr-HR" dirty="0"/>
              <a:t> </a:t>
            </a:r>
            <a:r>
              <a:rPr lang="hr-HR" dirty="0" err="1"/>
              <a:t>disadvantages</a:t>
            </a:r>
            <a:r>
              <a:rPr lang="hr-HR" dirty="0"/>
              <a:t> </a:t>
            </a:r>
            <a:r>
              <a:rPr lang="hr-HR" dirty="0" err="1"/>
              <a:t>of</a:t>
            </a:r>
            <a:r>
              <a:rPr lang="hr-HR" dirty="0"/>
              <a:t> e-</a:t>
            </a:r>
            <a:r>
              <a:rPr lang="hr-HR" dirty="0" err="1"/>
              <a:t>government</a:t>
            </a:r>
            <a:r>
              <a:rPr lang="hr-HR" dirty="0"/>
              <a:t> </a:t>
            </a:r>
            <a:r>
              <a:rPr lang="hr-HR" dirty="0" err="1"/>
              <a:t>implementation</a:t>
            </a:r>
            <a:r>
              <a:rPr lang="hr-HR" dirty="0"/>
              <a:t>?</a:t>
            </a:r>
          </a:p>
          <a:p>
            <a:endParaRPr lang="en-US" dirty="0"/>
          </a:p>
        </p:txBody>
      </p:sp>
    </p:spTree>
    <p:extLst>
      <p:ext uri="{BB962C8B-B14F-4D97-AF65-F5344CB8AC3E}">
        <p14:creationId xmlns:p14="http://schemas.microsoft.com/office/powerpoint/2010/main" val="3089525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2000" b="1" dirty="0"/>
              <a:t>COMMUNICATION FROM THE COMMISSION TO THE EUROPEAN PARLIAMENT, THE COUNCIL, THE EUROPEAN ECONOMIC AND SOCIAL COMMITTEE AND THE COMMITTEE OF THE </a:t>
            </a:r>
            <a:r>
              <a:rPr lang="hr-HR" sz="2000" b="1" dirty="0" smtClean="0"/>
              <a:t>REGIONS</a:t>
            </a:r>
            <a:r>
              <a:rPr lang="hr-HR" sz="2000" dirty="0" smtClean="0"/>
              <a:t>: </a:t>
            </a:r>
            <a:r>
              <a:rPr lang="hr-HR" sz="2000" b="1" dirty="0" smtClean="0"/>
              <a:t>EU </a:t>
            </a:r>
            <a:r>
              <a:rPr lang="hr-HR" sz="2000" b="1" dirty="0" err="1"/>
              <a:t>eGovernment</a:t>
            </a:r>
            <a:r>
              <a:rPr lang="hr-HR" sz="2000" b="1" dirty="0"/>
              <a:t> </a:t>
            </a:r>
            <a:r>
              <a:rPr lang="hr-HR" sz="2000" b="1" dirty="0" err="1"/>
              <a:t>Action</a:t>
            </a:r>
            <a:r>
              <a:rPr lang="hr-HR" sz="2000" b="1" dirty="0"/>
              <a:t> Plan 2016-2020</a:t>
            </a:r>
            <a:r>
              <a:rPr lang="hr-HR" sz="2000" dirty="0"/>
              <a:t/>
            </a:r>
            <a:br>
              <a:rPr lang="hr-HR" sz="2000" dirty="0"/>
            </a:br>
            <a:r>
              <a:rPr lang="hr-HR" sz="2000" b="1" dirty="0" err="1"/>
              <a:t>Accelerating</a:t>
            </a:r>
            <a:r>
              <a:rPr lang="hr-HR" sz="2000" b="1" dirty="0"/>
              <a:t> </a:t>
            </a:r>
            <a:r>
              <a:rPr lang="hr-HR" sz="2000" b="1" dirty="0" err="1"/>
              <a:t>the</a:t>
            </a:r>
            <a:r>
              <a:rPr lang="hr-HR" sz="2000" b="1" dirty="0"/>
              <a:t> </a:t>
            </a:r>
            <a:r>
              <a:rPr lang="hr-HR" sz="2000" b="1" dirty="0" err="1"/>
              <a:t>digital</a:t>
            </a:r>
            <a:r>
              <a:rPr lang="hr-HR" sz="2000" b="1" dirty="0"/>
              <a:t> </a:t>
            </a:r>
            <a:r>
              <a:rPr lang="hr-HR" sz="2000" b="1" dirty="0" err="1"/>
              <a:t>transformation</a:t>
            </a:r>
            <a:r>
              <a:rPr lang="hr-HR" sz="2000" b="1" dirty="0"/>
              <a:t> </a:t>
            </a:r>
            <a:r>
              <a:rPr lang="hr-HR" sz="2000" b="1" dirty="0" err="1"/>
              <a:t>of</a:t>
            </a:r>
            <a:r>
              <a:rPr lang="hr-HR" sz="2000" b="1" dirty="0"/>
              <a:t> </a:t>
            </a:r>
            <a:r>
              <a:rPr lang="hr-HR" sz="2000" b="1" dirty="0" err="1"/>
              <a:t>government</a:t>
            </a:r>
            <a:r>
              <a:rPr lang="hr-HR" sz="2000" b="1" dirty="0"/>
              <a:t/>
            </a:r>
            <a:br>
              <a:rPr lang="hr-HR" sz="2000" b="1" dirty="0"/>
            </a:br>
            <a:r>
              <a:rPr lang="hr-HR" dirty="0"/>
              <a:t/>
            </a:r>
            <a:br>
              <a:rPr lang="hr-HR" dirty="0"/>
            </a:br>
            <a:endParaRPr lang="en-US" dirty="0"/>
          </a:p>
        </p:txBody>
      </p:sp>
      <p:sp>
        <p:nvSpPr>
          <p:cNvPr id="3" name="Content Placeholder 2"/>
          <p:cNvSpPr>
            <a:spLocks noGrp="1"/>
          </p:cNvSpPr>
          <p:nvPr>
            <p:ph idx="1"/>
          </p:nvPr>
        </p:nvSpPr>
        <p:spPr/>
        <p:txBody>
          <a:bodyPr>
            <a:normAutofit fontScale="92500"/>
          </a:bodyPr>
          <a:lstStyle/>
          <a:p>
            <a:r>
              <a:rPr lang="hr-HR" dirty="0" err="1"/>
              <a:t>eGovernment</a:t>
            </a:r>
            <a:r>
              <a:rPr lang="hr-HR" dirty="0"/>
              <a:t> </a:t>
            </a:r>
            <a:r>
              <a:rPr lang="hr-HR" dirty="0" err="1"/>
              <a:t>supports</a:t>
            </a:r>
            <a:r>
              <a:rPr lang="hr-HR" dirty="0"/>
              <a:t> </a:t>
            </a:r>
            <a:r>
              <a:rPr lang="hr-HR" dirty="0" err="1"/>
              <a:t>administrative</a:t>
            </a:r>
            <a:r>
              <a:rPr lang="hr-HR" dirty="0"/>
              <a:t> </a:t>
            </a:r>
            <a:r>
              <a:rPr lang="hr-HR" dirty="0" err="1"/>
              <a:t>processes</a:t>
            </a:r>
            <a:r>
              <a:rPr lang="hr-HR" dirty="0"/>
              <a:t>, </a:t>
            </a:r>
            <a:r>
              <a:rPr lang="hr-HR" dirty="0" err="1"/>
              <a:t>improves</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the</a:t>
            </a:r>
            <a:r>
              <a:rPr lang="hr-HR" dirty="0"/>
              <a:t> </a:t>
            </a:r>
            <a:r>
              <a:rPr lang="hr-HR" dirty="0" err="1"/>
              <a:t>services</a:t>
            </a:r>
            <a:r>
              <a:rPr lang="hr-HR" dirty="0"/>
              <a:t> </a:t>
            </a:r>
            <a:r>
              <a:rPr lang="hr-HR" dirty="0" err="1"/>
              <a:t>and</a:t>
            </a:r>
            <a:r>
              <a:rPr lang="hr-HR" dirty="0"/>
              <a:t> </a:t>
            </a:r>
            <a:r>
              <a:rPr lang="hr-HR" dirty="0" err="1"/>
              <a:t>increases</a:t>
            </a:r>
            <a:r>
              <a:rPr lang="hr-HR" dirty="0"/>
              <a:t> </a:t>
            </a:r>
            <a:r>
              <a:rPr lang="hr-HR" dirty="0" err="1"/>
              <a:t>internal</a:t>
            </a:r>
            <a:r>
              <a:rPr lang="hr-HR" dirty="0"/>
              <a:t> </a:t>
            </a:r>
            <a:r>
              <a:rPr lang="hr-HR" dirty="0" err="1"/>
              <a:t>public</a:t>
            </a:r>
            <a:r>
              <a:rPr lang="hr-HR" dirty="0"/>
              <a:t> </a:t>
            </a:r>
            <a:r>
              <a:rPr lang="hr-HR" dirty="0" err="1"/>
              <a:t>sector</a:t>
            </a:r>
            <a:r>
              <a:rPr lang="hr-HR" dirty="0"/>
              <a:t> </a:t>
            </a:r>
            <a:r>
              <a:rPr lang="hr-HR" dirty="0" err="1"/>
              <a:t>efficiency</a:t>
            </a:r>
            <a:r>
              <a:rPr lang="hr-HR" dirty="0"/>
              <a:t>. </a:t>
            </a:r>
            <a:endParaRPr lang="hr-HR" dirty="0" smtClean="0"/>
          </a:p>
          <a:p>
            <a:r>
              <a:rPr lang="hr-HR" dirty="0" smtClean="0"/>
              <a:t>Digital </a:t>
            </a:r>
            <a:r>
              <a:rPr lang="hr-HR" dirty="0" err="1"/>
              <a:t>public</a:t>
            </a:r>
            <a:r>
              <a:rPr lang="hr-HR" dirty="0"/>
              <a:t> </a:t>
            </a:r>
            <a:r>
              <a:rPr lang="hr-HR" dirty="0" err="1"/>
              <a:t>services</a:t>
            </a:r>
            <a:r>
              <a:rPr lang="hr-HR" dirty="0"/>
              <a:t> </a:t>
            </a:r>
            <a:r>
              <a:rPr lang="hr-HR" dirty="0" err="1"/>
              <a:t>reduce</a:t>
            </a:r>
            <a:r>
              <a:rPr lang="hr-HR" dirty="0"/>
              <a:t> </a:t>
            </a:r>
            <a:r>
              <a:rPr lang="hr-HR" dirty="0" err="1"/>
              <a:t>administrative</a:t>
            </a:r>
            <a:r>
              <a:rPr lang="hr-HR" dirty="0"/>
              <a:t> </a:t>
            </a:r>
            <a:r>
              <a:rPr lang="hr-HR" dirty="0" err="1"/>
              <a:t>burden</a:t>
            </a:r>
            <a:r>
              <a:rPr lang="hr-HR" dirty="0"/>
              <a:t> on </a:t>
            </a:r>
            <a:r>
              <a:rPr lang="hr-HR" dirty="0" err="1"/>
              <a:t>businesses</a:t>
            </a:r>
            <a:r>
              <a:rPr lang="hr-HR" dirty="0"/>
              <a:t> </a:t>
            </a:r>
            <a:r>
              <a:rPr lang="hr-HR" dirty="0" err="1"/>
              <a:t>and</a:t>
            </a:r>
            <a:r>
              <a:rPr lang="hr-HR" dirty="0"/>
              <a:t> </a:t>
            </a:r>
            <a:r>
              <a:rPr lang="hr-HR" dirty="0" err="1"/>
              <a:t>citizens</a:t>
            </a:r>
            <a:r>
              <a:rPr lang="hr-HR" dirty="0"/>
              <a:t> </a:t>
            </a:r>
            <a:r>
              <a:rPr lang="hr-HR" dirty="0" err="1"/>
              <a:t>by</a:t>
            </a:r>
            <a:r>
              <a:rPr lang="hr-HR" dirty="0"/>
              <a:t> </a:t>
            </a:r>
            <a:r>
              <a:rPr lang="hr-HR" dirty="0" err="1"/>
              <a:t>making</a:t>
            </a:r>
            <a:r>
              <a:rPr lang="hr-HR" dirty="0"/>
              <a:t> </a:t>
            </a:r>
            <a:r>
              <a:rPr lang="hr-HR" dirty="0" err="1"/>
              <a:t>their</a:t>
            </a:r>
            <a:r>
              <a:rPr lang="hr-HR" dirty="0"/>
              <a:t> </a:t>
            </a:r>
            <a:r>
              <a:rPr lang="hr-HR" dirty="0" err="1"/>
              <a:t>interactions</a:t>
            </a:r>
            <a:r>
              <a:rPr lang="hr-HR" dirty="0"/>
              <a:t> </a:t>
            </a:r>
            <a:r>
              <a:rPr lang="hr-HR" dirty="0" err="1"/>
              <a:t>with</a:t>
            </a:r>
            <a:r>
              <a:rPr lang="hr-HR" dirty="0"/>
              <a:t> </a:t>
            </a:r>
            <a:r>
              <a:rPr lang="hr-HR" dirty="0" err="1"/>
              <a:t>public</a:t>
            </a:r>
            <a:r>
              <a:rPr lang="hr-HR" dirty="0"/>
              <a:t> </a:t>
            </a:r>
            <a:r>
              <a:rPr lang="hr-HR" dirty="0" err="1"/>
              <a:t>administrations</a:t>
            </a:r>
            <a:r>
              <a:rPr lang="hr-HR" dirty="0"/>
              <a:t> </a:t>
            </a:r>
            <a:r>
              <a:rPr lang="hr-HR" dirty="0" err="1"/>
              <a:t>faster</a:t>
            </a:r>
            <a:r>
              <a:rPr lang="hr-HR" dirty="0"/>
              <a:t> </a:t>
            </a:r>
            <a:r>
              <a:rPr lang="hr-HR" dirty="0" err="1"/>
              <a:t>and</a:t>
            </a:r>
            <a:r>
              <a:rPr lang="hr-HR" dirty="0"/>
              <a:t> </a:t>
            </a:r>
            <a:r>
              <a:rPr lang="hr-HR" dirty="0" err="1"/>
              <a:t>efficient</a:t>
            </a:r>
            <a:r>
              <a:rPr lang="hr-HR" dirty="0"/>
              <a:t>, more </a:t>
            </a:r>
            <a:r>
              <a:rPr lang="hr-HR" dirty="0" err="1"/>
              <a:t>convenient</a:t>
            </a:r>
            <a:r>
              <a:rPr lang="hr-HR" dirty="0"/>
              <a:t> </a:t>
            </a:r>
            <a:r>
              <a:rPr lang="hr-HR" dirty="0" err="1"/>
              <a:t>and</a:t>
            </a:r>
            <a:r>
              <a:rPr lang="hr-HR" dirty="0"/>
              <a:t> transparent, </a:t>
            </a:r>
            <a:r>
              <a:rPr lang="hr-HR" dirty="0" err="1"/>
              <a:t>and</a:t>
            </a:r>
            <a:r>
              <a:rPr lang="hr-HR" dirty="0"/>
              <a:t> </a:t>
            </a:r>
            <a:r>
              <a:rPr lang="hr-HR" dirty="0" err="1"/>
              <a:t>less</a:t>
            </a:r>
            <a:r>
              <a:rPr lang="hr-HR" dirty="0"/>
              <a:t> </a:t>
            </a:r>
            <a:r>
              <a:rPr lang="hr-HR" dirty="0" err="1"/>
              <a:t>costly</a:t>
            </a:r>
            <a:r>
              <a:rPr lang="hr-HR" dirty="0"/>
              <a:t>. </a:t>
            </a:r>
            <a:endParaRPr lang="hr-HR" dirty="0" smtClean="0"/>
          </a:p>
          <a:p>
            <a:r>
              <a:rPr lang="hr-HR" dirty="0" smtClean="0"/>
              <a:t>In </a:t>
            </a:r>
            <a:r>
              <a:rPr lang="hr-HR" dirty="0" err="1"/>
              <a:t>addition</a:t>
            </a:r>
            <a:r>
              <a:rPr lang="hr-HR" dirty="0"/>
              <a:t>, </a:t>
            </a:r>
            <a:r>
              <a:rPr lang="hr-HR" dirty="0" err="1"/>
              <a:t>using</a:t>
            </a:r>
            <a:r>
              <a:rPr lang="hr-HR" dirty="0"/>
              <a:t> </a:t>
            </a:r>
            <a:r>
              <a:rPr lang="hr-HR" dirty="0" err="1"/>
              <a:t>digital</a:t>
            </a:r>
            <a:r>
              <a:rPr lang="hr-HR" dirty="0"/>
              <a:t> </a:t>
            </a:r>
            <a:r>
              <a:rPr lang="hr-HR" dirty="0" err="1"/>
              <a:t>technologies</a:t>
            </a:r>
            <a:r>
              <a:rPr lang="hr-HR" dirty="0"/>
              <a:t> as </a:t>
            </a:r>
            <a:r>
              <a:rPr lang="hr-HR" dirty="0" err="1"/>
              <a:t>an</a:t>
            </a:r>
            <a:r>
              <a:rPr lang="hr-HR" dirty="0"/>
              <a:t> </a:t>
            </a:r>
            <a:r>
              <a:rPr lang="hr-HR" dirty="0" err="1"/>
              <a:t>integrated</a:t>
            </a:r>
            <a:r>
              <a:rPr lang="hr-HR" dirty="0"/>
              <a:t> </a:t>
            </a:r>
            <a:r>
              <a:rPr lang="hr-HR" dirty="0" err="1"/>
              <a:t>part</a:t>
            </a:r>
            <a:r>
              <a:rPr lang="hr-HR" dirty="0"/>
              <a:t> </a:t>
            </a:r>
            <a:r>
              <a:rPr lang="hr-HR" dirty="0" err="1"/>
              <a:t>of</a:t>
            </a:r>
            <a:r>
              <a:rPr lang="hr-HR" dirty="0"/>
              <a:t> </a:t>
            </a:r>
            <a:r>
              <a:rPr lang="hr-HR" dirty="0" err="1"/>
              <a:t>governments</a:t>
            </a:r>
            <a:r>
              <a:rPr lang="hr-HR" dirty="0"/>
              <a:t>’ </a:t>
            </a:r>
            <a:r>
              <a:rPr lang="hr-HR" dirty="0" err="1"/>
              <a:t>modernisation</a:t>
            </a:r>
            <a:r>
              <a:rPr lang="hr-HR" dirty="0"/>
              <a:t> </a:t>
            </a:r>
            <a:r>
              <a:rPr lang="hr-HR" dirty="0" err="1"/>
              <a:t>strategies</a:t>
            </a:r>
            <a:r>
              <a:rPr lang="hr-HR" dirty="0"/>
              <a:t> </a:t>
            </a:r>
            <a:r>
              <a:rPr lang="hr-HR" dirty="0" err="1"/>
              <a:t>can</a:t>
            </a:r>
            <a:r>
              <a:rPr lang="hr-HR" dirty="0"/>
              <a:t> </a:t>
            </a:r>
            <a:r>
              <a:rPr lang="hr-HR" dirty="0" err="1"/>
              <a:t>unlock</a:t>
            </a:r>
            <a:r>
              <a:rPr lang="hr-HR" dirty="0"/>
              <a:t> </a:t>
            </a:r>
            <a:r>
              <a:rPr lang="hr-HR" dirty="0" err="1"/>
              <a:t>further</a:t>
            </a:r>
            <a:r>
              <a:rPr lang="hr-HR" dirty="0"/>
              <a:t> </a:t>
            </a:r>
            <a:r>
              <a:rPr lang="hr-HR" dirty="0" err="1"/>
              <a:t>economic</a:t>
            </a:r>
            <a:r>
              <a:rPr lang="hr-HR" dirty="0"/>
              <a:t> </a:t>
            </a:r>
            <a:r>
              <a:rPr lang="hr-HR" dirty="0" err="1"/>
              <a:t>and</a:t>
            </a:r>
            <a:r>
              <a:rPr lang="hr-HR" dirty="0"/>
              <a:t> </a:t>
            </a:r>
            <a:r>
              <a:rPr lang="hr-HR" dirty="0" err="1"/>
              <a:t>social</a:t>
            </a:r>
            <a:r>
              <a:rPr lang="hr-HR" dirty="0"/>
              <a:t> </a:t>
            </a:r>
            <a:r>
              <a:rPr lang="hr-HR" dirty="0" err="1"/>
              <a:t>benefits</a:t>
            </a:r>
            <a:r>
              <a:rPr lang="hr-HR" dirty="0"/>
              <a:t> for </a:t>
            </a:r>
            <a:r>
              <a:rPr lang="hr-HR" dirty="0" err="1"/>
              <a:t>society</a:t>
            </a:r>
            <a:r>
              <a:rPr lang="hr-HR" dirty="0"/>
              <a:t> as a </a:t>
            </a:r>
            <a:r>
              <a:rPr lang="hr-HR" dirty="0" err="1"/>
              <a:t>whole</a:t>
            </a:r>
            <a:r>
              <a:rPr lang="hr-HR" dirty="0"/>
              <a:t>. </a:t>
            </a:r>
            <a:endParaRPr lang="hr-HR" dirty="0" smtClean="0"/>
          </a:p>
          <a:p>
            <a:r>
              <a:rPr lang="hr-HR" dirty="0" err="1" smtClean="0"/>
              <a:t>The</a:t>
            </a:r>
            <a:r>
              <a:rPr lang="hr-HR" dirty="0" smtClean="0"/>
              <a:t> </a:t>
            </a:r>
            <a:r>
              <a:rPr lang="hr-HR" dirty="0" err="1"/>
              <a:t>digital</a:t>
            </a:r>
            <a:r>
              <a:rPr lang="hr-HR" dirty="0"/>
              <a:t> </a:t>
            </a:r>
            <a:r>
              <a:rPr lang="hr-HR" dirty="0" err="1"/>
              <a:t>transformation</a:t>
            </a:r>
            <a:r>
              <a:rPr lang="hr-HR" dirty="0"/>
              <a:t> </a:t>
            </a:r>
            <a:r>
              <a:rPr lang="hr-HR" dirty="0" err="1"/>
              <a:t>of</a:t>
            </a:r>
            <a:r>
              <a:rPr lang="hr-HR" dirty="0"/>
              <a:t> </a:t>
            </a:r>
            <a:r>
              <a:rPr lang="hr-HR" dirty="0" err="1"/>
              <a:t>government</a:t>
            </a:r>
            <a:r>
              <a:rPr lang="hr-HR" dirty="0"/>
              <a:t> </a:t>
            </a:r>
            <a:r>
              <a:rPr lang="hr-HR" dirty="0" err="1"/>
              <a:t>is</a:t>
            </a:r>
            <a:r>
              <a:rPr lang="hr-HR" dirty="0"/>
              <a:t> a </a:t>
            </a:r>
            <a:r>
              <a:rPr lang="hr-HR" dirty="0" err="1"/>
              <a:t>key</a:t>
            </a:r>
            <a:r>
              <a:rPr lang="hr-HR" dirty="0"/>
              <a:t> element to </a:t>
            </a:r>
            <a:r>
              <a:rPr lang="hr-HR" dirty="0" err="1"/>
              <a:t>the</a:t>
            </a:r>
            <a:r>
              <a:rPr lang="hr-HR" dirty="0"/>
              <a:t> </a:t>
            </a:r>
            <a:r>
              <a:rPr lang="hr-HR" dirty="0" err="1"/>
              <a:t>success</a:t>
            </a:r>
            <a:r>
              <a:rPr lang="hr-HR" dirty="0"/>
              <a:t> </a:t>
            </a:r>
            <a:r>
              <a:rPr lang="hr-HR" dirty="0" err="1"/>
              <a:t>of</a:t>
            </a:r>
            <a:r>
              <a:rPr lang="hr-HR" dirty="0"/>
              <a:t> </a:t>
            </a:r>
            <a:r>
              <a:rPr lang="hr-HR" dirty="0" err="1"/>
              <a:t>the</a:t>
            </a:r>
            <a:r>
              <a:rPr lang="hr-HR" dirty="0"/>
              <a:t> Single </a:t>
            </a:r>
            <a:r>
              <a:rPr lang="hr-HR" dirty="0" err="1"/>
              <a:t>Market</a:t>
            </a:r>
            <a:r>
              <a:rPr lang="hr-HR" dirty="0"/>
              <a:t>. </a:t>
            </a:r>
          </a:p>
          <a:p>
            <a:endParaRPr lang="en-US" dirty="0"/>
          </a:p>
        </p:txBody>
      </p:sp>
    </p:spTree>
    <p:extLst>
      <p:ext uri="{BB962C8B-B14F-4D97-AF65-F5344CB8AC3E}">
        <p14:creationId xmlns:p14="http://schemas.microsoft.com/office/powerpoint/2010/main" val="1428938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a:t>EU </a:t>
            </a:r>
            <a:r>
              <a:rPr lang="hr-HR" b="1" dirty="0" err="1"/>
              <a:t>eGovernment</a:t>
            </a:r>
            <a:r>
              <a:rPr lang="hr-HR" b="1" dirty="0"/>
              <a:t> </a:t>
            </a:r>
            <a:r>
              <a:rPr lang="hr-HR" b="1" dirty="0" err="1"/>
              <a:t>Action</a:t>
            </a:r>
            <a:r>
              <a:rPr lang="hr-HR" b="1" dirty="0"/>
              <a:t> Plan 2016-2020</a:t>
            </a:r>
            <a:r>
              <a:rPr lang="hr-HR" dirty="0"/>
              <a:t/>
            </a:r>
            <a:br>
              <a:rPr lang="hr-HR" dirty="0"/>
            </a:br>
            <a:r>
              <a:rPr lang="hr-HR" b="1" dirty="0" err="1"/>
              <a:t>Accelerating</a:t>
            </a:r>
            <a:r>
              <a:rPr lang="hr-HR" b="1" dirty="0"/>
              <a:t> </a:t>
            </a:r>
            <a:r>
              <a:rPr lang="hr-HR" b="1" dirty="0" err="1"/>
              <a:t>the</a:t>
            </a:r>
            <a:r>
              <a:rPr lang="hr-HR" b="1" dirty="0"/>
              <a:t> </a:t>
            </a:r>
            <a:r>
              <a:rPr lang="hr-HR" b="1" dirty="0" err="1"/>
              <a:t>digital</a:t>
            </a:r>
            <a:r>
              <a:rPr lang="hr-HR" b="1" dirty="0"/>
              <a:t> </a:t>
            </a:r>
            <a:r>
              <a:rPr lang="hr-HR" b="1" dirty="0" err="1"/>
              <a:t>transformation</a:t>
            </a:r>
            <a:r>
              <a:rPr lang="hr-HR" b="1" dirty="0"/>
              <a:t> </a:t>
            </a:r>
            <a:r>
              <a:rPr lang="hr-HR" b="1" dirty="0" err="1"/>
              <a:t>of</a:t>
            </a:r>
            <a:r>
              <a:rPr lang="hr-HR" b="1" dirty="0"/>
              <a:t> </a:t>
            </a:r>
            <a:r>
              <a:rPr lang="hr-HR" b="1" dirty="0" err="1"/>
              <a:t>government</a:t>
            </a:r>
            <a:endParaRPr lang="en-US" dirty="0"/>
          </a:p>
        </p:txBody>
      </p:sp>
      <p:sp>
        <p:nvSpPr>
          <p:cNvPr id="3" name="Content Placeholder 2"/>
          <p:cNvSpPr>
            <a:spLocks noGrp="1"/>
          </p:cNvSpPr>
          <p:nvPr>
            <p:ph idx="1"/>
          </p:nvPr>
        </p:nvSpPr>
        <p:spPr/>
        <p:txBody>
          <a:bodyPr/>
          <a:lstStyle/>
          <a:p>
            <a:r>
              <a:rPr lang="hr-HR" dirty="0" err="1"/>
              <a:t>The</a:t>
            </a:r>
            <a:r>
              <a:rPr lang="hr-HR" dirty="0"/>
              <a:t> </a:t>
            </a:r>
            <a:r>
              <a:rPr lang="hr-HR" dirty="0" err="1"/>
              <a:t>eGovernment</a:t>
            </a:r>
            <a:r>
              <a:rPr lang="hr-HR" dirty="0"/>
              <a:t> </a:t>
            </a:r>
            <a:r>
              <a:rPr lang="hr-HR" dirty="0" err="1"/>
              <a:t>Action</a:t>
            </a:r>
            <a:r>
              <a:rPr lang="hr-HR" dirty="0"/>
              <a:t> </a:t>
            </a:r>
            <a:r>
              <a:rPr lang="hr-HR" dirty="0" err="1"/>
              <a:t>Plans</a:t>
            </a:r>
            <a:r>
              <a:rPr lang="hr-HR" dirty="0"/>
              <a:t> </a:t>
            </a:r>
            <a:r>
              <a:rPr lang="hr-HR" dirty="0" err="1"/>
              <a:t>have</a:t>
            </a:r>
            <a:r>
              <a:rPr lang="hr-HR" dirty="0"/>
              <a:t> </a:t>
            </a:r>
            <a:r>
              <a:rPr lang="hr-HR" dirty="0" err="1"/>
              <a:t>been</a:t>
            </a:r>
            <a:r>
              <a:rPr lang="hr-HR" dirty="0"/>
              <a:t> </a:t>
            </a:r>
            <a:r>
              <a:rPr lang="hr-HR" dirty="0" err="1"/>
              <a:t>political</a:t>
            </a:r>
            <a:r>
              <a:rPr lang="hr-HR" dirty="0"/>
              <a:t> </a:t>
            </a:r>
            <a:r>
              <a:rPr lang="hr-HR" dirty="0" err="1"/>
              <a:t>instruments</a:t>
            </a:r>
            <a:r>
              <a:rPr lang="hr-HR" dirty="0"/>
              <a:t> to </a:t>
            </a:r>
            <a:r>
              <a:rPr lang="hr-HR" dirty="0" err="1"/>
              <a:t>advance</a:t>
            </a:r>
            <a:r>
              <a:rPr lang="hr-HR" dirty="0"/>
              <a:t> </a:t>
            </a:r>
            <a:r>
              <a:rPr lang="hr-HR" dirty="0" err="1"/>
              <a:t>the</a:t>
            </a:r>
            <a:r>
              <a:rPr lang="hr-HR" dirty="0"/>
              <a:t> </a:t>
            </a:r>
            <a:r>
              <a:rPr lang="hr-HR" dirty="0" err="1"/>
              <a:t>modernisation</a:t>
            </a:r>
            <a:r>
              <a:rPr lang="hr-HR" dirty="0"/>
              <a:t> </a:t>
            </a:r>
            <a:r>
              <a:rPr lang="hr-HR" dirty="0" err="1"/>
              <a:t>of</a:t>
            </a:r>
            <a:r>
              <a:rPr lang="hr-HR" dirty="0"/>
              <a:t> </a:t>
            </a:r>
            <a:r>
              <a:rPr lang="hr-HR" dirty="0" err="1"/>
              <a:t>public</a:t>
            </a:r>
            <a:r>
              <a:rPr lang="hr-HR" dirty="0"/>
              <a:t> </a:t>
            </a:r>
            <a:r>
              <a:rPr lang="hr-HR" dirty="0" err="1"/>
              <a:t>administrations</a:t>
            </a:r>
            <a:r>
              <a:rPr lang="hr-HR" dirty="0"/>
              <a:t> </a:t>
            </a:r>
            <a:r>
              <a:rPr lang="hr-HR" dirty="0" err="1"/>
              <a:t>across</a:t>
            </a:r>
            <a:r>
              <a:rPr lang="hr-HR" dirty="0"/>
              <a:t> </a:t>
            </a:r>
            <a:r>
              <a:rPr lang="hr-HR" dirty="0" err="1"/>
              <a:t>the</a:t>
            </a:r>
            <a:r>
              <a:rPr lang="hr-HR" dirty="0"/>
              <a:t> European Union. </a:t>
            </a:r>
            <a:endParaRPr lang="hr-HR" dirty="0" smtClean="0"/>
          </a:p>
          <a:p>
            <a:r>
              <a:rPr lang="hr-HR" dirty="0" err="1" smtClean="0"/>
              <a:t>They</a:t>
            </a:r>
            <a:r>
              <a:rPr lang="hr-HR" dirty="0" smtClean="0"/>
              <a:t> </a:t>
            </a:r>
            <a:r>
              <a:rPr lang="hr-HR" dirty="0" err="1"/>
              <a:t>have</a:t>
            </a:r>
            <a:r>
              <a:rPr lang="hr-HR" dirty="0"/>
              <a:t> </a:t>
            </a:r>
            <a:r>
              <a:rPr lang="hr-HR" dirty="0" err="1"/>
              <a:t>been</a:t>
            </a:r>
            <a:r>
              <a:rPr lang="hr-HR" dirty="0"/>
              <a:t> </a:t>
            </a:r>
            <a:r>
              <a:rPr lang="hr-HR" dirty="0" err="1"/>
              <a:t>supporting</a:t>
            </a:r>
            <a:r>
              <a:rPr lang="hr-HR" dirty="0"/>
              <a:t> </a:t>
            </a:r>
            <a:r>
              <a:rPr lang="hr-HR" dirty="0" err="1"/>
              <a:t>coordination</a:t>
            </a:r>
            <a:r>
              <a:rPr lang="hr-HR" dirty="0"/>
              <a:t> </a:t>
            </a:r>
            <a:r>
              <a:rPr lang="hr-HR" dirty="0" err="1"/>
              <a:t>and</a:t>
            </a:r>
            <a:r>
              <a:rPr lang="hr-HR" dirty="0"/>
              <a:t> </a:t>
            </a:r>
            <a:r>
              <a:rPr lang="hr-HR" dirty="0" err="1"/>
              <a:t>collaboration</a:t>
            </a:r>
            <a:r>
              <a:rPr lang="hr-HR" dirty="0"/>
              <a:t> </a:t>
            </a:r>
            <a:r>
              <a:rPr lang="hr-HR" dirty="0" err="1"/>
              <a:t>between</a:t>
            </a:r>
            <a:r>
              <a:rPr lang="hr-HR" dirty="0"/>
              <a:t> </a:t>
            </a:r>
            <a:r>
              <a:rPr lang="hr-HR" dirty="0" err="1"/>
              <a:t>Member</a:t>
            </a:r>
            <a:r>
              <a:rPr lang="hr-HR" dirty="0"/>
              <a:t> </a:t>
            </a:r>
            <a:r>
              <a:rPr lang="hr-HR" dirty="0" err="1"/>
              <a:t>States</a:t>
            </a:r>
            <a:r>
              <a:rPr lang="hr-HR" dirty="0"/>
              <a:t> </a:t>
            </a:r>
            <a:r>
              <a:rPr lang="hr-HR" dirty="0" err="1"/>
              <a:t>and</a:t>
            </a:r>
            <a:r>
              <a:rPr lang="hr-HR" dirty="0"/>
              <a:t> </a:t>
            </a:r>
            <a:r>
              <a:rPr lang="hr-HR" dirty="0" err="1"/>
              <a:t>the</a:t>
            </a:r>
            <a:r>
              <a:rPr lang="hr-HR" dirty="0"/>
              <a:t> </a:t>
            </a:r>
            <a:r>
              <a:rPr lang="hr-HR" dirty="0" err="1"/>
              <a:t>Commission</a:t>
            </a:r>
            <a:r>
              <a:rPr lang="hr-HR" dirty="0"/>
              <a:t> </a:t>
            </a:r>
            <a:r>
              <a:rPr lang="hr-HR" dirty="0" err="1"/>
              <a:t>and</a:t>
            </a:r>
            <a:r>
              <a:rPr lang="hr-HR" dirty="0"/>
              <a:t> led to </a:t>
            </a:r>
            <a:r>
              <a:rPr lang="hr-HR" dirty="0" err="1"/>
              <a:t>joint</a:t>
            </a:r>
            <a:r>
              <a:rPr lang="hr-HR" dirty="0"/>
              <a:t> </a:t>
            </a:r>
            <a:r>
              <a:rPr lang="hr-HR" dirty="0" err="1"/>
              <a:t>actions</a:t>
            </a:r>
            <a:r>
              <a:rPr lang="hr-HR" dirty="0"/>
              <a:t> on </a:t>
            </a:r>
            <a:r>
              <a:rPr lang="hr-HR" dirty="0" err="1"/>
              <a:t>eGovernment</a:t>
            </a:r>
            <a:r>
              <a:rPr lang="hr-HR" dirty="0"/>
              <a:t>. </a:t>
            </a:r>
          </a:p>
        </p:txBody>
      </p:sp>
    </p:spTree>
    <p:extLst>
      <p:ext uri="{BB962C8B-B14F-4D97-AF65-F5344CB8AC3E}">
        <p14:creationId xmlns:p14="http://schemas.microsoft.com/office/powerpoint/2010/main" val="32324991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2.Vision </a:t>
            </a:r>
            <a:r>
              <a:rPr lang="hr-HR" dirty="0" err="1"/>
              <a:t>and</a:t>
            </a:r>
            <a:r>
              <a:rPr lang="hr-HR" dirty="0"/>
              <a:t> </a:t>
            </a:r>
            <a:r>
              <a:rPr lang="hr-HR" dirty="0" err="1"/>
              <a:t>underlying</a:t>
            </a:r>
            <a:r>
              <a:rPr lang="hr-HR" dirty="0"/>
              <a:t> </a:t>
            </a:r>
            <a:r>
              <a:rPr lang="hr-HR" dirty="0" err="1"/>
              <a:t>principles</a:t>
            </a:r>
            <a:r>
              <a:rPr lang="hr-HR" dirty="0"/>
              <a:t> </a:t>
            </a:r>
            <a:br>
              <a:rPr lang="hr-HR" dirty="0"/>
            </a:br>
            <a:endParaRPr lang="en-US" dirty="0"/>
          </a:p>
        </p:txBody>
      </p:sp>
      <p:sp>
        <p:nvSpPr>
          <p:cNvPr id="3" name="Content Placeholder 2"/>
          <p:cNvSpPr>
            <a:spLocks noGrp="1"/>
          </p:cNvSpPr>
          <p:nvPr>
            <p:ph idx="1"/>
          </p:nvPr>
        </p:nvSpPr>
        <p:spPr/>
        <p:txBody>
          <a:bodyPr/>
          <a:lstStyle/>
          <a:p>
            <a:r>
              <a:rPr lang="hr-HR" dirty="0" err="1"/>
              <a:t>Member</a:t>
            </a:r>
            <a:r>
              <a:rPr lang="hr-HR" dirty="0"/>
              <a:t> </a:t>
            </a:r>
            <a:r>
              <a:rPr lang="hr-HR" dirty="0" err="1"/>
              <a:t>States</a:t>
            </a:r>
            <a:r>
              <a:rPr lang="hr-HR" dirty="0"/>
              <a:t>' </a:t>
            </a:r>
            <a:r>
              <a:rPr lang="hr-HR" dirty="0" err="1"/>
              <a:t>governments</a:t>
            </a:r>
            <a:r>
              <a:rPr lang="hr-HR" dirty="0"/>
              <a:t> </a:t>
            </a:r>
            <a:r>
              <a:rPr lang="hr-HR" dirty="0" err="1"/>
              <a:t>have</a:t>
            </a:r>
            <a:r>
              <a:rPr lang="hr-HR" dirty="0"/>
              <a:t> </a:t>
            </a:r>
            <a:r>
              <a:rPr lang="hr-HR" dirty="0" err="1"/>
              <a:t>long</a:t>
            </a:r>
            <a:r>
              <a:rPr lang="hr-HR" dirty="0"/>
              <a:t> </a:t>
            </a:r>
            <a:r>
              <a:rPr lang="hr-HR" dirty="0" err="1"/>
              <a:t>aspired</a:t>
            </a:r>
            <a:r>
              <a:rPr lang="hr-HR" dirty="0"/>
              <a:t> to </a:t>
            </a:r>
            <a:r>
              <a:rPr lang="hr-HR" dirty="0" err="1"/>
              <a:t>being</a:t>
            </a:r>
            <a:r>
              <a:rPr lang="hr-HR" dirty="0"/>
              <a:t> </a:t>
            </a:r>
            <a:r>
              <a:rPr lang="hr-HR" dirty="0" err="1"/>
              <a:t>open</a:t>
            </a:r>
            <a:r>
              <a:rPr lang="hr-HR" dirty="0"/>
              <a:t>, </a:t>
            </a:r>
            <a:r>
              <a:rPr lang="hr-HR" dirty="0" err="1"/>
              <a:t>flexible</a:t>
            </a:r>
            <a:r>
              <a:rPr lang="hr-HR" dirty="0"/>
              <a:t> </a:t>
            </a:r>
            <a:r>
              <a:rPr lang="hr-HR" dirty="0" err="1"/>
              <a:t>and</a:t>
            </a:r>
            <a:r>
              <a:rPr lang="hr-HR" dirty="0"/>
              <a:t> </a:t>
            </a:r>
            <a:r>
              <a:rPr lang="hr-HR" dirty="0" err="1"/>
              <a:t>collaborative</a:t>
            </a:r>
            <a:r>
              <a:rPr lang="hr-HR" dirty="0"/>
              <a:t> </a:t>
            </a:r>
            <a:r>
              <a:rPr lang="hr-HR" dirty="0" err="1"/>
              <a:t>in</a:t>
            </a:r>
            <a:r>
              <a:rPr lang="hr-HR" dirty="0"/>
              <a:t> </a:t>
            </a:r>
            <a:r>
              <a:rPr lang="hr-HR" dirty="0" err="1"/>
              <a:t>their</a:t>
            </a:r>
            <a:r>
              <a:rPr lang="hr-HR" dirty="0"/>
              <a:t> </a:t>
            </a:r>
            <a:r>
              <a:rPr lang="hr-HR" dirty="0" err="1"/>
              <a:t>relations</a:t>
            </a:r>
            <a:r>
              <a:rPr lang="hr-HR" dirty="0"/>
              <a:t> </a:t>
            </a:r>
            <a:r>
              <a:rPr lang="hr-HR" dirty="0" err="1"/>
              <a:t>with</a:t>
            </a:r>
            <a:r>
              <a:rPr lang="hr-HR" dirty="0"/>
              <a:t> </a:t>
            </a:r>
            <a:r>
              <a:rPr lang="hr-HR" dirty="0" err="1"/>
              <a:t>citizens</a:t>
            </a:r>
            <a:r>
              <a:rPr lang="hr-HR" dirty="0"/>
              <a:t> </a:t>
            </a:r>
            <a:r>
              <a:rPr lang="hr-HR" dirty="0" err="1"/>
              <a:t>and</a:t>
            </a:r>
            <a:r>
              <a:rPr lang="hr-HR" dirty="0"/>
              <a:t> </a:t>
            </a:r>
            <a:r>
              <a:rPr lang="hr-HR" dirty="0" err="1"/>
              <a:t>businesses</a:t>
            </a:r>
            <a:r>
              <a:rPr lang="hr-HR" dirty="0"/>
              <a:t>, </a:t>
            </a:r>
            <a:r>
              <a:rPr lang="hr-HR" dirty="0" err="1"/>
              <a:t>using</a:t>
            </a:r>
            <a:r>
              <a:rPr lang="hr-HR" dirty="0"/>
              <a:t> </a:t>
            </a:r>
            <a:r>
              <a:rPr lang="hr-HR" dirty="0" err="1"/>
              <a:t>eGovernment</a:t>
            </a:r>
            <a:r>
              <a:rPr lang="hr-HR" dirty="0"/>
              <a:t> to </a:t>
            </a:r>
            <a:r>
              <a:rPr lang="hr-HR" dirty="0" err="1"/>
              <a:t>increase</a:t>
            </a:r>
            <a:r>
              <a:rPr lang="hr-HR" dirty="0"/>
              <a:t> </a:t>
            </a:r>
            <a:r>
              <a:rPr lang="hr-HR" dirty="0" err="1"/>
              <a:t>their</a:t>
            </a:r>
            <a:r>
              <a:rPr lang="hr-HR" dirty="0"/>
              <a:t> </a:t>
            </a:r>
            <a:r>
              <a:rPr lang="hr-HR" dirty="0" err="1"/>
              <a:t>efficiency</a:t>
            </a:r>
            <a:r>
              <a:rPr lang="hr-HR" dirty="0"/>
              <a:t> </a:t>
            </a:r>
            <a:r>
              <a:rPr lang="hr-HR" dirty="0" err="1"/>
              <a:t>and</a:t>
            </a:r>
            <a:r>
              <a:rPr lang="hr-HR" dirty="0"/>
              <a:t> </a:t>
            </a:r>
            <a:r>
              <a:rPr lang="hr-HR" dirty="0" err="1"/>
              <a:t>effectiveness</a:t>
            </a:r>
            <a:r>
              <a:rPr lang="hr-HR" dirty="0"/>
              <a:t> </a:t>
            </a:r>
            <a:r>
              <a:rPr lang="hr-HR" dirty="0" err="1"/>
              <a:t>and</a:t>
            </a:r>
            <a:r>
              <a:rPr lang="hr-HR" dirty="0"/>
              <a:t> </a:t>
            </a:r>
            <a:r>
              <a:rPr lang="hr-HR" dirty="0" err="1"/>
              <a:t>constantly</a:t>
            </a:r>
            <a:r>
              <a:rPr lang="hr-HR" dirty="0"/>
              <a:t> </a:t>
            </a:r>
            <a:r>
              <a:rPr lang="hr-HR" dirty="0" err="1"/>
              <a:t>improving</a:t>
            </a:r>
            <a:r>
              <a:rPr lang="hr-HR" dirty="0"/>
              <a:t> </a:t>
            </a:r>
            <a:r>
              <a:rPr lang="hr-HR" dirty="0" err="1"/>
              <a:t>public</a:t>
            </a:r>
            <a:r>
              <a:rPr lang="hr-HR" dirty="0"/>
              <a:t> </a:t>
            </a:r>
            <a:r>
              <a:rPr lang="hr-HR" dirty="0" err="1"/>
              <a:t>services</a:t>
            </a:r>
            <a:r>
              <a:rPr lang="hr-HR" dirty="0"/>
              <a:t>. </a:t>
            </a:r>
          </a:p>
          <a:p>
            <a:endParaRPr lang="en-US" dirty="0"/>
          </a:p>
        </p:txBody>
      </p:sp>
    </p:spTree>
    <p:extLst>
      <p:ext uri="{BB962C8B-B14F-4D97-AF65-F5344CB8AC3E}">
        <p14:creationId xmlns:p14="http://schemas.microsoft.com/office/powerpoint/2010/main" val="35096434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2.Vision </a:t>
            </a:r>
            <a:r>
              <a:rPr lang="hr-HR" dirty="0" err="1"/>
              <a:t>and</a:t>
            </a:r>
            <a:r>
              <a:rPr lang="hr-HR" dirty="0"/>
              <a:t> </a:t>
            </a:r>
            <a:r>
              <a:rPr lang="hr-HR" dirty="0" err="1"/>
              <a:t>underlying</a:t>
            </a:r>
            <a:r>
              <a:rPr lang="hr-HR" dirty="0"/>
              <a:t> </a:t>
            </a:r>
            <a:r>
              <a:rPr lang="hr-HR" dirty="0" err="1"/>
              <a:t>principles</a:t>
            </a:r>
            <a:endParaRPr lang="en-US" dirty="0"/>
          </a:p>
        </p:txBody>
      </p:sp>
      <p:sp>
        <p:nvSpPr>
          <p:cNvPr id="3" name="Content Placeholder 2"/>
          <p:cNvSpPr>
            <a:spLocks noGrp="1"/>
          </p:cNvSpPr>
          <p:nvPr>
            <p:ph idx="1"/>
          </p:nvPr>
        </p:nvSpPr>
        <p:spPr/>
        <p:txBody>
          <a:bodyPr>
            <a:normAutofit lnSpcReduction="10000"/>
          </a:bodyPr>
          <a:lstStyle/>
          <a:p>
            <a:r>
              <a:rPr lang="hr-HR" dirty="0" err="1"/>
              <a:t>By</a:t>
            </a:r>
            <a:r>
              <a:rPr lang="hr-HR" dirty="0"/>
              <a:t> 2020, </a:t>
            </a:r>
            <a:r>
              <a:rPr lang="hr-HR" dirty="0" err="1"/>
              <a:t>public</a:t>
            </a:r>
            <a:r>
              <a:rPr lang="hr-HR" dirty="0"/>
              <a:t> </a:t>
            </a:r>
            <a:r>
              <a:rPr lang="hr-HR" dirty="0" err="1"/>
              <a:t>administrations</a:t>
            </a:r>
            <a:r>
              <a:rPr lang="hr-HR" dirty="0"/>
              <a:t> </a:t>
            </a:r>
            <a:r>
              <a:rPr lang="hr-HR" dirty="0" err="1"/>
              <a:t>and</a:t>
            </a:r>
            <a:r>
              <a:rPr lang="hr-HR" dirty="0"/>
              <a:t> </a:t>
            </a:r>
            <a:r>
              <a:rPr lang="hr-HR" dirty="0" err="1"/>
              <a:t>public</a:t>
            </a:r>
            <a:r>
              <a:rPr lang="hr-HR" dirty="0"/>
              <a:t> </a:t>
            </a:r>
            <a:r>
              <a:rPr lang="hr-HR" dirty="0" err="1"/>
              <a:t>institutions</a:t>
            </a:r>
            <a:r>
              <a:rPr lang="hr-HR" dirty="0"/>
              <a:t> </a:t>
            </a:r>
            <a:r>
              <a:rPr lang="hr-HR" dirty="0" err="1"/>
              <a:t>in</a:t>
            </a:r>
            <a:r>
              <a:rPr lang="hr-HR" dirty="0"/>
              <a:t> </a:t>
            </a:r>
            <a:r>
              <a:rPr lang="hr-HR" dirty="0" err="1"/>
              <a:t>the</a:t>
            </a:r>
            <a:r>
              <a:rPr lang="hr-HR" dirty="0"/>
              <a:t> European Union </a:t>
            </a:r>
            <a:r>
              <a:rPr lang="hr-HR" dirty="0" err="1"/>
              <a:t>should</a:t>
            </a:r>
            <a:r>
              <a:rPr lang="hr-HR" dirty="0"/>
              <a:t> </a:t>
            </a:r>
            <a:r>
              <a:rPr lang="hr-HR" dirty="0" err="1"/>
              <a:t>be</a:t>
            </a:r>
            <a:r>
              <a:rPr lang="hr-HR" dirty="0"/>
              <a:t> </a:t>
            </a:r>
            <a:r>
              <a:rPr lang="hr-HR" dirty="0" err="1"/>
              <a:t>open</a:t>
            </a:r>
            <a:r>
              <a:rPr lang="hr-HR" dirty="0"/>
              <a:t>, </a:t>
            </a:r>
            <a:r>
              <a:rPr lang="hr-HR" dirty="0" err="1"/>
              <a:t>efficient</a:t>
            </a:r>
            <a:r>
              <a:rPr lang="hr-HR" dirty="0"/>
              <a:t> </a:t>
            </a:r>
            <a:r>
              <a:rPr lang="hr-HR" dirty="0" err="1"/>
              <a:t>and</a:t>
            </a:r>
            <a:r>
              <a:rPr lang="hr-HR" dirty="0"/>
              <a:t> </a:t>
            </a:r>
            <a:r>
              <a:rPr lang="hr-HR" dirty="0" err="1"/>
              <a:t>inclusive</a:t>
            </a:r>
            <a:r>
              <a:rPr lang="hr-HR" dirty="0"/>
              <a:t>, </a:t>
            </a:r>
            <a:r>
              <a:rPr lang="hr-HR" dirty="0" err="1"/>
              <a:t>providing</a:t>
            </a:r>
            <a:r>
              <a:rPr lang="hr-HR" dirty="0"/>
              <a:t> </a:t>
            </a:r>
            <a:r>
              <a:rPr lang="hr-HR" dirty="0" err="1"/>
              <a:t>borderless</a:t>
            </a:r>
            <a:r>
              <a:rPr lang="hr-HR" dirty="0"/>
              <a:t>, </a:t>
            </a:r>
            <a:r>
              <a:rPr lang="hr-HR" dirty="0" err="1"/>
              <a:t>personalised</a:t>
            </a:r>
            <a:r>
              <a:rPr lang="hr-HR" dirty="0"/>
              <a:t>, </a:t>
            </a:r>
            <a:r>
              <a:rPr lang="hr-HR" dirty="0" err="1"/>
              <a:t>user-friendly</a:t>
            </a:r>
            <a:r>
              <a:rPr lang="hr-HR" dirty="0"/>
              <a:t>, </a:t>
            </a:r>
            <a:r>
              <a:rPr lang="hr-HR" dirty="0" err="1"/>
              <a:t>end</a:t>
            </a:r>
            <a:r>
              <a:rPr lang="hr-HR" dirty="0"/>
              <a:t>-to-</a:t>
            </a:r>
            <a:r>
              <a:rPr lang="hr-HR" dirty="0" err="1"/>
              <a:t>end</a:t>
            </a:r>
            <a:r>
              <a:rPr lang="hr-HR" dirty="0"/>
              <a:t> </a:t>
            </a:r>
            <a:r>
              <a:rPr lang="hr-HR" dirty="0" err="1"/>
              <a:t>digital</a:t>
            </a:r>
            <a:r>
              <a:rPr lang="hr-HR" dirty="0"/>
              <a:t> </a:t>
            </a:r>
            <a:r>
              <a:rPr lang="hr-HR" dirty="0" err="1"/>
              <a:t>public</a:t>
            </a:r>
            <a:r>
              <a:rPr lang="hr-HR" dirty="0"/>
              <a:t> </a:t>
            </a:r>
            <a:r>
              <a:rPr lang="hr-HR" dirty="0" err="1"/>
              <a:t>services</a:t>
            </a:r>
            <a:r>
              <a:rPr lang="hr-HR" dirty="0"/>
              <a:t> to </a:t>
            </a:r>
            <a:r>
              <a:rPr lang="hr-HR" dirty="0" err="1"/>
              <a:t>all</a:t>
            </a:r>
            <a:r>
              <a:rPr lang="hr-HR" dirty="0"/>
              <a:t> </a:t>
            </a:r>
            <a:r>
              <a:rPr lang="hr-HR" dirty="0" err="1"/>
              <a:t>citizens</a:t>
            </a:r>
            <a:r>
              <a:rPr lang="hr-HR" dirty="0"/>
              <a:t> </a:t>
            </a:r>
            <a:r>
              <a:rPr lang="hr-HR" dirty="0" err="1"/>
              <a:t>and</a:t>
            </a:r>
            <a:r>
              <a:rPr lang="hr-HR" dirty="0"/>
              <a:t> </a:t>
            </a:r>
            <a:r>
              <a:rPr lang="hr-HR" dirty="0" err="1"/>
              <a:t>businesses</a:t>
            </a:r>
            <a:r>
              <a:rPr lang="hr-HR" dirty="0"/>
              <a:t> </a:t>
            </a:r>
            <a:r>
              <a:rPr lang="hr-HR" dirty="0" err="1"/>
              <a:t>in</a:t>
            </a:r>
            <a:r>
              <a:rPr lang="hr-HR" dirty="0"/>
              <a:t> </a:t>
            </a:r>
            <a:r>
              <a:rPr lang="hr-HR" dirty="0" err="1"/>
              <a:t>the</a:t>
            </a:r>
            <a:r>
              <a:rPr lang="hr-HR" dirty="0"/>
              <a:t> EU. </a:t>
            </a:r>
            <a:endParaRPr lang="hr-HR" dirty="0" smtClean="0"/>
          </a:p>
          <a:p>
            <a:r>
              <a:rPr lang="hr-HR" dirty="0" err="1" smtClean="0"/>
              <a:t>Innovative</a:t>
            </a:r>
            <a:r>
              <a:rPr lang="hr-HR" dirty="0" smtClean="0"/>
              <a:t> </a:t>
            </a:r>
            <a:r>
              <a:rPr lang="hr-HR" dirty="0" err="1"/>
              <a:t>approaches</a:t>
            </a:r>
            <a:r>
              <a:rPr lang="hr-HR" dirty="0"/>
              <a:t> are </a:t>
            </a:r>
            <a:r>
              <a:rPr lang="hr-HR" dirty="0" err="1"/>
              <a:t>used</a:t>
            </a:r>
            <a:r>
              <a:rPr lang="hr-HR" dirty="0"/>
              <a:t> to design </a:t>
            </a:r>
            <a:r>
              <a:rPr lang="hr-HR" dirty="0" err="1"/>
              <a:t>and</a:t>
            </a:r>
            <a:r>
              <a:rPr lang="hr-HR" dirty="0"/>
              <a:t> </a:t>
            </a:r>
            <a:r>
              <a:rPr lang="hr-HR" dirty="0" err="1"/>
              <a:t>deliver</a:t>
            </a:r>
            <a:r>
              <a:rPr lang="hr-HR" dirty="0"/>
              <a:t> </a:t>
            </a:r>
            <a:r>
              <a:rPr lang="hr-HR" dirty="0" err="1"/>
              <a:t>better</a:t>
            </a:r>
            <a:r>
              <a:rPr lang="hr-HR" dirty="0"/>
              <a:t> </a:t>
            </a:r>
            <a:r>
              <a:rPr lang="hr-HR" dirty="0" err="1"/>
              <a:t>services</a:t>
            </a:r>
            <a:r>
              <a:rPr lang="hr-HR" dirty="0"/>
              <a:t> </a:t>
            </a:r>
            <a:r>
              <a:rPr lang="hr-HR" dirty="0" err="1"/>
              <a:t>in</a:t>
            </a:r>
            <a:r>
              <a:rPr lang="hr-HR" dirty="0"/>
              <a:t> line </a:t>
            </a:r>
            <a:r>
              <a:rPr lang="hr-HR" dirty="0" err="1"/>
              <a:t>with</a:t>
            </a:r>
            <a:r>
              <a:rPr lang="hr-HR" dirty="0"/>
              <a:t> </a:t>
            </a:r>
            <a:r>
              <a:rPr lang="hr-HR" dirty="0" err="1"/>
              <a:t>the</a:t>
            </a:r>
            <a:r>
              <a:rPr lang="hr-HR" dirty="0"/>
              <a:t> </a:t>
            </a:r>
            <a:r>
              <a:rPr lang="hr-HR" dirty="0" err="1"/>
              <a:t>needs</a:t>
            </a:r>
            <a:r>
              <a:rPr lang="hr-HR" dirty="0"/>
              <a:t> </a:t>
            </a:r>
            <a:r>
              <a:rPr lang="hr-HR" dirty="0" err="1"/>
              <a:t>and</a:t>
            </a:r>
            <a:r>
              <a:rPr lang="hr-HR" dirty="0"/>
              <a:t> </a:t>
            </a:r>
            <a:r>
              <a:rPr lang="hr-HR" dirty="0" err="1"/>
              <a:t>demands</a:t>
            </a:r>
            <a:r>
              <a:rPr lang="hr-HR" dirty="0"/>
              <a:t> </a:t>
            </a:r>
            <a:r>
              <a:rPr lang="hr-HR" dirty="0" err="1"/>
              <a:t>of</a:t>
            </a:r>
            <a:r>
              <a:rPr lang="hr-HR" dirty="0"/>
              <a:t> </a:t>
            </a:r>
            <a:r>
              <a:rPr lang="hr-HR" dirty="0" err="1"/>
              <a:t>citizens</a:t>
            </a:r>
            <a:r>
              <a:rPr lang="hr-HR" dirty="0"/>
              <a:t> </a:t>
            </a:r>
            <a:r>
              <a:rPr lang="hr-HR" dirty="0" err="1"/>
              <a:t>and</a:t>
            </a:r>
            <a:r>
              <a:rPr lang="hr-HR" dirty="0"/>
              <a:t> </a:t>
            </a:r>
            <a:r>
              <a:rPr lang="hr-HR" dirty="0" err="1"/>
              <a:t>businesses</a:t>
            </a:r>
            <a:r>
              <a:rPr lang="hr-HR" dirty="0"/>
              <a:t>. </a:t>
            </a:r>
            <a:endParaRPr lang="hr-HR" dirty="0" smtClean="0"/>
          </a:p>
          <a:p>
            <a:r>
              <a:rPr lang="hr-HR" dirty="0" err="1" smtClean="0"/>
              <a:t>Public</a:t>
            </a:r>
            <a:r>
              <a:rPr lang="hr-HR" dirty="0" smtClean="0"/>
              <a:t> </a:t>
            </a:r>
            <a:r>
              <a:rPr lang="hr-HR" dirty="0" err="1"/>
              <a:t>administrations</a:t>
            </a:r>
            <a:r>
              <a:rPr lang="hr-HR" dirty="0"/>
              <a:t> use </a:t>
            </a:r>
            <a:r>
              <a:rPr lang="hr-HR" dirty="0" err="1"/>
              <a:t>the</a:t>
            </a:r>
            <a:r>
              <a:rPr lang="hr-HR" dirty="0"/>
              <a:t> </a:t>
            </a:r>
            <a:r>
              <a:rPr lang="hr-HR" dirty="0" err="1"/>
              <a:t>opportunities</a:t>
            </a:r>
            <a:r>
              <a:rPr lang="hr-HR" dirty="0"/>
              <a:t> </a:t>
            </a:r>
            <a:r>
              <a:rPr lang="hr-HR" dirty="0" err="1"/>
              <a:t>offered</a:t>
            </a:r>
            <a:r>
              <a:rPr lang="hr-HR" dirty="0"/>
              <a:t> </a:t>
            </a:r>
            <a:r>
              <a:rPr lang="hr-HR" dirty="0" err="1"/>
              <a:t>by</a:t>
            </a:r>
            <a:r>
              <a:rPr lang="hr-HR" dirty="0"/>
              <a:t> </a:t>
            </a:r>
            <a:r>
              <a:rPr lang="hr-HR" dirty="0" err="1"/>
              <a:t>the</a:t>
            </a:r>
            <a:r>
              <a:rPr lang="hr-HR" dirty="0"/>
              <a:t> </a:t>
            </a:r>
            <a:r>
              <a:rPr lang="hr-HR" dirty="0" err="1"/>
              <a:t>new</a:t>
            </a:r>
            <a:r>
              <a:rPr lang="hr-HR" dirty="0"/>
              <a:t> </a:t>
            </a:r>
            <a:r>
              <a:rPr lang="hr-HR" dirty="0" err="1"/>
              <a:t>digital</a:t>
            </a:r>
            <a:r>
              <a:rPr lang="hr-HR" dirty="0"/>
              <a:t> </a:t>
            </a:r>
            <a:r>
              <a:rPr lang="hr-HR" dirty="0" err="1"/>
              <a:t>environment</a:t>
            </a:r>
            <a:r>
              <a:rPr lang="hr-HR" dirty="0"/>
              <a:t> to </a:t>
            </a:r>
            <a:r>
              <a:rPr lang="hr-HR" dirty="0" err="1"/>
              <a:t>facilitate</a:t>
            </a:r>
            <a:r>
              <a:rPr lang="hr-HR" dirty="0"/>
              <a:t> </a:t>
            </a:r>
            <a:r>
              <a:rPr lang="hr-HR" dirty="0" err="1"/>
              <a:t>their</a:t>
            </a:r>
            <a:r>
              <a:rPr lang="hr-HR" dirty="0"/>
              <a:t> </a:t>
            </a:r>
            <a:r>
              <a:rPr lang="hr-HR" dirty="0" err="1"/>
              <a:t>interactions</a:t>
            </a:r>
            <a:r>
              <a:rPr lang="hr-HR" dirty="0"/>
              <a:t> </a:t>
            </a:r>
            <a:r>
              <a:rPr lang="hr-HR" dirty="0" err="1"/>
              <a:t>with</a:t>
            </a:r>
            <a:r>
              <a:rPr lang="hr-HR" dirty="0"/>
              <a:t> </a:t>
            </a:r>
            <a:r>
              <a:rPr lang="hr-HR" dirty="0" err="1"/>
              <a:t>stakeholders</a:t>
            </a:r>
            <a:r>
              <a:rPr lang="hr-HR" dirty="0"/>
              <a:t> </a:t>
            </a:r>
            <a:r>
              <a:rPr lang="hr-HR" dirty="0" err="1"/>
              <a:t>and</a:t>
            </a:r>
            <a:r>
              <a:rPr lang="hr-HR" dirty="0"/>
              <a:t> </a:t>
            </a:r>
            <a:r>
              <a:rPr lang="hr-HR" dirty="0" err="1"/>
              <a:t>with</a:t>
            </a:r>
            <a:r>
              <a:rPr lang="hr-HR" dirty="0"/>
              <a:t> </a:t>
            </a:r>
            <a:r>
              <a:rPr lang="hr-HR" dirty="0" err="1"/>
              <a:t>each</a:t>
            </a:r>
            <a:r>
              <a:rPr lang="hr-HR" dirty="0"/>
              <a:t> </a:t>
            </a:r>
            <a:r>
              <a:rPr lang="hr-HR" dirty="0" err="1"/>
              <a:t>other</a:t>
            </a:r>
            <a:r>
              <a:rPr lang="hr-HR" dirty="0"/>
              <a:t>. </a:t>
            </a:r>
          </a:p>
          <a:p>
            <a:endParaRPr lang="en-US" dirty="0"/>
          </a:p>
        </p:txBody>
      </p:sp>
    </p:spTree>
    <p:extLst>
      <p:ext uri="{BB962C8B-B14F-4D97-AF65-F5344CB8AC3E}">
        <p14:creationId xmlns:p14="http://schemas.microsoft.com/office/powerpoint/2010/main" val="32967579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2.Vision </a:t>
            </a:r>
            <a:r>
              <a:rPr lang="hr-HR" dirty="0" err="1"/>
              <a:t>and</a:t>
            </a:r>
            <a:r>
              <a:rPr lang="hr-HR" dirty="0"/>
              <a:t> </a:t>
            </a:r>
            <a:r>
              <a:rPr lang="hr-HR" dirty="0" err="1"/>
              <a:t>underlying</a:t>
            </a:r>
            <a:r>
              <a:rPr lang="hr-HR" dirty="0"/>
              <a:t> </a:t>
            </a:r>
            <a:r>
              <a:rPr lang="hr-HR" dirty="0" err="1"/>
              <a:t>principles</a:t>
            </a:r>
            <a:endParaRPr lang="en-US" dirty="0"/>
          </a:p>
        </p:txBody>
      </p:sp>
      <p:sp>
        <p:nvSpPr>
          <p:cNvPr id="3" name="Content Placeholder 2"/>
          <p:cNvSpPr>
            <a:spLocks noGrp="1"/>
          </p:cNvSpPr>
          <p:nvPr>
            <p:ph idx="1"/>
          </p:nvPr>
        </p:nvSpPr>
        <p:spPr/>
        <p:txBody>
          <a:bodyPr>
            <a:normAutofit/>
          </a:bodyPr>
          <a:lstStyle/>
          <a:p>
            <a:r>
              <a:rPr lang="hr-HR" dirty="0" err="1"/>
              <a:t>Opening</a:t>
            </a:r>
            <a:r>
              <a:rPr lang="hr-HR" dirty="0"/>
              <a:t> </a:t>
            </a:r>
            <a:r>
              <a:rPr lang="hr-HR" dirty="0" err="1"/>
              <a:t>the</a:t>
            </a:r>
            <a:r>
              <a:rPr lang="hr-HR" dirty="0"/>
              <a:t> data </a:t>
            </a:r>
            <a:r>
              <a:rPr lang="hr-HR" dirty="0" err="1"/>
              <a:t>and</a:t>
            </a:r>
            <a:r>
              <a:rPr lang="hr-HR" dirty="0"/>
              <a:t> </a:t>
            </a:r>
            <a:r>
              <a:rPr lang="hr-HR" dirty="0" err="1"/>
              <a:t>services</a:t>
            </a:r>
            <a:r>
              <a:rPr lang="hr-HR" dirty="0"/>
              <a:t> </a:t>
            </a:r>
            <a:r>
              <a:rPr lang="hr-HR" dirty="0" err="1"/>
              <a:t>between</a:t>
            </a:r>
            <a:r>
              <a:rPr lang="hr-HR" dirty="0"/>
              <a:t> </a:t>
            </a:r>
            <a:r>
              <a:rPr lang="hr-HR" dirty="0" err="1"/>
              <a:t>public</a:t>
            </a:r>
            <a:r>
              <a:rPr lang="hr-HR" dirty="0"/>
              <a:t> </a:t>
            </a:r>
            <a:r>
              <a:rPr lang="hr-HR" dirty="0" err="1"/>
              <a:t>administrations</a:t>
            </a:r>
            <a:r>
              <a:rPr lang="hr-HR" dirty="0"/>
              <a:t> </a:t>
            </a:r>
            <a:r>
              <a:rPr lang="hr-HR" dirty="0" err="1"/>
              <a:t>within</a:t>
            </a:r>
            <a:r>
              <a:rPr lang="hr-HR" dirty="0"/>
              <a:t> </a:t>
            </a:r>
            <a:r>
              <a:rPr lang="hr-HR" dirty="0" err="1"/>
              <a:t>and</a:t>
            </a:r>
            <a:r>
              <a:rPr lang="hr-HR" dirty="0"/>
              <a:t> </a:t>
            </a:r>
            <a:r>
              <a:rPr lang="hr-HR" dirty="0" err="1"/>
              <a:t>across</a:t>
            </a:r>
            <a:r>
              <a:rPr lang="hr-HR" dirty="0"/>
              <a:t> </a:t>
            </a:r>
            <a:r>
              <a:rPr lang="hr-HR" dirty="0" err="1"/>
              <a:t>borders</a:t>
            </a:r>
            <a:r>
              <a:rPr lang="hr-HR" dirty="0"/>
              <a:t> </a:t>
            </a:r>
            <a:r>
              <a:rPr lang="hr-HR" dirty="0" err="1"/>
              <a:t>will</a:t>
            </a:r>
            <a:r>
              <a:rPr lang="hr-HR" dirty="0"/>
              <a:t> </a:t>
            </a:r>
            <a:r>
              <a:rPr lang="hr-HR" dirty="0" err="1"/>
              <a:t>increase</a:t>
            </a:r>
            <a:r>
              <a:rPr lang="hr-HR" dirty="0"/>
              <a:t> </a:t>
            </a:r>
            <a:r>
              <a:rPr lang="hr-HR" dirty="0" err="1"/>
              <a:t>their</a:t>
            </a:r>
            <a:r>
              <a:rPr lang="hr-HR" dirty="0"/>
              <a:t> </a:t>
            </a:r>
            <a:r>
              <a:rPr lang="hr-HR" dirty="0" err="1"/>
              <a:t>efficiency</a:t>
            </a:r>
            <a:r>
              <a:rPr lang="hr-HR" dirty="0"/>
              <a:t> </a:t>
            </a:r>
            <a:r>
              <a:rPr lang="hr-HR" dirty="0" err="1"/>
              <a:t>and</a:t>
            </a:r>
            <a:r>
              <a:rPr lang="hr-HR" dirty="0"/>
              <a:t> </a:t>
            </a:r>
            <a:r>
              <a:rPr lang="hr-HR" dirty="0" err="1"/>
              <a:t>facilitate</a:t>
            </a:r>
            <a:r>
              <a:rPr lang="hr-HR" dirty="0"/>
              <a:t> </a:t>
            </a:r>
            <a:r>
              <a:rPr lang="hr-HR" dirty="0" err="1"/>
              <a:t>the</a:t>
            </a:r>
            <a:r>
              <a:rPr lang="hr-HR" dirty="0"/>
              <a:t> free </a:t>
            </a:r>
            <a:r>
              <a:rPr lang="hr-HR" dirty="0" err="1"/>
              <a:t>movement</a:t>
            </a:r>
            <a:r>
              <a:rPr lang="hr-HR" dirty="0"/>
              <a:t> </a:t>
            </a:r>
            <a:r>
              <a:rPr lang="hr-HR" dirty="0" err="1"/>
              <a:t>of</a:t>
            </a:r>
            <a:r>
              <a:rPr lang="hr-HR" dirty="0"/>
              <a:t> </a:t>
            </a:r>
            <a:r>
              <a:rPr lang="hr-HR" dirty="0" err="1"/>
              <a:t>businesses</a:t>
            </a:r>
            <a:r>
              <a:rPr lang="hr-HR" dirty="0"/>
              <a:t> </a:t>
            </a:r>
            <a:r>
              <a:rPr lang="hr-HR" dirty="0" err="1"/>
              <a:t>and</a:t>
            </a:r>
            <a:r>
              <a:rPr lang="hr-HR" dirty="0"/>
              <a:t> </a:t>
            </a:r>
            <a:r>
              <a:rPr lang="hr-HR" dirty="0" err="1"/>
              <a:t>citizens</a:t>
            </a:r>
            <a:r>
              <a:rPr lang="hr-HR" dirty="0" smtClean="0"/>
              <a:t>.</a:t>
            </a:r>
          </a:p>
          <a:p>
            <a:r>
              <a:rPr lang="hr-HR" dirty="0" smtClean="0"/>
              <a:t> </a:t>
            </a:r>
            <a:r>
              <a:rPr lang="hr-HR" dirty="0" err="1"/>
              <a:t>Citizens</a:t>
            </a:r>
            <a:r>
              <a:rPr lang="hr-HR" dirty="0"/>
              <a:t>' </a:t>
            </a:r>
            <a:r>
              <a:rPr lang="hr-HR" dirty="0" err="1"/>
              <a:t>lives</a:t>
            </a:r>
            <a:r>
              <a:rPr lang="hr-HR" dirty="0"/>
              <a:t> </a:t>
            </a:r>
            <a:r>
              <a:rPr lang="hr-HR" dirty="0" err="1"/>
              <a:t>have</a:t>
            </a:r>
            <a:r>
              <a:rPr lang="hr-HR" dirty="0"/>
              <a:t> </a:t>
            </a:r>
            <a:r>
              <a:rPr lang="hr-HR" dirty="0" err="1"/>
              <a:t>become</a:t>
            </a:r>
            <a:r>
              <a:rPr lang="hr-HR" dirty="0"/>
              <a:t> </a:t>
            </a:r>
            <a:r>
              <a:rPr lang="hr-HR" dirty="0" err="1"/>
              <a:t>increasingly</a:t>
            </a:r>
            <a:r>
              <a:rPr lang="hr-HR" dirty="0"/>
              <a:t> </a:t>
            </a:r>
            <a:r>
              <a:rPr lang="hr-HR" dirty="0" err="1"/>
              <a:t>digital</a:t>
            </a:r>
            <a:r>
              <a:rPr lang="hr-HR" dirty="0"/>
              <a:t>, </a:t>
            </a:r>
            <a:r>
              <a:rPr lang="hr-HR" dirty="0" err="1"/>
              <a:t>leading</a:t>
            </a:r>
            <a:r>
              <a:rPr lang="hr-HR" dirty="0"/>
              <a:t> to </a:t>
            </a:r>
            <a:r>
              <a:rPr lang="hr-HR" dirty="0" err="1"/>
              <a:t>higher</a:t>
            </a:r>
            <a:r>
              <a:rPr lang="hr-HR" dirty="0"/>
              <a:t> </a:t>
            </a:r>
            <a:r>
              <a:rPr lang="hr-HR" dirty="0" err="1"/>
              <a:t>expectations</a:t>
            </a:r>
            <a:r>
              <a:rPr lang="hr-HR" dirty="0"/>
              <a:t> </a:t>
            </a:r>
            <a:r>
              <a:rPr lang="hr-HR" dirty="0" err="1"/>
              <a:t>of</a:t>
            </a:r>
            <a:r>
              <a:rPr lang="hr-HR" dirty="0"/>
              <a:t> </a:t>
            </a:r>
            <a:r>
              <a:rPr lang="hr-HR" dirty="0" err="1"/>
              <a:t>public</a:t>
            </a:r>
            <a:r>
              <a:rPr lang="hr-HR" dirty="0"/>
              <a:t> </a:t>
            </a:r>
            <a:r>
              <a:rPr lang="hr-HR" dirty="0" err="1"/>
              <a:t>administration</a:t>
            </a:r>
            <a:r>
              <a:rPr lang="hr-HR" dirty="0"/>
              <a:t> </a:t>
            </a:r>
            <a:r>
              <a:rPr lang="hr-HR" dirty="0" err="1"/>
              <a:t>performance</a:t>
            </a:r>
            <a:r>
              <a:rPr lang="hr-HR" dirty="0"/>
              <a:t>. </a:t>
            </a:r>
            <a:r>
              <a:rPr lang="hr-HR" dirty="0" err="1"/>
              <a:t>Users</a:t>
            </a:r>
            <a:r>
              <a:rPr lang="hr-HR" dirty="0"/>
              <a:t> </a:t>
            </a:r>
            <a:r>
              <a:rPr lang="hr-HR" dirty="0" err="1"/>
              <a:t>wish</a:t>
            </a:r>
            <a:r>
              <a:rPr lang="hr-HR" dirty="0"/>
              <a:t> to </a:t>
            </a:r>
            <a:r>
              <a:rPr lang="hr-HR" dirty="0" err="1"/>
              <a:t>understand</a:t>
            </a:r>
            <a:r>
              <a:rPr lang="hr-HR" dirty="0"/>
              <a:t> how </a:t>
            </a:r>
            <a:r>
              <a:rPr lang="hr-HR" dirty="0" err="1"/>
              <a:t>the</a:t>
            </a:r>
            <a:r>
              <a:rPr lang="hr-HR" dirty="0"/>
              <a:t> </a:t>
            </a:r>
            <a:r>
              <a:rPr lang="hr-HR" dirty="0" err="1"/>
              <a:t>service</a:t>
            </a:r>
            <a:r>
              <a:rPr lang="hr-HR" dirty="0"/>
              <a:t> </a:t>
            </a:r>
            <a:r>
              <a:rPr lang="hr-HR" dirty="0" err="1"/>
              <a:t>works</a:t>
            </a:r>
            <a:r>
              <a:rPr lang="hr-HR" dirty="0"/>
              <a:t> </a:t>
            </a:r>
            <a:r>
              <a:rPr lang="hr-HR" dirty="0" err="1"/>
              <a:t>and</a:t>
            </a:r>
            <a:r>
              <a:rPr lang="hr-HR" dirty="0"/>
              <a:t> </a:t>
            </a:r>
            <a:r>
              <a:rPr lang="hr-HR" dirty="0" err="1"/>
              <a:t>they</a:t>
            </a:r>
            <a:r>
              <a:rPr lang="hr-HR" dirty="0"/>
              <a:t> </a:t>
            </a:r>
            <a:r>
              <a:rPr lang="hr-HR" dirty="0" err="1"/>
              <a:t>expect</a:t>
            </a:r>
            <a:r>
              <a:rPr lang="hr-HR" dirty="0"/>
              <a:t> </a:t>
            </a:r>
            <a:r>
              <a:rPr lang="hr-HR" dirty="0" err="1"/>
              <a:t>greater</a:t>
            </a:r>
            <a:r>
              <a:rPr lang="hr-HR" dirty="0"/>
              <a:t> </a:t>
            </a:r>
            <a:r>
              <a:rPr lang="hr-HR" dirty="0" err="1"/>
              <a:t>transparency</a:t>
            </a:r>
            <a:r>
              <a:rPr lang="hr-HR" dirty="0"/>
              <a:t>. </a:t>
            </a:r>
            <a:endParaRPr lang="en-US" dirty="0"/>
          </a:p>
        </p:txBody>
      </p:sp>
    </p:spTree>
    <p:extLst>
      <p:ext uri="{BB962C8B-B14F-4D97-AF65-F5344CB8AC3E}">
        <p14:creationId xmlns:p14="http://schemas.microsoft.com/office/powerpoint/2010/main" val="2231641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What is e-government?</a:t>
            </a:r>
            <a:endParaRPr lang="hr-HR" dirty="0"/>
          </a:p>
          <a:p>
            <a:r>
              <a:rPr lang="en-GB" dirty="0"/>
              <a:t>2. According to you, how can it contribute to the reform of public administration?</a:t>
            </a:r>
            <a:endParaRPr lang="hr-HR" dirty="0"/>
          </a:p>
          <a:p>
            <a:r>
              <a:rPr lang="en-GB" dirty="0"/>
              <a:t>3. Which principles can it contribute to?</a:t>
            </a:r>
            <a:endParaRPr lang="hr-HR" dirty="0"/>
          </a:p>
          <a:p>
            <a:endParaRPr lang="en-US" dirty="0"/>
          </a:p>
        </p:txBody>
      </p:sp>
    </p:spTree>
    <p:extLst>
      <p:ext uri="{BB962C8B-B14F-4D97-AF65-F5344CB8AC3E}">
        <p14:creationId xmlns:p14="http://schemas.microsoft.com/office/powerpoint/2010/main" val="420311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2.Vision </a:t>
            </a:r>
            <a:r>
              <a:rPr lang="hr-HR" dirty="0" err="1"/>
              <a:t>and</a:t>
            </a:r>
            <a:r>
              <a:rPr lang="hr-HR" dirty="0"/>
              <a:t> </a:t>
            </a:r>
            <a:r>
              <a:rPr lang="hr-HR" dirty="0" err="1"/>
              <a:t>underlying</a:t>
            </a:r>
            <a:r>
              <a:rPr lang="hr-HR" dirty="0"/>
              <a:t> </a:t>
            </a:r>
            <a:r>
              <a:rPr lang="hr-HR" dirty="0" err="1"/>
              <a:t>principles</a:t>
            </a:r>
            <a:endParaRPr lang="en-US" dirty="0"/>
          </a:p>
        </p:txBody>
      </p:sp>
      <p:sp>
        <p:nvSpPr>
          <p:cNvPr id="3" name="Content Placeholder 2"/>
          <p:cNvSpPr>
            <a:spLocks noGrp="1"/>
          </p:cNvSpPr>
          <p:nvPr>
            <p:ph idx="1"/>
          </p:nvPr>
        </p:nvSpPr>
        <p:spPr/>
        <p:txBody>
          <a:bodyPr/>
          <a:lstStyle/>
          <a:p>
            <a:r>
              <a:rPr lang="hr-HR" dirty="0" err="1"/>
              <a:t>B</a:t>
            </a:r>
            <a:r>
              <a:rPr lang="hr-HR" dirty="0" err="1" smtClean="0"/>
              <a:t>y</a:t>
            </a:r>
            <a:r>
              <a:rPr lang="hr-HR" dirty="0" smtClean="0"/>
              <a:t> </a:t>
            </a:r>
            <a:r>
              <a:rPr lang="hr-HR" dirty="0" err="1"/>
              <a:t>opening</a:t>
            </a:r>
            <a:r>
              <a:rPr lang="hr-HR" dirty="0"/>
              <a:t> </a:t>
            </a:r>
            <a:r>
              <a:rPr lang="hr-HR" dirty="0" err="1"/>
              <a:t>up</a:t>
            </a:r>
            <a:r>
              <a:rPr lang="hr-HR" dirty="0"/>
              <a:t> to </a:t>
            </a:r>
            <a:r>
              <a:rPr lang="hr-HR" dirty="0" err="1"/>
              <a:t>and</a:t>
            </a:r>
            <a:r>
              <a:rPr lang="hr-HR" dirty="0"/>
              <a:t> </a:t>
            </a:r>
            <a:r>
              <a:rPr lang="hr-HR" dirty="0" err="1"/>
              <a:t>engaging</a:t>
            </a:r>
            <a:r>
              <a:rPr lang="hr-HR" dirty="0"/>
              <a:t> </a:t>
            </a:r>
            <a:r>
              <a:rPr lang="hr-HR" dirty="0" err="1"/>
              <a:t>with</a:t>
            </a:r>
            <a:r>
              <a:rPr lang="hr-HR" dirty="0"/>
              <a:t> </a:t>
            </a:r>
            <a:r>
              <a:rPr lang="hr-HR" dirty="0" err="1"/>
              <a:t>stakeholders</a:t>
            </a:r>
            <a:r>
              <a:rPr lang="hr-HR" dirty="0"/>
              <a:t> </a:t>
            </a:r>
            <a:r>
              <a:rPr lang="hr-HR" dirty="0" err="1"/>
              <a:t>in</a:t>
            </a:r>
            <a:r>
              <a:rPr lang="hr-HR" dirty="0"/>
              <a:t> </a:t>
            </a:r>
            <a:r>
              <a:rPr lang="hr-HR" dirty="0" err="1"/>
              <a:t>decision-making</a:t>
            </a:r>
            <a:r>
              <a:rPr lang="hr-HR" dirty="0"/>
              <a:t>, </a:t>
            </a:r>
            <a:r>
              <a:rPr lang="hr-HR" dirty="0" err="1"/>
              <a:t>public</a:t>
            </a:r>
            <a:r>
              <a:rPr lang="hr-HR" dirty="0"/>
              <a:t> </a:t>
            </a:r>
            <a:r>
              <a:rPr lang="hr-HR" dirty="0" err="1"/>
              <a:t>administrations</a:t>
            </a:r>
            <a:r>
              <a:rPr lang="hr-HR" dirty="0"/>
              <a:t> </a:t>
            </a:r>
            <a:r>
              <a:rPr lang="hr-HR" dirty="0" err="1"/>
              <a:t>will</a:t>
            </a:r>
            <a:r>
              <a:rPr lang="hr-HR" dirty="0"/>
              <a:t> </a:t>
            </a:r>
            <a:r>
              <a:rPr lang="hr-HR" dirty="0" err="1"/>
              <a:t>become</a:t>
            </a:r>
            <a:r>
              <a:rPr lang="hr-HR" dirty="0"/>
              <a:t> more </a:t>
            </a:r>
            <a:r>
              <a:rPr lang="hr-HR" dirty="0" err="1"/>
              <a:t>trustworthy</a:t>
            </a:r>
            <a:r>
              <a:rPr lang="hr-HR" dirty="0"/>
              <a:t> </a:t>
            </a:r>
            <a:r>
              <a:rPr lang="hr-HR" dirty="0" err="1"/>
              <a:t>and</a:t>
            </a:r>
            <a:r>
              <a:rPr lang="hr-HR" dirty="0"/>
              <a:t> more </a:t>
            </a:r>
            <a:r>
              <a:rPr lang="hr-HR" dirty="0" err="1"/>
              <a:t>accountable</a:t>
            </a:r>
            <a:r>
              <a:rPr lang="hr-HR" dirty="0"/>
              <a:t>. </a:t>
            </a:r>
            <a:endParaRPr lang="hr-HR" dirty="0" smtClean="0"/>
          </a:p>
          <a:p>
            <a:r>
              <a:rPr lang="hr-HR" dirty="0" smtClean="0"/>
              <a:t>In </a:t>
            </a:r>
            <a:r>
              <a:rPr lang="hr-HR" dirty="0" err="1"/>
              <a:t>addition</a:t>
            </a:r>
            <a:r>
              <a:rPr lang="hr-HR" dirty="0"/>
              <a:t>, </a:t>
            </a:r>
            <a:r>
              <a:rPr lang="hr-HR" dirty="0" err="1"/>
              <a:t>opening</a:t>
            </a:r>
            <a:r>
              <a:rPr lang="hr-HR" dirty="0"/>
              <a:t> </a:t>
            </a:r>
            <a:r>
              <a:rPr lang="hr-HR" dirty="0" err="1"/>
              <a:t>public</a:t>
            </a:r>
            <a:r>
              <a:rPr lang="hr-HR" dirty="0"/>
              <a:t> </a:t>
            </a:r>
            <a:r>
              <a:rPr lang="hr-HR" dirty="0" err="1"/>
              <a:t>sector</a:t>
            </a:r>
            <a:r>
              <a:rPr lang="hr-HR" dirty="0"/>
              <a:t> data </a:t>
            </a:r>
            <a:r>
              <a:rPr lang="hr-HR" dirty="0" err="1"/>
              <a:t>and</a:t>
            </a:r>
            <a:r>
              <a:rPr lang="hr-HR" dirty="0"/>
              <a:t> </a:t>
            </a:r>
            <a:r>
              <a:rPr lang="hr-HR" dirty="0" err="1"/>
              <a:t>services</a:t>
            </a:r>
            <a:r>
              <a:rPr lang="hr-HR" dirty="0"/>
              <a:t> to </a:t>
            </a:r>
            <a:r>
              <a:rPr lang="hr-HR" dirty="0" err="1"/>
              <a:t>third</a:t>
            </a:r>
            <a:r>
              <a:rPr lang="hr-HR" dirty="0"/>
              <a:t> </a:t>
            </a:r>
            <a:r>
              <a:rPr lang="hr-HR" dirty="0" err="1"/>
              <a:t>parties</a:t>
            </a:r>
            <a:r>
              <a:rPr lang="hr-HR" dirty="0"/>
              <a:t>, </a:t>
            </a:r>
            <a:r>
              <a:rPr lang="hr-HR" dirty="0" err="1"/>
              <a:t>in</a:t>
            </a:r>
            <a:r>
              <a:rPr lang="hr-HR" dirty="0"/>
              <a:t> </a:t>
            </a:r>
            <a:r>
              <a:rPr lang="hr-HR" dirty="0" err="1"/>
              <a:t>full</a:t>
            </a:r>
            <a:r>
              <a:rPr lang="hr-HR" dirty="0"/>
              <a:t> </a:t>
            </a:r>
            <a:r>
              <a:rPr lang="hr-HR" dirty="0" err="1"/>
              <a:t>compliance</a:t>
            </a:r>
            <a:r>
              <a:rPr lang="hr-HR" dirty="0"/>
              <a:t> </a:t>
            </a:r>
            <a:r>
              <a:rPr lang="hr-HR" dirty="0" err="1"/>
              <a:t>with</a:t>
            </a:r>
            <a:r>
              <a:rPr lang="hr-HR" dirty="0"/>
              <a:t> </a:t>
            </a:r>
            <a:r>
              <a:rPr lang="hr-HR" dirty="0" err="1"/>
              <a:t>the</a:t>
            </a:r>
            <a:r>
              <a:rPr lang="hr-HR" dirty="0"/>
              <a:t> </a:t>
            </a:r>
            <a:r>
              <a:rPr lang="hr-HR" dirty="0" err="1"/>
              <a:t>legal</a:t>
            </a:r>
            <a:r>
              <a:rPr lang="hr-HR" dirty="0"/>
              <a:t> </a:t>
            </a:r>
            <a:r>
              <a:rPr lang="hr-HR" dirty="0" err="1"/>
              <a:t>framework</a:t>
            </a:r>
            <a:r>
              <a:rPr lang="hr-HR" dirty="0"/>
              <a:t> for </a:t>
            </a:r>
            <a:r>
              <a:rPr lang="hr-HR" dirty="0" err="1"/>
              <a:t>the</a:t>
            </a:r>
            <a:r>
              <a:rPr lang="hr-HR" dirty="0"/>
              <a:t> </a:t>
            </a:r>
            <a:r>
              <a:rPr lang="hr-HR" dirty="0" err="1"/>
              <a:t>protection</a:t>
            </a:r>
            <a:r>
              <a:rPr lang="hr-HR" dirty="0"/>
              <a:t> </a:t>
            </a:r>
            <a:r>
              <a:rPr lang="hr-HR" dirty="0" err="1"/>
              <a:t>of</a:t>
            </a:r>
            <a:r>
              <a:rPr lang="hr-HR" dirty="0"/>
              <a:t> personal data </a:t>
            </a:r>
            <a:r>
              <a:rPr lang="hr-HR" dirty="0" err="1"/>
              <a:t>and</a:t>
            </a:r>
            <a:r>
              <a:rPr lang="hr-HR" dirty="0"/>
              <a:t> for </a:t>
            </a:r>
            <a:r>
              <a:rPr lang="hr-HR" dirty="0" err="1"/>
              <a:t>privacy</a:t>
            </a:r>
            <a:r>
              <a:rPr lang="hr-HR" dirty="0"/>
              <a:t>, </a:t>
            </a:r>
            <a:r>
              <a:rPr lang="hr-HR" dirty="0" err="1"/>
              <a:t>can</a:t>
            </a:r>
            <a:r>
              <a:rPr lang="hr-HR" dirty="0"/>
              <a:t> </a:t>
            </a:r>
            <a:r>
              <a:rPr lang="hr-HR" dirty="0" err="1"/>
              <a:t>contribute</a:t>
            </a:r>
            <a:r>
              <a:rPr lang="hr-HR" dirty="0"/>
              <a:t> to </a:t>
            </a:r>
            <a:r>
              <a:rPr lang="hr-HR" dirty="0" err="1"/>
              <a:t>growth</a:t>
            </a:r>
            <a:r>
              <a:rPr lang="hr-HR" dirty="0"/>
              <a:t> </a:t>
            </a:r>
            <a:r>
              <a:rPr lang="hr-HR" dirty="0" err="1"/>
              <a:t>and</a:t>
            </a:r>
            <a:r>
              <a:rPr lang="hr-HR" dirty="0"/>
              <a:t> </a:t>
            </a:r>
            <a:r>
              <a:rPr lang="hr-HR" dirty="0" err="1"/>
              <a:t>competitiveness</a:t>
            </a:r>
            <a:r>
              <a:rPr lang="hr-HR" dirty="0"/>
              <a:t>. </a:t>
            </a:r>
          </a:p>
          <a:p>
            <a:endParaRPr lang="en-US" dirty="0"/>
          </a:p>
          <a:p>
            <a:endParaRPr lang="en-US" dirty="0"/>
          </a:p>
        </p:txBody>
      </p:sp>
    </p:spTree>
    <p:extLst>
      <p:ext uri="{BB962C8B-B14F-4D97-AF65-F5344CB8AC3E}">
        <p14:creationId xmlns:p14="http://schemas.microsoft.com/office/powerpoint/2010/main" val="5056775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b="1" dirty="0"/>
              <a:t>Digital </a:t>
            </a:r>
            <a:r>
              <a:rPr lang="hr-HR" b="1" dirty="0" err="1"/>
              <a:t>by</a:t>
            </a:r>
            <a:r>
              <a:rPr lang="hr-HR" b="1" dirty="0"/>
              <a:t> </a:t>
            </a:r>
            <a:r>
              <a:rPr lang="hr-HR" b="1" dirty="0" err="1"/>
              <a:t>Default</a:t>
            </a:r>
            <a:r>
              <a:rPr lang="hr-HR" dirty="0"/>
              <a:t>: </a:t>
            </a:r>
            <a:r>
              <a:rPr lang="hr-HR" dirty="0" err="1"/>
              <a:t>public</a:t>
            </a:r>
            <a:r>
              <a:rPr lang="hr-HR" dirty="0"/>
              <a:t> </a:t>
            </a:r>
            <a:r>
              <a:rPr lang="hr-HR" dirty="0" err="1"/>
              <a:t>administrations</a:t>
            </a:r>
            <a:r>
              <a:rPr lang="hr-HR" dirty="0"/>
              <a:t> </a:t>
            </a:r>
            <a:r>
              <a:rPr lang="hr-HR" dirty="0" err="1"/>
              <a:t>should</a:t>
            </a:r>
            <a:r>
              <a:rPr lang="hr-HR" dirty="0"/>
              <a:t> </a:t>
            </a:r>
            <a:r>
              <a:rPr lang="hr-HR" dirty="0" err="1"/>
              <a:t>deliver</a:t>
            </a:r>
            <a:r>
              <a:rPr lang="hr-HR" dirty="0"/>
              <a:t> </a:t>
            </a:r>
            <a:r>
              <a:rPr lang="hr-HR" dirty="0" err="1"/>
              <a:t>services</a:t>
            </a:r>
            <a:r>
              <a:rPr lang="hr-HR" dirty="0"/>
              <a:t> </a:t>
            </a:r>
            <a:r>
              <a:rPr lang="hr-HR" dirty="0" err="1"/>
              <a:t>digitally</a:t>
            </a:r>
            <a:r>
              <a:rPr lang="hr-HR" dirty="0"/>
              <a:t> (</a:t>
            </a:r>
            <a:r>
              <a:rPr lang="hr-HR" dirty="0" err="1"/>
              <a:t>including</a:t>
            </a:r>
            <a:r>
              <a:rPr lang="hr-HR" dirty="0"/>
              <a:t> </a:t>
            </a:r>
            <a:r>
              <a:rPr lang="hr-HR" dirty="0" err="1"/>
              <a:t>machine</a:t>
            </a:r>
            <a:r>
              <a:rPr lang="hr-HR" dirty="0"/>
              <a:t> </a:t>
            </a:r>
            <a:r>
              <a:rPr lang="hr-HR" dirty="0" err="1"/>
              <a:t>readable</a:t>
            </a:r>
            <a:r>
              <a:rPr lang="hr-HR" dirty="0"/>
              <a:t> </a:t>
            </a:r>
            <a:r>
              <a:rPr lang="hr-HR" dirty="0" err="1"/>
              <a:t>information</a:t>
            </a:r>
            <a:r>
              <a:rPr lang="hr-HR" dirty="0"/>
              <a:t>) as </a:t>
            </a:r>
            <a:r>
              <a:rPr lang="hr-HR" dirty="0" err="1"/>
              <a:t>the</a:t>
            </a:r>
            <a:r>
              <a:rPr lang="hr-HR" dirty="0"/>
              <a:t> </a:t>
            </a:r>
            <a:r>
              <a:rPr lang="hr-HR" dirty="0" err="1"/>
              <a:t>preferred</a:t>
            </a:r>
            <a:r>
              <a:rPr lang="hr-HR" dirty="0"/>
              <a:t> </a:t>
            </a:r>
            <a:r>
              <a:rPr lang="hr-HR" dirty="0" err="1"/>
              <a:t>option</a:t>
            </a:r>
            <a:r>
              <a:rPr lang="hr-HR" dirty="0"/>
              <a:t> (</a:t>
            </a:r>
            <a:r>
              <a:rPr lang="hr-HR" dirty="0" err="1"/>
              <a:t>while</a:t>
            </a:r>
            <a:r>
              <a:rPr lang="hr-HR" dirty="0"/>
              <a:t> </a:t>
            </a:r>
            <a:r>
              <a:rPr lang="hr-HR" dirty="0" err="1"/>
              <a:t>still</a:t>
            </a:r>
            <a:r>
              <a:rPr lang="hr-HR" dirty="0"/>
              <a:t> </a:t>
            </a:r>
            <a:r>
              <a:rPr lang="hr-HR" dirty="0" err="1"/>
              <a:t>keeping</a:t>
            </a:r>
            <a:r>
              <a:rPr lang="hr-HR" dirty="0"/>
              <a:t> </a:t>
            </a:r>
            <a:r>
              <a:rPr lang="hr-HR" dirty="0" err="1"/>
              <a:t>other</a:t>
            </a:r>
            <a:r>
              <a:rPr lang="hr-HR" dirty="0"/>
              <a:t> </a:t>
            </a:r>
            <a:r>
              <a:rPr lang="hr-HR" dirty="0" err="1" smtClean="0"/>
              <a:t>channels</a:t>
            </a:r>
            <a:r>
              <a:rPr lang="hr-HR" dirty="0" smtClean="0"/>
              <a:t> </a:t>
            </a:r>
            <a:r>
              <a:rPr lang="hr-HR" dirty="0" err="1"/>
              <a:t>open</a:t>
            </a:r>
            <a:r>
              <a:rPr lang="hr-HR" dirty="0"/>
              <a:t> for </a:t>
            </a:r>
            <a:r>
              <a:rPr lang="hr-HR" dirty="0" err="1"/>
              <a:t>those</a:t>
            </a:r>
            <a:r>
              <a:rPr lang="hr-HR" dirty="0"/>
              <a:t> </a:t>
            </a:r>
            <a:r>
              <a:rPr lang="hr-HR" dirty="0" err="1"/>
              <a:t>who</a:t>
            </a:r>
            <a:r>
              <a:rPr lang="hr-HR" dirty="0"/>
              <a:t> are </a:t>
            </a:r>
            <a:r>
              <a:rPr lang="hr-HR" dirty="0" err="1"/>
              <a:t>disconnected</a:t>
            </a:r>
            <a:r>
              <a:rPr lang="hr-HR" dirty="0"/>
              <a:t> </a:t>
            </a:r>
            <a:r>
              <a:rPr lang="hr-HR" dirty="0" err="1"/>
              <a:t>by</a:t>
            </a:r>
            <a:r>
              <a:rPr lang="hr-HR" dirty="0"/>
              <a:t> </a:t>
            </a:r>
            <a:r>
              <a:rPr lang="hr-HR" dirty="0" err="1"/>
              <a:t>choice</a:t>
            </a:r>
            <a:r>
              <a:rPr lang="hr-HR" dirty="0"/>
              <a:t> </a:t>
            </a:r>
            <a:r>
              <a:rPr lang="hr-HR" dirty="0" err="1"/>
              <a:t>or</a:t>
            </a:r>
            <a:r>
              <a:rPr lang="hr-HR" dirty="0"/>
              <a:t> </a:t>
            </a:r>
            <a:r>
              <a:rPr lang="hr-HR" dirty="0" err="1"/>
              <a:t>necessity</a:t>
            </a:r>
            <a:r>
              <a:rPr lang="hr-HR" dirty="0"/>
              <a:t>). </a:t>
            </a:r>
            <a:endParaRPr lang="hr-HR" dirty="0" smtClean="0"/>
          </a:p>
          <a:p>
            <a:r>
              <a:rPr lang="hr-HR" dirty="0" smtClean="0"/>
              <a:t>In </a:t>
            </a:r>
            <a:r>
              <a:rPr lang="hr-HR" dirty="0" err="1"/>
              <a:t>addition</a:t>
            </a:r>
            <a:r>
              <a:rPr lang="hr-HR" dirty="0"/>
              <a:t>, </a:t>
            </a:r>
            <a:r>
              <a:rPr lang="hr-HR" dirty="0" err="1"/>
              <a:t>public</a:t>
            </a:r>
            <a:r>
              <a:rPr lang="hr-HR" dirty="0"/>
              <a:t> </a:t>
            </a:r>
            <a:r>
              <a:rPr lang="hr-HR" dirty="0" err="1"/>
              <a:t>services</a:t>
            </a:r>
            <a:r>
              <a:rPr lang="hr-HR" dirty="0"/>
              <a:t> </a:t>
            </a:r>
            <a:r>
              <a:rPr lang="hr-HR" dirty="0" err="1"/>
              <a:t>should</a:t>
            </a:r>
            <a:r>
              <a:rPr lang="hr-HR" dirty="0"/>
              <a:t> </a:t>
            </a:r>
            <a:r>
              <a:rPr lang="hr-HR" dirty="0" err="1"/>
              <a:t>be</a:t>
            </a:r>
            <a:r>
              <a:rPr lang="hr-HR" dirty="0"/>
              <a:t> </a:t>
            </a:r>
            <a:r>
              <a:rPr lang="hr-HR" dirty="0" err="1"/>
              <a:t>delivered</a:t>
            </a:r>
            <a:r>
              <a:rPr lang="hr-HR" dirty="0"/>
              <a:t> </a:t>
            </a:r>
            <a:r>
              <a:rPr lang="hr-HR" dirty="0" err="1"/>
              <a:t>through</a:t>
            </a:r>
            <a:r>
              <a:rPr lang="hr-HR" dirty="0"/>
              <a:t> a single </a:t>
            </a:r>
            <a:r>
              <a:rPr lang="hr-HR" dirty="0" err="1"/>
              <a:t>contact</a:t>
            </a:r>
            <a:r>
              <a:rPr lang="hr-HR" dirty="0"/>
              <a:t> </a:t>
            </a:r>
            <a:r>
              <a:rPr lang="hr-HR" dirty="0" err="1"/>
              <a:t>point</a:t>
            </a:r>
            <a:r>
              <a:rPr lang="hr-HR" dirty="0"/>
              <a:t> </a:t>
            </a:r>
            <a:r>
              <a:rPr lang="hr-HR" dirty="0" err="1"/>
              <a:t>or</a:t>
            </a:r>
            <a:r>
              <a:rPr lang="hr-HR" dirty="0"/>
              <a:t> a one-stop-shop </a:t>
            </a:r>
            <a:r>
              <a:rPr lang="hr-HR" dirty="0" err="1"/>
              <a:t>and</a:t>
            </a:r>
            <a:r>
              <a:rPr lang="hr-HR" dirty="0"/>
              <a:t> </a:t>
            </a:r>
            <a:r>
              <a:rPr lang="hr-HR" dirty="0" err="1"/>
              <a:t>via</a:t>
            </a:r>
            <a:r>
              <a:rPr lang="hr-HR" dirty="0"/>
              <a:t> </a:t>
            </a:r>
            <a:r>
              <a:rPr lang="hr-HR" dirty="0" err="1"/>
              <a:t>different</a:t>
            </a:r>
            <a:r>
              <a:rPr lang="hr-HR" dirty="0"/>
              <a:t> </a:t>
            </a:r>
            <a:r>
              <a:rPr lang="hr-HR" dirty="0" err="1"/>
              <a:t>channels</a:t>
            </a:r>
            <a:r>
              <a:rPr lang="hr-HR" dirty="0"/>
              <a:t>. </a:t>
            </a:r>
          </a:p>
          <a:p>
            <a:endParaRPr lang="en-US" dirty="0"/>
          </a:p>
        </p:txBody>
      </p:sp>
    </p:spTree>
    <p:extLst>
      <p:ext uri="{BB962C8B-B14F-4D97-AF65-F5344CB8AC3E}">
        <p14:creationId xmlns:p14="http://schemas.microsoft.com/office/powerpoint/2010/main" val="1672203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b="1" dirty="0" err="1"/>
              <a:t>Once</a:t>
            </a:r>
            <a:r>
              <a:rPr lang="hr-HR" b="1" dirty="0"/>
              <a:t> </a:t>
            </a:r>
            <a:r>
              <a:rPr lang="hr-HR" b="1" dirty="0" err="1"/>
              <a:t>only</a:t>
            </a:r>
            <a:r>
              <a:rPr lang="hr-HR" b="1" dirty="0"/>
              <a:t> </a:t>
            </a:r>
            <a:r>
              <a:rPr lang="hr-HR" b="1" dirty="0" err="1"/>
              <a:t>principle</a:t>
            </a:r>
            <a:r>
              <a:rPr lang="hr-HR" dirty="0"/>
              <a:t>: </a:t>
            </a:r>
            <a:r>
              <a:rPr lang="hr-HR" dirty="0" err="1"/>
              <a:t>public</a:t>
            </a:r>
            <a:r>
              <a:rPr lang="hr-HR" dirty="0"/>
              <a:t> </a:t>
            </a:r>
            <a:r>
              <a:rPr lang="hr-HR" dirty="0" err="1"/>
              <a:t>administrations</a:t>
            </a:r>
            <a:r>
              <a:rPr lang="hr-HR" dirty="0"/>
              <a:t> </a:t>
            </a:r>
            <a:r>
              <a:rPr lang="hr-HR" dirty="0" err="1"/>
              <a:t>should</a:t>
            </a:r>
            <a:r>
              <a:rPr lang="hr-HR" dirty="0"/>
              <a:t> </a:t>
            </a:r>
            <a:r>
              <a:rPr lang="hr-HR" dirty="0" err="1"/>
              <a:t>ensure</a:t>
            </a:r>
            <a:r>
              <a:rPr lang="hr-HR" dirty="0"/>
              <a:t> </a:t>
            </a:r>
            <a:r>
              <a:rPr lang="hr-HR" dirty="0" err="1"/>
              <a:t>that</a:t>
            </a:r>
            <a:r>
              <a:rPr lang="hr-HR" dirty="0"/>
              <a:t> </a:t>
            </a:r>
            <a:r>
              <a:rPr lang="hr-HR" dirty="0" err="1"/>
              <a:t>citizens</a:t>
            </a:r>
            <a:r>
              <a:rPr lang="hr-HR" dirty="0"/>
              <a:t> </a:t>
            </a:r>
            <a:r>
              <a:rPr lang="hr-HR" dirty="0" err="1"/>
              <a:t>and</a:t>
            </a:r>
            <a:r>
              <a:rPr lang="hr-HR" dirty="0"/>
              <a:t> </a:t>
            </a:r>
            <a:r>
              <a:rPr lang="hr-HR" dirty="0" err="1"/>
              <a:t>businesses</a:t>
            </a:r>
            <a:r>
              <a:rPr lang="hr-HR" dirty="0"/>
              <a:t> </a:t>
            </a:r>
            <a:r>
              <a:rPr lang="hr-HR" dirty="0" err="1"/>
              <a:t>supply</a:t>
            </a:r>
            <a:r>
              <a:rPr lang="hr-HR" dirty="0"/>
              <a:t> </a:t>
            </a:r>
            <a:r>
              <a:rPr lang="hr-HR" dirty="0" err="1"/>
              <a:t>the</a:t>
            </a:r>
            <a:r>
              <a:rPr lang="hr-HR" dirty="0"/>
              <a:t> same </a:t>
            </a:r>
            <a:r>
              <a:rPr lang="hr-HR" dirty="0" err="1"/>
              <a:t>information</a:t>
            </a:r>
            <a:r>
              <a:rPr lang="hr-HR" dirty="0"/>
              <a:t> </a:t>
            </a:r>
            <a:r>
              <a:rPr lang="hr-HR" dirty="0" err="1"/>
              <a:t>only</a:t>
            </a:r>
            <a:r>
              <a:rPr lang="hr-HR" dirty="0"/>
              <a:t> </a:t>
            </a:r>
            <a:r>
              <a:rPr lang="hr-HR" dirty="0" err="1"/>
              <a:t>once</a:t>
            </a:r>
            <a:r>
              <a:rPr lang="hr-HR" dirty="0"/>
              <a:t> to a </a:t>
            </a:r>
            <a:r>
              <a:rPr lang="hr-HR" dirty="0" err="1"/>
              <a:t>public</a:t>
            </a:r>
            <a:r>
              <a:rPr lang="hr-HR" dirty="0"/>
              <a:t> </a:t>
            </a:r>
            <a:r>
              <a:rPr lang="hr-HR" dirty="0" err="1"/>
              <a:t>administration</a:t>
            </a:r>
            <a:r>
              <a:rPr lang="hr-HR" dirty="0"/>
              <a:t>. </a:t>
            </a:r>
            <a:endParaRPr lang="hr-HR" dirty="0" smtClean="0"/>
          </a:p>
          <a:p>
            <a:r>
              <a:rPr lang="hr-HR" dirty="0" err="1" smtClean="0"/>
              <a:t>Public</a:t>
            </a:r>
            <a:r>
              <a:rPr lang="hr-HR" dirty="0" smtClean="0"/>
              <a:t> </a:t>
            </a:r>
            <a:r>
              <a:rPr lang="hr-HR" dirty="0" err="1"/>
              <a:t>administration</a:t>
            </a:r>
            <a:r>
              <a:rPr lang="hr-HR" dirty="0"/>
              <a:t> </a:t>
            </a:r>
            <a:r>
              <a:rPr lang="hr-HR" dirty="0" err="1"/>
              <a:t>offices</a:t>
            </a:r>
            <a:r>
              <a:rPr lang="hr-HR" dirty="0"/>
              <a:t> take </a:t>
            </a:r>
            <a:r>
              <a:rPr lang="hr-HR" dirty="0" err="1"/>
              <a:t>action</a:t>
            </a:r>
            <a:r>
              <a:rPr lang="hr-HR" dirty="0"/>
              <a:t> </a:t>
            </a:r>
            <a:r>
              <a:rPr lang="hr-HR" dirty="0" err="1"/>
              <a:t>if</a:t>
            </a:r>
            <a:r>
              <a:rPr lang="hr-HR" dirty="0"/>
              <a:t> </a:t>
            </a:r>
            <a:r>
              <a:rPr lang="hr-HR" dirty="0" err="1"/>
              <a:t>permitted</a:t>
            </a:r>
            <a:r>
              <a:rPr lang="hr-HR" dirty="0"/>
              <a:t> to </a:t>
            </a:r>
            <a:r>
              <a:rPr lang="hr-HR" dirty="0" err="1"/>
              <a:t>internally</a:t>
            </a:r>
            <a:r>
              <a:rPr lang="hr-HR" dirty="0"/>
              <a:t> </a:t>
            </a:r>
            <a:r>
              <a:rPr lang="hr-HR" dirty="0" err="1"/>
              <a:t>re</a:t>
            </a:r>
            <a:r>
              <a:rPr lang="hr-HR" dirty="0"/>
              <a:t>-use </a:t>
            </a:r>
            <a:r>
              <a:rPr lang="hr-HR" dirty="0" err="1"/>
              <a:t>this</a:t>
            </a:r>
            <a:r>
              <a:rPr lang="hr-HR" dirty="0"/>
              <a:t> data, </a:t>
            </a:r>
            <a:r>
              <a:rPr lang="hr-HR" dirty="0" err="1"/>
              <a:t>in</a:t>
            </a:r>
            <a:r>
              <a:rPr lang="hr-HR" dirty="0"/>
              <a:t> </a:t>
            </a:r>
            <a:r>
              <a:rPr lang="hr-HR" dirty="0" err="1"/>
              <a:t>due</a:t>
            </a:r>
            <a:r>
              <a:rPr lang="hr-HR" dirty="0"/>
              <a:t> </a:t>
            </a:r>
            <a:r>
              <a:rPr lang="hr-HR" dirty="0" err="1"/>
              <a:t>respect</a:t>
            </a:r>
            <a:r>
              <a:rPr lang="hr-HR" dirty="0"/>
              <a:t> </a:t>
            </a:r>
            <a:r>
              <a:rPr lang="hr-HR" dirty="0" err="1"/>
              <a:t>of</a:t>
            </a:r>
            <a:r>
              <a:rPr lang="hr-HR" dirty="0"/>
              <a:t> data </a:t>
            </a:r>
            <a:r>
              <a:rPr lang="hr-HR" dirty="0" err="1"/>
              <a:t>protection</a:t>
            </a:r>
            <a:r>
              <a:rPr lang="hr-HR" dirty="0"/>
              <a:t> </a:t>
            </a:r>
            <a:r>
              <a:rPr lang="hr-HR" dirty="0" err="1"/>
              <a:t>rules</a:t>
            </a:r>
            <a:r>
              <a:rPr lang="hr-HR" dirty="0"/>
              <a:t>, </a:t>
            </a:r>
            <a:r>
              <a:rPr lang="hr-HR" dirty="0" err="1"/>
              <a:t>so</a:t>
            </a:r>
            <a:r>
              <a:rPr lang="hr-HR" dirty="0"/>
              <a:t> </a:t>
            </a:r>
            <a:r>
              <a:rPr lang="hr-HR" dirty="0" err="1"/>
              <a:t>that</a:t>
            </a:r>
            <a:r>
              <a:rPr lang="hr-HR" dirty="0"/>
              <a:t> no </a:t>
            </a:r>
            <a:r>
              <a:rPr lang="hr-HR" dirty="0" err="1"/>
              <a:t>additional</a:t>
            </a:r>
            <a:r>
              <a:rPr lang="hr-HR" dirty="0"/>
              <a:t> </a:t>
            </a:r>
            <a:r>
              <a:rPr lang="hr-HR" dirty="0" err="1"/>
              <a:t>burden</a:t>
            </a:r>
            <a:r>
              <a:rPr lang="hr-HR" dirty="0"/>
              <a:t> </a:t>
            </a:r>
            <a:r>
              <a:rPr lang="hr-HR" dirty="0" err="1"/>
              <a:t>falls</a:t>
            </a:r>
            <a:r>
              <a:rPr lang="hr-HR" dirty="0"/>
              <a:t> on </a:t>
            </a:r>
            <a:r>
              <a:rPr lang="hr-HR" dirty="0" err="1"/>
              <a:t>citizens</a:t>
            </a:r>
            <a:r>
              <a:rPr lang="hr-HR" dirty="0"/>
              <a:t> </a:t>
            </a:r>
            <a:r>
              <a:rPr lang="hr-HR" dirty="0" err="1"/>
              <a:t>and</a:t>
            </a:r>
            <a:r>
              <a:rPr lang="hr-HR" dirty="0"/>
              <a:t> </a:t>
            </a:r>
            <a:r>
              <a:rPr lang="hr-HR" dirty="0" err="1"/>
              <a:t>businesses</a:t>
            </a:r>
            <a:r>
              <a:rPr lang="hr-HR" dirty="0"/>
              <a:t>. </a:t>
            </a:r>
          </a:p>
        </p:txBody>
      </p:sp>
    </p:spTree>
    <p:extLst>
      <p:ext uri="{BB962C8B-B14F-4D97-AF65-F5344CB8AC3E}">
        <p14:creationId xmlns:p14="http://schemas.microsoft.com/office/powerpoint/2010/main" val="1983932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dirty="0">
                <a:sym typeface="Symbol" panose="05050102010706020507" pitchFamily="18" charset="2"/>
              </a:rPr>
              <a:t></a:t>
            </a:r>
            <a:r>
              <a:rPr lang="hr-HR" b="1" dirty="0" err="1"/>
              <a:t>Inclusiveness</a:t>
            </a:r>
            <a:r>
              <a:rPr lang="hr-HR" b="1" dirty="0"/>
              <a:t> </a:t>
            </a:r>
            <a:r>
              <a:rPr lang="hr-HR" b="1" dirty="0" err="1"/>
              <a:t>and</a:t>
            </a:r>
            <a:r>
              <a:rPr lang="hr-HR" b="1" dirty="0"/>
              <a:t> </a:t>
            </a:r>
            <a:r>
              <a:rPr lang="hr-HR" b="1" dirty="0" err="1"/>
              <a:t>accessibility</a:t>
            </a:r>
            <a:r>
              <a:rPr lang="hr-HR" dirty="0"/>
              <a:t>: </a:t>
            </a:r>
            <a:r>
              <a:rPr lang="hr-HR" dirty="0" err="1"/>
              <a:t>public</a:t>
            </a:r>
            <a:r>
              <a:rPr lang="hr-HR" dirty="0"/>
              <a:t> </a:t>
            </a:r>
            <a:r>
              <a:rPr lang="hr-HR" dirty="0" err="1"/>
              <a:t>administrations</a:t>
            </a:r>
            <a:r>
              <a:rPr lang="hr-HR" dirty="0"/>
              <a:t> </a:t>
            </a:r>
            <a:r>
              <a:rPr lang="hr-HR" dirty="0" err="1"/>
              <a:t>should</a:t>
            </a:r>
            <a:r>
              <a:rPr lang="hr-HR" dirty="0"/>
              <a:t> design </a:t>
            </a:r>
            <a:r>
              <a:rPr lang="hr-HR" dirty="0" err="1"/>
              <a:t>digital</a:t>
            </a:r>
            <a:r>
              <a:rPr lang="hr-HR" dirty="0"/>
              <a:t> </a:t>
            </a:r>
            <a:r>
              <a:rPr lang="hr-HR" dirty="0" err="1"/>
              <a:t>public</a:t>
            </a:r>
            <a:r>
              <a:rPr lang="hr-HR" dirty="0"/>
              <a:t> </a:t>
            </a:r>
            <a:r>
              <a:rPr lang="hr-HR" dirty="0" err="1"/>
              <a:t>services</a:t>
            </a:r>
            <a:r>
              <a:rPr lang="hr-HR" dirty="0"/>
              <a:t> </a:t>
            </a:r>
            <a:r>
              <a:rPr lang="hr-HR" dirty="0" err="1"/>
              <a:t>that</a:t>
            </a:r>
            <a:r>
              <a:rPr lang="hr-HR" dirty="0"/>
              <a:t> are </a:t>
            </a:r>
            <a:r>
              <a:rPr lang="hr-HR" dirty="0" err="1"/>
              <a:t>inclusive</a:t>
            </a:r>
            <a:r>
              <a:rPr lang="hr-HR" dirty="0"/>
              <a:t> </a:t>
            </a:r>
            <a:r>
              <a:rPr lang="hr-HR" dirty="0" err="1"/>
              <a:t>by</a:t>
            </a:r>
            <a:r>
              <a:rPr lang="hr-HR" dirty="0"/>
              <a:t> </a:t>
            </a:r>
            <a:r>
              <a:rPr lang="hr-HR" dirty="0" err="1"/>
              <a:t>default</a:t>
            </a:r>
            <a:r>
              <a:rPr lang="hr-HR" dirty="0"/>
              <a:t> </a:t>
            </a:r>
            <a:r>
              <a:rPr lang="hr-HR" dirty="0" err="1"/>
              <a:t>and</a:t>
            </a:r>
            <a:r>
              <a:rPr lang="hr-HR" dirty="0"/>
              <a:t> </a:t>
            </a:r>
            <a:r>
              <a:rPr lang="hr-HR" dirty="0" err="1"/>
              <a:t>cater</a:t>
            </a:r>
            <a:r>
              <a:rPr lang="hr-HR" dirty="0"/>
              <a:t> for </a:t>
            </a:r>
            <a:r>
              <a:rPr lang="hr-HR" dirty="0" err="1"/>
              <a:t>different</a:t>
            </a:r>
            <a:r>
              <a:rPr lang="hr-HR" dirty="0"/>
              <a:t> </a:t>
            </a:r>
            <a:r>
              <a:rPr lang="hr-HR" dirty="0" err="1"/>
              <a:t>needs</a:t>
            </a:r>
            <a:r>
              <a:rPr lang="hr-HR" dirty="0"/>
              <a:t> </a:t>
            </a:r>
            <a:r>
              <a:rPr lang="hr-HR" dirty="0" err="1"/>
              <a:t>such</a:t>
            </a:r>
            <a:r>
              <a:rPr lang="hr-HR" dirty="0"/>
              <a:t> as </a:t>
            </a:r>
            <a:r>
              <a:rPr lang="hr-HR" dirty="0" err="1"/>
              <a:t>those</a:t>
            </a:r>
            <a:r>
              <a:rPr lang="hr-HR" dirty="0"/>
              <a:t> </a:t>
            </a:r>
            <a:r>
              <a:rPr lang="hr-HR" dirty="0" err="1"/>
              <a:t>of</a:t>
            </a:r>
            <a:r>
              <a:rPr lang="hr-HR" dirty="0"/>
              <a:t> </a:t>
            </a:r>
            <a:r>
              <a:rPr lang="hr-HR" dirty="0" err="1"/>
              <a:t>the</a:t>
            </a:r>
            <a:r>
              <a:rPr lang="hr-HR" dirty="0"/>
              <a:t> </a:t>
            </a:r>
            <a:r>
              <a:rPr lang="hr-HR" dirty="0" err="1"/>
              <a:t>elderly</a:t>
            </a:r>
            <a:r>
              <a:rPr lang="hr-HR" dirty="0"/>
              <a:t> </a:t>
            </a:r>
            <a:r>
              <a:rPr lang="hr-HR" dirty="0" err="1"/>
              <a:t>and</a:t>
            </a:r>
            <a:r>
              <a:rPr lang="hr-HR" dirty="0"/>
              <a:t> </a:t>
            </a:r>
            <a:r>
              <a:rPr lang="hr-HR" dirty="0" err="1"/>
              <a:t>people</a:t>
            </a:r>
            <a:r>
              <a:rPr lang="hr-HR" dirty="0"/>
              <a:t> </a:t>
            </a:r>
            <a:r>
              <a:rPr lang="hr-HR" dirty="0" err="1"/>
              <a:t>with</a:t>
            </a:r>
            <a:r>
              <a:rPr lang="hr-HR" dirty="0"/>
              <a:t> </a:t>
            </a:r>
            <a:r>
              <a:rPr lang="hr-HR" dirty="0" err="1"/>
              <a:t>disabilities</a:t>
            </a:r>
            <a:r>
              <a:rPr lang="hr-HR" dirty="0"/>
              <a:t>. </a:t>
            </a:r>
          </a:p>
          <a:p>
            <a:endParaRPr lang="en-US" dirty="0"/>
          </a:p>
        </p:txBody>
      </p:sp>
    </p:spTree>
    <p:extLst>
      <p:ext uri="{BB962C8B-B14F-4D97-AF65-F5344CB8AC3E}">
        <p14:creationId xmlns:p14="http://schemas.microsoft.com/office/powerpoint/2010/main" val="17096454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dirty="0">
                <a:sym typeface="Symbol" panose="05050102010706020507" pitchFamily="18" charset="2"/>
              </a:rPr>
              <a:t></a:t>
            </a:r>
            <a:r>
              <a:rPr lang="hr-HR" b="1" dirty="0" err="1"/>
              <a:t>Openness</a:t>
            </a:r>
            <a:r>
              <a:rPr lang="hr-HR" b="1" dirty="0"/>
              <a:t> &amp; </a:t>
            </a:r>
            <a:r>
              <a:rPr lang="hr-HR" b="1" dirty="0" err="1"/>
              <a:t>transparency</a:t>
            </a:r>
            <a:r>
              <a:rPr lang="hr-HR" dirty="0"/>
              <a:t>: </a:t>
            </a:r>
            <a:r>
              <a:rPr lang="hr-HR" dirty="0" err="1"/>
              <a:t>public</a:t>
            </a:r>
            <a:r>
              <a:rPr lang="hr-HR" dirty="0"/>
              <a:t> </a:t>
            </a:r>
            <a:r>
              <a:rPr lang="hr-HR" dirty="0" err="1"/>
              <a:t>administrations</a:t>
            </a:r>
            <a:r>
              <a:rPr lang="hr-HR" dirty="0"/>
              <a:t> </a:t>
            </a:r>
            <a:r>
              <a:rPr lang="hr-HR" dirty="0" err="1"/>
              <a:t>should</a:t>
            </a:r>
            <a:r>
              <a:rPr lang="hr-HR" dirty="0"/>
              <a:t> </a:t>
            </a:r>
            <a:r>
              <a:rPr lang="hr-HR" dirty="0" err="1"/>
              <a:t>share</a:t>
            </a:r>
            <a:r>
              <a:rPr lang="hr-HR" dirty="0"/>
              <a:t> </a:t>
            </a:r>
            <a:r>
              <a:rPr lang="hr-HR" dirty="0" err="1"/>
              <a:t>information</a:t>
            </a:r>
            <a:r>
              <a:rPr lang="hr-HR" dirty="0"/>
              <a:t> </a:t>
            </a:r>
            <a:r>
              <a:rPr lang="hr-HR" dirty="0" err="1"/>
              <a:t>and</a:t>
            </a:r>
            <a:r>
              <a:rPr lang="hr-HR" dirty="0"/>
              <a:t> data </a:t>
            </a:r>
            <a:r>
              <a:rPr lang="hr-HR" dirty="0" err="1"/>
              <a:t>between</a:t>
            </a:r>
            <a:r>
              <a:rPr lang="hr-HR" dirty="0"/>
              <a:t> </a:t>
            </a:r>
            <a:r>
              <a:rPr lang="hr-HR" dirty="0" err="1"/>
              <a:t>themselves</a:t>
            </a:r>
            <a:r>
              <a:rPr lang="hr-HR" dirty="0"/>
              <a:t> </a:t>
            </a:r>
            <a:r>
              <a:rPr lang="hr-HR" dirty="0" err="1"/>
              <a:t>and</a:t>
            </a:r>
            <a:r>
              <a:rPr lang="hr-HR" dirty="0"/>
              <a:t> </a:t>
            </a:r>
            <a:r>
              <a:rPr lang="hr-HR" dirty="0" err="1"/>
              <a:t>enable</a:t>
            </a:r>
            <a:r>
              <a:rPr lang="hr-HR" dirty="0"/>
              <a:t> </a:t>
            </a:r>
            <a:r>
              <a:rPr lang="hr-HR" dirty="0" err="1"/>
              <a:t>citizens</a:t>
            </a:r>
            <a:r>
              <a:rPr lang="hr-HR" dirty="0"/>
              <a:t> </a:t>
            </a:r>
            <a:r>
              <a:rPr lang="hr-HR" dirty="0" err="1"/>
              <a:t>and</a:t>
            </a:r>
            <a:r>
              <a:rPr lang="hr-HR" dirty="0"/>
              <a:t> </a:t>
            </a:r>
            <a:r>
              <a:rPr lang="hr-HR" dirty="0" err="1"/>
              <a:t>businesses</a:t>
            </a:r>
            <a:r>
              <a:rPr lang="hr-HR" dirty="0"/>
              <a:t> to </a:t>
            </a:r>
            <a:r>
              <a:rPr lang="hr-HR" dirty="0" err="1"/>
              <a:t>access</a:t>
            </a:r>
            <a:r>
              <a:rPr lang="hr-HR" dirty="0"/>
              <a:t> </a:t>
            </a:r>
            <a:r>
              <a:rPr lang="hr-HR" dirty="0" err="1"/>
              <a:t>control</a:t>
            </a:r>
            <a:r>
              <a:rPr lang="hr-HR" dirty="0"/>
              <a:t> </a:t>
            </a:r>
            <a:r>
              <a:rPr lang="hr-HR" dirty="0" err="1"/>
              <a:t>and</a:t>
            </a:r>
            <a:r>
              <a:rPr lang="hr-HR" dirty="0"/>
              <a:t> </a:t>
            </a:r>
            <a:r>
              <a:rPr lang="hr-HR" dirty="0" err="1"/>
              <a:t>correct</a:t>
            </a:r>
            <a:r>
              <a:rPr lang="hr-HR" dirty="0"/>
              <a:t> </a:t>
            </a:r>
            <a:r>
              <a:rPr lang="hr-HR" dirty="0" err="1"/>
              <a:t>their</a:t>
            </a:r>
            <a:r>
              <a:rPr lang="hr-HR" dirty="0"/>
              <a:t> </a:t>
            </a:r>
            <a:r>
              <a:rPr lang="hr-HR" dirty="0" err="1"/>
              <a:t>own</a:t>
            </a:r>
            <a:r>
              <a:rPr lang="hr-HR" dirty="0"/>
              <a:t> data; </a:t>
            </a:r>
            <a:r>
              <a:rPr lang="hr-HR" dirty="0" err="1"/>
              <a:t>enable</a:t>
            </a:r>
            <a:r>
              <a:rPr lang="hr-HR" dirty="0"/>
              <a:t> </a:t>
            </a:r>
            <a:r>
              <a:rPr lang="hr-HR" dirty="0" err="1"/>
              <a:t>users</a:t>
            </a:r>
            <a:r>
              <a:rPr lang="hr-HR" dirty="0"/>
              <a:t> to monitor </a:t>
            </a:r>
            <a:r>
              <a:rPr lang="hr-HR" dirty="0" err="1"/>
              <a:t>administrative</a:t>
            </a:r>
            <a:r>
              <a:rPr lang="hr-HR" dirty="0"/>
              <a:t> </a:t>
            </a:r>
            <a:r>
              <a:rPr lang="hr-HR" dirty="0" err="1"/>
              <a:t>processes</a:t>
            </a:r>
            <a:r>
              <a:rPr lang="hr-HR" dirty="0"/>
              <a:t> </a:t>
            </a:r>
            <a:r>
              <a:rPr lang="hr-HR" dirty="0" err="1"/>
              <a:t>that</a:t>
            </a:r>
            <a:r>
              <a:rPr lang="hr-HR" dirty="0"/>
              <a:t> </a:t>
            </a:r>
            <a:r>
              <a:rPr lang="hr-HR" dirty="0" err="1"/>
              <a:t>involve</a:t>
            </a:r>
            <a:r>
              <a:rPr lang="hr-HR" dirty="0"/>
              <a:t> </a:t>
            </a:r>
            <a:r>
              <a:rPr lang="hr-HR" dirty="0" err="1"/>
              <a:t>them</a:t>
            </a:r>
            <a:r>
              <a:rPr lang="hr-HR" dirty="0"/>
              <a:t>; </a:t>
            </a:r>
            <a:r>
              <a:rPr lang="hr-HR" dirty="0" err="1"/>
              <a:t>engage</a:t>
            </a:r>
            <a:r>
              <a:rPr lang="hr-HR" dirty="0"/>
              <a:t> </a:t>
            </a:r>
            <a:r>
              <a:rPr lang="hr-HR" dirty="0" err="1"/>
              <a:t>with</a:t>
            </a:r>
            <a:r>
              <a:rPr lang="hr-HR" dirty="0"/>
              <a:t> </a:t>
            </a:r>
            <a:r>
              <a:rPr lang="hr-HR" dirty="0" err="1"/>
              <a:t>and</a:t>
            </a:r>
            <a:r>
              <a:rPr lang="hr-HR" dirty="0"/>
              <a:t> </a:t>
            </a:r>
            <a:r>
              <a:rPr lang="hr-HR" dirty="0" err="1"/>
              <a:t>open</a:t>
            </a:r>
            <a:r>
              <a:rPr lang="hr-HR" dirty="0"/>
              <a:t> </a:t>
            </a:r>
            <a:r>
              <a:rPr lang="hr-HR" dirty="0" err="1"/>
              <a:t>up</a:t>
            </a:r>
            <a:r>
              <a:rPr lang="hr-HR" dirty="0"/>
              <a:t> to </a:t>
            </a:r>
            <a:r>
              <a:rPr lang="hr-HR" dirty="0" err="1"/>
              <a:t>stakeholders</a:t>
            </a:r>
            <a:r>
              <a:rPr lang="hr-HR" dirty="0"/>
              <a:t> (</a:t>
            </a:r>
            <a:r>
              <a:rPr lang="hr-HR" dirty="0" err="1"/>
              <a:t>such</a:t>
            </a:r>
            <a:r>
              <a:rPr lang="hr-HR" dirty="0"/>
              <a:t> as </a:t>
            </a:r>
            <a:r>
              <a:rPr lang="hr-HR" dirty="0" err="1"/>
              <a:t>businesses</a:t>
            </a:r>
            <a:r>
              <a:rPr lang="hr-HR" dirty="0"/>
              <a:t>, </a:t>
            </a:r>
            <a:r>
              <a:rPr lang="hr-HR" dirty="0" err="1"/>
              <a:t>researchers</a:t>
            </a:r>
            <a:r>
              <a:rPr lang="hr-HR" dirty="0"/>
              <a:t> </a:t>
            </a:r>
            <a:r>
              <a:rPr lang="hr-HR" dirty="0" err="1"/>
              <a:t>and</a:t>
            </a:r>
            <a:r>
              <a:rPr lang="hr-HR" dirty="0"/>
              <a:t> </a:t>
            </a:r>
            <a:r>
              <a:rPr lang="hr-HR" dirty="0" err="1"/>
              <a:t>non</a:t>
            </a:r>
            <a:r>
              <a:rPr lang="hr-HR" dirty="0"/>
              <a:t>-profit </a:t>
            </a:r>
            <a:r>
              <a:rPr lang="hr-HR" dirty="0" err="1"/>
              <a:t>organisations</a:t>
            </a:r>
            <a:r>
              <a:rPr lang="hr-HR" dirty="0"/>
              <a:t>) </a:t>
            </a:r>
            <a:r>
              <a:rPr lang="hr-HR" dirty="0" err="1"/>
              <a:t>in</a:t>
            </a:r>
            <a:r>
              <a:rPr lang="hr-HR" dirty="0"/>
              <a:t> </a:t>
            </a:r>
            <a:r>
              <a:rPr lang="hr-HR" dirty="0" err="1"/>
              <a:t>the</a:t>
            </a:r>
            <a:r>
              <a:rPr lang="hr-HR" dirty="0"/>
              <a:t> design </a:t>
            </a:r>
            <a:r>
              <a:rPr lang="hr-HR" dirty="0" err="1"/>
              <a:t>and</a:t>
            </a:r>
            <a:r>
              <a:rPr lang="hr-HR" dirty="0"/>
              <a:t> </a:t>
            </a:r>
            <a:r>
              <a:rPr lang="hr-HR" dirty="0" err="1"/>
              <a:t>delivery</a:t>
            </a:r>
            <a:r>
              <a:rPr lang="hr-HR" dirty="0"/>
              <a:t> </a:t>
            </a:r>
            <a:r>
              <a:rPr lang="hr-HR" dirty="0" err="1"/>
              <a:t>of</a:t>
            </a:r>
            <a:r>
              <a:rPr lang="hr-HR" dirty="0"/>
              <a:t> </a:t>
            </a:r>
            <a:r>
              <a:rPr lang="hr-HR" dirty="0" err="1"/>
              <a:t>services</a:t>
            </a:r>
            <a:r>
              <a:rPr lang="hr-HR" dirty="0"/>
              <a:t>. </a:t>
            </a:r>
          </a:p>
          <a:p>
            <a:endParaRPr lang="en-US" dirty="0"/>
          </a:p>
        </p:txBody>
      </p:sp>
    </p:spTree>
    <p:extLst>
      <p:ext uri="{BB962C8B-B14F-4D97-AF65-F5344CB8AC3E}">
        <p14:creationId xmlns:p14="http://schemas.microsoft.com/office/powerpoint/2010/main" val="38393553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b="1" dirty="0" err="1"/>
              <a:t>Cross-border</a:t>
            </a:r>
            <a:r>
              <a:rPr lang="hr-HR" b="1" dirty="0"/>
              <a:t> </a:t>
            </a:r>
            <a:r>
              <a:rPr lang="hr-HR" b="1" dirty="0" err="1"/>
              <a:t>by</a:t>
            </a:r>
            <a:r>
              <a:rPr lang="hr-HR" b="1" dirty="0"/>
              <a:t> </a:t>
            </a:r>
            <a:r>
              <a:rPr lang="hr-HR" b="1" dirty="0" err="1"/>
              <a:t>default</a:t>
            </a:r>
            <a:r>
              <a:rPr lang="hr-HR" b="1" dirty="0"/>
              <a:t>:</a:t>
            </a:r>
            <a:r>
              <a:rPr lang="hr-HR" dirty="0"/>
              <a:t> </a:t>
            </a:r>
            <a:r>
              <a:rPr lang="hr-HR" dirty="0" err="1"/>
              <a:t>public</a:t>
            </a:r>
            <a:r>
              <a:rPr lang="hr-HR" dirty="0"/>
              <a:t> </a:t>
            </a:r>
            <a:r>
              <a:rPr lang="hr-HR" dirty="0" err="1"/>
              <a:t>administrations</a:t>
            </a:r>
            <a:r>
              <a:rPr lang="hr-HR" dirty="0"/>
              <a:t> </a:t>
            </a:r>
            <a:r>
              <a:rPr lang="hr-HR" dirty="0" err="1"/>
              <a:t>should</a:t>
            </a:r>
            <a:r>
              <a:rPr lang="hr-HR" dirty="0"/>
              <a:t> make </a:t>
            </a:r>
            <a:r>
              <a:rPr lang="hr-HR" dirty="0" err="1"/>
              <a:t>relevant</a:t>
            </a:r>
            <a:r>
              <a:rPr lang="hr-HR" dirty="0"/>
              <a:t> </a:t>
            </a:r>
            <a:r>
              <a:rPr lang="hr-HR" dirty="0" err="1"/>
              <a:t>digital</a:t>
            </a:r>
            <a:r>
              <a:rPr lang="hr-HR" dirty="0"/>
              <a:t> </a:t>
            </a:r>
            <a:r>
              <a:rPr lang="hr-HR" dirty="0" err="1"/>
              <a:t>public</a:t>
            </a:r>
            <a:r>
              <a:rPr lang="hr-HR" dirty="0"/>
              <a:t> </a:t>
            </a:r>
            <a:r>
              <a:rPr lang="hr-HR" dirty="0" err="1"/>
              <a:t>services</a:t>
            </a:r>
            <a:r>
              <a:rPr lang="hr-HR" dirty="0"/>
              <a:t> </a:t>
            </a:r>
            <a:r>
              <a:rPr lang="hr-HR" dirty="0" err="1"/>
              <a:t>available</a:t>
            </a:r>
            <a:r>
              <a:rPr lang="hr-HR" dirty="0"/>
              <a:t> </a:t>
            </a:r>
            <a:r>
              <a:rPr lang="hr-HR" dirty="0" err="1"/>
              <a:t>across</a:t>
            </a:r>
            <a:r>
              <a:rPr lang="hr-HR" dirty="0"/>
              <a:t> </a:t>
            </a:r>
            <a:r>
              <a:rPr lang="hr-HR" dirty="0" err="1"/>
              <a:t>borders</a:t>
            </a:r>
            <a:r>
              <a:rPr lang="hr-HR" dirty="0"/>
              <a:t> </a:t>
            </a:r>
            <a:r>
              <a:rPr lang="hr-HR" dirty="0" err="1"/>
              <a:t>and</a:t>
            </a:r>
            <a:r>
              <a:rPr lang="hr-HR" dirty="0"/>
              <a:t> </a:t>
            </a:r>
            <a:r>
              <a:rPr lang="hr-HR" dirty="0" err="1"/>
              <a:t>prevent</a:t>
            </a:r>
            <a:r>
              <a:rPr lang="hr-HR" dirty="0"/>
              <a:t> </a:t>
            </a:r>
            <a:r>
              <a:rPr lang="hr-HR" dirty="0" err="1"/>
              <a:t>further</a:t>
            </a:r>
            <a:r>
              <a:rPr lang="hr-HR" dirty="0"/>
              <a:t> </a:t>
            </a:r>
            <a:r>
              <a:rPr lang="hr-HR" dirty="0" err="1"/>
              <a:t>fragmentation</a:t>
            </a:r>
            <a:r>
              <a:rPr lang="hr-HR" dirty="0"/>
              <a:t> to </a:t>
            </a:r>
            <a:r>
              <a:rPr lang="hr-HR" dirty="0" err="1"/>
              <a:t>arise</a:t>
            </a:r>
            <a:r>
              <a:rPr lang="hr-HR" dirty="0"/>
              <a:t>, </a:t>
            </a:r>
            <a:r>
              <a:rPr lang="hr-HR" dirty="0" err="1"/>
              <a:t>thereby</a:t>
            </a:r>
            <a:r>
              <a:rPr lang="hr-HR" dirty="0"/>
              <a:t> </a:t>
            </a:r>
            <a:r>
              <a:rPr lang="hr-HR" dirty="0" err="1"/>
              <a:t>facilitating</a:t>
            </a:r>
            <a:r>
              <a:rPr lang="hr-HR" dirty="0"/>
              <a:t> </a:t>
            </a:r>
            <a:r>
              <a:rPr lang="hr-HR" dirty="0" err="1"/>
              <a:t>mobility</a:t>
            </a:r>
            <a:r>
              <a:rPr lang="hr-HR" dirty="0"/>
              <a:t> </a:t>
            </a:r>
            <a:r>
              <a:rPr lang="hr-HR" dirty="0" err="1"/>
              <a:t>within</a:t>
            </a:r>
            <a:r>
              <a:rPr lang="hr-HR" dirty="0"/>
              <a:t> </a:t>
            </a:r>
            <a:r>
              <a:rPr lang="hr-HR" dirty="0" err="1"/>
              <a:t>the</a:t>
            </a:r>
            <a:r>
              <a:rPr lang="hr-HR" dirty="0"/>
              <a:t> Single </a:t>
            </a:r>
            <a:r>
              <a:rPr lang="hr-HR" dirty="0" err="1"/>
              <a:t>Market</a:t>
            </a:r>
            <a:r>
              <a:rPr lang="hr-HR" dirty="0"/>
              <a:t>.  </a:t>
            </a:r>
          </a:p>
          <a:p>
            <a:r>
              <a:rPr lang="hr-HR" b="1" dirty="0" err="1"/>
              <a:t>Interoperability</a:t>
            </a:r>
            <a:r>
              <a:rPr lang="hr-HR" b="1" dirty="0"/>
              <a:t> </a:t>
            </a:r>
            <a:r>
              <a:rPr lang="hr-HR" b="1" dirty="0" err="1"/>
              <a:t>by</a:t>
            </a:r>
            <a:r>
              <a:rPr lang="hr-HR" b="1" dirty="0"/>
              <a:t> </a:t>
            </a:r>
            <a:r>
              <a:rPr lang="hr-HR" b="1" dirty="0" err="1"/>
              <a:t>default</a:t>
            </a:r>
            <a:r>
              <a:rPr lang="hr-HR" dirty="0"/>
              <a:t>: </a:t>
            </a:r>
            <a:r>
              <a:rPr lang="hr-HR" dirty="0" err="1"/>
              <a:t>public</a:t>
            </a:r>
            <a:r>
              <a:rPr lang="hr-HR" dirty="0"/>
              <a:t> </a:t>
            </a:r>
            <a:r>
              <a:rPr lang="hr-HR" dirty="0" err="1"/>
              <a:t>services</a:t>
            </a:r>
            <a:r>
              <a:rPr lang="hr-HR" dirty="0"/>
              <a:t> </a:t>
            </a:r>
            <a:r>
              <a:rPr lang="hr-HR" dirty="0" err="1"/>
              <a:t>should</a:t>
            </a:r>
            <a:r>
              <a:rPr lang="hr-HR" dirty="0"/>
              <a:t> </a:t>
            </a:r>
            <a:r>
              <a:rPr lang="hr-HR" dirty="0" err="1"/>
              <a:t>be</a:t>
            </a:r>
            <a:r>
              <a:rPr lang="hr-HR" dirty="0"/>
              <a:t> </a:t>
            </a:r>
            <a:r>
              <a:rPr lang="hr-HR" dirty="0" err="1"/>
              <a:t>designed</a:t>
            </a:r>
            <a:r>
              <a:rPr lang="hr-HR" dirty="0"/>
              <a:t> to </a:t>
            </a:r>
            <a:r>
              <a:rPr lang="hr-HR" dirty="0" err="1"/>
              <a:t>work</a:t>
            </a:r>
            <a:r>
              <a:rPr lang="hr-HR" dirty="0"/>
              <a:t> </a:t>
            </a:r>
            <a:r>
              <a:rPr lang="hr-HR" dirty="0" err="1"/>
              <a:t>seamlessly</a:t>
            </a:r>
            <a:r>
              <a:rPr lang="hr-HR" dirty="0"/>
              <a:t> </a:t>
            </a:r>
            <a:r>
              <a:rPr lang="hr-HR" dirty="0" err="1"/>
              <a:t>across</a:t>
            </a:r>
            <a:r>
              <a:rPr lang="hr-HR" dirty="0"/>
              <a:t> </a:t>
            </a:r>
            <a:r>
              <a:rPr lang="hr-HR" dirty="0" err="1"/>
              <a:t>the</a:t>
            </a:r>
            <a:r>
              <a:rPr lang="hr-HR" dirty="0"/>
              <a:t> Single </a:t>
            </a:r>
            <a:r>
              <a:rPr lang="hr-HR" dirty="0" err="1"/>
              <a:t>Market</a:t>
            </a:r>
            <a:r>
              <a:rPr lang="hr-HR" dirty="0"/>
              <a:t> </a:t>
            </a:r>
            <a:r>
              <a:rPr lang="hr-HR" dirty="0" err="1"/>
              <a:t>and</a:t>
            </a:r>
            <a:r>
              <a:rPr lang="hr-HR" dirty="0"/>
              <a:t> </a:t>
            </a:r>
            <a:r>
              <a:rPr lang="hr-HR" dirty="0" err="1"/>
              <a:t>across</a:t>
            </a:r>
            <a:r>
              <a:rPr lang="hr-HR" dirty="0"/>
              <a:t> </a:t>
            </a:r>
            <a:r>
              <a:rPr lang="hr-HR" dirty="0" err="1"/>
              <a:t>organisational</a:t>
            </a:r>
            <a:r>
              <a:rPr lang="hr-HR" dirty="0"/>
              <a:t> silos, </a:t>
            </a:r>
            <a:r>
              <a:rPr lang="hr-HR" dirty="0" err="1"/>
              <a:t>relying</a:t>
            </a:r>
            <a:r>
              <a:rPr lang="hr-HR" dirty="0"/>
              <a:t> on </a:t>
            </a:r>
            <a:r>
              <a:rPr lang="hr-HR" dirty="0" err="1"/>
              <a:t>the</a:t>
            </a:r>
            <a:r>
              <a:rPr lang="hr-HR" dirty="0"/>
              <a:t> free </a:t>
            </a:r>
            <a:r>
              <a:rPr lang="hr-HR" dirty="0" err="1"/>
              <a:t>movement</a:t>
            </a:r>
            <a:r>
              <a:rPr lang="hr-HR" dirty="0"/>
              <a:t> </a:t>
            </a:r>
            <a:r>
              <a:rPr lang="hr-HR" dirty="0" err="1"/>
              <a:t>of</a:t>
            </a:r>
            <a:r>
              <a:rPr lang="hr-HR" dirty="0"/>
              <a:t> data </a:t>
            </a:r>
            <a:r>
              <a:rPr lang="hr-HR" dirty="0" err="1"/>
              <a:t>and</a:t>
            </a:r>
            <a:r>
              <a:rPr lang="hr-HR" dirty="0"/>
              <a:t> </a:t>
            </a:r>
            <a:r>
              <a:rPr lang="hr-HR" dirty="0" err="1"/>
              <a:t>digital</a:t>
            </a:r>
            <a:r>
              <a:rPr lang="hr-HR" dirty="0"/>
              <a:t> </a:t>
            </a:r>
            <a:r>
              <a:rPr lang="hr-HR" dirty="0" err="1"/>
              <a:t>services</a:t>
            </a:r>
            <a:r>
              <a:rPr lang="hr-HR" dirty="0"/>
              <a:t> </a:t>
            </a:r>
            <a:r>
              <a:rPr lang="hr-HR" dirty="0" err="1"/>
              <a:t>in</a:t>
            </a:r>
            <a:r>
              <a:rPr lang="hr-HR" dirty="0"/>
              <a:t> </a:t>
            </a:r>
            <a:r>
              <a:rPr lang="hr-HR" dirty="0" err="1"/>
              <a:t>the</a:t>
            </a:r>
            <a:r>
              <a:rPr lang="hr-HR" dirty="0"/>
              <a:t> European Union. </a:t>
            </a:r>
          </a:p>
          <a:p>
            <a:endParaRPr lang="en-US" dirty="0"/>
          </a:p>
        </p:txBody>
      </p:sp>
    </p:spTree>
    <p:extLst>
      <p:ext uri="{BB962C8B-B14F-4D97-AF65-F5344CB8AC3E}">
        <p14:creationId xmlns:p14="http://schemas.microsoft.com/office/powerpoint/2010/main" val="23194103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b="1" dirty="0" err="1"/>
              <a:t>Trustworthiness</a:t>
            </a:r>
            <a:r>
              <a:rPr lang="hr-HR" b="1" dirty="0"/>
              <a:t> &amp; </a:t>
            </a:r>
            <a:r>
              <a:rPr lang="hr-HR" b="1" dirty="0" err="1"/>
              <a:t>Security</a:t>
            </a:r>
            <a:r>
              <a:rPr lang="hr-HR" dirty="0"/>
              <a:t>: All </a:t>
            </a:r>
            <a:r>
              <a:rPr lang="hr-HR" dirty="0" err="1"/>
              <a:t>initiatives</a:t>
            </a:r>
            <a:r>
              <a:rPr lang="hr-HR" dirty="0"/>
              <a:t> </a:t>
            </a:r>
            <a:r>
              <a:rPr lang="hr-HR" dirty="0" err="1"/>
              <a:t>should</a:t>
            </a:r>
            <a:r>
              <a:rPr lang="hr-HR" dirty="0"/>
              <a:t> </a:t>
            </a:r>
            <a:r>
              <a:rPr lang="hr-HR" dirty="0" err="1"/>
              <a:t>go</a:t>
            </a:r>
            <a:r>
              <a:rPr lang="hr-HR" dirty="0"/>
              <a:t> </a:t>
            </a:r>
            <a:r>
              <a:rPr lang="hr-HR" dirty="0" err="1"/>
              <a:t>beyond</a:t>
            </a:r>
            <a:r>
              <a:rPr lang="hr-HR" dirty="0"/>
              <a:t> </a:t>
            </a:r>
            <a:r>
              <a:rPr lang="hr-HR" dirty="0" err="1"/>
              <a:t>the</a:t>
            </a:r>
            <a:r>
              <a:rPr lang="hr-HR" dirty="0"/>
              <a:t> </a:t>
            </a:r>
            <a:r>
              <a:rPr lang="hr-HR" dirty="0" err="1"/>
              <a:t>mere</a:t>
            </a:r>
            <a:r>
              <a:rPr lang="hr-HR" dirty="0"/>
              <a:t> </a:t>
            </a:r>
            <a:r>
              <a:rPr lang="hr-HR" dirty="0" err="1"/>
              <a:t>compliance</a:t>
            </a:r>
            <a:r>
              <a:rPr lang="hr-HR" dirty="0"/>
              <a:t> </a:t>
            </a:r>
            <a:r>
              <a:rPr lang="hr-HR" dirty="0" err="1"/>
              <a:t>with</a:t>
            </a:r>
            <a:r>
              <a:rPr lang="hr-HR" dirty="0"/>
              <a:t> </a:t>
            </a:r>
            <a:r>
              <a:rPr lang="hr-HR" dirty="0" err="1"/>
              <a:t>the</a:t>
            </a:r>
            <a:r>
              <a:rPr lang="hr-HR" dirty="0"/>
              <a:t> </a:t>
            </a:r>
            <a:r>
              <a:rPr lang="hr-HR" dirty="0" err="1"/>
              <a:t>legal</a:t>
            </a:r>
            <a:r>
              <a:rPr lang="hr-HR" dirty="0"/>
              <a:t> </a:t>
            </a:r>
            <a:r>
              <a:rPr lang="hr-HR" dirty="0" err="1"/>
              <a:t>framework</a:t>
            </a:r>
            <a:r>
              <a:rPr lang="hr-HR" dirty="0"/>
              <a:t> on personal data </a:t>
            </a:r>
            <a:r>
              <a:rPr lang="hr-HR" dirty="0" err="1"/>
              <a:t>protection</a:t>
            </a:r>
            <a:r>
              <a:rPr lang="hr-HR" dirty="0"/>
              <a:t> </a:t>
            </a:r>
            <a:r>
              <a:rPr lang="hr-HR" dirty="0" err="1"/>
              <a:t>and</a:t>
            </a:r>
            <a:r>
              <a:rPr lang="hr-HR" dirty="0"/>
              <a:t> </a:t>
            </a:r>
            <a:r>
              <a:rPr lang="hr-HR" dirty="0" err="1"/>
              <a:t>privacy</a:t>
            </a:r>
            <a:r>
              <a:rPr lang="hr-HR" dirty="0"/>
              <a:t>, </a:t>
            </a:r>
            <a:r>
              <a:rPr lang="hr-HR" dirty="0" err="1"/>
              <a:t>and</a:t>
            </a:r>
            <a:r>
              <a:rPr lang="hr-HR" dirty="0"/>
              <a:t> IT </a:t>
            </a:r>
            <a:r>
              <a:rPr lang="hr-HR" dirty="0" err="1"/>
              <a:t>security</a:t>
            </a:r>
            <a:r>
              <a:rPr lang="hr-HR" dirty="0"/>
              <a:t>, </a:t>
            </a:r>
            <a:r>
              <a:rPr lang="hr-HR" dirty="0" err="1"/>
              <a:t>by</a:t>
            </a:r>
            <a:r>
              <a:rPr lang="hr-HR" dirty="0"/>
              <a:t> </a:t>
            </a:r>
            <a:r>
              <a:rPr lang="hr-HR" dirty="0" err="1"/>
              <a:t>integrating</a:t>
            </a:r>
            <a:r>
              <a:rPr lang="hr-HR" dirty="0"/>
              <a:t> </a:t>
            </a:r>
            <a:r>
              <a:rPr lang="hr-HR" dirty="0" err="1"/>
              <a:t>those</a:t>
            </a:r>
            <a:r>
              <a:rPr lang="hr-HR" dirty="0"/>
              <a:t> </a:t>
            </a:r>
            <a:r>
              <a:rPr lang="hr-HR" dirty="0" err="1"/>
              <a:t>elements</a:t>
            </a:r>
            <a:r>
              <a:rPr lang="hr-HR" dirty="0"/>
              <a:t> </a:t>
            </a:r>
            <a:r>
              <a:rPr lang="hr-HR" dirty="0" err="1"/>
              <a:t>in</a:t>
            </a:r>
            <a:r>
              <a:rPr lang="hr-HR" dirty="0"/>
              <a:t> </a:t>
            </a:r>
            <a:r>
              <a:rPr lang="hr-HR" dirty="0" err="1"/>
              <a:t>the</a:t>
            </a:r>
            <a:r>
              <a:rPr lang="hr-HR" dirty="0"/>
              <a:t> design </a:t>
            </a:r>
            <a:r>
              <a:rPr lang="hr-HR" dirty="0" err="1"/>
              <a:t>phase</a:t>
            </a:r>
            <a:r>
              <a:rPr lang="hr-HR" dirty="0"/>
              <a:t>. </a:t>
            </a:r>
            <a:r>
              <a:rPr lang="hr-HR" dirty="0" err="1"/>
              <a:t>These</a:t>
            </a:r>
            <a:r>
              <a:rPr lang="hr-HR" dirty="0"/>
              <a:t> are </a:t>
            </a:r>
            <a:r>
              <a:rPr lang="hr-HR" dirty="0" err="1"/>
              <a:t>important</a:t>
            </a:r>
            <a:r>
              <a:rPr lang="hr-HR" dirty="0"/>
              <a:t> </a:t>
            </a:r>
            <a:r>
              <a:rPr lang="hr-HR" dirty="0" err="1"/>
              <a:t>pre-conditions</a:t>
            </a:r>
            <a:r>
              <a:rPr lang="hr-HR" dirty="0"/>
              <a:t> for </a:t>
            </a:r>
            <a:r>
              <a:rPr lang="hr-HR" dirty="0" err="1"/>
              <a:t>increasing</a:t>
            </a:r>
            <a:r>
              <a:rPr lang="hr-HR" dirty="0"/>
              <a:t> trust </a:t>
            </a:r>
            <a:r>
              <a:rPr lang="hr-HR" dirty="0" err="1"/>
              <a:t>in</a:t>
            </a:r>
            <a:r>
              <a:rPr lang="hr-HR" dirty="0"/>
              <a:t> </a:t>
            </a:r>
            <a:r>
              <a:rPr lang="hr-HR" dirty="0" err="1"/>
              <a:t>and</a:t>
            </a:r>
            <a:r>
              <a:rPr lang="hr-HR" dirty="0"/>
              <a:t> take-</a:t>
            </a:r>
            <a:r>
              <a:rPr lang="hr-HR" dirty="0" err="1"/>
              <a:t>up</a:t>
            </a:r>
            <a:r>
              <a:rPr lang="hr-HR" dirty="0"/>
              <a:t> </a:t>
            </a:r>
            <a:r>
              <a:rPr lang="hr-HR" dirty="0" err="1"/>
              <a:t>of</a:t>
            </a:r>
            <a:r>
              <a:rPr lang="hr-HR" dirty="0"/>
              <a:t> </a:t>
            </a:r>
            <a:r>
              <a:rPr lang="hr-HR" dirty="0" err="1"/>
              <a:t>digital</a:t>
            </a:r>
            <a:r>
              <a:rPr lang="hr-HR" dirty="0"/>
              <a:t> </a:t>
            </a:r>
            <a:r>
              <a:rPr lang="hr-HR" dirty="0" err="1"/>
              <a:t>services</a:t>
            </a:r>
            <a:r>
              <a:rPr lang="hr-HR" dirty="0"/>
              <a:t>. </a:t>
            </a:r>
          </a:p>
          <a:p>
            <a:endParaRPr lang="en-US" dirty="0"/>
          </a:p>
        </p:txBody>
      </p:sp>
    </p:spTree>
    <p:extLst>
      <p:ext uri="{BB962C8B-B14F-4D97-AF65-F5344CB8AC3E}">
        <p14:creationId xmlns:p14="http://schemas.microsoft.com/office/powerpoint/2010/main" val="146029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Initiatives</a:t>
            </a:r>
            <a:r>
              <a:rPr lang="hr-HR" dirty="0"/>
              <a:t> to </a:t>
            </a:r>
            <a:r>
              <a:rPr lang="hr-HR" dirty="0" err="1"/>
              <a:t>be</a:t>
            </a:r>
            <a:r>
              <a:rPr lang="hr-HR" dirty="0"/>
              <a:t> </a:t>
            </a:r>
            <a:r>
              <a:rPr lang="hr-HR" dirty="0" err="1"/>
              <a:t>launched</a:t>
            </a:r>
            <a:r>
              <a:rPr lang="hr-HR" dirty="0"/>
              <a:t> as </a:t>
            </a:r>
            <a:r>
              <a:rPr lang="hr-HR" dirty="0" err="1"/>
              <a:t>part</a:t>
            </a:r>
            <a:r>
              <a:rPr lang="hr-HR" dirty="0"/>
              <a:t> </a:t>
            </a:r>
            <a:r>
              <a:rPr lang="hr-HR" dirty="0" err="1"/>
              <a:t>of</a:t>
            </a:r>
            <a:r>
              <a:rPr lang="hr-HR" dirty="0"/>
              <a:t> </a:t>
            </a:r>
            <a:r>
              <a:rPr lang="hr-HR" dirty="0" err="1"/>
              <a:t>this</a:t>
            </a:r>
            <a:r>
              <a:rPr lang="hr-HR" dirty="0"/>
              <a:t> </a:t>
            </a:r>
            <a:r>
              <a:rPr lang="hr-HR" dirty="0" err="1"/>
              <a:t>Action</a:t>
            </a:r>
            <a:r>
              <a:rPr lang="hr-HR" dirty="0"/>
              <a:t> Plan </a:t>
            </a:r>
            <a:endParaRPr lang="en-US" dirty="0"/>
          </a:p>
        </p:txBody>
      </p:sp>
      <p:sp>
        <p:nvSpPr>
          <p:cNvPr id="3" name="Content Placeholder 2"/>
          <p:cNvSpPr>
            <a:spLocks noGrp="1"/>
          </p:cNvSpPr>
          <p:nvPr>
            <p:ph idx="1"/>
          </p:nvPr>
        </p:nvSpPr>
        <p:spPr/>
        <p:txBody>
          <a:bodyPr/>
          <a:lstStyle/>
          <a:p>
            <a:r>
              <a:rPr lang="hr-HR" dirty="0" err="1"/>
              <a:t>Administrations</a:t>
            </a:r>
            <a:r>
              <a:rPr lang="hr-HR" dirty="0"/>
              <a:t>, </a:t>
            </a:r>
            <a:r>
              <a:rPr lang="hr-HR" dirty="0" err="1"/>
              <a:t>public</a:t>
            </a:r>
            <a:r>
              <a:rPr lang="hr-HR" dirty="0"/>
              <a:t> </a:t>
            </a:r>
            <a:r>
              <a:rPr lang="hr-HR" dirty="0" err="1"/>
              <a:t>bodies</a:t>
            </a:r>
            <a:r>
              <a:rPr lang="hr-HR" dirty="0"/>
              <a:t>, </a:t>
            </a:r>
            <a:r>
              <a:rPr lang="hr-HR" dirty="0" err="1"/>
              <a:t>businesses</a:t>
            </a:r>
            <a:r>
              <a:rPr lang="hr-HR" dirty="0"/>
              <a:t> </a:t>
            </a:r>
            <a:r>
              <a:rPr lang="hr-HR" dirty="0" err="1"/>
              <a:t>and</a:t>
            </a:r>
            <a:r>
              <a:rPr lang="hr-HR" dirty="0"/>
              <a:t> </a:t>
            </a:r>
            <a:r>
              <a:rPr lang="hr-HR" dirty="0" err="1"/>
              <a:t>users</a:t>
            </a:r>
            <a:r>
              <a:rPr lang="hr-HR" dirty="0"/>
              <a:t> </a:t>
            </a:r>
            <a:r>
              <a:rPr lang="hr-HR" dirty="0" err="1"/>
              <a:t>know</a:t>
            </a:r>
            <a:r>
              <a:rPr lang="hr-HR" dirty="0"/>
              <a:t> </a:t>
            </a:r>
            <a:r>
              <a:rPr lang="hr-HR" dirty="0" err="1"/>
              <a:t>themselves</a:t>
            </a:r>
            <a:r>
              <a:rPr lang="hr-HR" dirty="0"/>
              <a:t> </a:t>
            </a:r>
            <a:r>
              <a:rPr lang="hr-HR" dirty="0" err="1"/>
              <a:t>best</a:t>
            </a:r>
            <a:r>
              <a:rPr lang="hr-HR" dirty="0"/>
              <a:t> </a:t>
            </a:r>
            <a:r>
              <a:rPr lang="hr-HR" dirty="0" err="1"/>
              <a:t>what</a:t>
            </a:r>
            <a:r>
              <a:rPr lang="hr-HR" dirty="0"/>
              <a:t> </a:t>
            </a:r>
            <a:r>
              <a:rPr lang="hr-HR" dirty="0" err="1"/>
              <a:t>they</a:t>
            </a:r>
            <a:r>
              <a:rPr lang="hr-HR" dirty="0"/>
              <a:t> </a:t>
            </a:r>
            <a:r>
              <a:rPr lang="hr-HR" dirty="0" err="1"/>
              <a:t>need</a:t>
            </a:r>
            <a:r>
              <a:rPr lang="hr-HR" dirty="0" smtClean="0"/>
              <a:t>.</a:t>
            </a:r>
          </a:p>
          <a:p>
            <a:r>
              <a:rPr lang="hr-HR" dirty="0" smtClean="0"/>
              <a:t> </a:t>
            </a:r>
            <a:r>
              <a:rPr lang="hr-HR" dirty="0" err="1"/>
              <a:t>The</a:t>
            </a:r>
            <a:r>
              <a:rPr lang="hr-HR" dirty="0"/>
              <a:t> </a:t>
            </a:r>
            <a:r>
              <a:rPr lang="hr-HR" dirty="0" err="1"/>
              <a:t>choice</a:t>
            </a:r>
            <a:r>
              <a:rPr lang="hr-HR" dirty="0"/>
              <a:t> </a:t>
            </a:r>
            <a:r>
              <a:rPr lang="hr-HR" dirty="0" err="1"/>
              <a:t>of</a:t>
            </a:r>
            <a:r>
              <a:rPr lang="hr-HR" dirty="0"/>
              <a:t> </a:t>
            </a:r>
            <a:r>
              <a:rPr lang="hr-HR" dirty="0" err="1"/>
              <a:t>systems</a:t>
            </a:r>
            <a:r>
              <a:rPr lang="hr-HR" dirty="0"/>
              <a:t> </a:t>
            </a:r>
            <a:r>
              <a:rPr lang="hr-HR" dirty="0" err="1"/>
              <a:t>and</a:t>
            </a:r>
            <a:r>
              <a:rPr lang="hr-HR" dirty="0"/>
              <a:t> </a:t>
            </a:r>
            <a:r>
              <a:rPr lang="hr-HR" dirty="0" err="1"/>
              <a:t>technologies</a:t>
            </a:r>
            <a:r>
              <a:rPr lang="hr-HR" dirty="0"/>
              <a:t>, </a:t>
            </a:r>
            <a:r>
              <a:rPr lang="hr-HR" dirty="0" err="1"/>
              <a:t>of</a:t>
            </a:r>
            <a:r>
              <a:rPr lang="hr-HR" dirty="0"/>
              <a:t> </a:t>
            </a:r>
            <a:r>
              <a:rPr lang="hr-HR" dirty="0" err="1"/>
              <a:t>distributed</a:t>
            </a:r>
            <a:r>
              <a:rPr lang="hr-HR" dirty="0"/>
              <a:t> </a:t>
            </a:r>
            <a:r>
              <a:rPr lang="hr-HR" dirty="0" err="1"/>
              <a:t>or</a:t>
            </a:r>
            <a:r>
              <a:rPr lang="hr-HR" dirty="0"/>
              <a:t> </a:t>
            </a:r>
            <a:r>
              <a:rPr lang="hr-HR" dirty="0" err="1"/>
              <a:t>centralised</a:t>
            </a:r>
            <a:r>
              <a:rPr lang="hr-HR" dirty="0"/>
              <a:t> </a:t>
            </a:r>
            <a:r>
              <a:rPr lang="hr-HR" dirty="0" err="1"/>
              <a:t>designs</a:t>
            </a:r>
            <a:r>
              <a:rPr lang="hr-HR" dirty="0"/>
              <a:t> </a:t>
            </a:r>
            <a:r>
              <a:rPr lang="hr-HR" dirty="0" err="1"/>
              <a:t>should</a:t>
            </a:r>
            <a:r>
              <a:rPr lang="hr-HR" dirty="0"/>
              <a:t> </a:t>
            </a:r>
            <a:r>
              <a:rPr lang="hr-HR" dirty="0" err="1"/>
              <a:t>be</a:t>
            </a:r>
            <a:r>
              <a:rPr lang="hr-HR" dirty="0"/>
              <a:t> </a:t>
            </a:r>
            <a:r>
              <a:rPr lang="hr-HR" dirty="0" err="1"/>
              <a:t>entirely</a:t>
            </a:r>
            <a:r>
              <a:rPr lang="hr-HR" dirty="0"/>
              <a:t> </a:t>
            </a:r>
            <a:r>
              <a:rPr lang="hr-HR" dirty="0" err="1"/>
              <a:t>according</a:t>
            </a:r>
            <a:r>
              <a:rPr lang="hr-HR" dirty="0"/>
              <a:t> to </a:t>
            </a:r>
            <a:r>
              <a:rPr lang="hr-HR" dirty="0" err="1"/>
              <a:t>their</a:t>
            </a:r>
            <a:r>
              <a:rPr lang="hr-HR" dirty="0"/>
              <a:t> </a:t>
            </a:r>
            <a:r>
              <a:rPr lang="hr-HR" dirty="0" err="1"/>
              <a:t>choice</a:t>
            </a:r>
            <a:r>
              <a:rPr lang="hr-HR" dirty="0"/>
              <a:t> </a:t>
            </a:r>
            <a:r>
              <a:rPr lang="hr-HR" dirty="0" err="1"/>
              <a:t>and</a:t>
            </a:r>
            <a:r>
              <a:rPr lang="hr-HR" dirty="0"/>
              <a:t> </a:t>
            </a:r>
            <a:r>
              <a:rPr lang="hr-HR" dirty="0" err="1"/>
              <a:t>needs</a:t>
            </a:r>
            <a:r>
              <a:rPr lang="hr-HR" dirty="0"/>
              <a:t> but </a:t>
            </a:r>
            <a:r>
              <a:rPr lang="hr-HR" dirty="0" err="1"/>
              <a:t>need</a:t>
            </a:r>
            <a:r>
              <a:rPr lang="hr-HR" dirty="0"/>
              <a:t> to </a:t>
            </a:r>
            <a:r>
              <a:rPr lang="hr-HR" dirty="0" err="1"/>
              <a:t>fully</a:t>
            </a:r>
            <a:r>
              <a:rPr lang="hr-HR" dirty="0"/>
              <a:t> </a:t>
            </a:r>
            <a:r>
              <a:rPr lang="hr-HR" dirty="0" err="1"/>
              <a:t>respect</a:t>
            </a:r>
            <a:r>
              <a:rPr lang="hr-HR" dirty="0"/>
              <a:t> </a:t>
            </a:r>
            <a:r>
              <a:rPr lang="hr-HR" dirty="0" err="1"/>
              <a:t>agreed</a:t>
            </a:r>
            <a:r>
              <a:rPr lang="hr-HR" dirty="0"/>
              <a:t> </a:t>
            </a:r>
            <a:r>
              <a:rPr lang="hr-HR" dirty="0" err="1"/>
              <a:t>interoperability</a:t>
            </a:r>
            <a:r>
              <a:rPr lang="hr-HR" dirty="0"/>
              <a:t> </a:t>
            </a:r>
            <a:r>
              <a:rPr lang="hr-HR" dirty="0" err="1"/>
              <a:t>requirements</a:t>
            </a:r>
            <a:r>
              <a:rPr lang="hr-HR" dirty="0"/>
              <a:t>. </a:t>
            </a:r>
          </a:p>
          <a:p>
            <a:endParaRPr lang="en-US" dirty="0"/>
          </a:p>
        </p:txBody>
      </p:sp>
    </p:spTree>
    <p:extLst>
      <p:ext uri="{BB962C8B-B14F-4D97-AF65-F5344CB8AC3E}">
        <p14:creationId xmlns:p14="http://schemas.microsoft.com/office/powerpoint/2010/main" val="37531461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r-HR" dirty="0"/>
              <a:t>https://www.youtube.com/watch?v=vAGsUiWW80M</a:t>
            </a:r>
            <a:endParaRPr lang="en-US" dirty="0"/>
          </a:p>
        </p:txBody>
      </p:sp>
    </p:spTree>
    <p:extLst>
      <p:ext uri="{BB962C8B-B14F-4D97-AF65-F5344CB8AC3E}">
        <p14:creationId xmlns:p14="http://schemas.microsoft.com/office/powerpoint/2010/main" val="1787017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US" dirty="0"/>
              <a:t>a person with an interest or concern in something, especially a business</a:t>
            </a:r>
          </a:p>
          <a:p>
            <a:r>
              <a:rPr lang="hr-HR" dirty="0" err="1" smtClean="0"/>
              <a:t>Stakeholder</a:t>
            </a:r>
            <a:endParaRPr lang="hr-HR" dirty="0" smtClean="0"/>
          </a:p>
          <a:p>
            <a:r>
              <a:rPr lang="en-US" dirty="0"/>
              <a:t>in the absence of opposition or a better </a:t>
            </a:r>
            <a:r>
              <a:rPr lang="en-US" dirty="0" smtClean="0"/>
              <a:t>alternative</a:t>
            </a:r>
            <a:endParaRPr lang="hr-HR" dirty="0" smtClean="0"/>
          </a:p>
          <a:p>
            <a:r>
              <a:rPr lang="hr-HR" dirty="0" err="1" smtClean="0"/>
              <a:t>By</a:t>
            </a:r>
            <a:r>
              <a:rPr lang="hr-HR" dirty="0" smtClean="0"/>
              <a:t> </a:t>
            </a:r>
            <a:r>
              <a:rPr lang="hr-HR" dirty="0" err="1" smtClean="0"/>
              <a:t>default</a:t>
            </a:r>
            <a:endParaRPr lang="hr-HR" dirty="0" smtClean="0"/>
          </a:p>
          <a:p>
            <a:r>
              <a:rPr lang="en-US" dirty="0"/>
              <a:t>a device used to connect two different networks, especially a connection to the Internet</a:t>
            </a:r>
            <a:r>
              <a:rPr lang="en-US" dirty="0" smtClean="0"/>
              <a:t>.</a:t>
            </a:r>
            <a:endParaRPr lang="hr-HR" dirty="0" smtClean="0"/>
          </a:p>
          <a:p>
            <a:r>
              <a:rPr lang="hr-HR" dirty="0" err="1" smtClean="0"/>
              <a:t>gateway</a:t>
            </a:r>
            <a:endParaRPr lang="en-US" dirty="0"/>
          </a:p>
          <a:p>
            <a:endParaRPr lang="en-US" dirty="0"/>
          </a:p>
        </p:txBody>
      </p:sp>
    </p:spTree>
    <p:extLst>
      <p:ext uri="{BB962C8B-B14F-4D97-AF65-F5344CB8AC3E}">
        <p14:creationId xmlns:p14="http://schemas.microsoft.com/office/powerpoint/2010/main" val="3190908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Role of Information and Communication Technologies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encounter with information communication technology (ICT) </a:t>
            </a:r>
            <a:r>
              <a:rPr lang="hr-HR" dirty="0" smtClean="0"/>
              <a:t>- </a:t>
            </a:r>
            <a:r>
              <a:rPr lang="en-GB" dirty="0" smtClean="0"/>
              <a:t>a </a:t>
            </a:r>
            <a:r>
              <a:rPr lang="en-GB" dirty="0"/>
              <a:t>significant and an increasing part of everyday experience. </a:t>
            </a:r>
            <a:endParaRPr lang="hr-HR" dirty="0" smtClean="0"/>
          </a:p>
          <a:p>
            <a:r>
              <a:rPr lang="en-GB" dirty="0" smtClean="0"/>
              <a:t>Computers </a:t>
            </a:r>
            <a:r>
              <a:rPr lang="hr-HR" dirty="0" smtClean="0"/>
              <a:t>-</a:t>
            </a:r>
            <a:r>
              <a:rPr lang="en-GB" dirty="0" smtClean="0"/>
              <a:t> used </a:t>
            </a:r>
            <a:r>
              <a:rPr lang="en-GB" dirty="0"/>
              <a:t>to store, process, and communicate large amounts of </a:t>
            </a:r>
            <a:r>
              <a:rPr lang="en-GB" dirty="0" smtClean="0"/>
              <a:t>da</a:t>
            </a:r>
            <a:r>
              <a:rPr lang="hr-HR" dirty="0" smtClean="0"/>
              <a:t>t</a:t>
            </a:r>
            <a:r>
              <a:rPr lang="en-GB" dirty="0" smtClean="0"/>
              <a:t>a</a:t>
            </a:r>
            <a:r>
              <a:rPr lang="hr-HR" dirty="0" smtClean="0"/>
              <a:t>; </a:t>
            </a:r>
            <a:r>
              <a:rPr lang="en-GB" dirty="0" smtClean="0"/>
              <a:t>this </a:t>
            </a:r>
            <a:r>
              <a:rPr lang="en-GB" dirty="0"/>
              <a:t>technology </a:t>
            </a:r>
            <a:r>
              <a:rPr lang="hr-HR" dirty="0"/>
              <a:t>-</a:t>
            </a:r>
            <a:r>
              <a:rPr lang="en-GB" dirty="0" smtClean="0"/>
              <a:t> </a:t>
            </a:r>
            <a:r>
              <a:rPr lang="en-GB" dirty="0"/>
              <a:t>well suited to delivering many government services</a:t>
            </a:r>
            <a:r>
              <a:rPr lang="en-GB" dirty="0" smtClean="0"/>
              <a:t>.</a:t>
            </a:r>
            <a:endParaRPr lang="hr-HR" dirty="0" smtClean="0"/>
          </a:p>
          <a:p>
            <a:r>
              <a:rPr lang="en-GB" dirty="0" smtClean="0"/>
              <a:t> </a:t>
            </a:r>
            <a:r>
              <a:rPr lang="en-GB" dirty="0"/>
              <a:t>Computer technology </a:t>
            </a:r>
            <a:r>
              <a:rPr lang="hr-HR" dirty="0"/>
              <a:t>-</a:t>
            </a:r>
            <a:r>
              <a:rPr lang="en-GB" dirty="0" smtClean="0"/>
              <a:t> </a:t>
            </a:r>
            <a:r>
              <a:rPr lang="en-GB" dirty="0"/>
              <a:t>changing the ways in which services are </a:t>
            </a:r>
            <a:r>
              <a:rPr lang="en-GB" dirty="0" smtClean="0"/>
              <a:t>delivered</a:t>
            </a:r>
            <a:r>
              <a:rPr lang="hr-HR" dirty="0" smtClean="0"/>
              <a:t>, </a:t>
            </a:r>
            <a:r>
              <a:rPr lang="hr-HR" dirty="0" err="1" smtClean="0"/>
              <a:t>e.g</a:t>
            </a:r>
            <a:r>
              <a:rPr lang="hr-HR" dirty="0" smtClean="0"/>
              <a:t>.</a:t>
            </a:r>
            <a:r>
              <a:rPr lang="en-GB" dirty="0" smtClean="0"/>
              <a:t> </a:t>
            </a:r>
            <a:r>
              <a:rPr lang="en-GB" dirty="0"/>
              <a:t>websites </a:t>
            </a:r>
            <a:r>
              <a:rPr lang="en-GB" dirty="0" smtClean="0"/>
              <a:t>allowing </a:t>
            </a:r>
            <a:r>
              <a:rPr lang="en-GB" dirty="0"/>
              <a:t>direct access to many services. </a:t>
            </a:r>
            <a:endParaRPr lang="en-US" dirty="0"/>
          </a:p>
        </p:txBody>
      </p:sp>
    </p:spTree>
    <p:extLst>
      <p:ext uri="{BB962C8B-B14F-4D97-AF65-F5344CB8AC3E}">
        <p14:creationId xmlns:p14="http://schemas.microsoft.com/office/powerpoint/2010/main" val="173296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a:t>
            </a:r>
            <a:r>
              <a:rPr lang="hr-HR" dirty="0" smtClean="0"/>
              <a:t>.</a:t>
            </a:r>
            <a:r>
              <a:rPr lang="en-US" dirty="0" smtClean="0"/>
              <a:t>-to-</a:t>
            </a:r>
            <a:r>
              <a:rPr lang="hr-HR" dirty="0" smtClean="0"/>
              <a:t>e.</a:t>
            </a:r>
            <a:r>
              <a:rPr lang="en-US" dirty="0" smtClean="0"/>
              <a:t>describes </a:t>
            </a:r>
            <a:r>
              <a:rPr lang="en-US" dirty="0"/>
              <a:t>a process that takes a method or service from its beginning to its end and delivers a complete functional solution, usually without needing to procure anything from a third party</a:t>
            </a:r>
            <a:endParaRPr lang="hr-HR" dirty="0" smtClean="0"/>
          </a:p>
          <a:p>
            <a:r>
              <a:rPr lang="hr-HR" dirty="0" err="1" smtClean="0"/>
              <a:t>End</a:t>
            </a:r>
            <a:r>
              <a:rPr lang="hr-HR" dirty="0" smtClean="0"/>
              <a:t>-to-</a:t>
            </a:r>
            <a:r>
              <a:rPr lang="hr-HR" dirty="0" err="1" smtClean="0"/>
              <a:t>end</a:t>
            </a:r>
            <a:endParaRPr lang="hr-HR" dirty="0" smtClean="0"/>
          </a:p>
          <a:p>
            <a:r>
              <a:rPr lang="hr-HR" dirty="0" smtClean="0"/>
              <a:t> </a:t>
            </a:r>
            <a:r>
              <a:rPr lang="en-US" dirty="0"/>
              <a:t>a state in which one is not observed or disturbed by other </a:t>
            </a:r>
            <a:r>
              <a:rPr lang="en-US" dirty="0" smtClean="0"/>
              <a:t>people</a:t>
            </a:r>
            <a:r>
              <a:rPr lang="hr-HR" dirty="0" smtClean="0"/>
              <a:t>; </a:t>
            </a:r>
            <a:r>
              <a:rPr lang="en-US" dirty="0"/>
              <a:t>the state of being free from public </a:t>
            </a:r>
            <a:r>
              <a:rPr lang="en-US" dirty="0" smtClean="0"/>
              <a:t>attention</a:t>
            </a:r>
            <a:endParaRPr lang="hr-HR" dirty="0" smtClean="0"/>
          </a:p>
          <a:p>
            <a:r>
              <a:rPr lang="hr-HR" dirty="0" err="1" smtClean="0"/>
              <a:t>Privacy</a:t>
            </a:r>
            <a:endParaRPr lang="hr-HR" dirty="0" smtClean="0"/>
          </a:p>
          <a:p>
            <a:r>
              <a:rPr lang="en-US" dirty="0"/>
              <a:t>the act of obeying an order, rule, or </a:t>
            </a:r>
            <a:r>
              <a:rPr lang="en-US" dirty="0" smtClean="0"/>
              <a:t>request</a:t>
            </a:r>
            <a:endParaRPr lang="hr-HR" dirty="0" smtClean="0"/>
          </a:p>
          <a:p>
            <a:r>
              <a:rPr lang="hr-HR" dirty="0" err="1" smtClean="0"/>
              <a:t>compliance</a:t>
            </a:r>
            <a:endParaRPr lang="en-US" dirty="0"/>
          </a:p>
          <a:p>
            <a:r>
              <a:rPr lang="en-US" dirty="0" smtClean="0"/>
              <a:t>.</a:t>
            </a:r>
            <a:endParaRPr lang="en-US" dirty="0"/>
          </a:p>
          <a:p>
            <a:endParaRPr lang="en-US" dirty="0"/>
          </a:p>
        </p:txBody>
      </p:sp>
    </p:spTree>
    <p:extLst>
      <p:ext uri="{BB962C8B-B14F-4D97-AF65-F5344CB8AC3E}">
        <p14:creationId xmlns:p14="http://schemas.microsoft.com/office/powerpoint/2010/main" val="3423098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en-US" dirty="0"/>
              <a:t>an establishment where many different services or products are </a:t>
            </a:r>
            <a:r>
              <a:rPr lang="en-US" dirty="0" smtClean="0"/>
              <a:t>available</a:t>
            </a:r>
            <a:r>
              <a:rPr lang="hr-HR" dirty="0" smtClean="0"/>
              <a:t>; </a:t>
            </a:r>
            <a:r>
              <a:rPr lang="en-US" dirty="0"/>
              <a:t>a business or office where multiple services are offered; i.e., customers can get all they need in just "one stop</a:t>
            </a:r>
            <a:endParaRPr lang="hr-HR" dirty="0" smtClean="0"/>
          </a:p>
          <a:p>
            <a:r>
              <a:rPr lang="hr-HR" dirty="0" smtClean="0"/>
              <a:t>One-stop-shop</a:t>
            </a:r>
          </a:p>
          <a:p>
            <a:r>
              <a:rPr lang="en-US" dirty="0"/>
              <a:t>the ability of computer systems or software to exchange and make use of </a:t>
            </a:r>
            <a:r>
              <a:rPr lang="en-US" dirty="0" smtClean="0"/>
              <a:t>information</a:t>
            </a:r>
            <a:r>
              <a:rPr lang="hr-HR" dirty="0" smtClean="0"/>
              <a:t>; </a:t>
            </a:r>
            <a:r>
              <a:rPr lang="en-US" dirty="0"/>
              <a:t>a characteristic of a product or system, whose interfaces are completely understood, to work with other products or systems, at present or in the future, in either implementation or access, without any </a:t>
            </a:r>
            <a:r>
              <a:rPr lang="en-US" dirty="0" smtClean="0"/>
              <a:t>restrictions</a:t>
            </a:r>
            <a:endParaRPr lang="hr-HR" dirty="0" smtClean="0"/>
          </a:p>
          <a:p>
            <a:r>
              <a:rPr lang="hr-HR" dirty="0" err="1" smtClean="0"/>
              <a:t>interoperability</a:t>
            </a:r>
            <a:endParaRPr lang="en-US" dirty="0"/>
          </a:p>
          <a:p>
            <a:endParaRPr lang="en-US" dirty="0"/>
          </a:p>
        </p:txBody>
      </p:sp>
    </p:spTree>
    <p:extLst>
      <p:ext uri="{BB962C8B-B14F-4D97-AF65-F5344CB8AC3E}">
        <p14:creationId xmlns:p14="http://schemas.microsoft.com/office/powerpoint/2010/main" val="372750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A </a:t>
            </a:r>
            <a:r>
              <a:rPr lang="en-US" dirty="0" smtClean="0"/>
              <a:t>s</a:t>
            </a:r>
            <a:r>
              <a:rPr lang="hr-HR" dirty="0" smtClean="0"/>
              <a:t>.</a:t>
            </a:r>
            <a:r>
              <a:rPr lang="en-US" dirty="0" smtClean="0"/>
              <a:t> </a:t>
            </a:r>
            <a:r>
              <a:rPr lang="en-US" dirty="0"/>
              <a:t>mentality can occur when a team or department shares common tasks but derives their power and status from their group. They are less likely to share resources or ideas with other groups or welcome suggestions as to how they might improve. Collaboration in a business culture with </a:t>
            </a:r>
            <a:r>
              <a:rPr lang="en-US" dirty="0" smtClean="0"/>
              <a:t>s</a:t>
            </a:r>
            <a:r>
              <a:rPr lang="hr-HR" dirty="0" smtClean="0"/>
              <a:t>.</a:t>
            </a:r>
            <a:r>
              <a:rPr lang="en-US" dirty="0" smtClean="0"/>
              <a:t> </a:t>
            </a:r>
            <a:r>
              <a:rPr lang="en-US" dirty="0"/>
              <a:t>among teams or departments will be limited, unless collaboration benefits the members of the department. In addition, the members of a </a:t>
            </a:r>
            <a:r>
              <a:rPr lang="en-US" dirty="0" smtClean="0"/>
              <a:t>s</a:t>
            </a:r>
            <a:r>
              <a:rPr lang="hr-HR" dirty="0" smtClean="0"/>
              <a:t>.</a:t>
            </a:r>
            <a:r>
              <a:rPr lang="en-US" dirty="0" smtClean="0"/>
              <a:t> </a:t>
            </a:r>
            <a:r>
              <a:rPr lang="en-US" dirty="0"/>
              <a:t>tend to think alike. They get their power from association with their function and their shared technical knowledge</a:t>
            </a:r>
            <a:r>
              <a:rPr lang="en-US" dirty="0" smtClean="0"/>
              <a:t>.</a:t>
            </a:r>
            <a:endParaRPr lang="hr-HR" dirty="0" smtClean="0"/>
          </a:p>
          <a:p>
            <a:r>
              <a:rPr lang="hr-HR" dirty="0" smtClean="0"/>
              <a:t>silo</a:t>
            </a:r>
            <a:endParaRPr lang="en-US" dirty="0"/>
          </a:p>
        </p:txBody>
      </p:sp>
    </p:spTree>
    <p:extLst>
      <p:ext uri="{BB962C8B-B14F-4D97-AF65-F5344CB8AC3E}">
        <p14:creationId xmlns:p14="http://schemas.microsoft.com/office/powerpoint/2010/main" val="22784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 Make </a:t>
            </a:r>
            <a:r>
              <a:rPr lang="hr-HR" b="1" i="1" dirty="0" err="1"/>
              <a:t>questions</a:t>
            </a:r>
            <a:r>
              <a:rPr lang="hr-HR" b="1" i="1" dirty="0"/>
              <a:t> to </a:t>
            </a:r>
            <a:r>
              <a:rPr lang="hr-HR" b="1" i="1" dirty="0" err="1"/>
              <a:t>which</a:t>
            </a:r>
            <a:r>
              <a:rPr lang="hr-HR" b="1" i="1" dirty="0"/>
              <a:t> </a:t>
            </a:r>
            <a:r>
              <a:rPr lang="hr-HR" b="1" i="1" dirty="0" err="1"/>
              <a:t>underlined</a:t>
            </a:r>
            <a:r>
              <a:rPr lang="hr-HR" b="1" i="1" dirty="0"/>
              <a:t> </a:t>
            </a:r>
            <a:r>
              <a:rPr lang="hr-HR" b="1" i="1" dirty="0" err="1"/>
              <a:t>words</a:t>
            </a:r>
            <a:r>
              <a:rPr lang="hr-HR" b="1" i="1" dirty="0"/>
              <a:t>, </a:t>
            </a:r>
            <a:r>
              <a:rPr lang="hr-HR" b="1" i="1" dirty="0" err="1"/>
              <a:t>phrases</a:t>
            </a:r>
            <a:r>
              <a:rPr lang="hr-HR" b="1" i="1" dirty="0"/>
              <a:t> </a:t>
            </a:r>
            <a:r>
              <a:rPr lang="hr-HR" b="1" i="1" dirty="0" err="1"/>
              <a:t>or</a:t>
            </a:r>
            <a:r>
              <a:rPr lang="hr-HR" b="1" i="1" dirty="0"/>
              <a:t> </a:t>
            </a:r>
            <a:r>
              <a:rPr lang="hr-HR" b="1" i="1" dirty="0" err="1"/>
              <a:t>paragraphs</a:t>
            </a:r>
            <a:r>
              <a:rPr lang="hr-HR" b="1" i="1" dirty="0"/>
              <a:t> are </a:t>
            </a:r>
            <a:r>
              <a:rPr lang="hr-HR" b="1" i="1" dirty="0" err="1"/>
              <a:t>the</a:t>
            </a:r>
            <a:r>
              <a:rPr lang="hr-HR" b="1" i="1" dirty="0"/>
              <a:t> </a:t>
            </a:r>
            <a:r>
              <a:rPr lang="hr-HR" b="1" i="1" dirty="0" err="1"/>
              <a:t>answers</a:t>
            </a:r>
            <a:r>
              <a:rPr lang="hr-HR" b="1" i="1" dirty="0"/>
              <a: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eGovernment</a:t>
            </a:r>
            <a:r>
              <a:rPr lang="hr-HR" dirty="0"/>
              <a:t> </a:t>
            </a:r>
            <a:r>
              <a:rPr lang="hr-HR" dirty="0" err="1"/>
              <a:t>supports</a:t>
            </a:r>
            <a:r>
              <a:rPr lang="hr-HR" dirty="0"/>
              <a:t> </a:t>
            </a:r>
            <a:r>
              <a:rPr lang="hr-HR" u="sng" dirty="0" err="1"/>
              <a:t>administrative</a:t>
            </a:r>
            <a:r>
              <a:rPr lang="hr-HR" dirty="0"/>
              <a:t> </a:t>
            </a:r>
            <a:r>
              <a:rPr lang="hr-HR" dirty="0" err="1"/>
              <a:t>processes</a:t>
            </a:r>
            <a:r>
              <a:rPr lang="hr-HR" dirty="0"/>
              <a:t>, </a:t>
            </a:r>
            <a:r>
              <a:rPr lang="hr-HR" dirty="0" err="1"/>
              <a:t>improves</a:t>
            </a:r>
            <a:r>
              <a:rPr lang="hr-HR" dirty="0"/>
              <a:t> </a:t>
            </a:r>
            <a:r>
              <a:rPr lang="hr-HR" dirty="0" err="1"/>
              <a:t>the</a:t>
            </a:r>
            <a:r>
              <a:rPr lang="hr-HR" dirty="0"/>
              <a:t> </a:t>
            </a:r>
            <a:r>
              <a:rPr lang="hr-HR" dirty="0" err="1"/>
              <a:t>quality</a:t>
            </a:r>
            <a:r>
              <a:rPr lang="hr-HR" dirty="0"/>
              <a:t> </a:t>
            </a:r>
            <a:r>
              <a:rPr lang="hr-HR" dirty="0" err="1"/>
              <a:t>of</a:t>
            </a:r>
            <a:r>
              <a:rPr lang="hr-HR" dirty="0"/>
              <a:t> </a:t>
            </a:r>
            <a:r>
              <a:rPr lang="hr-HR" dirty="0" err="1"/>
              <a:t>the</a:t>
            </a:r>
            <a:r>
              <a:rPr lang="hr-HR" dirty="0"/>
              <a:t> </a:t>
            </a:r>
            <a:r>
              <a:rPr lang="hr-HR" dirty="0" err="1"/>
              <a:t>services</a:t>
            </a:r>
            <a:r>
              <a:rPr lang="hr-HR" dirty="0"/>
              <a:t> </a:t>
            </a:r>
            <a:r>
              <a:rPr lang="hr-HR" dirty="0" err="1"/>
              <a:t>and</a:t>
            </a:r>
            <a:r>
              <a:rPr lang="hr-HR" dirty="0"/>
              <a:t> </a:t>
            </a:r>
            <a:r>
              <a:rPr lang="hr-HR" dirty="0" err="1"/>
              <a:t>increases</a:t>
            </a:r>
            <a:r>
              <a:rPr lang="hr-HR" dirty="0"/>
              <a:t> </a:t>
            </a:r>
            <a:r>
              <a:rPr lang="hr-HR" dirty="0" err="1"/>
              <a:t>internal</a:t>
            </a:r>
            <a:r>
              <a:rPr lang="hr-HR" dirty="0"/>
              <a:t> </a:t>
            </a:r>
            <a:r>
              <a:rPr lang="hr-HR" dirty="0" err="1"/>
              <a:t>public</a:t>
            </a:r>
            <a:r>
              <a:rPr lang="hr-HR" dirty="0"/>
              <a:t> </a:t>
            </a:r>
            <a:r>
              <a:rPr lang="hr-HR" dirty="0" err="1"/>
              <a:t>sector</a:t>
            </a:r>
            <a:r>
              <a:rPr lang="hr-HR" dirty="0"/>
              <a:t> </a:t>
            </a:r>
            <a:r>
              <a:rPr lang="hr-HR" dirty="0" err="1"/>
              <a:t>efficiency</a:t>
            </a:r>
            <a:r>
              <a:rPr lang="hr-HR" dirty="0"/>
              <a:t>. Digital </a:t>
            </a:r>
            <a:r>
              <a:rPr lang="hr-HR" dirty="0" err="1"/>
              <a:t>public</a:t>
            </a:r>
            <a:r>
              <a:rPr lang="hr-HR" dirty="0"/>
              <a:t> </a:t>
            </a:r>
            <a:r>
              <a:rPr lang="hr-HR" dirty="0" err="1"/>
              <a:t>services</a:t>
            </a:r>
            <a:r>
              <a:rPr lang="hr-HR" dirty="0"/>
              <a:t> </a:t>
            </a:r>
            <a:r>
              <a:rPr lang="hr-HR" dirty="0" err="1"/>
              <a:t>reduce</a:t>
            </a:r>
            <a:r>
              <a:rPr lang="hr-HR" dirty="0"/>
              <a:t> </a:t>
            </a:r>
            <a:r>
              <a:rPr lang="hr-HR" dirty="0" err="1"/>
              <a:t>administrative</a:t>
            </a:r>
            <a:r>
              <a:rPr lang="hr-HR" dirty="0"/>
              <a:t> </a:t>
            </a:r>
            <a:r>
              <a:rPr lang="hr-HR" dirty="0" err="1"/>
              <a:t>burden</a:t>
            </a:r>
            <a:r>
              <a:rPr lang="hr-HR" dirty="0"/>
              <a:t> on </a:t>
            </a:r>
            <a:r>
              <a:rPr lang="hr-HR" dirty="0" err="1"/>
              <a:t>businesses</a:t>
            </a:r>
            <a:r>
              <a:rPr lang="hr-HR" dirty="0"/>
              <a:t> </a:t>
            </a:r>
            <a:r>
              <a:rPr lang="hr-HR" dirty="0" err="1"/>
              <a:t>and</a:t>
            </a:r>
            <a:r>
              <a:rPr lang="hr-HR" dirty="0"/>
              <a:t> </a:t>
            </a:r>
            <a:r>
              <a:rPr lang="hr-HR" dirty="0" err="1"/>
              <a:t>citizens</a:t>
            </a:r>
            <a:r>
              <a:rPr lang="hr-HR" dirty="0"/>
              <a:t> </a:t>
            </a:r>
            <a:r>
              <a:rPr lang="hr-HR" u="sng" dirty="0" err="1"/>
              <a:t>by</a:t>
            </a:r>
            <a:r>
              <a:rPr lang="hr-HR" u="sng" dirty="0"/>
              <a:t> </a:t>
            </a:r>
            <a:r>
              <a:rPr lang="hr-HR" u="sng" dirty="0" err="1"/>
              <a:t>making</a:t>
            </a:r>
            <a:r>
              <a:rPr lang="hr-HR" u="sng" dirty="0"/>
              <a:t> </a:t>
            </a:r>
            <a:r>
              <a:rPr lang="hr-HR" u="sng" dirty="0" err="1"/>
              <a:t>their</a:t>
            </a:r>
            <a:r>
              <a:rPr lang="hr-HR" u="sng" dirty="0"/>
              <a:t> </a:t>
            </a:r>
            <a:r>
              <a:rPr lang="hr-HR" u="sng" dirty="0" err="1"/>
              <a:t>interactions</a:t>
            </a:r>
            <a:r>
              <a:rPr lang="hr-HR" u="sng" dirty="0"/>
              <a:t> </a:t>
            </a:r>
            <a:r>
              <a:rPr lang="hr-HR" u="sng" dirty="0" err="1"/>
              <a:t>with</a:t>
            </a:r>
            <a:r>
              <a:rPr lang="hr-HR" u="sng" dirty="0"/>
              <a:t> </a:t>
            </a:r>
            <a:r>
              <a:rPr lang="hr-HR" u="sng" dirty="0" err="1"/>
              <a:t>public</a:t>
            </a:r>
            <a:r>
              <a:rPr lang="hr-HR" u="sng" dirty="0"/>
              <a:t> </a:t>
            </a:r>
            <a:r>
              <a:rPr lang="hr-HR" u="sng" dirty="0" err="1"/>
              <a:t>administrations</a:t>
            </a:r>
            <a:r>
              <a:rPr lang="hr-HR" u="sng" dirty="0"/>
              <a:t> </a:t>
            </a:r>
            <a:r>
              <a:rPr lang="hr-HR" u="sng" dirty="0" err="1"/>
              <a:t>faster</a:t>
            </a:r>
            <a:r>
              <a:rPr lang="hr-HR" u="sng" dirty="0"/>
              <a:t> </a:t>
            </a:r>
            <a:r>
              <a:rPr lang="hr-HR" u="sng" dirty="0" err="1"/>
              <a:t>and</a:t>
            </a:r>
            <a:r>
              <a:rPr lang="hr-HR" u="sng" dirty="0"/>
              <a:t> </a:t>
            </a:r>
            <a:r>
              <a:rPr lang="hr-HR" u="sng" dirty="0" err="1"/>
              <a:t>efficient</a:t>
            </a:r>
            <a:r>
              <a:rPr lang="hr-HR" u="sng" dirty="0"/>
              <a:t>, more </a:t>
            </a:r>
            <a:r>
              <a:rPr lang="hr-HR" u="sng" dirty="0" err="1"/>
              <a:t>convenient</a:t>
            </a:r>
            <a:r>
              <a:rPr lang="hr-HR" u="sng" dirty="0"/>
              <a:t> </a:t>
            </a:r>
            <a:r>
              <a:rPr lang="hr-HR" u="sng" dirty="0" err="1"/>
              <a:t>and</a:t>
            </a:r>
            <a:r>
              <a:rPr lang="hr-HR" u="sng" dirty="0"/>
              <a:t> transparent, </a:t>
            </a:r>
            <a:r>
              <a:rPr lang="hr-HR" u="sng" dirty="0" err="1"/>
              <a:t>and</a:t>
            </a:r>
            <a:r>
              <a:rPr lang="hr-HR" u="sng" dirty="0"/>
              <a:t> </a:t>
            </a:r>
            <a:r>
              <a:rPr lang="hr-HR" u="sng" dirty="0" err="1"/>
              <a:t>less</a:t>
            </a:r>
            <a:r>
              <a:rPr lang="hr-HR" u="sng" dirty="0"/>
              <a:t> </a:t>
            </a:r>
            <a:r>
              <a:rPr lang="hr-HR" u="sng" dirty="0" err="1"/>
              <a:t>costly</a:t>
            </a:r>
            <a:r>
              <a:rPr lang="hr-HR" dirty="0"/>
              <a:t>. In </a:t>
            </a:r>
            <a:r>
              <a:rPr lang="hr-HR" dirty="0" err="1"/>
              <a:t>addition</a:t>
            </a:r>
            <a:r>
              <a:rPr lang="hr-HR" dirty="0"/>
              <a:t>, </a:t>
            </a:r>
            <a:r>
              <a:rPr lang="hr-HR" dirty="0" err="1"/>
              <a:t>using</a:t>
            </a:r>
            <a:r>
              <a:rPr lang="hr-HR" dirty="0"/>
              <a:t> </a:t>
            </a:r>
            <a:r>
              <a:rPr lang="hr-HR" u="sng" dirty="0" err="1"/>
              <a:t>digital</a:t>
            </a:r>
            <a:r>
              <a:rPr lang="hr-HR" dirty="0"/>
              <a:t> </a:t>
            </a:r>
            <a:r>
              <a:rPr lang="hr-HR" dirty="0" err="1"/>
              <a:t>technologies</a:t>
            </a:r>
            <a:r>
              <a:rPr lang="hr-HR" dirty="0"/>
              <a:t> as </a:t>
            </a:r>
            <a:r>
              <a:rPr lang="hr-HR" dirty="0" err="1"/>
              <a:t>an</a:t>
            </a:r>
            <a:r>
              <a:rPr lang="hr-HR" dirty="0"/>
              <a:t> </a:t>
            </a:r>
            <a:r>
              <a:rPr lang="hr-HR" dirty="0" err="1"/>
              <a:t>integrated</a:t>
            </a:r>
            <a:r>
              <a:rPr lang="hr-HR" dirty="0"/>
              <a:t> </a:t>
            </a:r>
            <a:r>
              <a:rPr lang="hr-HR" dirty="0" err="1"/>
              <a:t>part</a:t>
            </a:r>
            <a:r>
              <a:rPr lang="hr-HR" dirty="0"/>
              <a:t> </a:t>
            </a:r>
            <a:r>
              <a:rPr lang="hr-HR" dirty="0" err="1"/>
              <a:t>of</a:t>
            </a:r>
            <a:r>
              <a:rPr lang="hr-HR" dirty="0"/>
              <a:t> </a:t>
            </a:r>
            <a:r>
              <a:rPr lang="hr-HR" dirty="0" err="1"/>
              <a:t>governments</a:t>
            </a:r>
            <a:r>
              <a:rPr lang="hr-HR" dirty="0"/>
              <a:t>’ </a:t>
            </a:r>
            <a:r>
              <a:rPr lang="hr-HR" dirty="0" err="1"/>
              <a:t>modernisation</a:t>
            </a:r>
            <a:r>
              <a:rPr lang="hr-HR" dirty="0"/>
              <a:t> </a:t>
            </a:r>
            <a:r>
              <a:rPr lang="hr-HR" dirty="0" err="1"/>
              <a:t>strategies</a:t>
            </a:r>
            <a:r>
              <a:rPr lang="hr-HR" dirty="0"/>
              <a:t> </a:t>
            </a:r>
            <a:r>
              <a:rPr lang="hr-HR" dirty="0" err="1"/>
              <a:t>can</a:t>
            </a:r>
            <a:r>
              <a:rPr lang="hr-HR" dirty="0"/>
              <a:t> </a:t>
            </a:r>
            <a:r>
              <a:rPr lang="hr-HR" dirty="0" err="1"/>
              <a:t>unlock</a:t>
            </a:r>
            <a:r>
              <a:rPr lang="hr-HR" dirty="0"/>
              <a:t> </a:t>
            </a:r>
            <a:r>
              <a:rPr lang="hr-HR" dirty="0" err="1"/>
              <a:t>further</a:t>
            </a:r>
            <a:r>
              <a:rPr lang="hr-HR" dirty="0"/>
              <a:t> </a:t>
            </a:r>
            <a:r>
              <a:rPr lang="hr-HR" u="sng" dirty="0" err="1"/>
              <a:t>economic</a:t>
            </a:r>
            <a:r>
              <a:rPr lang="hr-HR" u="sng" dirty="0"/>
              <a:t> </a:t>
            </a:r>
            <a:r>
              <a:rPr lang="hr-HR" u="sng" dirty="0" err="1"/>
              <a:t>and</a:t>
            </a:r>
            <a:r>
              <a:rPr lang="hr-HR" u="sng" dirty="0"/>
              <a:t> </a:t>
            </a:r>
            <a:r>
              <a:rPr lang="hr-HR" u="sng" dirty="0" err="1"/>
              <a:t>social</a:t>
            </a:r>
            <a:r>
              <a:rPr lang="hr-HR" dirty="0"/>
              <a:t> </a:t>
            </a:r>
            <a:r>
              <a:rPr lang="hr-HR" dirty="0" err="1"/>
              <a:t>benefits</a:t>
            </a:r>
            <a:r>
              <a:rPr lang="hr-HR" dirty="0"/>
              <a:t> for </a:t>
            </a:r>
            <a:r>
              <a:rPr lang="hr-HR" dirty="0" err="1"/>
              <a:t>society</a:t>
            </a:r>
            <a:r>
              <a:rPr lang="hr-HR" dirty="0"/>
              <a:t> as a </a:t>
            </a:r>
            <a:r>
              <a:rPr lang="hr-HR" dirty="0" err="1"/>
              <a:t>whole</a:t>
            </a:r>
            <a:r>
              <a:rPr lang="hr-HR" dirty="0"/>
              <a:t>. </a:t>
            </a:r>
            <a:r>
              <a:rPr lang="hr-HR" u="sng" dirty="0" err="1"/>
              <a:t>The</a:t>
            </a:r>
            <a:r>
              <a:rPr lang="hr-HR" u="sng" dirty="0"/>
              <a:t> </a:t>
            </a:r>
            <a:r>
              <a:rPr lang="hr-HR" u="sng" dirty="0" err="1"/>
              <a:t>digital</a:t>
            </a:r>
            <a:r>
              <a:rPr lang="hr-HR" u="sng" dirty="0"/>
              <a:t> </a:t>
            </a:r>
            <a:r>
              <a:rPr lang="hr-HR" u="sng" dirty="0" err="1"/>
              <a:t>transformation</a:t>
            </a:r>
            <a:r>
              <a:rPr lang="hr-HR" u="sng" dirty="0"/>
              <a:t> </a:t>
            </a:r>
            <a:r>
              <a:rPr lang="hr-HR" u="sng" dirty="0" err="1"/>
              <a:t>of</a:t>
            </a:r>
            <a:r>
              <a:rPr lang="hr-HR" u="sng" dirty="0"/>
              <a:t> </a:t>
            </a:r>
            <a:r>
              <a:rPr lang="hr-HR" u="sng" dirty="0" err="1"/>
              <a:t>government</a:t>
            </a:r>
            <a:r>
              <a:rPr lang="hr-HR" dirty="0"/>
              <a:t> </a:t>
            </a:r>
            <a:r>
              <a:rPr lang="hr-HR" dirty="0" err="1"/>
              <a:t>is</a:t>
            </a:r>
            <a:r>
              <a:rPr lang="hr-HR" dirty="0"/>
              <a:t> a </a:t>
            </a:r>
            <a:r>
              <a:rPr lang="hr-HR" dirty="0" err="1"/>
              <a:t>key</a:t>
            </a:r>
            <a:r>
              <a:rPr lang="hr-HR" dirty="0"/>
              <a:t> element to </a:t>
            </a:r>
            <a:r>
              <a:rPr lang="hr-HR" dirty="0" err="1"/>
              <a:t>the</a:t>
            </a:r>
            <a:r>
              <a:rPr lang="hr-HR" dirty="0"/>
              <a:t> </a:t>
            </a:r>
            <a:r>
              <a:rPr lang="hr-HR" dirty="0" err="1"/>
              <a:t>success</a:t>
            </a:r>
            <a:r>
              <a:rPr lang="hr-HR" dirty="0"/>
              <a:t> </a:t>
            </a:r>
            <a:r>
              <a:rPr lang="hr-HR" dirty="0" err="1"/>
              <a:t>of</a:t>
            </a:r>
            <a:r>
              <a:rPr lang="hr-HR" dirty="0"/>
              <a:t> </a:t>
            </a:r>
            <a:r>
              <a:rPr lang="hr-HR" dirty="0" err="1"/>
              <a:t>the</a:t>
            </a:r>
            <a:r>
              <a:rPr lang="hr-HR" dirty="0"/>
              <a:t> Single </a:t>
            </a:r>
            <a:r>
              <a:rPr lang="hr-HR" dirty="0" err="1"/>
              <a:t>Market</a:t>
            </a:r>
            <a:r>
              <a:rPr lang="hr-HR" dirty="0"/>
              <a:t>. </a:t>
            </a:r>
          </a:p>
          <a:p>
            <a:endParaRPr lang="en-US" dirty="0"/>
          </a:p>
        </p:txBody>
      </p:sp>
    </p:spTree>
    <p:extLst>
      <p:ext uri="{BB962C8B-B14F-4D97-AF65-F5344CB8AC3E}">
        <p14:creationId xmlns:p14="http://schemas.microsoft.com/office/powerpoint/2010/main" val="13552930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III </a:t>
            </a:r>
            <a:r>
              <a:rPr lang="hr-HR" b="1" i="1" dirty="0" err="1"/>
              <a:t>Match</a:t>
            </a:r>
            <a:r>
              <a:rPr lang="hr-HR" b="1" i="1" dirty="0"/>
              <a:t> </a:t>
            </a:r>
            <a:r>
              <a:rPr lang="hr-HR" b="1" i="1" dirty="0" err="1"/>
              <a:t>the</a:t>
            </a:r>
            <a:r>
              <a:rPr lang="hr-HR" b="1" i="1" dirty="0"/>
              <a:t> </a:t>
            </a:r>
            <a:r>
              <a:rPr lang="hr-HR" b="1" i="1" dirty="0" err="1"/>
              <a:t>words</a:t>
            </a:r>
            <a:r>
              <a:rPr lang="hr-HR" b="1" i="1" dirty="0"/>
              <a:t> </a:t>
            </a:r>
            <a:r>
              <a:rPr lang="hr-HR" b="1" i="1" dirty="0" err="1"/>
              <a:t>with</a:t>
            </a:r>
            <a:r>
              <a:rPr lang="hr-HR" b="1" i="1" dirty="0"/>
              <a:t> </a:t>
            </a:r>
            <a:r>
              <a:rPr lang="hr-HR" b="1" i="1" dirty="0" err="1"/>
              <a:t>their</a:t>
            </a:r>
            <a:r>
              <a:rPr lang="hr-HR" b="1" i="1" dirty="0"/>
              <a:t> </a:t>
            </a:r>
            <a:r>
              <a:rPr lang="hr-HR" b="1" i="1" dirty="0" err="1"/>
              <a:t>synonyms</a:t>
            </a:r>
            <a:r>
              <a:rPr lang="hr-HR" b="1" i="1" dirty="0"/>
              <a:t>:</a:t>
            </a:r>
            <a:r>
              <a:rPr lang="hr-HR" dirty="0"/>
              <a:t/>
            </a:r>
            <a:br>
              <a:rPr lang="hr-HR" dirty="0"/>
            </a:br>
            <a:r>
              <a:rPr lang="hr-HR" dirty="0"/>
              <a:t> </a:t>
            </a:r>
            <a:br>
              <a:rPr lang="hr-HR" dirty="0"/>
            </a:br>
            <a:endParaRPr lang="en-US" dirty="0"/>
          </a:p>
        </p:txBody>
      </p:sp>
      <p:graphicFrame>
        <p:nvGraphicFramePr>
          <p:cNvPr id="4" name="Content Placeholder 3"/>
          <p:cNvGraphicFramePr>
            <a:graphicFrameLocks noGrp="1"/>
          </p:cNvGraphicFramePr>
          <p:nvPr>
            <p:ph idx="1"/>
          </p:nvPr>
        </p:nvGraphicFramePr>
        <p:xfrm>
          <a:off x="2539048" y="3505295"/>
          <a:ext cx="5897880" cy="1261872"/>
        </p:xfrm>
        <a:graphic>
          <a:graphicData uri="http://schemas.openxmlformats.org/drawingml/2006/table">
            <a:tbl>
              <a:tblPr firstRow="1" firstCol="1" bandRow="1">
                <a:tableStyleId>{5C22544A-7EE6-4342-B048-85BDC9FD1C3A}</a:tableStyleId>
              </a:tblPr>
              <a:tblGrid>
                <a:gridCol w="2948940">
                  <a:extLst>
                    <a:ext uri="{9D8B030D-6E8A-4147-A177-3AD203B41FA5}">
                      <a16:colId xmlns:a16="http://schemas.microsoft.com/office/drawing/2014/main" val="20000"/>
                    </a:ext>
                  </a:extLst>
                </a:gridCol>
                <a:gridCol w="2948940">
                  <a:extLst>
                    <a:ext uri="{9D8B030D-6E8A-4147-A177-3AD203B41FA5}">
                      <a16:colId xmlns:a16="http://schemas.microsoft.com/office/drawing/2014/main" val="20001"/>
                    </a:ext>
                  </a:extLst>
                </a:gridCol>
              </a:tblGrid>
              <a:tr h="0">
                <a:tc>
                  <a:txBody>
                    <a:bodyPr/>
                    <a:lstStyle/>
                    <a:p>
                      <a:pPr algn="just">
                        <a:lnSpc>
                          <a:spcPct val="115000"/>
                        </a:lnSpc>
                        <a:spcAft>
                          <a:spcPts val="0"/>
                        </a:spcAft>
                      </a:pPr>
                      <a:r>
                        <a:rPr lang="hr-HR" sz="1200">
                          <a:effectLst/>
                        </a:rPr>
                        <a:t>1.borderless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a:effectLst/>
                        </a:rPr>
                        <a:t>a.smooth</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gn="just">
                        <a:lnSpc>
                          <a:spcPct val="115000"/>
                        </a:lnSpc>
                        <a:spcAft>
                          <a:spcPts val="0"/>
                        </a:spcAft>
                      </a:pPr>
                      <a:r>
                        <a:rPr lang="hr-HR" sz="1200">
                          <a:effectLst/>
                        </a:rPr>
                        <a:t>2.user-friendly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a:effectLst/>
                        </a:rPr>
                        <a:t>b.reliable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gn="just">
                        <a:lnSpc>
                          <a:spcPct val="115000"/>
                        </a:lnSpc>
                        <a:spcAft>
                          <a:spcPts val="0"/>
                        </a:spcAft>
                      </a:pPr>
                      <a:r>
                        <a:rPr lang="hr-HR" sz="1200">
                          <a:effectLst/>
                        </a:rPr>
                        <a:t>3.trustworthy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a:effectLst/>
                        </a:rPr>
                        <a:t>c.open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gn="just">
                        <a:lnSpc>
                          <a:spcPct val="115000"/>
                        </a:lnSpc>
                        <a:spcAft>
                          <a:spcPts val="0"/>
                        </a:spcAft>
                      </a:pPr>
                      <a:r>
                        <a:rPr lang="hr-HR" sz="1200">
                          <a:effectLst/>
                        </a:rPr>
                        <a:t>4.fragmentation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a:effectLst/>
                        </a:rPr>
                        <a:t>d.unlimited</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gn="just">
                        <a:lnSpc>
                          <a:spcPct val="115000"/>
                        </a:lnSpc>
                        <a:spcAft>
                          <a:spcPts val="0"/>
                        </a:spcAft>
                      </a:pPr>
                      <a:r>
                        <a:rPr lang="hr-HR" sz="1200">
                          <a:effectLst/>
                        </a:rPr>
                        <a:t>5.seamless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a:effectLst/>
                        </a:rPr>
                        <a:t>e.convenient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gn="just">
                        <a:lnSpc>
                          <a:spcPct val="115000"/>
                        </a:lnSpc>
                        <a:spcAft>
                          <a:spcPts val="0"/>
                        </a:spcAft>
                      </a:pPr>
                      <a:r>
                        <a:rPr lang="hr-HR" sz="1200">
                          <a:effectLst/>
                        </a:rPr>
                        <a:t>6.unlock</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dirty="0" err="1">
                          <a:effectLst/>
                        </a:rPr>
                        <a:t>f.discontinuity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004459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IV Supply the missing prepositions</a:t>
            </a:r>
            <a:endParaRPr lang="en-US" dirty="0"/>
          </a:p>
        </p:txBody>
      </p:sp>
      <p:sp>
        <p:nvSpPr>
          <p:cNvPr id="3" name="Content Placeholder 2"/>
          <p:cNvSpPr>
            <a:spLocks noGrp="1"/>
          </p:cNvSpPr>
          <p:nvPr>
            <p:ph idx="1"/>
          </p:nvPr>
        </p:nvSpPr>
        <p:spPr/>
        <p:txBody>
          <a:bodyPr>
            <a:normAutofit fontScale="92500" lnSpcReduction="20000"/>
          </a:bodyPr>
          <a:lstStyle/>
          <a:p>
            <a:pPr lvl="0"/>
            <a:r>
              <a:rPr lang="hr-HR" dirty="0"/>
              <a:t>to </a:t>
            </a:r>
            <a:r>
              <a:rPr lang="hr-HR" dirty="0" err="1"/>
              <a:t>reduce</a:t>
            </a:r>
            <a:r>
              <a:rPr lang="hr-HR" dirty="0"/>
              <a:t> </a:t>
            </a:r>
            <a:r>
              <a:rPr lang="hr-HR" dirty="0" err="1"/>
              <a:t>administrative</a:t>
            </a:r>
            <a:r>
              <a:rPr lang="hr-HR" dirty="0"/>
              <a:t> </a:t>
            </a:r>
            <a:r>
              <a:rPr lang="hr-HR" dirty="0" err="1"/>
              <a:t>burden</a:t>
            </a:r>
            <a:r>
              <a:rPr lang="hr-HR" dirty="0"/>
              <a:t> ____ </a:t>
            </a:r>
            <a:r>
              <a:rPr lang="hr-HR" dirty="0" err="1"/>
              <a:t>citizens</a:t>
            </a:r>
            <a:endParaRPr lang="hr-HR" dirty="0"/>
          </a:p>
          <a:p>
            <a:pPr lvl="0"/>
            <a:r>
              <a:rPr lang="hr-HR" dirty="0" err="1"/>
              <a:t>economic</a:t>
            </a:r>
            <a:r>
              <a:rPr lang="hr-HR" dirty="0"/>
              <a:t> </a:t>
            </a:r>
            <a:r>
              <a:rPr lang="hr-HR" dirty="0" err="1"/>
              <a:t>and</a:t>
            </a:r>
            <a:r>
              <a:rPr lang="hr-HR" dirty="0"/>
              <a:t> </a:t>
            </a:r>
            <a:r>
              <a:rPr lang="hr-HR" dirty="0" err="1"/>
              <a:t>social</a:t>
            </a:r>
            <a:r>
              <a:rPr lang="hr-HR" dirty="0"/>
              <a:t> </a:t>
            </a:r>
            <a:r>
              <a:rPr lang="hr-HR" dirty="0" err="1"/>
              <a:t>benefits</a:t>
            </a:r>
            <a:r>
              <a:rPr lang="hr-HR" dirty="0"/>
              <a:t> ____ </a:t>
            </a:r>
            <a:r>
              <a:rPr lang="hr-HR" dirty="0" err="1"/>
              <a:t>society</a:t>
            </a:r>
            <a:endParaRPr lang="hr-HR" dirty="0"/>
          </a:p>
          <a:p>
            <a:pPr lvl="0"/>
            <a:r>
              <a:rPr lang="hr-HR" dirty="0" err="1"/>
              <a:t>in</a:t>
            </a:r>
            <a:r>
              <a:rPr lang="hr-HR" dirty="0"/>
              <a:t> </a:t>
            </a:r>
            <a:r>
              <a:rPr lang="hr-HR" dirty="0" err="1"/>
              <a:t>full</a:t>
            </a:r>
            <a:r>
              <a:rPr lang="hr-HR" dirty="0"/>
              <a:t> </a:t>
            </a:r>
            <a:r>
              <a:rPr lang="hr-HR" dirty="0" err="1"/>
              <a:t>compliance</a:t>
            </a:r>
            <a:r>
              <a:rPr lang="hr-HR" dirty="0"/>
              <a:t> ____ </a:t>
            </a:r>
            <a:r>
              <a:rPr lang="hr-HR" dirty="0" err="1"/>
              <a:t>the</a:t>
            </a:r>
            <a:r>
              <a:rPr lang="hr-HR" dirty="0"/>
              <a:t> </a:t>
            </a:r>
            <a:r>
              <a:rPr lang="hr-HR" dirty="0" err="1"/>
              <a:t>legal</a:t>
            </a:r>
            <a:r>
              <a:rPr lang="hr-HR" dirty="0"/>
              <a:t> </a:t>
            </a:r>
            <a:r>
              <a:rPr lang="hr-HR" dirty="0" err="1"/>
              <a:t>framework</a:t>
            </a:r>
            <a:endParaRPr lang="hr-HR" dirty="0"/>
          </a:p>
          <a:p>
            <a:pPr lvl="0"/>
            <a:r>
              <a:rPr lang="hr-HR" dirty="0"/>
              <a:t>a </a:t>
            </a:r>
            <a:r>
              <a:rPr lang="hr-HR" dirty="0" err="1"/>
              <a:t>key</a:t>
            </a:r>
            <a:r>
              <a:rPr lang="hr-HR" dirty="0"/>
              <a:t> element ____ </a:t>
            </a:r>
            <a:r>
              <a:rPr lang="hr-HR" dirty="0" err="1"/>
              <a:t>the</a:t>
            </a:r>
            <a:r>
              <a:rPr lang="hr-HR" dirty="0"/>
              <a:t> </a:t>
            </a:r>
            <a:r>
              <a:rPr lang="hr-HR" dirty="0" err="1"/>
              <a:t>success</a:t>
            </a:r>
            <a:r>
              <a:rPr lang="hr-HR" dirty="0"/>
              <a:t> </a:t>
            </a:r>
            <a:r>
              <a:rPr lang="hr-HR" dirty="0" err="1"/>
              <a:t>of</a:t>
            </a:r>
            <a:r>
              <a:rPr lang="hr-HR" dirty="0"/>
              <a:t> </a:t>
            </a:r>
            <a:r>
              <a:rPr lang="hr-HR" dirty="0" err="1"/>
              <a:t>the</a:t>
            </a:r>
            <a:r>
              <a:rPr lang="hr-HR" dirty="0"/>
              <a:t> Single </a:t>
            </a:r>
            <a:r>
              <a:rPr lang="hr-HR" dirty="0" err="1"/>
              <a:t>Market</a:t>
            </a:r>
            <a:endParaRPr lang="hr-HR" dirty="0"/>
          </a:p>
          <a:p>
            <a:pPr lvl="0"/>
            <a:r>
              <a:rPr lang="hr-HR" dirty="0"/>
              <a:t>to </a:t>
            </a:r>
            <a:r>
              <a:rPr lang="hr-HR" dirty="0" err="1"/>
              <a:t>be</a:t>
            </a:r>
            <a:r>
              <a:rPr lang="hr-HR" dirty="0"/>
              <a:t> </a:t>
            </a:r>
            <a:r>
              <a:rPr lang="hr-HR" dirty="0" err="1"/>
              <a:t>guided</a:t>
            </a:r>
            <a:r>
              <a:rPr lang="hr-HR" dirty="0"/>
              <a:t> ____ a </a:t>
            </a:r>
            <a:r>
              <a:rPr lang="hr-HR" dirty="0" err="1"/>
              <a:t>vision</a:t>
            </a:r>
            <a:endParaRPr lang="hr-HR" dirty="0"/>
          </a:p>
          <a:p>
            <a:pPr lvl="0"/>
            <a:r>
              <a:rPr lang="hr-HR" dirty="0"/>
              <a:t>free </a:t>
            </a:r>
            <a:r>
              <a:rPr lang="hr-HR" dirty="0" err="1"/>
              <a:t>movement</a:t>
            </a:r>
            <a:r>
              <a:rPr lang="hr-HR" dirty="0"/>
              <a:t> ___ </a:t>
            </a:r>
            <a:r>
              <a:rPr lang="hr-HR" dirty="0" err="1"/>
              <a:t>businesses</a:t>
            </a:r>
            <a:r>
              <a:rPr lang="hr-HR" dirty="0"/>
              <a:t> </a:t>
            </a:r>
            <a:r>
              <a:rPr lang="hr-HR" dirty="0" err="1"/>
              <a:t>and</a:t>
            </a:r>
            <a:r>
              <a:rPr lang="hr-HR" dirty="0"/>
              <a:t> </a:t>
            </a:r>
            <a:r>
              <a:rPr lang="hr-HR" dirty="0" err="1"/>
              <a:t>citizens</a:t>
            </a:r>
            <a:endParaRPr lang="hr-HR" dirty="0"/>
          </a:p>
          <a:p>
            <a:pPr lvl="0"/>
            <a:r>
              <a:rPr lang="hr-HR" dirty="0"/>
              <a:t>to </a:t>
            </a:r>
            <a:r>
              <a:rPr lang="hr-HR" dirty="0" err="1"/>
              <a:t>deliver</a:t>
            </a:r>
            <a:r>
              <a:rPr lang="hr-HR" dirty="0"/>
              <a:t> </a:t>
            </a:r>
            <a:r>
              <a:rPr lang="hr-HR" dirty="0" err="1"/>
              <a:t>better</a:t>
            </a:r>
            <a:r>
              <a:rPr lang="hr-HR" dirty="0"/>
              <a:t> </a:t>
            </a:r>
            <a:r>
              <a:rPr lang="hr-HR" dirty="0" err="1"/>
              <a:t>services</a:t>
            </a:r>
            <a:r>
              <a:rPr lang="hr-HR" dirty="0"/>
              <a:t> ___ line </a:t>
            </a:r>
            <a:r>
              <a:rPr lang="hr-HR" dirty="0" err="1"/>
              <a:t>with</a:t>
            </a:r>
            <a:r>
              <a:rPr lang="hr-HR" dirty="0"/>
              <a:t> </a:t>
            </a:r>
            <a:r>
              <a:rPr lang="hr-HR" dirty="0" err="1"/>
              <a:t>the</a:t>
            </a:r>
            <a:r>
              <a:rPr lang="hr-HR" dirty="0"/>
              <a:t> </a:t>
            </a:r>
            <a:r>
              <a:rPr lang="hr-HR" dirty="0" err="1"/>
              <a:t>needs</a:t>
            </a:r>
            <a:r>
              <a:rPr lang="hr-HR" dirty="0"/>
              <a:t> </a:t>
            </a:r>
            <a:r>
              <a:rPr lang="hr-HR" dirty="0" err="1"/>
              <a:t>and</a:t>
            </a:r>
            <a:r>
              <a:rPr lang="hr-HR" dirty="0"/>
              <a:t> </a:t>
            </a:r>
            <a:r>
              <a:rPr lang="hr-HR" dirty="0" err="1"/>
              <a:t>demands</a:t>
            </a:r>
            <a:r>
              <a:rPr lang="hr-HR" dirty="0"/>
              <a:t> </a:t>
            </a:r>
            <a:r>
              <a:rPr lang="hr-HR" dirty="0" err="1"/>
              <a:t>of</a:t>
            </a:r>
            <a:r>
              <a:rPr lang="hr-HR" dirty="0"/>
              <a:t> </a:t>
            </a:r>
            <a:r>
              <a:rPr lang="hr-HR" dirty="0" err="1" smtClean="0"/>
              <a:t>citizens</a:t>
            </a:r>
            <a:endParaRPr lang="hr-HR" dirty="0" smtClean="0"/>
          </a:p>
          <a:p>
            <a:pPr lvl="0"/>
            <a:r>
              <a:rPr lang="hr-HR" dirty="0" err="1"/>
              <a:t>the</a:t>
            </a:r>
            <a:r>
              <a:rPr lang="hr-HR" dirty="0"/>
              <a:t> </a:t>
            </a:r>
            <a:r>
              <a:rPr lang="hr-HR" dirty="0" err="1"/>
              <a:t>opportunities</a:t>
            </a:r>
            <a:r>
              <a:rPr lang="hr-HR" dirty="0"/>
              <a:t> </a:t>
            </a:r>
            <a:r>
              <a:rPr lang="hr-HR" dirty="0" err="1"/>
              <a:t>offered</a:t>
            </a:r>
            <a:r>
              <a:rPr lang="hr-HR" dirty="0"/>
              <a:t> ____ </a:t>
            </a:r>
            <a:r>
              <a:rPr lang="hr-HR" dirty="0" err="1"/>
              <a:t>new</a:t>
            </a:r>
            <a:r>
              <a:rPr lang="hr-HR" dirty="0"/>
              <a:t> </a:t>
            </a:r>
            <a:r>
              <a:rPr lang="hr-HR" dirty="0" err="1"/>
              <a:t>digital</a:t>
            </a:r>
            <a:r>
              <a:rPr lang="hr-HR" dirty="0"/>
              <a:t> </a:t>
            </a:r>
            <a:r>
              <a:rPr lang="hr-HR" dirty="0" err="1"/>
              <a:t>environment</a:t>
            </a:r>
            <a:endParaRPr lang="hr-HR" dirty="0"/>
          </a:p>
          <a:p>
            <a:r>
              <a:rPr lang="hr-HR" dirty="0"/>
              <a:t> </a:t>
            </a:r>
          </a:p>
          <a:p>
            <a:pPr lvl="0"/>
            <a:endParaRPr lang="hr-HR" dirty="0"/>
          </a:p>
          <a:p>
            <a:endParaRPr lang="en-US" dirty="0"/>
          </a:p>
        </p:txBody>
      </p:sp>
    </p:spTree>
    <p:extLst>
      <p:ext uri="{BB962C8B-B14F-4D97-AF65-F5344CB8AC3E}">
        <p14:creationId xmlns:p14="http://schemas.microsoft.com/office/powerpoint/2010/main" val="5005948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V </a:t>
            </a:r>
            <a:r>
              <a:rPr lang="hr-HR" b="1" i="1" dirty="0" err="1"/>
              <a:t>Match</a:t>
            </a:r>
            <a:r>
              <a:rPr lang="hr-HR" b="1" i="1" dirty="0"/>
              <a:t> </a:t>
            </a:r>
            <a:r>
              <a:rPr lang="hr-HR" b="1" i="1" dirty="0" err="1"/>
              <a:t>the</a:t>
            </a:r>
            <a:r>
              <a:rPr lang="hr-HR" b="1" i="1" dirty="0"/>
              <a:t> </a:t>
            </a:r>
            <a:r>
              <a:rPr lang="hr-HR" b="1" i="1" dirty="0" err="1"/>
              <a:t>verbs</a:t>
            </a:r>
            <a:r>
              <a:rPr lang="hr-HR" b="1" i="1" dirty="0"/>
              <a:t> </a:t>
            </a:r>
            <a:r>
              <a:rPr lang="hr-HR" b="1" i="1" dirty="0" err="1"/>
              <a:t>in</a:t>
            </a:r>
            <a:r>
              <a:rPr lang="hr-HR" b="1" i="1" dirty="0"/>
              <a:t> </a:t>
            </a:r>
            <a:r>
              <a:rPr lang="hr-HR" b="1" i="1" dirty="0" err="1"/>
              <a:t>the</a:t>
            </a:r>
            <a:r>
              <a:rPr lang="hr-HR" b="1" i="1" dirty="0"/>
              <a:t> </a:t>
            </a:r>
            <a:r>
              <a:rPr lang="hr-HR" b="1" i="1" dirty="0" err="1"/>
              <a:t>left</a:t>
            </a:r>
            <a:r>
              <a:rPr lang="hr-HR" b="1" i="1" dirty="0"/>
              <a:t> </a:t>
            </a:r>
            <a:r>
              <a:rPr lang="hr-HR" b="1" i="1" dirty="0" err="1"/>
              <a:t>column</a:t>
            </a:r>
            <a:r>
              <a:rPr lang="hr-HR" b="1" i="1" dirty="0"/>
              <a:t> </a:t>
            </a:r>
            <a:r>
              <a:rPr lang="hr-HR" b="1" i="1" dirty="0" err="1"/>
              <a:t>with</a:t>
            </a:r>
            <a:r>
              <a:rPr lang="hr-HR" b="1" i="1" dirty="0"/>
              <a:t> </a:t>
            </a:r>
            <a:r>
              <a:rPr lang="hr-HR" b="1" i="1" dirty="0" err="1"/>
              <a:t>the</a:t>
            </a:r>
            <a:r>
              <a:rPr lang="hr-HR" b="1" i="1" dirty="0"/>
              <a:t> </a:t>
            </a:r>
            <a:r>
              <a:rPr lang="hr-HR" b="1" i="1" dirty="0" err="1"/>
              <a:t>nouns</a:t>
            </a:r>
            <a:r>
              <a:rPr lang="hr-HR" b="1" i="1" dirty="0"/>
              <a:t> </a:t>
            </a:r>
            <a:r>
              <a:rPr lang="hr-HR" b="1" i="1" dirty="0" err="1"/>
              <a:t>in</a:t>
            </a:r>
            <a:r>
              <a:rPr lang="hr-HR" b="1" i="1" dirty="0"/>
              <a:t> </a:t>
            </a:r>
            <a:r>
              <a:rPr lang="hr-HR" b="1" i="1" dirty="0" err="1"/>
              <a:t>the</a:t>
            </a:r>
            <a:r>
              <a:rPr lang="hr-HR" b="1" i="1" dirty="0"/>
              <a:t> </a:t>
            </a:r>
            <a:r>
              <a:rPr lang="hr-HR" b="1" i="1" dirty="0" err="1"/>
              <a:t>right</a:t>
            </a:r>
            <a:r>
              <a:rPr lang="hr-HR" b="1" i="1" dirty="0"/>
              <a:t> </a:t>
            </a:r>
            <a:r>
              <a:rPr lang="hr-HR" b="1" i="1" dirty="0" err="1"/>
              <a:t>column</a:t>
            </a:r>
            <a:r>
              <a:rPr lang="hr-HR" b="1" i="1" dirty="0"/>
              <a:t>. </a:t>
            </a:r>
            <a:r>
              <a:rPr lang="hr-HR" b="1" i="1" dirty="0" err="1"/>
              <a:t>Multiple</a:t>
            </a:r>
            <a:r>
              <a:rPr lang="hr-HR" b="1" i="1" dirty="0"/>
              <a:t> </a:t>
            </a:r>
            <a:r>
              <a:rPr lang="hr-HR" b="1" i="1" dirty="0" err="1"/>
              <a:t>matches</a:t>
            </a:r>
            <a:r>
              <a:rPr lang="hr-HR" b="1" i="1" dirty="0"/>
              <a:t> </a:t>
            </a:r>
            <a:r>
              <a:rPr lang="hr-HR" b="1" i="1" dirty="0" err="1"/>
              <a:t>may</a:t>
            </a:r>
            <a:r>
              <a:rPr lang="hr-HR" b="1" i="1" dirty="0"/>
              <a:t> </a:t>
            </a:r>
            <a:r>
              <a:rPr lang="hr-HR" b="1" i="1" dirty="0" err="1"/>
              <a:t>be</a:t>
            </a:r>
            <a:r>
              <a:rPr lang="hr-HR" b="1" i="1" dirty="0"/>
              <a:t> </a:t>
            </a:r>
            <a:r>
              <a:rPr lang="hr-HR" b="1" i="1" dirty="0" err="1"/>
              <a:t>possible</a:t>
            </a:r>
            <a:r>
              <a:rPr lang="hr-HR" b="1" i="1" dirty="0"/>
              <a:t>:</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539048" y="2453735"/>
          <a:ext cx="5897880" cy="3364992"/>
        </p:xfrm>
        <a:graphic>
          <a:graphicData uri="http://schemas.openxmlformats.org/drawingml/2006/table">
            <a:tbl>
              <a:tblPr firstRow="1" firstCol="1" bandRow="1">
                <a:tableStyleId>{5C22544A-7EE6-4342-B048-85BDC9FD1C3A}</a:tableStyleId>
              </a:tblPr>
              <a:tblGrid>
                <a:gridCol w="2948940">
                  <a:extLst>
                    <a:ext uri="{9D8B030D-6E8A-4147-A177-3AD203B41FA5}">
                      <a16:colId xmlns:a16="http://schemas.microsoft.com/office/drawing/2014/main" val="20000"/>
                    </a:ext>
                  </a:extLst>
                </a:gridCol>
                <a:gridCol w="2948940">
                  <a:extLst>
                    <a:ext uri="{9D8B030D-6E8A-4147-A177-3AD203B41FA5}">
                      <a16:colId xmlns:a16="http://schemas.microsoft.com/office/drawing/2014/main" val="20001"/>
                    </a:ext>
                  </a:extLst>
                </a:gridCol>
              </a:tblGrid>
              <a:tr h="0">
                <a:tc>
                  <a:txBody>
                    <a:bodyPr/>
                    <a:lstStyle/>
                    <a:p>
                      <a:pPr>
                        <a:lnSpc>
                          <a:spcPct val="115000"/>
                        </a:lnSpc>
                        <a:spcAft>
                          <a:spcPts val="0"/>
                        </a:spcAft>
                      </a:pPr>
                      <a:r>
                        <a:rPr lang="en-GB" sz="1200">
                          <a:effectLst/>
                        </a:rPr>
                        <a:t>legal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processes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0">
                <a:tc>
                  <a:txBody>
                    <a:bodyPr/>
                    <a:lstStyle/>
                    <a:p>
                      <a:pPr>
                        <a:lnSpc>
                          <a:spcPct val="115000"/>
                        </a:lnSpc>
                        <a:spcAft>
                          <a:spcPts val="0"/>
                        </a:spcAft>
                      </a:pPr>
                      <a:r>
                        <a:rPr lang="en-GB" sz="1200">
                          <a:effectLst/>
                        </a:rPr>
                        <a:t>administrative</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benefits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0">
                <a:tc>
                  <a:txBody>
                    <a:bodyPr/>
                    <a:lstStyle/>
                    <a:p>
                      <a:pPr>
                        <a:lnSpc>
                          <a:spcPct val="115000"/>
                        </a:lnSpc>
                        <a:spcAft>
                          <a:spcPts val="0"/>
                        </a:spcAft>
                      </a:pPr>
                      <a:r>
                        <a:rPr lang="en-GB" sz="1200">
                          <a:effectLst/>
                        </a:rPr>
                        <a:t>digital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actions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0">
                <a:tc>
                  <a:txBody>
                    <a:bodyPr/>
                    <a:lstStyle/>
                    <a:p>
                      <a:pPr>
                        <a:lnSpc>
                          <a:spcPct val="115000"/>
                        </a:lnSpc>
                        <a:spcAft>
                          <a:spcPts val="0"/>
                        </a:spcAft>
                      </a:pPr>
                      <a:r>
                        <a:rPr lang="en-GB" sz="1200">
                          <a:effectLst/>
                        </a:rPr>
                        <a:t>economic</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environment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0">
                <a:tc>
                  <a:txBody>
                    <a:bodyPr/>
                    <a:lstStyle/>
                    <a:p>
                      <a:pPr>
                        <a:lnSpc>
                          <a:spcPct val="115000"/>
                        </a:lnSpc>
                        <a:spcAft>
                          <a:spcPts val="0"/>
                        </a:spcAft>
                      </a:pPr>
                      <a:r>
                        <a:rPr lang="en-GB" sz="1200">
                          <a:effectLst/>
                        </a:rPr>
                        <a:t>joint</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technologies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0">
                <a:tc>
                  <a:txBody>
                    <a:bodyPr/>
                    <a:lstStyle/>
                    <a:p>
                      <a:pPr>
                        <a:lnSpc>
                          <a:spcPct val="115000"/>
                        </a:lnSpc>
                        <a:spcAft>
                          <a:spcPts val="0"/>
                        </a:spcAft>
                      </a:pPr>
                      <a:r>
                        <a:rPr lang="en-GB" sz="1200">
                          <a:effectLst/>
                        </a:rPr>
                        <a:t>political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burden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0">
                <a:tc>
                  <a:txBody>
                    <a:bodyPr/>
                    <a:lstStyle/>
                    <a:p>
                      <a:pPr>
                        <a:lnSpc>
                          <a:spcPct val="115000"/>
                        </a:lnSpc>
                        <a:spcAft>
                          <a:spcPts val="0"/>
                        </a:spcAft>
                      </a:pPr>
                      <a:r>
                        <a:rPr lang="en-GB" sz="1200">
                          <a:effectLst/>
                        </a:rPr>
                        <a:t>social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instruments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0">
                <a:tc>
                  <a:txBody>
                    <a:bodyPr/>
                    <a:lstStyle/>
                    <a:p>
                      <a:pPr>
                        <a:lnSpc>
                          <a:spcPct val="115000"/>
                        </a:lnSpc>
                        <a:spcAft>
                          <a:spcPts val="0"/>
                        </a:spcAft>
                      </a:pPr>
                      <a:r>
                        <a:rPr lang="en-GB" sz="1200">
                          <a:effectLst/>
                        </a:rPr>
                        <a:t>additional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framework</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975602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err="1"/>
              <a:t>Translate</a:t>
            </a:r>
            <a:r>
              <a:rPr lang="hr-HR" b="1" i="1" dirty="0"/>
              <a:t> </a:t>
            </a:r>
            <a:r>
              <a:rPr lang="hr-HR" b="1" i="1" dirty="0" err="1"/>
              <a:t>the</a:t>
            </a:r>
            <a:r>
              <a:rPr lang="hr-HR" b="1" i="1" dirty="0"/>
              <a:t> </a:t>
            </a:r>
            <a:r>
              <a:rPr lang="hr-HR" b="1" i="1" dirty="0" err="1"/>
              <a:t>following</a:t>
            </a:r>
            <a:r>
              <a:rPr lang="hr-HR" b="1" i="1" dirty="0"/>
              <a:t> </a:t>
            </a:r>
            <a:r>
              <a:rPr lang="hr-HR" b="1" i="1" dirty="0" err="1"/>
              <a:t>paragraph</a:t>
            </a:r>
            <a:r>
              <a:rPr lang="hr-HR" b="1" i="1" dirty="0"/>
              <a:t> </a:t>
            </a:r>
            <a:r>
              <a:rPr lang="hr-HR" b="1" i="1" dirty="0" err="1"/>
              <a:t>into</a:t>
            </a:r>
            <a:r>
              <a:rPr lang="hr-HR" b="1" i="1" dirty="0"/>
              <a:t> Croatian: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Citizens</a:t>
            </a:r>
            <a:r>
              <a:rPr lang="hr-HR" dirty="0"/>
              <a:t>' </a:t>
            </a:r>
            <a:r>
              <a:rPr lang="hr-HR" dirty="0" err="1"/>
              <a:t>lives</a:t>
            </a:r>
            <a:r>
              <a:rPr lang="hr-HR" dirty="0"/>
              <a:t> </a:t>
            </a:r>
            <a:r>
              <a:rPr lang="hr-HR" dirty="0" err="1"/>
              <a:t>have</a:t>
            </a:r>
            <a:r>
              <a:rPr lang="hr-HR" dirty="0"/>
              <a:t> </a:t>
            </a:r>
            <a:r>
              <a:rPr lang="hr-HR" dirty="0" err="1"/>
              <a:t>become</a:t>
            </a:r>
            <a:r>
              <a:rPr lang="hr-HR" dirty="0"/>
              <a:t> </a:t>
            </a:r>
            <a:r>
              <a:rPr lang="hr-HR" dirty="0" err="1"/>
              <a:t>increasingly</a:t>
            </a:r>
            <a:r>
              <a:rPr lang="hr-HR" dirty="0"/>
              <a:t> </a:t>
            </a:r>
            <a:r>
              <a:rPr lang="hr-HR" dirty="0" err="1"/>
              <a:t>digital</a:t>
            </a:r>
            <a:r>
              <a:rPr lang="hr-HR" dirty="0"/>
              <a:t>, </a:t>
            </a:r>
            <a:r>
              <a:rPr lang="hr-HR" dirty="0" err="1"/>
              <a:t>leading</a:t>
            </a:r>
            <a:r>
              <a:rPr lang="hr-HR" dirty="0"/>
              <a:t> to </a:t>
            </a:r>
            <a:r>
              <a:rPr lang="hr-HR" dirty="0" err="1"/>
              <a:t>higher</a:t>
            </a:r>
            <a:r>
              <a:rPr lang="hr-HR" dirty="0"/>
              <a:t> </a:t>
            </a:r>
            <a:r>
              <a:rPr lang="hr-HR" dirty="0" err="1"/>
              <a:t>expectations</a:t>
            </a:r>
            <a:r>
              <a:rPr lang="hr-HR" dirty="0"/>
              <a:t> </a:t>
            </a:r>
            <a:r>
              <a:rPr lang="hr-HR" dirty="0" err="1"/>
              <a:t>of</a:t>
            </a:r>
            <a:r>
              <a:rPr lang="hr-HR" dirty="0"/>
              <a:t> </a:t>
            </a:r>
            <a:r>
              <a:rPr lang="hr-HR" dirty="0" err="1"/>
              <a:t>public</a:t>
            </a:r>
            <a:r>
              <a:rPr lang="hr-HR" dirty="0"/>
              <a:t> </a:t>
            </a:r>
            <a:r>
              <a:rPr lang="hr-HR" dirty="0" err="1"/>
              <a:t>administration</a:t>
            </a:r>
            <a:r>
              <a:rPr lang="hr-HR" dirty="0"/>
              <a:t> </a:t>
            </a:r>
            <a:r>
              <a:rPr lang="hr-HR" dirty="0" err="1"/>
              <a:t>performance</a:t>
            </a:r>
            <a:r>
              <a:rPr lang="hr-HR" dirty="0"/>
              <a:t>. </a:t>
            </a:r>
            <a:r>
              <a:rPr lang="hr-HR" dirty="0" err="1"/>
              <a:t>Users</a:t>
            </a:r>
            <a:r>
              <a:rPr lang="hr-HR" dirty="0"/>
              <a:t> </a:t>
            </a:r>
            <a:r>
              <a:rPr lang="hr-HR" dirty="0" err="1"/>
              <a:t>wish</a:t>
            </a:r>
            <a:r>
              <a:rPr lang="hr-HR" dirty="0"/>
              <a:t> to </a:t>
            </a:r>
            <a:r>
              <a:rPr lang="hr-HR" dirty="0" err="1"/>
              <a:t>understand</a:t>
            </a:r>
            <a:r>
              <a:rPr lang="hr-HR" dirty="0"/>
              <a:t> how </a:t>
            </a:r>
            <a:r>
              <a:rPr lang="hr-HR" dirty="0" err="1"/>
              <a:t>the</a:t>
            </a:r>
            <a:r>
              <a:rPr lang="hr-HR" dirty="0"/>
              <a:t> </a:t>
            </a:r>
            <a:r>
              <a:rPr lang="hr-HR" dirty="0" err="1"/>
              <a:t>service</a:t>
            </a:r>
            <a:r>
              <a:rPr lang="hr-HR" dirty="0"/>
              <a:t> </a:t>
            </a:r>
            <a:r>
              <a:rPr lang="hr-HR" dirty="0" err="1"/>
              <a:t>works</a:t>
            </a:r>
            <a:r>
              <a:rPr lang="hr-HR" dirty="0"/>
              <a:t> </a:t>
            </a:r>
            <a:r>
              <a:rPr lang="hr-HR" dirty="0" err="1"/>
              <a:t>and</a:t>
            </a:r>
            <a:r>
              <a:rPr lang="hr-HR" dirty="0"/>
              <a:t> </a:t>
            </a:r>
            <a:r>
              <a:rPr lang="hr-HR" dirty="0" err="1"/>
              <a:t>they</a:t>
            </a:r>
            <a:r>
              <a:rPr lang="hr-HR" dirty="0"/>
              <a:t> </a:t>
            </a:r>
            <a:r>
              <a:rPr lang="hr-HR" dirty="0" err="1"/>
              <a:t>expect</a:t>
            </a:r>
            <a:r>
              <a:rPr lang="hr-HR" dirty="0"/>
              <a:t> </a:t>
            </a:r>
            <a:r>
              <a:rPr lang="hr-HR" dirty="0" err="1"/>
              <a:t>greater</a:t>
            </a:r>
            <a:r>
              <a:rPr lang="hr-HR" dirty="0"/>
              <a:t> </a:t>
            </a:r>
            <a:r>
              <a:rPr lang="hr-HR" dirty="0" err="1"/>
              <a:t>transparency</a:t>
            </a:r>
            <a:r>
              <a:rPr lang="hr-HR" dirty="0"/>
              <a:t>. </a:t>
            </a:r>
            <a:r>
              <a:rPr lang="hr-HR" dirty="0" err="1"/>
              <a:t>Furthermore</a:t>
            </a:r>
            <a:r>
              <a:rPr lang="hr-HR" dirty="0"/>
              <a:t>, </a:t>
            </a:r>
            <a:r>
              <a:rPr lang="hr-HR" dirty="0" err="1"/>
              <a:t>by</a:t>
            </a:r>
            <a:r>
              <a:rPr lang="hr-HR" dirty="0"/>
              <a:t> </a:t>
            </a:r>
            <a:r>
              <a:rPr lang="hr-HR" dirty="0" err="1"/>
              <a:t>opening</a:t>
            </a:r>
            <a:r>
              <a:rPr lang="hr-HR" dirty="0"/>
              <a:t> </a:t>
            </a:r>
            <a:r>
              <a:rPr lang="hr-HR" dirty="0" err="1"/>
              <a:t>up</a:t>
            </a:r>
            <a:r>
              <a:rPr lang="hr-HR" dirty="0"/>
              <a:t> to </a:t>
            </a:r>
            <a:r>
              <a:rPr lang="hr-HR" dirty="0" err="1"/>
              <a:t>and</a:t>
            </a:r>
            <a:r>
              <a:rPr lang="hr-HR" dirty="0"/>
              <a:t> </a:t>
            </a:r>
            <a:r>
              <a:rPr lang="hr-HR" dirty="0" err="1"/>
              <a:t>engaging</a:t>
            </a:r>
            <a:r>
              <a:rPr lang="hr-HR" dirty="0"/>
              <a:t> </a:t>
            </a:r>
            <a:r>
              <a:rPr lang="hr-HR" dirty="0" err="1"/>
              <a:t>with</a:t>
            </a:r>
            <a:r>
              <a:rPr lang="hr-HR" dirty="0"/>
              <a:t> </a:t>
            </a:r>
            <a:r>
              <a:rPr lang="hr-HR" dirty="0" err="1"/>
              <a:t>stakeholders</a:t>
            </a:r>
            <a:r>
              <a:rPr lang="hr-HR" dirty="0"/>
              <a:t> </a:t>
            </a:r>
            <a:r>
              <a:rPr lang="hr-HR" dirty="0" err="1"/>
              <a:t>in</a:t>
            </a:r>
            <a:r>
              <a:rPr lang="hr-HR" dirty="0"/>
              <a:t> </a:t>
            </a:r>
            <a:r>
              <a:rPr lang="hr-HR" dirty="0" err="1"/>
              <a:t>decision-making</a:t>
            </a:r>
            <a:r>
              <a:rPr lang="hr-HR" dirty="0"/>
              <a:t>, </a:t>
            </a:r>
            <a:r>
              <a:rPr lang="hr-HR" dirty="0" err="1"/>
              <a:t>public</a:t>
            </a:r>
            <a:r>
              <a:rPr lang="hr-HR" dirty="0"/>
              <a:t> </a:t>
            </a:r>
            <a:r>
              <a:rPr lang="hr-HR" dirty="0" err="1"/>
              <a:t>administrations</a:t>
            </a:r>
            <a:r>
              <a:rPr lang="hr-HR" dirty="0"/>
              <a:t> </a:t>
            </a:r>
            <a:r>
              <a:rPr lang="hr-HR" dirty="0" err="1"/>
              <a:t>will</a:t>
            </a:r>
            <a:r>
              <a:rPr lang="hr-HR" dirty="0"/>
              <a:t> </a:t>
            </a:r>
            <a:r>
              <a:rPr lang="hr-HR" dirty="0" err="1"/>
              <a:t>become</a:t>
            </a:r>
            <a:r>
              <a:rPr lang="hr-HR" dirty="0"/>
              <a:t> more </a:t>
            </a:r>
            <a:r>
              <a:rPr lang="hr-HR" dirty="0" err="1"/>
              <a:t>trustworthy</a:t>
            </a:r>
            <a:r>
              <a:rPr lang="hr-HR" dirty="0"/>
              <a:t> </a:t>
            </a:r>
            <a:r>
              <a:rPr lang="hr-HR" dirty="0" err="1"/>
              <a:t>and</a:t>
            </a:r>
            <a:r>
              <a:rPr lang="hr-HR" dirty="0"/>
              <a:t> more </a:t>
            </a:r>
            <a:r>
              <a:rPr lang="hr-HR" dirty="0" err="1"/>
              <a:t>accountable</a:t>
            </a:r>
            <a:r>
              <a:rPr lang="hr-HR"/>
              <a:t>.</a:t>
            </a:r>
          </a:p>
          <a:p>
            <a:endParaRPr lang="en-US"/>
          </a:p>
        </p:txBody>
      </p:sp>
    </p:spTree>
    <p:extLst>
      <p:ext uri="{BB962C8B-B14F-4D97-AF65-F5344CB8AC3E}">
        <p14:creationId xmlns:p14="http://schemas.microsoft.com/office/powerpoint/2010/main" val="1269880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Role of Information and Communication Technologies</a:t>
            </a:r>
            <a:endParaRPr lang="en-US" dirty="0"/>
          </a:p>
        </p:txBody>
      </p:sp>
      <p:sp>
        <p:nvSpPr>
          <p:cNvPr id="3" name="Content Placeholder 2"/>
          <p:cNvSpPr>
            <a:spLocks noGrp="1"/>
          </p:cNvSpPr>
          <p:nvPr>
            <p:ph idx="1"/>
          </p:nvPr>
        </p:nvSpPr>
        <p:spPr/>
        <p:txBody>
          <a:bodyPr/>
          <a:lstStyle/>
          <a:p>
            <a:r>
              <a:rPr lang="en-GB" dirty="0"/>
              <a:t>The government gateway </a:t>
            </a:r>
            <a:r>
              <a:rPr lang="en-GB" dirty="0" smtClean="0"/>
              <a:t>allows </a:t>
            </a:r>
            <a:r>
              <a:rPr lang="en-GB" dirty="0"/>
              <a:t>many public services to be available online. </a:t>
            </a:r>
            <a:endParaRPr lang="hr-HR" dirty="0" smtClean="0"/>
          </a:p>
          <a:p>
            <a:r>
              <a:rPr lang="en-GB" dirty="0" smtClean="0"/>
              <a:t>Introduction </a:t>
            </a:r>
            <a:r>
              <a:rPr lang="en-GB" dirty="0"/>
              <a:t>of such technology </a:t>
            </a:r>
            <a:r>
              <a:rPr lang="en-GB" dirty="0" smtClean="0"/>
              <a:t>might result </a:t>
            </a:r>
            <a:r>
              <a:rPr lang="en-GB" dirty="0"/>
              <a:t>in fully integrated online government, </a:t>
            </a:r>
            <a:r>
              <a:rPr lang="en-GB" dirty="0" smtClean="0"/>
              <a:t>which</a:t>
            </a:r>
            <a:r>
              <a:rPr lang="hr-HR" dirty="0" smtClean="0"/>
              <a:t> </a:t>
            </a:r>
            <a:r>
              <a:rPr lang="en-GB" dirty="0" smtClean="0"/>
              <a:t>would </a:t>
            </a:r>
            <a:r>
              <a:rPr lang="en-GB" dirty="0"/>
              <a:t>require </a:t>
            </a:r>
            <a:r>
              <a:rPr lang="en-GB" dirty="0" smtClean="0"/>
              <a:t>radical </a:t>
            </a:r>
            <a:r>
              <a:rPr lang="en-GB" dirty="0"/>
              <a:t>modification of the structure and culture of </a:t>
            </a:r>
            <a:r>
              <a:rPr lang="en-GB" dirty="0" smtClean="0"/>
              <a:t>administration.</a:t>
            </a:r>
            <a:endParaRPr lang="hr-HR" dirty="0" smtClean="0"/>
          </a:p>
          <a:p>
            <a:r>
              <a:rPr lang="en-GB" dirty="0" smtClean="0"/>
              <a:t> </a:t>
            </a:r>
            <a:r>
              <a:rPr lang="hr-HR" dirty="0"/>
              <a:t>T</a:t>
            </a:r>
            <a:r>
              <a:rPr lang="en-GB" dirty="0" smtClean="0"/>
              <a:t>he citizen</a:t>
            </a:r>
            <a:r>
              <a:rPr lang="hr-HR" dirty="0" smtClean="0"/>
              <a:t> </a:t>
            </a:r>
            <a:r>
              <a:rPr lang="en-GB" dirty="0" smtClean="0"/>
              <a:t>would </a:t>
            </a:r>
            <a:r>
              <a:rPr lang="en-GB" dirty="0"/>
              <a:t>not be interacting with individual government departments any longer, but with ‘Government’ as a single entity. </a:t>
            </a:r>
            <a:endParaRPr lang="hr-HR" dirty="0"/>
          </a:p>
          <a:p>
            <a:endParaRPr lang="en-US" dirty="0"/>
          </a:p>
        </p:txBody>
      </p:sp>
    </p:spTree>
    <p:extLst>
      <p:ext uri="{BB962C8B-B14F-4D97-AF65-F5344CB8AC3E}">
        <p14:creationId xmlns:p14="http://schemas.microsoft.com/office/powerpoint/2010/main" val="246493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Terms and definitions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E-government </a:t>
            </a:r>
            <a:r>
              <a:rPr lang="hr-HR" dirty="0" smtClean="0"/>
              <a:t>- </a:t>
            </a:r>
            <a:r>
              <a:rPr lang="en-GB" dirty="0" smtClean="0"/>
              <a:t>known </a:t>
            </a:r>
            <a:r>
              <a:rPr lang="en-GB" dirty="0"/>
              <a:t>by different terms such as Electronic Government, Electronic Governance, Digital Government, Online Government, e-</a:t>
            </a:r>
            <a:r>
              <a:rPr lang="en-GB" dirty="0" err="1"/>
              <a:t>Gov</a:t>
            </a:r>
            <a:r>
              <a:rPr lang="en-GB" dirty="0"/>
              <a:t> etc. </a:t>
            </a:r>
            <a:endParaRPr lang="hr-HR" dirty="0" smtClean="0"/>
          </a:p>
          <a:p>
            <a:r>
              <a:rPr lang="en-GB" dirty="0" smtClean="0"/>
              <a:t>e-</a:t>
            </a:r>
            <a:r>
              <a:rPr lang="hr-HR" dirty="0" smtClean="0"/>
              <a:t>g</a:t>
            </a:r>
            <a:r>
              <a:rPr lang="en-GB" dirty="0" err="1" smtClean="0"/>
              <a:t>overnment</a:t>
            </a:r>
            <a:r>
              <a:rPr lang="en-GB" dirty="0" smtClean="0"/>
              <a:t> may </a:t>
            </a:r>
            <a:r>
              <a:rPr lang="en-GB" dirty="0"/>
              <a:t>be defined as a way for governments to use the most innovative information and communication technologies, particularly web-based Internet applications, to provide citizens and businesses with more convenient access to government information and services, to improve the quality of the services and to provide greater opportunities to participate in democratic institutions and processes.</a:t>
            </a:r>
            <a:endParaRPr lang="hr-HR" dirty="0"/>
          </a:p>
          <a:p>
            <a:endParaRPr lang="en-US" dirty="0"/>
          </a:p>
        </p:txBody>
      </p:sp>
    </p:spTree>
    <p:extLst>
      <p:ext uri="{BB962C8B-B14F-4D97-AF65-F5344CB8AC3E}">
        <p14:creationId xmlns:p14="http://schemas.microsoft.com/office/powerpoint/2010/main" val="875346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Internet access</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A practical issue which is crucial to the general application of ICT concerns the extent of Internet access. </a:t>
            </a:r>
            <a:endParaRPr lang="hr-HR" dirty="0" smtClean="0"/>
          </a:p>
          <a:p>
            <a:r>
              <a:rPr lang="en-GB" dirty="0" smtClean="0"/>
              <a:t>Before </a:t>
            </a:r>
            <a:r>
              <a:rPr lang="en-GB" dirty="0"/>
              <a:t>government bodies </a:t>
            </a:r>
            <a:r>
              <a:rPr lang="en-GB" dirty="0" smtClean="0"/>
              <a:t>can </a:t>
            </a:r>
            <a:r>
              <a:rPr lang="en-GB" dirty="0"/>
              <a:t>depend upon the Internet, universal access to computers is needed and a general capacity for citizens to connect online. </a:t>
            </a:r>
            <a:endParaRPr lang="hr-HR" dirty="0" smtClean="0"/>
          </a:p>
          <a:p>
            <a:r>
              <a:rPr lang="en-GB" dirty="0" smtClean="0"/>
              <a:t>The </a:t>
            </a:r>
            <a:r>
              <a:rPr lang="en-GB" dirty="0"/>
              <a:t>challenge is to overcome the difficulty of extending Internet usage without introducing a form of social exclusion affecting disadvantaged groups (the poor, the elderly, individuals with limited literacy) who may well be particularly reliant on government and local government services.</a:t>
            </a:r>
            <a:endParaRPr lang="hr-HR" dirty="0"/>
          </a:p>
        </p:txBody>
      </p:sp>
    </p:spTree>
    <p:extLst>
      <p:ext uri="{BB962C8B-B14F-4D97-AF65-F5344CB8AC3E}">
        <p14:creationId xmlns:p14="http://schemas.microsoft.com/office/powerpoint/2010/main" val="3881517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Advantages and disadvantages</a:t>
            </a:r>
            <a:r>
              <a:rPr lang="hr-HR" dirty="0"/>
              <a:t/>
            </a:r>
            <a:br>
              <a:rPr lang="hr-HR" dirty="0"/>
            </a:br>
            <a:endParaRPr lang="en-US" dirty="0"/>
          </a:p>
        </p:txBody>
      </p:sp>
      <p:sp>
        <p:nvSpPr>
          <p:cNvPr id="3" name="Content Placeholder 2"/>
          <p:cNvSpPr>
            <a:spLocks noGrp="1"/>
          </p:cNvSpPr>
          <p:nvPr>
            <p:ph idx="1"/>
          </p:nvPr>
        </p:nvSpPr>
        <p:spPr/>
        <p:txBody>
          <a:bodyPr>
            <a:normAutofit fontScale="92500"/>
          </a:bodyPr>
          <a:lstStyle/>
          <a:p>
            <a:r>
              <a:rPr lang="en-GB" dirty="0"/>
              <a:t>The Internet has impacted on public engagement with political protest and debate through weblogs. </a:t>
            </a:r>
            <a:endParaRPr lang="hr-HR" dirty="0" smtClean="0"/>
          </a:p>
          <a:p>
            <a:r>
              <a:rPr lang="en-GB" dirty="0" smtClean="0"/>
              <a:t>It </a:t>
            </a:r>
            <a:r>
              <a:rPr lang="en-GB" dirty="0"/>
              <a:t>presents the possibility of flash mobilisation of opinion, but equally this technology is capable of being subverted by organised crime, extremist parties, and terrorist organisations. </a:t>
            </a:r>
            <a:endParaRPr lang="hr-HR" dirty="0" smtClean="0"/>
          </a:p>
          <a:p>
            <a:r>
              <a:rPr lang="en-GB" dirty="0" smtClean="0"/>
              <a:t>Although </a:t>
            </a:r>
            <a:r>
              <a:rPr lang="en-GB" dirty="0"/>
              <a:t>in the UK the handling of personal data is controlled under the Data Protection Act 1998, the Internet itself is largely self-regulated. </a:t>
            </a:r>
            <a:endParaRPr lang="hr-HR" dirty="0" smtClean="0"/>
          </a:p>
          <a:p>
            <a:r>
              <a:rPr lang="en-GB" dirty="0" smtClean="0"/>
              <a:t>Internet </a:t>
            </a:r>
            <a:r>
              <a:rPr lang="en-GB" dirty="0"/>
              <a:t>regulation consists mainly of a series of regimes of </a:t>
            </a:r>
            <a:r>
              <a:rPr lang="en-GB" dirty="0" smtClean="0"/>
              <a:t>self-regulation,</a:t>
            </a:r>
            <a:r>
              <a:rPr lang="hr-HR" dirty="0" smtClean="0"/>
              <a:t> </a:t>
            </a:r>
            <a:r>
              <a:rPr lang="en-GB" dirty="0" smtClean="0"/>
              <a:t>developed </a:t>
            </a:r>
            <a:r>
              <a:rPr lang="en-GB" dirty="0"/>
              <a:t>to apply to </a:t>
            </a:r>
            <a:r>
              <a:rPr lang="en-GB" dirty="0" smtClean="0"/>
              <a:t>different </a:t>
            </a:r>
            <a:r>
              <a:rPr lang="en-GB" dirty="0"/>
              <a:t>technical layers of delivery.</a:t>
            </a:r>
            <a:endParaRPr lang="hr-HR" dirty="0"/>
          </a:p>
          <a:p>
            <a:endParaRPr lang="en-US" dirty="0"/>
          </a:p>
        </p:txBody>
      </p:sp>
    </p:spTree>
    <p:extLst>
      <p:ext uri="{BB962C8B-B14F-4D97-AF65-F5344CB8AC3E}">
        <p14:creationId xmlns:p14="http://schemas.microsoft.com/office/powerpoint/2010/main" val="364919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lstStyle/>
          <a:p>
            <a:r>
              <a:rPr lang="en-US" dirty="0"/>
              <a:t>a device used to connect two different networks, especially a connection to the </a:t>
            </a:r>
            <a:r>
              <a:rPr lang="en-US" dirty="0" smtClean="0"/>
              <a:t>Internet</a:t>
            </a:r>
            <a:endParaRPr lang="hr-HR" dirty="0" smtClean="0"/>
          </a:p>
          <a:p>
            <a:r>
              <a:rPr lang="hr-HR" dirty="0" err="1" smtClean="0"/>
              <a:t>Gateway</a:t>
            </a:r>
            <a:endParaRPr lang="hr-HR" dirty="0" smtClean="0"/>
          </a:p>
          <a:p>
            <a:r>
              <a:rPr lang="en-US" dirty="0"/>
              <a:t>a website on which one person or group puts new information regularly, often every </a:t>
            </a:r>
            <a:r>
              <a:rPr lang="en-US" dirty="0" smtClean="0"/>
              <a:t>day</a:t>
            </a:r>
            <a:endParaRPr lang="hr-HR" dirty="0" smtClean="0"/>
          </a:p>
          <a:p>
            <a:r>
              <a:rPr lang="hr-HR" dirty="0" err="1" smtClean="0"/>
              <a:t>Weblog</a:t>
            </a:r>
            <a:r>
              <a:rPr lang="hr-HR" dirty="0" smtClean="0"/>
              <a:t>; blog</a:t>
            </a:r>
            <a:endParaRPr lang="en-US" dirty="0"/>
          </a:p>
          <a:p>
            <a:endParaRPr lang="en-US" dirty="0"/>
          </a:p>
        </p:txBody>
      </p:sp>
    </p:spTree>
    <p:extLst>
      <p:ext uri="{BB962C8B-B14F-4D97-AF65-F5344CB8AC3E}">
        <p14:creationId xmlns:p14="http://schemas.microsoft.com/office/powerpoint/2010/main" val="180814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Read the text and supply the missing verbs:</a:t>
            </a:r>
            <a:r>
              <a:rPr lang="hr-HR" dirty="0"/>
              <a:t/>
            </a:r>
            <a:br>
              <a:rPr lang="hr-HR" dirty="0"/>
            </a:br>
            <a:endParaRPr lang="en-US" dirty="0"/>
          </a:p>
        </p:txBody>
      </p:sp>
      <p:sp>
        <p:nvSpPr>
          <p:cNvPr id="3" name="Content Placeholder 2"/>
          <p:cNvSpPr>
            <a:spLocks noGrp="1"/>
          </p:cNvSpPr>
          <p:nvPr>
            <p:ph idx="1"/>
          </p:nvPr>
        </p:nvSpPr>
        <p:spPr/>
        <p:txBody>
          <a:bodyPr>
            <a:normAutofit fontScale="70000" lnSpcReduction="20000"/>
          </a:bodyPr>
          <a:lstStyle/>
          <a:p>
            <a:r>
              <a:rPr lang="en-GB" dirty="0"/>
              <a:t>1. Computers are used universally to </a:t>
            </a:r>
            <a:r>
              <a:rPr lang="en-GB" dirty="0" smtClean="0"/>
              <a:t>___________________________ </a:t>
            </a:r>
            <a:r>
              <a:rPr lang="en-GB" dirty="0"/>
              <a:t>large amounts of data.</a:t>
            </a:r>
            <a:endParaRPr lang="hr-HR" dirty="0"/>
          </a:p>
          <a:p>
            <a:r>
              <a:rPr lang="en-GB" dirty="0"/>
              <a:t>2. Computer technology is changing the ways in which services are _______________________.</a:t>
            </a:r>
            <a:endParaRPr lang="hr-HR" dirty="0"/>
          </a:p>
          <a:p>
            <a:r>
              <a:rPr lang="en-GB" dirty="0"/>
              <a:t>3. E-government is also known as  ______________________________________.</a:t>
            </a:r>
            <a:endParaRPr lang="hr-HR" dirty="0"/>
          </a:p>
          <a:p>
            <a:r>
              <a:rPr lang="en-GB" dirty="0"/>
              <a:t>4. Before government bodies can _______________ upon the Internet, universal access to computers is needed and a general capacity for citizens to ________________ online.</a:t>
            </a:r>
            <a:endParaRPr lang="hr-HR" dirty="0"/>
          </a:p>
          <a:p>
            <a:r>
              <a:rPr lang="en-GB" dirty="0"/>
              <a:t>5. The Internet has ________________ on public engagement with political protest and debate through weblogs.</a:t>
            </a:r>
            <a:endParaRPr lang="hr-HR" dirty="0"/>
          </a:p>
          <a:p>
            <a:r>
              <a:rPr lang="en-GB" dirty="0"/>
              <a:t>6. Internet regulation _________________ mainly of a series of regimes of self-regulation, which have been developed to ________________ to the different technical layers of delivery.</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3017084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247</TotalTime>
  <Words>2394</Words>
  <Application>Microsoft Office PowerPoint</Application>
  <PresentationFormat>Widescreen</PresentationFormat>
  <Paragraphs>190</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Symbol</vt:lpstr>
      <vt:lpstr>Times New Roman</vt:lpstr>
      <vt:lpstr>Trebuchet MS</vt:lpstr>
      <vt:lpstr>Berlin</vt:lpstr>
      <vt:lpstr>E-GOVERNMENT </vt:lpstr>
      <vt:lpstr>I Answer the following questions: </vt:lpstr>
      <vt:lpstr>The Role of Information and Communication Technologies </vt:lpstr>
      <vt:lpstr>The Role of Information and Communication Technologies</vt:lpstr>
      <vt:lpstr>Terms and definitions </vt:lpstr>
      <vt:lpstr>Internet access </vt:lpstr>
      <vt:lpstr>Advantages and disadvantages </vt:lpstr>
      <vt:lpstr>Provide the terms matching the following definitions</vt:lpstr>
      <vt:lpstr>II Read the text and supply the missing verbs: </vt:lpstr>
      <vt:lpstr>III Match the adjectives in the left column with the nouns in the rights column:</vt:lpstr>
      <vt:lpstr>IV Complete the paragraph with the adjectives: universal, local, public, government, social, general </vt:lpstr>
      <vt:lpstr>V Match the verbs in the left column with the nouns in the rights column. Multiple matches are possible:</vt:lpstr>
      <vt:lpstr>Translate the following paragraph into Croatian:   </vt:lpstr>
      <vt:lpstr>From the EU E-Government Action Plan 2016-2020   </vt:lpstr>
      <vt:lpstr>COMMUNICATION FROM THE COMMISSION TO THE EUROPEAN PARLIAMENT, THE COUNCIL, THE EUROPEAN ECONOMIC AND SOCIAL COMMITTEE AND THE COMMITTEE OF THE REGIONS: EU eGovernment Action Plan 2016-2020 Accelerating the digital transformation of government  </vt:lpstr>
      <vt:lpstr>EU eGovernment Action Plan 2016-2020 Accelerating the digital transformation of government</vt:lpstr>
      <vt:lpstr>2.Vision and underlying principles  </vt:lpstr>
      <vt:lpstr>2.Vision and underlying principles</vt:lpstr>
      <vt:lpstr>2.Vision and underlying principles</vt:lpstr>
      <vt:lpstr>2.Vision and underlying principles</vt:lpstr>
      <vt:lpstr>Initiatives to be launched as part of this Action Plan </vt:lpstr>
      <vt:lpstr>Initiatives to be launched as part of this Action Plan </vt:lpstr>
      <vt:lpstr>Initiatives to be launched as part of this Action Plan </vt:lpstr>
      <vt:lpstr>Initiatives to be launched as part of this Action Plan </vt:lpstr>
      <vt:lpstr>Initiatives to be launched as part of this Action Plan </vt:lpstr>
      <vt:lpstr>Initiatives to be launched as part of this Action Plan </vt:lpstr>
      <vt:lpstr>Initiatives to be launched as part of this Action Plan </vt:lpstr>
      <vt:lpstr>PowerPoint Presentation</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II Make questions to which underlined words, phrases or paragraphs are the answers: </vt:lpstr>
      <vt:lpstr>III Match the words with their synonyms:   </vt:lpstr>
      <vt:lpstr>IV Supply the missing prepositions</vt:lpstr>
      <vt:lpstr>V Match the verbs in the left column with the nouns in the right column. Multiple matches may be possible: </vt:lpstr>
      <vt:lpstr>Translate the following paragraph into Croatian: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E-GOVERNMENT</dc:title>
  <dc:creator>Lelija Socanac</dc:creator>
  <cp:lastModifiedBy>Windows User</cp:lastModifiedBy>
  <cp:revision>20</cp:revision>
  <dcterms:created xsi:type="dcterms:W3CDTF">2019-02-18T22:05:21Z</dcterms:created>
  <dcterms:modified xsi:type="dcterms:W3CDTF">2019-05-11T18:59:38Z</dcterms:modified>
</cp:coreProperties>
</file>