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1"/>
  </p:notesMasterIdLst>
  <p:sldIdLst>
    <p:sldId id="256" r:id="rId2"/>
    <p:sldId id="469" r:id="rId3"/>
    <p:sldId id="503" r:id="rId4"/>
    <p:sldId id="531" r:id="rId5"/>
    <p:sldId id="532" r:id="rId6"/>
    <p:sldId id="533" r:id="rId7"/>
    <p:sldId id="541" r:id="rId8"/>
    <p:sldId id="542" r:id="rId9"/>
    <p:sldId id="543" r:id="rId10"/>
    <p:sldId id="544" r:id="rId11"/>
    <p:sldId id="545" r:id="rId12"/>
    <p:sldId id="537" r:id="rId13"/>
    <p:sldId id="538" r:id="rId14"/>
    <p:sldId id="534" r:id="rId15"/>
    <p:sldId id="535" r:id="rId16"/>
    <p:sldId id="536" r:id="rId17"/>
    <p:sldId id="539" r:id="rId18"/>
    <p:sldId id="540" r:id="rId19"/>
    <p:sldId id="383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EFB9E-1EE0-463C-9DCB-76DCC02C92F7}" type="datetimeFigureOut">
              <a:rPr lang="hr-HR" smtClean="0"/>
              <a:t>18.5.2018.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768A7-D4F7-4BDE-8C50-9BD98B3F23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0644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A1F399-B65C-4633-8CEC-8DA978FE33FB}" type="datetimeFigureOut">
              <a:rPr lang="sr-Latn-CS" smtClean="0"/>
              <a:pPr/>
              <a:t>18.5.2018.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399-B65C-4633-8CEC-8DA978FE33FB}" type="datetimeFigureOut">
              <a:rPr lang="sr-Latn-CS" smtClean="0"/>
              <a:pPr/>
              <a:t>18.5.2018.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399-B65C-4633-8CEC-8DA978FE33FB}" type="datetimeFigureOut">
              <a:rPr lang="sr-Latn-CS" smtClean="0"/>
              <a:pPr/>
              <a:t>18.5.2018.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399-B65C-4633-8CEC-8DA978FE33FB}" type="datetimeFigureOut">
              <a:rPr lang="sr-Latn-CS" smtClean="0"/>
              <a:pPr/>
              <a:t>18.5.2018.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399-B65C-4633-8CEC-8DA978FE33FB}" type="datetimeFigureOut">
              <a:rPr lang="sr-Latn-CS" smtClean="0"/>
              <a:pPr/>
              <a:t>18.5.2018.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399-B65C-4633-8CEC-8DA978FE33FB}" type="datetimeFigureOut">
              <a:rPr lang="sr-Latn-CS" smtClean="0"/>
              <a:pPr/>
              <a:t>18.5.2018.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399-B65C-4633-8CEC-8DA978FE33FB}" type="datetimeFigureOut">
              <a:rPr lang="sr-Latn-CS" smtClean="0"/>
              <a:pPr/>
              <a:t>18.5.2018.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399-B65C-4633-8CEC-8DA978FE33FB}" type="datetimeFigureOut">
              <a:rPr lang="sr-Latn-CS" smtClean="0"/>
              <a:pPr/>
              <a:t>18.5.2018.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399-B65C-4633-8CEC-8DA978FE33FB}" type="datetimeFigureOut">
              <a:rPr lang="sr-Latn-CS" smtClean="0"/>
              <a:pPr/>
              <a:t>18.5.2018.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DA1F399-B65C-4633-8CEC-8DA978FE33FB}" type="datetimeFigureOut">
              <a:rPr lang="sr-Latn-CS" smtClean="0"/>
              <a:pPr/>
              <a:t>18.5.2018.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A1F399-B65C-4633-8CEC-8DA978FE33FB}" type="datetimeFigureOut">
              <a:rPr lang="sr-Latn-CS" smtClean="0"/>
              <a:pPr/>
              <a:t>18.5.2018.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DA1F399-B65C-4633-8CEC-8DA978FE33FB}" type="datetimeFigureOut">
              <a:rPr lang="sr-Latn-CS" smtClean="0"/>
              <a:pPr/>
              <a:t>18.5.2018.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7200" dirty="0" smtClean="0"/>
              <a:t>English for Lawyers 2</a:t>
            </a:r>
            <a:endParaRPr lang="hr-HR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389029"/>
          </a:xfrm>
        </p:spPr>
        <p:txBody>
          <a:bodyPr>
            <a:normAutofit/>
          </a:bodyPr>
          <a:lstStyle/>
          <a:p>
            <a:r>
              <a:rPr lang="hr-HR" dirty="0" smtClean="0"/>
              <a:t>Lecturer: Miljen Matijašević</a:t>
            </a:r>
          </a:p>
          <a:p>
            <a:r>
              <a:rPr lang="hr-HR" sz="1900" dirty="0" smtClean="0"/>
              <a:t>e-mail: </a:t>
            </a:r>
            <a:r>
              <a:rPr lang="hr-HR" sz="1900" dirty="0" err="1" smtClean="0"/>
              <a:t>miljen.matijasevic</a:t>
            </a:r>
            <a:r>
              <a:rPr lang="hr-HR" sz="1900" dirty="0" smtClean="0"/>
              <a:t>@</a:t>
            </a:r>
            <a:r>
              <a:rPr lang="hr-HR" sz="1900" dirty="0" err="1" smtClean="0"/>
              <a:t>gmail.com</a:t>
            </a:r>
            <a:endParaRPr lang="hr-HR" sz="1900" dirty="0" smtClean="0"/>
          </a:p>
          <a:p>
            <a:r>
              <a:rPr lang="hr-HR" dirty="0" err="1" smtClean="0"/>
              <a:t>Session</a:t>
            </a:r>
            <a:r>
              <a:rPr lang="hr-HR" dirty="0" smtClean="0"/>
              <a:t> 10, 15 May 2018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hold</a:t>
            </a:r>
            <a:r>
              <a:rPr lang="hr-HR" dirty="0" smtClean="0"/>
              <a:t> </a:t>
            </a:r>
            <a:r>
              <a:rPr lang="hr-HR" dirty="0" err="1" smtClean="0"/>
              <a:t>judicial</a:t>
            </a:r>
            <a:r>
              <a:rPr lang="hr-HR" dirty="0" smtClean="0"/>
              <a:t> </a:t>
            </a:r>
            <a:r>
              <a:rPr lang="hr-HR" dirty="0" err="1" smtClean="0"/>
              <a:t>office</a:t>
            </a:r>
            <a:endParaRPr lang="hr-HR" dirty="0" smtClean="0"/>
          </a:p>
          <a:p>
            <a:r>
              <a:rPr lang="hr-HR" dirty="0" err="1" smtClean="0"/>
              <a:t>dissenting</a:t>
            </a:r>
            <a:r>
              <a:rPr lang="hr-HR" dirty="0" smtClean="0"/>
              <a:t> </a:t>
            </a:r>
            <a:r>
              <a:rPr lang="hr-HR" dirty="0" err="1" smtClean="0"/>
              <a:t>opinion</a:t>
            </a:r>
            <a:endParaRPr lang="hr-HR" dirty="0" smtClean="0"/>
          </a:p>
          <a:p>
            <a:r>
              <a:rPr lang="hr-HR" dirty="0" smtClean="0"/>
              <a:t>statute </a:t>
            </a:r>
            <a:r>
              <a:rPr lang="hr-HR" dirty="0" err="1" smtClean="0"/>
              <a:t>law</a:t>
            </a:r>
            <a:endParaRPr lang="hr-HR" dirty="0" smtClean="0"/>
          </a:p>
          <a:p>
            <a:r>
              <a:rPr lang="hr-HR" dirty="0" err="1" smtClean="0"/>
              <a:t>equity</a:t>
            </a:r>
            <a:endParaRPr lang="hr-HR" dirty="0" smtClean="0"/>
          </a:p>
          <a:p>
            <a:r>
              <a:rPr lang="hr-HR" dirty="0" err="1" smtClean="0"/>
              <a:t>hear</a:t>
            </a:r>
            <a:r>
              <a:rPr lang="hr-HR" dirty="0" smtClean="0"/>
              <a:t> a </a:t>
            </a:r>
            <a:r>
              <a:rPr lang="hr-HR" dirty="0" err="1" smtClean="0"/>
              <a:t>case</a:t>
            </a:r>
            <a:endParaRPr lang="hr-HR" dirty="0" smtClean="0"/>
          </a:p>
          <a:p>
            <a:r>
              <a:rPr lang="hr-HR" dirty="0" err="1" smtClean="0"/>
              <a:t>appear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court</a:t>
            </a:r>
            <a:endParaRPr lang="hr-HR" dirty="0" smtClean="0"/>
          </a:p>
          <a:p>
            <a:r>
              <a:rPr lang="hr-HR" dirty="0" smtClean="0"/>
              <a:t>reverse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judgment</a:t>
            </a:r>
            <a:endParaRPr lang="hr-HR" dirty="0" smtClean="0"/>
          </a:p>
          <a:p>
            <a:r>
              <a:rPr lang="hr-HR" dirty="0" err="1" smtClean="0"/>
              <a:t>dissolve</a:t>
            </a:r>
            <a:r>
              <a:rPr lang="hr-HR" dirty="0" smtClean="0"/>
              <a:t> </a:t>
            </a:r>
            <a:r>
              <a:rPr lang="hr-HR" dirty="0" err="1" smtClean="0"/>
              <a:t>Parliament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err="1" smtClean="0"/>
              <a:t>Explain</a:t>
            </a:r>
            <a:r>
              <a:rPr lang="hr-HR" sz="3200" dirty="0" smtClean="0"/>
              <a:t>/</a:t>
            </a:r>
            <a:r>
              <a:rPr lang="hr-HR" sz="3200" dirty="0" err="1" smtClean="0"/>
              <a:t>translate</a:t>
            </a:r>
            <a:r>
              <a:rPr lang="hr-HR" sz="3200" dirty="0" smtClean="0"/>
              <a:t> </a:t>
            </a:r>
            <a:r>
              <a:rPr lang="hr-HR" sz="3200" dirty="0" err="1" smtClean="0"/>
              <a:t>the</a:t>
            </a:r>
            <a:r>
              <a:rPr lang="hr-HR" sz="3200" dirty="0" smtClean="0"/>
              <a:t> </a:t>
            </a:r>
            <a:r>
              <a:rPr lang="hr-HR" sz="3200" dirty="0" err="1" smtClean="0"/>
              <a:t>following</a:t>
            </a:r>
            <a:r>
              <a:rPr lang="hr-HR" sz="3200" dirty="0" smtClean="0"/>
              <a:t> </a:t>
            </a:r>
            <a:r>
              <a:rPr lang="hr-HR" sz="3200" dirty="0" err="1" smtClean="0"/>
              <a:t>terms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156797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obavljati sudačku dužnost</a:t>
            </a:r>
          </a:p>
          <a:p>
            <a:r>
              <a:rPr lang="hr-HR" dirty="0" smtClean="0"/>
              <a:t>izdvojeno mišljenje</a:t>
            </a:r>
          </a:p>
          <a:p>
            <a:r>
              <a:rPr lang="hr-HR" dirty="0" smtClean="0"/>
              <a:t>zakonodavstvo</a:t>
            </a:r>
          </a:p>
          <a:p>
            <a:r>
              <a:rPr lang="hr-HR" i="1" dirty="0" err="1" smtClean="0"/>
              <a:t>equity</a:t>
            </a:r>
            <a:r>
              <a:rPr lang="hr-HR" dirty="0" smtClean="0"/>
              <a:t>, pravo pravičnosti</a:t>
            </a:r>
          </a:p>
          <a:p>
            <a:r>
              <a:rPr lang="hr-HR" dirty="0" smtClean="0"/>
              <a:t>voditi postupak, predmet</a:t>
            </a:r>
          </a:p>
          <a:p>
            <a:r>
              <a:rPr lang="hr-HR" dirty="0" smtClean="0"/>
              <a:t>zastupati stranku u sudu</a:t>
            </a:r>
          </a:p>
          <a:p>
            <a:r>
              <a:rPr lang="hr-HR" dirty="0" smtClean="0"/>
              <a:t>preinačiti presudu</a:t>
            </a:r>
          </a:p>
          <a:p>
            <a:r>
              <a:rPr lang="hr-HR" dirty="0" smtClean="0"/>
              <a:t>raspustiti Parlament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err="1" smtClean="0"/>
              <a:t>Explain</a:t>
            </a:r>
            <a:r>
              <a:rPr lang="hr-HR" sz="3200" dirty="0" smtClean="0"/>
              <a:t>/</a:t>
            </a:r>
            <a:r>
              <a:rPr lang="hr-HR" sz="3200" dirty="0" err="1" smtClean="0"/>
              <a:t>translate</a:t>
            </a:r>
            <a:r>
              <a:rPr lang="hr-HR" sz="3200" dirty="0" smtClean="0"/>
              <a:t> </a:t>
            </a:r>
            <a:r>
              <a:rPr lang="hr-HR" sz="3200" dirty="0" err="1" smtClean="0"/>
              <a:t>the</a:t>
            </a:r>
            <a:r>
              <a:rPr lang="hr-HR" sz="3200" dirty="0" smtClean="0"/>
              <a:t> </a:t>
            </a:r>
            <a:r>
              <a:rPr lang="hr-HR" sz="3200" dirty="0" err="1" smtClean="0"/>
              <a:t>following</a:t>
            </a:r>
            <a:r>
              <a:rPr lang="hr-HR" sz="3200" dirty="0" smtClean="0"/>
              <a:t> </a:t>
            </a:r>
            <a:r>
              <a:rPr lang="hr-HR" sz="3200" dirty="0" err="1" smtClean="0"/>
              <a:t>terms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1094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787298"/>
              </p:ext>
            </p:extLst>
          </p:nvPr>
        </p:nvGraphicFramePr>
        <p:xfrm>
          <a:off x="457200" y="2060848"/>
          <a:ext cx="8229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THE LEGISLATURE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The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House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Commons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The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House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Lords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The</a:t>
                      </a:r>
                      <a:r>
                        <a:rPr lang="hr-HR" dirty="0" smtClean="0"/>
                        <a:t> Queen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British </a:t>
            </a:r>
            <a:r>
              <a:rPr lang="hr-HR" dirty="0" err="1" smtClean="0"/>
              <a:t>Parliament</a:t>
            </a:r>
            <a:endParaRPr lang="hr-H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397547"/>
              </p:ext>
            </p:extLst>
          </p:nvPr>
        </p:nvGraphicFramePr>
        <p:xfrm>
          <a:off x="2483768" y="3501008"/>
          <a:ext cx="4392488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THE EXECUTIVE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The</a:t>
                      </a:r>
                      <a:r>
                        <a:rPr lang="hr-HR" dirty="0" smtClean="0"/>
                        <a:t> Prime </a:t>
                      </a:r>
                      <a:r>
                        <a:rPr lang="hr-HR" dirty="0" err="1" smtClean="0"/>
                        <a:t>Minister</a:t>
                      </a:r>
                      <a:endParaRPr lang="hr-HR" dirty="0" smtClean="0"/>
                    </a:p>
                    <a:p>
                      <a:pPr algn="ctr"/>
                      <a:r>
                        <a:rPr lang="hr-HR" dirty="0" err="1" smtClean="0"/>
                        <a:t>The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Cabinet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19672" y="5013176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/>
              <a:t>Compare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discuss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differences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parts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British </a:t>
            </a:r>
            <a:r>
              <a:rPr lang="hr-HR" dirty="0" err="1" smtClean="0"/>
              <a:t>Parliament</a:t>
            </a:r>
            <a:r>
              <a:rPr lang="hr-HR" dirty="0" smtClean="0"/>
              <a:t>.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relationship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executive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legislature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Britain</a:t>
            </a:r>
            <a:r>
              <a:rPr lang="hr-HR" dirty="0" smtClean="0"/>
              <a:t>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033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/>
          <a:lstStyle/>
          <a:p>
            <a:r>
              <a:rPr lang="hr-HR" dirty="0" smtClean="0"/>
              <a:t>List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similarities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differences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r>
              <a:rPr lang="hr-HR" dirty="0" smtClean="0"/>
              <a:t> English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Croatian</a:t>
            </a:r>
            <a:r>
              <a:rPr lang="hr-HR" dirty="0" smtClean="0"/>
              <a:t> </a:t>
            </a:r>
            <a:r>
              <a:rPr lang="hr-HR" dirty="0" err="1" smtClean="0"/>
              <a:t>court</a:t>
            </a:r>
            <a:r>
              <a:rPr lang="hr-HR" dirty="0" smtClean="0"/>
              <a:t> </a:t>
            </a:r>
            <a:r>
              <a:rPr lang="hr-HR" dirty="0" err="1" smtClean="0"/>
              <a:t>systems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Court System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7883" y="4100116"/>
            <a:ext cx="4596117" cy="24818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132856"/>
            <a:ext cx="4356489" cy="2738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15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Explain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basics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organisation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government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American </a:t>
            </a:r>
            <a:r>
              <a:rPr lang="hr-HR" dirty="0" err="1" smtClean="0"/>
              <a:t>federalism</a:t>
            </a:r>
            <a:r>
              <a:rPr lang="hr-HR" dirty="0" smtClean="0"/>
              <a:t>.</a:t>
            </a:r>
          </a:p>
          <a:p>
            <a:endParaRPr lang="hr-HR" dirty="0" smtClean="0"/>
          </a:p>
          <a:p>
            <a:r>
              <a:rPr lang="hr-HR" dirty="0" err="1" smtClean="0"/>
              <a:t>Consider</a:t>
            </a:r>
            <a:r>
              <a:rPr lang="hr-HR" dirty="0" smtClean="0"/>
              <a:t> </a:t>
            </a:r>
            <a:r>
              <a:rPr lang="hr-HR" dirty="0" err="1" smtClean="0"/>
              <a:t>both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vertical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horizontal</a:t>
            </a:r>
            <a:r>
              <a:rPr lang="hr-HR" dirty="0" smtClean="0"/>
              <a:t> </a:t>
            </a:r>
            <a:r>
              <a:rPr lang="hr-HR" dirty="0" err="1" smtClean="0"/>
              <a:t>divions</a:t>
            </a:r>
            <a:r>
              <a:rPr lang="hr-HR" dirty="0" smtClean="0"/>
              <a:t>, </a:t>
            </a:r>
            <a:r>
              <a:rPr lang="hr-HR" dirty="0" err="1" smtClean="0"/>
              <a:t>i.e</a:t>
            </a:r>
            <a:r>
              <a:rPr lang="hr-HR" dirty="0" smtClean="0"/>
              <a:t>.:</a:t>
            </a:r>
          </a:p>
          <a:p>
            <a:pPr lvl="1"/>
            <a:r>
              <a:rPr lang="hr-HR" dirty="0" smtClean="0"/>
              <a:t>National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state</a:t>
            </a:r>
            <a:r>
              <a:rPr lang="hr-HR" dirty="0" smtClean="0"/>
              <a:t> </a:t>
            </a:r>
            <a:r>
              <a:rPr lang="hr-HR" dirty="0" err="1" smtClean="0"/>
              <a:t>levels</a:t>
            </a:r>
            <a:endParaRPr lang="hr-HR" dirty="0" smtClean="0"/>
          </a:p>
          <a:p>
            <a:pPr lvl="1"/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three</a:t>
            </a:r>
            <a:r>
              <a:rPr lang="hr-HR" dirty="0" smtClean="0"/>
              <a:t> </a:t>
            </a:r>
            <a:r>
              <a:rPr lang="hr-HR" dirty="0" err="1" smtClean="0"/>
              <a:t>branches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government</a:t>
            </a:r>
            <a:r>
              <a:rPr lang="hr-HR" dirty="0" smtClean="0"/>
              <a:t> (legislative, </a:t>
            </a:r>
            <a:r>
              <a:rPr lang="hr-HR" dirty="0" err="1" smtClean="0"/>
              <a:t>executive</a:t>
            </a:r>
            <a:r>
              <a:rPr lang="hr-HR" dirty="0" smtClean="0"/>
              <a:t>, </a:t>
            </a:r>
            <a:r>
              <a:rPr lang="hr-HR" dirty="0" err="1" smtClean="0"/>
              <a:t>judicial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American </a:t>
            </a:r>
            <a:r>
              <a:rPr lang="hr-HR" dirty="0" err="1" smtClean="0"/>
              <a:t>federalism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0174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481138"/>
          <a:ext cx="82296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LEGISLATIVE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EXECUTIVE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JUDICIAL</a:t>
                      </a:r>
                      <a:endParaRPr lang="hr-H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FEDERAL</a:t>
                      </a:r>
                      <a:r>
                        <a:rPr lang="hr-HR" sz="2000" baseline="0" dirty="0" smtClean="0"/>
                        <a:t> (NATIONAL) LEVEL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r-HR" sz="2000" dirty="0" smtClean="0"/>
                    </a:p>
                    <a:p>
                      <a:r>
                        <a:rPr lang="hr-HR" sz="2000" dirty="0" smtClean="0"/>
                        <a:t>STATE LEVEL</a:t>
                      </a:r>
                    </a:p>
                    <a:p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American </a:t>
            </a:r>
            <a:r>
              <a:rPr lang="hr-HR" dirty="0" err="1" smtClean="0"/>
              <a:t>federalism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8907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481138"/>
          <a:ext cx="8229600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LEGISLATIVE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EXECUTIVE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JUDICIAL</a:t>
                      </a:r>
                      <a:endParaRPr lang="hr-H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FEDERAL</a:t>
                      </a:r>
                      <a:r>
                        <a:rPr lang="hr-HR" sz="2000" baseline="0" dirty="0" smtClean="0"/>
                        <a:t> (NATIONAL) LEVEL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US </a:t>
                      </a:r>
                      <a:r>
                        <a:rPr lang="hr-HR" sz="2000" dirty="0" err="1" smtClean="0"/>
                        <a:t>Congress</a:t>
                      </a:r>
                      <a:r>
                        <a:rPr lang="hr-HR" sz="2000" dirty="0" smtClean="0"/>
                        <a:t> (</a:t>
                      </a:r>
                      <a:r>
                        <a:rPr lang="hr-HR" sz="2000" dirty="0" err="1" smtClean="0"/>
                        <a:t>HoR</a:t>
                      </a:r>
                      <a:r>
                        <a:rPr lang="hr-HR" sz="2000" dirty="0" smtClean="0"/>
                        <a:t> +</a:t>
                      </a:r>
                      <a:r>
                        <a:rPr lang="hr-HR" sz="2000" baseline="0" dirty="0" smtClean="0"/>
                        <a:t> Senate)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err="1" smtClean="0"/>
                        <a:t>President</a:t>
                      </a:r>
                      <a:r>
                        <a:rPr lang="hr-HR" sz="2000" dirty="0" smtClean="0"/>
                        <a:t> </a:t>
                      </a:r>
                      <a:r>
                        <a:rPr lang="hr-HR" sz="2000" dirty="0" err="1" smtClean="0"/>
                        <a:t>of</a:t>
                      </a:r>
                      <a:r>
                        <a:rPr lang="hr-HR" sz="2000" dirty="0" smtClean="0"/>
                        <a:t> </a:t>
                      </a:r>
                      <a:r>
                        <a:rPr lang="hr-HR" sz="2000" dirty="0" err="1" smtClean="0"/>
                        <a:t>the</a:t>
                      </a:r>
                      <a:r>
                        <a:rPr lang="hr-HR" sz="2000" baseline="0" dirty="0" smtClean="0"/>
                        <a:t> US</a:t>
                      </a:r>
                    </a:p>
                    <a:p>
                      <a:pPr algn="ctr"/>
                      <a:r>
                        <a:rPr lang="hr-HR" sz="2000" baseline="0" dirty="0" smtClean="0"/>
                        <a:t>(+ </a:t>
                      </a:r>
                      <a:r>
                        <a:rPr lang="hr-HR" sz="2000" baseline="0" dirty="0" err="1" smtClean="0"/>
                        <a:t>the</a:t>
                      </a:r>
                      <a:r>
                        <a:rPr lang="hr-HR" sz="2000" baseline="0" dirty="0" smtClean="0"/>
                        <a:t> </a:t>
                      </a:r>
                      <a:r>
                        <a:rPr lang="hr-HR" sz="2000" baseline="0" dirty="0" err="1" smtClean="0"/>
                        <a:t>Cabinet</a:t>
                      </a:r>
                      <a:r>
                        <a:rPr lang="hr-HR" sz="2000" baseline="0" dirty="0" smtClean="0"/>
                        <a:t>)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US</a:t>
                      </a:r>
                      <a:r>
                        <a:rPr lang="hr-HR" sz="2000" baseline="0" dirty="0" smtClean="0"/>
                        <a:t> </a:t>
                      </a:r>
                      <a:r>
                        <a:rPr lang="hr-HR" sz="2000" baseline="0" dirty="0" err="1" smtClean="0"/>
                        <a:t>Supreme</a:t>
                      </a:r>
                      <a:r>
                        <a:rPr lang="hr-HR" sz="2000" baseline="0" dirty="0" smtClean="0"/>
                        <a:t> Court</a:t>
                      </a:r>
                    </a:p>
                    <a:p>
                      <a:pPr algn="ctr"/>
                      <a:r>
                        <a:rPr lang="hr-HR" sz="2000" baseline="0" dirty="0" smtClean="0"/>
                        <a:t>(+ </a:t>
                      </a:r>
                      <a:r>
                        <a:rPr lang="hr-HR" sz="2000" baseline="0" dirty="0" err="1" smtClean="0"/>
                        <a:t>District</a:t>
                      </a:r>
                      <a:r>
                        <a:rPr lang="hr-HR" sz="2000" baseline="0" dirty="0" smtClean="0"/>
                        <a:t> </a:t>
                      </a:r>
                      <a:r>
                        <a:rPr lang="hr-HR" sz="2000" baseline="0" dirty="0" err="1" smtClean="0"/>
                        <a:t>Courts</a:t>
                      </a:r>
                      <a:r>
                        <a:rPr lang="hr-HR" sz="2000" baseline="0" dirty="0" smtClean="0"/>
                        <a:t> </a:t>
                      </a:r>
                      <a:r>
                        <a:rPr lang="hr-HR" sz="2000" baseline="0" dirty="0" err="1" smtClean="0"/>
                        <a:t>and</a:t>
                      </a:r>
                      <a:r>
                        <a:rPr lang="hr-HR" sz="2000" baseline="0" dirty="0" smtClean="0"/>
                        <a:t> </a:t>
                      </a:r>
                      <a:r>
                        <a:rPr lang="hr-HR" sz="2000" baseline="0" dirty="0" err="1" smtClean="0"/>
                        <a:t>Circuit</a:t>
                      </a:r>
                      <a:r>
                        <a:rPr lang="hr-HR" sz="2000" baseline="0" dirty="0" smtClean="0"/>
                        <a:t> </a:t>
                      </a:r>
                      <a:r>
                        <a:rPr lang="hr-HR" sz="2000" baseline="0" dirty="0" err="1" smtClean="0"/>
                        <a:t>Courts</a:t>
                      </a:r>
                      <a:r>
                        <a:rPr lang="hr-HR" sz="2000" baseline="0" dirty="0" smtClean="0"/>
                        <a:t>)</a:t>
                      </a:r>
                      <a:endParaRPr lang="hr-H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STATE LEVEL</a:t>
                      </a:r>
                    </a:p>
                    <a:p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err="1" smtClean="0"/>
                        <a:t>state</a:t>
                      </a:r>
                      <a:r>
                        <a:rPr lang="hr-HR" sz="2000" dirty="0" smtClean="0"/>
                        <a:t> legislative </a:t>
                      </a:r>
                      <a:r>
                        <a:rPr lang="hr-HR" sz="2000" dirty="0" err="1" smtClean="0"/>
                        <a:t>assemblies</a:t>
                      </a:r>
                      <a:endParaRPr lang="hr-HR" sz="2000" dirty="0" smtClean="0"/>
                    </a:p>
                    <a:p>
                      <a:pPr algn="ctr"/>
                      <a:r>
                        <a:rPr lang="hr-HR" sz="2000" dirty="0" smtClean="0"/>
                        <a:t>(x50)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err="1" smtClean="0"/>
                        <a:t>state</a:t>
                      </a:r>
                      <a:r>
                        <a:rPr lang="hr-HR" sz="2000" dirty="0" smtClean="0"/>
                        <a:t> </a:t>
                      </a:r>
                      <a:r>
                        <a:rPr lang="hr-HR" sz="2000" dirty="0" err="1" smtClean="0"/>
                        <a:t>governors</a:t>
                      </a:r>
                      <a:endParaRPr lang="hr-HR" sz="2000" dirty="0" smtClean="0"/>
                    </a:p>
                    <a:p>
                      <a:pPr algn="ctr"/>
                      <a:endParaRPr lang="hr-HR" sz="2000" dirty="0" smtClean="0"/>
                    </a:p>
                    <a:p>
                      <a:pPr algn="ctr"/>
                      <a:r>
                        <a:rPr lang="hr-HR" sz="2000" dirty="0" smtClean="0"/>
                        <a:t>(x50)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err="1" smtClean="0"/>
                        <a:t>state</a:t>
                      </a:r>
                      <a:r>
                        <a:rPr lang="hr-HR" sz="2000" dirty="0" smtClean="0"/>
                        <a:t> </a:t>
                      </a:r>
                      <a:r>
                        <a:rPr lang="hr-HR" sz="2000" dirty="0" err="1" smtClean="0"/>
                        <a:t>court</a:t>
                      </a:r>
                      <a:r>
                        <a:rPr lang="hr-HR" sz="2000" dirty="0" smtClean="0"/>
                        <a:t> </a:t>
                      </a:r>
                      <a:r>
                        <a:rPr lang="hr-HR" sz="2000" dirty="0" err="1" smtClean="0"/>
                        <a:t>systems</a:t>
                      </a:r>
                      <a:endParaRPr lang="hr-HR" sz="2000" dirty="0" smtClean="0"/>
                    </a:p>
                    <a:p>
                      <a:pPr algn="ctr"/>
                      <a:endParaRPr lang="hr-HR" sz="2000" dirty="0" smtClean="0"/>
                    </a:p>
                    <a:p>
                      <a:pPr algn="ctr"/>
                      <a:r>
                        <a:rPr lang="hr-HR" sz="2000" dirty="0" smtClean="0"/>
                        <a:t>(x50)</a:t>
                      </a:r>
                      <a:endParaRPr lang="hr-H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American </a:t>
            </a:r>
            <a:r>
              <a:rPr lang="hr-HR" dirty="0" err="1" smtClean="0"/>
              <a:t>federalism</a:t>
            </a:r>
            <a:endParaRPr lang="hr-HR"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515719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/>
              <a:t>Compare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powers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states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federation</a:t>
            </a:r>
            <a:r>
              <a:rPr lang="hr-HR" dirty="0" smtClean="0"/>
              <a:t>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268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Compare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jurisdiction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three</a:t>
            </a:r>
            <a:r>
              <a:rPr lang="hr-HR" dirty="0" smtClean="0"/>
              <a:t> </a:t>
            </a:r>
            <a:r>
              <a:rPr lang="hr-HR" dirty="0" err="1" smtClean="0"/>
              <a:t>Supreme</a:t>
            </a:r>
            <a:r>
              <a:rPr lang="hr-HR" dirty="0" smtClean="0"/>
              <a:t> </a:t>
            </a:r>
            <a:r>
              <a:rPr lang="hr-HR" dirty="0" err="1" smtClean="0"/>
              <a:t>Courts</a:t>
            </a:r>
            <a:r>
              <a:rPr lang="hr-HR" dirty="0" smtClean="0"/>
              <a:t>: Croatia, UK </a:t>
            </a:r>
            <a:r>
              <a:rPr lang="hr-HR" dirty="0" err="1" smtClean="0"/>
              <a:t>and</a:t>
            </a:r>
            <a:r>
              <a:rPr lang="hr-HR" dirty="0" smtClean="0"/>
              <a:t> USA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Supreme</a:t>
            </a:r>
            <a:r>
              <a:rPr lang="hr-HR" dirty="0" smtClean="0"/>
              <a:t> Court</a:t>
            </a: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626852"/>
              </p:ext>
            </p:extLst>
          </p:nvPr>
        </p:nvGraphicFramePr>
        <p:xfrm>
          <a:off x="827584" y="3002629"/>
          <a:ext cx="7632849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442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442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CROATIA</a:t>
                      </a:r>
                    </a:p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UNITED</a:t>
                      </a:r>
                      <a:r>
                        <a:rPr lang="hr-HR" baseline="0" dirty="0" smtClean="0"/>
                        <a:t> KINGDOM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USA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45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Supreme</a:t>
            </a:r>
            <a:r>
              <a:rPr lang="hr-HR" dirty="0" smtClean="0"/>
              <a:t> Court</a:t>
            </a: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596068"/>
              </p:ext>
            </p:extLst>
          </p:nvPr>
        </p:nvGraphicFramePr>
        <p:xfrm>
          <a:off x="755575" y="1417638"/>
          <a:ext cx="7632849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442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442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CROATIA</a:t>
                      </a:r>
                    </a:p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UNITED</a:t>
                      </a:r>
                      <a:r>
                        <a:rPr lang="hr-HR" baseline="0" dirty="0" smtClean="0"/>
                        <a:t> KINGDOM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USA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 err="1" smtClean="0"/>
                        <a:t>third</a:t>
                      </a:r>
                      <a:r>
                        <a:rPr lang="hr-HR" baseline="0" dirty="0" smtClean="0"/>
                        <a:t> instance for civil </a:t>
                      </a:r>
                      <a:r>
                        <a:rPr lang="hr-HR" baseline="0" dirty="0" err="1" smtClean="0"/>
                        <a:t>cases</a:t>
                      </a: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err="1" smtClean="0"/>
                        <a:t>second</a:t>
                      </a:r>
                      <a:r>
                        <a:rPr lang="hr-HR" baseline="0" dirty="0" smtClean="0"/>
                        <a:t> instance for </a:t>
                      </a:r>
                      <a:r>
                        <a:rPr lang="hr-HR" baseline="0" dirty="0" err="1" smtClean="0"/>
                        <a:t>serious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criminal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cases</a:t>
                      </a: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err="1" smtClean="0"/>
                        <a:t>approx</a:t>
                      </a:r>
                      <a:r>
                        <a:rPr lang="hr-HR" baseline="0" dirty="0" smtClean="0"/>
                        <a:t>. 40 </a:t>
                      </a:r>
                      <a:r>
                        <a:rPr lang="hr-HR" baseline="0" dirty="0" err="1" smtClean="0"/>
                        <a:t>judges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err="1" smtClean="0"/>
                        <a:t>third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or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higher</a:t>
                      </a:r>
                      <a:r>
                        <a:rPr lang="hr-HR" baseline="0" dirty="0" smtClean="0"/>
                        <a:t> instance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smtClean="0"/>
                        <a:t>civil </a:t>
                      </a:r>
                      <a:r>
                        <a:rPr lang="hr-HR" baseline="0" dirty="0" err="1" smtClean="0"/>
                        <a:t>and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criminal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cases</a:t>
                      </a: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err="1" smtClean="0"/>
                        <a:t>issues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statutory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interpretation</a:t>
                      </a: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err="1" smtClean="0"/>
                        <a:t>sets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precedents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interpretation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law</a:t>
                      </a: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err="1" smtClean="0"/>
                        <a:t>can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refuse</a:t>
                      </a:r>
                      <a:r>
                        <a:rPr lang="hr-HR" baseline="0" dirty="0" smtClean="0"/>
                        <a:t> to </a:t>
                      </a:r>
                      <a:r>
                        <a:rPr lang="hr-HR" baseline="0" dirty="0" err="1" smtClean="0"/>
                        <a:t>hear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cases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without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explanation</a:t>
                      </a: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smtClean="0"/>
                        <a:t>12 </a:t>
                      </a:r>
                      <a:r>
                        <a:rPr lang="hr-HR" baseline="0" dirty="0" err="1" smtClean="0"/>
                        <a:t>judges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 err="1" smtClean="0"/>
                        <a:t>third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higher</a:t>
                      </a:r>
                      <a:r>
                        <a:rPr lang="hr-HR" dirty="0" smtClean="0"/>
                        <a:t> instance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 smtClean="0"/>
                        <a:t>civil </a:t>
                      </a:r>
                      <a:r>
                        <a:rPr lang="hr-HR" dirty="0" err="1" smtClean="0"/>
                        <a:t>and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criminal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cases</a:t>
                      </a: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smtClean="0"/>
                        <a:t>some original </a:t>
                      </a:r>
                      <a:r>
                        <a:rPr lang="hr-HR" baseline="0" dirty="0" err="1" smtClean="0"/>
                        <a:t>jurisdiction</a:t>
                      </a: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err="1" smtClean="0"/>
                        <a:t>chooses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only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cases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that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it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wants</a:t>
                      </a:r>
                      <a:r>
                        <a:rPr lang="hr-HR" baseline="0" dirty="0" smtClean="0"/>
                        <a:t> to </a:t>
                      </a:r>
                      <a:r>
                        <a:rPr lang="hr-HR" baseline="0" dirty="0" err="1" smtClean="0"/>
                        <a:t>hear</a:t>
                      </a: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err="1" smtClean="0"/>
                        <a:t>issues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interpretation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the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constitution</a:t>
                      </a: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err="1" smtClean="0"/>
                        <a:t>can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abolish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state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and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federal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laws</a:t>
                      </a:r>
                      <a:endParaRPr lang="hr-H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smtClean="0"/>
                        <a:t>9 </a:t>
                      </a:r>
                      <a:r>
                        <a:rPr lang="hr-HR" baseline="0" dirty="0" err="1" smtClean="0"/>
                        <a:t>judges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56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hr-H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endParaRPr lang="hr-H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endParaRPr lang="hr-H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r>
              <a:rPr lang="hr-H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hr-H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</a:t>
            </a:r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hr-H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310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Revision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2468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2900" dirty="0"/>
              <a:t>The British Parliament has two </a:t>
            </a:r>
            <a:r>
              <a:rPr lang="en-GB" sz="2900" dirty="0" smtClean="0"/>
              <a:t>___________ </a:t>
            </a:r>
            <a:r>
              <a:rPr lang="en-GB" sz="2900" dirty="0"/>
              <a:t>(houses). The members of the House Commons are </a:t>
            </a:r>
            <a:r>
              <a:rPr lang="en-GB" sz="2900" dirty="0" smtClean="0"/>
              <a:t>___________ </a:t>
            </a:r>
            <a:r>
              <a:rPr lang="en-GB" sz="2900" dirty="0"/>
              <a:t>(chosen by vote), while the members of the House of Lords are </a:t>
            </a:r>
            <a:r>
              <a:rPr lang="en-GB" sz="2900" dirty="0" smtClean="0"/>
              <a:t>___________ </a:t>
            </a:r>
            <a:r>
              <a:rPr lang="en-GB" sz="2900" dirty="0"/>
              <a:t>(designated by an authority). The UK has no written </a:t>
            </a:r>
            <a:r>
              <a:rPr lang="en-GB" sz="2900" dirty="0" smtClean="0"/>
              <a:t>___________ </a:t>
            </a:r>
            <a:r>
              <a:rPr lang="en-GB" sz="2900" dirty="0"/>
              <a:t>(the supreme legal act).</a:t>
            </a:r>
            <a:endParaRPr lang="hr-HR" sz="2900" dirty="0"/>
          </a:p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900" dirty="0" err="1"/>
              <a:t>Common</a:t>
            </a:r>
            <a:r>
              <a:rPr lang="hr-HR" sz="2900" dirty="0"/>
              <a:t> </a:t>
            </a:r>
            <a:r>
              <a:rPr lang="hr-HR" sz="2900" dirty="0" err="1"/>
              <a:t>law</a:t>
            </a:r>
            <a:r>
              <a:rPr lang="hr-HR" sz="2900" dirty="0"/>
              <a:t> </a:t>
            </a:r>
            <a:r>
              <a:rPr lang="hr-HR" sz="2900" dirty="0" err="1"/>
              <a:t>is</a:t>
            </a:r>
            <a:r>
              <a:rPr lang="hr-HR" sz="2900" dirty="0"/>
              <a:t> </a:t>
            </a:r>
            <a:r>
              <a:rPr lang="hr-HR" sz="2900" dirty="0" err="1"/>
              <a:t>based</a:t>
            </a:r>
            <a:r>
              <a:rPr lang="hr-HR" sz="2900" dirty="0"/>
              <a:t> on </a:t>
            </a:r>
            <a:r>
              <a:rPr lang="hr-HR" sz="2900" dirty="0" err="1"/>
              <a:t>judicial</a:t>
            </a:r>
            <a:r>
              <a:rPr lang="hr-HR" sz="2900" dirty="0"/>
              <a:t> </a:t>
            </a:r>
            <a:r>
              <a:rPr lang="en-GB" sz="2900" dirty="0" smtClean="0"/>
              <a:t>___________ </a:t>
            </a:r>
            <a:r>
              <a:rPr lang="en-GB" sz="2900" dirty="0"/>
              <a:t>(</a:t>
            </a:r>
            <a:r>
              <a:rPr lang="hr-HR" sz="2900" dirty="0" err="1"/>
              <a:t>previous</a:t>
            </a:r>
            <a:r>
              <a:rPr lang="hr-HR" sz="2900" dirty="0"/>
              <a:t> </a:t>
            </a:r>
            <a:r>
              <a:rPr lang="hr-HR" sz="2900" dirty="0" err="1"/>
              <a:t>court</a:t>
            </a:r>
            <a:r>
              <a:rPr lang="hr-HR" sz="2900" dirty="0"/>
              <a:t> </a:t>
            </a:r>
            <a:r>
              <a:rPr lang="hr-HR" sz="2900" dirty="0" err="1"/>
              <a:t>decisions</a:t>
            </a:r>
            <a:r>
              <a:rPr lang="hr-HR" sz="2900" dirty="0"/>
              <a:t>). </a:t>
            </a:r>
            <a:r>
              <a:rPr lang="hr-HR" sz="2900" dirty="0" err="1"/>
              <a:t>Those</a:t>
            </a:r>
            <a:r>
              <a:rPr lang="hr-HR" sz="2900" dirty="0"/>
              <a:t> </a:t>
            </a:r>
            <a:r>
              <a:rPr lang="hr-HR" sz="2900" dirty="0" err="1"/>
              <a:t>of</a:t>
            </a:r>
            <a:r>
              <a:rPr lang="hr-HR" sz="2900" dirty="0"/>
              <a:t> </a:t>
            </a:r>
            <a:r>
              <a:rPr lang="hr-HR" sz="2900" dirty="0" err="1"/>
              <a:t>higher</a:t>
            </a:r>
            <a:r>
              <a:rPr lang="hr-HR" sz="2900" dirty="0"/>
              <a:t> </a:t>
            </a:r>
            <a:r>
              <a:rPr lang="hr-HR" sz="2900" dirty="0" err="1"/>
              <a:t>courts</a:t>
            </a:r>
            <a:r>
              <a:rPr lang="hr-HR" sz="2900" dirty="0"/>
              <a:t> are </a:t>
            </a:r>
            <a:r>
              <a:rPr lang="en-GB" sz="2900" dirty="0" smtClean="0"/>
              <a:t>___________ </a:t>
            </a:r>
            <a:r>
              <a:rPr lang="hr-HR" sz="2900" dirty="0"/>
              <a:t>(must </a:t>
            </a:r>
            <a:r>
              <a:rPr lang="hr-HR" sz="2900" dirty="0" err="1"/>
              <a:t>be</a:t>
            </a:r>
            <a:r>
              <a:rPr lang="hr-HR" sz="2900" dirty="0"/>
              <a:t> </a:t>
            </a:r>
            <a:r>
              <a:rPr lang="hr-HR" sz="2900" dirty="0" err="1"/>
              <a:t>followed</a:t>
            </a:r>
            <a:r>
              <a:rPr lang="hr-HR" sz="2900" dirty="0"/>
              <a:t>). </a:t>
            </a:r>
            <a:r>
              <a:rPr lang="hr-HR" sz="2900" dirty="0" err="1"/>
              <a:t>Those</a:t>
            </a:r>
            <a:r>
              <a:rPr lang="hr-HR" sz="2900" dirty="0"/>
              <a:t> </a:t>
            </a:r>
            <a:r>
              <a:rPr lang="hr-HR" sz="2900" dirty="0" err="1"/>
              <a:t>of</a:t>
            </a:r>
            <a:r>
              <a:rPr lang="hr-HR" sz="2900" dirty="0"/>
              <a:t> </a:t>
            </a:r>
            <a:r>
              <a:rPr lang="hr-HR" sz="2900" dirty="0" err="1"/>
              <a:t>lower</a:t>
            </a:r>
            <a:r>
              <a:rPr lang="hr-HR" sz="2900" dirty="0"/>
              <a:t> </a:t>
            </a:r>
            <a:r>
              <a:rPr lang="hr-HR" sz="2900" dirty="0" err="1"/>
              <a:t>courts</a:t>
            </a:r>
            <a:r>
              <a:rPr lang="hr-HR" sz="2900" dirty="0"/>
              <a:t> are </a:t>
            </a:r>
            <a:r>
              <a:rPr lang="en-GB" sz="2900" dirty="0" smtClean="0"/>
              <a:t>___________ </a:t>
            </a:r>
            <a:r>
              <a:rPr lang="hr-HR" sz="2900" dirty="0"/>
              <a:t>(do </a:t>
            </a:r>
            <a:r>
              <a:rPr lang="hr-HR" sz="2900" dirty="0" err="1"/>
              <a:t>not</a:t>
            </a:r>
            <a:r>
              <a:rPr lang="hr-HR" sz="2900" dirty="0"/>
              <a:t> </a:t>
            </a:r>
            <a:r>
              <a:rPr lang="hr-HR" sz="2900" dirty="0" err="1"/>
              <a:t>have</a:t>
            </a:r>
            <a:r>
              <a:rPr lang="hr-HR" sz="2900" dirty="0"/>
              <a:t> to </a:t>
            </a:r>
            <a:r>
              <a:rPr lang="hr-HR" sz="2900" dirty="0" err="1"/>
              <a:t>be</a:t>
            </a:r>
            <a:r>
              <a:rPr lang="hr-HR" sz="2900" dirty="0"/>
              <a:t> </a:t>
            </a:r>
            <a:r>
              <a:rPr lang="hr-HR" sz="2900" dirty="0" err="1"/>
              <a:t>followed</a:t>
            </a:r>
            <a:r>
              <a:rPr lang="hr-HR" sz="2900" dirty="0"/>
              <a:t>).</a:t>
            </a:r>
          </a:p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900" dirty="0" err="1"/>
              <a:t>Magistrates</a:t>
            </a:r>
            <a:r>
              <a:rPr lang="hr-HR" sz="2900" dirty="0"/>
              <a:t> are </a:t>
            </a:r>
            <a:r>
              <a:rPr lang="en-GB" sz="2900" dirty="0" smtClean="0"/>
              <a:t>___________ </a:t>
            </a:r>
            <a:r>
              <a:rPr lang="en-GB" sz="2900" dirty="0"/>
              <a:t>(</a:t>
            </a:r>
            <a:r>
              <a:rPr lang="hr-HR" sz="2900" dirty="0" err="1"/>
              <a:t>not</a:t>
            </a:r>
            <a:r>
              <a:rPr lang="hr-HR" sz="2900" dirty="0"/>
              <a:t> </a:t>
            </a:r>
            <a:r>
              <a:rPr lang="hr-HR" sz="2900" dirty="0" err="1"/>
              <a:t>professional</a:t>
            </a:r>
            <a:r>
              <a:rPr lang="hr-HR" sz="2900" dirty="0"/>
              <a:t>) </a:t>
            </a:r>
            <a:r>
              <a:rPr lang="hr-HR" sz="2900" dirty="0" err="1"/>
              <a:t>judges</a:t>
            </a:r>
            <a:r>
              <a:rPr lang="hr-HR" sz="2900" dirty="0"/>
              <a:t> </a:t>
            </a:r>
            <a:r>
              <a:rPr lang="hr-HR" sz="2900" dirty="0" err="1"/>
              <a:t>who</a:t>
            </a:r>
            <a:r>
              <a:rPr lang="hr-HR" sz="2900" dirty="0"/>
              <a:t> are </a:t>
            </a:r>
            <a:r>
              <a:rPr lang="hr-HR" sz="2900" dirty="0" err="1"/>
              <a:t>not</a:t>
            </a:r>
            <a:r>
              <a:rPr lang="hr-HR" sz="2900" dirty="0"/>
              <a:t> </a:t>
            </a:r>
            <a:r>
              <a:rPr lang="hr-HR" sz="2900" dirty="0" err="1"/>
              <a:t>paid</a:t>
            </a:r>
            <a:r>
              <a:rPr lang="hr-HR" sz="2900" dirty="0"/>
              <a:t> for </a:t>
            </a:r>
            <a:r>
              <a:rPr lang="hr-HR" sz="2900" dirty="0" err="1"/>
              <a:t>their</a:t>
            </a:r>
            <a:r>
              <a:rPr lang="hr-HR" sz="2900" dirty="0"/>
              <a:t> </a:t>
            </a:r>
            <a:r>
              <a:rPr lang="hr-HR" sz="2900" dirty="0" err="1"/>
              <a:t>work</a:t>
            </a:r>
            <a:r>
              <a:rPr lang="hr-HR" sz="2900" dirty="0"/>
              <a:t>.</a:t>
            </a:r>
          </a:p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800" dirty="0" smtClean="0"/>
              <a:t>There </a:t>
            </a:r>
            <a:r>
              <a:rPr lang="en-US" sz="2800" dirty="0"/>
              <a:t>are two types of lawyers in the UK: </a:t>
            </a:r>
            <a:r>
              <a:rPr lang="en-GB" sz="2800" dirty="0"/>
              <a:t>___________ </a:t>
            </a:r>
            <a:r>
              <a:rPr lang="en-US" sz="2800" dirty="0" smtClean="0"/>
              <a:t>and </a:t>
            </a:r>
            <a:r>
              <a:rPr lang="en-GB" sz="2800" dirty="0" smtClean="0"/>
              <a:t>___________</a:t>
            </a:r>
            <a:r>
              <a:rPr lang="hr-HR" sz="2800" dirty="0" smtClean="0"/>
              <a:t>, </a:t>
            </a:r>
            <a:r>
              <a:rPr lang="hr-HR" sz="2800" dirty="0" err="1" smtClean="0"/>
              <a:t>who</a:t>
            </a:r>
            <a:r>
              <a:rPr lang="hr-HR" sz="2800" dirty="0" smtClean="0"/>
              <a:t> </a:t>
            </a:r>
            <a:r>
              <a:rPr lang="hr-HR" sz="2800" dirty="0" err="1" smtClean="0"/>
              <a:t>have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right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smtClean="0"/>
              <a:t>_______ </a:t>
            </a:r>
            <a:r>
              <a:rPr lang="hr-HR" sz="2800" dirty="0" err="1" smtClean="0"/>
              <a:t>in</a:t>
            </a:r>
            <a:r>
              <a:rPr lang="hr-HR" sz="2800" dirty="0" smtClean="0"/>
              <a:t> </a:t>
            </a:r>
            <a:r>
              <a:rPr lang="hr-HR" sz="2800" dirty="0" err="1" smtClean="0"/>
              <a:t>higher</a:t>
            </a:r>
            <a:r>
              <a:rPr lang="hr-HR" sz="2800" dirty="0" smtClean="0"/>
              <a:t> </a:t>
            </a:r>
            <a:r>
              <a:rPr lang="hr-HR" sz="2800" dirty="0" err="1" smtClean="0"/>
              <a:t>courts</a:t>
            </a:r>
            <a:r>
              <a:rPr lang="en-US" sz="2800" dirty="0" smtClean="0"/>
              <a:t>.</a:t>
            </a:r>
            <a:endParaRPr lang="en-US" sz="2800" dirty="0"/>
          </a:p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800" dirty="0" smtClean="0"/>
              <a:t>In </a:t>
            </a:r>
            <a:r>
              <a:rPr lang="en-US" sz="2800" dirty="0"/>
              <a:t>the UK serious criminal cases are heard in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en-GB" sz="2800" dirty="0"/>
              <a:t>___________ </a:t>
            </a:r>
            <a:r>
              <a:rPr lang="hr-HR" sz="2800" dirty="0" smtClean="0"/>
              <a:t>C</a:t>
            </a:r>
            <a:r>
              <a:rPr lang="en-US" sz="2800" dirty="0" err="1" smtClean="0"/>
              <a:t>ourt</a:t>
            </a:r>
            <a:r>
              <a:rPr lang="en-US" sz="2800" dirty="0" smtClean="0"/>
              <a:t>, </a:t>
            </a:r>
            <a:r>
              <a:rPr lang="en-US" sz="2800" dirty="0"/>
              <a:t>while civil cases are heard in </a:t>
            </a:r>
            <a:r>
              <a:rPr lang="en-GB" sz="2800" dirty="0"/>
              <a:t>___________ </a:t>
            </a:r>
            <a:r>
              <a:rPr lang="en-US" sz="2800" dirty="0" smtClean="0"/>
              <a:t>courts</a:t>
            </a:r>
            <a:r>
              <a:rPr lang="en-US" sz="2800" dirty="0"/>
              <a:t>.</a:t>
            </a:r>
          </a:p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endParaRPr lang="hr-HR" sz="2800" dirty="0" smtClean="0"/>
          </a:p>
          <a:p>
            <a:pPr>
              <a:spcAft>
                <a:spcPts val="600"/>
              </a:spcAft>
              <a:buNone/>
            </a:pPr>
            <a:endParaRPr lang="hr-HR" sz="2000" dirty="0" smtClean="0"/>
          </a:p>
          <a:p>
            <a:pPr>
              <a:spcAft>
                <a:spcPts val="600"/>
              </a:spcAft>
              <a:buNone/>
            </a:pPr>
            <a:endParaRPr lang="hr-H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Complete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r>
              <a:rPr lang="hr-HR" dirty="0" smtClean="0"/>
              <a:t> 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311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2000" dirty="0"/>
              <a:t>The British Parliament has two </a:t>
            </a:r>
            <a:r>
              <a:rPr lang="hr-HR" sz="2000" dirty="0" smtClean="0"/>
              <a:t>CHAMBERS</a:t>
            </a:r>
            <a:r>
              <a:rPr lang="en-GB" sz="2000" dirty="0" smtClean="0"/>
              <a:t>. </a:t>
            </a:r>
            <a:r>
              <a:rPr lang="en-GB" sz="2000" dirty="0"/>
              <a:t>The members of the House Commons are </a:t>
            </a:r>
            <a:r>
              <a:rPr lang="hr-HR" sz="2000" dirty="0" smtClean="0"/>
              <a:t>ELECTED</a:t>
            </a:r>
            <a:r>
              <a:rPr lang="en-GB" sz="2000" dirty="0" smtClean="0"/>
              <a:t>, </a:t>
            </a:r>
            <a:r>
              <a:rPr lang="en-GB" sz="2000" dirty="0"/>
              <a:t>while the members of the House of Lords are </a:t>
            </a:r>
            <a:r>
              <a:rPr lang="hr-HR" sz="2000" dirty="0" smtClean="0"/>
              <a:t>APPOINTED</a:t>
            </a:r>
            <a:r>
              <a:rPr lang="en-GB" sz="2000" dirty="0" smtClean="0"/>
              <a:t>. </a:t>
            </a:r>
            <a:r>
              <a:rPr lang="en-GB" sz="2000" dirty="0"/>
              <a:t>The UK has no written </a:t>
            </a:r>
            <a:r>
              <a:rPr lang="hr-HR" sz="2000" dirty="0" smtClean="0"/>
              <a:t>CONSTITUTION</a:t>
            </a:r>
            <a:r>
              <a:rPr lang="en-GB" sz="2000" dirty="0" smtClean="0"/>
              <a:t>.</a:t>
            </a:r>
            <a:endParaRPr lang="hr-HR" sz="2000" dirty="0"/>
          </a:p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000" dirty="0" err="1"/>
              <a:t>Common</a:t>
            </a:r>
            <a:r>
              <a:rPr lang="hr-HR" sz="2000" dirty="0"/>
              <a:t> </a:t>
            </a:r>
            <a:r>
              <a:rPr lang="hr-HR" sz="2000" dirty="0" err="1"/>
              <a:t>law</a:t>
            </a:r>
            <a:r>
              <a:rPr lang="hr-HR" sz="2000" dirty="0"/>
              <a:t> </a:t>
            </a:r>
            <a:r>
              <a:rPr lang="hr-HR" sz="2000" dirty="0" err="1"/>
              <a:t>is</a:t>
            </a:r>
            <a:r>
              <a:rPr lang="hr-HR" sz="2000" dirty="0"/>
              <a:t> </a:t>
            </a:r>
            <a:r>
              <a:rPr lang="hr-HR" sz="2000" dirty="0" err="1"/>
              <a:t>based</a:t>
            </a:r>
            <a:r>
              <a:rPr lang="hr-HR" sz="2000" dirty="0"/>
              <a:t> on </a:t>
            </a:r>
            <a:r>
              <a:rPr lang="hr-HR" sz="2000" dirty="0" err="1"/>
              <a:t>judicial</a:t>
            </a:r>
            <a:r>
              <a:rPr lang="hr-HR" sz="2000" dirty="0"/>
              <a:t> </a:t>
            </a:r>
            <a:r>
              <a:rPr lang="hr-HR" sz="2000" dirty="0" smtClean="0"/>
              <a:t>PRECEDENTS. </a:t>
            </a:r>
            <a:r>
              <a:rPr lang="hr-HR" sz="2000" dirty="0" err="1"/>
              <a:t>Those</a:t>
            </a:r>
            <a:r>
              <a:rPr lang="hr-HR" sz="2000" dirty="0"/>
              <a:t> </a:t>
            </a:r>
            <a:r>
              <a:rPr lang="hr-HR" sz="2000" dirty="0" err="1"/>
              <a:t>of</a:t>
            </a:r>
            <a:r>
              <a:rPr lang="hr-HR" sz="2000" dirty="0"/>
              <a:t> </a:t>
            </a:r>
            <a:r>
              <a:rPr lang="hr-HR" sz="2000" dirty="0" err="1"/>
              <a:t>higher</a:t>
            </a:r>
            <a:r>
              <a:rPr lang="hr-HR" sz="2000" dirty="0"/>
              <a:t> </a:t>
            </a:r>
            <a:r>
              <a:rPr lang="hr-HR" sz="2000" dirty="0" err="1"/>
              <a:t>courts</a:t>
            </a:r>
            <a:r>
              <a:rPr lang="hr-HR" sz="2000" dirty="0"/>
              <a:t> are </a:t>
            </a:r>
            <a:r>
              <a:rPr lang="hr-HR" sz="2000" dirty="0" smtClean="0"/>
              <a:t>BINDING. </a:t>
            </a:r>
            <a:r>
              <a:rPr lang="hr-HR" sz="2000" dirty="0" err="1"/>
              <a:t>Those</a:t>
            </a:r>
            <a:r>
              <a:rPr lang="hr-HR" sz="2000" dirty="0"/>
              <a:t> </a:t>
            </a:r>
            <a:r>
              <a:rPr lang="hr-HR" sz="2000" dirty="0" err="1"/>
              <a:t>of</a:t>
            </a:r>
            <a:r>
              <a:rPr lang="hr-HR" sz="2000" dirty="0"/>
              <a:t> </a:t>
            </a:r>
            <a:r>
              <a:rPr lang="hr-HR" sz="2000" dirty="0" err="1"/>
              <a:t>lower</a:t>
            </a:r>
            <a:r>
              <a:rPr lang="hr-HR" sz="2000" dirty="0"/>
              <a:t> </a:t>
            </a:r>
            <a:r>
              <a:rPr lang="hr-HR" sz="2000" dirty="0" err="1"/>
              <a:t>courts</a:t>
            </a:r>
            <a:r>
              <a:rPr lang="hr-HR" sz="2000" dirty="0"/>
              <a:t> are </a:t>
            </a:r>
            <a:r>
              <a:rPr lang="hr-HR" sz="2000" dirty="0" smtClean="0"/>
              <a:t>PERSUASIVE.</a:t>
            </a:r>
            <a:endParaRPr lang="hr-HR" sz="2000" dirty="0"/>
          </a:p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000" dirty="0" err="1"/>
              <a:t>Magistrates</a:t>
            </a:r>
            <a:r>
              <a:rPr lang="hr-HR" sz="2000" dirty="0"/>
              <a:t> are </a:t>
            </a:r>
            <a:r>
              <a:rPr lang="hr-HR" sz="2000" dirty="0" smtClean="0"/>
              <a:t>LAY </a:t>
            </a:r>
            <a:r>
              <a:rPr lang="hr-HR" sz="2000" dirty="0" err="1"/>
              <a:t>judges</a:t>
            </a:r>
            <a:r>
              <a:rPr lang="hr-HR" sz="2000" dirty="0"/>
              <a:t> </a:t>
            </a:r>
            <a:r>
              <a:rPr lang="hr-HR" sz="2000" dirty="0" err="1"/>
              <a:t>who</a:t>
            </a:r>
            <a:r>
              <a:rPr lang="hr-HR" sz="2000" dirty="0"/>
              <a:t> are </a:t>
            </a:r>
            <a:r>
              <a:rPr lang="hr-HR" sz="2000" dirty="0" err="1"/>
              <a:t>not</a:t>
            </a:r>
            <a:r>
              <a:rPr lang="hr-HR" sz="2000" dirty="0"/>
              <a:t> </a:t>
            </a:r>
            <a:r>
              <a:rPr lang="hr-HR" sz="2000" dirty="0" err="1"/>
              <a:t>paid</a:t>
            </a:r>
            <a:r>
              <a:rPr lang="hr-HR" sz="2000" dirty="0"/>
              <a:t> for </a:t>
            </a:r>
            <a:r>
              <a:rPr lang="hr-HR" sz="2000" dirty="0" err="1"/>
              <a:t>their</a:t>
            </a:r>
            <a:r>
              <a:rPr lang="hr-HR" sz="2000" dirty="0"/>
              <a:t> </a:t>
            </a:r>
            <a:r>
              <a:rPr lang="hr-HR" sz="2000" dirty="0" err="1"/>
              <a:t>work</a:t>
            </a:r>
            <a:r>
              <a:rPr lang="hr-HR" sz="2000" dirty="0"/>
              <a:t>.</a:t>
            </a:r>
          </a:p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 smtClean="0"/>
              <a:t>There </a:t>
            </a:r>
            <a:r>
              <a:rPr lang="en-US" sz="2000" dirty="0"/>
              <a:t>are two types of lawyers in the UK: </a:t>
            </a:r>
            <a:r>
              <a:rPr lang="hr-HR" sz="2000" dirty="0" smtClean="0"/>
              <a:t>SOLICITORS </a:t>
            </a:r>
            <a:r>
              <a:rPr lang="en-US" sz="2000" dirty="0" smtClean="0"/>
              <a:t>and </a:t>
            </a:r>
            <a:r>
              <a:rPr lang="hr-HR" sz="2000" dirty="0" smtClean="0"/>
              <a:t>BARRISTERS, </a:t>
            </a:r>
            <a:r>
              <a:rPr lang="hr-HR" sz="2000" dirty="0" err="1" smtClean="0"/>
              <a:t>who</a:t>
            </a:r>
            <a:r>
              <a:rPr lang="hr-HR" sz="2000" dirty="0" smtClean="0"/>
              <a:t> </a:t>
            </a:r>
            <a:r>
              <a:rPr lang="hr-HR" sz="2000" dirty="0" err="1" smtClean="0"/>
              <a:t>have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/>
              <a:t>right</a:t>
            </a:r>
            <a:r>
              <a:rPr lang="hr-HR" sz="2000" dirty="0" smtClean="0"/>
              <a:t> </a:t>
            </a:r>
            <a:r>
              <a:rPr lang="hr-HR" sz="2000" dirty="0" err="1" smtClean="0"/>
              <a:t>of</a:t>
            </a:r>
            <a:r>
              <a:rPr lang="hr-HR" sz="2000" dirty="0" smtClean="0"/>
              <a:t> AUDIENCE </a:t>
            </a:r>
            <a:r>
              <a:rPr lang="hr-HR" sz="2000" dirty="0" err="1" smtClean="0"/>
              <a:t>in</a:t>
            </a:r>
            <a:r>
              <a:rPr lang="hr-HR" sz="2000" dirty="0" smtClean="0"/>
              <a:t> </a:t>
            </a:r>
            <a:r>
              <a:rPr lang="hr-HR" sz="2000" dirty="0" err="1" smtClean="0"/>
              <a:t>higher</a:t>
            </a:r>
            <a:r>
              <a:rPr lang="hr-HR" sz="2000" dirty="0" smtClean="0"/>
              <a:t> </a:t>
            </a:r>
            <a:r>
              <a:rPr lang="hr-HR" sz="2000" dirty="0" err="1" smtClean="0"/>
              <a:t>courts</a:t>
            </a:r>
            <a:r>
              <a:rPr lang="hr-HR" sz="2000" dirty="0" smtClean="0"/>
              <a:t>.</a:t>
            </a:r>
            <a:endParaRPr lang="en-US" sz="2000" dirty="0"/>
          </a:p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 smtClean="0"/>
              <a:t>In </a:t>
            </a:r>
            <a:r>
              <a:rPr lang="en-US" sz="2000" dirty="0"/>
              <a:t>the UK serious criminal cases are heard in </a:t>
            </a:r>
            <a:r>
              <a:rPr lang="hr-HR" sz="2000" dirty="0" err="1" smtClean="0"/>
              <a:t>the</a:t>
            </a:r>
            <a:r>
              <a:rPr lang="hr-HR" sz="2000" dirty="0" smtClean="0"/>
              <a:t> CROWN C</a:t>
            </a:r>
            <a:r>
              <a:rPr lang="en-US" sz="2000" dirty="0" err="1" smtClean="0"/>
              <a:t>ourt</a:t>
            </a:r>
            <a:r>
              <a:rPr lang="en-US" sz="2000" dirty="0" smtClean="0"/>
              <a:t>, </a:t>
            </a:r>
            <a:r>
              <a:rPr lang="en-US" sz="2000" dirty="0"/>
              <a:t>while civil cases are heard in </a:t>
            </a:r>
            <a:r>
              <a:rPr lang="hr-HR" sz="2000" dirty="0" smtClean="0"/>
              <a:t>COUNTY </a:t>
            </a:r>
            <a:r>
              <a:rPr lang="en-US" sz="2000" dirty="0" smtClean="0"/>
              <a:t>courts.</a:t>
            </a:r>
            <a:endParaRPr lang="hr-HR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Complete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r>
              <a:rPr lang="hr-HR" dirty="0" smtClean="0"/>
              <a:t> 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5750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900" dirty="0" smtClean="0"/>
              <a:t>US </a:t>
            </a:r>
            <a:r>
              <a:rPr lang="hr-HR" sz="2900" dirty="0" err="1" smtClean="0"/>
              <a:t>Congress</a:t>
            </a:r>
            <a:r>
              <a:rPr lang="hr-HR" sz="2900" dirty="0" smtClean="0"/>
              <a:t> </a:t>
            </a:r>
            <a:r>
              <a:rPr lang="hr-HR" sz="2900" dirty="0" err="1" smtClean="0"/>
              <a:t>consists</a:t>
            </a:r>
            <a:r>
              <a:rPr lang="hr-HR" sz="2900" dirty="0" smtClean="0"/>
              <a:t> </a:t>
            </a:r>
            <a:r>
              <a:rPr lang="hr-HR" sz="2900" dirty="0" err="1" smtClean="0"/>
              <a:t>of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H______ </a:t>
            </a:r>
            <a:r>
              <a:rPr lang="hr-HR" sz="2900" dirty="0" err="1" smtClean="0"/>
              <a:t>of</a:t>
            </a:r>
            <a:r>
              <a:rPr lang="hr-HR" sz="2900" dirty="0" smtClean="0"/>
              <a:t> ________, </a:t>
            </a:r>
            <a:r>
              <a:rPr lang="hr-HR" sz="2900" dirty="0" err="1" smtClean="0"/>
              <a:t>which</a:t>
            </a:r>
            <a:r>
              <a:rPr lang="hr-HR" sz="2900" dirty="0" smtClean="0"/>
              <a:t> </a:t>
            </a:r>
            <a:r>
              <a:rPr lang="hr-HR" sz="2900" dirty="0" err="1" smtClean="0"/>
              <a:t>has</a:t>
            </a:r>
            <a:r>
              <a:rPr lang="hr-HR" sz="2900" dirty="0" smtClean="0"/>
              <a:t> p________ </a:t>
            </a:r>
            <a:r>
              <a:rPr lang="hr-HR" sz="2900" dirty="0" err="1" smtClean="0"/>
              <a:t>representation</a:t>
            </a:r>
            <a:r>
              <a:rPr lang="hr-HR" sz="2900" dirty="0" smtClean="0"/>
              <a:t>, </a:t>
            </a:r>
            <a:r>
              <a:rPr lang="hr-HR" sz="2900" dirty="0" err="1" smtClean="0"/>
              <a:t>and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S_______, </a:t>
            </a:r>
            <a:r>
              <a:rPr lang="hr-HR" sz="2900" dirty="0" err="1" smtClean="0"/>
              <a:t>which</a:t>
            </a:r>
            <a:r>
              <a:rPr lang="hr-HR" sz="2900" dirty="0" smtClean="0"/>
              <a:t> </a:t>
            </a:r>
            <a:r>
              <a:rPr lang="hr-HR" sz="2900" dirty="0" err="1" smtClean="0"/>
              <a:t>has</a:t>
            </a:r>
            <a:r>
              <a:rPr lang="hr-HR" sz="2900" dirty="0" smtClean="0"/>
              <a:t> e______ </a:t>
            </a:r>
            <a:r>
              <a:rPr lang="hr-HR" sz="2900" dirty="0" err="1" smtClean="0"/>
              <a:t>representation</a:t>
            </a:r>
            <a:r>
              <a:rPr lang="hr-HR" sz="2900" dirty="0" smtClean="0"/>
              <a:t>, </a:t>
            </a:r>
            <a:r>
              <a:rPr lang="hr-HR" sz="2900" dirty="0" err="1" smtClean="0"/>
              <a:t>i.e</a:t>
            </a:r>
            <a:r>
              <a:rPr lang="hr-HR" sz="2900" dirty="0" smtClean="0"/>
              <a:t>. </a:t>
            </a:r>
            <a:r>
              <a:rPr lang="hr-HR" sz="2900" dirty="0" err="1" smtClean="0"/>
              <a:t>two</a:t>
            </a:r>
            <a:r>
              <a:rPr lang="hr-HR" sz="2900" dirty="0" smtClean="0"/>
              <a:t> ______ </a:t>
            </a:r>
            <a:r>
              <a:rPr lang="hr-HR" sz="2900" dirty="0" err="1" smtClean="0"/>
              <a:t>per</a:t>
            </a:r>
            <a:r>
              <a:rPr lang="hr-HR" sz="2900" dirty="0" smtClean="0"/>
              <a:t> </a:t>
            </a:r>
            <a:r>
              <a:rPr lang="hr-HR" sz="2900" dirty="0" err="1" smtClean="0"/>
              <a:t>state</a:t>
            </a:r>
            <a:r>
              <a:rPr lang="hr-HR" sz="2900" dirty="0" smtClean="0"/>
              <a:t>.</a:t>
            </a:r>
          </a:p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900" dirty="0" err="1" smtClean="0"/>
              <a:t>The</a:t>
            </a:r>
            <a:r>
              <a:rPr lang="hr-HR" sz="2900" dirty="0" smtClean="0"/>
              <a:t> </a:t>
            </a:r>
            <a:r>
              <a:rPr lang="hr-HR" sz="2900" dirty="0" err="1" smtClean="0"/>
              <a:t>President</a:t>
            </a:r>
            <a:r>
              <a:rPr lang="hr-HR" sz="2900" dirty="0" smtClean="0"/>
              <a:t> </a:t>
            </a:r>
            <a:r>
              <a:rPr lang="hr-HR" sz="2900" dirty="0" err="1" smtClean="0"/>
              <a:t>of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USA </a:t>
            </a:r>
            <a:r>
              <a:rPr lang="hr-HR" sz="2900" dirty="0" err="1" smtClean="0"/>
              <a:t>is</a:t>
            </a:r>
            <a:r>
              <a:rPr lang="hr-HR" sz="2900" dirty="0" smtClean="0"/>
              <a:t> </a:t>
            </a:r>
            <a:r>
              <a:rPr lang="hr-HR" sz="2900" dirty="0" err="1" smtClean="0"/>
              <a:t>elected</a:t>
            </a:r>
            <a:r>
              <a:rPr lang="hr-HR" sz="2900" dirty="0" smtClean="0"/>
              <a:t> </a:t>
            </a:r>
            <a:r>
              <a:rPr lang="hr-HR" sz="2900" dirty="0" err="1" smtClean="0"/>
              <a:t>in</a:t>
            </a:r>
            <a:r>
              <a:rPr lang="hr-HR" sz="2900" dirty="0" smtClean="0"/>
              <a:t> </a:t>
            </a:r>
            <a:r>
              <a:rPr lang="hr-HR" sz="2900" dirty="0" err="1" smtClean="0"/>
              <a:t>an</a:t>
            </a:r>
            <a:r>
              <a:rPr lang="hr-HR" sz="2900" dirty="0" smtClean="0"/>
              <a:t> </a:t>
            </a:r>
            <a:r>
              <a:rPr lang="hr-HR" sz="2900" dirty="0" err="1" smtClean="0"/>
              <a:t>indirect</a:t>
            </a:r>
            <a:r>
              <a:rPr lang="hr-HR" sz="2900" dirty="0" smtClean="0"/>
              <a:t> </a:t>
            </a:r>
            <a:r>
              <a:rPr lang="hr-HR" sz="2900" dirty="0" err="1" smtClean="0"/>
              <a:t>electoral</a:t>
            </a:r>
            <a:r>
              <a:rPr lang="hr-HR" sz="2900" dirty="0" smtClean="0"/>
              <a:t> system. </a:t>
            </a:r>
            <a:r>
              <a:rPr lang="hr-HR" sz="2900" dirty="0" err="1" smtClean="0"/>
              <a:t>The</a:t>
            </a:r>
            <a:r>
              <a:rPr lang="hr-HR" sz="2900" dirty="0" smtClean="0"/>
              <a:t> </a:t>
            </a:r>
            <a:r>
              <a:rPr lang="hr-HR" sz="2900" dirty="0" err="1" smtClean="0"/>
              <a:t>people</a:t>
            </a:r>
            <a:r>
              <a:rPr lang="hr-HR" sz="2900" dirty="0" smtClean="0"/>
              <a:t> </a:t>
            </a:r>
            <a:r>
              <a:rPr lang="hr-HR" sz="2900" dirty="0" err="1" smtClean="0"/>
              <a:t>vote</a:t>
            </a:r>
            <a:r>
              <a:rPr lang="hr-HR" sz="2900" dirty="0" smtClean="0"/>
              <a:t> </a:t>
            </a:r>
            <a:r>
              <a:rPr lang="hr-HR" sz="2900" dirty="0" err="1" smtClean="0"/>
              <a:t>in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p_______ </a:t>
            </a:r>
            <a:r>
              <a:rPr lang="hr-HR" sz="2900" dirty="0" err="1" smtClean="0"/>
              <a:t>vote</a:t>
            </a:r>
            <a:r>
              <a:rPr lang="hr-HR" sz="2900" dirty="0" smtClean="0"/>
              <a:t> </a:t>
            </a:r>
            <a:r>
              <a:rPr lang="hr-HR" sz="2900" dirty="0" err="1" smtClean="0"/>
              <a:t>and</a:t>
            </a:r>
            <a:r>
              <a:rPr lang="hr-HR" sz="2900" dirty="0" smtClean="0"/>
              <a:t> </a:t>
            </a:r>
            <a:r>
              <a:rPr lang="hr-HR" sz="2900" dirty="0" err="1" smtClean="0"/>
              <a:t>choose</a:t>
            </a:r>
            <a:r>
              <a:rPr lang="hr-HR" sz="2900" dirty="0" smtClean="0"/>
              <a:t> _______, </a:t>
            </a:r>
            <a:r>
              <a:rPr lang="hr-HR" sz="2900" dirty="0" err="1" smtClean="0"/>
              <a:t>who</a:t>
            </a:r>
            <a:r>
              <a:rPr lang="hr-HR" sz="2900" dirty="0" smtClean="0"/>
              <a:t> </a:t>
            </a:r>
            <a:r>
              <a:rPr lang="hr-HR" sz="2900" dirty="0" err="1" smtClean="0"/>
              <a:t>in</a:t>
            </a:r>
            <a:r>
              <a:rPr lang="hr-HR" sz="2900" dirty="0" smtClean="0"/>
              <a:t> </a:t>
            </a:r>
            <a:r>
              <a:rPr lang="hr-HR" sz="2900" dirty="0" err="1" smtClean="0"/>
              <a:t>turn</a:t>
            </a:r>
            <a:r>
              <a:rPr lang="hr-HR" sz="2900" dirty="0" smtClean="0"/>
              <a:t> </a:t>
            </a:r>
            <a:r>
              <a:rPr lang="hr-HR" sz="2900" dirty="0" err="1" smtClean="0"/>
              <a:t>vote</a:t>
            </a:r>
            <a:r>
              <a:rPr lang="hr-HR" sz="2900" dirty="0" smtClean="0"/>
              <a:t> for </a:t>
            </a:r>
            <a:r>
              <a:rPr lang="hr-HR" sz="2900" dirty="0" err="1" smtClean="0"/>
              <a:t>the</a:t>
            </a:r>
            <a:r>
              <a:rPr lang="hr-HR" sz="2900" dirty="0" smtClean="0"/>
              <a:t> </a:t>
            </a:r>
            <a:r>
              <a:rPr lang="hr-HR" sz="2900" dirty="0" err="1" smtClean="0"/>
              <a:t>candidates</a:t>
            </a:r>
            <a:r>
              <a:rPr lang="en-GB" sz="2900" dirty="0" smtClean="0"/>
              <a:t>.</a:t>
            </a:r>
            <a:r>
              <a:rPr lang="hr-HR" sz="2900" dirty="0" smtClean="0"/>
              <a:t> </a:t>
            </a:r>
            <a:r>
              <a:rPr lang="hr-HR" sz="2900" dirty="0" err="1" smtClean="0"/>
              <a:t>This</a:t>
            </a:r>
            <a:r>
              <a:rPr lang="hr-HR" sz="2900" dirty="0" smtClean="0"/>
              <a:t> </a:t>
            </a:r>
            <a:r>
              <a:rPr lang="hr-HR" sz="2900" dirty="0" err="1" smtClean="0"/>
              <a:t>vote</a:t>
            </a:r>
            <a:r>
              <a:rPr lang="hr-HR" sz="2900" dirty="0" smtClean="0"/>
              <a:t> </a:t>
            </a:r>
            <a:r>
              <a:rPr lang="hr-HR" sz="2900" dirty="0" err="1" smtClean="0"/>
              <a:t>is</a:t>
            </a:r>
            <a:r>
              <a:rPr lang="hr-HR" sz="2900" dirty="0" smtClean="0"/>
              <a:t> </a:t>
            </a:r>
            <a:r>
              <a:rPr lang="hr-HR" sz="2900" dirty="0" err="1" smtClean="0"/>
              <a:t>called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_______ </a:t>
            </a:r>
            <a:r>
              <a:rPr lang="hr-HR" sz="2900" dirty="0" err="1" smtClean="0"/>
              <a:t>vote</a:t>
            </a:r>
            <a:r>
              <a:rPr lang="hr-HR" sz="2900" dirty="0" smtClean="0"/>
              <a:t>, </a:t>
            </a:r>
            <a:r>
              <a:rPr lang="hr-HR" sz="2900" dirty="0" err="1" smtClean="0"/>
              <a:t>and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</a:t>
            </a:r>
            <a:r>
              <a:rPr lang="hr-HR" sz="2900" dirty="0" err="1" smtClean="0"/>
              <a:t>body</a:t>
            </a:r>
            <a:r>
              <a:rPr lang="hr-HR" sz="2900" dirty="0" smtClean="0"/>
              <a:t> </a:t>
            </a:r>
            <a:r>
              <a:rPr lang="hr-HR" sz="2900" dirty="0" err="1" smtClean="0"/>
              <a:t>that</a:t>
            </a:r>
            <a:r>
              <a:rPr lang="hr-HR" sz="2900" dirty="0" smtClean="0"/>
              <a:t> </a:t>
            </a:r>
            <a:r>
              <a:rPr lang="hr-HR" sz="2900" dirty="0" err="1" smtClean="0"/>
              <a:t>casts</a:t>
            </a:r>
            <a:r>
              <a:rPr lang="hr-HR" sz="2900" dirty="0" smtClean="0"/>
              <a:t> </a:t>
            </a:r>
            <a:r>
              <a:rPr lang="hr-HR" sz="2900" dirty="0" err="1" smtClean="0"/>
              <a:t>it</a:t>
            </a:r>
            <a:r>
              <a:rPr lang="hr-HR" sz="2900" dirty="0" smtClean="0"/>
              <a:t> </a:t>
            </a:r>
            <a:r>
              <a:rPr lang="hr-HR" sz="2900" dirty="0" err="1" smtClean="0"/>
              <a:t>called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E_______ C_______.</a:t>
            </a:r>
          </a:p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900" dirty="0" err="1" smtClean="0"/>
              <a:t>The</a:t>
            </a:r>
            <a:r>
              <a:rPr lang="hr-HR" sz="2900" dirty="0" smtClean="0"/>
              <a:t> US </a:t>
            </a:r>
            <a:r>
              <a:rPr lang="hr-HR" sz="2900" dirty="0" err="1" smtClean="0"/>
              <a:t>federal</a:t>
            </a:r>
            <a:r>
              <a:rPr lang="hr-HR" sz="2900" dirty="0" smtClean="0"/>
              <a:t> </a:t>
            </a:r>
            <a:r>
              <a:rPr lang="hr-HR" sz="2900" dirty="0" err="1" smtClean="0"/>
              <a:t>court</a:t>
            </a:r>
            <a:r>
              <a:rPr lang="hr-HR" sz="2900" dirty="0" smtClean="0"/>
              <a:t> system </a:t>
            </a:r>
            <a:r>
              <a:rPr lang="hr-HR" sz="2900" dirty="0" err="1" smtClean="0"/>
              <a:t>consists</a:t>
            </a:r>
            <a:r>
              <a:rPr lang="hr-HR" sz="2900" dirty="0" smtClean="0"/>
              <a:t> </a:t>
            </a:r>
            <a:r>
              <a:rPr lang="hr-HR" sz="2900" dirty="0" err="1" smtClean="0"/>
              <a:t>of</a:t>
            </a:r>
            <a:r>
              <a:rPr lang="hr-HR" sz="2900" dirty="0" smtClean="0"/>
              <a:t>: </a:t>
            </a:r>
            <a:r>
              <a:rPr lang="hr-HR" sz="2800" dirty="0" smtClean="0"/>
              <a:t>_______ </a:t>
            </a:r>
            <a:r>
              <a:rPr lang="hr-HR" sz="2800" dirty="0" err="1" smtClean="0"/>
              <a:t>courts</a:t>
            </a:r>
            <a:r>
              <a:rPr lang="hr-HR" sz="2800" dirty="0" smtClean="0"/>
              <a:t>, </a:t>
            </a:r>
            <a:r>
              <a:rPr lang="hr-HR" sz="2800" dirty="0" err="1" smtClean="0"/>
              <a:t>which</a:t>
            </a:r>
            <a:r>
              <a:rPr lang="hr-HR" sz="2800" dirty="0" smtClean="0"/>
              <a:t> are _______-_______ </a:t>
            </a:r>
            <a:r>
              <a:rPr lang="hr-HR" sz="2800" dirty="0" err="1" smtClean="0"/>
              <a:t>courts</a:t>
            </a:r>
            <a:r>
              <a:rPr lang="hr-HR" sz="2800" dirty="0" smtClean="0"/>
              <a:t>,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_______ </a:t>
            </a:r>
            <a:r>
              <a:rPr lang="hr-HR" sz="2800" dirty="0" err="1" smtClean="0"/>
              <a:t>courts</a:t>
            </a:r>
            <a:r>
              <a:rPr lang="hr-HR" sz="2800" dirty="0" smtClean="0"/>
              <a:t>, </a:t>
            </a:r>
            <a:r>
              <a:rPr lang="hr-HR" sz="2800" dirty="0" err="1" smtClean="0"/>
              <a:t>which</a:t>
            </a:r>
            <a:r>
              <a:rPr lang="hr-HR" sz="2800" dirty="0" smtClean="0"/>
              <a:t> </a:t>
            </a:r>
            <a:r>
              <a:rPr lang="hr-HR" sz="2800" dirty="0" err="1" smtClean="0"/>
              <a:t>have</a:t>
            </a:r>
            <a:r>
              <a:rPr lang="hr-HR" sz="2800" dirty="0" smtClean="0"/>
              <a:t> _______ </a:t>
            </a:r>
            <a:r>
              <a:rPr lang="hr-HR" sz="2800" dirty="0" err="1" smtClean="0"/>
              <a:t>jurisdiction</a:t>
            </a:r>
            <a:r>
              <a:rPr lang="hr-HR" sz="2800" dirty="0" smtClean="0"/>
              <a:t>,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finally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Supreme</a:t>
            </a:r>
            <a:r>
              <a:rPr lang="hr-HR" sz="2800" dirty="0" smtClean="0"/>
              <a:t> Court. </a:t>
            </a:r>
            <a:endParaRPr lang="hr-H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Complete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r>
              <a:rPr lang="hr-HR" dirty="0" smtClean="0"/>
              <a:t> II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592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900" dirty="0" smtClean="0"/>
              <a:t>US </a:t>
            </a:r>
            <a:r>
              <a:rPr lang="hr-HR" sz="2900" dirty="0" err="1" smtClean="0"/>
              <a:t>Congress</a:t>
            </a:r>
            <a:r>
              <a:rPr lang="hr-HR" sz="2900" dirty="0" smtClean="0"/>
              <a:t> </a:t>
            </a:r>
            <a:r>
              <a:rPr lang="hr-HR" sz="2900" dirty="0" err="1" smtClean="0"/>
              <a:t>consists</a:t>
            </a:r>
            <a:r>
              <a:rPr lang="hr-HR" sz="2900" dirty="0" smtClean="0"/>
              <a:t> </a:t>
            </a:r>
            <a:r>
              <a:rPr lang="hr-HR" sz="2900" dirty="0" err="1" smtClean="0"/>
              <a:t>of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HOUSE </a:t>
            </a:r>
            <a:r>
              <a:rPr lang="hr-HR" sz="2900" dirty="0" err="1" smtClean="0"/>
              <a:t>of</a:t>
            </a:r>
            <a:r>
              <a:rPr lang="hr-HR" sz="2900" dirty="0" smtClean="0"/>
              <a:t> REPRESENTATIVES, </a:t>
            </a:r>
            <a:r>
              <a:rPr lang="hr-HR" sz="2900" dirty="0" err="1" smtClean="0"/>
              <a:t>which</a:t>
            </a:r>
            <a:r>
              <a:rPr lang="hr-HR" sz="2900" dirty="0" smtClean="0"/>
              <a:t> </a:t>
            </a:r>
            <a:r>
              <a:rPr lang="hr-HR" sz="2900" dirty="0" err="1" smtClean="0"/>
              <a:t>has</a:t>
            </a:r>
            <a:r>
              <a:rPr lang="hr-HR" sz="2900" dirty="0" smtClean="0"/>
              <a:t> POPULAR </a:t>
            </a:r>
            <a:r>
              <a:rPr lang="hr-HR" sz="2900" dirty="0" err="1" smtClean="0"/>
              <a:t>representation</a:t>
            </a:r>
            <a:r>
              <a:rPr lang="hr-HR" sz="2900" dirty="0" smtClean="0"/>
              <a:t>, </a:t>
            </a:r>
            <a:r>
              <a:rPr lang="hr-HR" sz="2900" dirty="0" err="1" smtClean="0"/>
              <a:t>and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SENATE, </a:t>
            </a:r>
            <a:r>
              <a:rPr lang="hr-HR" sz="2900" dirty="0" err="1" smtClean="0"/>
              <a:t>which</a:t>
            </a:r>
            <a:r>
              <a:rPr lang="hr-HR" sz="2900" dirty="0" smtClean="0"/>
              <a:t> </a:t>
            </a:r>
            <a:r>
              <a:rPr lang="hr-HR" sz="2900" dirty="0" err="1" smtClean="0"/>
              <a:t>has</a:t>
            </a:r>
            <a:r>
              <a:rPr lang="hr-HR" sz="2900" dirty="0" smtClean="0"/>
              <a:t> EQUAL </a:t>
            </a:r>
            <a:r>
              <a:rPr lang="hr-HR" sz="2900" dirty="0" err="1" smtClean="0"/>
              <a:t>representation</a:t>
            </a:r>
            <a:r>
              <a:rPr lang="hr-HR" sz="2900" dirty="0" smtClean="0"/>
              <a:t>, </a:t>
            </a:r>
            <a:r>
              <a:rPr lang="hr-HR" sz="2900" dirty="0" err="1" smtClean="0"/>
              <a:t>i.e</a:t>
            </a:r>
            <a:r>
              <a:rPr lang="hr-HR" sz="2900" dirty="0" smtClean="0"/>
              <a:t>. </a:t>
            </a:r>
            <a:r>
              <a:rPr lang="hr-HR" sz="2900" dirty="0" err="1" smtClean="0"/>
              <a:t>two</a:t>
            </a:r>
            <a:r>
              <a:rPr lang="hr-HR" sz="2900" dirty="0" smtClean="0"/>
              <a:t> SENATORS </a:t>
            </a:r>
            <a:r>
              <a:rPr lang="hr-HR" sz="2900" dirty="0" err="1" smtClean="0"/>
              <a:t>per</a:t>
            </a:r>
            <a:r>
              <a:rPr lang="hr-HR" sz="2900" dirty="0" smtClean="0"/>
              <a:t> </a:t>
            </a:r>
            <a:r>
              <a:rPr lang="hr-HR" sz="2900" dirty="0" err="1" smtClean="0"/>
              <a:t>state</a:t>
            </a:r>
            <a:r>
              <a:rPr lang="hr-HR" sz="2900" dirty="0" smtClean="0"/>
              <a:t>.</a:t>
            </a:r>
          </a:p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900" dirty="0" err="1" smtClean="0"/>
              <a:t>The</a:t>
            </a:r>
            <a:r>
              <a:rPr lang="hr-HR" sz="2900" dirty="0" smtClean="0"/>
              <a:t> </a:t>
            </a:r>
            <a:r>
              <a:rPr lang="hr-HR" sz="2900" dirty="0" err="1" smtClean="0"/>
              <a:t>President</a:t>
            </a:r>
            <a:r>
              <a:rPr lang="hr-HR" sz="2900" dirty="0" smtClean="0"/>
              <a:t> </a:t>
            </a:r>
            <a:r>
              <a:rPr lang="hr-HR" sz="2900" dirty="0" err="1" smtClean="0"/>
              <a:t>of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USA </a:t>
            </a:r>
            <a:r>
              <a:rPr lang="hr-HR" sz="2900" dirty="0" err="1" smtClean="0"/>
              <a:t>is</a:t>
            </a:r>
            <a:r>
              <a:rPr lang="hr-HR" sz="2900" dirty="0" smtClean="0"/>
              <a:t> </a:t>
            </a:r>
            <a:r>
              <a:rPr lang="hr-HR" sz="2900" dirty="0" err="1" smtClean="0"/>
              <a:t>elected</a:t>
            </a:r>
            <a:r>
              <a:rPr lang="hr-HR" sz="2900" dirty="0" smtClean="0"/>
              <a:t> </a:t>
            </a:r>
            <a:r>
              <a:rPr lang="hr-HR" sz="2900" dirty="0" err="1" smtClean="0"/>
              <a:t>in</a:t>
            </a:r>
            <a:r>
              <a:rPr lang="hr-HR" sz="2900" dirty="0" smtClean="0"/>
              <a:t> </a:t>
            </a:r>
            <a:r>
              <a:rPr lang="hr-HR" sz="2900" dirty="0" err="1" smtClean="0"/>
              <a:t>an</a:t>
            </a:r>
            <a:r>
              <a:rPr lang="hr-HR" sz="2900" dirty="0" smtClean="0"/>
              <a:t> </a:t>
            </a:r>
            <a:r>
              <a:rPr lang="hr-HR" sz="2900" dirty="0" err="1" smtClean="0"/>
              <a:t>indirect</a:t>
            </a:r>
            <a:r>
              <a:rPr lang="hr-HR" sz="2900" dirty="0" smtClean="0"/>
              <a:t> </a:t>
            </a:r>
            <a:r>
              <a:rPr lang="hr-HR" sz="2900" dirty="0" err="1" smtClean="0"/>
              <a:t>electoral</a:t>
            </a:r>
            <a:r>
              <a:rPr lang="hr-HR" sz="2900" dirty="0" smtClean="0"/>
              <a:t> system. </a:t>
            </a:r>
            <a:r>
              <a:rPr lang="hr-HR" sz="2900" dirty="0" err="1" smtClean="0"/>
              <a:t>The</a:t>
            </a:r>
            <a:r>
              <a:rPr lang="hr-HR" sz="2900" dirty="0" smtClean="0"/>
              <a:t> </a:t>
            </a:r>
            <a:r>
              <a:rPr lang="hr-HR" sz="2900" dirty="0" err="1" smtClean="0"/>
              <a:t>people</a:t>
            </a:r>
            <a:r>
              <a:rPr lang="hr-HR" sz="2900" dirty="0" smtClean="0"/>
              <a:t> </a:t>
            </a:r>
            <a:r>
              <a:rPr lang="hr-HR" sz="2900" dirty="0" err="1" smtClean="0"/>
              <a:t>vote</a:t>
            </a:r>
            <a:r>
              <a:rPr lang="hr-HR" sz="2900" dirty="0" smtClean="0"/>
              <a:t> </a:t>
            </a:r>
            <a:r>
              <a:rPr lang="hr-HR" sz="2900" dirty="0" err="1" smtClean="0"/>
              <a:t>in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POPULAR </a:t>
            </a:r>
            <a:r>
              <a:rPr lang="hr-HR" sz="2900" dirty="0" err="1" smtClean="0"/>
              <a:t>vote</a:t>
            </a:r>
            <a:r>
              <a:rPr lang="hr-HR" sz="2900" dirty="0" smtClean="0"/>
              <a:t> </a:t>
            </a:r>
            <a:r>
              <a:rPr lang="hr-HR" sz="2900" dirty="0" err="1" smtClean="0"/>
              <a:t>and</a:t>
            </a:r>
            <a:r>
              <a:rPr lang="hr-HR" sz="2900" dirty="0" smtClean="0"/>
              <a:t> </a:t>
            </a:r>
            <a:r>
              <a:rPr lang="hr-HR" sz="2900" dirty="0" err="1" smtClean="0"/>
              <a:t>choose</a:t>
            </a:r>
            <a:r>
              <a:rPr lang="hr-HR" sz="2900" dirty="0" smtClean="0"/>
              <a:t> ELECTORS, </a:t>
            </a:r>
            <a:r>
              <a:rPr lang="hr-HR" sz="2900" dirty="0" err="1" smtClean="0"/>
              <a:t>who</a:t>
            </a:r>
            <a:r>
              <a:rPr lang="hr-HR" sz="2900" dirty="0" smtClean="0"/>
              <a:t> </a:t>
            </a:r>
            <a:r>
              <a:rPr lang="hr-HR" sz="2900" dirty="0" err="1" smtClean="0"/>
              <a:t>in</a:t>
            </a:r>
            <a:r>
              <a:rPr lang="hr-HR" sz="2900" dirty="0" smtClean="0"/>
              <a:t> </a:t>
            </a:r>
            <a:r>
              <a:rPr lang="hr-HR" sz="2900" dirty="0" err="1" smtClean="0"/>
              <a:t>turn</a:t>
            </a:r>
            <a:r>
              <a:rPr lang="hr-HR" sz="2900" dirty="0" smtClean="0"/>
              <a:t> </a:t>
            </a:r>
            <a:r>
              <a:rPr lang="hr-HR" sz="2900" dirty="0" err="1" smtClean="0"/>
              <a:t>vote</a:t>
            </a:r>
            <a:r>
              <a:rPr lang="hr-HR" sz="2900" dirty="0" smtClean="0"/>
              <a:t> for </a:t>
            </a:r>
            <a:r>
              <a:rPr lang="hr-HR" sz="2900" dirty="0" err="1" smtClean="0"/>
              <a:t>the</a:t>
            </a:r>
            <a:r>
              <a:rPr lang="hr-HR" sz="2900" dirty="0" smtClean="0"/>
              <a:t> </a:t>
            </a:r>
            <a:r>
              <a:rPr lang="hr-HR" sz="2900" dirty="0" err="1" smtClean="0"/>
              <a:t>candidates</a:t>
            </a:r>
            <a:r>
              <a:rPr lang="en-GB" sz="2900" dirty="0" smtClean="0"/>
              <a:t>.</a:t>
            </a:r>
            <a:r>
              <a:rPr lang="hr-HR" sz="2900" dirty="0" smtClean="0"/>
              <a:t> </a:t>
            </a:r>
            <a:r>
              <a:rPr lang="hr-HR" sz="2900" dirty="0" err="1" smtClean="0"/>
              <a:t>This</a:t>
            </a:r>
            <a:r>
              <a:rPr lang="hr-HR" sz="2900" dirty="0" smtClean="0"/>
              <a:t> </a:t>
            </a:r>
            <a:r>
              <a:rPr lang="hr-HR" sz="2900" dirty="0" err="1" smtClean="0"/>
              <a:t>vote</a:t>
            </a:r>
            <a:r>
              <a:rPr lang="hr-HR" sz="2900" dirty="0" smtClean="0"/>
              <a:t> </a:t>
            </a:r>
            <a:r>
              <a:rPr lang="hr-HR" sz="2900" dirty="0" err="1" smtClean="0"/>
              <a:t>is</a:t>
            </a:r>
            <a:r>
              <a:rPr lang="hr-HR" sz="2900" dirty="0" smtClean="0"/>
              <a:t> </a:t>
            </a:r>
            <a:r>
              <a:rPr lang="hr-HR" sz="2900" dirty="0" err="1" smtClean="0"/>
              <a:t>called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ELECTORAL </a:t>
            </a:r>
            <a:r>
              <a:rPr lang="hr-HR" sz="2900" dirty="0" err="1" smtClean="0"/>
              <a:t>vote</a:t>
            </a:r>
            <a:r>
              <a:rPr lang="hr-HR" sz="2900" dirty="0" smtClean="0"/>
              <a:t>, </a:t>
            </a:r>
            <a:r>
              <a:rPr lang="hr-HR" sz="2900" dirty="0" err="1" smtClean="0"/>
              <a:t>and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</a:t>
            </a:r>
            <a:r>
              <a:rPr lang="hr-HR" sz="2900" dirty="0" err="1" smtClean="0"/>
              <a:t>body</a:t>
            </a:r>
            <a:r>
              <a:rPr lang="hr-HR" sz="2900" dirty="0" smtClean="0"/>
              <a:t> </a:t>
            </a:r>
            <a:r>
              <a:rPr lang="hr-HR" sz="2900" dirty="0" err="1" smtClean="0"/>
              <a:t>that</a:t>
            </a:r>
            <a:r>
              <a:rPr lang="hr-HR" sz="2900" dirty="0" smtClean="0"/>
              <a:t> </a:t>
            </a:r>
            <a:r>
              <a:rPr lang="hr-HR" sz="2900" dirty="0" err="1" smtClean="0"/>
              <a:t>casts</a:t>
            </a:r>
            <a:r>
              <a:rPr lang="hr-HR" sz="2900" dirty="0" smtClean="0"/>
              <a:t> </a:t>
            </a:r>
            <a:r>
              <a:rPr lang="hr-HR" sz="2900" dirty="0" err="1" smtClean="0"/>
              <a:t>it</a:t>
            </a:r>
            <a:r>
              <a:rPr lang="hr-HR" sz="2900" dirty="0" smtClean="0"/>
              <a:t> </a:t>
            </a:r>
            <a:r>
              <a:rPr lang="hr-HR" sz="2900" dirty="0" err="1" smtClean="0"/>
              <a:t>is</a:t>
            </a:r>
            <a:r>
              <a:rPr lang="hr-HR" sz="2900" dirty="0" smtClean="0"/>
              <a:t> </a:t>
            </a:r>
            <a:r>
              <a:rPr lang="hr-HR" sz="2900" dirty="0" err="1" smtClean="0"/>
              <a:t>called</a:t>
            </a:r>
            <a:r>
              <a:rPr lang="hr-HR" sz="2900" dirty="0" smtClean="0"/>
              <a:t> </a:t>
            </a:r>
            <a:r>
              <a:rPr lang="hr-HR" sz="2900" dirty="0" err="1" smtClean="0"/>
              <a:t>the</a:t>
            </a:r>
            <a:r>
              <a:rPr lang="hr-HR" sz="2900" dirty="0" smtClean="0"/>
              <a:t> ELECTORAL COLLEGE.</a:t>
            </a:r>
          </a:p>
          <a:p>
            <a:pPr marL="452437" indent="-342900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900" dirty="0" err="1" smtClean="0"/>
              <a:t>The</a:t>
            </a:r>
            <a:r>
              <a:rPr lang="hr-HR" sz="2900" dirty="0" smtClean="0"/>
              <a:t> US </a:t>
            </a:r>
            <a:r>
              <a:rPr lang="hr-HR" sz="2900" dirty="0" err="1" smtClean="0"/>
              <a:t>federal</a:t>
            </a:r>
            <a:r>
              <a:rPr lang="hr-HR" sz="2900" dirty="0" smtClean="0"/>
              <a:t> </a:t>
            </a:r>
            <a:r>
              <a:rPr lang="hr-HR" sz="2900" dirty="0" err="1" smtClean="0"/>
              <a:t>court</a:t>
            </a:r>
            <a:r>
              <a:rPr lang="hr-HR" sz="2900" dirty="0" smtClean="0"/>
              <a:t> system </a:t>
            </a:r>
            <a:r>
              <a:rPr lang="hr-HR" sz="2900" dirty="0" err="1" smtClean="0"/>
              <a:t>consists</a:t>
            </a:r>
            <a:r>
              <a:rPr lang="hr-HR" sz="2900" dirty="0" smtClean="0"/>
              <a:t> </a:t>
            </a:r>
            <a:r>
              <a:rPr lang="hr-HR" sz="2900" dirty="0" err="1" smtClean="0"/>
              <a:t>of</a:t>
            </a:r>
            <a:r>
              <a:rPr lang="hr-HR" sz="2900" dirty="0" smtClean="0"/>
              <a:t>: DISTRICT </a:t>
            </a:r>
            <a:r>
              <a:rPr lang="hr-HR" sz="2800" dirty="0" err="1" smtClean="0"/>
              <a:t>courts</a:t>
            </a:r>
            <a:r>
              <a:rPr lang="hr-HR" sz="2800" dirty="0" smtClean="0"/>
              <a:t>, </a:t>
            </a:r>
            <a:r>
              <a:rPr lang="hr-HR" sz="2800" dirty="0" err="1" smtClean="0"/>
              <a:t>which</a:t>
            </a:r>
            <a:r>
              <a:rPr lang="hr-HR" sz="2800" dirty="0" smtClean="0"/>
              <a:t> are FIRST-INSTANCE </a:t>
            </a:r>
            <a:r>
              <a:rPr lang="hr-HR" sz="2800" dirty="0" err="1" smtClean="0"/>
              <a:t>courts</a:t>
            </a:r>
            <a:r>
              <a:rPr lang="hr-HR" sz="2800" dirty="0" smtClean="0"/>
              <a:t>,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CIRCUIT </a:t>
            </a:r>
            <a:r>
              <a:rPr lang="hr-HR" sz="2800" dirty="0" err="1" smtClean="0"/>
              <a:t>courts</a:t>
            </a:r>
            <a:r>
              <a:rPr lang="hr-HR" sz="2800" dirty="0" smtClean="0"/>
              <a:t>, </a:t>
            </a:r>
            <a:r>
              <a:rPr lang="hr-HR" sz="2800" dirty="0" err="1" smtClean="0"/>
              <a:t>which</a:t>
            </a:r>
            <a:r>
              <a:rPr lang="hr-HR" sz="2800" dirty="0" smtClean="0"/>
              <a:t> </a:t>
            </a:r>
            <a:r>
              <a:rPr lang="hr-HR" sz="2800" dirty="0" err="1" smtClean="0"/>
              <a:t>have</a:t>
            </a:r>
            <a:r>
              <a:rPr lang="hr-HR" sz="2800" dirty="0" smtClean="0"/>
              <a:t> APPELLATE </a:t>
            </a:r>
            <a:r>
              <a:rPr lang="hr-HR" sz="2800" dirty="0" err="1" smtClean="0"/>
              <a:t>jurisdiction</a:t>
            </a:r>
            <a:r>
              <a:rPr lang="hr-HR" sz="2800" dirty="0" smtClean="0"/>
              <a:t>,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finally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Supreme</a:t>
            </a:r>
            <a:r>
              <a:rPr lang="hr-HR" sz="2800" dirty="0" smtClean="0"/>
              <a:t> Court. </a:t>
            </a:r>
            <a:endParaRPr lang="hr-H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Complete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r>
              <a:rPr lang="hr-HR" dirty="0" smtClean="0"/>
              <a:t> II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7462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binding</a:t>
            </a:r>
            <a:r>
              <a:rPr lang="hr-HR" sz="2800" dirty="0"/>
              <a:t> </a:t>
            </a:r>
            <a:r>
              <a:rPr lang="hr-HR" sz="2800" dirty="0" err="1"/>
              <a:t>part</a:t>
            </a:r>
            <a:r>
              <a:rPr lang="hr-HR" sz="2800" dirty="0"/>
              <a:t> </a:t>
            </a:r>
            <a:r>
              <a:rPr lang="hr-HR" sz="2800" dirty="0" err="1"/>
              <a:t>of</a:t>
            </a:r>
            <a:r>
              <a:rPr lang="hr-HR" sz="2800" dirty="0"/>
              <a:t> a </a:t>
            </a:r>
            <a:r>
              <a:rPr lang="hr-HR" sz="2800" dirty="0" err="1"/>
              <a:t>precedent</a:t>
            </a:r>
            <a:r>
              <a:rPr lang="hr-HR" sz="2800" dirty="0"/>
              <a:t> </a:t>
            </a:r>
            <a:r>
              <a:rPr lang="hr-HR" sz="2800" dirty="0" err="1"/>
              <a:t>is</a:t>
            </a:r>
            <a:r>
              <a:rPr lang="hr-HR" sz="2800" dirty="0"/>
              <a:t> </a:t>
            </a:r>
            <a:r>
              <a:rPr lang="hr-HR" sz="2800" dirty="0" err="1"/>
              <a:t>called</a:t>
            </a:r>
            <a:r>
              <a:rPr lang="hr-HR" sz="2800" dirty="0"/>
              <a:t> …………… </a:t>
            </a:r>
            <a:r>
              <a:rPr lang="hr-HR" sz="2800" i="1" dirty="0" err="1"/>
              <a:t>decidendi</a:t>
            </a:r>
            <a:r>
              <a:rPr lang="hr-HR" sz="2800" dirty="0"/>
              <a:t>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/>
              <a:t>…………… are </a:t>
            </a:r>
            <a:r>
              <a:rPr lang="hr-HR" sz="2800" dirty="0" err="1"/>
              <a:t>proposed</a:t>
            </a:r>
            <a:r>
              <a:rPr lang="hr-HR" sz="2800" dirty="0"/>
              <a:t> </a:t>
            </a:r>
            <a:r>
              <a:rPr lang="hr-HR" sz="2800" dirty="0" err="1"/>
              <a:t>by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 smtClean="0"/>
              <a:t>Cabinet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/>
              <a:t>debated</a:t>
            </a:r>
            <a:r>
              <a:rPr lang="hr-HR" sz="2800" dirty="0"/>
              <a:t> </a:t>
            </a:r>
            <a:r>
              <a:rPr lang="hr-HR" sz="2800" dirty="0" err="1"/>
              <a:t>in</a:t>
            </a:r>
            <a:r>
              <a:rPr lang="hr-HR" sz="2800" dirty="0"/>
              <a:t> </a:t>
            </a:r>
            <a:r>
              <a:rPr lang="hr-HR" sz="2800" dirty="0" err="1" smtClean="0"/>
              <a:t>Parliament</a:t>
            </a:r>
            <a:r>
              <a:rPr lang="hr-HR" sz="2800" dirty="0" smtClean="0"/>
              <a:t>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err="1" smtClean="0"/>
              <a:t>Both</a:t>
            </a:r>
            <a:r>
              <a:rPr lang="hr-HR" sz="2800" dirty="0" smtClean="0"/>
              <a:t> </a:t>
            </a:r>
            <a:r>
              <a:rPr lang="hr-HR" sz="2800" dirty="0" err="1"/>
              <a:t>levels</a:t>
            </a:r>
            <a:r>
              <a:rPr lang="hr-HR" sz="2800" dirty="0"/>
              <a:t> </a:t>
            </a:r>
            <a:r>
              <a:rPr lang="hr-HR" sz="2800" dirty="0" err="1"/>
              <a:t>of</a:t>
            </a:r>
            <a:r>
              <a:rPr lang="hr-HR" sz="2800" dirty="0"/>
              <a:t> </a:t>
            </a:r>
            <a:r>
              <a:rPr lang="hr-HR" sz="2800" dirty="0" err="1"/>
              <a:t>government</a:t>
            </a:r>
            <a:r>
              <a:rPr lang="hr-HR" sz="2800" dirty="0"/>
              <a:t> </a:t>
            </a:r>
            <a:r>
              <a:rPr lang="hr-HR" sz="2800" dirty="0" err="1"/>
              <a:t>in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US </a:t>
            </a:r>
            <a:r>
              <a:rPr lang="hr-HR" sz="2800" dirty="0" err="1"/>
              <a:t>have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power</a:t>
            </a:r>
            <a:r>
              <a:rPr lang="hr-HR" sz="2800" dirty="0"/>
              <a:t> to …………… </a:t>
            </a:r>
            <a:r>
              <a:rPr lang="hr-HR" sz="2800" dirty="0" err="1"/>
              <a:t>taxes</a:t>
            </a:r>
            <a:r>
              <a:rPr lang="hr-HR" sz="2800" dirty="0"/>
              <a:t>, </a:t>
            </a:r>
            <a:r>
              <a:rPr lang="hr-HR" sz="2800" dirty="0" err="1"/>
              <a:t>while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power</a:t>
            </a:r>
            <a:r>
              <a:rPr lang="hr-HR" sz="2800" dirty="0"/>
              <a:t> to </a:t>
            </a:r>
            <a:r>
              <a:rPr lang="hr-HR" sz="2800" dirty="0" err="1"/>
              <a:t>declare</a:t>
            </a:r>
            <a:r>
              <a:rPr lang="hr-HR" sz="2800" dirty="0"/>
              <a:t> </a:t>
            </a:r>
            <a:r>
              <a:rPr lang="hr-HR" sz="2800" dirty="0" err="1"/>
              <a:t>war</a:t>
            </a:r>
            <a:r>
              <a:rPr lang="hr-HR" sz="2800" dirty="0"/>
              <a:t> </a:t>
            </a:r>
            <a:r>
              <a:rPr lang="hr-HR" sz="2800" dirty="0" err="1"/>
              <a:t>is</a:t>
            </a:r>
            <a:r>
              <a:rPr lang="hr-HR" sz="2800" dirty="0"/>
              <a:t> …………… </a:t>
            </a:r>
            <a:r>
              <a:rPr lang="hr-HR" sz="2800" dirty="0" smtClean="0"/>
              <a:t>to </a:t>
            </a: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federal</a:t>
            </a:r>
            <a:r>
              <a:rPr lang="hr-HR" sz="2800" dirty="0"/>
              <a:t> </a:t>
            </a:r>
            <a:r>
              <a:rPr lang="hr-HR" sz="2800" dirty="0" err="1"/>
              <a:t>government</a:t>
            </a:r>
            <a:r>
              <a:rPr lang="hr-HR" sz="2800" dirty="0" smtClean="0"/>
              <a:t>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smtClean="0"/>
              <a:t>A US </a:t>
            </a:r>
            <a:r>
              <a:rPr lang="hr-HR" sz="2800" dirty="0" err="1" smtClean="0"/>
              <a:t>president</a:t>
            </a:r>
            <a:r>
              <a:rPr lang="hr-HR" sz="2800" dirty="0" smtClean="0"/>
              <a:t> </a:t>
            </a:r>
            <a:r>
              <a:rPr lang="hr-HR" sz="2800" dirty="0" err="1" smtClean="0"/>
              <a:t>can</a:t>
            </a:r>
            <a:r>
              <a:rPr lang="hr-HR" sz="2800" dirty="0" smtClean="0"/>
              <a:t> </a:t>
            </a:r>
            <a:r>
              <a:rPr lang="hr-HR" sz="2800" dirty="0" err="1" smtClean="0"/>
              <a:t>be</a:t>
            </a:r>
            <a:r>
              <a:rPr lang="hr-HR" sz="2800" dirty="0" smtClean="0"/>
              <a:t> </a:t>
            </a:r>
            <a:r>
              <a:rPr lang="hr-HR" sz="2800" dirty="0" err="1" smtClean="0"/>
              <a:t>removed</a:t>
            </a:r>
            <a:r>
              <a:rPr lang="hr-HR" sz="2800" dirty="0" smtClean="0"/>
              <a:t> </a:t>
            </a:r>
            <a:r>
              <a:rPr lang="hr-HR" sz="2800" dirty="0" err="1" smtClean="0"/>
              <a:t>from</a:t>
            </a:r>
            <a:r>
              <a:rPr lang="hr-HR" sz="2800" dirty="0" smtClean="0"/>
              <a:t> </a:t>
            </a:r>
            <a:r>
              <a:rPr lang="hr-HR" sz="2800" dirty="0"/>
              <a:t>…………… </a:t>
            </a:r>
            <a:r>
              <a:rPr lang="hr-HR" sz="2800" dirty="0" err="1" smtClean="0"/>
              <a:t>by</a:t>
            </a:r>
            <a:r>
              <a:rPr lang="hr-HR" sz="2800" dirty="0" smtClean="0"/>
              <a:t> …………… 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err="1" smtClean="0"/>
              <a:t>Solicitors</a:t>
            </a:r>
            <a:r>
              <a:rPr lang="hr-HR" sz="2800" dirty="0" smtClean="0"/>
              <a:t> take </a:t>
            </a:r>
            <a:r>
              <a:rPr lang="hr-HR" sz="2800" dirty="0"/>
              <a:t>…………… </a:t>
            </a:r>
            <a:r>
              <a:rPr lang="hr-HR" sz="2800" dirty="0" err="1" smtClean="0"/>
              <a:t>from</a:t>
            </a:r>
            <a:r>
              <a:rPr lang="hr-HR" sz="2800" dirty="0" smtClean="0"/>
              <a:t> </a:t>
            </a:r>
            <a:r>
              <a:rPr lang="hr-HR" sz="2800" dirty="0" err="1" smtClean="0"/>
              <a:t>lay</a:t>
            </a:r>
            <a:r>
              <a:rPr lang="hr-HR" sz="2800" dirty="0" smtClean="0"/>
              <a:t> </a:t>
            </a:r>
            <a:r>
              <a:rPr lang="hr-HR" sz="2800" dirty="0" err="1" smtClean="0"/>
              <a:t>clients</a:t>
            </a:r>
            <a:r>
              <a:rPr lang="hr-HR" sz="2800" dirty="0" smtClean="0"/>
              <a:t>, </a:t>
            </a:r>
            <a:r>
              <a:rPr lang="hr-HR" sz="2800" dirty="0"/>
              <a:t>…………… </a:t>
            </a:r>
            <a:r>
              <a:rPr lang="hr-HR" sz="2800" dirty="0" err="1" smtClean="0"/>
              <a:t>wills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contracts</a:t>
            </a:r>
            <a:r>
              <a:rPr lang="hr-HR" sz="2800" dirty="0" smtClean="0"/>
              <a:t>, </a:t>
            </a:r>
            <a:r>
              <a:rPr lang="hr-HR" sz="2800" dirty="0" err="1" smtClean="0"/>
              <a:t>and</a:t>
            </a:r>
            <a:r>
              <a:rPr lang="hr-HR" sz="2800" dirty="0" smtClean="0"/>
              <a:t> do </a:t>
            </a:r>
            <a:r>
              <a:rPr lang="hr-HR" sz="2800" dirty="0"/>
              <a:t>…………… </a:t>
            </a:r>
            <a:r>
              <a:rPr lang="hr-HR" sz="2800" dirty="0" smtClean="0"/>
              <a:t>. </a:t>
            </a:r>
            <a:r>
              <a:rPr lang="hr-HR" sz="2800" dirty="0" err="1" smtClean="0"/>
              <a:t>They</a:t>
            </a:r>
            <a:r>
              <a:rPr lang="hr-HR" sz="2800" dirty="0" smtClean="0"/>
              <a:t> </a:t>
            </a:r>
            <a:r>
              <a:rPr lang="hr-HR" sz="2800" dirty="0" err="1" smtClean="0"/>
              <a:t>can</a:t>
            </a:r>
            <a:r>
              <a:rPr lang="hr-HR" sz="2800" dirty="0" smtClean="0"/>
              <a:t> </a:t>
            </a:r>
            <a:r>
              <a:rPr lang="hr-HR" sz="2800" dirty="0" err="1" smtClean="0"/>
              <a:t>speak</a:t>
            </a:r>
            <a:r>
              <a:rPr lang="hr-HR" sz="2800" dirty="0" smtClean="0"/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</a:t>
            </a:r>
            <a:r>
              <a:rPr lang="hr-HR" sz="2800" dirty="0" err="1" smtClean="0"/>
              <a:t>higher</a:t>
            </a:r>
            <a:r>
              <a:rPr lang="hr-HR" sz="2800" dirty="0" smtClean="0"/>
              <a:t> </a:t>
            </a:r>
            <a:r>
              <a:rPr lang="hr-HR" sz="2800" dirty="0" err="1" smtClean="0"/>
              <a:t>courts</a:t>
            </a:r>
            <a:r>
              <a:rPr lang="hr-HR" sz="2800" dirty="0" smtClean="0"/>
              <a:t> </a:t>
            </a:r>
            <a:r>
              <a:rPr lang="hr-HR" sz="2800" dirty="0" err="1" smtClean="0"/>
              <a:t>if</a:t>
            </a:r>
            <a:r>
              <a:rPr lang="hr-HR" sz="2800" dirty="0" smtClean="0"/>
              <a:t> </a:t>
            </a:r>
            <a:r>
              <a:rPr lang="hr-HR" sz="2800" dirty="0" err="1" smtClean="0"/>
              <a:t>they</a:t>
            </a:r>
            <a:r>
              <a:rPr lang="hr-HR" sz="2800" dirty="0" smtClean="0"/>
              <a:t> </a:t>
            </a:r>
            <a:r>
              <a:rPr lang="hr-HR" sz="2800" dirty="0" err="1" smtClean="0"/>
              <a:t>have</a:t>
            </a:r>
            <a:r>
              <a:rPr lang="hr-HR" sz="2800" dirty="0" smtClean="0"/>
              <a:t> a(n) </a:t>
            </a:r>
            <a:r>
              <a:rPr lang="hr-HR" sz="2800" dirty="0"/>
              <a:t>…………… </a:t>
            </a:r>
            <a:r>
              <a:rPr lang="hr-HR" sz="2800" dirty="0" err="1" smtClean="0"/>
              <a:t>qualification</a:t>
            </a:r>
            <a:r>
              <a:rPr lang="hr-HR" sz="2800" dirty="0" smtClean="0"/>
              <a:t>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main</a:t>
            </a:r>
            <a:r>
              <a:rPr lang="hr-HR" sz="2800" dirty="0" smtClean="0"/>
              <a:t> </a:t>
            </a:r>
            <a:r>
              <a:rPr lang="hr-HR" sz="2800" dirty="0" err="1" smtClean="0"/>
              <a:t>functions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British </a:t>
            </a:r>
            <a:r>
              <a:rPr lang="hr-HR" sz="2800" dirty="0" err="1" smtClean="0"/>
              <a:t>Parliament</a:t>
            </a:r>
            <a:r>
              <a:rPr lang="hr-HR" sz="2800" dirty="0" smtClean="0"/>
              <a:t> are </a:t>
            </a:r>
            <a:r>
              <a:rPr lang="hr-HR" sz="2800" dirty="0" err="1" smtClean="0"/>
              <a:t>government</a:t>
            </a:r>
            <a:r>
              <a:rPr lang="hr-HR" sz="2800" dirty="0" smtClean="0"/>
              <a:t> ……………, </a:t>
            </a:r>
            <a:r>
              <a:rPr lang="hr-HR" sz="2800" dirty="0"/>
              <a:t>…………… </a:t>
            </a:r>
            <a:r>
              <a:rPr lang="hr-HR" sz="2800" dirty="0" err="1" smtClean="0"/>
              <a:t>issues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day</a:t>
            </a:r>
            <a:r>
              <a:rPr lang="hr-HR" sz="2800" dirty="0" smtClean="0"/>
              <a:t>, </a:t>
            </a:r>
            <a:r>
              <a:rPr lang="hr-HR" sz="2800" dirty="0" err="1" smtClean="0"/>
              <a:t>making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changing</a:t>
            </a:r>
            <a:r>
              <a:rPr lang="hr-HR" sz="2800" dirty="0" smtClean="0"/>
              <a:t> </a:t>
            </a:r>
            <a:r>
              <a:rPr lang="hr-HR" sz="2800" dirty="0" err="1" smtClean="0"/>
              <a:t>laws</a:t>
            </a:r>
            <a:r>
              <a:rPr lang="hr-HR" sz="2800" dirty="0" smtClean="0"/>
              <a:t>,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checking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approving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state</a:t>
            </a:r>
            <a:r>
              <a:rPr lang="hr-HR" sz="2800" dirty="0" smtClean="0"/>
              <a:t> </a:t>
            </a:r>
            <a:r>
              <a:rPr lang="hr-HR" sz="2800" dirty="0"/>
              <a:t>…………… </a:t>
            </a:r>
            <a:r>
              <a:rPr lang="hr-HR" sz="2800" dirty="0" smtClean="0"/>
              <a:t>.</a:t>
            </a:r>
            <a:endParaRPr lang="hr-HR" sz="2800" dirty="0"/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err="1" smtClean="0"/>
              <a:t>Delegated</a:t>
            </a:r>
            <a:r>
              <a:rPr lang="hr-HR" sz="2800" dirty="0" smtClean="0"/>
              <a:t> </a:t>
            </a:r>
            <a:r>
              <a:rPr lang="hr-HR" sz="2800" dirty="0" err="1" smtClean="0"/>
              <a:t>legislation</a:t>
            </a:r>
            <a:r>
              <a:rPr lang="hr-HR" sz="2800" dirty="0" smtClean="0"/>
              <a:t> </a:t>
            </a:r>
            <a:r>
              <a:rPr lang="hr-HR" sz="2800" dirty="0" err="1" smtClean="0"/>
              <a:t>is</a:t>
            </a:r>
            <a:r>
              <a:rPr lang="hr-HR" sz="2800" dirty="0" smtClean="0"/>
              <a:t> </a:t>
            </a:r>
            <a:r>
              <a:rPr lang="hr-HR" sz="2800" dirty="0" err="1" smtClean="0"/>
              <a:t>passed</a:t>
            </a:r>
            <a:r>
              <a:rPr lang="hr-HR" sz="2800" dirty="0" smtClean="0"/>
              <a:t> </a:t>
            </a:r>
            <a:r>
              <a:rPr lang="hr-HR" sz="2800" dirty="0" err="1" smtClean="0"/>
              <a:t>by</a:t>
            </a:r>
            <a:r>
              <a:rPr lang="hr-HR" sz="2800" dirty="0" smtClean="0"/>
              <a:t> </a:t>
            </a:r>
            <a:r>
              <a:rPr lang="hr-HR" sz="2800" dirty="0"/>
              <a:t>…………… </a:t>
            </a:r>
            <a:r>
              <a:rPr lang="hr-HR" sz="2800" dirty="0" err="1" smtClean="0"/>
              <a:t>bodies</a:t>
            </a:r>
            <a:r>
              <a:rPr lang="hr-HR" sz="2800" dirty="0" smtClean="0"/>
              <a:t>,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includes</a:t>
            </a:r>
            <a:r>
              <a:rPr lang="hr-HR" sz="2800" dirty="0" smtClean="0"/>
              <a:t> </a:t>
            </a:r>
            <a:r>
              <a:rPr lang="hr-HR" sz="2800" dirty="0" err="1" smtClean="0"/>
              <a:t>acts</a:t>
            </a:r>
            <a:r>
              <a:rPr lang="hr-HR" sz="2800" dirty="0" smtClean="0"/>
              <a:t> </a:t>
            </a:r>
            <a:r>
              <a:rPr lang="hr-HR" sz="2800" dirty="0" err="1" smtClean="0"/>
              <a:t>such</a:t>
            </a:r>
            <a:r>
              <a:rPr lang="hr-HR" sz="2800" dirty="0" smtClean="0"/>
              <a:t> as </a:t>
            </a:r>
            <a:r>
              <a:rPr lang="hr-HR" sz="2800" dirty="0" err="1" smtClean="0"/>
              <a:t>statutory</a:t>
            </a:r>
            <a:r>
              <a:rPr lang="hr-HR" sz="2800" dirty="0" smtClean="0"/>
              <a:t> </a:t>
            </a:r>
            <a:r>
              <a:rPr lang="hr-HR" sz="2800" dirty="0"/>
              <a:t>…………… </a:t>
            </a:r>
            <a:r>
              <a:rPr lang="hr-HR" sz="2800" dirty="0" smtClean="0"/>
              <a:t>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smtClean="0"/>
              <a:t>…………… </a:t>
            </a:r>
            <a:r>
              <a:rPr lang="hr-HR" sz="2800" dirty="0" err="1" smtClean="0"/>
              <a:t>law</a:t>
            </a:r>
            <a:r>
              <a:rPr lang="hr-HR" sz="2800" dirty="0" smtClean="0"/>
              <a:t> </a:t>
            </a:r>
            <a:r>
              <a:rPr lang="hr-HR" sz="2800" dirty="0" err="1" smtClean="0"/>
              <a:t>is</a:t>
            </a:r>
            <a:r>
              <a:rPr lang="hr-HR" sz="2800" dirty="0" smtClean="0"/>
              <a:t> a </a:t>
            </a:r>
            <a:r>
              <a:rPr lang="hr-HR" sz="2800" dirty="0" err="1" smtClean="0"/>
              <a:t>source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law</a:t>
            </a:r>
            <a:r>
              <a:rPr lang="hr-HR" sz="2800" dirty="0" smtClean="0"/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common</a:t>
            </a:r>
            <a:r>
              <a:rPr lang="hr-HR" sz="2800" dirty="0" smtClean="0"/>
              <a:t> </a:t>
            </a:r>
            <a:r>
              <a:rPr lang="hr-HR" sz="2800" dirty="0" err="1" smtClean="0"/>
              <a:t>law</a:t>
            </a:r>
            <a:r>
              <a:rPr lang="hr-HR" sz="2800" dirty="0" smtClean="0"/>
              <a:t> </a:t>
            </a:r>
            <a:r>
              <a:rPr lang="hr-HR" sz="2800" dirty="0" err="1" smtClean="0"/>
              <a:t>systems</a:t>
            </a:r>
            <a:r>
              <a:rPr lang="hr-HR" sz="28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1800" dirty="0" err="1" smtClean="0"/>
              <a:t>administrative</a:t>
            </a:r>
            <a:r>
              <a:rPr lang="hr-HR" sz="1800" dirty="0" smtClean="0"/>
              <a:t> – </a:t>
            </a:r>
            <a:r>
              <a:rPr lang="hr-HR" sz="1800" dirty="0" err="1" smtClean="0"/>
              <a:t>advocacy</a:t>
            </a:r>
            <a:r>
              <a:rPr lang="hr-HR" sz="1800" dirty="0" smtClean="0"/>
              <a:t> – </a:t>
            </a:r>
            <a:r>
              <a:rPr lang="hr-HR" sz="1800" dirty="0" err="1" smtClean="0"/>
              <a:t>bill</a:t>
            </a:r>
            <a:r>
              <a:rPr lang="hr-HR" sz="1800" dirty="0" smtClean="0"/>
              <a:t> – </a:t>
            </a:r>
            <a:r>
              <a:rPr lang="hr-HR" sz="1800" dirty="0" err="1" smtClean="0"/>
              <a:t>budget</a:t>
            </a:r>
            <a:r>
              <a:rPr lang="hr-HR" sz="1800" dirty="0" smtClean="0"/>
              <a:t> – </a:t>
            </a:r>
            <a:r>
              <a:rPr lang="hr-HR" sz="1800" dirty="0" err="1" smtClean="0"/>
              <a:t>case</a:t>
            </a:r>
            <a:r>
              <a:rPr lang="hr-HR" sz="1800" dirty="0" smtClean="0"/>
              <a:t> – </a:t>
            </a:r>
            <a:r>
              <a:rPr lang="hr-HR" sz="1800" dirty="0" err="1" smtClean="0"/>
              <a:t>conveyancing</a:t>
            </a:r>
            <a:r>
              <a:rPr lang="hr-HR" sz="1800" dirty="0" smtClean="0"/>
              <a:t> </a:t>
            </a:r>
            <a:r>
              <a:rPr lang="hr-HR" sz="1800" dirty="0" err="1" smtClean="0"/>
              <a:t>debating</a:t>
            </a:r>
            <a:r>
              <a:rPr lang="hr-HR" sz="1800" dirty="0" smtClean="0"/>
              <a:t> – </a:t>
            </a:r>
            <a:r>
              <a:rPr lang="hr-HR" sz="1800" dirty="0" err="1" smtClean="0"/>
              <a:t>delegated</a:t>
            </a:r>
            <a:r>
              <a:rPr lang="hr-HR" sz="1800" dirty="0" smtClean="0"/>
              <a:t> – draft – </a:t>
            </a:r>
            <a:r>
              <a:rPr lang="hr-HR" sz="1800" dirty="0" err="1" smtClean="0"/>
              <a:t>impeachment</a:t>
            </a:r>
            <a:r>
              <a:rPr lang="hr-HR" sz="1800" dirty="0" smtClean="0"/>
              <a:t> – </a:t>
            </a:r>
            <a:r>
              <a:rPr lang="hr-HR" sz="1800" dirty="0" err="1" smtClean="0"/>
              <a:t>instruction</a:t>
            </a: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>instrument – </a:t>
            </a:r>
            <a:r>
              <a:rPr lang="hr-HR" sz="1800" dirty="0" err="1" smtClean="0"/>
              <a:t>levy</a:t>
            </a:r>
            <a:r>
              <a:rPr lang="hr-HR" sz="1800" dirty="0" smtClean="0"/>
              <a:t> – mandate – </a:t>
            </a:r>
            <a:r>
              <a:rPr lang="hr-HR" sz="1800" dirty="0" err="1" smtClean="0"/>
              <a:t>office</a:t>
            </a:r>
            <a:r>
              <a:rPr lang="hr-HR" sz="1800" dirty="0" smtClean="0"/>
              <a:t> – </a:t>
            </a:r>
            <a:r>
              <a:rPr lang="hr-HR" sz="1800" dirty="0" err="1" smtClean="0"/>
              <a:t>ratio</a:t>
            </a:r>
            <a:r>
              <a:rPr lang="hr-HR" sz="1800" dirty="0" smtClean="0"/>
              <a:t> - </a:t>
            </a:r>
            <a:r>
              <a:rPr lang="hr-HR" sz="1800" dirty="0" err="1" smtClean="0"/>
              <a:t>scrutiny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403441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binding</a:t>
            </a:r>
            <a:r>
              <a:rPr lang="hr-HR" sz="2800" dirty="0"/>
              <a:t> </a:t>
            </a:r>
            <a:r>
              <a:rPr lang="hr-HR" sz="2800" dirty="0" err="1"/>
              <a:t>part</a:t>
            </a:r>
            <a:r>
              <a:rPr lang="hr-HR" sz="2800" dirty="0"/>
              <a:t> </a:t>
            </a:r>
            <a:r>
              <a:rPr lang="hr-HR" sz="2800" dirty="0" err="1"/>
              <a:t>of</a:t>
            </a:r>
            <a:r>
              <a:rPr lang="hr-HR" sz="2800" dirty="0"/>
              <a:t> a </a:t>
            </a:r>
            <a:r>
              <a:rPr lang="hr-HR" sz="2800" dirty="0" err="1"/>
              <a:t>precedent</a:t>
            </a:r>
            <a:r>
              <a:rPr lang="hr-HR" sz="2800" dirty="0"/>
              <a:t> </a:t>
            </a:r>
            <a:r>
              <a:rPr lang="hr-HR" sz="2800" dirty="0" err="1"/>
              <a:t>is</a:t>
            </a:r>
            <a:r>
              <a:rPr lang="hr-HR" sz="2800" dirty="0"/>
              <a:t> </a:t>
            </a:r>
            <a:r>
              <a:rPr lang="hr-HR" sz="2800" dirty="0" err="1"/>
              <a:t>called</a:t>
            </a:r>
            <a:r>
              <a:rPr lang="hr-HR" sz="2800" dirty="0"/>
              <a:t> </a:t>
            </a:r>
            <a:r>
              <a:rPr lang="hr-HR" sz="2800" dirty="0" smtClean="0"/>
              <a:t>RATIO </a:t>
            </a:r>
            <a:r>
              <a:rPr lang="hr-HR" sz="2800" i="1" dirty="0" err="1" smtClean="0"/>
              <a:t>decidendi</a:t>
            </a:r>
            <a:r>
              <a:rPr lang="hr-HR" sz="2800" dirty="0"/>
              <a:t>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smtClean="0"/>
              <a:t>BILLS are </a:t>
            </a:r>
            <a:r>
              <a:rPr lang="hr-HR" sz="2800" dirty="0" err="1"/>
              <a:t>proposed</a:t>
            </a:r>
            <a:r>
              <a:rPr lang="hr-HR" sz="2800" dirty="0"/>
              <a:t> </a:t>
            </a:r>
            <a:r>
              <a:rPr lang="hr-HR" sz="2800" dirty="0" err="1"/>
              <a:t>by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 smtClean="0"/>
              <a:t>Cabinet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/>
              <a:t>debated</a:t>
            </a:r>
            <a:r>
              <a:rPr lang="hr-HR" sz="2800" dirty="0"/>
              <a:t> </a:t>
            </a:r>
            <a:r>
              <a:rPr lang="hr-HR" sz="2800" dirty="0" err="1"/>
              <a:t>in</a:t>
            </a:r>
            <a:r>
              <a:rPr lang="hr-HR" sz="2800" dirty="0"/>
              <a:t> </a:t>
            </a:r>
            <a:r>
              <a:rPr lang="hr-HR" sz="2800" dirty="0" err="1" smtClean="0"/>
              <a:t>Parliament</a:t>
            </a:r>
            <a:r>
              <a:rPr lang="hr-HR" sz="2800" dirty="0" smtClean="0"/>
              <a:t>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err="1" smtClean="0"/>
              <a:t>Both</a:t>
            </a:r>
            <a:r>
              <a:rPr lang="hr-HR" sz="2800" dirty="0" smtClean="0"/>
              <a:t> </a:t>
            </a:r>
            <a:r>
              <a:rPr lang="hr-HR" sz="2800" dirty="0" err="1"/>
              <a:t>levels</a:t>
            </a:r>
            <a:r>
              <a:rPr lang="hr-HR" sz="2800" dirty="0"/>
              <a:t> </a:t>
            </a:r>
            <a:r>
              <a:rPr lang="hr-HR" sz="2800" dirty="0" err="1"/>
              <a:t>of</a:t>
            </a:r>
            <a:r>
              <a:rPr lang="hr-HR" sz="2800" dirty="0"/>
              <a:t> </a:t>
            </a:r>
            <a:r>
              <a:rPr lang="hr-HR" sz="2800" dirty="0" err="1"/>
              <a:t>government</a:t>
            </a:r>
            <a:r>
              <a:rPr lang="hr-HR" sz="2800" dirty="0"/>
              <a:t> </a:t>
            </a:r>
            <a:r>
              <a:rPr lang="hr-HR" sz="2800" dirty="0" err="1"/>
              <a:t>in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US </a:t>
            </a:r>
            <a:r>
              <a:rPr lang="hr-HR" sz="2800" dirty="0" err="1"/>
              <a:t>have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power</a:t>
            </a:r>
            <a:r>
              <a:rPr lang="hr-HR" sz="2800" dirty="0"/>
              <a:t> to </a:t>
            </a:r>
            <a:r>
              <a:rPr lang="hr-HR" sz="2800" dirty="0" smtClean="0"/>
              <a:t>LEVY </a:t>
            </a:r>
            <a:r>
              <a:rPr lang="hr-HR" sz="2800" dirty="0" err="1" smtClean="0"/>
              <a:t>taxes</a:t>
            </a:r>
            <a:r>
              <a:rPr lang="hr-HR" sz="2800" dirty="0"/>
              <a:t>, </a:t>
            </a:r>
            <a:r>
              <a:rPr lang="hr-HR" sz="2800" dirty="0" err="1"/>
              <a:t>while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power</a:t>
            </a:r>
            <a:r>
              <a:rPr lang="hr-HR" sz="2800" dirty="0"/>
              <a:t> to </a:t>
            </a:r>
            <a:r>
              <a:rPr lang="hr-HR" sz="2800" dirty="0" err="1"/>
              <a:t>declare</a:t>
            </a:r>
            <a:r>
              <a:rPr lang="hr-HR" sz="2800" dirty="0"/>
              <a:t> </a:t>
            </a:r>
            <a:r>
              <a:rPr lang="hr-HR" sz="2800" dirty="0" err="1"/>
              <a:t>war</a:t>
            </a:r>
            <a:r>
              <a:rPr lang="hr-HR" sz="2800" dirty="0"/>
              <a:t> </a:t>
            </a:r>
            <a:r>
              <a:rPr lang="hr-HR" sz="2800" dirty="0" err="1"/>
              <a:t>is</a:t>
            </a:r>
            <a:r>
              <a:rPr lang="hr-HR" sz="2800" dirty="0"/>
              <a:t> </a:t>
            </a:r>
            <a:r>
              <a:rPr lang="hr-HR" sz="2800" dirty="0" smtClean="0"/>
              <a:t>DELEGATED to </a:t>
            </a: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federal</a:t>
            </a:r>
            <a:r>
              <a:rPr lang="hr-HR" sz="2800" dirty="0"/>
              <a:t> </a:t>
            </a:r>
            <a:r>
              <a:rPr lang="hr-HR" sz="2800" dirty="0" err="1"/>
              <a:t>government</a:t>
            </a:r>
            <a:r>
              <a:rPr lang="hr-HR" sz="2800" dirty="0" smtClean="0"/>
              <a:t>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smtClean="0"/>
              <a:t>A US </a:t>
            </a:r>
            <a:r>
              <a:rPr lang="hr-HR" sz="2800" dirty="0" err="1" smtClean="0"/>
              <a:t>president</a:t>
            </a:r>
            <a:r>
              <a:rPr lang="hr-HR" sz="2800" dirty="0" smtClean="0"/>
              <a:t> </a:t>
            </a:r>
            <a:r>
              <a:rPr lang="hr-HR" sz="2800" dirty="0" err="1" smtClean="0"/>
              <a:t>can</a:t>
            </a:r>
            <a:r>
              <a:rPr lang="hr-HR" sz="2800" dirty="0" smtClean="0"/>
              <a:t> </a:t>
            </a:r>
            <a:r>
              <a:rPr lang="hr-HR" sz="2800" dirty="0" err="1" smtClean="0"/>
              <a:t>be</a:t>
            </a:r>
            <a:r>
              <a:rPr lang="hr-HR" sz="2800" dirty="0" smtClean="0"/>
              <a:t> </a:t>
            </a:r>
            <a:r>
              <a:rPr lang="hr-HR" sz="2800" dirty="0" err="1" smtClean="0"/>
              <a:t>removed</a:t>
            </a:r>
            <a:r>
              <a:rPr lang="hr-HR" sz="2800" dirty="0" smtClean="0"/>
              <a:t> </a:t>
            </a:r>
            <a:r>
              <a:rPr lang="hr-HR" sz="2800" dirty="0" err="1" smtClean="0"/>
              <a:t>from</a:t>
            </a:r>
            <a:r>
              <a:rPr lang="hr-HR" sz="2800" dirty="0" smtClean="0"/>
              <a:t> OFFICE </a:t>
            </a:r>
            <a:r>
              <a:rPr lang="hr-HR" sz="2800" dirty="0" err="1" smtClean="0"/>
              <a:t>by</a:t>
            </a:r>
            <a:r>
              <a:rPr lang="hr-HR" sz="2800" dirty="0" smtClean="0"/>
              <a:t> IMPEACHMENT.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err="1" smtClean="0"/>
              <a:t>Solicitors</a:t>
            </a:r>
            <a:r>
              <a:rPr lang="hr-HR" sz="2800" dirty="0" smtClean="0"/>
              <a:t> take INSTRUCTIONS </a:t>
            </a:r>
            <a:r>
              <a:rPr lang="hr-HR" sz="2800" dirty="0" err="1" smtClean="0"/>
              <a:t>from</a:t>
            </a:r>
            <a:r>
              <a:rPr lang="hr-HR" sz="2800" dirty="0" smtClean="0"/>
              <a:t> </a:t>
            </a:r>
            <a:r>
              <a:rPr lang="hr-HR" sz="2800" dirty="0" err="1" smtClean="0"/>
              <a:t>lay</a:t>
            </a:r>
            <a:r>
              <a:rPr lang="hr-HR" sz="2800" dirty="0" smtClean="0"/>
              <a:t> </a:t>
            </a:r>
            <a:r>
              <a:rPr lang="hr-HR" sz="2800" dirty="0" err="1" smtClean="0"/>
              <a:t>clients</a:t>
            </a:r>
            <a:r>
              <a:rPr lang="hr-HR" sz="2800" dirty="0" smtClean="0"/>
              <a:t>, DRAFT </a:t>
            </a:r>
            <a:r>
              <a:rPr lang="hr-HR" sz="2800" dirty="0" err="1" smtClean="0"/>
              <a:t>wills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contracts</a:t>
            </a:r>
            <a:r>
              <a:rPr lang="hr-HR" sz="2800" dirty="0" smtClean="0"/>
              <a:t>, </a:t>
            </a:r>
            <a:r>
              <a:rPr lang="hr-HR" sz="2800" dirty="0" err="1" smtClean="0"/>
              <a:t>and</a:t>
            </a:r>
            <a:r>
              <a:rPr lang="hr-HR" sz="2800" dirty="0" smtClean="0"/>
              <a:t> do CONVEYANCING. </a:t>
            </a:r>
            <a:r>
              <a:rPr lang="hr-HR" sz="2800" dirty="0" err="1" smtClean="0"/>
              <a:t>They</a:t>
            </a:r>
            <a:r>
              <a:rPr lang="hr-HR" sz="2800" dirty="0" smtClean="0"/>
              <a:t> </a:t>
            </a:r>
            <a:r>
              <a:rPr lang="hr-HR" sz="2800" dirty="0" err="1" smtClean="0"/>
              <a:t>can</a:t>
            </a:r>
            <a:r>
              <a:rPr lang="hr-HR" sz="2800" dirty="0" smtClean="0"/>
              <a:t> </a:t>
            </a:r>
            <a:r>
              <a:rPr lang="hr-HR" sz="2800" dirty="0" err="1" smtClean="0"/>
              <a:t>speak</a:t>
            </a:r>
            <a:r>
              <a:rPr lang="hr-HR" sz="2800" dirty="0" smtClean="0"/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</a:t>
            </a:r>
            <a:r>
              <a:rPr lang="hr-HR" sz="2800" dirty="0" err="1" smtClean="0"/>
              <a:t>higher</a:t>
            </a:r>
            <a:r>
              <a:rPr lang="hr-HR" sz="2800" dirty="0" smtClean="0"/>
              <a:t> </a:t>
            </a:r>
            <a:r>
              <a:rPr lang="hr-HR" sz="2800" dirty="0" err="1" smtClean="0"/>
              <a:t>courts</a:t>
            </a:r>
            <a:r>
              <a:rPr lang="hr-HR" sz="2800" dirty="0" smtClean="0"/>
              <a:t> </a:t>
            </a:r>
            <a:r>
              <a:rPr lang="hr-HR" sz="2800" dirty="0" err="1" smtClean="0"/>
              <a:t>if</a:t>
            </a:r>
            <a:r>
              <a:rPr lang="hr-HR" sz="2800" dirty="0" smtClean="0"/>
              <a:t> </a:t>
            </a:r>
            <a:r>
              <a:rPr lang="hr-HR" sz="2800" dirty="0" err="1" smtClean="0"/>
              <a:t>they</a:t>
            </a:r>
            <a:r>
              <a:rPr lang="hr-HR" sz="2800" dirty="0" smtClean="0"/>
              <a:t> </a:t>
            </a:r>
            <a:r>
              <a:rPr lang="hr-HR" sz="2800" dirty="0" err="1" smtClean="0"/>
              <a:t>have</a:t>
            </a:r>
            <a:r>
              <a:rPr lang="hr-HR" sz="2800" dirty="0" smtClean="0"/>
              <a:t> a(n) ADVOCACY </a:t>
            </a:r>
            <a:r>
              <a:rPr lang="hr-HR" sz="2800" dirty="0" err="1" smtClean="0"/>
              <a:t>qualification</a:t>
            </a:r>
            <a:r>
              <a:rPr lang="hr-HR" sz="2800" dirty="0" smtClean="0"/>
              <a:t>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main</a:t>
            </a:r>
            <a:r>
              <a:rPr lang="hr-HR" sz="2800" dirty="0" smtClean="0"/>
              <a:t> </a:t>
            </a:r>
            <a:r>
              <a:rPr lang="hr-HR" sz="2800" dirty="0" err="1" smtClean="0"/>
              <a:t>functions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British </a:t>
            </a:r>
            <a:r>
              <a:rPr lang="hr-HR" sz="2800" dirty="0" err="1" smtClean="0"/>
              <a:t>Parliament</a:t>
            </a:r>
            <a:r>
              <a:rPr lang="hr-HR" sz="2800" dirty="0" smtClean="0"/>
              <a:t> are </a:t>
            </a:r>
            <a:r>
              <a:rPr lang="hr-HR" sz="2800" dirty="0" err="1" smtClean="0"/>
              <a:t>government</a:t>
            </a:r>
            <a:r>
              <a:rPr lang="hr-HR" sz="2800" dirty="0" smtClean="0"/>
              <a:t> SCRUTINY, DEBATING </a:t>
            </a:r>
            <a:r>
              <a:rPr lang="hr-HR" sz="2800" dirty="0" err="1" smtClean="0"/>
              <a:t>issues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day</a:t>
            </a:r>
            <a:r>
              <a:rPr lang="hr-HR" sz="2800" dirty="0" smtClean="0"/>
              <a:t>, </a:t>
            </a:r>
            <a:r>
              <a:rPr lang="hr-HR" sz="2800" dirty="0" err="1" smtClean="0"/>
              <a:t>making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changing</a:t>
            </a:r>
            <a:r>
              <a:rPr lang="hr-HR" sz="2800" dirty="0" smtClean="0"/>
              <a:t> </a:t>
            </a:r>
            <a:r>
              <a:rPr lang="hr-HR" sz="2800" dirty="0" err="1" smtClean="0"/>
              <a:t>laws</a:t>
            </a:r>
            <a:r>
              <a:rPr lang="hr-HR" sz="2800" dirty="0" smtClean="0"/>
              <a:t>,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checking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approving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state</a:t>
            </a:r>
            <a:r>
              <a:rPr lang="hr-HR" sz="2800" dirty="0" smtClean="0"/>
              <a:t> BUDGET.</a:t>
            </a:r>
            <a:endParaRPr lang="hr-HR" sz="2800" dirty="0"/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err="1" smtClean="0"/>
              <a:t>Delegated</a:t>
            </a:r>
            <a:r>
              <a:rPr lang="hr-HR" sz="2800" dirty="0" smtClean="0"/>
              <a:t> </a:t>
            </a:r>
            <a:r>
              <a:rPr lang="hr-HR" sz="2800" dirty="0" err="1" smtClean="0"/>
              <a:t>legislation</a:t>
            </a:r>
            <a:r>
              <a:rPr lang="hr-HR" sz="2800" dirty="0" smtClean="0"/>
              <a:t> </a:t>
            </a:r>
            <a:r>
              <a:rPr lang="hr-HR" sz="2800" dirty="0" err="1" smtClean="0"/>
              <a:t>is</a:t>
            </a:r>
            <a:r>
              <a:rPr lang="hr-HR" sz="2800" dirty="0" smtClean="0"/>
              <a:t> </a:t>
            </a:r>
            <a:r>
              <a:rPr lang="hr-HR" sz="2800" dirty="0" err="1" smtClean="0"/>
              <a:t>passed</a:t>
            </a:r>
            <a:r>
              <a:rPr lang="hr-HR" sz="2800" dirty="0" smtClean="0"/>
              <a:t> </a:t>
            </a:r>
            <a:r>
              <a:rPr lang="hr-HR" sz="2800" dirty="0" err="1" smtClean="0"/>
              <a:t>by</a:t>
            </a:r>
            <a:r>
              <a:rPr lang="hr-HR" sz="2800" dirty="0" smtClean="0"/>
              <a:t> ADMINISTRATIVE </a:t>
            </a:r>
            <a:r>
              <a:rPr lang="hr-HR" sz="2800" dirty="0" err="1" smtClean="0"/>
              <a:t>bodies</a:t>
            </a:r>
            <a:r>
              <a:rPr lang="hr-HR" sz="2800" dirty="0" smtClean="0"/>
              <a:t>,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includes</a:t>
            </a:r>
            <a:r>
              <a:rPr lang="hr-HR" sz="2800" dirty="0" smtClean="0"/>
              <a:t> </a:t>
            </a:r>
            <a:r>
              <a:rPr lang="hr-HR" sz="2800" dirty="0" err="1" smtClean="0"/>
              <a:t>acts</a:t>
            </a:r>
            <a:r>
              <a:rPr lang="hr-HR" sz="2800" dirty="0" smtClean="0"/>
              <a:t> </a:t>
            </a:r>
            <a:r>
              <a:rPr lang="hr-HR" sz="2800" dirty="0" err="1" smtClean="0"/>
              <a:t>such</a:t>
            </a:r>
            <a:r>
              <a:rPr lang="hr-HR" sz="2800" dirty="0" smtClean="0"/>
              <a:t> as </a:t>
            </a:r>
            <a:r>
              <a:rPr lang="hr-HR" sz="2800" dirty="0" err="1" smtClean="0"/>
              <a:t>statutory</a:t>
            </a:r>
            <a:r>
              <a:rPr lang="hr-HR" sz="2800" dirty="0" smtClean="0"/>
              <a:t> INSTRUMENTS.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smtClean="0"/>
              <a:t>CASE </a:t>
            </a:r>
            <a:r>
              <a:rPr lang="hr-HR" sz="2800" dirty="0" err="1" smtClean="0"/>
              <a:t>law</a:t>
            </a:r>
            <a:r>
              <a:rPr lang="hr-HR" sz="2800" dirty="0" smtClean="0"/>
              <a:t> </a:t>
            </a:r>
            <a:r>
              <a:rPr lang="hr-HR" sz="2800" dirty="0" err="1" smtClean="0"/>
              <a:t>is</a:t>
            </a:r>
            <a:r>
              <a:rPr lang="hr-HR" sz="2800" dirty="0" smtClean="0"/>
              <a:t> a </a:t>
            </a:r>
            <a:r>
              <a:rPr lang="hr-HR" sz="2800" dirty="0" err="1" smtClean="0"/>
              <a:t>source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law</a:t>
            </a:r>
            <a:r>
              <a:rPr lang="hr-HR" sz="2800" dirty="0" smtClean="0"/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common</a:t>
            </a:r>
            <a:r>
              <a:rPr lang="hr-HR" sz="2800" dirty="0" smtClean="0"/>
              <a:t> </a:t>
            </a:r>
            <a:r>
              <a:rPr lang="hr-HR" sz="2800" dirty="0" err="1" smtClean="0"/>
              <a:t>law</a:t>
            </a:r>
            <a:r>
              <a:rPr lang="hr-HR" sz="2800" dirty="0" smtClean="0"/>
              <a:t> </a:t>
            </a:r>
            <a:r>
              <a:rPr lang="hr-HR" sz="2800" dirty="0" err="1" smtClean="0"/>
              <a:t>systems</a:t>
            </a:r>
            <a:r>
              <a:rPr lang="hr-HR" sz="28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4400" dirty="0" err="1" smtClean="0"/>
              <a:t>Translate</a:t>
            </a:r>
            <a:r>
              <a:rPr lang="hr-HR" sz="4400" dirty="0" smtClean="0"/>
              <a:t> </a:t>
            </a:r>
            <a:r>
              <a:rPr lang="hr-HR" sz="4400" dirty="0" err="1" smtClean="0"/>
              <a:t>into</a:t>
            </a:r>
            <a:r>
              <a:rPr lang="hr-HR" sz="4400" dirty="0" smtClean="0"/>
              <a:t> Croatian</a:t>
            </a: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53828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smtClean="0"/>
              <a:t>Obvezujući dio presedana naziva se </a:t>
            </a:r>
            <a:r>
              <a:rPr lang="hr-HR" sz="2800" i="1" dirty="0" err="1" smtClean="0"/>
              <a:t>ratio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decidendi</a:t>
            </a:r>
            <a:r>
              <a:rPr lang="hr-HR" sz="2800" dirty="0" smtClean="0"/>
              <a:t>.</a:t>
            </a:r>
            <a:endParaRPr lang="hr-HR" sz="2800" dirty="0"/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smtClean="0"/>
              <a:t>Zakonodavne prijedloge predlaže Vlada, a raspravljaju se u Parlamentu.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smtClean="0"/>
              <a:t>Obje razine vlasti u SAD-u imaju ovlast ubiranja poreza, a ovlast objave rata delegirana je na saveznu vladu.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smtClean="0"/>
              <a:t>Predsjednika SAD-a može se </a:t>
            </a:r>
            <a:r>
              <a:rPr lang="hr-HR" sz="2800" dirty="0" smtClean="0"/>
              <a:t>razriješiti dužnosti </a:t>
            </a:r>
            <a:r>
              <a:rPr lang="hr-HR" sz="2800" dirty="0" smtClean="0"/>
              <a:t>postupkom opoziva (odgovornosti).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err="1" smtClean="0"/>
              <a:t>Solicitore</a:t>
            </a:r>
            <a:r>
              <a:rPr lang="hr-HR" sz="2800" dirty="0" smtClean="0"/>
              <a:t> unajmljuju klijenti laici. Bave se sastavljanjem oporuka i ugovora i prijenosom prava vlasništva. Imaju pravo zastupanja u višim sudovima ako imaju dozvolu za zastupanje.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smtClean="0"/>
              <a:t>Glavne funkcije Britanskog parlamenta su praćenje rada vlade, raspravljanje o tekućim problemima, donošenje i mijenjanje zakona, te provjera i odobravanje državnog proračuna.</a:t>
            </a:r>
            <a:endParaRPr lang="hr-HR" sz="2800" dirty="0"/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smtClean="0"/>
              <a:t>Delegirano zakonodavstvo donose upravna tijela, a uključuje akte kao što su provedbeni propisi (uredbe, pravilnici)</a:t>
            </a:r>
          </a:p>
          <a:p>
            <a:pPr marL="566928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800" dirty="0" smtClean="0"/>
              <a:t>Sudska praksa je izvor prava u </a:t>
            </a:r>
            <a:r>
              <a:rPr lang="hr-HR" sz="2800" i="1" dirty="0" err="1" smtClean="0"/>
              <a:t>common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law</a:t>
            </a:r>
            <a:r>
              <a:rPr lang="hr-HR" sz="2800" dirty="0" smtClean="0"/>
              <a:t> sustavima.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4400" dirty="0" err="1" smtClean="0"/>
              <a:t>Translate</a:t>
            </a:r>
            <a:r>
              <a:rPr lang="hr-HR" sz="4400" dirty="0" smtClean="0"/>
              <a:t> </a:t>
            </a:r>
            <a:r>
              <a:rPr lang="hr-HR" sz="4400" dirty="0" err="1" smtClean="0"/>
              <a:t>into</a:t>
            </a:r>
            <a:r>
              <a:rPr lang="hr-HR" sz="4400" dirty="0" smtClean="0"/>
              <a:t> Croatian</a:t>
            </a: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362627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1807</TotalTime>
  <Words>1321</Words>
  <Application>Microsoft Office PowerPoint</Application>
  <PresentationFormat>On-screen Show (4:3)</PresentationFormat>
  <Paragraphs>154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Lucida Sans Unicode</vt:lpstr>
      <vt:lpstr>Verdana</vt:lpstr>
      <vt:lpstr>Wingdings 2</vt:lpstr>
      <vt:lpstr>Wingdings 3</vt:lpstr>
      <vt:lpstr>Concourse</vt:lpstr>
      <vt:lpstr>English for Lawyers 2</vt:lpstr>
      <vt:lpstr>Revision</vt:lpstr>
      <vt:lpstr>Complete the sentences I</vt:lpstr>
      <vt:lpstr>Complete the sentences I</vt:lpstr>
      <vt:lpstr>Complete the sentences II</vt:lpstr>
      <vt:lpstr>Complete the sentences II</vt:lpstr>
      <vt:lpstr>administrative – advocacy – bill – budget – case – conveyancing debating – delegated – draft – impeachment – instruction instrument – levy – mandate – office – ratio - scrutiny</vt:lpstr>
      <vt:lpstr>Translate into Croatian</vt:lpstr>
      <vt:lpstr>Translate into Croatian</vt:lpstr>
      <vt:lpstr>Explain/translate the following terms</vt:lpstr>
      <vt:lpstr>Explain/translate the following terms</vt:lpstr>
      <vt:lpstr>The British Parliament</vt:lpstr>
      <vt:lpstr>The Court System</vt:lpstr>
      <vt:lpstr>American federalism</vt:lpstr>
      <vt:lpstr>American federalism</vt:lpstr>
      <vt:lpstr>American federalism</vt:lpstr>
      <vt:lpstr>The Supreme Court</vt:lpstr>
      <vt:lpstr>The Supreme Court</vt:lpstr>
      <vt:lpstr>PowerPoint Presentation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 1</dc:title>
  <dc:creator>Test</dc:creator>
  <cp:lastModifiedBy>Miljen Matijašević</cp:lastModifiedBy>
  <cp:revision>127</cp:revision>
  <dcterms:created xsi:type="dcterms:W3CDTF">2008-09-29T13:50:14Z</dcterms:created>
  <dcterms:modified xsi:type="dcterms:W3CDTF">2018-05-18T08:22:11Z</dcterms:modified>
</cp:coreProperties>
</file>