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9"/>
  </p:notesMasterIdLst>
  <p:sldIdLst>
    <p:sldId id="256" r:id="rId2"/>
    <p:sldId id="287" r:id="rId3"/>
    <p:sldId id="315" r:id="rId4"/>
    <p:sldId id="316" r:id="rId5"/>
    <p:sldId id="317" r:id="rId6"/>
    <p:sldId id="318" r:id="rId7"/>
    <p:sldId id="319" r:id="rId8"/>
    <p:sldId id="322" r:id="rId9"/>
    <p:sldId id="323" r:id="rId10"/>
    <p:sldId id="320" r:id="rId11"/>
    <p:sldId id="321" r:id="rId12"/>
    <p:sldId id="325" r:id="rId13"/>
    <p:sldId id="324" r:id="rId14"/>
    <p:sldId id="326" r:id="rId15"/>
    <p:sldId id="327" r:id="rId16"/>
    <p:sldId id="328" r:id="rId17"/>
    <p:sldId id="329" r:id="rId18"/>
    <p:sldId id="330" r:id="rId19"/>
    <p:sldId id="332" r:id="rId20"/>
    <p:sldId id="333" r:id="rId21"/>
    <p:sldId id="334" r:id="rId22"/>
    <p:sldId id="335" r:id="rId23"/>
    <p:sldId id="336" r:id="rId24"/>
    <p:sldId id="337" r:id="rId25"/>
    <p:sldId id="331" r:id="rId26"/>
    <p:sldId id="338" r:id="rId27"/>
    <p:sldId id="305" r:id="rId2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EFB9E-1EE0-463C-9DCB-76DCC02C92F7}" type="datetimeFigureOut">
              <a:rPr lang="hr-HR" smtClean="0"/>
              <a:t>6.3.2018.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768A7-D4F7-4BDE-8C50-9BD98B3F23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064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0BCF3-EC7A-4BB3-9560-CC6FB9D56701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0267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0BCF3-EC7A-4BB3-9560-CC6FB9D56701}" type="slidenum">
              <a:rPr lang="hr-HR" smtClean="0"/>
              <a:t>25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091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6.3.2018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7200" dirty="0" smtClean="0"/>
              <a:t>English for Lawyers 2</a:t>
            </a:r>
            <a:endParaRPr lang="hr-HR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389029"/>
          </a:xfrm>
        </p:spPr>
        <p:txBody>
          <a:bodyPr>
            <a:normAutofit/>
          </a:bodyPr>
          <a:lstStyle/>
          <a:p>
            <a:r>
              <a:rPr lang="hr-HR" dirty="0" smtClean="0"/>
              <a:t>Lecturer: Miljen Matijašević</a:t>
            </a:r>
          </a:p>
          <a:p>
            <a:r>
              <a:rPr lang="hr-HR" sz="1900" dirty="0" smtClean="0"/>
              <a:t>e-mail: </a:t>
            </a:r>
            <a:r>
              <a:rPr lang="hr-HR" sz="1900" dirty="0" err="1" smtClean="0"/>
              <a:t>miljen.matijasevic</a:t>
            </a:r>
            <a:r>
              <a:rPr lang="hr-HR" sz="1900" dirty="0" smtClean="0"/>
              <a:t>@</a:t>
            </a:r>
            <a:r>
              <a:rPr lang="hr-HR" sz="1900" dirty="0" err="1" smtClean="0"/>
              <a:t>gmail.com</a:t>
            </a:r>
            <a:endParaRPr lang="hr-HR" sz="1900" dirty="0" smtClean="0"/>
          </a:p>
          <a:p>
            <a:r>
              <a:rPr lang="hr-HR" dirty="0" err="1" smtClean="0"/>
              <a:t>Session</a:t>
            </a:r>
            <a:r>
              <a:rPr lang="hr-HR" dirty="0" smtClean="0"/>
              <a:t> 2, 6 Mar 2018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COMMON </a:t>
            </a:r>
            <a:r>
              <a:rPr lang="hr-HR" b="1" dirty="0" smtClean="0"/>
              <a:t>LAW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EQUITY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STATUTE LAW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DELEGATED LEGISLATION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ECHR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EU LAW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CUSTOM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English </a:t>
            </a:r>
            <a:r>
              <a:rPr lang="hr-HR" dirty="0" err="1" smtClean="0"/>
              <a:t>Law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1867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GENERAL CUSTOMS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served</a:t>
            </a:r>
            <a:r>
              <a:rPr lang="hr-HR" dirty="0" smtClean="0"/>
              <a:t> as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basis</a:t>
            </a:r>
            <a:r>
              <a:rPr lang="hr-HR" dirty="0" smtClean="0"/>
              <a:t> </a:t>
            </a:r>
            <a:r>
              <a:rPr lang="hr-HR" dirty="0" smtClean="0"/>
              <a:t>for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 lvl="1" indent="-256032">
              <a:buFont typeface="Wingdings 3"/>
              <a:buChar char=""/>
              <a:defRPr/>
            </a:pPr>
            <a:r>
              <a:rPr lang="hr-HR" dirty="0" smtClean="0"/>
              <a:t>some original </a:t>
            </a:r>
            <a:r>
              <a:rPr lang="hr-HR" dirty="0" err="1" smtClean="0"/>
              <a:t>court</a:t>
            </a:r>
            <a:r>
              <a:rPr lang="hr-HR" dirty="0" smtClean="0"/>
              <a:t> </a:t>
            </a:r>
            <a:r>
              <a:rPr lang="hr-HR" dirty="0" err="1" smtClean="0"/>
              <a:t>decisions</a:t>
            </a:r>
            <a:r>
              <a:rPr lang="hr-HR" dirty="0" smtClean="0"/>
              <a:t>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customs</a:t>
            </a:r>
            <a:r>
              <a:rPr lang="hr-HR" dirty="0" smtClean="0"/>
              <a:t>, </a:t>
            </a:r>
            <a:r>
              <a:rPr lang="hr-HR" dirty="0" err="1" smtClean="0"/>
              <a:t>accepted</a:t>
            </a:r>
            <a:r>
              <a:rPr lang="hr-HR" dirty="0" smtClean="0"/>
              <a:t> </a:t>
            </a:r>
            <a:r>
              <a:rPr lang="hr-HR" dirty="0" err="1" smtClean="0"/>
              <a:t>practices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community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LOCAL CUSTOMS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refers</a:t>
            </a:r>
            <a:r>
              <a:rPr lang="hr-HR" dirty="0" smtClean="0"/>
              <a:t> to </a:t>
            </a:r>
            <a:r>
              <a:rPr lang="hr-HR" dirty="0" err="1" smtClean="0"/>
              <a:t>local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r>
              <a:rPr lang="hr-HR" dirty="0" smtClean="0"/>
              <a:t>, </a:t>
            </a:r>
            <a:r>
              <a:rPr lang="hr-HR" dirty="0" err="1" smtClean="0"/>
              <a:t>e.g</a:t>
            </a:r>
            <a:r>
              <a:rPr lang="hr-HR" dirty="0" smtClean="0"/>
              <a:t>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to use </a:t>
            </a:r>
            <a:r>
              <a:rPr lang="hr-HR" dirty="0" err="1" smtClean="0"/>
              <a:t>land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particular</a:t>
            </a:r>
            <a:r>
              <a:rPr lang="hr-HR" dirty="0" smtClean="0"/>
              <a:t> </a:t>
            </a:r>
            <a:r>
              <a:rPr lang="hr-HR" dirty="0" err="1" smtClean="0"/>
              <a:t>way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way</a:t>
            </a:r>
            <a:endParaRPr lang="hr-HR" dirty="0" smtClean="0"/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part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i="1" dirty="0" err="1" smtClean="0"/>
              <a:t>per</a:t>
            </a:r>
            <a:r>
              <a:rPr lang="hr-HR" i="1" dirty="0" smtClean="0"/>
              <a:t> se</a:t>
            </a:r>
            <a:r>
              <a:rPr lang="hr-HR" dirty="0" smtClean="0"/>
              <a:t>, but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recognized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Custom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8477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instituted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12th </a:t>
            </a:r>
            <a:r>
              <a:rPr lang="hr-HR" dirty="0" err="1" smtClean="0"/>
              <a:t>century</a:t>
            </a:r>
            <a:r>
              <a:rPr lang="hr-HR" dirty="0" smtClean="0"/>
              <a:t> </a:t>
            </a:r>
            <a:r>
              <a:rPr lang="hr-HR" dirty="0" err="1" smtClean="0"/>
              <a:t>after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Norman </a:t>
            </a:r>
            <a:r>
              <a:rPr lang="hr-HR" dirty="0" err="1" smtClean="0"/>
              <a:t>Conquest</a:t>
            </a:r>
            <a:r>
              <a:rPr lang="hr-HR" dirty="0" smtClean="0"/>
              <a:t> (1066)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William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Conqueror</a:t>
            </a:r>
            <a:r>
              <a:rPr lang="hr-HR" dirty="0" smtClean="0"/>
              <a:t> – set </a:t>
            </a:r>
            <a:r>
              <a:rPr lang="hr-HR" dirty="0" err="1" smtClean="0"/>
              <a:t>up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King’s</a:t>
            </a:r>
            <a:r>
              <a:rPr lang="hr-HR" dirty="0" smtClean="0"/>
              <a:t> Court (</a:t>
            </a:r>
            <a:r>
              <a:rPr lang="hr-HR" i="1" dirty="0" err="1" smtClean="0"/>
              <a:t>Curia</a:t>
            </a:r>
            <a:r>
              <a:rPr lang="hr-HR" i="1" dirty="0" smtClean="0"/>
              <a:t> </a:t>
            </a:r>
            <a:r>
              <a:rPr lang="hr-HR" i="1" dirty="0" err="1" smtClean="0"/>
              <a:t>Regis</a:t>
            </a:r>
            <a:r>
              <a:rPr lang="hr-HR" dirty="0" smtClean="0"/>
              <a:t>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appointed</a:t>
            </a:r>
            <a:r>
              <a:rPr lang="hr-HR" dirty="0" smtClean="0"/>
              <a:t> </a:t>
            </a:r>
            <a:r>
              <a:rPr lang="hr-HR" dirty="0" err="1" smtClean="0"/>
              <a:t>judges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judges</a:t>
            </a:r>
            <a:r>
              <a:rPr lang="hr-HR" dirty="0" smtClean="0"/>
              <a:t>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travelled</a:t>
            </a:r>
            <a:r>
              <a:rPr lang="hr-HR" dirty="0" smtClean="0"/>
              <a:t> </a:t>
            </a:r>
            <a:r>
              <a:rPr lang="hr-HR" dirty="0" err="1" smtClean="0"/>
              <a:t>around</a:t>
            </a:r>
            <a:r>
              <a:rPr lang="hr-HR" dirty="0" smtClean="0"/>
              <a:t> </a:t>
            </a:r>
            <a:r>
              <a:rPr lang="hr-HR" dirty="0" err="1" smtClean="0"/>
              <a:t>England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Wales to </a:t>
            </a:r>
            <a:r>
              <a:rPr lang="hr-HR" dirty="0" err="1" smtClean="0"/>
              <a:t>decide</a:t>
            </a:r>
            <a:r>
              <a:rPr lang="hr-HR" dirty="0" smtClean="0"/>
              <a:t> </a:t>
            </a:r>
            <a:r>
              <a:rPr lang="hr-HR" dirty="0" err="1" smtClean="0"/>
              <a:t>cases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cases</a:t>
            </a:r>
            <a:r>
              <a:rPr lang="hr-HR" dirty="0" smtClean="0"/>
              <a:t> </a:t>
            </a:r>
            <a:r>
              <a:rPr lang="hr-HR" dirty="0" err="1" smtClean="0"/>
              <a:t>applied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king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his</a:t>
            </a:r>
            <a:r>
              <a:rPr lang="hr-HR" dirty="0" smtClean="0"/>
              <a:t> </a:t>
            </a:r>
            <a:r>
              <a:rPr lang="hr-HR" dirty="0" err="1" smtClean="0"/>
              <a:t>judges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4644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a </a:t>
            </a:r>
            <a:r>
              <a:rPr lang="hr-HR" dirty="0" err="1" smtClean="0"/>
              <a:t>collection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</a:t>
            </a:r>
            <a:r>
              <a:rPr lang="hr-HR" dirty="0" err="1" smtClean="0"/>
              <a:t>rulings</a:t>
            </a:r>
            <a:r>
              <a:rPr lang="hr-HR" dirty="0" smtClean="0"/>
              <a:t> (</a:t>
            </a:r>
            <a:r>
              <a:rPr lang="hr-HR" dirty="0" err="1" smtClean="0"/>
              <a:t>case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)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local</a:t>
            </a:r>
            <a:r>
              <a:rPr lang="hr-HR" dirty="0" smtClean="0"/>
              <a:t> Anglo-</a:t>
            </a:r>
            <a:r>
              <a:rPr lang="hr-HR" dirty="0" err="1" smtClean="0"/>
              <a:t>Saxon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collection</a:t>
            </a:r>
            <a:r>
              <a:rPr lang="hr-HR" dirty="0" smtClean="0"/>
              <a:t> </a:t>
            </a:r>
            <a:r>
              <a:rPr lang="hr-HR" dirty="0" err="1" smtClean="0"/>
              <a:t>ordered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Henry II </a:t>
            </a:r>
            <a:r>
              <a:rPr lang="hr-HR" dirty="0" err="1" smtClean="0"/>
              <a:t>Plantagenet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judges</a:t>
            </a:r>
            <a:r>
              <a:rPr lang="hr-HR" dirty="0" smtClean="0"/>
              <a:t> </a:t>
            </a:r>
            <a:r>
              <a:rPr lang="hr-HR" dirty="0" err="1" smtClean="0"/>
              <a:t>travelled</a:t>
            </a:r>
            <a:r>
              <a:rPr lang="hr-HR" dirty="0" smtClean="0"/>
              <a:t> </a:t>
            </a:r>
            <a:r>
              <a:rPr lang="hr-HR" dirty="0" err="1" smtClean="0"/>
              <a:t>around</a:t>
            </a:r>
            <a:r>
              <a:rPr lang="hr-HR" dirty="0" smtClean="0"/>
              <a:t> </a:t>
            </a:r>
            <a:r>
              <a:rPr lang="hr-H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circuits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to </a:t>
            </a:r>
            <a:r>
              <a:rPr lang="hr-HR" dirty="0" err="1" smtClean="0"/>
              <a:t>decide</a:t>
            </a:r>
            <a:r>
              <a:rPr lang="hr-HR" dirty="0" smtClean="0"/>
              <a:t> </a:t>
            </a:r>
            <a:r>
              <a:rPr lang="hr-HR" dirty="0" err="1" smtClean="0"/>
              <a:t>cases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COMMON LAW –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common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whole</a:t>
            </a:r>
            <a:r>
              <a:rPr lang="hr-HR" dirty="0" smtClean="0"/>
              <a:t> </a:t>
            </a:r>
            <a:r>
              <a:rPr lang="hr-HR" dirty="0" err="1" smtClean="0"/>
              <a:t>territory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England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Wales, </a:t>
            </a:r>
            <a:r>
              <a:rPr lang="hr-HR" dirty="0" err="1" smtClean="0"/>
              <a:t>unified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term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a </a:t>
            </a:r>
            <a:r>
              <a:rPr lang="hr-HR" dirty="0" err="1" smtClean="0"/>
              <a:t>historical</a:t>
            </a:r>
            <a:r>
              <a:rPr lang="hr-HR" dirty="0" smtClean="0"/>
              <a:t> </a:t>
            </a:r>
            <a:r>
              <a:rPr lang="hr-HR" dirty="0" err="1" smtClean="0"/>
              <a:t>meaning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17110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uncodified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, </a:t>
            </a:r>
            <a:r>
              <a:rPr lang="hr-HR" dirty="0" err="1" smtClean="0"/>
              <a:t>judicial</a:t>
            </a:r>
            <a:r>
              <a:rPr lang="hr-HR" dirty="0" smtClean="0"/>
              <a:t> </a:t>
            </a:r>
            <a:r>
              <a:rPr lang="hr-HR" dirty="0" err="1" smtClean="0"/>
              <a:t>precedents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provide a </a:t>
            </a:r>
            <a:r>
              <a:rPr lang="hr-HR" dirty="0" err="1" smtClean="0"/>
              <a:t>certain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r>
              <a:rPr lang="hr-HR" dirty="0" smtClean="0"/>
              <a:t> </a:t>
            </a:r>
            <a:r>
              <a:rPr lang="hr-HR" dirty="0" err="1" smtClean="0"/>
              <a:t>derived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a </a:t>
            </a:r>
            <a:r>
              <a:rPr lang="hr-HR" dirty="0" err="1" smtClean="0"/>
              <a:t>particular</a:t>
            </a:r>
            <a:r>
              <a:rPr lang="hr-HR" dirty="0" smtClean="0"/>
              <a:t> </a:t>
            </a:r>
            <a:r>
              <a:rPr lang="hr-HR" dirty="0" err="1" smtClean="0"/>
              <a:t>case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e.g</a:t>
            </a:r>
            <a:r>
              <a:rPr lang="hr-HR" dirty="0" smtClean="0"/>
              <a:t>. A </a:t>
            </a:r>
            <a:r>
              <a:rPr lang="hr-HR" dirty="0" err="1" smtClean="0"/>
              <a:t>man</a:t>
            </a:r>
            <a:r>
              <a:rPr lang="hr-HR" dirty="0" smtClean="0"/>
              <a:t> </a:t>
            </a:r>
            <a:r>
              <a:rPr lang="hr-HR" dirty="0" err="1" smtClean="0"/>
              <a:t>who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aware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a </a:t>
            </a:r>
            <a:r>
              <a:rPr lang="hr-HR" dirty="0" err="1" smtClean="0"/>
              <a:t>risk</a:t>
            </a:r>
            <a:r>
              <a:rPr lang="hr-HR" dirty="0" smtClean="0"/>
              <a:t> he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taking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result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damage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liable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damage</a:t>
            </a:r>
            <a:r>
              <a:rPr lang="hr-HR" dirty="0" smtClean="0"/>
              <a:t>. </a:t>
            </a:r>
            <a:r>
              <a:rPr lang="hr-HR" dirty="0" err="1" smtClean="0"/>
              <a:t>If</a:t>
            </a:r>
            <a:r>
              <a:rPr lang="hr-HR" dirty="0" smtClean="0"/>
              <a:t> he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unaware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risk</a:t>
            </a:r>
            <a:r>
              <a:rPr lang="hr-HR" dirty="0" smtClean="0"/>
              <a:t>, he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liable</a:t>
            </a:r>
            <a:r>
              <a:rPr lang="hr-HR" dirty="0" smtClean="0"/>
              <a:t>.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87497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„</a:t>
            </a: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a </a:t>
            </a:r>
            <a:r>
              <a:rPr lang="hr-HR" dirty="0" err="1" smtClean="0"/>
              <a:t>remedy</a:t>
            </a:r>
            <a:r>
              <a:rPr lang="hr-HR" dirty="0" smtClean="0"/>
              <a:t>,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a </a:t>
            </a:r>
            <a:r>
              <a:rPr lang="hr-HR" dirty="0" err="1" smtClean="0"/>
              <a:t>right</a:t>
            </a:r>
            <a:r>
              <a:rPr lang="hr-HR" dirty="0" smtClean="0"/>
              <a:t>”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had a </a:t>
            </a:r>
            <a:r>
              <a:rPr lang="hr-HR" dirty="0" err="1" smtClean="0"/>
              <a:t>limited</a:t>
            </a:r>
            <a:r>
              <a:rPr lang="hr-HR" dirty="0" smtClean="0"/>
              <a:t> </a:t>
            </a: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„</a:t>
            </a:r>
            <a:r>
              <a:rPr lang="hr-HR" dirty="0" err="1" smtClean="0"/>
              <a:t>actions</a:t>
            </a:r>
            <a:r>
              <a:rPr lang="hr-HR" dirty="0" smtClean="0"/>
              <a:t>” (</a:t>
            </a:r>
            <a:r>
              <a:rPr lang="hr-HR" dirty="0" err="1" smtClean="0"/>
              <a:t>lawsuits</a:t>
            </a:r>
            <a:r>
              <a:rPr lang="hr-HR" dirty="0" smtClean="0"/>
              <a:t>)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very</a:t>
            </a:r>
            <a:r>
              <a:rPr lang="hr-HR" dirty="0" smtClean="0"/>
              <a:t> </a:t>
            </a:r>
            <a:r>
              <a:rPr lang="hr-HR" dirty="0" err="1" smtClean="0"/>
              <a:t>strict</a:t>
            </a:r>
            <a:r>
              <a:rPr lang="hr-HR" dirty="0" smtClean="0"/>
              <a:t> </a:t>
            </a:r>
            <a:r>
              <a:rPr lang="hr-HR" dirty="0" err="1" smtClean="0"/>
              <a:t>formal</a:t>
            </a:r>
            <a:r>
              <a:rPr lang="hr-HR" dirty="0" smtClean="0"/>
              <a:t> </a:t>
            </a:r>
            <a:r>
              <a:rPr lang="hr-HR" dirty="0" err="1" smtClean="0"/>
              <a:t>requirements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citizens</a:t>
            </a:r>
            <a:r>
              <a:rPr lang="hr-HR" dirty="0" smtClean="0"/>
              <a:t> </a:t>
            </a:r>
            <a:r>
              <a:rPr lang="hr-HR" dirty="0" err="1" smtClean="0"/>
              <a:t>paid</a:t>
            </a:r>
            <a:r>
              <a:rPr lang="hr-HR" dirty="0" smtClean="0"/>
              <a:t> to take a </a:t>
            </a:r>
            <a:r>
              <a:rPr lang="hr-HR" dirty="0" err="1" smtClean="0"/>
              <a:t>certain</a:t>
            </a:r>
            <a:r>
              <a:rPr lang="hr-HR" dirty="0" smtClean="0"/>
              <a:t> </a:t>
            </a:r>
            <a:r>
              <a:rPr lang="hr-HR" dirty="0" err="1" smtClean="0"/>
              <a:t>type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action</a:t>
            </a:r>
            <a:r>
              <a:rPr lang="hr-HR" dirty="0" smtClean="0"/>
              <a:t> </a:t>
            </a:r>
            <a:r>
              <a:rPr lang="hr-HR" dirty="0" err="1" smtClean="0"/>
              <a:t>against</a:t>
            </a:r>
            <a:r>
              <a:rPr lang="hr-HR" dirty="0" smtClean="0"/>
              <a:t> a </a:t>
            </a:r>
            <a:r>
              <a:rPr lang="hr-HR" dirty="0" err="1" smtClean="0"/>
              <a:t>defendant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formal</a:t>
            </a:r>
            <a:r>
              <a:rPr lang="hr-HR" dirty="0" smtClean="0"/>
              <a:t> </a:t>
            </a:r>
            <a:r>
              <a:rPr lang="hr-HR" dirty="0" err="1" smtClean="0"/>
              <a:t>requirements</a:t>
            </a:r>
            <a:r>
              <a:rPr lang="hr-HR" dirty="0" smtClean="0"/>
              <a:t> had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satisfied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minor</a:t>
            </a:r>
            <a:r>
              <a:rPr lang="hr-HR" dirty="0" smtClean="0"/>
              <a:t> </a:t>
            </a:r>
            <a:r>
              <a:rPr lang="hr-HR" dirty="0" err="1" smtClean="0"/>
              <a:t>errors</a:t>
            </a:r>
            <a:r>
              <a:rPr lang="hr-HR" dirty="0" smtClean="0"/>
              <a:t> </a:t>
            </a:r>
            <a:r>
              <a:rPr lang="hr-HR" dirty="0" err="1" smtClean="0"/>
              <a:t>resulted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failure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remedies</a:t>
            </a:r>
            <a:r>
              <a:rPr lang="hr-HR" dirty="0" smtClean="0"/>
              <a:t> </a:t>
            </a:r>
            <a:r>
              <a:rPr lang="hr-HR" dirty="0" err="1" smtClean="0"/>
              <a:t>fixed</a:t>
            </a:r>
            <a:r>
              <a:rPr lang="hr-HR" dirty="0" smtClean="0"/>
              <a:t> (</a:t>
            </a:r>
            <a:r>
              <a:rPr lang="hr-HR" dirty="0" err="1" smtClean="0"/>
              <a:t>usually</a:t>
            </a:r>
            <a:r>
              <a:rPr lang="hr-HR" dirty="0" smtClean="0"/>
              <a:t> DAMAGES)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 smtClean="0"/>
              <a:t>often</a:t>
            </a:r>
            <a:r>
              <a:rPr lang="hr-HR" dirty="0" smtClean="0"/>
              <a:t> </a:t>
            </a:r>
            <a:r>
              <a:rPr lang="hr-HR" dirty="0" err="1" smtClean="0"/>
              <a:t>resulted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injustice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equity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686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substantive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derived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„</a:t>
            </a:r>
            <a:r>
              <a:rPr lang="hr-HR" dirty="0" err="1" smtClean="0"/>
              <a:t>actions</a:t>
            </a:r>
            <a:r>
              <a:rPr lang="hr-HR" dirty="0" smtClean="0"/>
              <a:t>”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developed</a:t>
            </a:r>
            <a:r>
              <a:rPr lang="hr-HR" dirty="0" smtClean="0"/>
              <a:t> </a:t>
            </a:r>
            <a:r>
              <a:rPr lang="hr-HR" dirty="0" err="1" smtClean="0"/>
              <a:t>over</a:t>
            </a:r>
            <a:r>
              <a:rPr lang="hr-HR" dirty="0" smtClean="0"/>
              <a:t> time </a:t>
            </a:r>
            <a:r>
              <a:rPr lang="hr-HR" dirty="0" err="1" smtClean="0"/>
              <a:t>through</a:t>
            </a:r>
            <a:r>
              <a:rPr lang="hr-HR" dirty="0" smtClean="0"/>
              <a:t> </a:t>
            </a:r>
            <a:r>
              <a:rPr lang="hr-HR" dirty="0" err="1" smtClean="0"/>
              <a:t>precedents</a:t>
            </a: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EQUITY –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answer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rigidity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unfairness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dissatisfied</a:t>
            </a:r>
            <a:r>
              <a:rPr lang="hr-HR" dirty="0" smtClean="0"/>
              <a:t> </a:t>
            </a:r>
            <a:r>
              <a:rPr lang="hr-HR" dirty="0" err="1" smtClean="0"/>
              <a:t>citizens</a:t>
            </a:r>
            <a:r>
              <a:rPr lang="hr-HR" dirty="0" smtClean="0"/>
              <a:t> </a:t>
            </a:r>
            <a:r>
              <a:rPr lang="hr-HR" dirty="0" err="1" smtClean="0"/>
              <a:t>applied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King for </a:t>
            </a:r>
            <a:r>
              <a:rPr lang="hr-HR" dirty="0" err="1" smtClean="0"/>
              <a:t>justice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cases</a:t>
            </a:r>
            <a:r>
              <a:rPr lang="hr-HR" dirty="0" smtClean="0"/>
              <a:t> </a:t>
            </a:r>
            <a:r>
              <a:rPr lang="hr-HR" dirty="0" err="1" smtClean="0"/>
              <a:t>referred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Lord </a:t>
            </a:r>
            <a:r>
              <a:rPr lang="hr-HR" dirty="0" err="1" smtClean="0"/>
              <a:t>Chancellor</a:t>
            </a:r>
            <a:r>
              <a:rPr lang="hr-HR" dirty="0" smtClean="0"/>
              <a:t> (</a:t>
            </a:r>
            <a:r>
              <a:rPr lang="hr-HR" dirty="0" err="1" smtClean="0"/>
              <a:t>Keeper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King’s</a:t>
            </a:r>
            <a:r>
              <a:rPr lang="hr-HR" dirty="0" smtClean="0"/>
              <a:t> </a:t>
            </a:r>
            <a:r>
              <a:rPr lang="hr-HR" dirty="0" err="1" smtClean="0"/>
              <a:t>Conscience</a:t>
            </a:r>
            <a:r>
              <a:rPr lang="hr-HR" dirty="0" smtClean="0"/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bound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(</a:t>
            </a:r>
            <a:r>
              <a:rPr lang="hr-HR" dirty="0" err="1" smtClean="0"/>
              <a:t>common</a:t>
            </a:r>
            <a:r>
              <a:rPr lang="hr-HR" dirty="0" smtClean="0"/>
              <a:t>) </a:t>
            </a:r>
            <a:r>
              <a:rPr lang="hr-HR" dirty="0" err="1" smtClean="0"/>
              <a:t>law</a:t>
            </a:r>
            <a:r>
              <a:rPr lang="hr-HR" dirty="0" smtClean="0"/>
              <a:t>, </a:t>
            </a:r>
            <a:r>
              <a:rPr lang="hr-HR" dirty="0" err="1" smtClean="0"/>
              <a:t>guided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principles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natural</a:t>
            </a:r>
            <a:r>
              <a:rPr lang="hr-HR" dirty="0" smtClean="0"/>
              <a:t> </a:t>
            </a:r>
            <a:r>
              <a:rPr lang="hr-HR" dirty="0" err="1" smtClean="0"/>
              <a:t>justice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fairness</a:t>
            </a:r>
            <a:r>
              <a:rPr lang="hr-HR" dirty="0" smtClean="0"/>
              <a:t> (</a:t>
            </a:r>
            <a:r>
              <a:rPr lang="hr-HR" dirty="0" err="1" smtClean="0"/>
              <a:t>equity</a:t>
            </a:r>
            <a:r>
              <a:rPr lang="hr-HR" dirty="0" smtClean="0"/>
              <a:t>)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equity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1298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referred</a:t>
            </a:r>
            <a:r>
              <a:rPr lang="hr-HR" dirty="0" smtClean="0"/>
              <a:t> to as LAW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at </a:t>
            </a:r>
            <a:r>
              <a:rPr lang="hr-HR" dirty="0" err="1" smtClean="0"/>
              <a:t>the</a:t>
            </a:r>
            <a:r>
              <a:rPr lang="hr-HR" dirty="0" smtClean="0"/>
              <a:t> time: LAW </a:t>
            </a:r>
            <a:r>
              <a:rPr lang="hr-HR" dirty="0" err="1" smtClean="0"/>
              <a:t>and</a:t>
            </a:r>
            <a:r>
              <a:rPr lang="hr-HR" dirty="0" smtClean="0"/>
              <a:t> EQUITY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equity</a:t>
            </a:r>
            <a:r>
              <a:rPr lang="hr-HR" dirty="0" smtClean="0"/>
              <a:t> </a:t>
            </a:r>
            <a:r>
              <a:rPr lang="hr-HR" dirty="0" err="1" smtClean="0"/>
              <a:t>developed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own</a:t>
            </a:r>
            <a:r>
              <a:rPr lang="hr-HR" dirty="0" smtClean="0"/>
              <a:t> </a:t>
            </a:r>
            <a:r>
              <a:rPr lang="hr-HR" dirty="0" err="1" smtClean="0"/>
              <a:t>principles</a:t>
            </a:r>
            <a:r>
              <a:rPr lang="hr-HR" dirty="0" smtClean="0"/>
              <a:t>, </a:t>
            </a:r>
            <a:r>
              <a:rPr lang="hr-HR" dirty="0" err="1" smtClean="0"/>
              <a:t>precedents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remedies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a </a:t>
            </a:r>
            <a:r>
              <a:rPr lang="hr-HR" dirty="0" err="1" smtClean="0"/>
              <a:t>special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EQUITABLE REMEDIES:</a:t>
            </a:r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injunction</a:t>
            </a:r>
            <a:endParaRPr lang="hr-HR" dirty="0" smtClean="0"/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performance</a:t>
            </a:r>
            <a:endParaRPr lang="hr-HR" dirty="0" smtClean="0"/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rescission</a:t>
            </a:r>
            <a:endParaRPr lang="hr-HR" dirty="0" smtClean="0"/>
          </a:p>
          <a:p>
            <a:pPr lvl="1" indent="-256032">
              <a:buFont typeface="Wingdings 3"/>
              <a:buChar char=""/>
              <a:defRPr/>
            </a:pPr>
            <a:r>
              <a:rPr lang="hr-HR" dirty="0" err="1" smtClean="0"/>
              <a:t>rectification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equity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2335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remedy-oriented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wanted</a:t>
            </a:r>
            <a:r>
              <a:rPr lang="hr-HR" dirty="0" smtClean="0"/>
              <a:t> a </a:t>
            </a:r>
            <a:r>
              <a:rPr lang="hr-HR" dirty="0" err="1" smtClean="0"/>
              <a:t>common-law</a:t>
            </a:r>
            <a:r>
              <a:rPr lang="hr-HR" dirty="0" smtClean="0"/>
              <a:t> </a:t>
            </a:r>
            <a:r>
              <a:rPr lang="hr-HR" dirty="0" err="1" smtClean="0"/>
              <a:t>remedy</a:t>
            </a:r>
            <a:r>
              <a:rPr lang="hr-HR" dirty="0" smtClean="0"/>
              <a:t>,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turned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wanted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equitable</a:t>
            </a:r>
            <a:r>
              <a:rPr lang="hr-HR" dirty="0" smtClean="0"/>
              <a:t> </a:t>
            </a:r>
            <a:r>
              <a:rPr lang="hr-HR" dirty="0" err="1" smtClean="0"/>
              <a:t>remedy</a:t>
            </a:r>
            <a:r>
              <a:rPr lang="hr-HR" dirty="0" smtClean="0"/>
              <a:t>,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turned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Court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Chancery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Judicature</a:t>
            </a:r>
            <a:r>
              <a:rPr lang="hr-HR" dirty="0" smtClean="0"/>
              <a:t> </a:t>
            </a:r>
            <a:r>
              <a:rPr lang="hr-HR" dirty="0" err="1" smtClean="0"/>
              <a:t>Acts</a:t>
            </a:r>
            <a:r>
              <a:rPr lang="hr-HR" dirty="0" smtClean="0"/>
              <a:t> 1873-75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fused</a:t>
            </a:r>
            <a:r>
              <a:rPr lang="hr-HR" dirty="0" smtClean="0"/>
              <a:t> </a:t>
            </a:r>
            <a:r>
              <a:rPr lang="hr-HR" dirty="0" err="1" smtClean="0"/>
              <a:t>common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equity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both</a:t>
            </a:r>
            <a:r>
              <a:rPr lang="hr-HR" dirty="0" smtClean="0"/>
              <a:t> </a:t>
            </a:r>
            <a:r>
              <a:rPr lang="hr-HR" dirty="0" err="1" smtClean="0"/>
              <a:t>common-law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equitable</a:t>
            </a:r>
            <a:r>
              <a:rPr lang="hr-HR" dirty="0" smtClean="0"/>
              <a:t> </a:t>
            </a:r>
            <a:r>
              <a:rPr lang="hr-HR" dirty="0" err="1" smtClean="0"/>
              <a:t>remedies</a:t>
            </a:r>
            <a:r>
              <a:rPr lang="hr-HR" dirty="0" smtClean="0"/>
              <a:t> </a:t>
            </a:r>
            <a:r>
              <a:rPr lang="hr-HR" dirty="0" err="1" smtClean="0"/>
              <a:t>available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Equity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6349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passed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today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most </a:t>
            </a:r>
            <a:r>
              <a:rPr lang="hr-HR" dirty="0" err="1" smtClean="0"/>
              <a:t>productive</a:t>
            </a:r>
            <a:r>
              <a:rPr lang="hr-HR" dirty="0" smtClean="0"/>
              <a:t> </a:t>
            </a:r>
            <a:r>
              <a:rPr lang="hr-HR" dirty="0" err="1" smtClean="0"/>
              <a:t>source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modern</a:t>
            </a:r>
            <a:r>
              <a:rPr lang="hr-HR" dirty="0" smtClean="0"/>
              <a:t> </a:t>
            </a:r>
            <a:r>
              <a:rPr lang="hr-HR" dirty="0" err="1" smtClean="0"/>
              <a:t>view</a:t>
            </a:r>
            <a:r>
              <a:rPr lang="hr-HR" dirty="0" smtClean="0"/>
              <a:t> – </a:t>
            </a:r>
            <a:r>
              <a:rPr lang="hr-HR" dirty="0" err="1" smtClean="0"/>
              <a:t>laws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elected</a:t>
            </a:r>
            <a:r>
              <a:rPr lang="hr-HR" dirty="0" smtClean="0"/>
              <a:t> </a:t>
            </a:r>
            <a:r>
              <a:rPr lang="hr-HR" dirty="0" err="1" smtClean="0"/>
              <a:t>representatives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statutes</a:t>
            </a:r>
            <a:r>
              <a:rPr lang="hr-HR" dirty="0" smtClean="0"/>
              <a:t> </a:t>
            </a:r>
            <a:r>
              <a:rPr lang="hr-HR" dirty="0" err="1" smtClean="0"/>
              <a:t>also</a:t>
            </a:r>
            <a:r>
              <a:rPr lang="hr-HR" dirty="0" smtClean="0"/>
              <a:t> </a:t>
            </a:r>
            <a:r>
              <a:rPr lang="hr-HR" dirty="0" err="1" smtClean="0"/>
              <a:t>known</a:t>
            </a:r>
            <a:r>
              <a:rPr lang="hr-HR" dirty="0" smtClean="0"/>
              <a:t> as </a:t>
            </a:r>
            <a:r>
              <a:rPr lang="hr-HR" b="1" dirty="0" err="1" smtClean="0"/>
              <a:t>Acts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Parliament</a:t>
            </a:r>
            <a:endParaRPr lang="hr-HR" b="1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Statute </a:t>
            </a:r>
            <a:r>
              <a:rPr lang="hr-HR" dirty="0" err="1" smtClean="0"/>
              <a:t>law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534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English </a:t>
            </a:r>
            <a:r>
              <a:rPr lang="hr-HR" dirty="0" err="1" smtClean="0"/>
              <a:t>Law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hr-HR" dirty="0" err="1" smtClean="0"/>
              <a:t>Unit</a:t>
            </a:r>
            <a:r>
              <a:rPr lang="hr-HR" dirty="0" smtClean="0"/>
              <a:t> 7</a:t>
            </a:r>
          </a:p>
          <a:p>
            <a:pPr algn="ctr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doctrine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PARLIAMENTARY SUPREMACY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Parliament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supreme</a:t>
            </a:r>
            <a:r>
              <a:rPr lang="hr-HR" dirty="0" smtClean="0"/>
              <a:t> </a:t>
            </a:r>
            <a:r>
              <a:rPr lang="hr-HR" dirty="0" err="1" smtClean="0"/>
              <a:t>law-making</a:t>
            </a:r>
            <a:r>
              <a:rPr lang="hr-HR" dirty="0" smtClean="0"/>
              <a:t> </a:t>
            </a:r>
            <a:r>
              <a:rPr lang="hr-HR" dirty="0" err="1" smtClean="0"/>
              <a:t>power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nothing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nobody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above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no </a:t>
            </a:r>
            <a:r>
              <a:rPr lang="hr-HR" dirty="0" err="1" smtClean="0"/>
              <a:t>formal</a:t>
            </a:r>
            <a:r>
              <a:rPr lang="hr-HR" dirty="0" smtClean="0"/>
              <a:t> </a:t>
            </a:r>
            <a:r>
              <a:rPr lang="hr-HR" dirty="0" err="1" smtClean="0"/>
              <a:t>limitations</a:t>
            </a:r>
            <a:r>
              <a:rPr lang="hr-HR" dirty="0" smtClean="0"/>
              <a:t> to </a:t>
            </a:r>
            <a:r>
              <a:rPr lang="hr-HR" dirty="0" err="1" smtClean="0"/>
              <a:t>Parliament’s</a:t>
            </a:r>
            <a:r>
              <a:rPr lang="hr-HR" dirty="0" smtClean="0"/>
              <a:t> </a:t>
            </a:r>
            <a:r>
              <a:rPr lang="hr-HR" dirty="0" err="1" smtClean="0"/>
              <a:t>law-making</a:t>
            </a:r>
            <a:r>
              <a:rPr lang="hr-HR" dirty="0" smtClean="0"/>
              <a:t> </a:t>
            </a:r>
            <a:r>
              <a:rPr lang="hr-HR" dirty="0" err="1" smtClean="0"/>
              <a:t>power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no </a:t>
            </a:r>
            <a:r>
              <a:rPr lang="hr-HR" dirty="0" err="1" smtClean="0"/>
              <a:t>authority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abolish</a:t>
            </a:r>
            <a:r>
              <a:rPr lang="hr-HR" dirty="0" smtClean="0"/>
              <a:t> </a:t>
            </a:r>
            <a:r>
              <a:rPr lang="hr-HR" dirty="0" err="1" smtClean="0"/>
              <a:t>laws</a:t>
            </a:r>
            <a:r>
              <a:rPr lang="hr-HR" dirty="0" smtClean="0"/>
              <a:t> </a:t>
            </a:r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Statute </a:t>
            </a:r>
            <a:r>
              <a:rPr lang="hr-HR" dirty="0" err="1" smtClean="0"/>
              <a:t>law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238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to DELEGATE – to transfer a </a:t>
            </a:r>
            <a:r>
              <a:rPr lang="hr-HR" dirty="0" err="1" smtClean="0"/>
              <a:t>power</a:t>
            </a:r>
            <a:r>
              <a:rPr lang="hr-HR" dirty="0" smtClean="0"/>
              <a:t> to </a:t>
            </a:r>
            <a:r>
              <a:rPr lang="hr-HR" dirty="0" err="1" smtClean="0"/>
              <a:t>someone</a:t>
            </a:r>
            <a:r>
              <a:rPr lang="hr-HR" dirty="0" smtClean="0"/>
              <a:t> </a:t>
            </a:r>
            <a:r>
              <a:rPr lang="hr-HR" dirty="0" err="1" smtClean="0"/>
              <a:t>else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Parliament</a:t>
            </a:r>
            <a:r>
              <a:rPr lang="hr-HR" dirty="0" smtClean="0"/>
              <a:t> </a:t>
            </a:r>
            <a:r>
              <a:rPr lang="hr-HR" dirty="0" err="1" smtClean="0"/>
              <a:t>confers</a:t>
            </a:r>
            <a:r>
              <a:rPr lang="hr-HR" dirty="0" smtClean="0"/>
              <a:t> (</a:t>
            </a:r>
            <a:r>
              <a:rPr lang="hr-HR" dirty="0" err="1" smtClean="0"/>
              <a:t>delegates</a:t>
            </a:r>
            <a:r>
              <a:rPr lang="hr-HR" dirty="0" smtClean="0"/>
              <a:t>)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law-making</a:t>
            </a:r>
            <a:r>
              <a:rPr lang="hr-HR" dirty="0" smtClean="0"/>
              <a:t> </a:t>
            </a:r>
            <a:r>
              <a:rPr lang="hr-HR" dirty="0" err="1" smtClean="0"/>
              <a:t>powers</a:t>
            </a:r>
            <a:r>
              <a:rPr lang="hr-HR" dirty="0" smtClean="0"/>
              <a:t> to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bodies</a:t>
            </a:r>
            <a:r>
              <a:rPr lang="hr-HR" dirty="0" smtClean="0"/>
              <a:t> –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ministers</a:t>
            </a:r>
            <a:r>
              <a:rPr lang="hr-HR" dirty="0" smtClean="0"/>
              <a:t>, </a:t>
            </a:r>
            <a:r>
              <a:rPr lang="hr-HR" dirty="0" err="1" smtClean="0"/>
              <a:t>administrative</a:t>
            </a:r>
            <a:r>
              <a:rPr lang="hr-HR" dirty="0" smtClean="0"/>
              <a:t> </a:t>
            </a:r>
            <a:r>
              <a:rPr lang="hr-HR" dirty="0" err="1" smtClean="0"/>
              <a:t>bodies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PURPOSE: to make more </a:t>
            </a:r>
            <a:r>
              <a:rPr lang="hr-HR" dirty="0" err="1" smtClean="0"/>
              <a:t>detailed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regulations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often</a:t>
            </a:r>
            <a:r>
              <a:rPr lang="hr-HR" dirty="0" smtClean="0"/>
              <a:t> </a:t>
            </a:r>
            <a:r>
              <a:rPr lang="hr-HR" dirty="0" err="1" smtClean="0"/>
              <a:t>referred</a:t>
            </a:r>
            <a:r>
              <a:rPr lang="hr-HR" dirty="0" smtClean="0"/>
              <a:t> to as STATUTORY INSTRUMENTS (</a:t>
            </a:r>
            <a:r>
              <a:rPr lang="hr-HR" dirty="0" err="1" smtClean="0"/>
              <a:t>comparable</a:t>
            </a:r>
            <a:r>
              <a:rPr lang="hr-HR" dirty="0" smtClean="0"/>
              <a:t> to </a:t>
            </a:r>
            <a:r>
              <a:rPr lang="hr-HR" i="1" dirty="0" smtClean="0"/>
              <a:t>pravilnici, uredbe, odluke</a:t>
            </a:r>
            <a:r>
              <a:rPr lang="hr-HR" dirty="0" smtClean="0"/>
              <a:t>)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dirty="0" err="1" smtClean="0"/>
              <a:t>Delegated</a:t>
            </a:r>
            <a:r>
              <a:rPr lang="hr-HR" dirty="0" smtClean="0"/>
              <a:t> </a:t>
            </a:r>
            <a:r>
              <a:rPr lang="hr-HR" dirty="0" err="1" smtClean="0"/>
              <a:t>legislation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84597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r>
              <a:rPr lang="hr-HR" dirty="0" smtClean="0"/>
              <a:t> –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challenged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(</a:t>
            </a:r>
            <a:r>
              <a:rPr lang="hr-HR" dirty="0" err="1" smtClean="0"/>
              <a:t>Administrative</a:t>
            </a:r>
            <a:r>
              <a:rPr lang="hr-HR" dirty="0" smtClean="0"/>
              <a:t> Court)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smtClean="0"/>
              <a:t>examine </a:t>
            </a:r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makes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gone </a:t>
            </a:r>
            <a:r>
              <a:rPr lang="hr-HR" b="1" dirty="0" err="1" smtClean="0"/>
              <a:t>beyond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powers</a:t>
            </a:r>
            <a:r>
              <a:rPr lang="hr-HR" dirty="0" smtClean="0"/>
              <a:t> (</a:t>
            </a:r>
            <a:r>
              <a:rPr lang="hr-HR" i="1" dirty="0" err="1" smtClean="0"/>
              <a:t>ultra</a:t>
            </a:r>
            <a:r>
              <a:rPr lang="hr-HR" i="1" dirty="0" smtClean="0"/>
              <a:t> </a:t>
            </a:r>
            <a:r>
              <a:rPr lang="hr-HR" i="1" dirty="0" err="1" smtClean="0"/>
              <a:t>vires</a:t>
            </a:r>
            <a:r>
              <a:rPr lang="hr-HR" dirty="0" smtClean="0"/>
              <a:t>) </a:t>
            </a:r>
            <a:r>
              <a:rPr lang="hr-HR" dirty="0" err="1" smtClean="0"/>
              <a:t>conferred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dirty="0" err="1" smtClean="0"/>
              <a:t>Delegated</a:t>
            </a:r>
            <a:r>
              <a:rPr lang="hr-HR" dirty="0" smtClean="0"/>
              <a:t> </a:t>
            </a:r>
            <a:r>
              <a:rPr lang="hr-HR" dirty="0" err="1" smtClean="0"/>
              <a:t>legislation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0518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Convention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Protection </a:t>
            </a:r>
            <a:r>
              <a:rPr lang="hr-HR" dirty="0" err="1" smtClean="0"/>
              <a:t>of</a:t>
            </a:r>
            <a:r>
              <a:rPr lang="hr-HR" dirty="0" smtClean="0"/>
              <a:t> Human Rights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Fundamental</a:t>
            </a:r>
            <a:r>
              <a:rPr lang="hr-HR" dirty="0" smtClean="0"/>
              <a:t> </a:t>
            </a:r>
            <a:r>
              <a:rPr lang="hr-HR" dirty="0" err="1" smtClean="0"/>
              <a:t>Freedoms</a:t>
            </a:r>
            <a:r>
              <a:rPr lang="hr-HR" dirty="0" smtClean="0"/>
              <a:t> (1950)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a </a:t>
            </a:r>
            <a:r>
              <a:rPr lang="hr-HR" b="1" dirty="0" err="1" smtClean="0"/>
              <a:t>treaty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err="1" smtClean="0"/>
              <a:t>Council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Europe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the</a:t>
            </a:r>
            <a:r>
              <a:rPr lang="hr-HR" dirty="0" smtClean="0"/>
              <a:t> UK one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b="1" dirty="0" err="1" smtClean="0"/>
              <a:t>signatories</a:t>
            </a:r>
            <a:endParaRPr lang="hr-HR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transposed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English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1998 – </a:t>
            </a:r>
            <a:r>
              <a:rPr lang="hr-HR" b="1" dirty="0" smtClean="0"/>
              <a:t>Human Rights </a:t>
            </a:r>
            <a:r>
              <a:rPr lang="hr-HR" b="1" dirty="0" err="1" smtClean="0"/>
              <a:t>Act</a:t>
            </a:r>
            <a:endParaRPr lang="hr-HR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English </a:t>
            </a:r>
            <a:r>
              <a:rPr lang="hr-HR" dirty="0" err="1" smtClean="0"/>
              <a:t>courts</a:t>
            </a:r>
            <a:r>
              <a:rPr lang="hr-HR" dirty="0" smtClean="0"/>
              <a:t> must take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account</a:t>
            </a:r>
            <a:r>
              <a:rPr lang="hr-HR" dirty="0" smtClean="0"/>
              <a:t> </a:t>
            </a:r>
            <a:r>
              <a:rPr lang="hr-HR" dirty="0" err="1" smtClean="0"/>
              <a:t>judgments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advisory</a:t>
            </a:r>
            <a:r>
              <a:rPr lang="hr-HR" dirty="0" smtClean="0"/>
              <a:t> </a:t>
            </a:r>
            <a:r>
              <a:rPr lang="hr-HR" dirty="0" err="1" smtClean="0"/>
              <a:t>opinions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European Court </a:t>
            </a:r>
            <a:r>
              <a:rPr lang="hr-HR" dirty="0" err="1" smtClean="0"/>
              <a:t>of</a:t>
            </a:r>
            <a:r>
              <a:rPr lang="hr-HR" dirty="0" smtClean="0"/>
              <a:t> Human Rights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must interpret English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way</a:t>
            </a:r>
            <a:r>
              <a:rPr lang="hr-HR" dirty="0" smtClean="0"/>
              <a:t> </a:t>
            </a:r>
            <a:r>
              <a:rPr lang="hr-HR" dirty="0" err="1" smtClean="0"/>
              <a:t>compatible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ECHR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r-HR" sz="3200" dirty="0" smtClean="0"/>
              <a:t>European </a:t>
            </a:r>
            <a:r>
              <a:rPr lang="hr-HR" sz="3200" dirty="0" err="1" smtClean="0"/>
              <a:t>Convention</a:t>
            </a:r>
            <a:r>
              <a:rPr lang="hr-HR" sz="3200" dirty="0" smtClean="0"/>
              <a:t> on Human Rights (ECHR)</a:t>
            </a:r>
          </a:p>
        </p:txBody>
      </p:sp>
    </p:spTree>
    <p:extLst>
      <p:ext uri="{BB962C8B-B14F-4D97-AF65-F5344CB8AC3E}">
        <p14:creationId xmlns:p14="http://schemas.microsoft.com/office/powerpoint/2010/main" val="359819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the</a:t>
            </a:r>
            <a:r>
              <a:rPr lang="hr-HR" dirty="0" smtClean="0"/>
              <a:t> UK a </a:t>
            </a:r>
            <a:r>
              <a:rPr lang="hr-HR" dirty="0" err="1" smtClean="0"/>
              <a:t>member</a:t>
            </a:r>
            <a:r>
              <a:rPr lang="hr-HR" dirty="0" smtClean="0"/>
              <a:t> </a:t>
            </a:r>
            <a:r>
              <a:rPr lang="hr-HR" dirty="0" err="1" smtClean="0"/>
              <a:t>since</a:t>
            </a:r>
            <a:r>
              <a:rPr lang="hr-HR" dirty="0" smtClean="0"/>
              <a:t> 1973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European </a:t>
            </a:r>
            <a:r>
              <a:rPr lang="hr-HR" dirty="0" err="1" smtClean="0"/>
              <a:t>Communities</a:t>
            </a:r>
            <a:r>
              <a:rPr lang="hr-HR" dirty="0" smtClean="0"/>
              <a:t> </a:t>
            </a:r>
            <a:r>
              <a:rPr lang="hr-HR" dirty="0" err="1" smtClean="0"/>
              <a:t>Act</a:t>
            </a:r>
            <a:r>
              <a:rPr lang="hr-HR" dirty="0" smtClean="0"/>
              <a:t> 1972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enabled</a:t>
            </a:r>
            <a:r>
              <a:rPr lang="hr-HR" dirty="0" smtClean="0"/>
              <a:t> </a:t>
            </a:r>
            <a:r>
              <a:rPr lang="hr-HR" dirty="0" err="1" smtClean="0"/>
              <a:t>accession</a:t>
            </a: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made</a:t>
            </a:r>
            <a:r>
              <a:rPr lang="hr-HR" dirty="0" smtClean="0"/>
              <a:t> EU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applicable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UK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Brexit</a:t>
            </a:r>
            <a:r>
              <a:rPr lang="hr-HR" dirty="0" smtClean="0"/>
              <a:t> – </a:t>
            </a:r>
            <a:r>
              <a:rPr lang="hr-HR" dirty="0" err="1" smtClean="0"/>
              <a:t>the</a:t>
            </a:r>
            <a:r>
              <a:rPr lang="hr-HR" dirty="0" smtClean="0"/>
              <a:t> UK to </a:t>
            </a:r>
            <a:r>
              <a:rPr lang="hr-HR" dirty="0" err="1" smtClean="0"/>
              <a:t>leave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EU </a:t>
            </a:r>
            <a:r>
              <a:rPr lang="hr-HR" dirty="0" err="1" smtClean="0"/>
              <a:t>in</a:t>
            </a:r>
            <a:r>
              <a:rPr lang="hr-HR" dirty="0" smtClean="0"/>
              <a:t> 2019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EU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no </a:t>
            </a:r>
            <a:r>
              <a:rPr lang="hr-HR" dirty="0" err="1" smtClean="0"/>
              <a:t>longer</a:t>
            </a:r>
            <a:r>
              <a:rPr lang="hr-HR" dirty="0" smtClean="0"/>
              <a:t> </a:t>
            </a:r>
            <a:r>
              <a:rPr lang="hr-HR" dirty="0" err="1" smtClean="0"/>
              <a:t>apply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r-HR" sz="4000" dirty="0" smtClean="0"/>
              <a:t>European Union </a:t>
            </a:r>
            <a:r>
              <a:rPr lang="hr-HR" sz="4000" dirty="0" err="1" smtClean="0"/>
              <a:t>law</a:t>
            </a: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204092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12" y="620688"/>
            <a:ext cx="6192688" cy="5588524"/>
          </a:xfrm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err="1" smtClean="0"/>
              <a:t>Sources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English </a:t>
            </a:r>
            <a:r>
              <a:rPr lang="hr-HR" sz="3200" dirty="0" err="1" smtClean="0"/>
              <a:t>law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8766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Do </a:t>
            </a:r>
            <a:r>
              <a:rPr lang="hr-HR" dirty="0" err="1" smtClean="0"/>
              <a:t>exercises</a:t>
            </a:r>
            <a:r>
              <a:rPr lang="hr-HR" dirty="0" smtClean="0"/>
              <a:t> III, IV </a:t>
            </a:r>
            <a:r>
              <a:rPr lang="hr-HR" dirty="0" err="1" smtClean="0"/>
              <a:t>and</a:t>
            </a:r>
            <a:r>
              <a:rPr lang="hr-HR" dirty="0" smtClean="0"/>
              <a:t> V (</a:t>
            </a:r>
            <a:r>
              <a:rPr lang="hr-HR" dirty="0" err="1" smtClean="0"/>
              <a:t>pp</a:t>
            </a:r>
            <a:r>
              <a:rPr lang="hr-HR" dirty="0" smtClean="0"/>
              <a:t>. 54-56)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Exercises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33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hr-H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r-H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hr-H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eaLnBrk="1" hangingPunct="1">
              <a:buNone/>
            </a:pPr>
            <a:r>
              <a:rPr lang="hr-HR" dirty="0" smtClean="0"/>
              <a:t>DISCUSS THE FOLLOWING QUESTIONS</a:t>
            </a:r>
          </a:p>
          <a:p>
            <a:pPr marL="109728" indent="0" eaLnBrk="1" hangingPunct="1">
              <a:buNone/>
            </a:pPr>
            <a:endParaRPr lang="hr-HR" dirty="0" smtClean="0"/>
          </a:p>
          <a:p>
            <a:pPr eaLnBrk="1" hangingPunct="1"/>
            <a:r>
              <a:rPr lang="hr-HR" dirty="0" smtClean="0"/>
              <a:t>How </a:t>
            </a:r>
            <a:r>
              <a:rPr lang="hr-HR" dirty="0" err="1" smtClean="0"/>
              <a:t>would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define</a:t>
            </a:r>
            <a:r>
              <a:rPr lang="hr-HR" dirty="0" smtClean="0"/>
              <a:t> a </a:t>
            </a:r>
            <a:r>
              <a:rPr lang="hr-HR" dirty="0" err="1" smtClean="0"/>
              <a:t>source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pPr eaLnBrk="1" hangingPunct="1"/>
            <a:endParaRPr lang="hr-HR" dirty="0"/>
          </a:p>
          <a:p>
            <a:pPr eaLnBrk="1" hangingPunct="1"/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Croatian </a:t>
            </a:r>
            <a:r>
              <a:rPr lang="hr-HR" dirty="0" err="1" smtClean="0"/>
              <a:t>law</a:t>
            </a:r>
            <a:r>
              <a:rPr lang="hr-HR" dirty="0" smtClean="0"/>
              <a:t> are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aware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?</a:t>
            </a:r>
          </a:p>
          <a:p>
            <a:pPr eaLnBrk="1" hangingPunct="1"/>
            <a:endParaRPr lang="hr-HR" dirty="0"/>
          </a:p>
          <a:p>
            <a:pPr eaLnBrk="1" hangingPunct="1"/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there</a:t>
            </a:r>
            <a:r>
              <a:rPr lang="hr-HR" dirty="0" smtClean="0"/>
              <a:t> a </a:t>
            </a:r>
            <a:r>
              <a:rPr lang="hr-HR" dirty="0" err="1" smtClean="0"/>
              <a:t>hierarchy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dirty="0" err="1" smtClean="0"/>
              <a:t>Introduction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14403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English </a:t>
            </a:r>
            <a:r>
              <a:rPr lang="hr-HR" dirty="0" err="1" smtClean="0"/>
              <a:t>Law</a:t>
            </a:r>
            <a:endParaRPr lang="hr-HR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Discuss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listed</a:t>
            </a:r>
            <a:r>
              <a:rPr lang="hr-HR" dirty="0" smtClean="0"/>
              <a:t> on p. 51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coursebook</a:t>
            </a:r>
            <a:endParaRPr lang="hr-HR" dirty="0" smtClean="0"/>
          </a:p>
          <a:p>
            <a:endParaRPr lang="hr-HR" dirty="0"/>
          </a:p>
          <a:p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are, </a:t>
            </a:r>
            <a:r>
              <a:rPr lang="hr-HR" dirty="0" err="1" smtClean="0"/>
              <a:t>discuss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characteristics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2573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Consider the relationships between the following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Great Britain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The British Isles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Wales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England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The United Kingdom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Ireland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Scotland</a:t>
            </a:r>
          </a:p>
          <a:p>
            <a:pPr marL="624078" indent="-51435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>
                <a:latin typeface="+mj-lt"/>
              </a:rPr>
              <a:t>Northern Ireland</a:t>
            </a:r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England or the UK?</a:t>
            </a:r>
          </a:p>
        </p:txBody>
      </p:sp>
    </p:spTree>
    <p:extLst>
      <p:ext uri="{BB962C8B-B14F-4D97-AF65-F5344CB8AC3E}">
        <p14:creationId xmlns:p14="http://schemas.microsoft.com/office/powerpoint/2010/main" val="44081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3" descr="The British Isl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28875" y="1357313"/>
            <a:ext cx="4400550" cy="4968875"/>
          </a:xfrm>
        </p:spPr>
      </p:pic>
      <p:sp>
        <p:nvSpPr>
          <p:cNvPr id="15363" name="Tit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>
              <a:defRPr/>
            </a:pPr>
            <a:r>
              <a:rPr lang="hr-HR" smtClean="0"/>
              <a:t>The British Isles</a:t>
            </a:r>
          </a:p>
        </p:txBody>
      </p:sp>
    </p:spTree>
    <p:extLst>
      <p:ext uri="{BB962C8B-B14F-4D97-AF65-F5344CB8AC3E}">
        <p14:creationId xmlns:p14="http://schemas.microsoft.com/office/powerpoint/2010/main" val="5307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United Kingdom of Great Britain and Northern Ireland</a:t>
            </a:r>
            <a:endParaRPr lang="hr-HR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Republic of Ireland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smtClean="0"/>
              <a:t>Great Britain: England, Wales and Scotland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dirty="0" err="1" smtClean="0"/>
              <a:t>England</a:t>
            </a:r>
            <a:r>
              <a:rPr lang="hr-HR" dirty="0" smtClean="0"/>
              <a:t>, Wales, Scotland </a:t>
            </a:r>
            <a:r>
              <a:rPr lang="hr-HR" dirty="0" err="1" smtClean="0"/>
              <a:t>and</a:t>
            </a:r>
            <a:r>
              <a:rPr lang="hr-HR" dirty="0" smtClean="0"/>
              <a:t> Northern Ireland –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four</a:t>
            </a:r>
            <a:r>
              <a:rPr lang="hr-HR" dirty="0" smtClean="0"/>
              <a:t> </a:t>
            </a:r>
            <a:r>
              <a:rPr lang="hr-HR" dirty="0" err="1" smtClean="0"/>
              <a:t>countries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UK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r-HR" b="1" dirty="0" smtClean="0"/>
              <a:t>England and Wales </a:t>
            </a:r>
            <a:r>
              <a:rPr lang="hr-HR" dirty="0" smtClean="0"/>
              <a:t>share a common legal system, while Scotland and Northern Ireland have separate legal systems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States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Countries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96695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defRPr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United Kingdom of Great Britain and Northern Ireland</a:t>
            </a:r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r>
              <a:rPr lang="hr-HR" dirty="0" smtClean="0"/>
              <a:t>a </a:t>
            </a:r>
            <a:r>
              <a:rPr lang="hr-HR" dirty="0" err="1" smtClean="0"/>
              <a:t>constitutional</a:t>
            </a:r>
            <a:r>
              <a:rPr lang="hr-HR" dirty="0" smtClean="0"/>
              <a:t> </a:t>
            </a:r>
            <a:r>
              <a:rPr lang="hr-HR" dirty="0" err="1" smtClean="0"/>
              <a:t>monarchy</a:t>
            </a:r>
            <a:endParaRPr lang="hr-HR" dirty="0" smtClean="0"/>
          </a:p>
          <a:p>
            <a:pPr>
              <a:defRPr/>
            </a:pPr>
            <a:r>
              <a:rPr lang="hr-HR" dirty="0" err="1" smtClean="0"/>
              <a:t>constitution</a:t>
            </a:r>
            <a:r>
              <a:rPr lang="hr-HR" dirty="0" smtClean="0"/>
              <a:t> – UNCODIFIED – </a:t>
            </a:r>
            <a:r>
              <a:rPr lang="hr-HR" dirty="0" err="1" smtClean="0"/>
              <a:t>not</a:t>
            </a:r>
            <a:r>
              <a:rPr lang="hr-HR" dirty="0" smtClean="0"/>
              <a:t> a single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act</a:t>
            </a:r>
            <a:endParaRPr lang="hr-HR" dirty="0" smtClean="0"/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 err="1" smtClean="0"/>
              <a:t>multiple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constitutional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pPr>
              <a:defRPr/>
            </a:pPr>
            <a:r>
              <a:rPr lang="hr-HR" dirty="0" err="1" smtClean="0"/>
              <a:t>collectively</a:t>
            </a:r>
            <a:r>
              <a:rPr lang="hr-HR" dirty="0" smtClean="0"/>
              <a:t> </a:t>
            </a:r>
            <a:r>
              <a:rPr lang="hr-HR" dirty="0" err="1" smtClean="0"/>
              <a:t>referred</a:t>
            </a:r>
            <a:r>
              <a:rPr lang="hr-HR" dirty="0" smtClean="0"/>
              <a:t> to as: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Constitution</a:t>
            </a:r>
            <a:endParaRPr lang="hr-HR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dirty="0" err="1" smtClean="0"/>
              <a:t>England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UK</a:t>
            </a:r>
          </a:p>
        </p:txBody>
      </p:sp>
    </p:spTree>
    <p:extLst>
      <p:ext uri="{BB962C8B-B14F-4D97-AF65-F5344CB8AC3E}">
        <p14:creationId xmlns:p14="http://schemas.microsoft.com/office/powerpoint/2010/main" val="292542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err="1" smtClean="0"/>
              <a:t>statutes</a:t>
            </a:r>
            <a:r>
              <a:rPr lang="hr-HR" dirty="0" smtClean="0"/>
              <a:t>:</a:t>
            </a:r>
          </a:p>
          <a:p>
            <a:pPr lvl="3"/>
            <a:r>
              <a:rPr lang="hr-HR" dirty="0" smtClean="0"/>
              <a:t>Magna </a:t>
            </a:r>
            <a:r>
              <a:rPr lang="hr-HR" dirty="0" err="1" smtClean="0"/>
              <a:t>Carta</a:t>
            </a:r>
            <a:r>
              <a:rPr lang="hr-HR" dirty="0" smtClean="0"/>
              <a:t> 1215</a:t>
            </a:r>
          </a:p>
          <a:p>
            <a:pPr lvl="3"/>
            <a:r>
              <a:rPr lang="hr-HR" dirty="0" smtClean="0"/>
              <a:t>Bill </a:t>
            </a:r>
            <a:r>
              <a:rPr lang="hr-HR" dirty="0" err="1" smtClean="0"/>
              <a:t>of</a:t>
            </a:r>
            <a:r>
              <a:rPr lang="hr-HR" dirty="0" smtClean="0"/>
              <a:t> Rights 1689</a:t>
            </a:r>
          </a:p>
          <a:p>
            <a:pPr lvl="3"/>
            <a:r>
              <a:rPr lang="hr-HR" dirty="0" err="1" smtClean="0"/>
              <a:t>Parliament</a:t>
            </a:r>
            <a:r>
              <a:rPr lang="hr-HR" dirty="0" smtClean="0"/>
              <a:t> </a:t>
            </a:r>
            <a:r>
              <a:rPr lang="hr-HR" dirty="0" err="1" smtClean="0"/>
              <a:t>Acts</a:t>
            </a:r>
            <a:r>
              <a:rPr lang="hr-HR" dirty="0" smtClean="0"/>
              <a:t> 1911, 1949</a:t>
            </a:r>
          </a:p>
          <a:p>
            <a:pPr lvl="3"/>
            <a:r>
              <a:rPr lang="hr-HR" dirty="0" smtClean="0"/>
              <a:t>European </a:t>
            </a:r>
            <a:r>
              <a:rPr lang="hr-HR" dirty="0" err="1" smtClean="0"/>
              <a:t>Communities</a:t>
            </a:r>
            <a:r>
              <a:rPr lang="hr-HR" dirty="0" smtClean="0"/>
              <a:t> </a:t>
            </a:r>
            <a:r>
              <a:rPr lang="hr-HR" dirty="0" err="1" smtClean="0"/>
              <a:t>Act</a:t>
            </a:r>
            <a:r>
              <a:rPr lang="hr-HR" dirty="0" smtClean="0"/>
              <a:t> 1972</a:t>
            </a:r>
          </a:p>
          <a:p>
            <a:pPr lvl="3"/>
            <a:r>
              <a:rPr lang="hr-HR" dirty="0" smtClean="0"/>
              <a:t>Human Rights </a:t>
            </a:r>
            <a:r>
              <a:rPr lang="hr-HR" dirty="0" err="1" smtClean="0"/>
              <a:t>Act</a:t>
            </a:r>
            <a:r>
              <a:rPr lang="hr-HR" dirty="0" smtClean="0"/>
              <a:t> 1998</a:t>
            </a:r>
          </a:p>
          <a:p>
            <a:pPr lvl="3"/>
            <a:r>
              <a:rPr lang="hr-HR" dirty="0" err="1" smtClean="0"/>
              <a:t>Constitutional</a:t>
            </a:r>
            <a:r>
              <a:rPr lang="hr-HR" dirty="0" smtClean="0"/>
              <a:t> </a:t>
            </a:r>
            <a:r>
              <a:rPr lang="hr-HR" dirty="0" err="1" smtClean="0"/>
              <a:t>Reform</a:t>
            </a:r>
            <a:r>
              <a:rPr lang="hr-HR" dirty="0" smtClean="0"/>
              <a:t> </a:t>
            </a:r>
            <a:r>
              <a:rPr lang="hr-HR" dirty="0" err="1" smtClean="0"/>
              <a:t>Act</a:t>
            </a:r>
            <a:r>
              <a:rPr lang="hr-HR" dirty="0" smtClean="0"/>
              <a:t> 2005, </a:t>
            </a:r>
            <a:r>
              <a:rPr lang="hr-HR" dirty="0" err="1" smtClean="0"/>
              <a:t>etc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case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err="1" smtClean="0"/>
              <a:t>constitutional</a:t>
            </a:r>
            <a:r>
              <a:rPr lang="hr-HR" dirty="0" smtClean="0"/>
              <a:t>/</a:t>
            </a:r>
            <a:r>
              <a:rPr lang="hr-HR" dirty="0" err="1" smtClean="0"/>
              <a:t>parliamentary</a:t>
            </a:r>
            <a:r>
              <a:rPr lang="hr-HR" dirty="0" smtClean="0"/>
              <a:t> </a:t>
            </a:r>
            <a:r>
              <a:rPr lang="hr-HR" dirty="0" err="1" smtClean="0"/>
              <a:t>conventions</a:t>
            </a:r>
            <a:endParaRPr lang="hr-HR" dirty="0" smtClean="0"/>
          </a:p>
          <a:p>
            <a:pPr lvl="3"/>
            <a:r>
              <a:rPr lang="hr-HR" dirty="0" err="1" smtClean="0"/>
              <a:t>roles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powers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authorities</a:t>
            </a:r>
            <a:r>
              <a:rPr lang="hr-HR" dirty="0" smtClean="0"/>
              <a:t> (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monarch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Cabinet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Prime </a:t>
            </a:r>
            <a:r>
              <a:rPr lang="hr-HR" dirty="0" err="1" smtClean="0"/>
              <a:t>Minister</a:t>
            </a:r>
            <a:r>
              <a:rPr lang="hr-HR" dirty="0" smtClean="0"/>
              <a:t>, </a:t>
            </a:r>
            <a:r>
              <a:rPr lang="hr-HR" dirty="0" err="1" smtClean="0"/>
              <a:t>Parliament</a:t>
            </a:r>
            <a:r>
              <a:rPr lang="hr-HR" dirty="0" smtClean="0"/>
              <a:t>, </a:t>
            </a:r>
            <a:r>
              <a:rPr lang="hr-HR" dirty="0" err="1" smtClean="0"/>
              <a:t>etc</a:t>
            </a:r>
            <a:r>
              <a:rPr lang="hr-HR" dirty="0" smtClean="0"/>
              <a:t>.)</a:t>
            </a:r>
          </a:p>
          <a:p>
            <a:r>
              <a:rPr lang="hr-HR" dirty="0" err="1" smtClean="0"/>
              <a:t>books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authority</a:t>
            </a:r>
            <a:r>
              <a:rPr lang="hr-HR" dirty="0" smtClean="0"/>
              <a:t> – </a:t>
            </a:r>
            <a:r>
              <a:rPr lang="hr-HR" dirty="0" err="1" smtClean="0"/>
              <a:t>works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experts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British </a:t>
            </a:r>
            <a:r>
              <a:rPr lang="hr-HR" dirty="0" err="1" smtClean="0"/>
              <a:t>constitution</a:t>
            </a:r>
            <a:r>
              <a:rPr lang="hr-HR" dirty="0" smtClean="0"/>
              <a:t> (</a:t>
            </a:r>
            <a:r>
              <a:rPr lang="hr-HR" dirty="0" err="1" smtClean="0"/>
              <a:t>Bagehot</a:t>
            </a:r>
            <a:r>
              <a:rPr lang="hr-HR" dirty="0" smtClean="0"/>
              <a:t>, </a:t>
            </a:r>
            <a:r>
              <a:rPr lang="hr-HR" dirty="0" err="1" smtClean="0"/>
              <a:t>Dicey</a:t>
            </a:r>
            <a:r>
              <a:rPr lang="hr-HR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constitutional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358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723</TotalTime>
  <Words>1031</Words>
  <Application>Microsoft Office PowerPoint</Application>
  <PresentationFormat>On-screen Show (4:3)</PresentationFormat>
  <Paragraphs>181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English for Lawyers 2</vt:lpstr>
      <vt:lpstr>The Sources of  English Law</vt:lpstr>
      <vt:lpstr>Introduction</vt:lpstr>
      <vt:lpstr>The Sources of English Law</vt:lpstr>
      <vt:lpstr>England or the UK?</vt:lpstr>
      <vt:lpstr>The British Isles</vt:lpstr>
      <vt:lpstr>The States and the Countries</vt:lpstr>
      <vt:lpstr>England or the UK</vt:lpstr>
      <vt:lpstr>Sources of constitutional law</vt:lpstr>
      <vt:lpstr>The Sources of English Law</vt:lpstr>
      <vt:lpstr>Custom</vt:lpstr>
      <vt:lpstr>Common law</vt:lpstr>
      <vt:lpstr>Common law</vt:lpstr>
      <vt:lpstr>Common law</vt:lpstr>
      <vt:lpstr>Common law and equity</vt:lpstr>
      <vt:lpstr>Common law and equity</vt:lpstr>
      <vt:lpstr>Common law and equity</vt:lpstr>
      <vt:lpstr>Equity</vt:lpstr>
      <vt:lpstr>Statute law</vt:lpstr>
      <vt:lpstr>Statute law</vt:lpstr>
      <vt:lpstr>Delegated legislation</vt:lpstr>
      <vt:lpstr>Delegated legislation</vt:lpstr>
      <vt:lpstr>European Convention on Human Rights (ECHR)</vt:lpstr>
      <vt:lpstr>European Union law</vt:lpstr>
      <vt:lpstr>Sources of English law</vt:lpstr>
      <vt:lpstr>Exercises</vt:lpstr>
      <vt:lpstr>PowerPoint Presentation</vt:lpstr>
    </vt:vector>
  </TitlesOfParts>
  <Company>Prevoditelj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83</cp:revision>
  <dcterms:created xsi:type="dcterms:W3CDTF">2008-09-29T13:50:14Z</dcterms:created>
  <dcterms:modified xsi:type="dcterms:W3CDTF">2018-03-06T15:37:29Z</dcterms:modified>
</cp:coreProperties>
</file>