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sldIdLst>
    <p:sldId id="256" r:id="rId2"/>
    <p:sldId id="384" r:id="rId3"/>
    <p:sldId id="339" r:id="rId4"/>
    <p:sldId id="344" r:id="rId5"/>
    <p:sldId id="366" r:id="rId6"/>
    <p:sldId id="340" r:id="rId7"/>
    <p:sldId id="287" r:id="rId8"/>
    <p:sldId id="368" r:id="rId9"/>
    <p:sldId id="369" r:id="rId10"/>
    <p:sldId id="346" r:id="rId11"/>
    <p:sldId id="370" r:id="rId12"/>
    <p:sldId id="371" r:id="rId13"/>
    <p:sldId id="378" r:id="rId14"/>
    <p:sldId id="379" r:id="rId15"/>
    <p:sldId id="373" r:id="rId16"/>
    <p:sldId id="374" r:id="rId17"/>
    <p:sldId id="381" r:id="rId18"/>
    <p:sldId id="380" r:id="rId19"/>
    <p:sldId id="377" r:id="rId20"/>
    <p:sldId id="367" r:id="rId21"/>
    <p:sldId id="382" r:id="rId22"/>
    <p:sldId id="383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FB9E-1EE0-463C-9DCB-76DCC02C92F7}" type="datetimeFigureOut">
              <a:rPr lang="hr-HR" smtClean="0"/>
              <a:t>20.3.2018.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68A7-D4F7-4BDE-8C50-9BD98B3F23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064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0BCF3-EC7A-4BB3-9560-CC6FB9D56701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157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A1F399-B65C-4633-8CEC-8DA978FE33FB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95661A-7F77-47EF-BD44-09AA72212DD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English for Lawyers 2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89029"/>
          </a:xfrm>
        </p:spPr>
        <p:txBody>
          <a:bodyPr>
            <a:normAutofit/>
          </a:bodyPr>
          <a:lstStyle/>
          <a:p>
            <a:r>
              <a:rPr lang="hr-HR" dirty="0" smtClean="0"/>
              <a:t>Lecturer: Miljen Matijašević</a:t>
            </a:r>
          </a:p>
          <a:p>
            <a:r>
              <a:rPr lang="hr-HR" sz="1900" dirty="0" smtClean="0"/>
              <a:t>e-mail: </a:t>
            </a:r>
            <a:r>
              <a:rPr lang="hr-HR" sz="1900" dirty="0" err="1" smtClean="0"/>
              <a:t>miljen.matijasevic</a:t>
            </a:r>
            <a:r>
              <a:rPr lang="hr-HR" sz="1900" dirty="0" smtClean="0"/>
              <a:t>@</a:t>
            </a:r>
            <a:r>
              <a:rPr lang="hr-HR" sz="1900" dirty="0" err="1" smtClean="0"/>
              <a:t>gmail.com</a:t>
            </a:r>
            <a:endParaRPr lang="hr-HR" sz="1900" dirty="0" smtClean="0"/>
          </a:p>
          <a:p>
            <a:r>
              <a:rPr lang="hr-HR" dirty="0" err="1" smtClean="0"/>
              <a:t>Session</a:t>
            </a:r>
            <a:r>
              <a:rPr lang="hr-HR" dirty="0" smtClean="0"/>
              <a:t> 4, 20 Mar 2018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07" y="1772816"/>
            <a:ext cx="8006002" cy="43204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Courts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England</a:t>
            </a:r>
            <a:r>
              <a:rPr lang="hr-HR" sz="3600" dirty="0"/>
              <a:t> </a:t>
            </a:r>
            <a:r>
              <a:rPr lang="hr-HR" sz="3600" dirty="0" err="1"/>
              <a:t>and</a:t>
            </a:r>
            <a:r>
              <a:rPr lang="hr-HR" sz="3600" dirty="0"/>
              <a:t> Wales</a:t>
            </a:r>
          </a:p>
        </p:txBody>
      </p:sp>
    </p:spTree>
    <p:extLst>
      <p:ext uri="{BB962C8B-B14F-4D97-AF65-F5344CB8AC3E}">
        <p14:creationId xmlns:p14="http://schemas.microsoft.com/office/powerpoint/2010/main" val="37728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Rulings made by lower courts (Magistrates’ Courts, the County Court, the Crown Court) are not binding, but may be considered as PERSUASIVE (having good grounds and possibly helping to reach a decision in the case at hand)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Decisions (precedents) made by courts in other common law countries may also be considered in adjudication, but are only treated as PERSUASIVE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53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Supreme</a:t>
            </a:r>
            <a:r>
              <a:rPr lang="hr-HR" sz="2400" dirty="0"/>
              <a:t> Court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UK </a:t>
            </a:r>
            <a:r>
              <a:rPr lang="hr-HR" sz="2400" dirty="0" smtClean="0"/>
              <a:t>(or </a:t>
            </a:r>
            <a:r>
              <a:rPr lang="hr-HR" sz="2400" dirty="0" err="1" smtClean="0"/>
              <a:t>formerly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House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Lords</a:t>
            </a:r>
            <a:r>
              <a:rPr lang="hr-HR" sz="2400" dirty="0" smtClean="0"/>
              <a:t>) are BINDING on ALL lower courts, except on </a:t>
            </a:r>
            <a:r>
              <a:rPr lang="hr-HR" sz="2400" dirty="0" err="1" smtClean="0"/>
              <a:t>the</a:t>
            </a:r>
            <a:r>
              <a:rPr lang="hr-HR" sz="2400" dirty="0" smtClean="0"/>
              <a:t> SC </a:t>
            </a:r>
            <a:r>
              <a:rPr lang="hr-HR" sz="2400" dirty="0" err="1" smtClean="0"/>
              <a:t>itself</a:t>
            </a:r>
            <a:endParaRPr lang="hr-HR" sz="2400" dirty="0" smtClean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endParaRPr lang="hr-HR" sz="2400" dirty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Court </a:t>
            </a:r>
            <a:r>
              <a:rPr lang="hr-HR" sz="2400" dirty="0" err="1" smtClean="0"/>
              <a:t>rulings</a:t>
            </a:r>
            <a:r>
              <a:rPr lang="hr-HR" sz="2400" dirty="0" smtClean="0"/>
              <a:t> (</a:t>
            </a:r>
            <a:r>
              <a:rPr lang="hr-HR" sz="2400" dirty="0" err="1" smtClean="0"/>
              <a:t>both</a:t>
            </a:r>
            <a:r>
              <a:rPr lang="hr-HR" sz="2400" dirty="0" smtClean="0"/>
              <a:t> </a:t>
            </a:r>
            <a:r>
              <a:rPr lang="hr-HR" sz="2400" dirty="0" err="1" smtClean="0"/>
              <a:t>binding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persuasive</a:t>
            </a:r>
            <a:r>
              <a:rPr lang="hr-HR" sz="2400" dirty="0" smtClean="0"/>
              <a:t>) are </a:t>
            </a:r>
            <a:r>
              <a:rPr lang="hr-HR" sz="2400" dirty="0" err="1" smtClean="0"/>
              <a:t>recorded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Reports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4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1200"/>
              </a:spcAft>
              <a:buNone/>
              <a:defRPr/>
            </a:pPr>
            <a:endParaRPr lang="hr-HR" sz="2400" dirty="0" smtClean="0"/>
          </a:p>
          <a:p>
            <a:pPr marL="109728" indent="0" eaLnBrk="1" fontAlgn="auto" hangingPunct="1">
              <a:spcAft>
                <a:spcPts val="1200"/>
              </a:spcAft>
              <a:buNone/>
              <a:defRPr/>
            </a:pPr>
            <a:r>
              <a:rPr lang="hr-HR" sz="2400" dirty="0" smtClean="0"/>
              <a:t>THE ELEMENTS OF A JUDGMENT:</a:t>
            </a:r>
          </a:p>
          <a:p>
            <a:pPr marL="566928" indent="-45720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</a:t>
            </a:r>
            <a:endParaRPr lang="hr-HR" sz="2400" dirty="0" smtClean="0"/>
          </a:p>
          <a:p>
            <a:pPr marL="566928" indent="-45720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hr-HR" sz="2400" dirty="0" smtClean="0"/>
          </a:p>
          <a:p>
            <a:pPr marL="566928" indent="-45720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based</a:t>
            </a:r>
            <a:r>
              <a:rPr lang="hr-HR" sz="2400" dirty="0" smtClean="0"/>
              <a:t> on 1 </a:t>
            </a:r>
            <a:r>
              <a:rPr lang="hr-HR" sz="2400" dirty="0" err="1" smtClean="0"/>
              <a:t>and</a:t>
            </a:r>
            <a:r>
              <a:rPr lang="hr-HR" sz="2400" dirty="0" smtClean="0"/>
              <a:t> 2)</a:t>
            </a:r>
          </a:p>
          <a:p>
            <a:pPr marL="566928" indent="-457200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endParaRPr lang="hr-HR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1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eaLnBrk="1" fontAlgn="auto" hangingPunct="1">
              <a:spcAft>
                <a:spcPts val="1200"/>
              </a:spcAft>
              <a:buNone/>
              <a:defRPr/>
            </a:pPr>
            <a:endParaRPr lang="hr-HR" sz="2400" dirty="0" smtClean="0"/>
          </a:p>
          <a:p>
            <a:pPr marL="109728" indent="0" eaLnBrk="1" fontAlgn="auto" hangingPunct="1">
              <a:spcAft>
                <a:spcPts val="1200"/>
              </a:spcAft>
              <a:buNone/>
              <a:defRPr/>
            </a:pPr>
            <a:r>
              <a:rPr lang="hr-HR" sz="2400" dirty="0" smtClean="0"/>
              <a:t>THE DECISION INCLUDES</a:t>
            </a:r>
          </a:p>
          <a:p>
            <a:pPr marL="566928" indent="-45720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decidendi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reasons</a:t>
            </a:r>
            <a:r>
              <a:rPr lang="hr-HR" sz="2400" dirty="0" smtClean="0"/>
              <a:t> for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</a:t>
            </a:r>
            <a:r>
              <a:rPr lang="hr-HR" sz="2400" dirty="0" smtClean="0"/>
              <a:t>)</a:t>
            </a:r>
          </a:p>
          <a:p>
            <a:pPr marL="822960" lvl="1" indent="-457200">
              <a:spcAft>
                <a:spcPts val="1200"/>
              </a:spcAft>
              <a:defRPr/>
            </a:pP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binding</a:t>
            </a:r>
            <a:r>
              <a:rPr lang="hr-HR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dirty="0" err="1" smtClean="0"/>
              <a:t>part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decision</a:t>
            </a:r>
            <a:endParaRPr lang="hr-HR" sz="2000" dirty="0" smtClean="0"/>
          </a:p>
          <a:p>
            <a:pPr marL="566928" indent="-457200" eaLnBrk="1" fontAlgn="auto" hangingPunct="1">
              <a:spcAft>
                <a:spcPts val="1200"/>
              </a:spcAft>
              <a:buFont typeface="+mj-lt"/>
              <a:buAutoNum type="arabicPeriod"/>
              <a:defRPr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Obiter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dicta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things</a:t>
            </a:r>
            <a:r>
              <a:rPr lang="hr-HR" sz="2400" dirty="0" smtClean="0"/>
              <a:t> </a:t>
            </a:r>
            <a:r>
              <a:rPr lang="hr-HR" sz="2400" dirty="0" err="1" smtClean="0"/>
              <a:t>said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way</a:t>
            </a:r>
            <a:r>
              <a:rPr lang="hr-HR" sz="2400" dirty="0" smtClean="0"/>
              <a:t>)</a:t>
            </a:r>
          </a:p>
          <a:p>
            <a:pPr lvl="1">
              <a:spcAft>
                <a:spcPts val="1200"/>
              </a:spcAft>
              <a:defRPr/>
            </a:pPr>
            <a:r>
              <a:rPr lang="hr-HR" sz="2000" dirty="0" err="1" smtClean="0"/>
              <a:t>remarks</a:t>
            </a:r>
            <a:r>
              <a:rPr lang="hr-HR" sz="2000" dirty="0" smtClean="0"/>
              <a:t>, </a:t>
            </a:r>
            <a:r>
              <a:rPr lang="hr-HR" sz="2000" dirty="0" err="1" smtClean="0"/>
              <a:t>comments</a:t>
            </a:r>
            <a:r>
              <a:rPr lang="hr-HR" sz="2000" dirty="0" smtClean="0"/>
              <a:t> </a:t>
            </a:r>
            <a:r>
              <a:rPr lang="hr-HR" sz="2000" dirty="0" err="1" smtClean="0"/>
              <a:t>explaining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decision</a:t>
            </a:r>
            <a:endParaRPr lang="hr-HR" sz="2000" dirty="0" smtClean="0"/>
          </a:p>
          <a:p>
            <a:pPr lvl="1">
              <a:spcAft>
                <a:spcPts val="1200"/>
              </a:spcAft>
              <a:defRPr/>
            </a:pP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persuasive</a:t>
            </a:r>
            <a:r>
              <a:rPr lang="hr-HR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non</a:t>
            </a:r>
            <a:r>
              <a:rPr lang="hr-HR" sz="2000" dirty="0" smtClean="0"/>
              <a:t>-</a:t>
            </a:r>
            <a:r>
              <a:rPr lang="hr-HR" sz="2000" dirty="0" err="1" smtClean="0"/>
              <a:t>binding</a:t>
            </a:r>
            <a:r>
              <a:rPr lang="hr-HR" sz="2000" dirty="0" smtClean="0"/>
              <a:t>) </a:t>
            </a:r>
            <a:r>
              <a:rPr lang="hr-HR" sz="2000" dirty="0" err="1" smtClean="0"/>
              <a:t>part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decision</a:t>
            </a:r>
            <a:endParaRPr lang="hr-HR" sz="2000" dirty="0" smtClean="0"/>
          </a:p>
          <a:p>
            <a:pPr marL="822960" lvl="1" indent="-457200">
              <a:spcAft>
                <a:spcPts val="1200"/>
              </a:spcAft>
              <a:buFont typeface="Wingdings 3"/>
              <a:buChar char=""/>
              <a:defRPr/>
            </a:pPr>
            <a:endParaRPr lang="hr-HR" sz="2000" dirty="0" smtClean="0"/>
          </a:p>
          <a:p>
            <a:pPr marL="566928" indent="-457200">
              <a:spcAft>
                <a:spcPts val="1200"/>
              </a:spcAft>
              <a:defRPr/>
            </a:pPr>
            <a:r>
              <a:rPr lang="hr-HR" sz="2400" dirty="0" err="1" smtClean="0"/>
              <a:t>It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difficult</a:t>
            </a:r>
            <a:r>
              <a:rPr lang="hr-HR" sz="2400" dirty="0" smtClean="0"/>
              <a:t> to </a:t>
            </a:r>
            <a:r>
              <a:rPr lang="hr-HR" sz="2400" dirty="0" err="1" smtClean="0"/>
              <a:t>distinguish</a:t>
            </a:r>
            <a:r>
              <a:rPr lang="hr-HR" sz="2400" dirty="0" smtClean="0"/>
              <a:t> one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other</a:t>
            </a:r>
            <a:r>
              <a:rPr lang="hr-HR" sz="2400" dirty="0" smtClean="0"/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66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8" indent="-457200" eaLnBrk="1" hangingPunct="1">
              <a:spcAft>
                <a:spcPts val="1200"/>
              </a:spcAft>
              <a:buFont typeface="Wingdings 3" pitchFamily="18" charset="2"/>
              <a:buNone/>
            </a:pP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trial</a:t>
            </a: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smtClean="0"/>
              <a:t>Legal </a:t>
            </a:r>
            <a:r>
              <a:rPr lang="hr-HR" sz="2400" dirty="0" err="1" smtClean="0"/>
              <a:t>representatives</a:t>
            </a:r>
            <a:r>
              <a:rPr lang="hr-HR" sz="2400" dirty="0" smtClean="0"/>
              <a:t> CITE </a:t>
            </a:r>
            <a:r>
              <a:rPr lang="hr-HR" sz="2400" dirty="0" err="1" smtClean="0"/>
              <a:t>precedents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judge</a:t>
            </a:r>
            <a:r>
              <a:rPr lang="hr-HR" sz="2400" dirty="0" smtClean="0"/>
              <a:t>, </a:t>
            </a:r>
            <a:r>
              <a:rPr lang="hr-HR" sz="2400" dirty="0" err="1" smtClean="0"/>
              <a:t>trying</a:t>
            </a:r>
            <a:r>
              <a:rPr lang="hr-HR" sz="2400" dirty="0" smtClean="0"/>
              <a:t> </a:t>
            </a:r>
            <a:r>
              <a:rPr lang="hr-HR" sz="2400" dirty="0" err="1" smtClean="0"/>
              <a:t>to</a:t>
            </a:r>
            <a:r>
              <a:rPr lang="hr-HR" sz="2400" dirty="0" smtClean="0"/>
              <a:t> </a:t>
            </a:r>
            <a:r>
              <a:rPr lang="hr-HR" sz="2400" dirty="0" err="1" smtClean="0"/>
              <a:t>persuade</a:t>
            </a:r>
            <a:r>
              <a:rPr lang="hr-HR" sz="2400" dirty="0" smtClean="0"/>
              <a:t> </a:t>
            </a:r>
            <a:r>
              <a:rPr lang="hr-HR" sz="2400" dirty="0" err="1" smtClean="0"/>
              <a:t>him</a:t>
            </a:r>
            <a:r>
              <a:rPr lang="hr-HR" sz="2400" dirty="0" smtClean="0"/>
              <a:t> to </a:t>
            </a:r>
            <a:r>
              <a:rPr lang="hr-HR" sz="2400" dirty="0" err="1" smtClean="0"/>
              <a:t>follow</a:t>
            </a:r>
            <a:r>
              <a:rPr lang="hr-HR" sz="2400" dirty="0" smtClean="0"/>
              <a:t> </a:t>
            </a:r>
            <a:r>
              <a:rPr lang="hr-HR" sz="2400" dirty="0" err="1" smtClean="0"/>
              <a:t>them</a:t>
            </a: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judge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decide</a:t>
            </a:r>
            <a:r>
              <a:rPr lang="hr-HR" sz="2400" dirty="0" smtClean="0"/>
              <a:t> to FOLLOW a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,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means</a:t>
            </a:r>
            <a:r>
              <a:rPr lang="hr-HR" sz="2400" dirty="0" smtClean="0"/>
              <a:t>, </a:t>
            </a:r>
            <a:r>
              <a:rPr lang="hr-HR" sz="2400" dirty="0" err="1" smtClean="0"/>
              <a:t>apply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 to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 at </a:t>
            </a:r>
            <a:r>
              <a:rPr lang="hr-HR" sz="2400" dirty="0" err="1" smtClean="0"/>
              <a:t>hand</a:t>
            </a: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err="1" smtClean="0"/>
              <a:t>Alternatively</a:t>
            </a:r>
            <a:r>
              <a:rPr lang="hr-HR" sz="2400" dirty="0" smtClean="0"/>
              <a:t>,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judge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decide</a:t>
            </a:r>
            <a:r>
              <a:rPr lang="hr-HR" sz="2400" dirty="0" smtClean="0"/>
              <a:t> to DISTINGUISH THE CASE, </a:t>
            </a:r>
            <a:r>
              <a:rPr lang="hr-HR" sz="2400" dirty="0" err="1" smtClean="0"/>
              <a:t>i.e</a:t>
            </a:r>
            <a:r>
              <a:rPr lang="hr-HR" sz="2400" dirty="0" smtClean="0"/>
              <a:t>. </a:t>
            </a:r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facts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r>
              <a:rPr lang="hr-HR" sz="2400" dirty="0" smtClean="0"/>
              <a:t> are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cited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same </a:t>
            </a:r>
            <a:r>
              <a:rPr lang="hr-HR" sz="2400" dirty="0" err="1" smtClean="0"/>
              <a:t>principles</a:t>
            </a:r>
            <a:r>
              <a:rPr lang="hr-HR" sz="2400" dirty="0" smtClean="0"/>
              <a:t>, </a:t>
            </a:r>
            <a:r>
              <a:rPr lang="hr-HR" sz="2400" dirty="0" err="1" smtClean="0"/>
              <a:t>i.e</a:t>
            </a:r>
            <a:r>
              <a:rPr lang="hr-HR" sz="2400" dirty="0" smtClean="0"/>
              <a:t>.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</a:t>
            </a:r>
            <a:r>
              <a:rPr lang="hr-HR" sz="2400" dirty="0" err="1" smtClean="0"/>
              <a:t>cannot</a:t>
            </a:r>
            <a:r>
              <a:rPr lang="hr-HR" sz="2400" dirty="0" smtClean="0"/>
              <a:t> or </a:t>
            </a:r>
            <a:r>
              <a:rPr lang="hr-HR" sz="2400" dirty="0" err="1" smtClean="0"/>
              <a:t>should</a:t>
            </a:r>
            <a:r>
              <a:rPr lang="hr-HR" sz="2400" dirty="0" smtClean="0"/>
              <a:t>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applied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10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8" indent="-457200" eaLnBrk="1" hangingPunct="1">
              <a:spcAft>
                <a:spcPts val="1200"/>
              </a:spcAft>
              <a:buFont typeface="Wingdings 3" pitchFamily="18" charset="2"/>
              <a:buNone/>
            </a:pP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appeal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:</a:t>
            </a:r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smtClean="0"/>
              <a:t>APPROVE – </a:t>
            </a:r>
            <a:r>
              <a:rPr lang="hr-HR" sz="2400" dirty="0" err="1" smtClean="0"/>
              <a:t>accept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choice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endParaRPr lang="hr-HR" sz="2400" dirty="0" smtClean="0"/>
          </a:p>
          <a:p>
            <a:pPr marL="566738" indent="-457200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smtClean="0"/>
              <a:t>DISAPPROVE </a:t>
            </a:r>
            <a:r>
              <a:rPr lang="hr-HR" sz="2400" dirty="0"/>
              <a:t>– </a:t>
            </a:r>
            <a:r>
              <a:rPr lang="hr-HR" sz="2400" dirty="0" err="1" smtClean="0"/>
              <a:t>reject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choice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particular</a:t>
            </a:r>
            <a:r>
              <a:rPr lang="hr-HR" sz="2400" dirty="0" smtClean="0"/>
              <a:t> </a:t>
            </a:r>
            <a:r>
              <a:rPr lang="hr-HR" sz="2400" dirty="0" err="1" smtClean="0"/>
              <a:t>case</a:t>
            </a:r>
            <a:endParaRPr lang="hr-HR" sz="2400" dirty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smtClean="0"/>
              <a:t>OVERRULE (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principle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) – </a:t>
            </a:r>
            <a:r>
              <a:rPr lang="hr-HR" sz="2400" dirty="0" err="1" smtClean="0"/>
              <a:t>i.e</a:t>
            </a:r>
            <a:r>
              <a:rPr lang="hr-HR" sz="2400" dirty="0" smtClean="0"/>
              <a:t>. </a:t>
            </a:r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reasoning</a:t>
            </a:r>
            <a:r>
              <a:rPr lang="hr-HR" sz="2400" dirty="0" smtClean="0"/>
              <a:t> (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new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) </a:t>
            </a:r>
            <a:r>
              <a:rPr lang="hr-HR" sz="2400" dirty="0" err="1" smtClean="0"/>
              <a:t>was</a:t>
            </a:r>
            <a:r>
              <a:rPr lang="hr-HR" sz="2400" dirty="0" smtClean="0"/>
              <a:t> </a:t>
            </a:r>
            <a:r>
              <a:rPr lang="hr-HR" sz="2400" dirty="0" err="1" smtClean="0"/>
              <a:t>wrong</a:t>
            </a:r>
            <a:r>
              <a:rPr lang="hr-HR" sz="2400" dirty="0" smtClean="0"/>
              <a:t>;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cited</a:t>
            </a:r>
            <a:r>
              <a:rPr lang="hr-HR" sz="2400" dirty="0" smtClean="0"/>
              <a:t>/</a:t>
            </a:r>
            <a:r>
              <a:rPr lang="hr-HR" sz="2400" dirty="0" err="1" smtClean="0"/>
              <a:t>applied</a:t>
            </a:r>
            <a:r>
              <a:rPr lang="hr-HR" sz="2400" dirty="0" smtClean="0"/>
              <a:t> </a:t>
            </a:r>
            <a:r>
              <a:rPr lang="hr-HR" sz="2400" dirty="0" err="1" smtClean="0"/>
              <a:t>again</a:t>
            </a: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smtClean="0"/>
              <a:t>REVERSE (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lower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69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endParaRPr lang="hr-HR" sz="2400" dirty="0" smtClean="0"/>
          </a:p>
          <a:p>
            <a:pPr marL="566738" indent="-457200" eaLnBrk="1" hangingPunct="1">
              <a:spcAft>
                <a:spcPts val="1200"/>
              </a:spcAft>
              <a:buFont typeface="Lucida Sans Unicode" pitchFamily="34" charset="0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,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your</a:t>
            </a:r>
            <a:r>
              <a:rPr lang="hr-HR" sz="2400" dirty="0" smtClean="0"/>
              <a:t> </a:t>
            </a:r>
            <a:r>
              <a:rPr lang="hr-HR" sz="2400" dirty="0" err="1" smtClean="0"/>
              <a:t>opinion</a:t>
            </a:r>
            <a:r>
              <a:rPr lang="hr-HR" sz="2400" dirty="0" smtClean="0"/>
              <a:t>, are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advantages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disadvantages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doctrine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precedent</a:t>
            </a:r>
            <a:r>
              <a:rPr lang="hr-HR" sz="2400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88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DOCTRINE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Consistency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application</a:t>
            </a:r>
            <a:r>
              <a:rPr lang="hr-HR" sz="2400" dirty="0" smtClean="0"/>
              <a:t>,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secures</a:t>
            </a:r>
            <a:r>
              <a:rPr lang="hr-HR" sz="2400" dirty="0" smtClean="0"/>
              <a:t> predictability of the outcome of cases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change </a:t>
            </a:r>
            <a:r>
              <a:rPr lang="hr-HR" sz="2400" dirty="0" err="1" smtClean="0"/>
              <a:t>quickly</a:t>
            </a:r>
            <a:r>
              <a:rPr lang="hr-HR" sz="2400" dirty="0" smtClean="0"/>
              <a:t> to </a:t>
            </a:r>
            <a:r>
              <a:rPr lang="hr-HR" sz="2400" dirty="0" err="1" smtClean="0"/>
              <a:t>adapt</a:t>
            </a:r>
            <a:r>
              <a:rPr lang="hr-HR" sz="2400" dirty="0" smtClean="0"/>
              <a:t> </a:t>
            </a:r>
            <a:r>
              <a:rPr lang="hr-HR" sz="2400" dirty="0" err="1" smtClean="0"/>
              <a:t>to</a:t>
            </a:r>
            <a:r>
              <a:rPr lang="hr-HR" sz="2400" dirty="0" smtClean="0"/>
              <a:t> </a:t>
            </a:r>
            <a:r>
              <a:rPr lang="hr-HR" sz="2400" dirty="0" err="1" smtClean="0"/>
              <a:t>new</a:t>
            </a:r>
            <a:r>
              <a:rPr lang="hr-HR" sz="2400" dirty="0" smtClean="0"/>
              <a:t> </a:t>
            </a:r>
            <a:r>
              <a:rPr lang="hr-HR" sz="2400" dirty="0" err="1" smtClean="0"/>
              <a:t>circumstances</a:t>
            </a:r>
            <a:endParaRPr lang="hr-HR" sz="2400" dirty="0" smtClean="0"/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Age-</a:t>
            </a:r>
            <a:r>
              <a:rPr lang="hr-HR" sz="2400" dirty="0" err="1" smtClean="0"/>
              <a:t>long</a:t>
            </a:r>
            <a:r>
              <a:rPr lang="hr-HR" sz="2400" dirty="0" smtClean="0"/>
              <a:t> recording of cases provides for a huge amount of details, circumstances, points of law, that enhance precision in the creating of law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54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Wingdings 3"/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OF THE DOCTRINE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It</a:t>
            </a:r>
            <a:r>
              <a:rPr lang="hr-HR" sz="2400" dirty="0" smtClean="0"/>
              <a:t> </a:t>
            </a:r>
            <a:r>
              <a:rPr lang="hr-HR" sz="2400" dirty="0" err="1" smtClean="0"/>
              <a:t>may</a:t>
            </a:r>
            <a:r>
              <a:rPr lang="hr-HR" sz="2400" dirty="0" smtClean="0"/>
              <a:t> restrict </a:t>
            </a:r>
            <a:r>
              <a:rPr lang="hr-HR" sz="2400" dirty="0" err="1" smtClean="0"/>
              <a:t>judicial</a:t>
            </a:r>
            <a:r>
              <a:rPr lang="hr-HR" sz="2400" dirty="0" smtClean="0"/>
              <a:t> </a:t>
            </a:r>
            <a:r>
              <a:rPr lang="hr-HR" sz="2400" dirty="0" err="1" smtClean="0"/>
              <a:t>reasoning</a:t>
            </a:r>
            <a:r>
              <a:rPr lang="hr-HR" sz="2400" dirty="0" smtClean="0"/>
              <a:t> and lead to illogical conclusions by judges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It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be difficult to understand what exactly the </a:t>
            </a:r>
            <a:r>
              <a:rPr lang="hr-HR" sz="2400" i="1" dirty="0" smtClean="0"/>
              <a:t>ratio decidendi </a:t>
            </a:r>
            <a:r>
              <a:rPr lang="hr-HR" sz="2400" dirty="0" smtClean="0"/>
              <a:t>was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Increasing complexity and volume of precedents, makes it difficult and impractical do deal with cases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2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Wales</a:t>
            </a:r>
            <a:endParaRPr lang="hr-HR" dirty="0" smtClean="0"/>
          </a:p>
          <a:p>
            <a:pPr marL="624078" indent="-514350">
              <a:buFont typeface="+mj-lt"/>
              <a:buAutoNum type="arabicPeriod"/>
            </a:pPr>
            <a:endParaRPr lang="hr-HR" dirty="0"/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r>
              <a:rPr lang="hr-HR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Unit</a:t>
            </a:r>
            <a:r>
              <a:rPr lang="hr-HR" sz="2400" dirty="0" smtClean="0"/>
              <a:t> 8, </a:t>
            </a:r>
            <a:r>
              <a:rPr lang="hr-HR" sz="2400" dirty="0" err="1" smtClean="0"/>
              <a:t>Part</a:t>
            </a:r>
            <a:r>
              <a:rPr lang="hr-HR" sz="2400" dirty="0" smtClean="0"/>
              <a:t> </a:t>
            </a:r>
            <a:r>
              <a:rPr lang="hr-HR" sz="2400" dirty="0" err="1" smtClean="0"/>
              <a:t>Three</a:t>
            </a:r>
            <a:r>
              <a:rPr lang="hr-HR" sz="2400" dirty="0" smtClean="0"/>
              <a:t>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Today</a:t>
            </a:r>
            <a:r>
              <a:rPr lang="hr-HR" dirty="0" smtClean="0"/>
              <a:t>’s </a:t>
            </a:r>
            <a:r>
              <a:rPr lang="hr-HR" dirty="0" err="1" smtClean="0"/>
              <a:t>session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3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days</a:t>
            </a:r>
            <a:r>
              <a:rPr lang="hr-HR" dirty="0" smtClean="0"/>
              <a:t>, </a:t>
            </a:r>
            <a:r>
              <a:rPr lang="hr-HR" dirty="0" err="1" smtClean="0"/>
              <a:t>judges</a:t>
            </a:r>
            <a:r>
              <a:rPr lang="hr-HR" dirty="0" smtClean="0"/>
              <a:t> </a:t>
            </a:r>
            <a:r>
              <a:rPr lang="hr-HR" dirty="0" err="1" smtClean="0"/>
              <a:t>generally</a:t>
            </a:r>
            <a:r>
              <a:rPr lang="hr-HR" dirty="0" smtClean="0"/>
              <a:t> </a:t>
            </a:r>
            <a:r>
              <a:rPr lang="hr-HR" dirty="0" err="1" smtClean="0"/>
              <a:t>avoid</a:t>
            </a:r>
            <a:r>
              <a:rPr lang="hr-HR" dirty="0" smtClean="0"/>
              <a:t> </a:t>
            </a:r>
            <a:r>
              <a:rPr lang="hr-HR" dirty="0" err="1" smtClean="0"/>
              <a:t>creating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precedents</a:t>
            </a:r>
            <a:r>
              <a:rPr lang="hr-HR" dirty="0" smtClean="0"/>
              <a:t> </a:t>
            </a:r>
            <a:r>
              <a:rPr lang="hr-HR" dirty="0" err="1" smtClean="0"/>
              <a:t>unless</a:t>
            </a:r>
            <a:r>
              <a:rPr lang="hr-HR" dirty="0" smtClean="0"/>
              <a:t> </a:t>
            </a:r>
            <a:r>
              <a:rPr lang="hr-HR" dirty="0" err="1" smtClean="0"/>
              <a:t>absolutely</a:t>
            </a:r>
            <a:r>
              <a:rPr lang="hr-HR" dirty="0" smtClean="0"/>
              <a:t> </a:t>
            </a:r>
            <a:r>
              <a:rPr lang="hr-HR" dirty="0" err="1" smtClean="0"/>
              <a:t>necessary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It</a:t>
            </a:r>
            <a:r>
              <a:rPr lang="hr-HR" dirty="0" smtClean="0"/>
              <a:t> is </a:t>
            </a:r>
            <a:r>
              <a:rPr lang="hr-HR" dirty="0" err="1" smtClean="0"/>
              <a:t>considered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-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predominantely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hands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representative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5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pPr lvl="1"/>
            <a:r>
              <a:rPr lang="hr-HR" dirty="0" smtClean="0"/>
              <a:t>71/III</a:t>
            </a:r>
          </a:p>
          <a:p>
            <a:pPr lvl="1"/>
            <a:r>
              <a:rPr lang="hr-HR" dirty="0" smtClean="0"/>
              <a:t>72/IV </a:t>
            </a:r>
            <a:r>
              <a:rPr lang="hr-HR" dirty="0" err="1" smtClean="0"/>
              <a:t>and</a:t>
            </a:r>
            <a:r>
              <a:rPr lang="hr-HR" dirty="0" smtClean="0"/>
              <a:t> V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2953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310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</a:p>
          <a:p>
            <a:pPr algn="r"/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Wales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5435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misdemeanour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-instance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appellate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8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misdemeanour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prekršajni sud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trgovački sud</a:t>
            </a:r>
            <a:endParaRPr lang="hr-HR" dirty="0"/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upravni sud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sud opće nadležnosti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-instance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prvostupanjski sud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appellate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žalbeni sud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imati nadležnost za građanske stvari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rješavati kaznene predmete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– rješavati žalbe na odluke općinskih sudova</a:t>
            </a: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28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eaLnBrk="1" hangingPunct="1">
              <a:buFont typeface="+mj-lt"/>
              <a:buAutoNum type="arabicPeriod"/>
            </a:pPr>
            <a:endParaRPr lang="hr-HR" dirty="0" smtClean="0"/>
          </a:p>
          <a:p>
            <a:pPr marL="109728" indent="0" eaLnBrk="1" hangingPunct="1">
              <a:buNone/>
            </a:pP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</a:t>
            </a:r>
            <a:r>
              <a:rPr lang="hr-HR" dirty="0" err="1" smtClean="0"/>
              <a:t>pp</a:t>
            </a:r>
            <a:r>
              <a:rPr lang="hr-HR" dirty="0" smtClean="0"/>
              <a:t>. 61-63 </a:t>
            </a:r>
            <a:r>
              <a:rPr lang="hr-HR" dirty="0" err="1" smtClean="0"/>
              <a:t>and</a:t>
            </a:r>
            <a:r>
              <a:rPr lang="hr-HR" dirty="0" smtClean="0"/>
              <a:t> 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tasks</a:t>
            </a:r>
            <a:r>
              <a:rPr lang="hr-HR" dirty="0" smtClean="0"/>
              <a:t>:</a:t>
            </a:r>
          </a:p>
          <a:p>
            <a:pPr marL="109728" indent="0" eaLnBrk="1" hangingPunct="1">
              <a:buNone/>
            </a:pPr>
            <a:endParaRPr lang="hr-HR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hr-HR" dirty="0" err="1" smtClean="0"/>
              <a:t>Enumerate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civil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lowest</a:t>
            </a:r>
            <a:r>
              <a:rPr lang="hr-HR" dirty="0" smtClean="0"/>
              <a:t> to </a:t>
            </a:r>
            <a:r>
              <a:rPr lang="hr-HR" dirty="0" err="1" smtClean="0"/>
              <a:t>highest</a:t>
            </a:r>
            <a:r>
              <a:rPr lang="hr-HR" dirty="0" smtClean="0"/>
              <a:t>.</a:t>
            </a:r>
          </a:p>
          <a:p>
            <a:pPr marL="624078" indent="-514350" eaLnBrk="1" hangingPunct="1">
              <a:buFont typeface="+mj-lt"/>
              <a:buAutoNum type="arabicPeriod"/>
            </a:pPr>
            <a:r>
              <a:rPr lang="hr-HR" dirty="0" err="1" smtClean="0"/>
              <a:t>Enumerate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lowest</a:t>
            </a:r>
            <a:r>
              <a:rPr lang="hr-HR" dirty="0" smtClean="0"/>
              <a:t> to </a:t>
            </a:r>
            <a:r>
              <a:rPr lang="hr-HR" dirty="0" err="1" smtClean="0"/>
              <a:t>highest</a:t>
            </a:r>
            <a:endParaRPr lang="hr-HR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hr-HR" dirty="0" err="1" smtClean="0"/>
              <a:t>Exercise</a:t>
            </a:r>
            <a:r>
              <a:rPr lang="hr-HR" dirty="0" smtClean="0"/>
              <a:t> 63/III – </a:t>
            </a:r>
            <a:r>
              <a:rPr lang="hr-HR" dirty="0" err="1" smtClean="0"/>
              <a:t>True</a:t>
            </a:r>
            <a:r>
              <a:rPr lang="hr-HR" dirty="0" smtClean="0"/>
              <a:t> or </a:t>
            </a:r>
            <a:r>
              <a:rPr lang="hr-HR" dirty="0" err="1" smtClean="0"/>
              <a:t>false</a:t>
            </a:r>
            <a:r>
              <a:rPr lang="hr-HR" dirty="0" smtClean="0"/>
              <a:t>?</a:t>
            </a:r>
          </a:p>
          <a:p>
            <a:pPr marL="624078" indent="-514350" eaLnBrk="1" hangingPunct="1">
              <a:buFont typeface="+mj-lt"/>
              <a:buAutoNum type="arabicPeriod"/>
            </a:pPr>
            <a:r>
              <a:rPr lang="hr-HR" dirty="0" err="1" smtClean="0"/>
              <a:t>Exercises</a:t>
            </a:r>
            <a:r>
              <a:rPr lang="hr-HR" dirty="0" smtClean="0"/>
              <a:t> 64/IV, V – </a:t>
            </a:r>
            <a:r>
              <a:rPr lang="hr-HR" dirty="0" err="1" smtClean="0"/>
              <a:t>Collocations</a:t>
            </a:r>
            <a:endParaRPr lang="hr-HR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hr-HR" dirty="0" err="1" smtClean="0"/>
              <a:t>Exercise</a:t>
            </a:r>
            <a:r>
              <a:rPr lang="hr-HR" dirty="0" smtClean="0"/>
              <a:t> 65/VI – Word </a:t>
            </a:r>
            <a:r>
              <a:rPr lang="hr-HR" dirty="0" err="1" smtClean="0"/>
              <a:t>search</a:t>
            </a:r>
            <a:endParaRPr lang="hr-HR" dirty="0" smtClean="0"/>
          </a:p>
          <a:p>
            <a:pPr marL="624078" indent="-514350" eaLnBrk="1" hangingPunct="1">
              <a:buFont typeface="+mj-lt"/>
              <a:buAutoNum type="arabicPeriod"/>
            </a:pP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Courts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England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Wales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110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Precedent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r-HR" dirty="0" err="1" smtClean="0"/>
              <a:t>Unit</a:t>
            </a:r>
            <a:r>
              <a:rPr lang="hr-HR" dirty="0" smtClean="0"/>
              <a:t> 8, </a:t>
            </a:r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endParaRPr lang="hr-HR" dirty="0" smtClean="0"/>
          </a:p>
          <a:p>
            <a:pPr algn="ctr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endParaRPr lang="hr-HR" sz="2400" dirty="0" smtClean="0"/>
          </a:p>
          <a:p>
            <a:pPr eaLnBrk="1" hangingPunct="1">
              <a:spcAft>
                <a:spcPts val="1200"/>
              </a:spcAft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foundation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common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system</a:t>
            </a:r>
            <a:endParaRPr lang="hr-HR" sz="2400" dirty="0" smtClean="0"/>
          </a:p>
          <a:p>
            <a:pPr eaLnBrk="1" hangingPunct="1">
              <a:spcAft>
                <a:spcPts val="1200"/>
              </a:spcAft>
            </a:pPr>
            <a:r>
              <a:rPr lang="hr-HR" sz="2400" dirty="0" err="1" smtClean="0"/>
              <a:t>Judge</a:t>
            </a:r>
            <a:r>
              <a:rPr lang="hr-HR" sz="2400" dirty="0" smtClean="0"/>
              <a:t>-</a:t>
            </a:r>
            <a:r>
              <a:rPr lang="hr-HR" sz="2400" dirty="0" err="1" smtClean="0"/>
              <a:t>made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– </a:t>
            </a:r>
            <a:r>
              <a:rPr lang="hr-HR" sz="2400" dirty="0" err="1" smtClean="0"/>
              <a:t>court</a:t>
            </a:r>
            <a:r>
              <a:rPr lang="hr-HR" sz="2400" dirty="0" smtClean="0"/>
              <a:t> </a:t>
            </a:r>
            <a:r>
              <a:rPr lang="hr-HR" sz="2400" dirty="0" err="1" smtClean="0"/>
              <a:t>rulings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force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endParaRPr lang="hr-HR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43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smtClean="0"/>
              <a:t>The principle of precedent is also known as </a:t>
            </a:r>
            <a:r>
              <a:rPr lang="hr-H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decisis </a:t>
            </a:r>
            <a:r>
              <a:rPr lang="hr-HR" sz="2400" dirty="0" smtClean="0"/>
              <a:t>(‘to stand by decisions’)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doctrine</a:t>
            </a:r>
            <a:r>
              <a:rPr lang="hr-HR" sz="2400" dirty="0" smtClean="0"/>
              <a:t> </a:t>
            </a:r>
            <a:r>
              <a:rPr lang="hr-HR" sz="2400" dirty="0" err="1" smtClean="0"/>
              <a:t>determines</a:t>
            </a:r>
            <a:r>
              <a:rPr lang="hr-HR" sz="2400" dirty="0" smtClean="0"/>
              <a:t> </a:t>
            </a:r>
            <a:r>
              <a:rPr lang="hr-HR" sz="2400" dirty="0" err="1" smtClean="0"/>
              <a:t>whose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decisions</a:t>
            </a:r>
            <a:r>
              <a:rPr lang="hr-HR" sz="2400" dirty="0" smtClean="0"/>
              <a:t> (</a:t>
            </a:r>
            <a:r>
              <a:rPr lang="hr-HR" sz="2400" dirty="0" err="1" smtClean="0"/>
              <a:t>precedents</a:t>
            </a:r>
            <a:r>
              <a:rPr lang="hr-HR" sz="2400" dirty="0" smtClean="0"/>
              <a:t>) are BINDING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i.e</a:t>
            </a:r>
            <a:r>
              <a:rPr lang="hr-HR" sz="2400" dirty="0" smtClean="0"/>
              <a:t>. must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followed</a:t>
            </a:r>
            <a:r>
              <a:rPr lang="hr-HR" sz="2400" dirty="0" smtClean="0"/>
              <a:t>)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binding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precedent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binding</a:t>
            </a:r>
            <a:r>
              <a:rPr lang="hr-HR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endParaRPr lang="hr-HR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principle</a:t>
            </a:r>
            <a:r>
              <a:rPr lang="hr-HR" sz="2400" dirty="0" smtClean="0"/>
              <a:t> – </a:t>
            </a:r>
            <a:r>
              <a:rPr lang="hr-HR" sz="2400" dirty="0" err="1" smtClean="0"/>
              <a:t>first</a:t>
            </a:r>
            <a:r>
              <a:rPr lang="hr-HR" sz="2400" dirty="0" smtClean="0"/>
              <a:t>-instance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are </a:t>
            </a:r>
            <a:r>
              <a:rPr lang="hr-H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decisions</a:t>
            </a:r>
            <a:r>
              <a:rPr lang="hr-HR" sz="2400" dirty="0" smtClean="0"/>
              <a:t> </a:t>
            </a:r>
            <a:r>
              <a:rPr lang="hr-HR" sz="2400" dirty="0" err="1" smtClean="0"/>
              <a:t>made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higher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, but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own</a:t>
            </a:r>
          </a:p>
          <a:p>
            <a:pPr marL="365760" indent="-256032" eaLnBrk="1" fontAlgn="auto" hangingPunct="1">
              <a:spcAft>
                <a:spcPts val="1200"/>
              </a:spcAft>
              <a:buFont typeface="Wingdings 3"/>
              <a:buChar char=""/>
              <a:defRPr/>
            </a:pPr>
            <a:r>
              <a:rPr lang="hr-HR" sz="2400" dirty="0" err="1" smtClean="0"/>
              <a:t>Appellate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normally</a:t>
            </a:r>
            <a:r>
              <a:rPr lang="hr-HR" sz="2400" dirty="0" smtClean="0"/>
              <a:t> </a:t>
            </a:r>
            <a:r>
              <a:rPr lang="hr-HR" sz="2400" dirty="0" err="1" smtClean="0"/>
              <a:t>bound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own </a:t>
            </a:r>
            <a:r>
              <a:rPr lang="hr-HR" sz="2400" dirty="0" err="1" smtClean="0"/>
              <a:t>decisions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The Doctrine of Precedent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30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910</TotalTime>
  <Words>838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English for Lawyers 2</vt:lpstr>
      <vt:lpstr>Today’s session</vt:lpstr>
      <vt:lpstr>Revision</vt:lpstr>
      <vt:lpstr>Translate into Croatian</vt:lpstr>
      <vt:lpstr>Translate into Croatian</vt:lpstr>
      <vt:lpstr>The Courts of England and Wales</vt:lpstr>
      <vt:lpstr>The Doctrine of Precedent</vt:lpstr>
      <vt:lpstr>The Doctrine of Precedent</vt:lpstr>
      <vt:lpstr>The Doctrine of Precedent</vt:lpstr>
      <vt:lpstr>The Courts of England and Wales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The Doctrine of Precedent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98</cp:revision>
  <dcterms:created xsi:type="dcterms:W3CDTF">2008-09-29T13:50:14Z</dcterms:created>
  <dcterms:modified xsi:type="dcterms:W3CDTF">2018-03-20T14:57:41Z</dcterms:modified>
</cp:coreProperties>
</file>