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384" r:id="rId3"/>
    <p:sldId id="339" r:id="rId4"/>
    <p:sldId id="382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5" r:id="rId24"/>
    <p:sldId id="403" r:id="rId25"/>
    <p:sldId id="404" r:id="rId26"/>
    <p:sldId id="383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FB9E-1EE0-463C-9DCB-76DCC02C92F7}" type="datetimeFigureOut">
              <a:rPr lang="hr-HR" smtClean="0"/>
              <a:t>26.3.2018.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68A7-D4F7-4BDE-8C50-9BD98B3F23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6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A6013-353D-4E23-A3D4-8D4D45BDAB9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00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26.3.2018.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MbIz3Y2JA" TargetMode="External"/><Relationship Id="rId2" Type="http://schemas.openxmlformats.org/officeDocument/2006/relationships/hyperlink" Target="https://www.youtube.com/watch?v=htJlSC9lX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U0LhurGWOc" TargetMode="External"/><Relationship Id="rId5" Type="http://schemas.openxmlformats.org/officeDocument/2006/relationships/hyperlink" Target="https://www.youtube.com/watch?v=dS_SLF92e5A" TargetMode="External"/><Relationship Id="rId4" Type="http://schemas.openxmlformats.org/officeDocument/2006/relationships/hyperlink" Target="https://www.youtube.com/watch?v=GbLTwQwXqW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/>
              <a:t>English for Lawyers 2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89029"/>
          </a:xfrm>
        </p:spPr>
        <p:txBody>
          <a:bodyPr>
            <a:normAutofit/>
          </a:bodyPr>
          <a:lstStyle/>
          <a:p>
            <a:r>
              <a:rPr lang="hr-HR" dirty="0" smtClean="0"/>
              <a:t>Lecturer: Miljen Matijašević</a:t>
            </a:r>
          </a:p>
          <a:p>
            <a:r>
              <a:rPr lang="hr-HR" sz="1900" dirty="0" smtClean="0"/>
              <a:t>e-mail: </a:t>
            </a:r>
            <a:r>
              <a:rPr lang="hr-HR" sz="1900" dirty="0" err="1" smtClean="0"/>
              <a:t>miljen.matijasevic</a:t>
            </a:r>
            <a:r>
              <a:rPr lang="hr-HR" sz="1900" dirty="0" smtClean="0"/>
              <a:t>@</a:t>
            </a:r>
            <a:r>
              <a:rPr lang="hr-HR" sz="1900" dirty="0" err="1" smtClean="0"/>
              <a:t>gmail.com</a:t>
            </a:r>
            <a:endParaRPr lang="hr-HR" sz="1900" dirty="0" smtClean="0"/>
          </a:p>
          <a:p>
            <a:r>
              <a:rPr lang="hr-HR" dirty="0" err="1" smtClean="0"/>
              <a:t>Session</a:t>
            </a:r>
            <a:r>
              <a:rPr lang="hr-HR" dirty="0" smtClean="0"/>
              <a:t> </a:t>
            </a:r>
            <a:r>
              <a:rPr lang="hr-HR" dirty="0" smtClean="0"/>
              <a:t>5, 27 </a:t>
            </a:r>
            <a:r>
              <a:rPr lang="hr-HR" dirty="0" smtClean="0"/>
              <a:t>Mar 2018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650 Members of Parliament (</a:t>
            </a:r>
            <a:r>
              <a:rPr lang="hr-HR" b="1" dirty="0" smtClean="0"/>
              <a:t>MPs</a:t>
            </a:r>
            <a:r>
              <a:rPr lang="hr-HR" dirty="0" smtClean="0"/>
              <a:t>)</a:t>
            </a:r>
          </a:p>
          <a:p>
            <a:r>
              <a:rPr lang="hr-HR" dirty="0" smtClean="0"/>
              <a:t>salaried</a:t>
            </a:r>
          </a:p>
          <a:p>
            <a:endParaRPr lang="hr-HR" dirty="0" smtClean="0"/>
          </a:p>
          <a:p>
            <a:r>
              <a:rPr lang="hr-HR" dirty="0" smtClean="0"/>
              <a:t>elected in the national election by the people</a:t>
            </a:r>
          </a:p>
          <a:p>
            <a:endParaRPr lang="hr-HR" dirty="0" smtClean="0"/>
          </a:p>
          <a:p>
            <a:r>
              <a:rPr lang="hr-HR" dirty="0" smtClean="0"/>
              <a:t>each MP represents the voters in his </a:t>
            </a:r>
            <a:r>
              <a:rPr lang="hr-HR" b="1" dirty="0" smtClean="0"/>
              <a:t>constituency</a:t>
            </a:r>
          </a:p>
          <a:p>
            <a:endParaRPr lang="hr-HR" dirty="0" smtClean="0"/>
          </a:p>
          <a:p>
            <a:r>
              <a:rPr lang="hr-HR" dirty="0" smtClean="0"/>
              <a:t>‘first past the post’ electoral system</a:t>
            </a:r>
          </a:p>
          <a:p>
            <a:pPr lvl="1"/>
            <a:r>
              <a:rPr lang="hr-HR" dirty="0" smtClean="0"/>
              <a:t>the candidate with the most </a:t>
            </a:r>
            <a:r>
              <a:rPr lang="hr-HR" dirty="0" err="1" smtClean="0"/>
              <a:t>votes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constituency</a:t>
            </a:r>
            <a:r>
              <a:rPr lang="hr-HR" dirty="0" smtClean="0"/>
              <a:t> </a:t>
            </a:r>
            <a:r>
              <a:rPr lang="hr-HR" dirty="0" err="1" smtClean="0"/>
              <a:t>wins</a:t>
            </a:r>
            <a:r>
              <a:rPr lang="hr-HR" dirty="0" smtClean="0"/>
              <a:t> and goes to Parliament, the others lose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The House of Commons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95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/>
              <a:t>ca</a:t>
            </a:r>
            <a:r>
              <a:rPr lang="hr-HR" dirty="0" smtClean="0"/>
              <a:t>. 800 members (most of whom – </a:t>
            </a:r>
            <a:r>
              <a:rPr lang="hr-HR" b="1" dirty="0" smtClean="0"/>
              <a:t>peers</a:t>
            </a:r>
            <a:r>
              <a:rPr lang="hr-HR" dirty="0" smtClean="0"/>
              <a:t>)</a:t>
            </a:r>
          </a:p>
          <a:p>
            <a:r>
              <a:rPr lang="hr-HR" dirty="0" smtClean="0"/>
              <a:t>non-salaried (may claim expenses)</a:t>
            </a:r>
          </a:p>
          <a:p>
            <a:endParaRPr lang="hr-HR" dirty="0" smtClean="0"/>
          </a:p>
          <a:p>
            <a:r>
              <a:rPr lang="hr-HR" dirty="0" smtClean="0"/>
              <a:t>appointed by the Queen (at the proposal of the Prime Minister)</a:t>
            </a:r>
          </a:p>
          <a:p>
            <a:endParaRPr lang="hr-HR" dirty="0" smtClean="0"/>
          </a:p>
          <a:p>
            <a:pPr algn="ctr">
              <a:buNone/>
            </a:pPr>
            <a:r>
              <a:rPr lang="hr-HR" b="1" dirty="0" smtClean="0"/>
              <a:t>Lords Spiritual </a:t>
            </a:r>
          </a:p>
          <a:p>
            <a:pPr algn="ctr">
              <a:buNone/>
            </a:pPr>
            <a:r>
              <a:rPr lang="hr-HR" dirty="0" err="1" smtClean="0"/>
              <a:t>bishops</a:t>
            </a:r>
            <a:r>
              <a:rPr lang="hr-HR" dirty="0" smtClean="0"/>
              <a:t> (max. 26)</a:t>
            </a:r>
          </a:p>
          <a:p>
            <a:pPr algn="ctr">
              <a:buNone/>
            </a:pPr>
            <a:r>
              <a:rPr lang="hr-HR" b="1" dirty="0" smtClean="0"/>
              <a:t>Lords Temporal</a:t>
            </a:r>
          </a:p>
          <a:p>
            <a:pPr algn="ctr">
              <a:buNone/>
            </a:pPr>
            <a:r>
              <a:rPr lang="hr-HR" dirty="0" smtClean="0"/>
              <a:t>life </a:t>
            </a:r>
            <a:r>
              <a:rPr lang="hr-HR" dirty="0" err="1" smtClean="0"/>
              <a:t>peers</a:t>
            </a:r>
            <a:r>
              <a:rPr lang="hr-HR" dirty="0" smtClean="0"/>
              <a:t> (no limit)</a:t>
            </a:r>
          </a:p>
          <a:p>
            <a:pPr algn="ctr">
              <a:buNone/>
            </a:pPr>
            <a:r>
              <a:rPr lang="hr-HR" dirty="0" smtClean="0"/>
              <a:t>hereditary </a:t>
            </a:r>
            <a:r>
              <a:rPr lang="hr-HR" dirty="0" err="1" smtClean="0"/>
              <a:t>peers</a:t>
            </a:r>
            <a:r>
              <a:rPr lang="hr-HR" dirty="0" smtClean="0"/>
              <a:t> (max. 92)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The House of Lords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3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hr-HR" dirty="0" smtClean="0"/>
              <a:t>The Commons and the Lords</a:t>
            </a:r>
            <a:endParaRPr lang="hr-HR" dirty="0"/>
          </a:p>
        </p:txBody>
      </p:sp>
      <p:pic>
        <p:nvPicPr>
          <p:cNvPr id="9" name="Content Placeholder 8" descr="London 2009 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744416" cy="5293272"/>
          </a:xfrm>
        </p:spPr>
      </p:pic>
      <p:pic>
        <p:nvPicPr>
          <p:cNvPr id="11" name="Content Placeholder 10" descr="London 2009 2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7164" y="1268760"/>
            <a:ext cx="3719098" cy="5256584"/>
          </a:xfrm>
        </p:spPr>
      </p:pic>
    </p:spTree>
    <p:extLst>
      <p:ext uri="{BB962C8B-B14F-4D97-AF65-F5344CB8AC3E}">
        <p14:creationId xmlns:p14="http://schemas.microsoft.com/office/powerpoint/2010/main" val="41102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Commons</a:t>
            </a:r>
          </a:p>
          <a:p>
            <a:r>
              <a:rPr lang="hr-HR" dirty="0" smtClean="0"/>
              <a:t>Searjant at Arms</a:t>
            </a:r>
          </a:p>
          <a:p>
            <a:r>
              <a:rPr lang="hr-HR" dirty="0" smtClean="0"/>
              <a:t>the Mace</a:t>
            </a:r>
          </a:p>
          <a:p>
            <a:r>
              <a:rPr lang="hr-HR" dirty="0" smtClean="0"/>
              <a:t>the Bar of the House</a:t>
            </a:r>
          </a:p>
          <a:p>
            <a:r>
              <a:rPr lang="hr-HR" dirty="0" smtClean="0"/>
              <a:t>the red lines – two sword lengths</a:t>
            </a:r>
          </a:p>
          <a:p>
            <a:r>
              <a:rPr lang="hr-HR" dirty="0" smtClean="0"/>
              <a:t>the Speaker of the House of Commons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Lords</a:t>
            </a:r>
          </a:p>
          <a:p>
            <a:r>
              <a:rPr lang="hr-HR" dirty="0" smtClean="0"/>
              <a:t>the Throne</a:t>
            </a:r>
          </a:p>
          <a:p>
            <a:r>
              <a:rPr lang="hr-HR" dirty="0" smtClean="0"/>
              <a:t>the Woolsack</a:t>
            </a:r>
          </a:p>
          <a:p>
            <a:r>
              <a:rPr lang="hr-HR" dirty="0" smtClean="0"/>
              <a:t>the Lord Speaker </a:t>
            </a:r>
            <a:r>
              <a:rPr lang="hr-HR" sz="2200" dirty="0" smtClean="0"/>
              <a:t>(formerly the Lord Chancellor!)</a:t>
            </a:r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r>
              <a:rPr lang="hr-HR" dirty="0" smtClean="0"/>
              <a:t>Some peculiarities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6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err="1" smtClean="0"/>
              <a:t>checks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challenges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r>
              <a:rPr lang="hr-HR" dirty="0" smtClean="0"/>
              <a:t> (</a:t>
            </a:r>
            <a:r>
              <a:rPr lang="hr-HR" dirty="0" err="1" smtClean="0"/>
              <a:t>government</a:t>
            </a:r>
            <a:r>
              <a:rPr lang="hr-HR" dirty="0" smtClean="0"/>
              <a:t> </a:t>
            </a:r>
            <a:r>
              <a:rPr lang="hr-HR" b="1" dirty="0" err="1" smtClean="0"/>
              <a:t>scrutiny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enacts</a:t>
            </a:r>
            <a:r>
              <a:rPr lang="hr-HR" dirty="0" smtClean="0"/>
              <a:t> </a:t>
            </a:r>
            <a:r>
              <a:rPr lang="hr-HR" b="1" dirty="0" smtClean="0"/>
              <a:t>statute </a:t>
            </a:r>
            <a:r>
              <a:rPr lang="hr-HR" b="1" dirty="0" err="1" smtClean="0"/>
              <a:t>law</a:t>
            </a:r>
            <a:r>
              <a:rPr lang="hr-HR" b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legislation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debate</a:t>
            </a:r>
            <a:r>
              <a:rPr lang="hr-HR" dirty="0" smtClean="0"/>
              <a:t> </a:t>
            </a:r>
            <a:r>
              <a:rPr lang="hr-HR" dirty="0" err="1" smtClean="0"/>
              <a:t>important</a:t>
            </a:r>
            <a:r>
              <a:rPr lang="hr-HR" dirty="0" smtClean="0"/>
              <a:t> </a:t>
            </a:r>
            <a:r>
              <a:rPr lang="hr-HR" dirty="0" err="1" smtClean="0"/>
              <a:t>issues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endParaRPr lang="hr-HR" dirty="0" smtClean="0"/>
          </a:p>
          <a:p>
            <a:r>
              <a:rPr lang="hr-HR" dirty="0" err="1" smtClean="0"/>
              <a:t>check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approve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r>
              <a:rPr lang="hr-HR" dirty="0" smtClean="0"/>
              <a:t> </a:t>
            </a:r>
            <a:r>
              <a:rPr lang="hr-HR" dirty="0" err="1" smtClean="0"/>
              <a:t>spending</a:t>
            </a:r>
            <a:r>
              <a:rPr lang="hr-HR" dirty="0" smtClean="0"/>
              <a:t> (</a:t>
            </a:r>
            <a:r>
              <a:rPr lang="hr-HR" b="1" dirty="0" err="1" smtClean="0"/>
              <a:t>taxes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b="1" dirty="0" err="1" smtClean="0"/>
              <a:t>state</a:t>
            </a:r>
            <a:r>
              <a:rPr lang="hr-HR" b="1" dirty="0" smtClean="0"/>
              <a:t> </a:t>
            </a:r>
            <a:r>
              <a:rPr lang="hr-HR" b="1" dirty="0" err="1" smtClean="0"/>
              <a:t>budget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meet</a:t>
            </a:r>
            <a:r>
              <a:rPr lang="hr-HR" dirty="0" smtClean="0"/>
              <a:t> </a:t>
            </a:r>
            <a:r>
              <a:rPr lang="hr-HR" b="1" dirty="0" err="1" smtClean="0"/>
              <a:t>constituents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discuss</a:t>
            </a:r>
            <a:r>
              <a:rPr lang="hr-HR" dirty="0" smtClean="0"/>
              <a:t> </a:t>
            </a:r>
            <a:r>
              <a:rPr lang="hr-HR" dirty="0" err="1" smtClean="0"/>
              <a:t>matters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concern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(</a:t>
            </a:r>
            <a:r>
              <a:rPr lang="hr-HR" b="1" dirty="0" err="1" smtClean="0"/>
              <a:t>surgery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3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gives</a:t>
            </a:r>
            <a:r>
              <a:rPr lang="hr-HR" dirty="0" smtClean="0"/>
              <a:t> </a:t>
            </a:r>
            <a:r>
              <a:rPr lang="hr-HR" dirty="0" err="1" smtClean="0"/>
              <a:t>advice</a:t>
            </a:r>
            <a:r>
              <a:rPr lang="hr-HR" dirty="0" smtClean="0"/>
              <a:t> on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policy</a:t>
            </a:r>
            <a:r>
              <a:rPr lang="hr-HR" dirty="0" smtClean="0"/>
              <a:t>, </a:t>
            </a:r>
            <a:r>
              <a:rPr lang="hr-HR" dirty="0" err="1" smtClean="0"/>
              <a:t>representing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British </a:t>
            </a:r>
            <a:r>
              <a:rPr lang="hr-HR" dirty="0" err="1" smtClean="0"/>
              <a:t>society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revises</a:t>
            </a:r>
            <a:r>
              <a:rPr lang="hr-HR" dirty="0" smtClean="0"/>
              <a:t> </a:t>
            </a:r>
            <a:r>
              <a:rPr lang="hr-HR" dirty="0" err="1" smtClean="0"/>
              <a:t>legislation</a:t>
            </a:r>
            <a:r>
              <a:rPr lang="hr-HR" dirty="0" smtClean="0"/>
              <a:t> </a:t>
            </a:r>
            <a:r>
              <a:rPr lang="hr-HR" dirty="0" err="1" smtClean="0"/>
              <a:t>passed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possibility</a:t>
            </a:r>
            <a:r>
              <a:rPr lang="hr-HR" dirty="0" smtClean="0"/>
              <a:t> for </a:t>
            </a:r>
            <a:r>
              <a:rPr lang="hr-HR" dirty="0" err="1" smtClean="0"/>
              <a:t>persons</a:t>
            </a:r>
            <a:r>
              <a:rPr lang="hr-HR" dirty="0" smtClean="0"/>
              <a:t> who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contributed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public</a:t>
            </a:r>
            <a:r>
              <a:rPr lang="hr-HR" dirty="0" smtClean="0"/>
              <a:t> life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Britain</a:t>
            </a:r>
            <a:r>
              <a:rPr lang="hr-HR" dirty="0" smtClean="0"/>
              <a:t> to </a:t>
            </a:r>
            <a:r>
              <a:rPr lang="hr-HR" dirty="0" err="1" smtClean="0"/>
              <a:t>participate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err="1" smtClean="0"/>
              <a:t>acts</a:t>
            </a:r>
            <a:r>
              <a:rPr lang="hr-HR" dirty="0" smtClean="0"/>
              <a:t> as a </a:t>
            </a:r>
            <a:r>
              <a:rPr lang="hr-HR" dirty="0" err="1" smtClean="0"/>
              <a:t>constitutional</a:t>
            </a:r>
            <a:r>
              <a:rPr lang="hr-HR" dirty="0" smtClean="0"/>
              <a:t> </a:t>
            </a:r>
            <a:r>
              <a:rPr lang="hr-HR" dirty="0" err="1" smtClean="0"/>
              <a:t>check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House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Lords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PARLIAMENT has supreme law-making power</a:t>
            </a:r>
          </a:p>
          <a:p>
            <a:pPr marL="365760" indent="-256032" fontAlgn="auto">
              <a:lnSpc>
                <a:spcPct val="15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‘No limits’ to its law-making capacity – an act enacted by Parliament which has undergone the proper procedure </a:t>
            </a:r>
            <a:r>
              <a:rPr lang="hr-HR" b="1" dirty="0" smtClean="0"/>
              <a:t>may not be overturned</a:t>
            </a:r>
            <a:r>
              <a:rPr lang="hr-HR" dirty="0" smtClean="0"/>
              <a:t>! (no constitutional court!)</a:t>
            </a:r>
          </a:p>
          <a:p>
            <a:pPr marL="365760" indent="-256032" fontAlgn="auto">
              <a:lnSpc>
                <a:spcPct val="15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However, in enacting laws, the following must be taken into account: </a:t>
            </a:r>
            <a:r>
              <a:rPr lang="hr-HR" b="1" dirty="0" smtClean="0"/>
              <a:t>EU </a:t>
            </a:r>
            <a:r>
              <a:rPr lang="hr-HR" b="1" dirty="0" err="1" smtClean="0"/>
              <a:t>law</a:t>
            </a:r>
            <a:r>
              <a:rPr lang="hr-HR" dirty="0" smtClean="0"/>
              <a:t> (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true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Brexit</a:t>
            </a:r>
            <a:r>
              <a:rPr lang="hr-HR" dirty="0" smtClean="0"/>
              <a:t>!)</a:t>
            </a:r>
            <a:r>
              <a:rPr lang="hr-HR" b="1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the </a:t>
            </a:r>
            <a:r>
              <a:rPr lang="hr-HR" b="1" dirty="0" smtClean="0"/>
              <a:t>European Convention on Human Rights </a:t>
            </a:r>
            <a:r>
              <a:rPr lang="hr-HR" dirty="0" smtClean="0"/>
              <a:t>(</a:t>
            </a:r>
            <a:r>
              <a:rPr lang="hr-HR" dirty="0" err="1" smtClean="0"/>
              <a:t>via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Human Rights </a:t>
            </a:r>
            <a:r>
              <a:rPr lang="hr-HR" dirty="0" err="1" smtClean="0"/>
              <a:t>Act</a:t>
            </a:r>
            <a:r>
              <a:rPr lang="hr-HR" dirty="0" smtClean="0"/>
              <a:t> 1998)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hr-HR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More on statute law</a:t>
            </a:r>
          </a:p>
        </p:txBody>
      </p:sp>
    </p:spTree>
    <p:extLst>
      <p:ext uri="{BB962C8B-B14F-4D97-AF65-F5344CB8AC3E}">
        <p14:creationId xmlns:p14="http://schemas.microsoft.com/office/powerpoint/2010/main" val="24357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An Act of Parliament starts as a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/>
              <a:t>(a legislative proposal)</a:t>
            </a:r>
          </a:p>
          <a:p>
            <a:pPr marL="365760" indent="-256032" fontAlgn="auto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There are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types of Bills, differing in scope and subject matter:</a:t>
            </a:r>
          </a:p>
          <a:p>
            <a:pPr marL="365760" indent="-256032" algn="ctr" fontAlgn="auto">
              <a:lnSpc>
                <a:spcPct val="17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BILLS</a:t>
            </a:r>
          </a:p>
          <a:p>
            <a:pPr marL="365760" indent="-256032" algn="ctr" fontAlgn="auto">
              <a:lnSpc>
                <a:spcPct val="17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BILLS</a:t>
            </a:r>
          </a:p>
          <a:p>
            <a:pPr marL="365760" indent="-256032" algn="ctr" fontAlgn="auto">
              <a:lnSpc>
                <a:spcPct val="17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MEMBERS’ BILLS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Legislative procedure</a:t>
            </a:r>
          </a:p>
        </p:txBody>
      </p:sp>
    </p:spTree>
    <p:extLst>
      <p:ext uri="{BB962C8B-B14F-4D97-AF65-F5344CB8AC3E}">
        <p14:creationId xmlns:p14="http://schemas.microsoft.com/office/powerpoint/2010/main" val="28345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BILLS </a:t>
            </a:r>
            <a:r>
              <a:rPr lang="hr-HR" dirty="0" smtClean="0"/>
              <a:t>– affect the public at large, proposed by the Government (e.g. Domestic Violence Bill)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BILLS </a:t>
            </a:r>
            <a:r>
              <a:rPr lang="hr-HR" dirty="0" smtClean="0"/>
              <a:t>– concern a limited section of the population (Local and Personal Bills), may be initiated by associations and companies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MEMBERS’ BILLS </a:t>
            </a:r>
            <a:r>
              <a:rPr lang="hr-HR" dirty="0"/>
              <a:t>– introduced by a ‘back-bencher’, provided there is time and luck! Rarely enacted, but may spark a public debate and indirectly affect legislative trends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Legislative procedure</a:t>
            </a:r>
          </a:p>
        </p:txBody>
      </p:sp>
    </p:spTree>
    <p:extLst>
      <p:ext uri="{BB962C8B-B14F-4D97-AF65-F5344CB8AC3E}">
        <p14:creationId xmlns:p14="http://schemas.microsoft.com/office/powerpoint/2010/main" val="11425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Bills usually originate in the Commons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There are normally </a:t>
            </a:r>
            <a:r>
              <a:rPr lang="hr-HR" b="1" dirty="0" smtClean="0"/>
              <a:t>three readings </a:t>
            </a:r>
            <a:r>
              <a:rPr lang="hr-HR" dirty="0" smtClean="0"/>
              <a:t>for each bill, including 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stage </a:t>
            </a:r>
            <a:r>
              <a:rPr lang="hr-HR" dirty="0" smtClean="0"/>
              <a:t>and a</a:t>
            </a:r>
            <a:r>
              <a:rPr lang="hr-HR" b="1" dirty="0" smtClean="0"/>
              <a:t> report stage 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The procedure starts in the Commons and a largely similar procedure is followed in the Lords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Bills may be returned to the Commons for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r>
              <a:rPr lang="hr-HR" dirty="0" smtClean="0"/>
              <a:t> and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amendments</a:t>
            </a:r>
            <a:r>
              <a:rPr lang="hr-HR" dirty="0" smtClean="0"/>
              <a:t> and the procedure may be repeated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Legislative procedure</a:t>
            </a:r>
          </a:p>
        </p:txBody>
      </p:sp>
    </p:spTree>
    <p:extLst>
      <p:ext uri="{BB962C8B-B14F-4D97-AF65-F5344CB8AC3E}">
        <p14:creationId xmlns:p14="http://schemas.microsoft.com/office/powerpoint/2010/main" val="22795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Revision</a:t>
            </a:r>
            <a:r>
              <a:rPr lang="hr-HR" dirty="0" smtClean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Doctrine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Precedent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endParaRPr lang="hr-HR" dirty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Parliament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Legislation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Today</a:t>
            </a:r>
            <a:r>
              <a:rPr lang="hr-HR" dirty="0" smtClean="0"/>
              <a:t>’s </a:t>
            </a:r>
            <a:r>
              <a:rPr lang="hr-HR" dirty="0" err="1" smtClean="0"/>
              <a:t>session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u="sng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Lords may not reject a Bill, they can only delay its enactment for up to one year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When the final agreement is reached and the final version of the Bill is approved, the Bill is given the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Assent</a:t>
            </a:r>
            <a:r>
              <a:rPr lang="hr-HR" dirty="0" smtClean="0"/>
              <a:t>, thus becoming and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of Parliament </a:t>
            </a:r>
            <a:r>
              <a:rPr lang="hr-HR" dirty="0" smtClean="0"/>
              <a:t>(statute)</a:t>
            </a:r>
            <a:endParaRPr lang="hr-HR" i="1" dirty="0">
              <a:latin typeface="Adobe Garamond Pro Bold" pitchFamily="18" charset="0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Legislative procedure</a:t>
            </a:r>
          </a:p>
        </p:txBody>
      </p:sp>
    </p:spTree>
    <p:extLst>
      <p:ext uri="{BB962C8B-B14F-4D97-AF65-F5344CB8AC3E}">
        <p14:creationId xmlns:p14="http://schemas.microsoft.com/office/powerpoint/2010/main" val="2839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smtClean="0"/>
              <a:t>Legislative procedure</a:t>
            </a:r>
          </a:p>
        </p:txBody>
      </p:sp>
      <p:pic>
        <p:nvPicPr>
          <p:cNvPr id="39939" name="Content Placeholder 5" descr="UK legislation pro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7608888" cy="5278438"/>
          </a:xfrm>
        </p:spPr>
      </p:pic>
    </p:spTree>
    <p:extLst>
      <p:ext uri="{BB962C8B-B14F-4D97-AF65-F5344CB8AC3E}">
        <p14:creationId xmlns:p14="http://schemas.microsoft.com/office/powerpoint/2010/main" val="1972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monarch</a:t>
            </a:r>
            <a:r>
              <a:rPr lang="hr-HR" dirty="0" smtClean="0"/>
              <a:t> </a:t>
            </a:r>
            <a:r>
              <a:rPr lang="hr-HR" b="1" dirty="0" err="1" smtClean="0"/>
              <a:t>summons</a:t>
            </a:r>
            <a:r>
              <a:rPr lang="hr-HR" dirty="0" smtClean="0"/>
              <a:t>, </a:t>
            </a:r>
            <a:r>
              <a:rPr lang="hr-HR" b="1" dirty="0" err="1" smtClean="0"/>
              <a:t>prorogues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b="1" dirty="0" err="1" smtClean="0"/>
              <a:t>dissolves</a:t>
            </a:r>
            <a:r>
              <a:rPr lang="hr-HR" dirty="0" smtClean="0"/>
              <a:t> </a:t>
            </a:r>
            <a:r>
              <a:rPr lang="hr-HR" dirty="0" err="1" smtClean="0"/>
              <a:t>Parliament</a:t>
            </a: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SUMMON – </a:t>
            </a:r>
            <a:r>
              <a:rPr lang="hr-HR" dirty="0" err="1" smtClean="0"/>
              <a:t>call</a:t>
            </a:r>
            <a:r>
              <a:rPr lang="hr-HR" dirty="0" smtClean="0"/>
              <a:t> </a:t>
            </a:r>
            <a:r>
              <a:rPr lang="hr-HR" dirty="0" err="1" smtClean="0"/>
              <a:t>Parliament</a:t>
            </a:r>
            <a:r>
              <a:rPr lang="hr-HR" dirty="0" smtClean="0"/>
              <a:t> for a </a:t>
            </a:r>
            <a:r>
              <a:rPr lang="hr-HR" dirty="0" err="1" smtClean="0"/>
              <a:t>session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a general </a:t>
            </a:r>
            <a:r>
              <a:rPr lang="hr-HR" dirty="0" err="1" smtClean="0"/>
              <a:t>election</a:t>
            </a: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PROROGUING –</a:t>
            </a:r>
            <a:r>
              <a:rPr lang="hr-HR" dirty="0" err="1" smtClean="0"/>
              <a:t>discontinue</a:t>
            </a:r>
            <a:r>
              <a:rPr lang="hr-HR" dirty="0" smtClean="0"/>
              <a:t> a </a:t>
            </a:r>
            <a:r>
              <a:rPr lang="hr-HR" dirty="0" err="1" smtClean="0"/>
              <a:t>session</a:t>
            </a: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DISSOLVE –</a:t>
            </a:r>
            <a:r>
              <a:rPr lang="hr-HR" dirty="0" err="1" smtClean="0"/>
              <a:t>dismiss</a:t>
            </a:r>
            <a:r>
              <a:rPr lang="hr-HR" dirty="0" smtClean="0"/>
              <a:t> </a:t>
            </a:r>
            <a:r>
              <a:rPr lang="hr-HR" dirty="0" err="1" smtClean="0"/>
              <a:t>Parliament</a:t>
            </a:r>
            <a:r>
              <a:rPr lang="hr-HR" dirty="0" smtClean="0"/>
              <a:t>, </a:t>
            </a:r>
            <a:r>
              <a:rPr lang="hr-HR" dirty="0" err="1" smtClean="0"/>
              <a:t>before</a:t>
            </a:r>
            <a:r>
              <a:rPr lang="hr-HR" dirty="0" smtClean="0"/>
              <a:t> a general </a:t>
            </a:r>
            <a:r>
              <a:rPr lang="hr-HR" dirty="0" err="1" smtClean="0"/>
              <a:t>election</a:t>
            </a:r>
            <a:endParaRPr lang="hr-HR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The Queen’s role</a:t>
            </a:r>
          </a:p>
        </p:txBody>
      </p:sp>
    </p:spTree>
    <p:extLst>
      <p:ext uri="{BB962C8B-B14F-4D97-AF65-F5344CB8AC3E}">
        <p14:creationId xmlns:p14="http://schemas.microsoft.com/office/powerpoint/2010/main" val="11427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At </a:t>
            </a:r>
            <a:r>
              <a:rPr lang="hr-HR" dirty="0" smtClean="0"/>
              <a:t>the beginning of each </a:t>
            </a:r>
            <a:r>
              <a:rPr lang="hr-HR" b="1" dirty="0" smtClean="0"/>
              <a:t>session of </a:t>
            </a:r>
            <a:r>
              <a:rPr lang="hr-HR" b="1" dirty="0" err="1" smtClean="0"/>
              <a:t>Parliament</a:t>
            </a:r>
            <a:r>
              <a:rPr lang="hr-HR" b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usually</a:t>
            </a:r>
            <a:r>
              <a:rPr lang="hr-HR" dirty="0" smtClean="0"/>
              <a:t> November) and after a </a:t>
            </a:r>
            <a:r>
              <a:rPr lang="hr-HR" b="1" dirty="0" smtClean="0"/>
              <a:t>General Election</a:t>
            </a:r>
            <a:r>
              <a:rPr lang="hr-HR" dirty="0" smtClean="0"/>
              <a:t>, the Queen reads a speech outlining legislative proposals for the coming year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This speech is written by the Prime Minister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hr-HR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The Queen’s role</a:t>
            </a:r>
          </a:p>
        </p:txBody>
      </p:sp>
    </p:spTree>
    <p:extLst>
      <p:ext uri="{BB962C8B-B14F-4D97-AF65-F5344CB8AC3E}">
        <p14:creationId xmlns:p14="http://schemas.microsoft.com/office/powerpoint/2010/main" val="24345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The other role of the Queen is to give the </a:t>
            </a:r>
            <a:r>
              <a:rPr lang="hr-HR" b="1" dirty="0" smtClean="0"/>
              <a:t>Royal Assent </a:t>
            </a:r>
            <a:r>
              <a:rPr lang="hr-HR" dirty="0" smtClean="0"/>
              <a:t>to a Bill in order for it to become an Act of Parliament, i.e. enter into force</a:t>
            </a:r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endParaRPr lang="hr-HR" dirty="0" smtClean="0"/>
          </a:p>
          <a:p>
            <a:pPr marL="365760" indent="-256032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hr-HR" dirty="0" smtClean="0"/>
              <a:t>Royal Assent has not been refused since 1707 (today the Queen no longer signs bills with her own hand nor is she even consulted)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hr-HR" dirty="0" smtClean="0"/>
              <a:t>today: given automatically by clerks representing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Sovereign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Queen NOT </a:t>
            </a:r>
            <a:r>
              <a:rPr lang="hr-HR" dirty="0" err="1" smtClean="0"/>
              <a:t>involved</a:t>
            </a:r>
            <a:r>
              <a:rPr lang="hr-HR" dirty="0" smtClean="0"/>
              <a:t> or </a:t>
            </a:r>
            <a:r>
              <a:rPr lang="hr-HR" dirty="0" err="1" smtClean="0"/>
              <a:t>consulted</a:t>
            </a:r>
            <a:endParaRPr lang="hr-HR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Queen’s</a:t>
            </a:r>
            <a:r>
              <a:rPr lang="hr-HR" dirty="0" smtClean="0"/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18800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Queen </a:t>
            </a:r>
            <a:r>
              <a:rPr lang="hr-HR" sz="2000" dirty="0" err="1" smtClean="0"/>
              <a:t>opening</a:t>
            </a:r>
            <a:r>
              <a:rPr lang="hr-HR" sz="2000" dirty="0" smtClean="0"/>
              <a:t> </a:t>
            </a:r>
            <a:r>
              <a:rPr lang="hr-HR" sz="2000" dirty="0" err="1" smtClean="0"/>
              <a:t>Parliament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www.youtube.com/watch?v=htJlSC9lXVg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/>
          </a:p>
          <a:p>
            <a:r>
              <a:rPr lang="hr-HR" sz="2000" dirty="0" err="1" smtClean="0"/>
              <a:t>Introduction</a:t>
            </a:r>
            <a:r>
              <a:rPr lang="hr-HR" sz="2000" dirty="0" smtClean="0"/>
              <a:t> to </a:t>
            </a:r>
            <a:r>
              <a:rPr lang="hr-HR" sz="2000" dirty="0" err="1" smtClean="0"/>
              <a:t>Parliament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3"/>
              </a:rPr>
              <a:t>https://</a:t>
            </a:r>
            <a:r>
              <a:rPr lang="hr-HR" sz="2000" dirty="0" smtClean="0">
                <a:hlinkClick r:id="rId3"/>
              </a:rPr>
              <a:t>www.youtube.com/watch?v=RAMbIz3Y2JA</a:t>
            </a:r>
            <a:r>
              <a:rPr lang="hr-HR" sz="2000" dirty="0" smtClean="0"/>
              <a:t> (8:30)</a:t>
            </a:r>
          </a:p>
          <a:p>
            <a:pPr marL="109537" indent="0">
              <a:buNone/>
            </a:pPr>
            <a:r>
              <a:rPr lang="hr-HR" sz="2000" dirty="0">
                <a:hlinkClick r:id="rId4"/>
              </a:rPr>
              <a:t>https://</a:t>
            </a:r>
            <a:r>
              <a:rPr lang="hr-HR" sz="2000" dirty="0" smtClean="0">
                <a:hlinkClick r:id="rId4"/>
              </a:rPr>
              <a:t>www.youtube.com/watch?v=GbLTwQwXqWc</a:t>
            </a:r>
            <a:r>
              <a:rPr lang="hr-HR" sz="2000" dirty="0" smtClean="0"/>
              <a:t> (1:30)</a:t>
            </a:r>
          </a:p>
          <a:p>
            <a:pPr marL="109537" indent="0">
              <a:buNone/>
            </a:pPr>
            <a:endParaRPr lang="hr-HR" sz="2000" dirty="0"/>
          </a:p>
          <a:p>
            <a:r>
              <a:rPr lang="hr-HR" sz="2000" dirty="0" err="1" smtClean="0"/>
              <a:t>House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Commons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5"/>
              </a:rPr>
              <a:t>https://</a:t>
            </a:r>
            <a:r>
              <a:rPr lang="hr-HR" sz="2000" dirty="0" smtClean="0">
                <a:hlinkClick r:id="rId5"/>
              </a:rPr>
              <a:t>www.youtube.com/watch?v=dS_SLF92e5A</a:t>
            </a:r>
            <a:endParaRPr lang="hr-HR" sz="2000" dirty="0" smtClean="0"/>
          </a:p>
          <a:p>
            <a:pPr marL="452437" indent="-342900"/>
            <a:r>
              <a:rPr lang="hr-HR" sz="2000" dirty="0" err="1" smtClean="0"/>
              <a:t>House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Lords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6"/>
              </a:rPr>
              <a:t>https://www.youtube.com/watch?v=-</a:t>
            </a:r>
            <a:r>
              <a:rPr lang="hr-HR" sz="2000" dirty="0" smtClean="0">
                <a:hlinkClick r:id="rId6"/>
              </a:rPr>
              <a:t>U0LhurGWOc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Watch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video </a:t>
            </a:r>
            <a:r>
              <a:rPr lang="hr-HR" dirty="0" err="1" smtClean="0"/>
              <a:t>clips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03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1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Revision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Doctrine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Precedent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435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exercises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lvl="1"/>
            <a:r>
              <a:rPr lang="hr-HR" dirty="0" smtClean="0"/>
              <a:t>71/III</a:t>
            </a:r>
          </a:p>
          <a:p>
            <a:pPr lvl="1"/>
            <a:r>
              <a:rPr lang="hr-HR" dirty="0" smtClean="0"/>
              <a:t>72/IV </a:t>
            </a:r>
            <a:r>
              <a:rPr lang="hr-HR" dirty="0" err="1" smtClean="0"/>
              <a:t>and</a:t>
            </a:r>
            <a:r>
              <a:rPr lang="hr-HR" dirty="0" smtClean="0"/>
              <a:t> V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Doctrine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Precedent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2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sz="5400" dirty="0" err="1" smtClean="0"/>
              <a:t>Parliament</a:t>
            </a:r>
            <a:r>
              <a:rPr lang="hr-HR" sz="5400" dirty="0" smtClean="0"/>
              <a:t> </a:t>
            </a:r>
            <a:r>
              <a:rPr lang="hr-HR" sz="5400" dirty="0" err="1" smtClean="0"/>
              <a:t>and</a:t>
            </a:r>
            <a:r>
              <a:rPr lang="hr-HR" sz="5400" dirty="0" smtClean="0"/>
              <a:t> </a:t>
            </a:r>
            <a:r>
              <a:rPr lang="hr-HR" sz="5400" dirty="0" err="1" smtClean="0"/>
              <a:t>Legislation</a:t>
            </a:r>
            <a:endParaRPr lang="hr-HR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r-HR" dirty="0" err="1" smtClean="0"/>
              <a:t>Unit</a:t>
            </a:r>
            <a:r>
              <a:rPr lang="hr-HR" dirty="0" smtClean="0"/>
              <a:t> 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</a:t>
            </a:r>
          </a:p>
          <a:p>
            <a:pPr algn="ctr">
              <a:buNone/>
            </a:pPr>
            <a:r>
              <a:rPr lang="hr-HR" dirty="0" smtClean="0"/>
              <a:t>The Prime Minister (Premijer)</a:t>
            </a:r>
          </a:p>
          <a:p>
            <a:pPr algn="ctr">
              <a:buNone/>
            </a:pPr>
            <a:r>
              <a:rPr lang="hr-HR" dirty="0" smtClean="0"/>
              <a:t>The Cabinet (Vlada)</a:t>
            </a:r>
          </a:p>
          <a:p>
            <a:pPr algn="ctr">
              <a:buNone/>
            </a:pPr>
            <a:r>
              <a:rPr lang="hr-HR" dirty="0" smtClean="0"/>
              <a:t>Government departments (ministarstva)</a:t>
            </a:r>
          </a:p>
          <a:p>
            <a:pPr algn="ctr">
              <a:buNone/>
            </a:pPr>
            <a:r>
              <a:rPr lang="hr-HR" dirty="0" smtClean="0"/>
              <a:t>Civil service (državni službenici)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Queen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British Government and Parliament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0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itehall_sketch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268760"/>
            <a:ext cx="3960440" cy="53861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British Government and Parliament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4041775" cy="3941763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200" dirty="0" smtClean="0"/>
              <a:t>the Cabinet also referred to as Whitehall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7004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ndon 2009 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British Parliament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455368" y="61653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Palace of Westminster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1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Commons</a:t>
            </a:r>
          </a:p>
          <a:p>
            <a:pPr algn="ctr">
              <a:buNone/>
            </a:pPr>
            <a:r>
              <a:rPr lang="hr-HR" sz="2800" dirty="0" smtClean="0"/>
              <a:t>650 MPs</a:t>
            </a:r>
          </a:p>
          <a:p>
            <a:pPr algn="ctr">
              <a:buNone/>
            </a:pP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Lords</a:t>
            </a:r>
          </a:p>
          <a:p>
            <a:pPr algn="ctr">
              <a:buNone/>
            </a:pPr>
            <a:r>
              <a:rPr lang="hr-HR" sz="2800" dirty="0" smtClean="0"/>
              <a:t>825 members</a:t>
            </a:r>
          </a:p>
          <a:p>
            <a:pPr algn="ctr">
              <a:buNone/>
            </a:pP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Queen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British </a:t>
            </a:r>
            <a:r>
              <a:rPr lang="hr-HR" dirty="0" err="1" smtClean="0"/>
              <a:t>Parliament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40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995</TotalTime>
  <Words>868</Words>
  <Application>Microsoft Office PowerPoint</Application>
  <PresentationFormat>On-screen Show (4:3)</PresentationFormat>
  <Paragraphs>149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Garamond Pro Bold</vt:lpstr>
      <vt:lpstr>Calibri</vt:lpstr>
      <vt:lpstr>Lucida Sans Unicode</vt:lpstr>
      <vt:lpstr>Verdana</vt:lpstr>
      <vt:lpstr>Wingdings 2</vt:lpstr>
      <vt:lpstr>Wingdings 3</vt:lpstr>
      <vt:lpstr>Concourse</vt:lpstr>
      <vt:lpstr>English for Lawyers 2</vt:lpstr>
      <vt:lpstr>Today’s session</vt:lpstr>
      <vt:lpstr>Revision</vt:lpstr>
      <vt:lpstr>The Doctrine of Precedent</vt:lpstr>
      <vt:lpstr>Parliament and Legislation</vt:lpstr>
      <vt:lpstr>British Government and Parliament</vt:lpstr>
      <vt:lpstr>British Government and Parliament</vt:lpstr>
      <vt:lpstr>British Parliament</vt:lpstr>
      <vt:lpstr>The British Parliament</vt:lpstr>
      <vt:lpstr>The House of Commons</vt:lpstr>
      <vt:lpstr>The House of Lords</vt:lpstr>
      <vt:lpstr>The Commons and the Lords</vt:lpstr>
      <vt:lpstr>Some peculiarities</vt:lpstr>
      <vt:lpstr>The House of Commons</vt:lpstr>
      <vt:lpstr>The House of Lords</vt:lpstr>
      <vt:lpstr>More on statute law</vt:lpstr>
      <vt:lpstr>Legislative procedure</vt:lpstr>
      <vt:lpstr>Legislative procedure</vt:lpstr>
      <vt:lpstr>Legislative procedure</vt:lpstr>
      <vt:lpstr>Legislative procedure</vt:lpstr>
      <vt:lpstr>Legislative procedure</vt:lpstr>
      <vt:lpstr>The Queen’s role</vt:lpstr>
      <vt:lpstr>The Queen’s role</vt:lpstr>
      <vt:lpstr>The Queen’s role</vt:lpstr>
      <vt:lpstr>Watch the video clips</vt:lpstr>
      <vt:lpstr>PowerPoint Presentation</vt:lpstr>
    </vt:vector>
  </TitlesOfParts>
  <Company>Prevoditelj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Law 1</dc:title>
  <dc:creator>Test</dc:creator>
  <cp:lastModifiedBy>Miljen Matijašević</cp:lastModifiedBy>
  <cp:revision>104</cp:revision>
  <dcterms:created xsi:type="dcterms:W3CDTF">2008-09-29T13:50:14Z</dcterms:created>
  <dcterms:modified xsi:type="dcterms:W3CDTF">2018-03-26T11:37:21Z</dcterms:modified>
</cp:coreProperties>
</file>