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sldIdLst>
    <p:sldId id="256" r:id="rId2"/>
    <p:sldId id="384" r:id="rId3"/>
    <p:sldId id="339" r:id="rId4"/>
    <p:sldId id="382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7" r:id="rId35"/>
    <p:sldId id="383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FB9E-1EE0-463C-9DCB-76DCC02C92F7}" type="datetimeFigureOut">
              <a:rPr lang="hr-HR" smtClean="0"/>
              <a:t>2.4.2018.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68A7-D4F7-4BDE-8C50-9BD98B3F23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6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A1F399-B65C-4633-8CEC-8DA978FE33FB}" type="datetimeFigureOut">
              <a:rPr lang="sr-Latn-CS" smtClean="0"/>
              <a:pPr/>
              <a:t>2.4.2018.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95661A-7F77-47EF-BD44-09AA72212D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DEsYZMpMw" TargetMode="External"/><Relationship Id="rId2" Type="http://schemas.openxmlformats.org/officeDocument/2006/relationships/hyperlink" Target="https://www.youtube.com/watch?v=f1IstxhV2J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VBYmfItyCk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MbIz3Y2JA" TargetMode="External"/><Relationship Id="rId2" Type="http://schemas.openxmlformats.org/officeDocument/2006/relationships/hyperlink" Target="https://www.youtube.com/watch?v=htJlSC9lX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U0LhurGWOc" TargetMode="External"/><Relationship Id="rId5" Type="http://schemas.openxmlformats.org/officeDocument/2006/relationships/hyperlink" Target="https://www.youtube.com/watch?v=dS_SLF92e5A" TargetMode="External"/><Relationship Id="rId4" Type="http://schemas.openxmlformats.org/officeDocument/2006/relationships/hyperlink" Target="https://www.youtube.com/watch?v=GbLTwQwXqW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/>
              <a:t>English for Lawyers 2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89029"/>
          </a:xfrm>
        </p:spPr>
        <p:txBody>
          <a:bodyPr>
            <a:normAutofit/>
          </a:bodyPr>
          <a:lstStyle/>
          <a:p>
            <a:r>
              <a:rPr lang="hr-HR" dirty="0" smtClean="0"/>
              <a:t>Lecturer: Miljen Matijašević</a:t>
            </a:r>
          </a:p>
          <a:p>
            <a:r>
              <a:rPr lang="hr-HR" sz="1900" dirty="0" smtClean="0"/>
              <a:t>e-mail: </a:t>
            </a:r>
            <a:r>
              <a:rPr lang="hr-HR" sz="1900" dirty="0" err="1" smtClean="0"/>
              <a:t>miljen.matijasevic</a:t>
            </a:r>
            <a:r>
              <a:rPr lang="hr-HR" sz="1900" dirty="0" smtClean="0"/>
              <a:t>@</a:t>
            </a:r>
            <a:r>
              <a:rPr lang="hr-HR" sz="1900" dirty="0" err="1" smtClean="0"/>
              <a:t>gmail.com</a:t>
            </a:r>
            <a:endParaRPr lang="hr-HR" sz="1900" dirty="0" smtClean="0"/>
          </a:p>
          <a:p>
            <a:r>
              <a:rPr lang="hr-HR" dirty="0" err="1" smtClean="0"/>
              <a:t>Session</a:t>
            </a:r>
            <a:r>
              <a:rPr lang="hr-HR" dirty="0" smtClean="0"/>
              <a:t> </a:t>
            </a:r>
            <a:r>
              <a:rPr lang="hr-HR" dirty="0" smtClean="0"/>
              <a:t>6, 3 </a:t>
            </a:r>
            <a:r>
              <a:rPr lang="hr-HR" dirty="0" err="1" smtClean="0"/>
              <a:t>Apr</a:t>
            </a:r>
            <a:r>
              <a:rPr lang="hr-HR" dirty="0" smtClean="0"/>
              <a:t> </a:t>
            </a:r>
            <a:r>
              <a:rPr lang="hr-HR" dirty="0" smtClean="0"/>
              <a:t>2018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Solicitors</a:t>
            </a:r>
            <a:endParaRPr lang="hr-HR" dirty="0"/>
          </a:p>
        </p:txBody>
      </p:sp>
      <p:pic>
        <p:nvPicPr>
          <p:cNvPr id="1026" name="Picture 2" descr="C:\Users\Miljen\Desktop\law-society-entrance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5400601" cy="3240360"/>
          </a:xfrm>
          <a:prstGeom prst="rect">
            <a:avLst/>
          </a:prstGeom>
          <a:noFill/>
        </p:spPr>
      </p:pic>
      <p:pic>
        <p:nvPicPr>
          <p:cNvPr id="1027" name="Picture 3" descr="C:\Users\Miljen\Desktop\solicitors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05350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endParaRPr lang="hr-HR" sz="2400" dirty="0" smtClean="0"/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primarily thought of as lawyers who can be contacted directly by members of the public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direct contact with lay clients – people seeking legal advice or legal representation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traditionally have the right of audience only in </a:t>
            </a:r>
            <a:r>
              <a:rPr lang="hr-HR" sz="2400" u="sng" dirty="0" smtClean="0"/>
              <a:t>inferior courts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dirty="0" smtClean="0"/>
              <a:t>generally perceived as general practitioners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Solicitors</a:t>
            </a:r>
          </a:p>
        </p:txBody>
      </p:sp>
    </p:spTree>
    <p:extLst>
      <p:ext uri="{BB962C8B-B14F-4D97-AF65-F5344CB8AC3E}">
        <p14:creationId xmlns:p14="http://schemas.microsoft.com/office/powerpoint/2010/main" val="16794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ur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9155202" cy="47901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Court </a:t>
            </a:r>
            <a:r>
              <a:rPr lang="hr-HR" dirty="0" err="1" smtClean="0"/>
              <a:t>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02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Solicitors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smtClean="0"/>
              <a:t>investigate the facts of the case, do the ‘</a:t>
            </a:r>
            <a:r>
              <a:rPr lang="hr-HR" sz="2800" dirty="0" err="1" smtClean="0"/>
              <a:t>legwork</a:t>
            </a:r>
            <a:r>
              <a:rPr lang="hr-HR" sz="2800" dirty="0" smtClean="0"/>
              <a:t>’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collect</a:t>
            </a:r>
            <a:r>
              <a:rPr lang="hr-HR" sz="2800" dirty="0" smtClean="0"/>
              <a:t> </a:t>
            </a:r>
            <a:r>
              <a:rPr lang="hr-HR" sz="2800" dirty="0" err="1" smtClean="0"/>
              <a:t>evidence</a:t>
            </a:r>
            <a:r>
              <a:rPr lang="hr-HR" sz="2800" dirty="0" smtClean="0"/>
              <a:t>, talk to </a:t>
            </a:r>
            <a:r>
              <a:rPr lang="hr-HR" sz="2800" dirty="0" err="1" smtClean="0"/>
              <a:t>witnesses</a:t>
            </a:r>
            <a:r>
              <a:rPr lang="hr-HR" sz="2800" dirty="0" smtClean="0"/>
              <a:t>, </a:t>
            </a:r>
            <a:r>
              <a:rPr lang="hr-HR" sz="2800" dirty="0" err="1" smtClean="0"/>
              <a:t>have</a:t>
            </a:r>
            <a:r>
              <a:rPr lang="hr-HR" sz="2800" dirty="0" smtClean="0"/>
              <a:t> </a:t>
            </a:r>
            <a:r>
              <a:rPr lang="hr-HR" sz="2800" dirty="0" err="1" smtClean="0"/>
              <a:t>contact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police </a:t>
            </a:r>
            <a:r>
              <a:rPr lang="hr-HR" sz="2800" dirty="0" err="1" smtClean="0"/>
              <a:t>where</a:t>
            </a:r>
            <a:r>
              <a:rPr lang="hr-HR" sz="2800" dirty="0" smtClean="0"/>
              <a:t> </a:t>
            </a:r>
            <a:r>
              <a:rPr lang="hr-HR" sz="2800" dirty="0" err="1" smtClean="0"/>
              <a:t>necessary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prepare</a:t>
            </a:r>
            <a:r>
              <a:rPr lang="hr-HR" sz="2800" dirty="0" smtClean="0"/>
              <a:t> </a:t>
            </a:r>
            <a:r>
              <a:rPr lang="hr-H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for </a:t>
            </a:r>
            <a:r>
              <a:rPr lang="hr-HR" sz="2800" dirty="0" err="1" smtClean="0"/>
              <a:t>barristers</a:t>
            </a:r>
            <a:r>
              <a:rPr lang="hr-HR" sz="2800" dirty="0" smtClean="0"/>
              <a:t> (all </a:t>
            </a:r>
            <a:r>
              <a:rPr lang="hr-HR" sz="2800" dirty="0" err="1" smtClean="0"/>
              <a:t>relevant</a:t>
            </a:r>
            <a:r>
              <a:rPr lang="hr-HR" sz="2800" dirty="0" smtClean="0"/>
              <a:t> </a:t>
            </a:r>
            <a:r>
              <a:rPr lang="hr-HR" sz="2800" dirty="0" err="1" smtClean="0"/>
              <a:t>documents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evidence</a:t>
            </a:r>
            <a:r>
              <a:rPr lang="hr-HR" sz="2800" dirty="0" smtClean="0"/>
              <a:t> </a:t>
            </a:r>
            <a:r>
              <a:rPr lang="hr-HR" sz="2800" dirty="0" err="1" smtClean="0"/>
              <a:t>necessary</a:t>
            </a:r>
            <a:r>
              <a:rPr lang="hr-HR" sz="2800" dirty="0" smtClean="0"/>
              <a:t> for </a:t>
            </a:r>
            <a:r>
              <a:rPr lang="hr-HR" sz="2800" dirty="0" err="1" smtClean="0"/>
              <a:t>trial</a:t>
            </a:r>
            <a:r>
              <a:rPr lang="hr-HR" sz="2800" dirty="0" smtClean="0"/>
              <a:t>)</a:t>
            </a:r>
          </a:p>
          <a:p>
            <a:pPr>
              <a:defRPr/>
            </a:pP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case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tried</a:t>
            </a:r>
            <a:r>
              <a:rPr lang="hr-HR" dirty="0" smtClean="0"/>
              <a:t> at a </a:t>
            </a:r>
            <a:r>
              <a:rPr lang="hr-HR" dirty="0" err="1" smtClean="0"/>
              <a:t>higher</a:t>
            </a:r>
            <a:r>
              <a:rPr lang="hr-HR" dirty="0" smtClean="0"/>
              <a:t> court,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smtClean="0"/>
              <a:t>a </a:t>
            </a:r>
            <a:r>
              <a:rPr lang="hr-HR" dirty="0" err="1" smtClean="0"/>
              <a:t>barrister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87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Solicitors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they</a:t>
            </a:r>
            <a:r>
              <a:rPr lang="hr-HR" sz="2800" dirty="0" smtClean="0"/>
              <a:t> </a:t>
            </a:r>
            <a:r>
              <a:rPr lang="hr-HR" sz="2800" dirty="0" err="1" smtClean="0"/>
              <a:t>also</a:t>
            </a:r>
            <a:r>
              <a:rPr lang="hr-HR" sz="2800" dirty="0" smtClean="0"/>
              <a:t> do </a:t>
            </a:r>
            <a:r>
              <a:rPr lang="hr-HR" sz="2800" dirty="0" err="1" smtClean="0"/>
              <a:t>non</a:t>
            </a:r>
            <a:r>
              <a:rPr lang="hr-HR" sz="2800" dirty="0" smtClean="0"/>
              <a:t>-</a:t>
            </a:r>
            <a:r>
              <a:rPr lang="hr-HR" sz="2800" dirty="0" err="1" smtClean="0"/>
              <a:t>contentious</a:t>
            </a:r>
            <a:r>
              <a:rPr lang="hr-HR" sz="2800" dirty="0" smtClean="0"/>
              <a:t> work, </a:t>
            </a:r>
            <a:r>
              <a:rPr lang="hr-HR" sz="2800" dirty="0" err="1" smtClean="0"/>
              <a:t>which</a:t>
            </a:r>
            <a:r>
              <a:rPr lang="hr-HR" sz="2800" dirty="0" smtClean="0"/>
              <a:t> </a:t>
            </a:r>
            <a:r>
              <a:rPr lang="hr-HR" sz="2800" dirty="0" err="1" smtClean="0"/>
              <a:t>refers</a:t>
            </a:r>
            <a:r>
              <a:rPr lang="hr-HR" sz="2800" dirty="0" smtClean="0"/>
              <a:t> to legal </a:t>
            </a:r>
            <a:r>
              <a:rPr lang="hr-HR" sz="2800" dirty="0" err="1" smtClean="0"/>
              <a:t>services</a:t>
            </a:r>
            <a:r>
              <a:rPr lang="hr-HR" sz="2800" dirty="0" smtClean="0"/>
              <a:t> </a:t>
            </a:r>
            <a:r>
              <a:rPr lang="hr-HR" sz="2800" dirty="0" err="1" smtClean="0"/>
              <a:t>which</a:t>
            </a:r>
            <a:r>
              <a:rPr lang="hr-HR" sz="2800" dirty="0" smtClean="0"/>
              <a:t> do </a:t>
            </a:r>
            <a:r>
              <a:rPr lang="hr-HR" sz="2800" dirty="0" err="1" smtClean="0"/>
              <a:t>not</a:t>
            </a:r>
            <a:r>
              <a:rPr lang="hr-HR" sz="2800" dirty="0" smtClean="0"/>
              <a:t> </a:t>
            </a:r>
            <a:r>
              <a:rPr lang="hr-HR" sz="2800" dirty="0" err="1" smtClean="0"/>
              <a:t>involve</a:t>
            </a:r>
            <a:r>
              <a:rPr lang="hr-HR" sz="2800" dirty="0" smtClean="0"/>
              <a:t> a court procedure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E.g</a:t>
            </a:r>
            <a:r>
              <a:rPr lang="hr-HR" sz="2800" dirty="0" smtClean="0"/>
              <a:t>.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conveyancing</a:t>
            </a:r>
            <a:r>
              <a:rPr lang="hr-HR" sz="2800" dirty="0" smtClean="0"/>
              <a:t> (</a:t>
            </a:r>
            <a:r>
              <a:rPr lang="hr-HR" sz="2000" i="1" dirty="0" smtClean="0"/>
              <a:t>prijenos prava vlasništva</a:t>
            </a:r>
            <a:r>
              <a:rPr lang="hr-HR" sz="2800" dirty="0" smtClean="0"/>
              <a:t>),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drafting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and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wills </a:t>
            </a:r>
            <a:r>
              <a:rPr lang="hr-HR" sz="2800" dirty="0" smtClean="0"/>
              <a:t>(</a:t>
            </a:r>
            <a:r>
              <a:rPr lang="hr-HR" sz="2000" i="1" dirty="0" smtClean="0"/>
              <a:t>sastavljanje ugovora i oporuka</a:t>
            </a:r>
            <a:r>
              <a:rPr lang="hr-HR" sz="2800" dirty="0" smtClean="0"/>
              <a:t>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800" dirty="0" err="1" smtClean="0"/>
              <a:t>intermediaries</a:t>
            </a:r>
            <a:r>
              <a:rPr lang="hr-HR" sz="2800" dirty="0" smtClean="0"/>
              <a:t> between lay clients </a:t>
            </a:r>
            <a:r>
              <a:rPr lang="hr-HR" sz="2800" dirty="0" err="1" smtClean="0"/>
              <a:t>and</a:t>
            </a:r>
            <a:r>
              <a:rPr lang="hr-HR" sz="2800" dirty="0" smtClean="0"/>
              <a:t> 			</a:t>
            </a:r>
            <a:r>
              <a:rPr lang="hr-HR" sz="2800" dirty="0" err="1" smtClean="0"/>
              <a:t>barristers</a:t>
            </a:r>
            <a:endParaRPr lang="hr-HR" sz="2800" dirty="0" smtClean="0"/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67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hr-HR" sz="2800" dirty="0" smtClean="0"/>
              <a:t>Usually work in partnerships or </a:t>
            </a:r>
            <a:r>
              <a:rPr lang="hr-HR" sz="2800" dirty="0" err="1" smtClean="0"/>
              <a:t>incorporated</a:t>
            </a:r>
            <a:r>
              <a:rPr lang="hr-HR" sz="2800" dirty="0" smtClean="0"/>
              <a:t> </a:t>
            </a:r>
            <a:r>
              <a:rPr lang="hr-HR" sz="2800" dirty="0" err="1" smtClean="0"/>
              <a:t>law</a:t>
            </a:r>
            <a:r>
              <a:rPr lang="hr-HR" sz="2800" dirty="0" smtClean="0"/>
              <a:t> </a:t>
            </a:r>
            <a:r>
              <a:rPr lang="hr-HR" sz="2800" dirty="0" err="1" smtClean="0"/>
              <a:t>firms</a:t>
            </a:r>
            <a:r>
              <a:rPr lang="hr-HR" sz="2800" dirty="0" smtClean="0"/>
              <a:t>, sometimes employing a large number of solicitors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hr-HR" sz="2800" dirty="0" smtClean="0"/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hr-HR" sz="2800" dirty="0" err="1" smtClean="0"/>
              <a:t>This</a:t>
            </a:r>
            <a:r>
              <a:rPr lang="hr-HR" sz="2800" dirty="0" smtClean="0"/>
              <a:t> allows them to specialize in a certain field of the law, such as: commercial law, conveyancing, family law, probate (</a:t>
            </a:r>
            <a:r>
              <a:rPr lang="hr-HR" sz="2800" i="1" dirty="0" smtClean="0"/>
              <a:t>ostavina</a:t>
            </a:r>
            <a:r>
              <a:rPr lang="hr-HR" sz="2800" dirty="0" smtClean="0"/>
              <a:t>), employment, criminal law, accidents and personal injury, consumer protection, </a:t>
            </a:r>
            <a:r>
              <a:rPr lang="hr-HR" sz="2800" dirty="0" err="1" smtClean="0"/>
              <a:t>etc</a:t>
            </a:r>
            <a:r>
              <a:rPr lang="hr-HR" sz="2800" dirty="0" smtClean="0"/>
              <a:t>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Solicitors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50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sz="2800" dirty="0" smtClean="0"/>
              <a:t>Have the right of audience </a:t>
            </a:r>
            <a:r>
              <a:rPr lang="hr-HR" sz="2800" dirty="0" err="1" smtClean="0"/>
              <a:t>before</a:t>
            </a:r>
            <a:r>
              <a:rPr lang="hr-HR" sz="2800" dirty="0" smtClean="0"/>
              <a:t> </a:t>
            </a:r>
            <a:r>
              <a:rPr lang="hr-HR" sz="2800" b="1" dirty="0" err="1" smtClean="0"/>
              <a:t>lower</a:t>
            </a:r>
            <a:r>
              <a:rPr lang="hr-HR" sz="2800" dirty="0" smtClean="0"/>
              <a:t> (</a:t>
            </a:r>
            <a:r>
              <a:rPr lang="hr-HR" sz="2800" dirty="0" err="1" smtClean="0"/>
              <a:t>inferior</a:t>
            </a:r>
            <a:r>
              <a:rPr lang="hr-HR" sz="2800" dirty="0" smtClean="0"/>
              <a:t>) </a:t>
            </a:r>
            <a:r>
              <a:rPr lang="hr-HR" sz="2800" dirty="0" err="1" smtClean="0"/>
              <a:t>courts</a:t>
            </a:r>
            <a:r>
              <a:rPr lang="hr-HR" sz="2800" dirty="0" smtClean="0"/>
              <a:t>: </a:t>
            </a:r>
            <a:r>
              <a:rPr lang="hr-HR" sz="2800" dirty="0" err="1" smtClean="0"/>
              <a:t>magistrates</a:t>
            </a:r>
            <a:r>
              <a:rPr lang="hr-HR" sz="2800" dirty="0" smtClean="0"/>
              <a:t>’ courts and </a:t>
            </a:r>
            <a:r>
              <a:rPr lang="hr-HR" sz="2800" dirty="0" err="1" smtClean="0"/>
              <a:t>county</a:t>
            </a:r>
            <a:r>
              <a:rPr lang="hr-HR" sz="2800" dirty="0" smtClean="0"/>
              <a:t> </a:t>
            </a:r>
            <a:r>
              <a:rPr lang="hr-HR" sz="2800" dirty="0" err="1" smtClean="0"/>
              <a:t>courts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endParaRPr lang="hr-HR" sz="2800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sz="2800" dirty="0" smtClean="0"/>
              <a:t>May qualify for an advocacy certificate in the higher courts </a:t>
            </a:r>
            <a:r>
              <a:rPr lang="hr-HR" sz="2400" dirty="0" smtClean="0"/>
              <a:t>(this is a recent change, which reduces the gap between solicitors and barristers) </a:t>
            </a:r>
          </a:p>
          <a:p>
            <a:pPr marL="621348" lvl="1" indent="-256032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SOLICITOR ADVOCATE</a:t>
            </a:r>
            <a:endParaRPr lang="hr-HR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Solicitors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52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smtClean="0"/>
              <a:t>After obtaining a law degree (LLB), future solicitors take a one-year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Practice Course </a:t>
            </a:r>
            <a:r>
              <a:rPr lang="hr-HR" dirty="0" smtClean="0"/>
              <a:t>(LPC)</a:t>
            </a:r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err="1" smtClean="0"/>
              <a:t>Upon</a:t>
            </a:r>
            <a:r>
              <a:rPr lang="hr-HR" dirty="0" smtClean="0"/>
              <a:t> </a:t>
            </a:r>
            <a:r>
              <a:rPr lang="hr-HR" dirty="0" err="1" smtClean="0"/>
              <a:t>completion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look for a </a:t>
            </a:r>
            <a:r>
              <a:rPr lang="hr-HR" dirty="0" err="1" smtClean="0"/>
              <a:t>training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 smtClean="0"/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err="1" smtClean="0"/>
              <a:t>Serve</a:t>
            </a:r>
            <a:r>
              <a:rPr lang="hr-HR" dirty="0" smtClean="0"/>
              <a:t> two years as a trainee in a firm of solicitors</a:t>
            </a:r>
          </a:p>
          <a:p>
            <a:pPr marL="365760" indent="-256032" eaLnBrk="1" fontAlgn="auto" hangingPunct="1">
              <a:spcAft>
                <a:spcPts val="1200"/>
              </a:spcAft>
              <a:defRPr/>
            </a:pPr>
            <a:r>
              <a:rPr lang="hr-HR" dirty="0" smtClean="0"/>
              <a:t>In order to practise law must obtain an annual practising certificate issued by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hr-H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solicitor</a:t>
            </a:r>
          </a:p>
        </p:txBody>
      </p:sp>
    </p:spTree>
    <p:extLst>
      <p:ext uri="{BB962C8B-B14F-4D97-AF65-F5344CB8AC3E}">
        <p14:creationId xmlns:p14="http://schemas.microsoft.com/office/powerpoint/2010/main" val="29978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Barristers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Miljen\Desktop\Barr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67824" cy="4896544"/>
          </a:xfrm>
          <a:prstGeom prst="rect">
            <a:avLst/>
          </a:prstGeom>
          <a:noFill/>
        </p:spPr>
      </p:pic>
      <p:pic>
        <p:nvPicPr>
          <p:cNvPr id="2050" name="Picture 2" descr="C:\Users\Miljen\Desktop\Bar_Council_logo_colou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24036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3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Barristers are professional </a:t>
            </a:r>
            <a:r>
              <a:rPr lang="hr-HR" sz="2400" b="1" dirty="0" smtClean="0"/>
              <a:t>advocates</a:t>
            </a:r>
            <a:r>
              <a:rPr lang="hr-HR" sz="2400" dirty="0" smtClean="0"/>
              <a:t> – act as legal representatives (in criminal cases both for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defense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prosecution</a:t>
            </a:r>
            <a:r>
              <a:rPr lang="hr-HR" sz="2400" dirty="0" smtClean="0"/>
              <a:t> </a:t>
            </a:r>
            <a:r>
              <a:rPr lang="hr-HR" sz="2400" dirty="0" err="1" smtClean="0"/>
              <a:t>if</a:t>
            </a:r>
            <a:r>
              <a:rPr lang="hr-HR" sz="2400" dirty="0" smtClean="0"/>
              <a:t> </a:t>
            </a:r>
            <a:r>
              <a:rPr lang="hr-HR" sz="2400" dirty="0" err="1" smtClean="0"/>
              <a:t>employed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the Crown Prosecution Service – CPS)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Their work also involves drafting documents associated with court procedure, and giving specialist legal advice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Traditionally, have had </a:t>
            </a:r>
            <a:r>
              <a:rPr lang="hr-HR" sz="2400" b="1" dirty="0" smtClean="0"/>
              <a:t>the right of audience </a:t>
            </a:r>
            <a:r>
              <a:rPr lang="hr-HR" sz="2400" dirty="0" smtClean="0"/>
              <a:t>in the higher courts</a:t>
            </a:r>
          </a:p>
          <a:p>
            <a:pPr marL="566738" indent="-457200" eaLnBrk="1" hangingPunct="1">
              <a:spcAft>
                <a:spcPts val="1200"/>
              </a:spcAft>
            </a:pPr>
            <a:r>
              <a:rPr lang="hr-HR" sz="2400" dirty="0" smtClean="0"/>
              <a:t>Referred to as ‘counsel’ in the court of law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Barristers</a:t>
            </a:r>
          </a:p>
        </p:txBody>
      </p:sp>
    </p:spTree>
    <p:extLst>
      <p:ext uri="{BB962C8B-B14F-4D97-AF65-F5344CB8AC3E}">
        <p14:creationId xmlns:p14="http://schemas.microsoft.com/office/powerpoint/2010/main" val="2890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Parliament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Legislation</a:t>
            </a:r>
            <a:r>
              <a:rPr lang="hr-HR" dirty="0" smtClean="0"/>
              <a:t> – </a:t>
            </a:r>
            <a:r>
              <a:rPr lang="hr-HR" dirty="0" err="1" smtClean="0"/>
              <a:t>revision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videos</a:t>
            </a:r>
            <a:endParaRPr lang="hr-HR" dirty="0" smtClean="0"/>
          </a:p>
          <a:p>
            <a:pPr marL="624078" indent="-514350">
              <a:buFont typeface="+mj-lt"/>
              <a:buAutoNum type="arabicPeriod"/>
            </a:pPr>
            <a:endParaRPr lang="hr-HR" dirty="0"/>
          </a:p>
          <a:p>
            <a:pPr marL="624078" indent="-514350">
              <a:buFont typeface="+mj-lt"/>
              <a:buAutoNum type="arabicPeriod"/>
            </a:pP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Profession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Today</a:t>
            </a:r>
            <a:r>
              <a:rPr lang="hr-HR" dirty="0" smtClean="0"/>
              <a:t>’s </a:t>
            </a:r>
            <a:r>
              <a:rPr lang="hr-HR" dirty="0" err="1" smtClean="0"/>
              <a:t>session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Not allowed to form partnerships, but </a:t>
            </a:r>
            <a:r>
              <a:rPr lang="hr-HR" sz="2400" dirty="0" err="1" smtClean="0"/>
              <a:t>rather</a:t>
            </a:r>
            <a:r>
              <a:rPr lang="hr-HR" sz="2400" dirty="0" smtClean="0"/>
              <a:t> work as sole </a:t>
            </a:r>
            <a:r>
              <a:rPr lang="hr-HR" sz="2400" dirty="0" err="1" smtClean="0"/>
              <a:t>practitioners</a:t>
            </a: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err="1" smtClean="0"/>
              <a:t>May</a:t>
            </a:r>
            <a:r>
              <a:rPr lang="hr-HR" sz="2400" dirty="0" smtClean="0"/>
              <a:t> share clerks, so that if one barrister is busy, another may replace him</a:t>
            </a:r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dirty="0" smtClean="0"/>
              <a:t>Usually specialize in a certain area of the law</a:t>
            </a:r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endParaRPr lang="hr-HR" sz="2400" u="sng" dirty="0" smtClean="0"/>
          </a:p>
          <a:p>
            <a:pPr marL="566928" indent="-457200" eaLnBrk="1" fontAlgn="auto" hangingPunct="1">
              <a:spcAft>
                <a:spcPts val="1200"/>
              </a:spcAft>
              <a:defRPr/>
            </a:pPr>
            <a:r>
              <a:rPr lang="hr-HR" sz="2400" u="sng" dirty="0" smtClean="0"/>
              <a:t>Their clients are solicitors. The do not usually have direct contact with lay clients.</a:t>
            </a:r>
          </a:p>
          <a:p>
            <a:pPr eaLnBrk="1" hangingPunct="1">
              <a:spcAft>
                <a:spcPts val="1200"/>
              </a:spcAft>
              <a:defRPr/>
            </a:pPr>
            <a:endParaRPr lang="hr-HR" sz="2400" dirty="0" smtClean="0"/>
          </a:p>
          <a:p>
            <a:pPr eaLnBrk="1" hangingPunct="1">
              <a:spcAft>
                <a:spcPts val="1200"/>
              </a:spcAft>
              <a:buFont typeface="Wingdings 3" pitchFamily="18" charset="2"/>
              <a:buNone/>
              <a:defRPr/>
            </a:pPr>
            <a:endParaRPr lang="hr-HR" sz="2400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Barristers</a:t>
            </a:r>
          </a:p>
        </p:txBody>
      </p:sp>
    </p:spTree>
    <p:extLst>
      <p:ext uri="{BB962C8B-B14F-4D97-AF65-F5344CB8AC3E}">
        <p14:creationId xmlns:p14="http://schemas.microsoft.com/office/powerpoint/2010/main" val="26726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After obtaining a law degree (LLB), future barristers attend a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Professional Training Course </a:t>
            </a:r>
            <a:r>
              <a:rPr lang="hr-HR" sz="2400" dirty="0" smtClean="0"/>
              <a:t>(BPTC)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As students, after making a certain number of attendances, i.e. dinners (referred to as ‘keeping terms’), they are called to the Bar by one of the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Inns of the Court </a:t>
            </a:r>
            <a:r>
              <a:rPr lang="hr-HR" sz="2400" dirty="0" smtClean="0"/>
              <a:t>(barrister associations of medieval origin)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25789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 Inns used to be institutions providing training in common law to barristers. Today they are unincorporated institutions run by their senior members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There are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Inns of the Court</a:t>
            </a:r>
            <a:r>
              <a:rPr lang="hr-HR" sz="2400" dirty="0" smtClean="0"/>
              <a:t>: Gray’s Inn, Lincoln’s Inn, Inner Temple and Middle Temple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Their function today is to recruit and train new barristers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29805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ndon 2009 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84696" cy="5463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Inner Temple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don 2009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711" y="1481138"/>
            <a:ext cx="6917629" cy="5188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Middle Temple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1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don 2009 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1137"/>
            <a:ext cx="6912768" cy="5184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Grey’s Inn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60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The new barrister then competes to obtain a funded 12-month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pupillage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in chambers to get practical training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PUPILLAGE – a non-practising six months (observation of professional activities under a pupil master) and a practising six months (supply of </a:t>
            </a:r>
            <a:r>
              <a:rPr lang="hr-HR" sz="2400" dirty="0" err="1" smtClean="0"/>
              <a:t>legal</a:t>
            </a:r>
            <a:r>
              <a:rPr lang="hr-HR" sz="2400" dirty="0" smtClean="0"/>
              <a:t> </a:t>
            </a:r>
            <a:r>
              <a:rPr lang="hr-HR" sz="2400" dirty="0" err="1" smtClean="0"/>
              <a:t>services</a:t>
            </a:r>
            <a:r>
              <a:rPr lang="hr-HR" sz="2400" dirty="0" smtClean="0"/>
              <a:t> and exercise of the right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audience</a:t>
            </a:r>
            <a:r>
              <a:rPr lang="hr-HR" sz="2400" dirty="0" smtClean="0"/>
              <a:t>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21128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To gain a Full Qualification Certificate pupils must learn the rules of conduct and etiquette at the Bar, learn to prepare and present a case completely, </a:t>
            </a:r>
            <a:r>
              <a:rPr lang="hr-HR" sz="2400" dirty="0" err="1" smtClean="0"/>
              <a:t>etc</a:t>
            </a:r>
            <a:r>
              <a:rPr lang="hr-HR" sz="2400" dirty="0" smtClean="0"/>
              <a:t>.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Certificate</a:t>
            </a:r>
            <a:r>
              <a:rPr lang="hr-HR" sz="2400" dirty="0" smtClean="0"/>
              <a:t> is </a:t>
            </a:r>
            <a:r>
              <a:rPr lang="hr-HR" sz="2400" dirty="0" err="1" smtClean="0"/>
              <a:t>issued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</a:t>
            </a:r>
            <a:r>
              <a:rPr lang="hr-H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If successful at pupillage, they can apply for a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tenancy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in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Tenants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share common expenses and support services at their chambers at one of the Inns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Becoming a barrister</a:t>
            </a:r>
          </a:p>
        </p:txBody>
      </p:sp>
    </p:spTree>
    <p:extLst>
      <p:ext uri="{BB962C8B-B14F-4D97-AF65-F5344CB8AC3E}">
        <p14:creationId xmlns:p14="http://schemas.microsoft.com/office/powerpoint/2010/main" val="40455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sz="2400" dirty="0" err="1" smtClean="0"/>
              <a:t>Years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experience</a:t>
            </a:r>
            <a:r>
              <a:rPr lang="hr-HR" sz="2400" dirty="0" smtClean="0"/>
              <a:t> as </a:t>
            </a:r>
            <a:r>
              <a:rPr lang="hr-HR" sz="2400" dirty="0" err="1" smtClean="0"/>
              <a:t>either</a:t>
            </a:r>
            <a:r>
              <a:rPr lang="hr-HR" sz="2400" dirty="0" smtClean="0"/>
              <a:t> a </a:t>
            </a:r>
            <a:r>
              <a:rPr lang="hr-HR" sz="2400" dirty="0" err="1" smtClean="0"/>
              <a:t>solicitor</a:t>
            </a:r>
            <a:r>
              <a:rPr lang="hr-HR" sz="2400" dirty="0" smtClean="0"/>
              <a:t> or a </a:t>
            </a:r>
            <a:r>
              <a:rPr lang="hr-HR" sz="2400" dirty="0" err="1" smtClean="0"/>
              <a:t>barrister</a:t>
            </a:r>
            <a:r>
              <a:rPr lang="hr-HR" sz="2400" dirty="0" smtClean="0"/>
              <a:t> is a </a:t>
            </a:r>
            <a:r>
              <a:rPr lang="hr-HR" sz="2400" dirty="0" err="1" smtClean="0"/>
              <a:t>prerequisite</a:t>
            </a:r>
            <a:r>
              <a:rPr lang="hr-HR" sz="2400" dirty="0" smtClean="0"/>
              <a:t> for </a:t>
            </a:r>
            <a:r>
              <a:rPr lang="hr-HR" sz="2400" dirty="0" err="1" smtClean="0"/>
              <a:t>becoming</a:t>
            </a:r>
            <a:r>
              <a:rPr lang="hr-HR" sz="2400" dirty="0" smtClean="0"/>
              <a:t> a </a:t>
            </a:r>
            <a:r>
              <a:rPr lang="hr-HR" sz="2400" dirty="0" err="1" smtClean="0"/>
              <a:t>judge</a:t>
            </a: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endParaRPr lang="hr-HR" sz="2400" dirty="0" smtClean="0"/>
          </a:p>
          <a:p>
            <a:pPr marL="566928" indent="-45720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hr-HR" sz="2400" dirty="0" err="1" smtClean="0"/>
              <a:t>Two</a:t>
            </a:r>
            <a:r>
              <a:rPr lang="hr-HR" sz="2400" dirty="0" smtClean="0"/>
              <a:t> levels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barristers</a:t>
            </a:r>
            <a:r>
              <a:rPr lang="hr-HR" sz="2400" dirty="0" smtClean="0"/>
              <a:t>: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Counsel </a:t>
            </a:r>
            <a:r>
              <a:rPr lang="hr-HR" sz="2400" dirty="0" smtClean="0"/>
              <a:t>and </a:t>
            </a: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Queen’s Counsel </a:t>
            </a:r>
            <a:r>
              <a:rPr lang="hr-HR" sz="2400" dirty="0" smtClean="0"/>
              <a:t>(“</a:t>
            </a:r>
            <a:r>
              <a:rPr lang="hr-HR" sz="2400" dirty="0" err="1" smtClean="0"/>
              <a:t>Silks</a:t>
            </a:r>
            <a:r>
              <a:rPr lang="hr-HR" sz="2400" dirty="0" smtClean="0"/>
              <a:t>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61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All</a:t>
            </a:r>
            <a:r>
              <a:rPr lang="hr-HR" sz="2400" dirty="0" smtClean="0"/>
              <a:t> practising barristers are junior counsel until or unless they have been designated Queen’s Counsel (QC)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Minimum 10 years of standing (in practice 15)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err="1" smtClean="0"/>
              <a:t>Solicitors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also</a:t>
            </a:r>
            <a:r>
              <a:rPr lang="hr-HR" sz="2400" dirty="0" smtClean="0"/>
              <a:t> </a:t>
            </a:r>
            <a:r>
              <a:rPr lang="hr-HR" sz="2400" dirty="0" err="1" smtClean="0"/>
              <a:t>apply</a:t>
            </a:r>
            <a:r>
              <a:rPr lang="hr-HR" sz="2400" dirty="0" smtClean="0"/>
              <a:t> to </a:t>
            </a:r>
            <a:r>
              <a:rPr lang="hr-HR" sz="2400" dirty="0" err="1" smtClean="0"/>
              <a:t>become</a:t>
            </a:r>
            <a:r>
              <a:rPr lang="hr-HR" sz="2400" dirty="0" smtClean="0"/>
              <a:t> </a:t>
            </a:r>
            <a:r>
              <a:rPr lang="hr-HR" sz="2400" dirty="0" err="1" smtClean="0"/>
              <a:t>QCs</a:t>
            </a:r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8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Revision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Doctrine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Precedent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435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endParaRPr lang="hr-HR" sz="2400" dirty="0" smtClean="0"/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expected to appear only in the most complex and important cases, but are always accompanied by at least one junior counsel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also known as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Silks</a:t>
            </a:r>
            <a:r>
              <a:rPr lang="hr-HR" sz="2400" dirty="0" smtClean="0"/>
              <a:t>, as they wear a silk gown (not black like junior counsel)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QCs enjoy privileges (sit closest to the judge and have the right to address the judge first) and are paid significantly higher fees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err="1" smtClean="0"/>
              <a:t>Advancement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12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Silk system </a:t>
            </a:r>
            <a:r>
              <a:rPr lang="hr-HR" sz="2400" dirty="0" err="1" smtClean="0"/>
              <a:t>criticized</a:t>
            </a:r>
            <a:r>
              <a:rPr lang="hr-HR" sz="2400" dirty="0" smtClean="0"/>
              <a:t> because it does little to improve legal services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Only 10% of the Bar are QCs and many able barristers never advance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Engaging a QC is hardly a guarantee of success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Most barristers motivated to apply for the sake of prestige and significantly higher earnings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hr-HR" sz="2400" dirty="0" smtClean="0"/>
              <a:t>Impedes a system of ‘free market’ in the field of advocacy – QCs thought to have an unfair advantage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The ‘Silk’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6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IN FAVOUR OF FUSION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Expense to the client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Failures in communication between solicitor and barrister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A selected barrister may be too busy at a given moment so the solicitor has to hire another, sometimes at the last minute</a:t>
            </a:r>
            <a:endParaRPr lang="hr-HR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mtClean="0"/>
              <a:t>Two professions –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6102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FUSION</a:t>
            </a:r>
          </a:p>
          <a:p>
            <a:pPr eaLnBrk="1" hangingPunct="1">
              <a:spcAft>
                <a:spcPts val="1200"/>
              </a:spcAft>
              <a:defRPr/>
            </a:pPr>
            <a:endParaRPr lang="hr-HR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err="1" smtClean="0"/>
              <a:t>Barristers</a:t>
            </a:r>
            <a:r>
              <a:rPr lang="hr-HR" dirty="0" smtClean="0"/>
              <a:t> free from interruptions by clients; easier for them to detach themselves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hr-HR" dirty="0" smtClean="0"/>
              <a:t>Barristers can focus on special skills needed for public speaking, addressing the judge and the jury, which eventually benefits the lay client – preserves the quality of advocacy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mtClean="0"/>
              <a:t>Two professions –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5832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pPr marL="109537" indent="0">
              <a:buNone/>
            </a:pPr>
            <a:endParaRPr lang="hr-HR" sz="1600" dirty="0" smtClean="0"/>
          </a:p>
          <a:p>
            <a:pPr marL="109537" indent="0">
              <a:buNone/>
            </a:pPr>
            <a:endParaRPr lang="hr-HR" sz="1600" dirty="0"/>
          </a:p>
          <a:p>
            <a:r>
              <a:rPr lang="hr-HR" sz="2000" dirty="0" err="1" smtClean="0"/>
              <a:t>Solicitor</a:t>
            </a:r>
            <a:r>
              <a:rPr lang="hr-HR" sz="2000" dirty="0" smtClean="0"/>
              <a:t> </a:t>
            </a:r>
            <a:r>
              <a:rPr lang="hr-HR" sz="2000" dirty="0" err="1" smtClean="0"/>
              <a:t>or</a:t>
            </a:r>
            <a:r>
              <a:rPr lang="hr-HR" sz="2000" dirty="0" smtClean="0"/>
              <a:t> </a:t>
            </a:r>
            <a:r>
              <a:rPr lang="hr-HR" sz="2000" dirty="0" err="1" smtClean="0"/>
              <a:t>Barrister</a:t>
            </a:r>
            <a:r>
              <a:rPr lang="hr-HR" sz="2000" dirty="0" smtClean="0"/>
              <a:t>? </a:t>
            </a:r>
            <a:r>
              <a:rPr lang="hr-HR" sz="2000" dirty="0" err="1" smtClean="0"/>
              <a:t>Students</a:t>
            </a:r>
            <a:r>
              <a:rPr lang="hr-HR" sz="2000" dirty="0" smtClean="0"/>
              <a:t>’ </a:t>
            </a:r>
            <a:r>
              <a:rPr lang="hr-HR" sz="2000" dirty="0" err="1" smtClean="0"/>
              <a:t>opinions</a:t>
            </a:r>
            <a:r>
              <a:rPr lang="hr-HR" sz="2000" dirty="0" smtClean="0"/>
              <a:t> (2:14)</a:t>
            </a:r>
          </a:p>
          <a:p>
            <a:pPr marL="109537" indent="0">
              <a:buNone/>
            </a:pP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www.youtube.com/watch?v=f1IstxhV2JU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How to </a:t>
            </a:r>
            <a:r>
              <a:rPr lang="hr-HR" sz="2000" dirty="0" err="1" smtClean="0"/>
              <a:t>Become</a:t>
            </a:r>
            <a:r>
              <a:rPr lang="hr-HR" sz="2000" dirty="0" smtClean="0"/>
              <a:t> a </a:t>
            </a:r>
            <a:r>
              <a:rPr lang="hr-HR" sz="2000" dirty="0" err="1" smtClean="0"/>
              <a:t>Solicitor</a:t>
            </a:r>
            <a:r>
              <a:rPr lang="hr-HR" sz="2000" dirty="0" smtClean="0"/>
              <a:t> (6:37)</a:t>
            </a:r>
          </a:p>
          <a:p>
            <a:pPr marL="109537" indent="0">
              <a:buNone/>
            </a:pPr>
            <a:r>
              <a:rPr lang="hr-HR" sz="2000" dirty="0">
                <a:hlinkClick r:id="rId3"/>
              </a:rPr>
              <a:t>https://</a:t>
            </a:r>
            <a:r>
              <a:rPr lang="hr-HR" sz="2000" dirty="0" smtClean="0">
                <a:hlinkClick r:id="rId3"/>
              </a:rPr>
              <a:t>www.youtube.com/watch?v=OZDEsYZMpMw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  <a:p>
            <a:r>
              <a:rPr lang="hr-HR" sz="2000" dirty="0" err="1" smtClean="0"/>
              <a:t>Spotlight</a:t>
            </a:r>
            <a:r>
              <a:rPr lang="hr-HR" sz="2000" dirty="0" smtClean="0"/>
              <a:t> on: </a:t>
            </a:r>
            <a:r>
              <a:rPr lang="hr-HR" sz="2000" dirty="0" err="1" smtClean="0"/>
              <a:t>Becoming</a:t>
            </a:r>
            <a:r>
              <a:rPr lang="hr-HR" sz="2000" dirty="0" smtClean="0"/>
              <a:t> a </a:t>
            </a:r>
            <a:r>
              <a:rPr lang="hr-HR" sz="2000" dirty="0" err="1" smtClean="0"/>
              <a:t>Barrister</a:t>
            </a:r>
            <a:r>
              <a:rPr lang="hr-HR" sz="2000" dirty="0" smtClean="0"/>
              <a:t> (2:14)</a:t>
            </a:r>
          </a:p>
          <a:p>
            <a:pPr marL="109537" indent="0">
              <a:buNone/>
            </a:pPr>
            <a:r>
              <a:rPr lang="hr-HR" sz="2000" dirty="0" smtClean="0">
                <a:hlinkClick r:id="rId4"/>
              </a:rPr>
              <a:t>https</a:t>
            </a:r>
            <a:r>
              <a:rPr lang="hr-HR" sz="2000" dirty="0">
                <a:hlinkClick r:id="rId4"/>
              </a:rPr>
              <a:t>://</a:t>
            </a:r>
            <a:r>
              <a:rPr lang="hr-HR" sz="2000" dirty="0" smtClean="0">
                <a:hlinkClick r:id="rId4"/>
              </a:rPr>
              <a:t>www.youtube.com/watch?v=DVBYmfItyCk</a:t>
            </a:r>
            <a:endParaRPr lang="hr-HR" sz="2000" dirty="0" smtClean="0"/>
          </a:p>
          <a:p>
            <a:endParaRPr lang="hr-HR" sz="2000" dirty="0"/>
          </a:p>
          <a:p>
            <a:pPr marL="109537" indent="0">
              <a:buNone/>
            </a:pPr>
            <a:endParaRPr lang="hr-HR" sz="2800" dirty="0"/>
          </a:p>
          <a:p>
            <a:pPr marL="109537" indent="0">
              <a:buNone/>
            </a:pP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 err="1" smtClean="0"/>
              <a:t>Watch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video </a:t>
            </a:r>
            <a:r>
              <a:rPr lang="hr-HR" dirty="0" err="1" smtClean="0"/>
              <a:t>clips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3183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1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err="1" smtClean="0"/>
              <a:t>Answer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questions</a:t>
            </a:r>
            <a:r>
              <a:rPr lang="hr-HR" dirty="0" smtClean="0"/>
              <a:t>: pp.77-78/III</a:t>
            </a:r>
          </a:p>
          <a:p>
            <a:endParaRPr lang="hr-HR" dirty="0"/>
          </a:p>
          <a:p>
            <a:r>
              <a:rPr lang="hr-HR" dirty="0" smtClean="0"/>
              <a:t>Do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exercises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lvl="1"/>
            <a:r>
              <a:rPr lang="hr-HR" dirty="0" smtClean="0"/>
              <a:t>78/IV, V, VI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Parliament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Legislation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2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Queen </a:t>
            </a:r>
            <a:r>
              <a:rPr lang="hr-HR" sz="2000" dirty="0" err="1" smtClean="0"/>
              <a:t>opening</a:t>
            </a:r>
            <a:r>
              <a:rPr lang="hr-HR" sz="2000" dirty="0" smtClean="0"/>
              <a:t> </a:t>
            </a:r>
            <a:r>
              <a:rPr lang="hr-HR" sz="2000" dirty="0" err="1" smtClean="0"/>
              <a:t>Parliament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2"/>
              </a:rPr>
              <a:t>https://</a:t>
            </a:r>
            <a:r>
              <a:rPr lang="hr-HR" sz="2000" dirty="0" smtClean="0">
                <a:hlinkClick r:id="rId2"/>
              </a:rPr>
              <a:t>www.youtube.com/watch?v=htJlSC9lXVg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/>
          </a:p>
          <a:p>
            <a:r>
              <a:rPr lang="hr-HR" sz="2000" dirty="0" err="1" smtClean="0"/>
              <a:t>Introduction</a:t>
            </a:r>
            <a:r>
              <a:rPr lang="hr-HR" sz="2000" dirty="0" smtClean="0"/>
              <a:t> to </a:t>
            </a:r>
            <a:r>
              <a:rPr lang="hr-HR" sz="2000" dirty="0" err="1" smtClean="0"/>
              <a:t>Parliament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3"/>
              </a:rPr>
              <a:t>https://</a:t>
            </a:r>
            <a:r>
              <a:rPr lang="hr-HR" sz="2000" dirty="0" smtClean="0">
                <a:hlinkClick r:id="rId3"/>
              </a:rPr>
              <a:t>www.youtube.com/watch?v=RAMbIz3Y2JA</a:t>
            </a:r>
            <a:r>
              <a:rPr lang="hr-HR" sz="2000" dirty="0" smtClean="0"/>
              <a:t> (8:30)</a:t>
            </a:r>
          </a:p>
          <a:p>
            <a:pPr marL="109537" indent="0">
              <a:buNone/>
            </a:pPr>
            <a:r>
              <a:rPr lang="hr-HR" sz="2000" dirty="0">
                <a:hlinkClick r:id="rId4"/>
              </a:rPr>
              <a:t>https://</a:t>
            </a:r>
            <a:r>
              <a:rPr lang="hr-HR" sz="2000" dirty="0" smtClean="0">
                <a:hlinkClick r:id="rId4"/>
              </a:rPr>
              <a:t>www.youtube.com/watch?v=GbLTwQwXqWc</a:t>
            </a:r>
            <a:r>
              <a:rPr lang="hr-HR" sz="2000" dirty="0" smtClean="0"/>
              <a:t> (1:30)</a:t>
            </a:r>
          </a:p>
          <a:p>
            <a:pPr marL="109537" indent="0">
              <a:buNone/>
            </a:pPr>
            <a:endParaRPr lang="hr-HR" sz="2000" dirty="0"/>
          </a:p>
          <a:p>
            <a:r>
              <a:rPr lang="hr-HR" sz="2000" dirty="0" err="1" smtClean="0"/>
              <a:t>House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Commons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5"/>
              </a:rPr>
              <a:t>https://</a:t>
            </a:r>
            <a:r>
              <a:rPr lang="hr-HR" sz="2000" dirty="0" smtClean="0">
                <a:hlinkClick r:id="rId5"/>
              </a:rPr>
              <a:t>www.youtube.com/watch?v=dS_SLF92e5A</a:t>
            </a:r>
            <a:endParaRPr lang="hr-HR" sz="2000" dirty="0" smtClean="0"/>
          </a:p>
          <a:p>
            <a:pPr marL="452437" indent="-342900"/>
            <a:r>
              <a:rPr lang="hr-HR" sz="2000" dirty="0" err="1" smtClean="0"/>
              <a:t>House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Lords</a:t>
            </a:r>
            <a:endParaRPr lang="hr-HR" sz="2000" dirty="0" smtClean="0"/>
          </a:p>
          <a:p>
            <a:pPr marL="109537" indent="0">
              <a:buNone/>
            </a:pPr>
            <a:r>
              <a:rPr lang="hr-HR" sz="2000" dirty="0">
                <a:hlinkClick r:id="rId6"/>
              </a:rPr>
              <a:t>https://www.youtube.com/watch?v=-</a:t>
            </a:r>
            <a:r>
              <a:rPr lang="hr-HR" sz="2000" dirty="0" smtClean="0">
                <a:hlinkClick r:id="rId6"/>
              </a:rPr>
              <a:t>U0LhurGWOc</a:t>
            </a:r>
            <a:endParaRPr lang="hr-HR" sz="2000" dirty="0" smtClean="0"/>
          </a:p>
          <a:p>
            <a:pPr marL="109537" indent="0">
              <a:buNone/>
            </a:pPr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Watch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video </a:t>
            </a:r>
            <a:r>
              <a:rPr lang="hr-HR" dirty="0" err="1" smtClean="0"/>
              <a:t>clips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7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The Legal </a:t>
            </a:r>
            <a:r>
              <a:rPr lang="hr-HR" dirty="0" err="1" smtClean="0"/>
              <a:t>Profession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r-HR" dirty="0" err="1" smtClean="0"/>
              <a:t>Unit</a:t>
            </a:r>
            <a:r>
              <a:rPr lang="hr-HR" dirty="0" smtClean="0"/>
              <a:t> </a:t>
            </a:r>
            <a:r>
              <a:rPr lang="hr-HR" dirty="0" smtClean="0"/>
              <a:t>10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66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hr-HR" sz="2400" smtClean="0"/>
              <a:t>There are two branches of the legal profession in England, two types of legal practitioners representing clients:</a:t>
            </a:r>
          </a:p>
          <a:p>
            <a:pPr algn="ctr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hr-HR" sz="2400" smtClean="0"/>
              <a:t>SOLICITORS</a:t>
            </a:r>
          </a:p>
          <a:p>
            <a:pPr algn="ctr" eaLnBrk="1" hangingPunct="1">
              <a:spcAft>
                <a:spcPts val="1200"/>
              </a:spcAft>
              <a:buFont typeface="Wingdings 3" pitchFamily="18" charset="2"/>
              <a:buNone/>
            </a:pPr>
            <a:r>
              <a:rPr lang="hr-HR" sz="2400" smtClean="0"/>
              <a:t>BARRISTERS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smtClean="0"/>
              <a:t>They have different training, functions, responsibilities, areas of expertise and rights</a:t>
            </a:r>
          </a:p>
          <a:p>
            <a:pPr eaLnBrk="1" hangingPunct="1">
              <a:spcAft>
                <a:spcPts val="1200"/>
              </a:spcAft>
            </a:pPr>
            <a:r>
              <a:rPr lang="hr-HR" sz="2400" smtClean="0"/>
              <a:t>In history, each type of attorney enjoyed various exclusive rights, but this has been gradually abolished since 1985</a:t>
            </a:r>
          </a:p>
          <a:p>
            <a:pPr eaLnBrk="1" hangingPunct="1">
              <a:spcAft>
                <a:spcPts val="1200"/>
              </a:spcAft>
              <a:buFont typeface="Wingdings 3" pitchFamily="18" charset="2"/>
              <a:buNone/>
            </a:pPr>
            <a:endParaRPr lang="hr-HR" sz="2400" smtClean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Profession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602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hr-HR" dirty="0" smtClean="0"/>
              <a:t>1a. </a:t>
            </a:r>
            <a:r>
              <a:rPr lang="hr-HR" dirty="0" err="1" smtClean="0"/>
              <a:t>University</a:t>
            </a:r>
            <a:r>
              <a:rPr lang="hr-HR" dirty="0" smtClean="0"/>
              <a:t> degree in law </a:t>
            </a:r>
          </a:p>
          <a:p>
            <a:pPr marL="514350" indent="-514350" algn="ctr">
              <a:buFont typeface="Wingdings 3" pitchFamily="18" charset="2"/>
              <a:buNone/>
              <a:defRPr/>
            </a:pPr>
            <a:r>
              <a:rPr lang="hr-HR" dirty="0" smtClean="0"/>
              <a:t>	</a:t>
            </a:r>
            <a:r>
              <a:rPr lang="hr-HR" sz="2400" dirty="0" smtClean="0"/>
              <a:t>(LLB – Bachelor of Legal </a:t>
            </a:r>
            <a:r>
              <a:rPr lang="hr-HR" sz="2400" dirty="0" err="1" smtClean="0"/>
              <a:t>Letters</a:t>
            </a:r>
            <a:r>
              <a:rPr lang="hr-HR" sz="2400" dirty="0" smtClean="0"/>
              <a:t>)</a:t>
            </a:r>
          </a:p>
          <a:p>
            <a:pPr marL="769938" lvl="1" indent="-514350" algn="ctr">
              <a:defRPr/>
            </a:pPr>
            <a:r>
              <a:rPr lang="hr-HR" dirty="0" err="1" smtClean="0"/>
              <a:t>usually</a:t>
            </a:r>
            <a:r>
              <a:rPr lang="hr-HR" dirty="0" smtClean="0"/>
              <a:t> a </a:t>
            </a:r>
            <a:r>
              <a:rPr lang="hr-HR" dirty="0" err="1" smtClean="0"/>
              <a:t>three</a:t>
            </a:r>
            <a:r>
              <a:rPr lang="hr-HR" dirty="0" smtClean="0"/>
              <a:t>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programme</a:t>
            </a:r>
            <a:endParaRPr lang="hr-HR" dirty="0" smtClean="0"/>
          </a:p>
          <a:p>
            <a:pPr marL="514350" indent="-514350" algn="ctr">
              <a:buFont typeface="Wingdings 3" pitchFamily="18" charset="2"/>
              <a:buNone/>
              <a:defRPr/>
            </a:pPr>
            <a:endParaRPr lang="hr-HR" dirty="0" smtClean="0"/>
          </a:p>
          <a:p>
            <a:pPr marL="514350" indent="-514350" algn="ctr">
              <a:buFont typeface="Wingdings 3" pitchFamily="18" charset="2"/>
              <a:buNone/>
              <a:defRPr/>
            </a:pPr>
            <a:r>
              <a:rPr lang="hr-HR" dirty="0" smtClean="0"/>
              <a:t>OR</a:t>
            </a:r>
          </a:p>
          <a:p>
            <a:pPr marL="514350" indent="-514350" algn="ctr">
              <a:buFont typeface="Wingdings 3" pitchFamily="18" charset="2"/>
              <a:buNone/>
              <a:defRPr/>
            </a:pPr>
            <a:endParaRPr lang="hr-HR" dirty="0" smtClean="0"/>
          </a:p>
          <a:p>
            <a:pPr marL="0" indent="0" algn="ctr">
              <a:buNone/>
              <a:defRPr/>
            </a:pPr>
            <a:r>
              <a:rPr lang="hr-HR" dirty="0" smtClean="0"/>
              <a:t>1b. A </a:t>
            </a:r>
            <a:r>
              <a:rPr lang="hr-HR" dirty="0" err="1" smtClean="0"/>
              <a:t>bachelor</a:t>
            </a:r>
            <a:r>
              <a:rPr lang="hr-HR" dirty="0" smtClean="0"/>
              <a:t>’s </a:t>
            </a:r>
            <a:r>
              <a:rPr lang="hr-HR" dirty="0" err="1" smtClean="0"/>
              <a:t>degree</a:t>
            </a:r>
            <a:r>
              <a:rPr lang="hr-HR" dirty="0" smtClean="0"/>
              <a:t> (BA)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subject</a:t>
            </a:r>
            <a:r>
              <a:rPr lang="hr-HR" dirty="0" smtClean="0"/>
              <a:t> </a:t>
            </a:r>
          </a:p>
          <a:p>
            <a:pPr marL="514350" indent="-514350" algn="ctr">
              <a:buNone/>
              <a:defRPr/>
            </a:pPr>
            <a:r>
              <a:rPr lang="hr-HR" dirty="0" smtClean="0"/>
              <a:t>+ </a:t>
            </a:r>
          </a:p>
          <a:p>
            <a:pPr marL="514350" indent="-514350" algn="ctr">
              <a:buNone/>
              <a:defRPr/>
            </a:pPr>
            <a:r>
              <a:rPr lang="hr-HR" dirty="0" smtClean="0"/>
              <a:t>	</a:t>
            </a:r>
            <a:r>
              <a:rPr lang="hr-HR" dirty="0" err="1" smtClean="0"/>
              <a:t>Graduate</a:t>
            </a:r>
            <a:r>
              <a:rPr lang="hr-HR" dirty="0" smtClean="0"/>
              <a:t> Diploma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(GDL)</a:t>
            </a:r>
          </a:p>
          <a:p>
            <a:pPr marL="769938" lvl="1" indent="-514350" algn="ctr">
              <a:defRPr/>
            </a:pPr>
            <a:r>
              <a:rPr lang="hr-HR" dirty="0" smtClean="0"/>
              <a:t>a one-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conversion</a:t>
            </a:r>
            <a:r>
              <a:rPr lang="hr-HR" dirty="0" smtClean="0"/>
              <a:t> </a:t>
            </a:r>
            <a:r>
              <a:rPr lang="hr-HR" dirty="0" err="1" smtClean="0"/>
              <a:t>course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732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endParaRPr lang="hr-H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completing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LLB or a GDL </a:t>
            </a:r>
            <a:r>
              <a:rPr lang="hr-HR" dirty="0" err="1" smtClean="0"/>
              <a:t>programme</a:t>
            </a:r>
            <a:r>
              <a:rPr lang="hr-HR" dirty="0" smtClean="0"/>
              <a:t>:</a:t>
            </a:r>
          </a:p>
          <a:p>
            <a:pPr marL="514350" indent="-514350">
              <a:defRPr/>
            </a:pPr>
            <a:endParaRPr lang="hr-HR" dirty="0" smtClean="0"/>
          </a:p>
          <a:p>
            <a:pPr marL="274638" lvl="1" indent="0" algn="ctr">
              <a:buNone/>
              <a:defRPr/>
            </a:pPr>
            <a:r>
              <a:rPr lang="hr-HR" dirty="0" smtClean="0"/>
              <a:t>2a. Legal Practice Course (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LPC</a:t>
            </a:r>
            <a:r>
              <a:rPr lang="hr-HR" dirty="0" smtClean="0"/>
              <a:t>) – for solicitors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r>
              <a:rPr lang="hr-HR" dirty="0" smtClean="0"/>
              <a:t>	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r>
              <a:rPr lang="hr-HR" dirty="0" smtClean="0"/>
              <a:t>OR</a:t>
            </a:r>
          </a:p>
          <a:p>
            <a:pPr marL="788988" lvl="1" indent="-514350" algn="ctr">
              <a:buFont typeface="Wingdings 2" pitchFamily="18" charset="2"/>
              <a:buNone/>
              <a:defRPr/>
            </a:pPr>
            <a:endParaRPr lang="hr-HR" dirty="0" smtClean="0"/>
          </a:p>
          <a:p>
            <a:pPr marL="274638" lvl="1" indent="0" algn="ctr">
              <a:buNone/>
              <a:defRPr/>
            </a:pPr>
            <a:r>
              <a:rPr lang="hr-HR" dirty="0" smtClean="0"/>
              <a:t>2b. Bar Professional Training Course (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BPTC</a:t>
            </a:r>
            <a:r>
              <a:rPr lang="hr-HR" dirty="0" smtClean="0"/>
              <a:t>) – for barristers</a:t>
            </a:r>
          </a:p>
          <a:p>
            <a:pPr marL="788988" lvl="1" indent="-514350">
              <a:buFont typeface="Franklin Gothic Book"/>
              <a:buAutoNum type="alphaUcPeriod" startAt="2"/>
              <a:defRPr/>
            </a:pPr>
            <a:endParaRPr lang="hr-HR" dirty="0" smtClean="0"/>
          </a:p>
          <a:p>
            <a:pPr marL="788988" lvl="1" indent="-514350">
              <a:defRPr/>
            </a:pPr>
            <a:r>
              <a:rPr lang="hr-HR" dirty="0" err="1" smtClean="0"/>
              <a:t>both</a:t>
            </a:r>
            <a:r>
              <a:rPr lang="hr-HR" dirty="0" smtClean="0"/>
              <a:t> are one-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programmes</a:t>
            </a:r>
            <a:r>
              <a:rPr lang="hr-HR" dirty="0" smtClean="0"/>
              <a:t>, but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taken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years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990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1001</TotalTime>
  <Words>1234</Words>
  <Application>Microsoft Office PowerPoint</Application>
  <PresentationFormat>On-screen Show (4:3)</PresentationFormat>
  <Paragraphs>180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Franklin Gothic Book</vt:lpstr>
      <vt:lpstr>Lucida Sans Unicode</vt:lpstr>
      <vt:lpstr>Verdana</vt:lpstr>
      <vt:lpstr>Wingdings 2</vt:lpstr>
      <vt:lpstr>Wingdings 3</vt:lpstr>
      <vt:lpstr>Concourse</vt:lpstr>
      <vt:lpstr>English for Lawyers 2</vt:lpstr>
      <vt:lpstr>Today’s session</vt:lpstr>
      <vt:lpstr>Revision</vt:lpstr>
      <vt:lpstr>Parliament and Legislation</vt:lpstr>
      <vt:lpstr>Watch the video clips</vt:lpstr>
      <vt:lpstr>The Legal Profession</vt:lpstr>
      <vt:lpstr>The Legal Profession in England</vt:lpstr>
      <vt:lpstr>Education of lawyers</vt:lpstr>
      <vt:lpstr>Education of lawyers</vt:lpstr>
      <vt:lpstr>Solicitors</vt:lpstr>
      <vt:lpstr>Solicitors</vt:lpstr>
      <vt:lpstr>The Court System</vt:lpstr>
      <vt:lpstr>Solicitors</vt:lpstr>
      <vt:lpstr>Solicitors</vt:lpstr>
      <vt:lpstr>Solicitors</vt:lpstr>
      <vt:lpstr>Solicitors</vt:lpstr>
      <vt:lpstr>Becoming a solicitor</vt:lpstr>
      <vt:lpstr>Barristers</vt:lpstr>
      <vt:lpstr>Barristers</vt:lpstr>
      <vt:lpstr>Barristers</vt:lpstr>
      <vt:lpstr>Becoming a barrister</vt:lpstr>
      <vt:lpstr>Becoming a barrister</vt:lpstr>
      <vt:lpstr>Inner Temple</vt:lpstr>
      <vt:lpstr>Middle Temple</vt:lpstr>
      <vt:lpstr>Grey’s Inn</vt:lpstr>
      <vt:lpstr>Becoming a barrister</vt:lpstr>
      <vt:lpstr>Becoming a barrister</vt:lpstr>
      <vt:lpstr>Advancement of lawyers</vt:lpstr>
      <vt:lpstr>Advancement of lawyers</vt:lpstr>
      <vt:lpstr>Advancement of lawyers</vt:lpstr>
      <vt:lpstr>The ‘Silk’ System</vt:lpstr>
      <vt:lpstr>Two professions – pros and cons</vt:lpstr>
      <vt:lpstr>Two professions – pros and cons</vt:lpstr>
      <vt:lpstr>Watch the video clips</vt:lpstr>
      <vt:lpstr>PowerPoint Presentation</vt:lpstr>
    </vt:vector>
  </TitlesOfParts>
  <Company>Prevoditelj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Law 1</dc:title>
  <dc:creator>Test</dc:creator>
  <cp:lastModifiedBy>Miljen Matijašević</cp:lastModifiedBy>
  <cp:revision>105</cp:revision>
  <dcterms:created xsi:type="dcterms:W3CDTF">2008-09-29T13:50:14Z</dcterms:created>
  <dcterms:modified xsi:type="dcterms:W3CDTF">2018-04-02T15:08:53Z</dcterms:modified>
</cp:coreProperties>
</file>