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2" r:id="rId16"/>
    <p:sldId id="273" r:id="rId17"/>
    <p:sldId id="274" r:id="rId18"/>
    <p:sldId id="275" r:id="rId19"/>
    <p:sldId id="276" r:id="rId20"/>
    <p:sldId id="278" r:id="rId21"/>
    <p:sldId id="27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03498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11/21/2018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74726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11/21/2018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88676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11/21/2018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66645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11/21/2018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45478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11/21/2018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361545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37780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62917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86309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11/21/2018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8277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11/21/2018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07373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11/21/2018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72381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11/21/2018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46520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11/21/2018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29869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11/21/2018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1427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11/21/2018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02240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11/21/2018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4694115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EMPLOYMENT LAW</a:t>
            </a:r>
            <a:r>
              <a:rPr lang="hr-HR" dirty="0"/>
              <a:t/>
            </a:r>
            <a:br>
              <a:rPr lang="hr-HR" dirty="0"/>
            </a:br>
            <a:endParaRPr lang="en-US" dirty="0"/>
          </a:p>
        </p:txBody>
      </p:sp>
      <p:sp>
        <p:nvSpPr>
          <p:cNvPr id="3" name="Subtitle 2"/>
          <p:cNvSpPr>
            <a:spLocks noGrp="1"/>
          </p:cNvSpPr>
          <p:nvPr>
            <p:ph type="subTitle" idx="1"/>
          </p:nvPr>
        </p:nvSpPr>
        <p:spPr/>
        <p:txBody>
          <a:bodyPr/>
          <a:lstStyle/>
          <a:p>
            <a:endParaRPr lang="hr-HR" dirty="0"/>
          </a:p>
          <a:p>
            <a:endParaRPr lang="en-US" dirty="0"/>
          </a:p>
        </p:txBody>
      </p:sp>
    </p:spTree>
    <p:extLst>
      <p:ext uri="{BB962C8B-B14F-4D97-AF65-F5344CB8AC3E}">
        <p14:creationId xmlns:p14="http://schemas.microsoft.com/office/powerpoint/2010/main" val="3755034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Employment disputes</a:t>
            </a:r>
            <a:endParaRPr lang="en-US" dirty="0"/>
          </a:p>
        </p:txBody>
      </p:sp>
      <p:sp>
        <p:nvSpPr>
          <p:cNvPr id="3" name="Content Placeholder 2"/>
          <p:cNvSpPr>
            <a:spLocks noGrp="1"/>
          </p:cNvSpPr>
          <p:nvPr>
            <p:ph idx="1"/>
          </p:nvPr>
        </p:nvSpPr>
        <p:spPr/>
        <p:txBody>
          <a:bodyPr>
            <a:normAutofit/>
          </a:bodyPr>
          <a:lstStyle/>
          <a:p>
            <a:r>
              <a:rPr lang="en-GB" dirty="0"/>
              <a:t>Appeals against their decisions are heard by the </a:t>
            </a:r>
            <a:r>
              <a:rPr lang="en-GB" b="1" dirty="0"/>
              <a:t>Employment Appeals Tribunal</a:t>
            </a:r>
            <a:r>
              <a:rPr lang="en-GB" dirty="0"/>
              <a:t> (EAT), with the </a:t>
            </a:r>
            <a:r>
              <a:rPr lang="en-GB" b="1" dirty="0"/>
              <a:t>Court of Appeal </a:t>
            </a:r>
            <a:r>
              <a:rPr lang="en-GB" dirty="0"/>
              <a:t>as the third instance. </a:t>
            </a:r>
            <a:endParaRPr lang="hr-HR" dirty="0" smtClean="0"/>
          </a:p>
          <a:p>
            <a:r>
              <a:rPr lang="en-GB" dirty="0" smtClean="0"/>
              <a:t>The </a:t>
            </a:r>
            <a:r>
              <a:rPr lang="en-GB" dirty="0"/>
              <a:t>available legal remedies are </a:t>
            </a:r>
            <a:r>
              <a:rPr lang="en-GB" b="1" dirty="0"/>
              <a:t>compensation</a:t>
            </a:r>
            <a:r>
              <a:rPr lang="en-GB" dirty="0"/>
              <a:t>, </a:t>
            </a:r>
            <a:r>
              <a:rPr lang="en-GB" b="1" dirty="0"/>
              <a:t>reinstatement </a:t>
            </a:r>
            <a:r>
              <a:rPr lang="en-GB" dirty="0"/>
              <a:t>(returning to previous employment) and </a:t>
            </a:r>
            <a:r>
              <a:rPr lang="en-GB" b="1" dirty="0"/>
              <a:t>re-engagement</a:t>
            </a:r>
            <a:r>
              <a:rPr lang="en-GB" dirty="0"/>
              <a:t> (obtaining another position with the same employer). </a:t>
            </a:r>
            <a:endParaRPr lang="hr-HR" dirty="0" smtClean="0"/>
          </a:p>
          <a:p>
            <a:r>
              <a:rPr lang="en-GB" dirty="0" smtClean="0"/>
              <a:t>Compensation </a:t>
            </a:r>
            <a:r>
              <a:rPr lang="en-GB" dirty="0"/>
              <a:t>is the most frequently sought remedy, although a limit is set as to the amount of compensation a tribunal can award. </a:t>
            </a:r>
            <a:endParaRPr lang="hr-HR" dirty="0" smtClean="0"/>
          </a:p>
          <a:p>
            <a:r>
              <a:rPr lang="en-GB" dirty="0" smtClean="0"/>
              <a:t>All </a:t>
            </a:r>
            <a:r>
              <a:rPr lang="en-GB" dirty="0"/>
              <a:t>other claims can be presented before county courts. These have more formal and complicated rules and procedures, but can award higher </a:t>
            </a:r>
            <a:r>
              <a:rPr lang="en-GB" b="1" dirty="0"/>
              <a:t>damages.</a:t>
            </a:r>
            <a:endParaRPr lang="hr-HR" b="1" dirty="0"/>
          </a:p>
          <a:p>
            <a:endParaRPr lang="en-US" dirty="0"/>
          </a:p>
        </p:txBody>
      </p:sp>
    </p:spTree>
    <p:extLst>
      <p:ext uri="{BB962C8B-B14F-4D97-AF65-F5344CB8AC3E}">
        <p14:creationId xmlns:p14="http://schemas.microsoft.com/office/powerpoint/2010/main" val="3884310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III Read the text one more time and answer the following questions</a:t>
            </a:r>
            <a:r>
              <a:rPr lang="en-GB" i="1" dirty="0"/>
              <a:t>.</a:t>
            </a:r>
            <a:r>
              <a:rPr lang="hr-HR" dirty="0"/>
              <a:t/>
            </a:r>
            <a:br>
              <a:rPr lang="hr-HR" dirty="0"/>
            </a:br>
            <a:endParaRPr lang="en-US" dirty="0"/>
          </a:p>
        </p:txBody>
      </p:sp>
      <p:sp>
        <p:nvSpPr>
          <p:cNvPr id="3" name="Content Placeholder 2"/>
          <p:cNvSpPr>
            <a:spLocks noGrp="1"/>
          </p:cNvSpPr>
          <p:nvPr>
            <p:ph idx="1"/>
          </p:nvPr>
        </p:nvSpPr>
        <p:spPr/>
        <p:txBody>
          <a:bodyPr>
            <a:normAutofit fontScale="85000" lnSpcReduction="20000"/>
          </a:bodyPr>
          <a:lstStyle/>
          <a:p>
            <a:r>
              <a:rPr lang="en-GB" dirty="0"/>
              <a:t>1.  	What employee rights are guaranteed by statute in Britain?</a:t>
            </a:r>
            <a:endParaRPr lang="hr-HR" dirty="0"/>
          </a:p>
          <a:p>
            <a:r>
              <a:rPr lang="en-GB" dirty="0"/>
              <a:t>2.  	What types of employee status can you find in the text? Try to provide </a:t>
            </a:r>
            <a:r>
              <a:rPr lang="en-GB" dirty="0" smtClean="0"/>
              <a:t>examples.</a:t>
            </a:r>
            <a:endParaRPr lang="hr-HR" dirty="0"/>
          </a:p>
          <a:p>
            <a:r>
              <a:rPr lang="en-GB" dirty="0"/>
              <a:t>3.  	Why is a contract of employment different from a regular contract?</a:t>
            </a:r>
            <a:endParaRPr lang="hr-HR" dirty="0"/>
          </a:p>
          <a:p>
            <a:r>
              <a:rPr lang="en-GB" dirty="0"/>
              <a:t>4.  	What is a collective agreement? How do you think it can affect the contents of an employment contract?</a:t>
            </a:r>
            <a:endParaRPr lang="hr-HR" dirty="0"/>
          </a:p>
          <a:p>
            <a:r>
              <a:rPr lang="en-GB" dirty="0"/>
              <a:t>5.  	Name some </a:t>
            </a:r>
            <a:r>
              <a:rPr lang="en-GB" dirty="0" smtClean="0"/>
              <a:t>written particulars</a:t>
            </a:r>
            <a:r>
              <a:rPr lang="hr-HR" dirty="0" smtClean="0"/>
              <a:t> </a:t>
            </a:r>
            <a:r>
              <a:rPr lang="hr-HR" dirty="0" err="1" smtClean="0"/>
              <a:t>of</a:t>
            </a:r>
            <a:r>
              <a:rPr lang="hr-HR" dirty="0" smtClean="0"/>
              <a:t> </a:t>
            </a:r>
            <a:r>
              <a:rPr lang="hr-HR" dirty="0" err="1" smtClean="0"/>
              <a:t>an</a:t>
            </a:r>
            <a:r>
              <a:rPr lang="hr-HR" dirty="0" smtClean="0"/>
              <a:t> </a:t>
            </a:r>
            <a:r>
              <a:rPr lang="hr-HR" dirty="0" err="1" smtClean="0"/>
              <a:t>employment</a:t>
            </a:r>
            <a:r>
              <a:rPr lang="hr-HR" dirty="0" smtClean="0"/>
              <a:t> </a:t>
            </a:r>
            <a:r>
              <a:rPr lang="hr-HR" dirty="0" err="1" smtClean="0"/>
              <a:t>contract</a:t>
            </a:r>
            <a:r>
              <a:rPr lang="en-GB" dirty="0" smtClean="0"/>
              <a:t>.</a:t>
            </a:r>
            <a:endParaRPr lang="hr-HR" dirty="0" smtClean="0"/>
          </a:p>
          <a:p>
            <a:r>
              <a:rPr lang="en-US" dirty="0"/>
              <a:t>6.  	What is a notice period and why is it important?</a:t>
            </a:r>
          </a:p>
          <a:p>
            <a:r>
              <a:rPr lang="en-US" dirty="0"/>
              <a:t>7.  	Name some implied terms of an employment contract.</a:t>
            </a:r>
          </a:p>
          <a:p>
            <a:r>
              <a:rPr lang="en-US" dirty="0"/>
              <a:t>8.  	What are some of the reasons employment can come to an end?</a:t>
            </a:r>
          </a:p>
          <a:p>
            <a:r>
              <a:rPr lang="en-US" dirty="0"/>
              <a:t>9.  	What is meant by ‘dissolution of the employer’? Remember what you learned in the </a:t>
            </a:r>
            <a:r>
              <a:rPr lang="hr-HR" dirty="0" smtClean="0"/>
              <a:t>	</a:t>
            </a:r>
            <a:r>
              <a:rPr lang="en-US" dirty="0" smtClean="0"/>
              <a:t>unit </a:t>
            </a:r>
            <a:r>
              <a:rPr lang="en-US" dirty="0"/>
              <a:t>on company law.</a:t>
            </a:r>
          </a:p>
          <a:p>
            <a:r>
              <a:rPr lang="en-US" dirty="0"/>
              <a:t>10.  </a:t>
            </a:r>
            <a:r>
              <a:rPr lang="hr-HR" dirty="0" smtClean="0"/>
              <a:t>	</a:t>
            </a:r>
            <a:r>
              <a:rPr lang="en-US" dirty="0" smtClean="0"/>
              <a:t>Name </a:t>
            </a:r>
            <a:r>
              <a:rPr lang="en-US" dirty="0"/>
              <a:t>all the judicial instances for the resolution of employment disputes. What do you </a:t>
            </a:r>
            <a:r>
              <a:rPr lang="hr-HR" dirty="0" smtClean="0"/>
              <a:t>	</a:t>
            </a:r>
            <a:r>
              <a:rPr lang="en-US" dirty="0" smtClean="0"/>
              <a:t>know </a:t>
            </a:r>
            <a:r>
              <a:rPr lang="en-US" dirty="0"/>
              <a:t>about their jurisdiction?</a:t>
            </a:r>
          </a:p>
          <a:p>
            <a:endParaRPr lang="hr-HR" dirty="0"/>
          </a:p>
          <a:p>
            <a:endParaRPr lang="hr-HR" dirty="0" smtClean="0"/>
          </a:p>
          <a:p>
            <a:endParaRPr lang="hr-HR" dirty="0"/>
          </a:p>
          <a:p>
            <a:endParaRPr lang="en-US" dirty="0"/>
          </a:p>
        </p:txBody>
      </p:sp>
    </p:spTree>
    <p:extLst>
      <p:ext uri="{BB962C8B-B14F-4D97-AF65-F5344CB8AC3E}">
        <p14:creationId xmlns:p14="http://schemas.microsoft.com/office/powerpoint/2010/main" val="1676658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IV Replace the underlined expressions with expressions from the text.</a:t>
            </a:r>
            <a:r>
              <a:rPr lang="hr-HR" b="1" dirty="0"/>
              <a:t/>
            </a:r>
            <a:br>
              <a:rPr lang="hr-HR" b="1" dirty="0"/>
            </a:br>
            <a:endParaRPr lang="en-US" dirty="0"/>
          </a:p>
        </p:txBody>
      </p:sp>
      <p:sp>
        <p:nvSpPr>
          <p:cNvPr id="3" name="Content Placeholder 2"/>
          <p:cNvSpPr>
            <a:spLocks noGrp="1"/>
          </p:cNvSpPr>
          <p:nvPr>
            <p:ph idx="1"/>
          </p:nvPr>
        </p:nvSpPr>
        <p:spPr/>
        <p:txBody>
          <a:bodyPr>
            <a:normAutofit/>
          </a:bodyPr>
          <a:lstStyle/>
          <a:p>
            <a:r>
              <a:rPr lang="en-GB" dirty="0"/>
              <a:t>1.  	In case of a dispute, employees are represented by their </a:t>
            </a:r>
            <a:r>
              <a:rPr lang="en-GB" u="sng" dirty="0"/>
              <a:t>labour associations</a:t>
            </a:r>
            <a:r>
              <a:rPr lang="en-GB" dirty="0"/>
              <a:t>. </a:t>
            </a:r>
            <a:endParaRPr lang="hr-HR" dirty="0"/>
          </a:p>
          <a:p>
            <a:r>
              <a:rPr lang="en-GB" dirty="0"/>
              <a:t>2.  	The law guarantees a </a:t>
            </a:r>
            <a:r>
              <a:rPr lang="en-GB" u="sng" dirty="0"/>
              <a:t>minimum statutory pay</a:t>
            </a:r>
            <a:r>
              <a:rPr lang="en-GB" dirty="0"/>
              <a:t>. </a:t>
            </a:r>
            <a:endParaRPr lang="hr-HR" dirty="0"/>
          </a:p>
          <a:p>
            <a:r>
              <a:rPr lang="en-GB" dirty="0"/>
              <a:t>3.  	</a:t>
            </a:r>
            <a:r>
              <a:rPr lang="en-GB" u="sng" dirty="0"/>
              <a:t>Details of employment rights and obligations</a:t>
            </a:r>
            <a:r>
              <a:rPr lang="en-GB" dirty="0"/>
              <a:t>, including details concerning your </a:t>
            </a:r>
            <a:r>
              <a:rPr lang="en-GB" u="sng" dirty="0"/>
              <a:t>pay</a:t>
            </a:r>
            <a:r>
              <a:rPr lang="en-GB" dirty="0"/>
              <a:t> are enclosed with your employment contract. </a:t>
            </a:r>
            <a:endParaRPr lang="hr-HR" dirty="0"/>
          </a:p>
          <a:p>
            <a:r>
              <a:rPr lang="en-GB" dirty="0"/>
              <a:t>4.  	</a:t>
            </a:r>
            <a:r>
              <a:rPr lang="en-GB" u="sng" dirty="0"/>
              <a:t>Employee complaints</a:t>
            </a:r>
            <a:r>
              <a:rPr lang="en-GB" dirty="0"/>
              <a:t> can be filed with the line manager. </a:t>
            </a:r>
            <a:endParaRPr lang="hr-HR" dirty="0"/>
          </a:p>
          <a:p>
            <a:r>
              <a:rPr lang="en-GB" dirty="0"/>
              <a:t>5.  	The </a:t>
            </a:r>
            <a:r>
              <a:rPr lang="en-GB" u="sng" dirty="0"/>
              <a:t>number of available days off</a:t>
            </a:r>
            <a:r>
              <a:rPr lang="en-GB" dirty="0"/>
              <a:t> is not negotiable. </a:t>
            </a:r>
            <a:endParaRPr lang="hr-HR" dirty="0"/>
          </a:p>
          <a:p>
            <a:r>
              <a:rPr lang="en-GB" dirty="0"/>
              <a:t>6.  	The tribunal ordered that the claimant be </a:t>
            </a:r>
            <a:r>
              <a:rPr lang="en-GB" u="sng" dirty="0"/>
              <a:t>returned to the position held before the lawsuit</a:t>
            </a:r>
            <a:r>
              <a:rPr lang="en-GB" dirty="0"/>
              <a:t>. </a:t>
            </a:r>
            <a:endParaRPr lang="hr-HR" dirty="0"/>
          </a:p>
          <a:p>
            <a:endParaRPr lang="en-US" dirty="0"/>
          </a:p>
        </p:txBody>
      </p:sp>
    </p:spTree>
    <p:extLst>
      <p:ext uri="{BB962C8B-B14F-4D97-AF65-F5344CB8AC3E}">
        <p14:creationId xmlns:p14="http://schemas.microsoft.com/office/powerpoint/2010/main" val="3096973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i="1" dirty="0"/>
              <a:t>V Match the terms from the text with the corresponding definitions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9418796"/>
              </p:ext>
            </p:extLst>
          </p:nvPr>
        </p:nvGraphicFramePr>
        <p:xfrm>
          <a:off x="3213894" y="2076704"/>
          <a:ext cx="5730875" cy="4562668"/>
        </p:xfrm>
        <a:graphic>
          <a:graphicData uri="http://schemas.openxmlformats.org/drawingml/2006/table">
            <a:tbl>
              <a:tblPr>
                <a:tableStyleId>{5C22544A-7EE6-4342-B048-85BDC9FD1C3A}</a:tableStyleId>
              </a:tblPr>
              <a:tblGrid>
                <a:gridCol w="1718310">
                  <a:extLst>
                    <a:ext uri="{9D8B030D-6E8A-4147-A177-3AD203B41FA5}">
                      <a16:colId xmlns:a16="http://schemas.microsoft.com/office/drawing/2014/main" val="20000"/>
                    </a:ext>
                  </a:extLst>
                </a:gridCol>
                <a:gridCol w="4012565">
                  <a:extLst>
                    <a:ext uri="{9D8B030D-6E8A-4147-A177-3AD203B41FA5}">
                      <a16:colId xmlns:a16="http://schemas.microsoft.com/office/drawing/2014/main" val="20001"/>
                    </a:ext>
                  </a:extLst>
                </a:gridCol>
              </a:tblGrid>
              <a:tr h="0">
                <a:tc>
                  <a:txBody>
                    <a:bodyPr/>
                    <a:lstStyle/>
                    <a:p>
                      <a:pPr marL="342900" lvl="0" indent="-342900" algn="just">
                        <a:lnSpc>
                          <a:spcPct val="115000"/>
                        </a:lnSpc>
                        <a:spcAft>
                          <a:spcPts val="0"/>
                        </a:spcAft>
                        <a:buFont typeface="+mj-lt"/>
                        <a:buAutoNum type="arabicPeriod"/>
                      </a:pPr>
                      <a:r>
                        <a:rPr lang="en-GB" sz="1200" dirty="0">
                          <a:effectLst/>
                        </a:rPr>
                        <a:t>REDUNDANCY</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0"/>
                        </a:spcAft>
                        <a:buFont typeface="+mj-lt"/>
                        <a:buAutoNum type="alphaLcPeriod"/>
                      </a:pPr>
                      <a:r>
                        <a:rPr lang="en-GB" sz="1200">
                          <a:effectLst/>
                        </a:rPr>
                        <a:t>This is a lawsuit available to the employee if he believes that his dismissal was unlawful on account of the grounds for dismissal or because there was a breach of procedure in the termination of employment.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0"/>
                  </a:ext>
                </a:extLst>
              </a:tr>
              <a:tr h="0">
                <a:tc>
                  <a:txBody>
                    <a:bodyPr/>
                    <a:lstStyle/>
                    <a:p>
                      <a:pPr marL="0" lvl="0" indent="0" algn="just">
                        <a:lnSpc>
                          <a:spcPct val="115000"/>
                        </a:lnSpc>
                        <a:spcAft>
                          <a:spcPts val="0"/>
                        </a:spcAft>
                        <a:buFont typeface="+mj-lt"/>
                        <a:buNone/>
                      </a:pPr>
                      <a:r>
                        <a:rPr lang="hr-HR" sz="1200" dirty="0" smtClean="0">
                          <a:effectLst/>
                        </a:rPr>
                        <a:t>2.</a:t>
                      </a:r>
                      <a:r>
                        <a:rPr lang="en-GB" sz="1200" dirty="0" smtClean="0">
                          <a:effectLst/>
                        </a:rPr>
                        <a:t>SUMMARY </a:t>
                      </a:r>
                      <a:r>
                        <a:rPr lang="en-GB" sz="1200" dirty="0">
                          <a:effectLst/>
                        </a:rPr>
                        <a:t>DISMISSAL</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0"/>
                        </a:spcAft>
                        <a:buFont typeface="+mj-lt"/>
                        <a:buAutoNum type="alphaLcPeriod"/>
                      </a:pPr>
                      <a:r>
                        <a:rPr lang="en-GB" sz="1200">
                          <a:effectLst/>
                        </a:rPr>
                        <a:t>This refers to the situation where an employee initiates the termination of employment for his own reasons (e.g. to find better employment elsewhere)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1"/>
                  </a:ext>
                </a:extLst>
              </a:tr>
              <a:tr h="0">
                <a:tc>
                  <a:txBody>
                    <a:bodyPr/>
                    <a:lstStyle/>
                    <a:p>
                      <a:pPr marL="0" lvl="0" indent="0" algn="just">
                        <a:lnSpc>
                          <a:spcPct val="115000"/>
                        </a:lnSpc>
                        <a:spcAft>
                          <a:spcPts val="0"/>
                        </a:spcAft>
                        <a:buFont typeface="+mj-lt"/>
                        <a:buNone/>
                      </a:pPr>
                      <a:r>
                        <a:rPr lang="hr-HR" sz="1200" dirty="0" smtClean="0">
                          <a:effectLst/>
                        </a:rPr>
                        <a:t>3.</a:t>
                      </a:r>
                      <a:r>
                        <a:rPr lang="en-GB" sz="1200" dirty="0" smtClean="0">
                          <a:effectLst/>
                        </a:rPr>
                        <a:t>UNFAIR/WRONGFUL </a:t>
                      </a:r>
                      <a:r>
                        <a:rPr lang="en-GB" sz="1200" dirty="0">
                          <a:effectLst/>
                        </a:rPr>
                        <a:t>DISMISSAL</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0"/>
                        </a:spcAft>
                        <a:buFont typeface="+mj-lt"/>
                        <a:buAutoNum type="alphaLcPeriod"/>
                      </a:pPr>
                      <a:r>
                        <a:rPr lang="en-GB" sz="1200">
                          <a:effectLst/>
                        </a:rPr>
                        <a:t>This is a lawsuit available to the employee upon his own resignation. The employee has to prove that the employer was in breach of contract, which forced him to resign.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2"/>
                  </a:ext>
                </a:extLst>
              </a:tr>
              <a:tr h="0">
                <a:tc>
                  <a:txBody>
                    <a:bodyPr/>
                    <a:lstStyle/>
                    <a:p>
                      <a:pPr marL="0" lvl="0" indent="0" algn="just">
                        <a:lnSpc>
                          <a:spcPct val="115000"/>
                        </a:lnSpc>
                        <a:spcAft>
                          <a:spcPts val="0"/>
                        </a:spcAft>
                        <a:buFont typeface="+mj-lt"/>
                        <a:buNone/>
                      </a:pPr>
                      <a:r>
                        <a:rPr lang="hr-HR" sz="1200" dirty="0" smtClean="0">
                          <a:effectLst/>
                        </a:rPr>
                        <a:t>4.</a:t>
                      </a:r>
                      <a:r>
                        <a:rPr lang="en-GB" sz="1200" dirty="0" smtClean="0">
                          <a:effectLst/>
                        </a:rPr>
                        <a:t>CONSTRUCTIVE </a:t>
                      </a:r>
                      <a:r>
                        <a:rPr lang="en-GB" sz="1200" dirty="0">
                          <a:effectLst/>
                        </a:rPr>
                        <a:t>DISMISSAL</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0"/>
                        </a:spcAft>
                        <a:buFont typeface="+mj-lt"/>
                        <a:buAutoNum type="alphaLcPeriod"/>
                      </a:pPr>
                      <a:r>
                        <a:rPr lang="en-GB" sz="1200">
                          <a:effectLst/>
                        </a:rPr>
                        <a:t>This refers to the situation where an employee has been laid off because the amount of workload no longer justifies his employment.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3"/>
                  </a:ext>
                </a:extLst>
              </a:tr>
              <a:tr h="0">
                <a:tc>
                  <a:txBody>
                    <a:bodyPr/>
                    <a:lstStyle/>
                    <a:p>
                      <a:pPr marL="0" lvl="0" indent="0" algn="just">
                        <a:lnSpc>
                          <a:spcPct val="115000"/>
                        </a:lnSpc>
                        <a:spcAft>
                          <a:spcPts val="0"/>
                        </a:spcAft>
                        <a:buFont typeface="+mj-lt"/>
                        <a:buNone/>
                      </a:pPr>
                      <a:r>
                        <a:rPr lang="hr-HR" sz="1200" dirty="0" smtClean="0">
                          <a:effectLst/>
                        </a:rPr>
                        <a:t>5.</a:t>
                      </a:r>
                      <a:r>
                        <a:rPr lang="en-GB" sz="1200" dirty="0" smtClean="0">
                          <a:effectLst/>
                        </a:rPr>
                        <a:t>RESIGNATION</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lnSpc>
                          <a:spcPct val="115000"/>
                        </a:lnSpc>
                        <a:spcAft>
                          <a:spcPts val="0"/>
                        </a:spcAft>
                        <a:buFont typeface="+mj-lt"/>
                        <a:buAutoNum type="alphaLcPeriod"/>
                      </a:pPr>
                      <a:r>
                        <a:rPr lang="en-GB" sz="1200" dirty="0">
                          <a:effectLst/>
                        </a:rPr>
                        <a:t>This refers to termination of employment by the employer available when an employee has committed gross misconduct.</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914044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Discussion</a:t>
            </a:r>
            <a:endParaRPr lang="en-US" dirty="0"/>
          </a:p>
        </p:txBody>
      </p:sp>
      <p:sp>
        <p:nvSpPr>
          <p:cNvPr id="3" name="Content Placeholder 2"/>
          <p:cNvSpPr>
            <a:spLocks noGrp="1"/>
          </p:cNvSpPr>
          <p:nvPr>
            <p:ph idx="1"/>
          </p:nvPr>
        </p:nvSpPr>
        <p:spPr/>
        <p:txBody>
          <a:bodyPr>
            <a:normAutofit/>
          </a:bodyPr>
          <a:lstStyle/>
          <a:p>
            <a:r>
              <a:rPr lang="hr-HR" dirty="0" smtClean="0"/>
              <a:t>1. </a:t>
            </a:r>
            <a:r>
              <a:rPr lang="en-GB" dirty="0" smtClean="0"/>
              <a:t>The </a:t>
            </a:r>
            <a:r>
              <a:rPr lang="en-GB" dirty="0"/>
              <a:t>text refers to an imbalance of power between the contractual parties in an employment contract. What are the reasons behind this imbalance? Do you think the statutory protection successfully makes up for this?</a:t>
            </a:r>
            <a:endParaRPr lang="hr-HR" dirty="0"/>
          </a:p>
          <a:p>
            <a:r>
              <a:rPr lang="en-GB" dirty="0"/>
              <a:t>2.  	What other duties of the employer and employee respectively might be added to the implied terms of an employment contract? Can you work out a hierarchy of those duties?</a:t>
            </a:r>
            <a:endParaRPr lang="hr-HR" dirty="0"/>
          </a:p>
          <a:p>
            <a:r>
              <a:rPr lang="en-GB" dirty="0"/>
              <a:t>3.  	Think of examples of gross misconduct which might be committed by a lawyer, a judge, a medical doctor, a teacher and a bus driver.</a:t>
            </a:r>
            <a:endParaRPr lang="hr-HR" dirty="0"/>
          </a:p>
          <a:p>
            <a:r>
              <a:rPr lang="en-GB" dirty="0"/>
              <a:t>4.  	What could lead to a constructive dismissal? Which is the most appropriate legal remedy for such cases?</a:t>
            </a:r>
            <a:endParaRPr lang="hr-HR" dirty="0"/>
          </a:p>
          <a:p>
            <a:endParaRPr lang="en-US" dirty="0"/>
          </a:p>
        </p:txBody>
      </p:sp>
    </p:spTree>
    <p:extLst>
      <p:ext uri="{BB962C8B-B14F-4D97-AF65-F5344CB8AC3E}">
        <p14:creationId xmlns:p14="http://schemas.microsoft.com/office/powerpoint/2010/main" val="3716874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Discrimination in the Workplace</a:t>
            </a:r>
            <a:r>
              <a:rPr lang="hr-HR" dirty="0"/>
              <a:t/>
            </a:r>
            <a:br>
              <a:rPr lang="hr-HR" dirty="0"/>
            </a:br>
            <a:endParaRPr lang="en-US" dirty="0"/>
          </a:p>
        </p:txBody>
      </p:sp>
      <p:sp>
        <p:nvSpPr>
          <p:cNvPr id="3" name="Content Placeholder 2"/>
          <p:cNvSpPr>
            <a:spLocks noGrp="1"/>
          </p:cNvSpPr>
          <p:nvPr>
            <p:ph idx="1"/>
          </p:nvPr>
        </p:nvSpPr>
        <p:spPr/>
        <p:txBody>
          <a:bodyPr/>
          <a:lstStyle/>
          <a:p>
            <a:r>
              <a:rPr lang="en-GB" i="1" dirty="0"/>
              <a:t>Discuss the following </a:t>
            </a:r>
            <a:r>
              <a:rPr lang="en-GB" i="1" dirty="0" smtClean="0"/>
              <a:t>questions</a:t>
            </a:r>
            <a:r>
              <a:rPr lang="hr-HR" i="1" dirty="0" smtClean="0"/>
              <a:t>:</a:t>
            </a:r>
          </a:p>
          <a:p>
            <a:pPr lvl="0"/>
            <a:r>
              <a:rPr lang="en-GB" dirty="0"/>
              <a:t>How would you define discrimination?</a:t>
            </a:r>
            <a:endParaRPr lang="hr-HR" dirty="0"/>
          </a:p>
          <a:p>
            <a:pPr lvl="0"/>
            <a:r>
              <a:rPr lang="en-GB" dirty="0"/>
              <a:t>Are you aware of any kind of discrimination in your environment? In what circumstances can it appear?</a:t>
            </a:r>
            <a:endParaRPr lang="hr-HR" dirty="0"/>
          </a:p>
          <a:p>
            <a:pPr lvl="0"/>
            <a:r>
              <a:rPr lang="en-GB" dirty="0"/>
              <a:t>Do you think it is important for a country to have good anti-discrimination laws? Justify your opinion.</a:t>
            </a:r>
            <a:endParaRPr lang="hr-HR" dirty="0"/>
          </a:p>
          <a:p>
            <a:endParaRPr lang="en-US" dirty="0"/>
          </a:p>
        </p:txBody>
      </p:sp>
    </p:spTree>
    <p:extLst>
      <p:ext uri="{BB962C8B-B14F-4D97-AF65-F5344CB8AC3E}">
        <p14:creationId xmlns:p14="http://schemas.microsoft.com/office/powerpoint/2010/main" val="688063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Discrimination in the Workplace</a:t>
            </a:r>
            <a:endParaRPr lang="en-US" dirty="0"/>
          </a:p>
        </p:txBody>
      </p:sp>
      <p:sp>
        <p:nvSpPr>
          <p:cNvPr id="3" name="Content Placeholder 2"/>
          <p:cNvSpPr>
            <a:spLocks noGrp="1"/>
          </p:cNvSpPr>
          <p:nvPr>
            <p:ph idx="1"/>
          </p:nvPr>
        </p:nvSpPr>
        <p:spPr/>
        <p:txBody>
          <a:bodyPr/>
          <a:lstStyle/>
          <a:p>
            <a:r>
              <a:rPr lang="en-GB" dirty="0"/>
              <a:t>A frequent cause of dissatisfaction among employees comes from unequal or unfair treatment, or </a:t>
            </a:r>
            <a:r>
              <a:rPr lang="en-GB" b="1" dirty="0"/>
              <a:t>discrimination</a:t>
            </a:r>
            <a:r>
              <a:rPr lang="en-GB" dirty="0" smtClean="0"/>
              <a:t>.</a:t>
            </a:r>
            <a:endParaRPr lang="hr-HR" dirty="0" smtClean="0"/>
          </a:p>
          <a:p>
            <a:r>
              <a:rPr lang="en-GB" dirty="0" smtClean="0"/>
              <a:t> </a:t>
            </a:r>
            <a:r>
              <a:rPr lang="en-GB" dirty="0"/>
              <a:t>Certain special conditions exist in which unequal treatment of employees may be justified (such as experience, seniority, additional responsibility, special skills, etc.), but sometimes this is a result of discrimination</a:t>
            </a:r>
            <a:r>
              <a:rPr lang="en-GB" dirty="0" smtClean="0"/>
              <a:t>.</a:t>
            </a:r>
            <a:endParaRPr lang="hr-HR" dirty="0" smtClean="0"/>
          </a:p>
          <a:p>
            <a:r>
              <a:rPr lang="en-GB" dirty="0" smtClean="0"/>
              <a:t> </a:t>
            </a:r>
            <a:r>
              <a:rPr lang="en-GB" dirty="0"/>
              <a:t>The Equality Act 2010 provides comprehensive protection against several types of discrimination not only for employees, but also candidates and job applicants.</a:t>
            </a:r>
            <a:endParaRPr lang="hr-HR" dirty="0"/>
          </a:p>
          <a:p>
            <a:endParaRPr lang="en-US" dirty="0"/>
          </a:p>
        </p:txBody>
      </p:sp>
    </p:spTree>
    <p:extLst>
      <p:ext uri="{BB962C8B-B14F-4D97-AF65-F5344CB8AC3E}">
        <p14:creationId xmlns:p14="http://schemas.microsoft.com/office/powerpoint/2010/main" val="2840305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Discrimination in the Workplace</a:t>
            </a:r>
            <a:endParaRPr lang="en-US" dirty="0"/>
          </a:p>
        </p:txBody>
      </p:sp>
      <p:sp>
        <p:nvSpPr>
          <p:cNvPr id="3" name="Content Placeholder 2"/>
          <p:cNvSpPr>
            <a:spLocks noGrp="1"/>
          </p:cNvSpPr>
          <p:nvPr>
            <p:ph idx="1"/>
          </p:nvPr>
        </p:nvSpPr>
        <p:spPr/>
        <p:txBody>
          <a:bodyPr>
            <a:normAutofit/>
          </a:bodyPr>
          <a:lstStyle/>
          <a:p>
            <a:r>
              <a:rPr lang="en-GB" dirty="0"/>
              <a:t>An employee may be discriminated against on the basis of a </a:t>
            </a:r>
            <a:r>
              <a:rPr lang="en-GB" b="1" dirty="0"/>
              <a:t>protected characteristic</a:t>
            </a:r>
            <a:r>
              <a:rPr lang="en-GB" dirty="0"/>
              <a:t>. </a:t>
            </a:r>
            <a:endParaRPr lang="hr-HR" dirty="0" smtClean="0"/>
          </a:p>
          <a:p>
            <a:r>
              <a:rPr lang="en-GB" dirty="0" smtClean="0"/>
              <a:t>These </a:t>
            </a:r>
            <a:r>
              <a:rPr lang="en-GB" dirty="0"/>
              <a:t>are: age, disability, gender reassignment, marriage and civil partnership, race, religion or belief, sex, and sexual orientation</a:t>
            </a:r>
            <a:r>
              <a:rPr lang="en-GB" dirty="0" smtClean="0"/>
              <a:t>.</a:t>
            </a:r>
            <a:endParaRPr lang="hr-HR" dirty="0" smtClean="0"/>
          </a:p>
          <a:p>
            <a:r>
              <a:rPr lang="en-GB" dirty="0" smtClean="0"/>
              <a:t> </a:t>
            </a:r>
            <a:r>
              <a:rPr lang="en-GB" dirty="0"/>
              <a:t>Discrimination can occur directly or indirectly</a:t>
            </a:r>
            <a:r>
              <a:rPr lang="en-GB" dirty="0" smtClean="0"/>
              <a:t>.</a:t>
            </a:r>
            <a:endParaRPr lang="hr-HR" dirty="0" smtClean="0"/>
          </a:p>
          <a:p>
            <a:r>
              <a:rPr lang="en-GB" dirty="0" smtClean="0"/>
              <a:t> </a:t>
            </a:r>
            <a:r>
              <a:rPr lang="en-GB" dirty="0"/>
              <a:t>While </a:t>
            </a:r>
            <a:r>
              <a:rPr lang="en-GB" b="1" dirty="0"/>
              <a:t>direct discrimination</a:t>
            </a:r>
            <a:r>
              <a:rPr lang="en-GB" dirty="0"/>
              <a:t> is directed against the person in question, </a:t>
            </a:r>
            <a:r>
              <a:rPr lang="en-GB" b="1" dirty="0"/>
              <a:t>indirect discrimination</a:t>
            </a:r>
            <a:r>
              <a:rPr lang="en-GB" dirty="0"/>
              <a:t> occurs when a rule applying to all employees has a particular negative impact on a particular employee. </a:t>
            </a:r>
            <a:endParaRPr lang="hr-HR" dirty="0"/>
          </a:p>
          <a:p>
            <a:endParaRPr lang="en-US" dirty="0"/>
          </a:p>
        </p:txBody>
      </p:sp>
    </p:spTree>
    <p:extLst>
      <p:ext uri="{BB962C8B-B14F-4D97-AF65-F5344CB8AC3E}">
        <p14:creationId xmlns:p14="http://schemas.microsoft.com/office/powerpoint/2010/main" val="1313120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Discrimination in the Workplace</a:t>
            </a:r>
            <a:endParaRPr lang="en-US" dirty="0"/>
          </a:p>
        </p:txBody>
      </p:sp>
      <p:sp>
        <p:nvSpPr>
          <p:cNvPr id="3" name="Content Placeholder 2"/>
          <p:cNvSpPr>
            <a:spLocks noGrp="1"/>
          </p:cNvSpPr>
          <p:nvPr>
            <p:ph idx="1"/>
          </p:nvPr>
        </p:nvSpPr>
        <p:spPr/>
        <p:txBody>
          <a:bodyPr/>
          <a:lstStyle/>
          <a:p>
            <a:r>
              <a:rPr lang="en-GB" dirty="0"/>
              <a:t>Discrimination is deemed to occur even if the employee in question does not in fact possess the protected characteristic that was the basis of discrimination, but is thought or perceived to possess it (</a:t>
            </a:r>
            <a:r>
              <a:rPr lang="en-GB" b="1" dirty="0"/>
              <a:t>perceptive discrimination</a:t>
            </a:r>
            <a:r>
              <a:rPr lang="en-GB" dirty="0"/>
              <a:t>), or if he or she associates with a person who possesses a protected characteristic (</a:t>
            </a:r>
            <a:r>
              <a:rPr lang="en-GB" b="1" dirty="0"/>
              <a:t>associative discrimination</a:t>
            </a:r>
            <a:r>
              <a:rPr lang="en-GB" dirty="0"/>
              <a:t>).</a:t>
            </a:r>
            <a:endParaRPr lang="hr-HR" dirty="0"/>
          </a:p>
          <a:p>
            <a:endParaRPr lang="en-US" dirty="0"/>
          </a:p>
        </p:txBody>
      </p:sp>
    </p:spTree>
    <p:extLst>
      <p:ext uri="{BB962C8B-B14F-4D97-AF65-F5344CB8AC3E}">
        <p14:creationId xmlns:p14="http://schemas.microsoft.com/office/powerpoint/2010/main" val="390417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Discrimination in the Workplace</a:t>
            </a:r>
            <a:endParaRPr lang="en-US" dirty="0"/>
          </a:p>
        </p:txBody>
      </p:sp>
      <p:sp>
        <p:nvSpPr>
          <p:cNvPr id="3" name="Content Placeholder 2"/>
          <p:cNvSpPr>
            <a:spLocks noGrp="1"/>
          </p:cNvSpPr>
          <p:nvPr>
            <p:ph idx="1"/>
          </p:nvPr>
        </p:nvSpPr>
        <p:spPr/>
        <p:txBody>
          <a:bodyPr>
            <a:normAutofit/>
          </a:bodyPr>
          <a:lstStyle/>
          <a:p>
            <a:r>
              <a:rPr lang="en-GB" dirty="0"/>
              <a:t>Other types of prohibited conduct relating to protected characteristics include harassment and victimisation. </a:t>
            </a:r>
            <a:endParaRPr lang="hr-HR" dirty="0" smtClean="0"/>
          </a:p>
          <a:p>
            <a:r>
              <a:rPr lang="en-GB" b="1" dirty="0" smtClean="0"/>
              <a:t>Harassment </a:t>
            </a:r>
            <a:r>
              <a:rPr lang="hr-HR" dirty="0"/>
              <a:t>-</a:t>
            </a:r>
            <a:r>
              <a:rPr lang="en-GB" dirty="0" smtClean="0"/>
              <a:t> </a:t>
            </a:r>
            <a:r>
              <a:rPr lang="en-GB" dirty="0"/>
              <a:t>"unwanted conduct related to a relevant protected characteristic, which has the purpose or effect of violating an individual's dignity or creating an intimidating, hostile, degrading, humiliating or offensive environment for that individual". </a:t>
            </a:r>
            <a:endParaRPr lang="hr-HR" dirty="0" smtClean="0"/>
          </a:p>
          <a:p>
            <a:r>
              <a:rPr lang="en-GB" dirty="0" smtClean="0"/>
              <a:t>Protection </a:t>
            </a:r>
            <a:r>
              <a:rPr lang="en-GB" dirty="0"/>
              <a:t>from harassment can also be sought if harassment occurred due to association or perception. </a:t>
            </a:r>
            <a:endParaRPr lang="hr-HR" dirty="0" smtClean="0"/>
          </a:p>
          <a:p>
            <a:r>
              <a:rPr lang="en-GB" dirty="0" smtClean="0"/>
              <a:t>On </a:t>
            </a:r>
            <a:r>
              <a:rPr lang="en-GB" dirty="0"/>
              <a:t>the other hand, when an employee who has made a complaint, and files a grievance or a lawsuit under the Equality Act, and consequently suffers harassment or is otherwise treated </a:t>
            </a:r>
            <a:r>
              <a:rPr lang="en-GB" dirty="0" smtClean="0"/>
              <a:t>badly, </a:t>
            </a:r>
            <a:r>
              <a:rPr lang="en-GB" dirty="0"/>
              <a:t>they are considered to be </a:t>
            </a:r>
            <a:r>
              <a:rPr lang="en-GB" b="1" dirty="0"/>
              <a:t>victimised</a:t>
            </a:r>
            <a:r>
              <a:rPr lang="en-GB" dirty="0"/>
              <a:t>.</a:t>
            </a:r>
            <a:endParaRPr lang="hr-HR" dirty="0"/>
          </a:p>
          <a:p>
            <a:endParaRPr lang="en-US" dirty="0"/>
          </a:p>
        </p:txBody>
      </p:sp>
    </p:spTree>
    <p:extLst>
      <p:ext uri="{BB962C8B-B14F-4D97-AF65-F5344CB8AC3E}">
        <p14:creationId xmlns:p14="http://schemas.microsoft.com/office/powerpoint/2010/main" val="1264451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i="1" dirty="0"/>
              <a:t>Read the short introductory paragraph and </a:t>
            </a:r>
            <a:r>
              <a:rPr lang="hr-HR" i="1" dirty="0" err="1" smtClean="0"/>
              <a:t>answer</a:t>
            </a:r>
            <a:r>
              <a:rPr lang="en-GB" i="1" dirty="0" smtClean="0"/>
              <a:t> </a:t>
            </a:r>
            <a:r>
              <a:rPr lang="en-GB" i="1" dirty="0"/>
              <a:t>the questions </a:t>
            </a:r>
            <a:endParaRPr lang="en-US" dirty="0"/>
          </a:p>
        </p:txBody>
      </p:sp>
      <p:sp>
        <p:nvSpPr>
          <p:cNvPr id="3" name="Content Placeholder 2"/>
          <p:cNvSpPr>
            <a:spLocks noGrp="1"/>
          </p:cNvSpPr>
          <p:nvPr>
            <p:ph idx="1"/>
          </p:nvPr>
        </p:nvSpPr>
        <p:spPr/>
        <p:txBody>
          <a:bodyPr/>
          <a:lstStyle/>
          <a:p>
            <a:r>
              <a:rPr lang="en-GB" dirty="0"/>
              <a:t>Employment law regulates the rights and duties of employers and employees. Its main aim is to protect workers’ rights and ensure that they are treated fairly by the employer and provided adequate working conditions.</a:t>
            </a:r>
            <a:endParaRPr lang="hr-HR" dirty="0"/>
          </a:p>
          <a:p>
            <a:pPr lvl="0"/>
            <a:r>
              <a:rPr lang="hr-HR" dirty="0" smtClean="0"/>
              <a:t>1. </a:t>
            </a:r>
            <a:r>
              <a:rPr lang="en-GB" dirty="0" smtClean="0"/>
              <a:t>Think </a:t>
            </a:r>
            <a:r>
              <a:rPr lang="en-GB" dirty="0"/>
              <a:t>of ways employment relations are regulated by the law. Why do you think the state should protect employees? What kinds of dangers could employees be exposed to in an employment relationship?</a:t>
            </a:r>
            <a:endParaRPr lang="hr-HR" dirty="0"/>
          </a:p>
          <a:p>
            <a:pPr lvl="0"/>
            <a:r>
              <a:rPr lang="hr-HR" dirty="0" smtClean="0"/>
              <a:t>2. </a:t>
            </a:r>
            <a:r>
              <a:rPr lang="en-GB" dirty="0" smtClean="0"/>
              <a:t>What </a:t>
            </a:r>
            <a:r>
              <a:rPr lang="en-GB" dirty="0"/>
              <a:t>forms of employment can you think of?</a:t>
            </a:r>
            <a:endParaRPr lang="hr-HR" dirty="0"/>
          </a:p>
          <a:p>
            <a:endParaRPr lang="en-US" dirty="0"/>
          </a:p>
        </p:txBody>
      </p:sp>
    </p:spTree>
    <p:extLst>
      <p:ext uri="{BB962C8B-B14F-4D97-AF65-F5344CB8AC3E}">
        <p14:creationId xmlns:p14="http://schemas.microsoft.com/office/powerpoint/2010/main" val="3445585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err="1" smtClean="0"/>
              <a:t>Discussion</a:t>
            </a:r>
            <a:endParaRPr lang="en-US" dirty="0"/>
          </a:p>
        </p:txBody>
      </p:sp>
      <p:sp>
        <p:nvSpPr>
          <p:cNvPr id="3" name="Content Placeholder 2"/>
          <p:cNvSpPr>
            <a:spLocks noGrp="1"/>
          </p:cNvSpPr>
          <p:nvPr>
            <p:ph idx="1"/>
          </p:nvPr>
        </p:nvSpPr>
        <p:spPr/>
        <p:txBody>
          <a:bodyPr>
            <a:normAutofit/>
          </a:bodyPr>
          <a:lstStyle/>
          <a:p>
            <a:r>
              <a:rPr lang="en-GB" b="1" i="1" dirty="0"/>
              <a:t>V Discrimination can occur even before employment starts. Discriminatory practices can be found during the recruitment procedure. The text you are about to read concerns discrimination during recruitment and is intended as a guide for employers looking to employ new staff.</a:t>
            </a:r>
            <a:endParaRPr lang="hr-HR" dirty="0"/>
          </a:p>
          <a:p>
            <a:r>
              <a:rPr lang="en-GB" b="1" i="1" dirty="0"/>
              <a:t>Before you read, discuss possible ways in which potential candidates for a job might be discriminated against in the following steps of the recruitment procedure:</a:t>
            </a:r>
            <a:endParaRPr lang="hr-HR" dirty="0"/>
          </a:p>
          <a:p>
            <a:pPr lvl="0"/>
            <a:r>
              <a:rPr lang="en-GB" dirty="0"/>
              <a:t>job advertisements</a:t>
            </a:r>
            <a:endParaRPr lang="hr-HR" dirty="0"/>
          </a:p>
          <a:p>
            <a:pPr lvl="0"/>
            <a:r>
              <a:rPr lang="en-GB" dirty="0"/>
              <a:t>job interviews</a:t>
            </a:r>
            <a:endParaRPr lang="hr-HR" dirty="0"/>
          </a:p>
          <a:p>
            <a:pPr lvl="0"/>
            <a:r>
              <a:rPr lang="en-GB" dirty="0"/>
              <a:t>selecting among a number of candidates</a:t>
            </a:r>
            <a:endParaRPr lang="en-US" dirty="0"/>
          </a:p>
        </p:txBody>
      </p:sp>
    </p:spTree>
    <p:extLst>
      <p:ext uri="{BB962C8B-B14F-4D97-AF65-F5344CB8AC3E}">
        <p14:creationId xmlns:p14="http://schemas.microsoft.com/office/powerpoint/2010/main" val="3044929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hr-HR" sz="4000" dirty="0" err="1" smtClean="0"/>
              <a:t>Thank</a:t>
            </a:r>
            <a:r>
              <a:rPr lang="hr-HR" sz="4000" dirty="0" smtClean="0"/>
              <a:t> </a:t>
            </a:r>
            <a:r>
              <a:rPr lang="hr-HR" sz="4000" dirty="0" err="1" smtClean="0"/>
              <a:t>you</a:t>
            </a:r>
            <a:r>
              <a:rPr lang="hr-HR" sz="4000" dirty="0" smtClean="0"/>
              <a:t> for </a:t>
            </a:r>
            <a:br>
              <a:rPr lang="hr-HR" sz="4000" dirty="0" smtClean="0"/>
            </a:br>
            <a:r>
              <a:rPr lang="hr-HR" sz="4000" dirty="0" err="1" smtClean="0"/>
              <a:t>your</a:t>
            </a:r>
            <a:r>
              <a:rPr lang="hr-HR" sz="4000" dirty="0" smtClean="0"/>
              <a:t>  </a:t>
            </a:r>
            <a:r>
              <a:rPr lang="hr-HR" sz="4000" dirty="0" err="1" smtClean="0"/>
              <a:t>attention</a:t>
            </a:r>
            <a:r>
              <a:rPr lang="hr-HR" sz="4000" dirty="0" smtClean="0"/>
              <a:t>!</a:t>
            </a:r>
            <a:endParaRPr lang="hr-HR" sz="4000" dirty="0"/>
          </a:p>
        </p:txBody>
      </p:sp>
      <p:sp>
        <p:nvSpPr>
          <p:cNvPr id="5" name="Subtitle 4"/>
          <p:cNvSpPr>
            <a:spLocks noGrp="1"/>
          </p:cNvSpPr>
          <p:nvPr>
            <p:ph type="subTitle" idx="1"/>
          </p:nvPr>
        </p:nvSpPr>
        <p:spPr/>
        <p:txBody>
          <a:bodyPr/>
          <a:lstStyle/>
          <a:p>
            <a:endParaRPr lang="hr-HR" dirty="0"/>
          </a:p>
        </p:txBody>
      </p:sp>
    </p:spTree>
    <p:extLst>
      <p:ext uri="{BB962C8B-B14F-4D97-AF65-F5344CB8AC3E}">
        <p14:creationId xmlns:p14="http://schemas.microsoft.com/office/powerpoint/2010/main" val="2367225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Legal Regulation of Employment</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In many countries employment relations are governed by comprehensive </a:t>
            </a:r>
            <a:r>
              <a:rPr lang="en-GB" b="1" dirty="0"/>
              <a:t>labour codes</a:t>
            </a:r>
            <a:r>
              <a:rPr lang="en-GB" dirty="0"/>
              <a:t>. </a:t>
            </a:r>
            <a:endParaRPr lang="hr-HR" dirty="0" smtClean="0"/>
          </a:p>
          <a:p>
            <a:r>
              <a:rPr lang="en-GB" dirty="0" smtClean="0"/>
              <a:t>In </a:t>
            </a:r>
            <a:r>
              <a:rPr lang="hr-HR" dirty="0" err="1" smtClean="0"/>
              <a:t>the</a:t>
            </a:r>
            <a:r>
              <a:rPr lang="hr-HR" dirty="0" smtClean="0"/>
              <a:t> UK</a:t>
            </a:r>
            <a:r>
              <a:rPr lang="en-GB" dirty="0" smtClean="0"/>
              <a:t>, sources </a:t>
            </a:r>
            <a:r>
              <a:rPr lang="en-GB" dirty="0"/>
              <a:t>of employment law include </a:t>
            </a:r>
            <a:r>
              <a:rPr lang="en-GB" dirty="0" smtClean="0"/>
              <a:t>statutes</a:t>
            </a:r>
            <a:r>
              <a:rPr lang="en-GB" dirty="0"/>
              <a:t>, such as the Employment Act (2008), Employment Relations Act (2004), Equality Act (2010), </a:t>
            </a:r>
            <a:r>
              <a:rPr lang="hr-HR" dirty="0" err="1" smtClean="0"/>
              <a:t>etc</a:t>
            </a:r>
            <a:r>
              <a:rPr lang="hr-HR" dirty="0" smtClean="0"/>
              <a:t>. </a:t>
            </a:r>
            <a:endParaRPr lang="hr-HR" dirty="0"/>
          </a:p>
          <a:p>
            <a:r>
              <a:rPr lang="en-GB" dirty="0" smtClean="0"/>
              <a:t>Statutory </a:t>
            </a:r>
            <a:r>
              <a:rPr lang="en-GB" dirty="0"/>
              <a:t>rights include the </a:t>
            </a:r>
            <a:r>
              <a:rPr lang="en-GB" b="1" dirty="0"/>
              <a:t>minimum wage</a:t>
            </a:r>
            <a:r>
              <a:rPr lang="en-GB" dirty="0"/>
              <a:t>, the right to </a:t>
            </a:r>
            <a:r>
              <a:rPr lang="en-GB" b="1" dirty="0"/>
              <a:t>equal pay for like work</a:t>
            </a:r>
            <a:r>
              <a:rPr lang="en-GB" dirty="0"/>
              <a:t>, non-discrimination, the right to </a:t>
            </a:r>
            <a:r>
              <a:rPr lang="en-GB" b="1" dirty="0"/>
              <a:t>sick and parental leave</a:t>
            </a:r>
            <a:r>
              <a:rPr lang="en-GB" dirty="0"/>
              <a:t>, the right to be represented by a </a:t>
            </a:r>
            <a:r>
              <a:rPr lang="en-GB" b="1" dirty="0"/>
              <a:t>trade union</a:t>
            </a:r>
            <a:r>
              <a:rPr lang="en-GB" dirty="0"/>
              <a:t>, etc. </a:t>
            </a:r>
            <a:endParaRPr lang="hr-HR" dirty="0" smtClean="0"/>
          </a:p>
          <a:p>
            <a:r>
              <a:rPr lang="hr-HR" dirty="0"/>
              <a:t>C</a:t>
            </a:r>
            <a:r>
              <a:rPr lang="en-GB" dirty="0" err="1" smtClean="0"/>
              <a:t>ase</a:t>
            </a:r>
            <a:r>
              <a:rPr lang="en-GB" dirty="0" smtClean="0"/>
              <a:t> </a:t>
            </a:r>
            <a:r>
              <a:rPr lang="en-GB" dirty="0"/>
              <a:t>law still provides numerous tests for determining </a:t>
            </a:r>
            <a:r>
              <a:rPr lang="en-GB" b="1" dirty="0"/>
              <a:t>employee status</a:t>
            </a:r>
            <a:r>
              <a:rPr lang="en-GB" dirty="0"/>
              <a:t> (full-time, part-time, occasional work, agency work) where a clear, written contractual specification is lacking.</a:t>
            </a:r>
            <a:endParaRPr lang="hr-HR" dirty="0"/>
          </a:p>
          <a:p>
            <a:endParaRPr lang="en-US" dirty="0"/>
          </a:p>
        </p:txBody>
      </p:sp>
    </p:spTree>
    <p:extLst>
      <p:ext uri="{BB962C8B-B14F-4D97-AF65-F5344CB8AC3E}">
        <p14:creationId xmlns:p14="http://schemas.microsoft.com/office/powerpoint/2010/main" val="2579746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Employment contract</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smtClean="0"/>
              <a:t>regulates </a:t>
            </a:r>
            <a:r>
              <a:rPr lang="en-GB" dirty="0"/>
              <a:t>the relationship, rights and obligations of a particular employee with regard to the employer. </a:t>
            </a:r>
            <a:endParaRPr lang="hr-HR" dirty="0" smtClean="0"/>
          </a:p>
          <a:p>
            <a:r>
              <a:rPr lang="en-GB" dirty="0" smtClean="0"/>
              <a:t>an </a:t>
            </a:r>
            <a:r>
              <a:rPr lang="en-GB" dirty="0"/>
              <a:t>imbalance of bargaining power between the </a:t>
            </a:r>
            <a:r>
              <a:rPr lang="hr-HR" dirty="0" err="1" smtClean="0"/>
              <a:t>employer</a:t>
            </a:r>
            <a:r>
              <a:rPr lang="hr-HR" dirty="0" smtClean="0"/>
              <a:t> </a:t>
            </a:r>
            <a:r>
              <a:rPr lang="hr-HR" dirty="0" err="1" smtClean="0"/>
              <a:t>and</a:t>
            </a:r>
            <a:r>
              <a:rPr lang="hr-HR" dirty="0" smtClean="0"/>
              <a:t> </a:t>
            </a:r>
            <a:r>
              <a:rPr lang="en-GB" dirty="0" smtClean="0"/>
              <a:t>the employee. </a:t>
            </a:r>
            <a:endParaRPr lang="hr-HR" dirty="0" smtClean="0"/>
          </a:p>
          <a:p>
            <a:r>
              <a:rPr lang="en-GB" dirty="0" smtClean="0"/>
              <a:t>For </a:t>
            </a:r>
            <a:r>
              <a:rPr lang="en-GB" dirty="0"/>
              <a:t>this reason, </a:t>
            </a:r>
            <a:r>
              <a:rPr lang="hr-HR" dirty="0" smtClean="0"/>
              <a:t>some</a:t>
            </a:r>
            <a:r>
              <a:rPr lang="en-GB" dirty="0" smtClean="0"/>
              <a:t> </a:t>
            </a:r>
            <a:r>
              <a:rPr lang="en-GB" dirty="0"/>
              <a:t>statutory protection is </a:t>
            </a:r>
            <a:r>
              <a:rPr lang="en-GB" dirty="0" smtClean="0"/>
              <a:t>provided</a:t>
            </a:r>
            <a:r>
              <a:rPr lang="hr-HR" dirty="0" smtClean="0"/>
              <a:t>, </a:t>
            </a:r>
            <a:r>
              <a:rPr lang="hr-HR" dirty="0" err="1" smtClean="0"/>
              <a:t>e.g</a:t>
            </a:r>
            <a:r>
              <a:rPr lang="hr-HR" dirty="0" smtClean="0"/>
              <a:t>. </a:t>
            </a:r>
            <a:r>
              <a:rPr lang="en-GB" dirty="0" smtClean="0"/>
              <a:t>protection in </a:t>
            </a:r>
            <a:r>
              <a:rPr lang="en-GB" dirty="0"/>
              <a:t>the event of employment contract termination and protection against discrimination. </a:t>
            </a:r>
            <a:endParaRPr lang="hr-HR" dirty="0" smtClean="0"/>
          </a:p>
          <a:p>
            <a:r>
              <a:rPr lang="en-GB" dirty="0" smtClean="0"/>
              <a:t>The </a:t>
            </a:r>
            <a:r>
              <a:rPr lang="en-GB" dirty="0"/>
              <a:t>contents of an employment contract may be dictated by a </a:t>
            </a:r>
            <a:r>
              <a:rPr lang="en-GB" b="1" dirty="0"/>
              <a:t>collective </a:t>
            </a:r>
            <a:r>
              <a:rPr lang="en-GB" b="1" dirty="0" smtClean="0"/>
              <a:t>agreement</a:t>
            </a:r>
            <a:r>
              <a:rPr lang="hr-HR" dirty="0"/>
              <a:t> </a:t>
            </a:r>
            <a:r>
              <a:rPr lang="hr-HR" dirty="0" smtClean="0"/>
              <a:t>-</a:t>
            </a:r>
            <a:r>
              <a:rPr lang="en-GB" dirty="0" smtClean="0"/>
              <a:t> </a:t>
            </a:r>
            <a:r>
              <a:rPr lang="en-GB" dirty="0"/>
              <a:t>result of negotiations between the employer and the trade union. </a:t>
            </a:r>
            <a:endParaRPr lang="hr-HR" dirty="0" smtClean="0"/>
          </a:p>
          <a:p>
            <a:r>
              <a:rPr lang="en-GB" dirty="0" smtClean="0"/>
              <a:t>statute </a:t>
            </a:r>
            <a:r>
              <a:rPr lang="en-GB" dirty="0"/>
              <a:t>obliges the employer to provide </a:t>
            </a:r>
            <a:r>
              <a:rPr lang="en-GB" b="1" dirty="0"/>
              <a:t>written particulars</a:t>
            </a:r>
            <a:r>
              <a:rPr lang="en-GB" dirty="0"/>
              <a:t> of </a:t>
            </a:r>
            <a:r>
              <a:rPr lang="en-GB" dirty="0" smtClean="0"/>
              <a:t>employment</a:t>
            </a:r>
            <a:endParaRPr lang="en-US" dirty="0"/>
          </a:p>
        </p:txBody>
      </p:sp>
    </p:spTree>
    <p:extLst>
      <p:ext uri="{BB962C8B-B14F-4D97-AF65-F5344CB8AC3E}">
        <p14:creationId xmlns:p14="http://schemas.microsoft.com/office/powerpoint/2010/main" val="2691278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Employment contract</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written </a:t>
            </a:r>
            <a:r>
              <a:rPr lang="en-GB" dirty="0" smtClean="0"/>
              <a:t>particulars</a:t>
            </a:r>
            <a:r>
              <a:rPr lang="hr-HR" dirty="0" smtClean="0"/>
              <a:t>: </a:t>
            </a:r>
            <a:r>
              <a:rPr lang="en-GB" dirty="0" smtClean="0"/>
              <a:t>the </a:t>
            </a:r>
            <a:r>
              <a:rPr lang="en-GB" dirty="0"/>
              <a:t>names of the contracting parties, the date of commencement of employment, </a:t>
            </a:r>
            <a:r>
              <a:rPr lang="en-GB" b="1" dirty="0"/>
              <a:t>remuneration </a:t>
            </a:r>
            <a:r>
              <a:rPr lang="en-GB" dirty="0"/>
              <a:t>details (rate, calculation method and payment intervals), </a:t>
            </a:r>
            <a:r>
              <a:rPr lang="en-GB" b="1" dirty="0"/>
              <a:t>working hours</a:t>
            </a:r>
            <a:r>
              <a:rPr lang="en-GB" dirty="0"/>
              <a:t>, </a:t>
            </a:r>
            <a:r>
              <a:rPr lang="en-GB" b="1" dirty="0"/>
              <a:t>holiday entitlement</a:t>
            </a:r>
            <a:r>
              <a:rPr lang="en-GB" dirty="0"/>
              <a:t>, provisions concerning </a:t>
            </a:r>
            <a:r>
              <a:rPr lang="en-GB" b="1" dirty="0"/>
              <a:t>sick leave </a:t>
            </a:r>
            <a:r>
              <a:rPr lang="en-GB" dirty="0"/>
              <a:t>and </a:t>
            </a:r>
            <a:r>
              <a:rPr lang="en-GB" b="1" dirty="0"/>
              <a:t>sick pay</a:t>
            </a:r>
            <a:r>
              <a:rPr lang="en-GB" dirty="0"/>
              <a:t>, and </a:t>
            </a:r>
            <a:r>
              <a:rPr lang="en-GB" b="1" dirty="0"/>
              <a:t>pension </a:t>
            </a:r>
            <a:r>
              <a:rPr lang="en-GB" b="1" dirty="0" smtClean="0"/>
              <a:t>schemes</a:t>
            </a:r>
            <a:endParaRPr lang="hr-HR" dirty="0"/>
          </a:p>
          <a:p>
            <a:r>
              <a:rPr lang="en-GB" dirty="0" smtClean="0"/>
              <a:t> </a:t>
            </a:r>
            <a:r>
              <a:rPr lang="en-GB" dirty="0"/>
              <a:t>Further details include </a:t>
            </a:r>
            <a:r>
              <a:rPr lang="en-GB" b="1" dirty="0"/>
              <a:t>duration of contract</a:t>
            </a:r>
            <a:r>
              <a:rPr lang="en-GB" dirty="0"/>
              <a:t>, </a:t>
            </a:r>
            <a:r>
              <a:rPr lang="en-GB" b="1" dirty="0"/>
              <a:t>job title </a:t>
            </a:r>
            <a:r>
              <a:rPr lang="en-GB" dirty="0"/>
              <a:t>and brief description, </a:t>
            </a:r>
            <a:r>
              <a:rPr lang="en-GB" b="1" dirty="0"/>
              <a:t>place of work,</a:t>
            </a:r>
            <a:r>
              <a:rPr lang="en-GB" dirty="0"/>
              <a:t> </a:t>
            </a:r>
            <a:r>
              <a:rPr lang="en-GB" b="1" dirty="0"/>
              <a:t>notice period</a:t>
            </a:r>
            <a:r>
              <a:rPr lang="en-GB" dirty="0"/>
              <a:t>, a reference to </a:t>
            </a:r>
            <a:r>
              <a:rPr lang="en-GB" b="1" dirty="0"/>
              <a:t>disciplinary rules </a:t>
            </a:r>
            <a:r>
              <a:rPr lang="en-GB" dirty="0"/>
              <a:t>and procedures, </a:t>
            </a:r>
            <a:r>
              <a:rPr lang="hr-HR" dirty="0" err="1" smtClean="0"/>
              <a:t>etc</a:t>
            </a:r>
            <a:r>
              <a:rPr lang="hr-HR" dirty="0" smtClean="0"/>
              <a:t>.</a:t>
            </a:r>
            <a:endParaRPr lang="hr-HR" dirty="0"/>
          </a:p>
          <a:p>
            <a:endParaRPr lang="en-US" dirty="0"/>
          </a:p>
        </p:txBody>
      </p:sp>
    </p:spTree>
    <p:extLst>
      <p:ext uri="{BB962C8B-B14F-4D97-AF65-F5344CB8AC3E}">
        <p14:creationId xmlns:p14="http://schemas.microsoft.com/office/powerpoint/2010/main" val="798255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End of employment</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smtClean="0"/>
              <a:t>Employment </a:t>
            </a:r>
            <a:r>
              <a:rPr lang="en-GB" dirty="0"/>
              <a:t>can be terminated by the expiration of a </a:t>
            </a:r>
            <a:r>
              <a:rPr lang="en-GB" b="1" dirty="0"/>
              <a:t>fixed-term contract</a:t>
            </a:r>
            <a:r>
              <a:rPr lang="en-GB" dirty="0"/>
              <a:t>, by </a:t>
            </a:r>
            <a:r>
              <a:rPr lang="en-GB" b="1" dirty="0"/>
              <a:t>mutual agreement</a:t>
            </a:r>
            <a:r>
              <a:rPr lang="en-GB" dirty="0"/>
              <a:t>, or by death or </a:t>
            </a:r>
            <a:r>
              <a:rPr lang="en-GB" b="1" dirty="0"/>
              <a:t>dissolution</a:t>
            </a:r>
            <a:r>
              <a:rPr lang="en-GB" dirty="0"/>
              <a:t> of the employer</a:t>
            </a:r>
            <a:r>
              <a:rPr lang="en-GB" dirty="0" smtClean="0"/>
              <a:t>.</a:t>
            </a:r>
            <a:endParaRPr lang="hr-HR" dirty="0" smtClean="0"/>
          </a:p>
          <a:p>
            <a:r>
              <a:rPr lang="en-GB" dirty="0" smtClean="0"/>
              <a:t> </a:t>
            </a:r>
            <a:r>
              <a:rPr lang="en-GB" dirty="0"/>
              <a:t>If the employer has a </a:t>
            </a:r>
            <a:r>
              <a:rPr lang="en-GB" b="1" dirty="0"/>
              <a:t>surplus </a:t>
            </a:r>
            <a:r>
              <a:rPr lang="en-GB" dirty="0"/>
              <a:t>of workers, an employee can </a:t>
            </a:r>
            <a:r>
              <a:rPr lang="en-GB" b="1" dirty="0"/>
              <a:t>be made redundant</a:t>
            </a:r>
            <a:r>
              <a:rPr lang="en-GB" dirty="0"/>
              <a:t>. </a:t>
            </a:r>
            <a:r>
              <a:rPr lang="en-GB" b="1" dirty="0"/>
              <a:t>Redundancy payments</a:t>
            </a:r>
            <a:r>
              <a:rPr lang="en-GB" dirty="0"/>
              <a:t> to the employee are sometimes made in such cases</a:t>
            </a:r>
            <a:r>
              <a:rPr lang="en-GB" dirty="0" smtClean="0"/>
              <a:t>.</a:t>
            </a:r>
            <a:endParaRPr lang="hr-HR" dirty="0" smtClean="0"/>
          </a:p>
          <a:p>
            <a:r>
              <a:rPr lang="en-GB" dirty="0" smtClean="0"/>
              <a:t> </a:t>
            </a:r>
            <a:r>
              <a:rPr lang="en-GB" dirty="0"/>
              <a:t>In the event of </a:t>
            </a:r>
            <a:r>
              <a:rPr lang="en-GB" b="1" dirty="0"/>
              <a:t>gross misconduct</a:t>
            </a:r>
            <a:r>
              <a:rPr lang="en-GB" dirty="0"/>
              <a:t> an employee can be </a:t>
            </a:r>
            <a:r>
              <a:rPr lang="en-GB" b="1" dirty="0"/>
              <a:t>summarily dismissed</a:t>
            </a:r>
            <a:r>
              <a:rPr lang="en-GB" dirty="0"/>
              <a:t>, where employment is terminated instantly or as soon as reliable evidence of misconduct is obtained. </a:t>
            </a:r>
            <a:endParaRPr lang="en-US" dirty="0"/>
          </a:p>
        </p:txBody>
      </p:sp>
    </p:spTree>
    <p:extLst>
      <p:ext uri="{BB962C8B-B14F-4D97-AF65-F5344CB8AC3E}">
        <p14:creationId xmlns:p14="http://schemas.microsoft.com/office/powerpoint/2010/main" val="783199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End of employment</a:t>
            </a:r>
            <a:endParaRPr lang="en-US" dirty="0"/>
          </a:p>
        </p:txBody>
      </p:sp>
      <p:sp>
        <p:nvSpPr>
          <p:cNvPr id="3" name="Content Placeholder 2"/>
          <p:cNvSpPr>
            <a:spLocks noGrp="1"/>
          </p:cNvSpPr>
          <p:nvPr>
            <p:ph idx="1"/>
          </p:nvPr>
        </p:nvSpPr>
        <p:spPr/>
        <p:txBody>
          <a:bodyPr/>
          <a:lstStyle/>
          <a:p>
            <a:r>
              <a:rPr lang="en-GB" dirty="0"/>
              <a:t>If the </a:t>
            </a:r>
            <a:r>
              <a:rPr lang="en-GB" b="1" dirty="0"/>
              <a:t>notice period </a:t>
            </a:r>
            <a:r>
              <a:rPr lang="en-GB" dirty="0"/>
              <a:t>for dismissal was not observed by the employer, or if the contract was terminated on unlawful grounds, the employee may have a claim for </a:t>
            </a:r>
            <a:r>
              <a:rPr lang="en-GB" b="1" dirty="0"/>
              <a:t>unfair </a:t>
            </a:r>
            <a:r>
              <a:rPr lang="en-GB" dirty="0"/>
              <a:t>or </a:t>
            </a:r>
            <a:r>
              <a:rPr lang="en-GB" b="1" dirty="0"/>
              <a:t>wrongful dismissal</a:t>
            </a:r>
            <a:r>
              <a:rPr lang="en-GB" dirty="0"/>
              <a:t>. </a:t>
            </a:r>
            <a:endParaRPr lang="hr-HR" dirty="0" smtClean="0"/>
          </a:p>
          <a:p>
            <a:r>
              <a:rPr lang="en-GB" dirty="0" smtClean="0"/>
              <a:t>An </a:t>
            </a:r>
            <a:r>
              <a:rPr lang="en-GB" dirty="0"/>
              <a:t>employee can also </a:t>
            </a:r>
            <a:r>
              <a:rPr lang="en-GB" b="1" dirty="0"/>
              <a:t>resign</a:t>
            </a:r>
            <a:r>
              <a:rPr lang="en-GB" dirty="0"/>
              <a:t>, observing the agreed notice period. </a:t>
            </a:r>
            <a:endParaRPr lang="hr-HR" dirty="0" smtClean="0"/>
          </a:p>
          <a:p>
            <a:r>
              <a:rPr lang="en-GB" dirty="0" smtClean="0"/>
              <a:t>If </a:t>
            </a:r>
            <a:r>
              <a:rPr lang="en-GB" dirty="0"/>
              <a:t>an employee is </a:t>
            </a:r>
            <a:r>
              <a:rPr lang="en-GB" b="1" dirty="0"/>
              <a:t>forced to resign </a:t>
            </a:r>
            <a:r>
              <a:rPr lang="en-GB" dirty="0"/>
              <a:t>as a result of breach of contract by the employer or due to unfair treatment or discrimination, he/she may file a claim for </a:t>
            </a:r>
            <a:r>
              <a:rPr lang="en-GB" b="1" dirty="0"/>
              <a:t>constructive dismissal</a:t>
            </a:r>
            <a:r>
              <a:rPr lang="en-GB" dirty="0"/>
              <a:t>.</a:t>
            </a:r>
            <a:endParaRPr lang="hr-HR" dirty="0"/>
          </a:p>
          <a:p>
            <a:endParaRPr lang="en-US" dirty="0"/>
          </a:p>
        </p:txBody>
      </p:sp>
    </p:spTree>
    <p:extLst>
      <p:ext uri="{BB962C8B-B14F-4D97-AF65-F5344CB8AC3E}">
        <p14:creationId xmlns:p14="http://schemas.microsoft.com/office/powerpoint/2010/main" val="3097743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Employment disputes</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Dissatisfaction can arise on either side of the employer-employee </a:t>
            </a:r>
            <a:r>
              <a:rPr lang="en-GB" dirty="0" smtClean="0"/>
              <a:t>relationship.</a:t>
            </a:r>
            <a:endParaRPr lang="hr-HR" dirty="0" smtClean="0"/>
          </a:p>
          <a:p>
            <a:r>
              <a:rPr lang="en-GB" dirty="0" smtClean="0"/>
              <a:t>Concerns </a:t>
            </a:r>
            <a:r>
              <a:rPr lang="en-GB" dirty="0"/>
              <a:t>can </a:t>
            </a:r>
            <a:r>
              <a:rPr lang="en-GB" dirty="0" smtClean="0"/>
              <a:t>be </a:t>
            </a:r>
            <a:r>
              <a:rPr lang="en-GB" dirty="0"/>
              <a:t>addressed </a:t>
            </a:r>
            <a:r>
              <a:rPr lang="en-GB" dirty="0" smtClean="0"/>
              <a:t>in</a:t>
            </a:r>
            <a:r>
              <a:rPr lang="hr-HR" dirty="0" err="1" smtClean="0"/>
              <a:t>formally</a:t>
            </a:r>
            <a:r>
              <a:rPr lang="en-GB" dirty="0" smtClean="0"/>
              <a:t> </a:t>
            </a:r>
            <a:r>
              <a:rPr lang="en-GB" dirty="0"/>
              <a:t>by instigating a discussion in good faith with a view to finding a quick and amicable solution. </a:t>
            </a:r>
            <a:endParaRPr lang="hr-HR" dirty="0" smtClean="0"/>
          </a:p>
          <a:p>
            <a:r>
              <a:rPr lang="en-GB" dirty="0" smtClean="0"/>
              <a:t>In </a:t>
            </a:r>
            <a:r>
              <a:rPr lang="en-GB" dirty="0"/>
              <a:t>case the informal attempt fails, procedures must be laid down by the employer for handling </a:t>
            </a:r>
            <a:r>
              <a:rPr lang="en-GB" b="1" dirty="0"/>
              <a:t>grievances </a:t>
            </a:r>
            <a:r>
              <a:rPr lang="en-GB" dirty="0"/>
              <a:t>(</a:t>
            </a:r>
            <a:r>
              <a:rPr lang="en-GB" b="1" dirty="0"/>
              <a:t>employee complaints</a:t>
            </a:r>
            <a:r>
              <a:rPr lang="en-GB" dirty="0"/>
              <a:t>) and for </a:t>
            </a:r>
            <a:r>
              <a:rPr lang="en-GB" b="1" dirty="0"/>
              <a:t>disciplinary procedures</a:t>
            </a:r>
            <a:r>
              <a:rPr lang="en-GB" dirty="0" smtClean="0"/>
              <a:t>.</a:t>
            </a:r>
            <a:endParaRPr lang="hr-HR" dirty="0" smtClean="0"/>
          </a:p>
          <a:p>
            <a:r>
              <a:rPr lang="en-GB" dirty="0" smtClean="0"/>
              <a:t> </a:t>
            </a:r>
            <a:r>
              <a:rPr lang="en-GB" dirty="0"/>
              <a:t>If these internal procedures fail to yield results, assistance can be sought from a third party, who may act as a </a:t>
            </a:r>
            <a:r>
              <a:rPr lang="en-GB" b="1" dirty="0"/>
              <a:t>mediator</a:t>
            </a:r>
            <a:r>
              <a:rPr lang="en-GB" dirty="0"/>
              <a:t> or an </a:t>
            </a:r>
            <a:r>
              <a:rPr lang="en-GB" b="1" dirty="0"/>
              <a:t>arbiter</a:t>
            </a:r>
            <a:r>
              <a:rPr lang="en-GB" dirty="0"/>
              <a:t> in an </a:t>
            </a:r>
            <a:r>
              <a:rPr lang="en-GB" b="1" dirty="0"/>
              <a:t>alternative dispute resolution procedure.</a:t>
            </a:r>
            <a:endParaRPr lang="hr-HR" b="1" dirty="0"/>
          </a:p>
          <a:p>
            <a:endParaRPr lang="en-US" dirty="0"/>
          </a:p>
        </p:txBody>
      </p:sp>
    </p:spTree>
    <p:extLst>
      <p:ext uri="{BB962C8B-B14F-4D97-AF65-F5344CB8AC3E}">
        <p14:creationId xmlns:p14="http://schemas.microsoft.com/office/powerpoint/2010/main" val="2962697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Employment disputes</a:t>
            </a:r>
            <a:endParaRPr lang="en-US" dirty="0"/>
          </a:p>
        </p:txBody>
      </p:sp>
      <p:sp>
        <p:nvSpPr>
          <p:cNvPr id="3" name="Content Placeholder 2"/>
          <p:cNvSpPr>
            <a:spLocks noGrp="1"/>
          </p:cNvSpPr>
          <p:nvPr>
            <p:ph idx="1"/>
          </p:nvPr>
        </p:nvSpPr>
        <p:spPr/>
        <p:txBody>
          <a:bodyPr>
            <a:normAutofit/>
          </a:bodyPr>
          <a:lstStyle/>
          <a:p>
            <a:r>
              <a:rPr lang="en-GB" dirty="0"/>
              <a:t>The next </a:t>
            </a:r>
            <a:r>
              <a:rPr lang="en-GB" dirty="0" smtClean="0"/>
              <a:t>step</a:t>
            </a:r>
            <a:r>
              <a:rPr lang="hr-HR" dirty="0" smtClean="0"/>
              <a:t>: </a:t>
            </a:r>
            <a:r>
              <a:rPr lang="en-GB" dirty="0" smtClean="0"/>
              <a:t>either </a:t>
            </a:r>
            <a:r>
              <a:rPr lang="en-GB" dirty="0"/>
              <a:t>a lawsuit before a county court, or a claim brought before an </a:t>
            </a:r>
            <a:r>
              <a:rPr lang="en-GB" b="1" dirty="0"/>
              <a:t>employment tribunal</a:t>
            </a:r>
            <a:r>
              <a:rPr lang="en-GB" dirty="0"/>
              <a:t>. </a:t>
            </a:r>
            <a:endParaRPr lang="hr-HR" dirty="0" smtClean="0"/>
          </a:p>
          <a:p>
            <a:r>
              <a:rPr lang="en-GB" dirty="0" smtClean="0"/>
              <a:t>An </a:t>
            </a:r>
            <a:r>
              <a:rPr lang="en-GB" b="1" dirty="0"/>
              <a:t>employment tribunal </a:t>
            </a:r>
            <a:r>
              <a:rPr lang="en-GB" dirty="0"/>
              <a:t>comprises three members: a </a:t>
            </a:r>
            <a:r>
              <a:rPr lang="en-GB" b="1" dirty="0"/>
              <a:t>chairperson</a:t>
            </a:r>
            <a:r>
              <a:rPr lang="en-GB" dirty="0"/>
              <a:t> (a barrister or a solicitor) and two </a:t>
            </a:r>
            <a:r>
              <a:rPr lang="en-GB" b="1" dirty="0"/>
              <a:t>lay members</a:t>
            </a:r>
            <a:r>
              <a:rPr lang="en-GB" dirty="0"/>
              <a:t>, one typically from the </a:t>
            </a:r>
            <a:r>
              <a:rPr lang="en-GB" b="1" dirty="0"/>
              <a:t>pertinent industry</a:t>
            </a:r>
            <a:r>
              <a:rPr lang="en-GB" dirty="0"/>
              <a:t>, and the other often with experience in </a:t>
            </a:r>
            <a:r>
              <a:rPr lang="en-GB" b="1" dirty="0"/>
              <a:t>trade union </a:t>
            </a:r>
            <a:r>
              <a:rPr lang="en-GB" dirty="0"/>
              <a:t>activities</a:t>
            </a:r>
            <a:r>
              <a:rPr lang="en-GB" dirty="0" smtClean="0"/>
              <a:t>.</a:t>
            </a:r>
            <a:endParaRPr lang="hr-HR" dirty="0" smtClean="0"/>
          </a:p>
          <a:p>
            <a:r>
              <a:rPr lang="en-GB" dirty="0" smtClean="0"/>
              <a:t> </a:t>
            </a:r>
            <a:r>
              <a:rPr lang="en-GB" dirty="0"/>
              <a:t>The tribunals have quicker and more informal procedures than regular courts. </a:t>
            </a:r>
            <a:endParaRPr lang="en-US" dirty="0"/>
          </a:p>
        </p:txBody>
      </p:sp>
    </p:spTree>
    <p:extLst>
      <p:ext uri="{BB962C8B-B14F-4D97-AF65-F5344CB8AC3E}">
        <p14:creationId xmlns:p14="http://schemas.microsoft.com/office/powerpoint/2010/main" val="153741941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1544</Words>
  <Application>Microsoft Office PowerPoint</Application>
  <PresentationFormat>Widescreen</PresentationFormat>
  <Paragraphs>105</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Century Gothic</vt:lpstr>
      <vt:lpstr>Times New Roman</vt:lpstr>
      <vt:lpstr>Wingdings 3</vt:lpstr>
      <vt:lpstr>Wisp</vt:lpstr>
      <vt:lpstr>EMPLOYMENT LAW </vt:lpstr>
      <vt:lpstr>Read the short introductory paragraph and answer the questions </vt:lpstr>
      <vt:lpstr>Legal Regulation of Employment </vt:lpstr>
      <vt:lpstr>Employment contract </vt:lpstr>
      <vt:lpstr>Employment contract </vt:lpstr>
      <vt:lpstr>End of employment </vt:lpstr>
      <vt:lpstr>End of employment</vt:lpstr>
      <vt:lpstr>Employment disputes </vt:lpstr>
      <vt:lpstr>Employment disputes</vt:lpstr>
      <vt:lpstr>Employment disputes</vt:lpstr>
      <vt:lpstr>III Read the text one more time and answer the following questions. </vt:lpstr>
      <vt:lpstr>IV Replace the underlined expressions with expressions from the text. </vt:lpstr>
      <vt:lpstr>V Match the terms from the text with the corresponding definitions</vt:lpstr>
      <vt:lpstr>Discussion</vt:lpstr>
      <vt:lpstr>Discrimination in the Workplace </vt:lpstr>
      <vt:lpstr>Discrimination in the Workplace</vt:lpstr>
      <vt:lpstr>Discrimination in the Workplace</vt:lpstr>
      <vt:lpstr>Discrimination in the Workplace</vt:lpstr>
      <vt:lpstr>Discrimination in the Workplace</vt:lpstr>
      <vt:lpstr>Discussion</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2018-11-21T09:56:07Z</dcterms:created>
  <dcterms:modified xsi:type="dcterms:W3CDTF">2018-11-21T09:57:08Z</dcterms:modified>
</cp:coreProperties>
</file>