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9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12/18/2017</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12/18/2017</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EMPLOYMENT LAW</a:t>
            </a:r>
            <a:r>
              <a:rPr lang="hr-HR" dirty="0"/>
              <a:t/>
            </a:r>
            <a:br>
              <a:rPr lang="hr-HR" dirty="0"/>
            </a:br>
            <a:endParaRPr lang="en-US" dirty="0"/>
          </a:p>
        </p:txBody>
      </p:sp>
      <p:sp>
        <p:nvSpPr>
          <p:cNvPr id="3" name="Subtitle 2"/>
          <p:cNvSpPr>
            <a:spLocks noGrp="1"/>
          </p:cNvSpPr>
          <p:nvPr>
            <p:ph type="subTitle" idx="1"/>
          </p:nvPr>
        </p:nvSpPr>
        <p:spPr/>
        <p:txBody>
          <a:bodyPr/>
          <a:lstStyle/>
          <a:p>
            <a:r>
              <a:rPr lang="en-GB" b="1" dirty="0"/>
              <a:t>UNIT 19</a:t>
            </a:r>
            <a:endParaRPr lang="hr-HR" dirty="0"/>
          </a:p>
          <a:p>
            <a:endParaRPr lang="en-US" dirty="0"/>
          </a:p>
        </p:txBody>
      </p:sp>
    </p:spTree>
    <p:extLst>
      <p:ext uri="{BB962C8B-B14F-4D97-AF65-F5344CB8AC3E}">
        <p14:creationId xmlns:p14="http://schemas.microsoft.com/office/powerpoint/2010/main" val="3755034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Employment disputes</a:t>
            </a:r>
            <a:endParaRPr lang="en-US" dirty="0"/>
          </a:p>
        </p:txBody>
      </p:sp>
      <p:sp>
        <p:nvSpPr>
          <p:cNvPr id="3" name="Content Placeholder 2"/>
          <p:cNvSpPr>
            <a:spLocks noGrp="1"/>
          </p:cNvSpPr>
          <p:nvPr>
            <p:ph idx="1"/>
          </p:nvPr>
        </p:nvSpPr>
        <p:spPr/>
        <p:txBody>
          <a:bodyPr>
            <a:normAutofit/>
          </a:bodyPr>
          <a:lstStyle/>
          <a:p>
            <a:r>
              <a:rPr lang="en-GB" dirty="0"/>
              <a:t>The next </a:t>
            </a:r>
            <a:r>
              <a:rPr lang="en-GB" dirty="0" smtClean="0"/>
              <a:t>step</a:t>
            </a:r>
            <a:r>
              <a:rPr lang="hr-HR" dirty="0" smtClean="0"/>
              <a:t>: </a:t>
            </a:r>
            <a:r>
              <a:rPr lang="en-GB" dirty="0" smtClean="0"/>
              <a:t>either </a:t>
            </a:r>
            <a:r>
              <a:rPr lang="en-GB" dirty="0"/>
              <a:t>a lawsuit before a county court, or a claim brought before an </a:t>
            </a:r>
            <a:r>
              <a:rPr lang="en-GB" b="1" dirty="0"/>
              <a:t>employment tribunal</a:t>
            </a:r>
            <a:r>
              <a:rPr lang="en-GB" dirty="0"/>
              <a:t>. </a:t>
            </a:r>
            <a:endParaRPr lang="hr-HR" dirty="0" smtClean="0"/>
          </a:p>
          <a:p>
            <a:r>
              <a:rPr lang="en-GB" dirty="0" smtClean="0"/>
              <a:t>An </a:t>
            </a:r>
            <a:r>
              <a:rPr lang="en-GB" b="1" dirty="0"/>
              <a:t>employment tribunal </a:t>
            </a:r>
            <a:r>
              <a:rPr lang="en-GB" dirty="0"/>
              <a:t>comprises three members: a </a:t>
            </a:r>
            <a:r>
              <a:rPr lang="en-GB" b="1" dirty="0"/>
              <a:t>chairperson</a:t>
            </a:r>
            <a:r>
              <a:rPr lang="en-GB" dirty="0"/>
              <a:t> (a barrister or a solicitor) and two </a:t>
            </a:r>
            <a:r>
              <a:rPr lang="en-GB" b="1" dirty="0"/>
              <a:t>lay members</a:t>
            </a:r>
            <a:r>
              <a:rPr lang="en-GB" dirty="0"/>
              <a:t>, one typically from the </a:t>
            </a:r>
            <a:r>
              <a:rPr lang="en-GB" b="1" dirty="0"/>
              <a:t>pertinent industry</a:t>
            </a:r>
            <a:r>
              <a:rPr lang="en-GB" dirty="0"/>
              <a:t>, and the other often with experience in </a:t>
            </a:r>
            <a:r>
              <a:rPr lang="en-GB" b="1" dirty="0"/>
              <a:t>trade union </a:t>
            </a:r>
            <a:r>
              <a:rPr lang="en-GB" dirty="0"/>
              <a:t>activities</a:t>
            </a:r>
            <a:r>
              <a:rPr lang="en-GB" dirty="0" smtClean="0"/>
              <a:t>.</a:t>
            </a:r>
            <a:endParaRPr lang="hr-HR" dirty="0" smtClean="0"/>
          </a:p>
          <a:p>
            <a:r>
              <a:rPr lang="en-GB" dirty="0" smtClean="0"/>
              <a:t> </a:t>
            </a:r>
            <a:r>
              <a:rPr lang="en-GB" dirty="0"/>
              <a:t>The tribunals have quicker and more informal procedures than regular courts. </a:t>
            </a:r>
            <a:endParaRPr lang="en-US" dirty="0"/>
          </a:p>
        </p:txBody>
      </p:sp>
    </p:spTree>
    <p:extLst>
      <p:ext uri="{BB962C8B-B14F-4D97-AF65-F5344CB8AC3E}">
        <p14:creationId xmlns:p14="http://schemas.microsoft.com/office/powerpoint/2010/main" val="1537419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Employment disputes</a:t>
            </a:r>
            <a:endParaRPr lang="en-US" dirty="0"/>
          </a:p>
        </p:txBody>
      </p:sp>
      <p:sp>
        <p:nvSpPr>
          <p:cNvPr id="3" name="Content Placeholder 2"/>
          <p:cNvSpPr>
            <a:spLocks noGrp="1"/>
          </p:cNvSpPr>
          <p:nvPr>
            <p:ph idx="1"/>
          </p:nvPr>
        </p:nvSpPr>
        <p:spPr/>
        <p:txBody>
          <a:bodyPr/>
          <a:lstStyle/>
          <a:p>
            <a:r>
              <a:rPr lang="en-GB" dirty="0"/>
              <a:t>Appeals against their decisions are heard by the </a:t>
            </a:r>
            <a:r>
              <a:rPr lang="en-GB" b="1" dirty="0"/>
              <a:t>Employment Appeals Tribunal</a:t>
            </a:r>
            <a:r>
              <a:rPr lang="en-GB" dirty="0"/>
              <a:t> (EAT), with the </a:t>
            </a:r>
            <a:r>
              <a:rPr lang="en-GB" b="1" dirty="0"/>
              <a:t>Court of Appeal </a:t>
            </a:r>
            <a:r>
              <a:rPr lang="en-GB" dirty="0"/>
              <a:t>as the third instance. </a:t>
            </a:r>
            <a:endParaRPr lang="hr-HR" dirty="0" smtClean="0"/>
          </a:p>
          <a:p>
            <a:r>
              <a:rPr lang="en-GB" dirty="0" smtClean="0"/>
              <a:t>The </a:t>
            </a:r>
            <a:r>
              <a:rPr lang="en-GB" dirty="0"/>
              <a:t>available legal remedies are </a:t>
            </a:r>
            <a:r>
              <a:rPr lang="en-GB" b="1" dirty="0"/>
              <a:t>compensation</a:t>
            </a:r>
            <a:r>
              <a:rPr lang="en-GB" dirty="0"/>
              <a:t>, </a:t>
            </a:r>
            <a:r>
              <a:rPr lang="en-GB" b="1" dirty="0"/>
              <a:t>reinstatement </a:t>
            </a:r>
            <a:r>
              <a:rPr lang="en-GB" dirty="0"/>
              <a:t>(returning to previous employment) and </a:t>
            </a:r>
            <a:r>
              <a:rPr lang="en-GB" b="1" dirty="0"/>
              <a:t>re-engagement</a:t>
            </a:r>
            <a:r>
              <a:rPr lang="en-GB" dirty="0"/>
              <a:t> (obtaining another position with the same employer). </a:t>
            </a:r>
            <a:endParaRPr lang="hr-HR" dirty="0" smtClean="0"/>
          </a:p>
          <a:p>
            <a:r>
              <a:rPr lang="en-GB" dirty="0" smtClean="0"/>
              <a:t>Compensation </a:t>
            </a:r>
            <a:r>
              <a:rPr lang="en-GB" dirty="0"/>
              <a:t>is the most frequently sought remedy, although a limit is set as to the amount of compensation a tribunal can award. </a:t>
            </a:r>
            <a:endParaRPr lang="hr-HR" dirty="0" smtClean="0"/>
          </a:p>
          <a:p>
            <a:r>
              <a:rPr lang="en-GB" dirty="0" smtClean="0"/>
              <a:t>All </a:t>
            </a:r>
            <a:r>
              <a:rPr lang="en-GB" dirty="0"/>
              <a:t>other claims can be presented before county courts. These have more formal and complicated rules and procedures, but can award higher </a:t>
            </a:r>
            <a:r>
              <a:rPr lang="en-GB" b="1" dirty="0"/>
              <a:t>damages.</a:t>
            </a:r>
            <a:endParaRPr lang="hr-HR" b="1" dirty="0"/>
          </a:p>
          <a:p>
            <a:endParaRPr lang="en-US" dirty="0"/>
          </a:p>
        </p:txBody>
      </p:sp>
    </p:spTree>
    <p:extLst>
      <p:ext uri="{BB962C8B-B14F-4D97-AF65-F5344CB8AC3E}">
        <p14:creationId xmlns:p14="http://schemas.microsoft.com/office/powerpoint/2010/main" val="3884310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III Read the text one more time and answer the following questions</a:t>
            </a:r>
            <a:r>
              <a:rPr lang="en-GB" i="1" dirty="0"/>
              <a: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What employee rights are guaranteed by statute in Britain?</a:t>
            </a:r>
            <a:endParaRPr lang="hr-HR" dirty="0"/>
          </a:p>
          <a:p>
            <a:r>
              <a:rPr lang="en-GB" dirty="0"/>
              <a:t>2.  	What types of employee status can you find in the text? Try to provide </a:t>
            </a:r>
            <a:r>
              <a:rPr lang="en-GB" dirty="0" smtClean="0"/>
              <a:t>examples.</a:t>
            </a:r>
            <a:endParaRPr lang="hr-HR" dirty="0"/>
          </a:p>
          <a:p>
            <a:r>
              <a:rPr lang="en-GB" dirty="0"/>
              <a:t>3.  	Why is a contract of employment different from a regular contract?</a:t>
            </a:r>
            <a:endParaRPr lang="hr-HR" dirty="0"/>
          </a:p>
          <a:p>
            <a:r>
              <a:rPr lang="en-GB" dirty="0"/>
              <a:t>4.  	What is a collective agreement? How do you think it can affect the contents of an employment contract?</a:t>
            </a:r>
            <a:endParaRPr lang="hr-HR" dirty="0"/>
          </a:p>
          <a:p>
            <a:r>
              <a:rPr lang="en-GB" dirty="0"/>
              <a:t>5.  	Name some </a:t>
            </a:r>
            <a:r>
              <a:rPr lang="en-GB" dirty="0" smtClean="0"/>
              <a:t>written particulars</a:t>
            </a:r>
            <a:r>
              <a:rPr lang="hr-HR" dirty="0" smtClean="0"/>
              <a:t> </a:t>
            </a:r>
            <a:r>
              <a:rPr lang="hr-HR" dirty="0" err="1" smtClean="0"/>
              <a:t>of</a:t>
            </a:r>
            <a:r>
              <a:rPr lang="hr-HR" dirty="0" smtClean="0"/>
              <a:t> </a:t>
            </a:r>
            <a:r>
              <a:rPr lang="hr-HR" dirty="0" err="1" smtClean="0"/>
              <a:t>an</a:t>
            </a:r>
            <a:r>
              <a:rPr lang="hr-HR" dirty="0" smtClean="0"/>
              <a:t> </a:t>
            </a:r>
            <a:r>
              <a:rPr lang="hr-HR" dirty="0" err="1" smtClean="0"/>
              <a:t>employment</a:t>
            </a:r>
            <a:r>
              <a:rPr lang="hr-HR" dirty="0" smtClean="0"/>
              <a:t> </a:t>
            </a:r>
            <a:r>
              <a:rPr lang="hr-HR" dirty="0" err="1" smtClean="0"/>
              <a:t>contract</a:t>
            </a:r>
            <a:r>
              <a:rPr lang="en-GB" dirty="0" smtClean="0"/>
              <a:t>.</a:t>
            </a:r>
            <a:endParaRPr lang="hr-HR" dirty="0"/>
          </a:p>
          <a:p>
            <a:endParaRPr lang="en-US" dirty="0"/>
          </a:p>
        </p:txBody>
      </p:sp>
    </p:spTree>
    <p:extLst>
      <p:ext uri="{BB962C8B-B14F-4D97-AF65-F5344CB8AC3E}">
        <p14:creationId xmlns:p14="http://schemas.microsoft.com/office/powerpoint/2010/main" val="1676658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III Read the text one more time and answer the following questions</a:t>
            </a:r>
            <a:endParaRPr lang="en-US" dirty="0"/>
          </a:p>
        </p:txBody>
      </p:sp>
      <p:sp>
        <p:nvSpPr>
          <p:cNvPr id="3" name="Content Placeholder 2"/>
          <p:cNvSpPr>
            <a:spLocks noGrp="1"/>
          </p:cNvSpPr>
          <p:nvPr>
            <p:ph idx="1"/>
          </p:nvPr>
        </p:nvSpPr>
        <p:spPr/>
        <p:txBody>
          <a:bodyPr/>
          <a:lstStyle/>
          <a:p>
            <a:r>
              <a:rPr lang="en-GB" dirty="0"/>
              <a:t>6.  	What is a notice period and why is it important?</a:t>
            </a:r>
            <a:endParaRPr lang="hr-HR" dirty="0"/>
          </a:p>
          <a:p>
            <a:r>
              <a:rPr lang="en-GB" dirty="0"/>
              <a:t>7.  	Name some implied terms of an employment contract.</a:t>
            </a:r>
            <a:endParaRPr lang="hr-HR" dirty="0"/>
          </a:p>
          <a:p>
            <a:r>
              <a:rPr lang="en-GB" dirty="0"/>
              <a:t>8.  	What are some of the reasons employment can come to an end?</a:t>
            </a:r>
            <a:endParaRPr lang="hr-HR" dirty="0"/>
          </a:p>
          <a:p>
            <a:r>
              <a:rPr lang="en-GB" dirty="0"/>
              <a:t>9.  	What is meant by ‘dissolution of the employer’? Remember what you learned in the unit on company law.</a:t>
            </a:r>
            <a:endParaRPr lang="hr-HR" dirty="0"/>
          </a:p>
          <a:p>
            <a:r>
              <a:rPr lang="en-GB" dirty="0"/>
              <a:t>10.  Name all the judicial instances for the resolution of employment disputes. What do you know about their jurisdiction?</a:t>
            </a:r>
            <a:endParaRPr lang="hr-HR" dirty="0"/>
          </a:p>
          <a:p>
            <a:endParaRPr lang="en-US" dirty="0"/>
          </a:p>
        </p:txBody>
      </p:sp>
    </p:spTree>
    <p:extLst>
      <p:ext uri="{BB962C8B-B14F-4D97-AF65-F5344CB8AC3E}">
        <p14:creationId xmlns:p14="http://schemas.microsoft.com/office/powerpoint/2010/main" val="2297042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IV Replace the underlined expressions with expressions from the text.</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1.  	In case of a dispute, employees are represented by their </a:t>
            </a:r>
            <a:r>
              <a:rPr lang="en-GB" u="sng" dirty="0"/>
              <a:t>labour associations</a:t>
            </a:r>
            <a:r>
              <a:rPr lang="en-GB" dirty="0"/>
              <a:t>. </a:t>
            </a:r>
            <a:endParaRPr lang="hr-HR" dirty="0"/>
          </a:p>
          <a:p>
            <a:r>
              <a:rPr lang="en-GB" dirty="0"/>
              <a:t>2.  	The law guarantees a </a:t>
            </a:r>
            <a:r>
              <a:rPr lang="en-GB" u="sng" dirty="0"/>
              <a:t>minimum statutory pay</a:t>
            </a:r>
            <a:r>
              <a:rPr lang="en-GB" dirty="0"/>
              <a:t>. </a:t>
            </a:r>
            <a:endParaRPr lang="hr-HR" dirty="0"/>
          </a:p>
          <a:p>
            <a:r>
              <a:rPr lang="en-GB" dirty="0"/>
              <a:t>3.  	</a:t>
            </a:r>
            <a:r>
              <a:rPr lang="en-GB" u="sng" dirty="0"/>
              <a:t>Details of employment rights and obligations</a:t>
            </a:r>
            <a:r>
              <a:rPr lang="en-GB" dirty="0"/>
              <a:t>, including details concerning your </a:t>
            </a:r>
            <a:r>
              <a:rPr lang="en-GB" u="sng" dirty="0"/>
              <a:t>pay</a:t>
            </a:r>
            <a:r>
              <a:rPr lang="en-GB" dirty="0"/>
              <a:t> are enclosed with your employment contract. </a:t>
            </a:r>
            <a:endParaRPr lang="hr-HR" dirty="0"/>
          </a:p>
          <a:p>
            <a:r>
              <a:rPr lang="en-GB" dirty="0"/>
              <a:t>4.  	</a:t>
            </a:r>
            <a:r>
              <a:rPr lang="en-GB" u="sng" dirty="0"/>
              <a:t>Employee complaints</a:t>
            </a:r>
            <a:r>
              <a:rPr lang="en-GB" dirty="0"/>
              <a:t> can be filed with the line manager. </a:t>
            </a:r>
            <a:endParaRPr lang="hr-HR" dirty="0"/>
          </a:p>
          <a:p>
            <a:r>
              <a:rPr lang="en-GB" dirty="0"/>
              <a:t>5.  	The </a:t>
            </a:r>
            <a:r>
              <a:rPr lang="en-GB" u="sng" dirty="0"/>
              <a:t>number of available days off</a:t>
            </a:r>
            <a:r>
              <a:rPr lang="en-GB" dirty="0"/>
              <a:t> is not negotiable. </a:t>
            </a:r>
            <a:endParaRPr lang="hr-HR" dirty="0"/>
          </a:p>
          <a:p>
            <a:r>
              <a:rPr lang="en-GB" dirty="0"/>
              <a:t>6.  	The tribunal ordered that the claimant be </a:t>
            </a:r>
            <a:r>
              <a:rPr lang="en-GB" u="sng" dirty="0"/>
              <a:t>returned to the position held before the lawsuit</a:t>
            </a:r>
            <a:r>
              <a:rPr lang="en-GB" dirty="0"/>
              <a:t>. </a:t>
            </a:r>
            <a:endParaRPr lang="hr-HR" dirty="0"/>
          </a:p>
          <a:p>
            <a:endParaRPr lang="en-US" dirty="0"/>
          </a:p>
        </p:txBody>
      </p:sp>
    </p:spTree>
    <p:extLst>
      <p:ext uri="{BB962C8B-B14F-4D97-AF65-F5344CB8AC3E}">
        <p14:creationId xmlns:p14="http://schemas.microsoft.com/office/powerpoint/2010/main" val="3096973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V Match the terms from the text with the corresponding definitions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9418796"/>
              </p:ext>
            </p:extLst>
          </p:nvPr>
        </p:nvGraphicFramePr>
        <p:xfrm>
          <a:off x="3213894" y="2076704"/>
          <a:ext cx="5730875" cy="4210304"/>
        </p:xfrm>
        <a:graphic>
          <a:graphicData uri="http://schemas.openxmlformats.org/drawingml/2006/table">
            <a:tbl>
              <a:tblPr>
                <a:tableStyleId>{5C22544A-7EE6-4342-B048-85BDC9FD1C3A}</a:tableStyleId>
              </a:tblPr>
              <a:tblGrid>
                <a:gridCol w="1718310">
                  <a:extLst>
                    <a:ext uri="{9D8B030D-6E8A-4147-A177-3AD203B41FA5}">
                      <a16:colId xmlns:a16="http://schemas.microsoft.com/office/drawing/2014/main" val="20000"/>
                    </a:ext>
                  </a:extLst>
                </a:gridCol>
                <a:gridCol w="4012565">
                  <a:extLst>
                    <a:ext uri="{9D8B030D-6E8A-4147-A177-3AD203B41FA5}">
                      <a16:colId xmlns:a16="http://schemas.microsoft.com/office/drawing/2014/main" val="20001"/>
                    </a:ext>
                  </a:extLst>
                </a:gridCol>
              </a:tblGrid>
              <a:tr h="0">
                <a:tc>
                  <a:txBody>
                    <a:bodyPr/>
                    <a:lstStyle/>
                    <a:p>
                      <a:pPr marL="342900" lvl="0" indent="-342900" algn="just">
                        <a:lnSpc>
                          <a:spcPct val="115000"/>
                        </a:lnSpc>
                        <a:spcAft>
                          <a:spcPts val="0"/>
                        </a:spcAft>
                        <a:buFont typeface="+mj-lt"/>
                        <a:buAutoNum type="arabicPeriod"/>
                      </a:pPr>
                      <a:r>
                        <a:rPr lang="en-GB" sz="1200" dirty="0">
                          <a:effectLst/>
                        </a:rPr>
                        <a:t>REDUNDANCY</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a:effectLst/>
                        </a:rPr>
                        <a:t>This is a lawsuit available to the employee if he believes that his dismissal was unlawful on account of the grounds for dismissal or because there was a breach of procedure in the termination of employment.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0"/>
                  </a:ext>
                </a:extLst>
              </a:tr>
              <a:tr h="0">
                <a:tc>
                  <a:txBody>
                    <a:bodyPr/>
                    <a:lstStyle/>
                    <a:p>
                      <a:pPr marL="0" lvl="0" indent="0" algn="just">
                        <a:lnSpc>
                          <a:spcPct val="115000"/>
                        </a:lnSpc>
                        <a:spcAft>
                          <a:spcPts val="0"/>
                        </a:spcAft>
                        <a:buFont typeface="+mj-lt"/>
                        <a:buNone/>
                      </a:pPr>
                      <a:r>
                        <a:rPr lang="hr-HR" sz="1200" dirty="0" smtClean="0">
                          <a:effectLst/>
                        </a:rPr>
                        <a:t>2.</a:t>
                      </a:r>
                      <a:r>
                        <a:rPr lang="en-GB" sz="1200" dirty="0" smtClean="0">
                          <a:effectLst/>
                        </a:rPr>
                        <a:t>SUMMARY </a:t>
                      </a:r>
                      <a:r>
                        <a:rPr lang="en-GB" sz="1200" dirty="0">
                          <a:effectLst/>
                        </a:rPr>
                        <a:t>DISMISSAL</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a:effectLst/>
                        </a:rPr>
                        <a:t>This refers to the situation where an employee initiates the termination of employment for his own reasons (e.g. to find better employment elsewhere)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1"/>
                  </a:ext>
                </a:extLst>
              </a:tr>
              <a:tr h="0">
                <a:tc>
                  <a:txBody>
                    <a:bodyPr/>
                    <a:lstStyle/>
                    <a:p>
                      <a:pPr marL="0" lvl="0" indent="0" algn="just">
                        <a:lnSpc>
                          <a:spcPct val="115000"/>
                        </a:lnSpc>
                        <a:spcAft>
                          <a:spcPts val="0"/>
                        </a:spcAft>
                        <a:buFont typeface="+mj-lt"/>
                        <a:buNone/>
                      </a:pPr>
                      <a:r>
                        <a:rPr lang="hr-HR" sz="1200" dirty="0" smtClean="0">
                          <a:effectLst/>
                        </a:rPr>
                        <a:t>3.</a:t>
                      </a:r>
                      <a:r>
                        <a:rPr lang="en-GB" sz="1200" dirty="0" smtClean="0">
                          <a:effectLst/>
                        </a:rPr>
                        <a:t>UNFAIR/WRONGFUL </a:t>
                      </a:r>
                      <a:r>
                        <a:rPr lang="en-GB" sz="1200" dirty="0">
                          <a:effectLst/>
                        </a:rPr>
                        <a:t>DISMISSAL</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a:effectLst/>
                        </a:rPr>
                        <a:t>This is a lawsuit available to the employee upon his own resignation. The employee has to prove that the employer was in breach of contract, which forced him to resign.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2"/>
                  </a:ext>
                </a:extLst>
              </a:tr>
              <a:tr h="0">
                <a:tc>
                  <a:txBody>
                    <a:bodyPr/>
                    <a:lstStyle/>
                    <a:p>
                      <a:pPr marL="0" lvl="0" indent="0" algn="just">
                        <a:lnSpc>
                          <a:spcPct val="115000"/>
                        </a:lnSpc>
                        <a:spcAft>
                          <a:spcPts val="0"/>
                        </a:spcAft>
                        <a:buFont typeface="+mj-lt"/>
                        <a:buNone/>
                      </a:pPr>
                      <a:r>
                        <a:rPr lang="hr-HR" sz="1200" dirty="0" smtClean="0">
                          <a:effectLst/>
                        </a:rPr>
                        <a:t>4.</a:t>
                      </a:r>
                      <a:r>
                        <a:rPr lang="en-GB" sz="1200" dirty="0" smtClean="0">
                          <a:effectLst/>
                        </a:rPr>
                        <a:t>CONSTRUCTIVE </a:t>
                      </a:r>
                      <a:r>
                        <a:rPr lang="en-GB" sz="1200" dirty="0">
                          <a:effectLst/>
                        </a:rPr>
                        <a:t>DISMISSAL</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a:effectLst/>
                        </a:rPr>
                        <a:t>This refers to the situation where an employee has been laid off because the amount of workload no longer justifies his employment.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3"/>
                  </a:ext>
                </a:extLst>
              </a:tr>
              <a:tr h="0">
                <a:tc>
                  <a:txBody>
                    <a:bodyPr/>
                    <a:lstStyle/>
                    <a:p>
                      <a:pPr marL="0" lvl="0" indent="0" algn="just">
                        <a:lnSpc>
                          <a:spcPct val="115000"/>
                        </a:lnSpc>
                        <a:spcAft>
                          <a:spcPts val="0"/>
                        </a:spcAft>
                        <a:buFont typeface="+mj-lt"/>
                        <a:buNone/>
                      </a:pPr>
                      <a:r>
                        <a:rPr lang="hr-HR" sz="1200" dirty="0" smtClean="0">
                          <a:effectLst/>
                        </a:rPr>
                        <a:t>5.</a:t>
                      </a:r>
                      <a:r>
                        <a:rPr lang="en-GB" sz="1200" dirty="0" smtClean="0">
                          <a:effectLst/>
                        </a:rPr>
                        <a:t>RESIGNATION</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dirty="0">
                          <a:effectLst/>
                        </a:rPr>
                        <a:t>This refers to termination of employment by the employer available when an employee has committed gross misconduct.</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14044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Discussion</a:t>
            </a:r>
            <a:endParaRPr lang="en-US" dirty="0"/>
          </a:p>
        </p:txBody>
      </p:sp>
      <p:sp>
        <p:nvSpPr>
          <p:cNvPr id="3" name="Content Placeholder 2"/>
          <p:cNvSpPr>
            <a:spLocks noGrp="1"/>
          </p:cNvSpPr>
          <p:nvPr>
            <p:ph idx="1"/>
          </p:nvPr>
        </p:nvSpPr>
        <p:spPr/>
        <p:txBody>
          <a:bodyPr/>
          <a:lstStyle/>
          <a:p>
            <a:r>
              <a:rPr lang="hr-HR" dirty="0" smtClean="0"/>
              <a:t>1. </a:t>
            </a:r>
            <a:r>
              <a:rPr lang="en-GB" dirty="0" smtClean="0"/>
              <a:t>The </a:t>
            </a:r>
            <a:r>
              <a:rPr lang="en-GB" dirty="0"/>
              <a:t>text refers to an imbalance of power between the contractual parties in an employment contract. What are the reasons behind this imbalance? Do you think the statutory protection successfully makes up for this?</a:t>
            </a:r>
            <a:endParaRPr lang="hr-HR" dirty="0"/>
          </a:p>
          <a:p>
            <a:r>
              <a:rPr lang="en-GB" dirty="0"/>
              <a:t>2.  	What other duties of the employer and employee respectively might be added to the implied terms of an employment contract? Can you work out a hierarchy of those duties?</a:t>
            </a:r>
            <a:endParaRPr lang="hr-HR" dirty="0"/>
          </a:p>
          <a:p>
            <a:r>
              <a:rPr lang="en-GB" dirty="0"/>
              <a:t>3.  	Think of examples of gross misconduct which might be committed by a lawyer, a judge, a medical doctor, a teacher and a bus driver.</a:t>
            </a:r>
            <a:endParaRPr lang="hr-HR" dirty="0"/>
          </a:p>
          <a:p>
            <a:r>
              <a:rPr lang="en-GB" dirty="0"/>
              <a:t>4.  	What could lead to a constructive dismissal? Which is the most appropriate legal remedy for such cases?</a:t>
            </a:r>
            <a:endParaRPr lang="hr-HR" dirty="0"/>
          </a:p>
          <a:p>
            <a:endParaRPr lang="en-US" dirty="0"/>
          </a:p>
        </p:txBody>
      </p:sp>
    </p:spTree>
    <p:extLst>
      <p:ext uri="{BB962C8B-B14F-4D97-AF65-F5344CB8AC3E}">
        <p14:creationId xmlns:p14="http://schemas.microsoft.com/office/powerpoint/2010/main" val="3716874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VIII Choose one of the following tasks and prepare a class presentation or report.</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1. Study the provisions regarding termination of employment in the Croatian Labour Act. Are the types of termination identical, similar or largely different compared to the English ones? Is it generally easy to find equivalents for the legal terms used in the two sets of law?</a:t>
            </a:r>
            <a:endParaRPr lang="hr-HR" b="1" dirty="0"/>
          </a:p>
          <a:p>
            <a:r>
              <a:rPr lang="en-GB" dirty="0"/>
              <a:t>2. Find out more about Employment Tribunals. Are there specialized courts in Croatia for dealing with employment-related disputes?</a:t>
            </a:r>
            <a:endParaRPr lang="hr-HR" b="1" dirty="0"/>
          </a:p>
          <a:p>
            <a:r>
              <a:rPr lang="en-GB" dirty="0"/>
              <a:t>3. Find out more about how parental leave and pay are regulated in English law.</a:t>
            </a:r>
            <a:endParaRPr lang="hr-HR" b="1" dirty="0"/>
          </a:p>
        </p:txBody>
      </p:sp>
    </p:spTree>
    <p:extLst>
      <p:ext uri="{BB962C8B-B14F-4D97-AF65-F5344CB8AC3E}">
        <p14:creationId xmlns:p14="http://schemas.microsoft.com/office/powerpoint/2010/main" val="3433724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the Workplace</a:t>
            </a:r>
            <a:r>
              <a:rPr lang="hr-HR" dirty="0"/>
              <a:t/>
            </a:r>
            <a:br>
              <a:rPr lang="hr-HR" dirty="0"/>
            </a:br>
            <a:endParaRPr lang="en-US" dirty="0"/>
          </a:p>
        </p:txBody>
      </p:sp>
      <p:sp>
        <p:nvSpPr>
          <p:cNvPr id="3" name="Content Placeholder 2"/>
          <p:cNvSpPr>
            <a:spLocks noGrp="1"/>
          </p:cNvSpPr>
          <p:nvPr>
            <p:ph idx="1"/>
          </p:nvPr>
        </p:nvSpPr>
        <p:spPr/>
        <p:txBody>
          <a:bodyPr/>
          <a:lstStyle/>
          <a:p>
            <a:r>
              <a:rPr lang="en-GB" i="1" dirty="0"/>
              <a:t>Discuss the following </a:t>
            </a:r>
            <a:r>
              <a:rPr lang="en-GB" i="1" dirty="0" smtClean="0"/>
              <a:t>questions</a:t>
            </a:r>
            <a:r>
              <a:rPr lang="hr-HR" i="1" dirty="0" smtClean="0"/>
              <a:t>:</a:t>
            </a:r>
          </a:p>
          <a:p>
            <a:pPr lvl="0"/>
            <a:r>
              <a:rPr lang="en-GB" dirty="0"/>
              <a:t>How would you define discrimination?</a:t>
            </a:r>
            <a:endParaRPr lang="hr-HR" dirty="0"/>
          </a:p>
          <a:p>
            <a:pPr lvl="0"/>
            <a:r>
              <a:rPr lang="en-GB" dirty="0"/>
              <a:t>Are you aware of any kind of discrimination in your environment? In what circumstances can it appear?</a:t>
            </a:r>
            <a:endParaRPr lang="hr-HR" dirty="0"/>
          </a:p>
          <a:p>
            <a:pPr lvl="0"/>
            <a:r>
              <a:rPr lang="en-GB" dirty="0"/>
              <a:t>Do you think it is important for a country to have good anti-discrimination laws? Justify your opinion.</a:t>
            </a:r>
            <a:endParaRPr lang="hr-HR" dirty="0"/>
          </a:p>
          <a:p>
            <a:endParaRPr lang="en-US" dirty="0"/>
          </a:p>
        </p:txBody>
      </p:sp>
    </p:spTree>
    <p:extLst>
      <p:ext uri="{BB962C8B-B14F-4D97-AF65-F5344CB8AC3E}">
        <p14:creationId xmlns:p14="http://schemas.microsoft.com/office/powerpoint/2010/main" val="688063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the Workplace</a:t>
            </a:r>
            <a:endParaRPr lang="en-US" dirty="0"/>
          </a:p>
        </p:txBody>
      </p:sp>
      <p:sp>
        <p:nvSpPr>
          <p:cNvPr id="3" name="Content Placeholder 2"/>
          <p:cNvSpPr>
            <a:spLocks noGrp="1"/>
          </p:cNvSpPr>
          <p:nvPr>
            <p:ph idx="1"/>
          </p:nvPr>
        </p:nvSpPr>
        <p:spPr/>
        <p:txBody>
          <a:bodyPr/>
          <a:lstStyle/>
          <a:p>
            <a:r>
              <a:rPr lang="en-GB" dirty="0"/>
              <a:t>A frequent cause of dissatisfaction among employees comes from unequal or unfair treatment, or </a:t>
            </a:r>
            <a:r>
              <a:rPr lang="en-GB" b="1" dirty="0"/>
              <a:t>discrimination</a:t>
            </a:r>
            <a:r>
              <a:rPr lang="en-GB" dirty="0" smtClean="0"/>
              <a:t>.</a:t>
            </a:r>
            <a:endParaRPr lang="hr-HR" dirty="0" smtClean="0"/>
          </a:p>
          <a:p>
            <a:r>
              <a:rPr lang="en-GB" dirty="0" smtClean="0"/>
              <a:t> </a:t>
            </a:r>
            <a:r>
              <a:rPr lang="en-GB" dirty="0"/>
              <a:t>Certain special conditions exist in which unequal treatment of employees may be justified (such as experience, seniority, additional responsibility, special skills, etc.), but sometimes this is a result of discrimination</a:t>
            </a:r>
            <a:r>
              <a:rPr lang="en-GB" dirty="0" smtClean="0"/>
              <a:t>.</a:t>
            </a:r>
            <a:endParaRPr lang="hr-HR" dirty="0" smtClean="0"/>
          </a:p>
          <a:p>
            <a:r>
              <a:rPr lang="en-GB" dirty="0" smtClean="0"/>
              <a:t> </a:t>
            </a:r>
            <a:r>
              <a:rPr lang="en-GB" dirty="0"/>
              <a:t>The Equality Act 2010 provides comprehensive protection against several types of discrimination not only for employees, but also candidates and job applicants.</a:t>
            </a:r>
            <a:endParaRPr lang="hr-HR" dirty="0"/>
          </a:p>
          <a:p>
            <a:endParaRPr lang="en-US" dirty="0"/>
          </a:p>
        </p:txBody>
      </p:sp>
    </p:spTree>
    <p:extLst>
      <p:ext uri="{BB962C8B-B14F-4D97-AF65-F5344CB8AC3E}">
        <p14:creationId xmlns:p14="http://schemas.microsoft.com/office/powerpoint/2010/main" val="2840305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Preview</a:t>
            </a:r>
            <a:endParaRPr lang="en-US" dirty="0"/>
          </a:p>
        </p:txBody>
      </p:sp>
      <p:sp>
        <p:nvSpPr>
          <p:cNvPr id="3" name="Content Placeholder 2"/>
          <p:cNvSpPr>
            <a:spLocks noGrp="1"/>
          </p:cNvSpPr>
          <p:nvPr>
            <p:ph idx="1"/>
          </p:nvPr>
        </p:nvSpPr>
        <p:spPr/>
        <p:txBody>
          <a:bodyPr/>
          <a:lstStyle/>
          <a:p>
            <a:r>
              <a:rPr lang="hr-HR" dirty="0" err="1" smtClean="0"/>
              <a:t>Employment</a:t>
            </a:r>
            <a:r>
              <a:rPr lang="hr-HR" dirty="0" smtClean="0"/>
              <a:t> </a:t>
            </a:r>
            <a:r>
              <a:rPr lang="hr-HR" dirty="0" err="1" smtClean="0"/>
              <a:t>law</a:t>
            </a:r>
            <a:endParaRPr lang="hr-HR" dirty="0" smtClean="0"/>
          </a:p>
          <a:p>
            <a:r>
              <a:rPr lang="hr-HR" dirty="0" smtClean="0"/>
              <a:t>Legal </a:t>
            </a:r>
            <a:r>
              <a:rPr lang="hr-HR" dirty="0" err="1" smtClean="0"/>
              <a:t>regulation</a:t>
            </a:r>
            <a:r>
              <a:rPr lang="hr-HR" dirty="0" smtClean="0"/>
              <a:t> </a:t>
            </a:r>
            <a:r>
              <a:rPr lang="hr-HR" dirty="0" err="1" smtClean="0"/>
              <a:t>of</a:t>
            </a:r>
            <a:r>
              <a:rPr lang="hr-HR" dirty="0" smtClean="0"/>
              <a:t> </a:t>
            </a:r>
            <a:r>
              <a:rPr lang="hr-HR" dirty="0" err="1" smtClean="0"/>
              <a:t>employment</a:t>
            </a:r>
            <a:endParaRPr lang="hr-HR" dirty="0" smtClean="0"/>
          </a:p>
          <a:p>
            <a:r>
              <a:rPr lang="hr-HR" dirty="0" err="1" smtClean="0"/>
              <a:t>Employment</a:t>
            </a:r>
            <a:r>
              <a:rPr lang="hr-HR" dirty="0" smtClean="0"/>
              <a:t> </a:t>
            </a:r>
            <a:r>
              <a:rPr lang="hr-HR" dirty="0" err="1" smtClean="0"/>
              <a:t>contract</a:t>
            </a:r>
            <a:endParaRPr lang="hr-HR" dirty="0" smtClean="0"/>
          </a:p>
          <a:p>
            <a:r>
              <a:rPr lang="hr-HR" dirty="0" err="1" smtClean="0"/>
              <a:t>End</a:t>
            </a:r>
            <a:r>
              <a:rPr lang="hr-HR" dirty="0" smtClean="0"/>
              <a:t> </a:t>
            </a:r>
            <a:r>
              <a:rPr lang="hr-HR" dirty="0" err="1" smtClean="0"/>
              <a:t>of</a:t>
            </a:r>
            <a:r>
              <a:rPr lang="hr-HR" dirty="0" smtClean="0"/>
              <a:t> </a:t>
            </a:r>
            <a:r>
              <a:rPr lang="hr-HR" dirty="0" err="1" smtClean="0"/>
              <a:t>employment</a:t>
            </a:r>
            <a:endParaRPr lang="hr-HR" dirty="0" smtClean="0"/>
          </a:p>
          <a:p>
            <a:r>
              <a:rPr lang="hr-HR" dirty="0" err="1" smtClean="0"/>
              <a:t>Employment</a:t>
            </a:r>
            <a:r>
              <a:rPr lang="hr-HR" dirty="0" smtClean="0"/>
              <a:t> </a:t>
            </a:r>
            <a:r>
              <a:rPr lang="hr-HR" dirty="0" err="1" smtClean="0"/>
              <a:t>disputes</a:t>
            </a:r>
            <a:endParaRPr lang="hr-HR" dirty="0" smtClean="0"/>
          </a:p>
          <a:p>
            <a:r>
              <a:rPr lang="hr-HR" dirty="0" err="1" smtClean="0"/>
              <a:t>Discrimination</a:t>
            </a:r>
            <a:r>
              <a:rPr lang="hr-HR" dirty="0" smtClean="0"/>
              <a:t> </a:t>
            </a:r>
            <a:r>
              <a:rPr lang="hr-HR" dirty="0" err="1" smtClean="0"/>
              <a:t>in</a:t>
            </a:r>
            <a:r>
              <a:rPr lang="hr-HR" dirty="0" smtClean="0"/>
              <a:t> </a:t>
            </a:r>
            <a:r>
              <a:rPr lang="hr-HR" dirty="0" err="1" smtClean="0"/>
              <a:t>the</a:t>
            </a:r>
            <a:r>
              <a:rPr lang="hr-HR" dirty="0" smtClean="0"/>
              <a:t> </a:t>
            </a:r>
            <a:r>
              <a:rPr lang="hr-HR" dirty="0" err="1" smtClean="0"/>
              <a:t>workplace</a:t>
            </a:r>
            <a:endParaRPr lang="en-US" dirty="0"/>
          </a:p>
        </p:txBody>
      </p:sp>
    </p:spTree>
    <p:extLst>
      <p:ext uri="{BB962C8B-B14F-4D97-AF65-F5344CB8AC3E}">
        <p14:creationId xmlns:p14="http://schemas.microsoft.com/office/powerpoint/2010/main" val="4050283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the Workplace</a:t>
            </a:r>
            <a:endParaRPr lang="en-US" dirty="0"/>
          </a:p>
        </p:txBody>
      </p:sp>
      <p:sp>
        <p:nvSpPr>
          <p:cNvPr id="3" name="Content Placeholder 2"/>
          <p:cNvSpPr>
            <a:spLocks noGrp="1"/>
          </p:cNvSpPr>
          <p:nvPr>
            <p:ph idx="1"/>
          </p:nvPr>
        </p:nvSpPr>
        <p:spPr/>
        <p:txBody>
          <a:bodyPr/>
          <a:lstStyle/>
          <a:p>
            <a:r>
              <a:rPr lang="en-GB" dirty="0"/>
              <a:t>An employee may be discriminated against on the basis of a </a:t>
            </a:r>
            <a:r>
              <a:rPr lang="en-GB" b="1" dirty="0"/>
              <a:t>protected characteristic</a:t>
            </a:r>
            <a:r>
              <a:rPr lang="en-GB" dirty="0"/>
              <a:t>. </a:t>
            </a:r>
            <a:endParaRPr lang="hr-HR" dirty="0" smtClean="0"/>
          </a:p>
          <a:p>
            <a:r>
              <a:rPr lang="en-GB" dirty="0" smtClean="0"/>
              <a:t>These </a:t>
            </a:r>
            <a:r>
              <a:rPr lang="en-GB" dirty="0"/>
              <a:t>are: age, disability, gender reassignment, marriage and civil partnership, race, religion or belief, sex, and sexual orientation</a:t>
            </a:r>
            <a:r>
              <a:rPr lang="en-GB" dirty="0" smtClean="0"/>
              <a:t>.</a:t>
            </a:r>
            <a:endParaRPr lang="hr-HR" dirty="0" smtClean="0"/>
          </a:p>
          <a:p>
            <a:r>
              <a:rPr lang="en-GB" dirty="0" smtClean="0"/>
              <a:t> </a:t>
            </a:r>
            <a:r>
              <a:rPr lang="en-GB" dirty="0"/>
              <a:t>Discrimination can occur directly or indirectly</a:t>
            </a:r>
            <a:r>
              <a:rPr lang="en-GB" dirty="0" smtClean="0"/>
              <a:t>.</a:t>
            </a:r>
            <a:endParaRPr lang="hr-HR" dirty="0" smtClean="0"/>
          </a:p>
          <a:p>
            <a:r>
              <a:rPr lang="en-GB" dirty="0" smtClean="0"/>
              <a:t> </a:t>
            </a:r>
            <a:r>
              <a:rPr lang="en-GB" dirty="0"/>
              <a:t>While </a:t>
            </a:r>
            <a:r>
              <a:rPr lang="en-GB" b="1" dirty="0"/>
              <a:t>direct discrimination</a:t>
            </a:r>
            <a:r>
              <a:rPr lang="en-GB" dirty="0"/>
              <a:t> is directed against the person in question, </a:t>
            </a:r>
            <a:r>
              <a:rPr lang="en-GB" b="1" dirty="0"/>
              <a:t>indirect discrimination</a:t>
            </a:r>
            <a:r>
              <a:rPr lang="en-GB" dirty="0"/>
              <a:t> occurs when a rule applying to all employees has a particular negative impact on a particular employee. </a:t>
            </a:r>
            <a:endParaRPr lang="hr-HR" dirty="0"/>
          </a:p>
          <a:p>
            <a:endParaRPr lang="en-US" dirty="0"/>
          </a:p>
        </p:txBody>
      </p:sp>
    </p:spTree>
    <p:extLst>
      <p:ext uri="{BB962C8B-B14F-4D97-AF65-F5344CB8AC3E}">
        <p14:creationId xmlns:p14="http://schemas.microsoft.com/office/powerpoint/2010/main" val="1313120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the Workplace</a:t>
            </a:r>
            <a:endParaRPr lang="en-US" dirty="0"/>
          </a:p>
        </p:txBody>
      </p:sp>
      <p:sp>
        <p:nvSpPr>
          <p:cNvPr id="3" name="Content Placeholder 2"/>
          <p:cNvSpPr>
            <a:spLocks noGrp="1"/>
          </p:cNvSpPr>
          <p:nvPr>
            <p:ph idx="1"/>
          </p:nvPr>
        </p:nvSpPr>
        <p:spPr/>
        <p:txBody>
          <a:bodyPr/>
          <a:lstStyle/>
          <a:p>
            <a:r>
              <a:rPr lang="en-GB" dirty="0"/>
              <a:t>Discrimination is deemed to occur even if the employee in question does not in fact possess the protected characteristic that was the basis of discrimination, but is thought or perceived to possess it (</a:t>
            </a:r>
            <a:r>
              <a:rPr lang="en-GB" b="1" dirty="0"/>
              <a:t>perceptive discrimination</a:t>
            </a:r>
            <a:r>
              <a:rPr lang="en-GB" dirty="0"/>
              <a:t>), or if he or she associates with a person who possesses a protected characteristic (</a:t>
            </a:r>
            <a:r>
              <a:rPr lang="en-GB" b="1" dirty="0"/>
              <a:t>associative discrimination</a:t>
            </a:r>
            <a:r>
              <a:rPr lang="en-GB" dirty="0"/>
              <a:t>).</a:t>
            </a:r>
            <a:endParaRPr lang="hr-HR" dirty="0"/>
          </a:p>
          <a:p>
            <a:endParaRPr lang="en-US" dirty="0"/>
          </a:p>
        </p:txBody>
      </p:sp>
    </p:spTree>
    <p:extLst>
      <p:ext uri="{BB962C8B-B14F-4D97-AF65-F5344CB8AC3E}">
        <p14:creationId xmlns:p14="http://schemas.microsoft.com/office/powerpoint/2010/main" val="390417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the Workplace</a:t>
            </a:r>
            <a:endParaRPr lang="en-US" dirty="0"/>
          </a:p>
        </p:txBody>
      </p:sp>
      <p:sp>
        <p:nvSpPr>
          <p:cNvPr id="3" name="Content Placeholder 2"/>
          <p:cNvSpPr>
            <a:spLocks noGrp="1"/>
          </p:cNvSpPr>
          <p:nvPr>
            <p:ph idx="1"/>
          </p:nvPr>
        </p:nvSpPr>
        <p:spPr/>
        <p:txBody>
          <a:bodyPr>
            <a:normAutofit/>
          </a:bodyPr>
          <a:lstStyle/>
          <a:p>
            <a:r>
              <a:rPr lang="en-GB" dirty="0"/>
              <a:t>Other types of prohibited conduct relating to protected characteristics include harassment and victimisation. </a:t>
            </a:r>
            <a:endParaRPr lang="hr-HR" dirty="0" smtClean="0"/>
          </a:p>
          <a:p>
            <a:r>
              <a:rPr lang="en-GB" b="1" dirty="0" smtClean="0"/>
              <a:t>Harassment </a:t>
            </a:r>
            <a:r>
              <a:rPr lang="hr-HR" dirty="0"/>
              <a:t>-</a:t>
            </a:r>
            <a:r>
              <a:rPr lang="en-GB" dirty="0" smtClean="0"/>
              <a:t> </a:t>
            </a:r>
            <a:r>
              <a:rPr lang="en-GB" dirty="0"/>
              <a:t>"unwanted conduct related to a relevant protected characteristic, which has the purpose or effect of violating an individual's dignity or creating an intimidating, hostile, degrading, humiliating or offensive environment for that individual". </a:t>
            </a:r>
            <a:endParaRPr lang="hr-HR" dirty="0" smtClean="0"/>
          </a:p>
          <a:p>
            <a:r>
              <a:rPr lang="en-GB" dirty="0" smtClean="0"/>
              <a:t>Protection </a:t>
            </a:r>
            <a:r>
              <a:rPr lang="en-GB" dirty="0"/>
              <a:t>from harassment can also be sought if harassment occurred due to association or perception. </a:t>
            </a:r>
            <a:endParaRPr lang="hr-HR" dirty="0" smtClean="0"/>
          </a:p>
          <a:p>
            <a:r>
              <a:rPr lang="en-GB" dirty="0" smtClean="0"/>
              <a:t>On </a:t>
            </a:r>
            <a:r>
              <a:rPr lang="en-GB" dirty="0"/>
              <a:t>the other hand, when an employee who has made a complaint, and files a grievance or a lawsuit under the Equality Act, and consequently suffers harassment or is otherwise treated </a:t>
            </a:r>
            <a:r>
              <a:rPr lang="en-GB" dirty="0" smtClean="0"/>
              <a:t>badly, </a:t>
            </a:r>
            <a:r>
              <a:rPr lang="en-GB" dirty="0"/>
              <a:t>they are considered to be </a:t>
            </a:r>
            <a:r>
              <a:rPr lang="en-GB" b="1" dirty="0"/>
              <a:t>victimised</a:t>
            </a:r>
            <a:r>
              <a:rPr lang="en-GB" dirty="0"/>
              <a:t>.</a:t>
            </a:r>
            <a:endParaRPr lang="hr-HR" dirty="0"/>
          </a:p>
          <a:p>
            <a:endParaRPr lang="en-US" dirty="0"/>
          </a:p>
        </p:txBody>
      </p:sp>
    </p:spTree>
    <p:extLst>
      <p:ext uri="{BB962C8B-B14F-4D97-AF65-F5344CB8AC3E}">
        <p14:creationId xmlns:p14="http://schemas.microsoft.com/office/powerpoint/2010/main" val="1264451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III Match the following situations with the </a:t>
            </a:r>
            <a:r>
              <a:rPr lang="en-GB" i="1" dirty="0" smtClean="0"/>
              <a:t>types </a:t>
            </a:r>
            <a:r>
              <a:rPr lang="en-GB" i="1" dirty="0"/>
              <a:t>of prohibited conduct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7523494"/>
              </p:ext>
            </p:extLst>
          </p:nvPr>
        </p:nvGraphicFramePr>
        <p:xfrm>
          <a:off x="8146049" y="1287780"/>
          <a:ext cx="3647022" cy="5529162"/>
        </p:xfrm>
        <a:graphic>
          <a:graphicData uri="http://schemas.openxmlformats.org/drawingml/2006/table">
            <a:tbl>
              <a:tblPr>
                <a:tableStyleId>{5C22544A-7EE6-4342-B048-85BDC9FD1C3A}</a:tableStyleId>
              </a:tblPr>
              <a:tblGrid>
                <a:gridCol w="850492">
                  <a:extLst>
                    <a:ext uri="{9D8B030D-6E8A-4147-A177-3AD203B41FA5}">
                      <a16:colId xmlns:a16="http://schemas.microsoft.com/office/drawing/2014/main" val="20000"/>
                    </a:ext>
                  </a:extLst>
                </a:gridCol>
                <a:gridCol w="2796530">
                  <a:extLst>
                    <a:ext uri="{9D8B030D-6E8A-4147-A177-3AD203B41FA5}">
                      <a16:colId xmlns:a16="http://schemas.microsoft.com/office/drawing/2014/main" val="20001"/>
                    </a:ext>
                  </a:extLst>
                </a:gridCol>
              </a:tblGrid>
              <a:tr h="1129833">
                <a:tc>
                  <a:txBody>
                    <a:bodyPr/>
                    <a:lstStyle/>
                    <a:p>
                      <a:pPr marL="342900" lvl="0" indent="-342900" algn="just">
                        <a:lnSpc>
                          <a:spcPct val="115000"/>
                        </a:lnSpc>
                        <a:spcAft>
                          <a:spcPts val="0"/>
                        </a:spcAft>
                        <a:buFont typeface="+mj-lt"/>
                        <a:buAutoNum type="arabicPeriod"/>
                      </a:pPr>
                      <a:r>
                        <a:rPr lang="en-GB" sz="600" dirty="0">
                          <a:effectLst/>
                        </a:rPr>
                        <a:t>DIRECT DISCRIMINATION</a:t>
                      </a:r>
                      <a:endParaRPr lang="hr-HR" sz="500" dirty="0">
                        <a:effectLst/>
                        <a:latin typeface="Calibri" panose="020F0502020204030204" pitchFamily="34" charset="0"/>
                        <a:cs typeface="Times New Roman" panose="02020603050405020304" pitchFamily="18" charset="0"/>
                      </a:endParaRPr>
                    </a:p>
                  </a:txBody>
                  <a:tcPr marL="29610" marR="29610" marT="29610" marB="29610"/>
                </a:tc>
                <a:tc>
                  <a:txBody>
                    <a:bodyPr/>
                    <a:lstStyle/>
                    <a:p>
                      <a:pPr marL="342900" lvl="0" indent="-342900" algn="just">
                        <a:lnSpc>
                          <a:spcPct val="115000"/>
                        </a:lnSpc>
                        <a:spcAft>
                          <a:spcPts val="0"/>
                        </a:spcAft>
                        <a:buFont typeface="+mj-lt"/>
                        <a:buAutoNum type="alphaLcPeriod"/>
                      </a:pPr>
                      <a:r>
                        <a:rPr lang="en-GB" sz="600" dirty="0">
                          <a:effectLst/>
                        </a:rPr>
                        <a:t>Adrian's wife is an immigrant from the Middle East. He works in a small company, employing a dozen employees. The colleagues in his office hardly ever speak to him and he is never invited to join them for lunch breaks or after-work drinks. He is the only employee who was not invited to the company Christmas party.</a:t>
                      </a:r>
                      <a:endParaRPr lang="hr-HR" sz="500" dirty="0">
                        <a:effectLst/>
                      </a:endParaRPr>
                    </a:p>
                    <a:p>
                      <a:pPr algn="just">
                        <a:lnSpc>
                          <a:spcPct val="107000"/>
                        </a:lnSpc>
                        <a:spcAft>
                          <a:spcPts val="800"/>
                        </a:spcAft>
                      </a:pPr>
                      <a:r>
                        <a:rPr lang="en-GB" sz="500" dirty="0">
                          <a:effectLst/>
                        </a:rPr>
                        <a:t> </a:t>
                      </a:r>
                      <a:endParaRPr lang="hr-H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29610" marR="29610" marT="29610" marB="29610"/>
                </a:tc>
                <a:extLst>
                  <a:ext uri="{0D108BD9-81ED-4DB2-BD59-A6C34878D82A}">
                    <a16:rowId xmlns:a16="http://schemas.microsoft.com/office/drawing/2014/main" val="10000"/>
                  </a:ext>
                </a:extLst>
              </a:tr>
              <a:tr h="1129833">
                <a:tc>
                  <a:txBody>
                    <a:bodyPr/>
                    <a:lstStyle/>
                    <a:p>
                      <a:pPr marL="342900" lvl="0" indent="-342900" algn="just">
                        <a:lnSpc>
                          <a:spcPct val="115000"/>
                        </a:lnSpc>
                        <a:spcAft>
                          <a:spcPts val="0"/>
                        </a:spcAft>
                        <a:buFont typeface="+mj-lt"/>
                        <a:buAutoNum type="arabicPeriod"/>
                      </a:pPr>
                      <a:r>
                        <a:rPr lang="en-GB" sz="600" dirty="0">
                          <a:effectLst/>
                        </a:rPr>
                        <a:t>INDIRECT DISCRIMINATION</a:t>
                      </a:r>
                      <a:endParaRPr lang="hr-HR" sz="500" dirty="0">
                        <a:effectLst/>
                        <a:latin typeface="Calibri" panose="020F0502020204030204" pitchFamily="34" charset="0"/>
                        <a:cs typeface="Times New Roman" panose="02020603050405020304" pitchFamily="18" charset="0"/>
                      </a:endParaRPr>
                    </a:p>
                  </a:txBody>
                  <a:tcPr marL="29610" marR="29610" marT="29610" marB="29610"/>
                </a:tc>
                <a:tc>
                  <a:txBody>
                    <a:bodyPr/>
                    <a:lstStyle/>
                    <a:p>
                      <a:pPr marL="342900" lvl="0" indent="-342900" algn="just">
                        <a:lnSpc>
                          <a:spcPct val="115000"/>
                        </a:lnSpc>
                        <a:spcAft>
                          <a:spcPts val="0"/>
                        </a:spcAft>
                        <a:buFont typeface="+mj-lt"/>
                        <a:buAutoNum type="alphaLcPeriod"/>
                      </a:pPr>
                      <a:r>
                        <a:rPr lang="en-GB" sz="600" dirty="0">
                          <a:effectLst/>
                        </a:rPr>
                        <a:t>George is short and fair skinned, and looks much younger than his age. He is 35 but most people don't think him a day over 25. When an opportunity arises for him to represent the company at a meeting with some high-ranking potential partners, his supervisor refuses to give him the task because he is worried he wouldn't be taken seriously. </a:t>
                      </a:r>
                      <a:endParaRPr lang="hr-HR" sz="500" dirty="0">
                        <a:effectLst/>
                      </a:endParaRPr>
                    </a:p>
                    <a:p>
                      <a:pPr algn="just">
                        <a:lnSpc>
                          <a:spcPct val="107000"/>
                        </a:lnSpc>
                        <a:spcAft>
                          <a:spcPts val="800"/>
                        </a:spcAft>
                      </a:pPr>
                      <a:r>
                        <a:rPr lang="en-GB" sz="500" dirty="0">
                          <a:effectLst/>
                        </a:rPr>
                        <a:t> </a:t>
                      </a:r>
                      <a:endParaRPr lang="hr-H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29610" marR="29610" marT="29610" marB="29610"/>
                </a:tc>
                <a:extLst>
                  <a:ext uri="{0D108BD9-81ED-4DB2-BD59-A6C34878D82A}">
                    <a16:rowId xmlns:a16="http://schemas.microsoft.com/office/drawing/2014/main" val="10001"/>
                  </a:ext>
                </a:extLst>
              </a:tr>
              <a:tr h="1129833">
                <a:tc>
                  <a:txBody>
                    <a:bodyPr/>
                    <a:lstStyle/>
                    <a:p>
                      <a:pPr marL="342900" lvl="0" indent="-342900" algn="just">
                        <a:lnSpc>
                          <a:spcPct val="115000"/>
                        </a:lnSpc>
                        <a:spcAft>
                          <a:spcPts val="0"/>
                        </a:spcAft>
                        <a:buFont typeface="+mj-lt"/>
                        <a:buAutoNum type="arabicPeriod"/>
                      </a:pPr>
                      <a:r>
                        <a:rPr lang="en-GB" sz="600">
                          <a:effectLst/>
                        </a:rPr>
                        <a:t>PERCEPTIVE DISCRIMINATION</a:t>
                      </a:r>
                      <a:endParaRPr lang="hr-HR" sz="500">
                        <a:effectLst/>
                        <a:latin typeface="Calibri" panose="020F0502020204030204" pitchFamily="34" charset="0"/>
                        <a:cs typeface="Times New Roman" panose="02020603050405020304" pitchFamily="18" charset="0"/>
                      </a:endParaRPr>
                    </a:p>
                  </a:txBody>
                  <a:tcPr marL="29610" marR="29610" marT="29610" marB="29610"/>
                </a:tc>
                <a:tc>
                  <a:txBody>
                    <a:bodyPr/>
                    <a:lstStyle/>
                    <a:p>
                      <a:pPr marL="342900" lvl="0" indent="-342900" algn="just">
                        <a:lnSpc>
                          <a:spcPct val="115000"/>
                        </a:lnSpc>
                        <a:spcAft>
                          <a:spcPts val="0"/>
                        </a:spcAft>
                        <a:buFont typeface="+mj-lt"/>
                        <a:buAutoNum type="alphaLcPeriod"/>
                      </a:pPr>
                      <a:r>
                        <a:rPr lang="en-GB" sz="600" dirty="0">
                          <a:effectLst/>
                        </a:rPr>
                        <a:t>Ian has filed a grievance with his supervisor because he believes he is not given the same opportunities for advancement as his colleagues because he is gay. Ever since he filed the grievance his supervisor has been giving him overwhelming amounts of work to be completed by unreasonably tight deadlines.</a:t>
                      </a:r>
                      <a:endParaRPr lang="hr-HR" sz="500" dirty="0">
                        <a:effectLst/>
                      </a:endParaRPr>
                    </a:p>
                    <a:p>
                      <a:pPr algn="just">
                        <a:lnSpc>
                          <a:spcPct val="107000"/>
                        </a:lnSpc>
                        <a:spcAft>
                          <a:spcPts val="800"/>
                        </a:spcAft>
                      </a:pPr>
                      <a:r>
                        <a:rPr lang="en-GB" sz="500" dirty="0">
                          <a:effectLst/>
                        </a:rPr>
                        <a:t> </a:t>
                      </a:r>
                      <a:endParaRPr lang="hr-H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29610" marR="29610" marT="29610" marB="29610"/>
                </a:tc>
                <a:extLst>
                  <a:ext uri="{0D108BD9-81ED-4DB2-BD59-A6C34878D82A}">
                    <a16:rowId xmlns:a16="http://schemas.microsoft.com/office/drawing/2014/main" val="10002"/>
                  </a:ext>
                </a:extLst>
              </a:tr>
              <a:tr h="713221">
                <a:tc>
                  <a:txBody>
                    <a:bodyPr/>
                    <a:lstStyle/>
                    <a:p>
                      <a:pPr marL="342900" lvl="0" indent="-342900" algn="just">
                        <a:lnSpc>
                          <a:spcPct val="115000"/>
                        </a:lnSpc>
                        <a:spcAft>
                          <a:spcPts val="0"/>
                        </a:spcAft>
                        <a:buFont typeface="+mj-lt"/>
                        <a:buAutoNum type="arabicPeriod"/>
                      </a:pPr>
                      <a:r>
                        <a:rPr lang="en-GB" sz="600">
                          <a:effectLst/>
                        </a:rPr>
                        <a:t>ASSOCIATIVE DISCRIMINATION</a:t>
                      </a:r>
                      <a:endParaRPr lang="hr-HR" sz="500">
                        <a:effectLst/>
                        <a:latin typeface="Calibri" panose="020F0502020204030204" pitchFamily="34" charset="0"/>
                        <a:cs typeface="Times New Roman" panose="02020603050405020304" pitchFamily="18" charset="0"/>
                      </a:endParaRPr>
                    </a:p>
                  </a:txBody>
                  <a:tcPr marL="29610" marR="29610" marT="29610" marB="29610"/>
                </a:tc>
                <a:tc>
                  <a:txBody>
                    <a:bodyPr/>
                    <a:lstStyle/>
                    <a:p>
                      <a:pPr marL="342900" lvl="0" indent="-342900" algn="just">
                        <a:lnSpc>
                          <a:spcPct val="115000"/>
                        </a:lnSpc>
                        <a:spcAft>
                          <a:spcPts val="0"/>
                        </a:spcAft>
                        <a:buFont typeface="+mj-lt"/>
                        <a:buAutoNum type="alphaLcPeriod"/>
                      </a:pPr>
                      <a:r>
                        <a:rPr lang="en-GB" sz="600" dirty="0">
                          <a:effectLst/>
                        </a:rPr>
                        <a:t>Maria is the only employee in her department who has not been promoted in the last seven years despite her outstanding work record. All the other employees who have been promoted are men. </a:t>
                      </a:r>
                      <a:endParaRPr lang="hr-HR" sz="500" dirty="0">
                        <a:effectLst/>
                        <a:latin typeface="Calibri" panose="020F0502020204030204" pitchFamily="34" charset="0"/>
                        <a:cs typeface="Times New Roman" panose="02020603050405020304" pitchFamily="18" charset="0"/>
                      </a:endParaRPr>
                    </a:p>
                  </a:txBody>
                  <a:tcPr marL="29610" marR="29610" marT="29610" marB="29610"/>
                </a:tc>
                <a:extLst>
                  <a:ext uri="{0D108BD9-81ED-4DB2-BD59-A6C34878D82A}">
                    <a16:rowId xmlns:a16="http://schemas.microsoft.com/office/drawing/2014/main" val="10003"/>
                  </a:ext>
                </a:extLst>
              </a:tr>
              <a:tr h="822870">
                <a:tc>
                  <a:txBody>
                    <a:bodyPr/>
                    <a:lstStyle/>
                    <a:p>
                      <a:pPr marL="342900" lvl="0" indent="-342900" algn="just">
                        <a:lnSpc>
                          <a:spcPct val="115000"/>
                        </a:lnSpc>
                        <a:spcAft>
                          <a:spcPts val="0"/>
                        </a:spcAft>
                        <a:buFont typeface="+mj-lt"/>
                        <a:buAutoNum type="arabicPeriod"/>
                      </a:pPr>
                      <a:r>
                        <a:rPr lang="en-GB" sz="600">
                          <a:effectLst/>
                        </a:rPr>
                        <a:t>HARASSMENT</a:t>
                      </a:r>
                      <a:endParaRPr lang="hr-HR" sz="500">
                        <a:effectLst/>
                        <a:latin typeface="Calibri" panose="020F0502020204030204" pitchFamily="34" charset="0"/>
                        <a:cs typeface="Times New Roman" panose="02020603050405020304" pitchFamily="18" charset="0"/>
                      </a:endParaRPr>
                    </a:p>
                  </a:txBody>
                  <a:tcPr marL="29610" marR="29610" marT="29610" marB="29610"/>
                </a:tc>
                <a:tc>
                  <a:txBody>
                    <a:bodyPr/>
                    <a:lstStyle/>
                    <a:p>
                      <a:pPr marL="342900" lvl="0" indent="-342900" algn="just">
                        <a:lnSpc>
                          <a:spcPct val="115000"/>
                        </a:lnSpc>
                        <a:spcAft>
                          <a:spcPts val="0"/>
                        </a:spcAft>
                        <a:buFont typeface="+mj-lt"/>
                        <a:buAutoNum type="alphaLcPeriod"/>
                      </a:pPr>
                      <a:r>
                        <a:rPr lang="en-GB" sz="600" dirty="0">
                          <a:effectLst/>
                        </a:rPr>
                        <a:t>Jane is denied the opportunity for advancement because she has a disabled son and her superiors are worried that she might not put her best foot forward in the new job considering that taking care of her son requires a lot of effort and time. </a:t>
                      </a:r>
                      <a:endParaRPr lang="hr-HR" sz="500" dirty="0">
                        <a:effectLst/>
                        <a:latin typeface="Calibri" panose="020F0502020204030204" pitchFamily="34" charset="0"/>
                        <a:cs typeface="Times New Roman" panose="02020603050405020304" pitchFamily="18" charset="0"/>
                      </a:endParaRPr>
                    </a:p>
                  </a:txBody>
                  <a:tcPr marL="29610" marR="29610" marT="29610" marB="29610"/>
                </a:tc>
                <a:extLst>
                  <a:ext uri="{0D108BD9-81ED-4DB2-BD59-A6C34878D82A}">
                    <a16:rowId xmlns:a16="http://schemas.microsoft.com/office/drawing/2014/main" val="10004"/>
                  </a:ext>
                </a:extLst>
              </a:tr>
              <a:tr h="603572">
                <a:tc>
                  <a:txBody>
                    <a:bodyPr/>
                    <a:lstStyle/>
                    <a:p>
                      <a:pPr marL="342900" lvl="0" indent="-342900" algn="just">
                        <a:lnSpc>
                          <a:spcPct val="115000"/>
                        </a:lnSpc>
                        <a:spcAft>
                          <a:spcPts val="0"/>
                        </a:spcAft>
                        <a:buFont typeface="+mj-lt"/>
                        <a:buAutoNum type="arabicPeriod"/>
                      </a:pPr>
                      <a:r>
                        <a:rPr lang="en-GB" sz="600">
                          <a:effectLst/>
                        </a:rPr>
                        <a:t>VICTIMISATION</a:t>
                      </a:r>
                      <a:endParaRPr lang="hr-HR" sz="500">
                        <a:effectLst/>
                        <a:latin typeface="Calibri" panose="020F0502020204030204" pitchFamily="34" charset="0"/>
                        <a:cs typeface="Times New Roman" panose="02020603050405020304" pitchFamily="18" charset="0"/>
                      </a:endParaRPr>
                    </a:p>
                  </a:txBody>
                  <a:tcPr marL="29610" marR="29610" marT="29610" marB="29610"/>
                </a:tc>
                <a:tc>
                  <a:txBody>
                    <a:bodyPr/>
                    <a:lstStyle/>
                    <a:p>
                      <a:pPr marL="342900" lvl="0" indent="-342900" algn="just">
                        <a:lnSpc>
                          <a:spcPct val="115000"/>
                        </a:lnSpc>
                        <a:spcAft>
                          <a:spcPts val="0"/>
                        </a:spcAft>
                        <a:buFont typeface="+mj-lt"/>
                        <a:buAutoNum type="alphaLcPeriod"/>
                      </a:pPr>
                      <a:r>
                        <a:rPr lang="en-GB" sz="600" dirty="0">
                          <a:effectLst/>
                        </a:rPr>
                        <a:t>A driver’s licence is listed as a job requirement in the advertisement. The job description does not mention driving as an activity the incumbent is supposed to carry out as part of the job. </a:t>
                      </a:r>
                      <a:endParaRPr lang="hr-HR" sz="500" dirty="0">
                        <a:effectLst/>
                        <a:latin typeface="Calibri" panose="020F0502020204030204" pitchFamily="34" charset="0"/>
                        <a:cs typeface="Times New Roman" panose="02020603050405020304" pitchFamily="18" charset="0"/>
                      </a:endParaRPr>
                    </a:p>
                  </a:txBody>
                  <a:tcPr marL="29610" marR="29610" marT="29610" marB="2961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33725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err="1" smtClean="0"/>
              <a:t>Discussion</a:t>
            </a:r>
            <a:endParaRPr lang="en-US" dirty="0"/>
          </a:p>
        </p:txBody>
      </p:sp>
      <p:sp>
        <p:nvSpPr>
          <p:cNvPr id="3" name="Content Placeholder 2"/>
          <p:cNvSpPr>
            <a:spLocks noGrp="1"/>
          </p:cNvSpPr>
          <p:nvPr>
            <p:ph idx="1"/>
          </p:nvPr>
        </p:nvSpPr>
        <p:spPr/>
        <p:txBody>
          <a:bodyPr/>
          <a:lstStyle/>
          <a:p>
            <a:r>
              <a:rPr lang="en-GB" b="1" i="1" dirty="0"/>
              <a:t>V Discrimination can occur even before employment starts. Discriminatory practices can be found during the recruitment procedure. The text you are about to read concerns discrimination during recruitment and is intended as a guide for employers looking to employ new staff.</a:t>
            </a:r>
            <a:endParaRPr lang="hr-HR" dirty="0"/>
          </a:p>
          <a:p>
            <a:r>
              <a:rPr lang="en-GB" b="1" i="1" dirty="0"/>
              <a:t>Before you read, discuss possible ways in which potential candidates for a job might be discriminated against in the following steps of the recruitment procedure:</a:t>
            </a:r>
            <a:endParaRPr lang="hr-HR" dirty="0"/>
          </a:p>
          <a:p>
            <a:pPr lvl="0"/>
            <a:r>
              <a:rPr lang="en-GB" dirty="0"/>
              <a:t>job advertisements</a:t>
            </a:r>
            <a:endParaRPr lang="hr-HR" dirty="0"/>
          </a:p>
          <a:p>
            <a:pPr lvl="0"/>
            <a:r>
              <a:rPr lang="en-GB" dirty="0"/>
              <a:t>job interviews</a:t>
            </a:r>
            <a:endParaRPr lang="hr-HR" dirty="0"/>
          </a:p>
          <a:p>
            <a:pPr lvl="0"/>
            <a:r>
              <a:rPr lang="en-GB" dirty="0"/>
              <a:t>selecting among a number of candidates</a:t>
            </a:r>
            <a:endParaRPr lang="en-US" dirty="0"/>
          </a:p>
        </p:txBody>
      </p:sp>
    </p:spTree>
    <p:extLst>
      <p:ext uri="{BB962C8B-B14F-4D97-AF65-F5344CB8AC3E}">
        <p14:creationId xmlns:p14="http://schemas.microsoft.com/office/powerpoint/2010/main" val="3044929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VI Read the text and identify the requirements for the following</a:t>
            </a:r>
            <a:endParaRPr lang="en-US" dirty="0"/>
          </a:p>
        </p:txBody>
      </p:sp>
      <p:sp>
        <p:nvSpPr>
          <p:cNvPr id="3" name="Content Placeholder 2"/>
          <p:cNvSpPr>
            <a:spLocks noGrp="1"/>
          </p:cNvSpPr>
          <p:nvPr>
            <p:ph idx="1"/>
          </p:nvPr>
        </p:nvSpPr>
        <p:spPr/>
        <p:txBody>
          <a:bodyPr/>
          <a:lstStyle/>
          <a:p>
            <a:pPr lvl="0"/>
            <a:r>
              <a:rPr lang="en-GB" i="1" dirty="0"/>
              <a:t>protection against age discrimination</a:t>
            </a:r>
            <a:endParaRPr lang="hr-HR" dirty="0"/>
          </a:p>
          <a:p>
            <a:pPr lvl="0"/>
            <a:r>
              <a:rPr lang="en-GB" i="1" dirty="0"/>
              <a:t>protection of people with disabilities</a:t>
            </a:r>
            <a:endParaRPr lang="hr-HR" dirty="0"/>
          </a:p>
          <a:p>
            <a:pPr lvl="0"/>
            <a:r>
              <a:rPr lang="en-GB" i="1" dirty="0"/>
              <a:t>protection of privacy</a:t>
            </a:r>
            <a:endParaRPr lang="hr-HR" dirty="0"/>
          </a:p>
          <a:p>
            <a:r>
              <a:rPr lang="en-GB" b="1" i="1" dirty="0"/>
              <a:t> </a:t>
            </a:r>
            <a:endParaRPr lang="hr-HR" dirty="0"/>
          </a:p>
          <a:p>
            <a:endParaRPr lang="en-US" dirty="0"/>
          </a:p>
        </p:txBody>
      </p:sp>
    </p:spTree>
    <p:extLst>
      <p:ext uri="{BB962C8B-B14F-4D97-AF65-F5344CB8AC3E}">
        <p14:creationId xmlns:p14="http://schemas.microsoft.com/office/powerpoint/2010/main" val="17811873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job adverts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You must not state or imply in a job advert that you’ll discriminate against anyone. This includes saying that you aren’t able to cater for workers with a disability.</a:t>
            </a:r>
            <a:endParaRPr lang="hr-HR" dirty="0"/>
          </a:p>
          <a:p>
            <a:r>
              <a:rPr lang="en-GB" dirty="0"/>
              <a:t> </a:t>
            </a:r>
            <a:endParaRPr lang="hr-HR" dirty="0"/>
          </a:p>
          <a:p>
            <a:r>
              <a:rPr lang="en-GB" dirty="0"/>
              <a:t>Only use phrases like ‘recent graduate’ or ‘highly experienced’ when these are actual requirements of the job. Otherwise you could discriminate against younger or older people who might not have had the opportunity to get qualifications.</a:t>
            </a:r>
            <a:endParaRPr lang="hr-HR" dirty="0"/>
          </a:p>
          <a:p>
            <a:r>
              <a:rPr lang="en-GB" dirty="0"/>
              <a:t> </a:t>
            </a:r>
            <a:endParaRPr lang="hr-HR" dirty="0"/>
          </a:p>
          <a:p>
            <a:r>
              <a:rPr lang="en-GB" dirty="0"/>
              <a:t>Where you advertise might cause indirect discrimination - for example, advertising only in men’s magazines.</a:t>
            </a:r>
            <a:endParaRPr lang="hr-HR" dirty="0"/>
          </a:p>
          <a:p>
            <a:endParaRPr lang="en-US" dirty="0"/>
          </a:p>
        </p:txBody>
      </p:sp>
    </p:spTree>
    <p:extLst>
      <p:ext uri="{BB962C8B-B14F-4D97-AF65-F5344CB8AC3E}">
        <p14:creationId xmlns:p14="http://schemas.microsoft.com/office/powerpoint/2010/main" val="3402234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Questions you can’t ask when recruiting</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You must not ask candidates </a:t>
            </a:r>
            <a:r>
              <a:rPr lang="en-GB" dirty="0" smtClean="0"/>
              <a:t>about</a:t>
            </a:r>
            <a:r>
              <a:rPr lang="hr-HR" dirty="0" smtClean="0"/>
              <a:t> </a:t>
            </a:r>
            <a:r>
              <a:rPr lang="hr-HR" dirty="0" err="1" smtClean="0"/>
              <a:t>protected</a:t>
            </a:r>
            <a:r>
              <a:rPr lang="hr-HR" dirty="0" smtClean="0"/>
              <a:t> </a:t>
            </a:r>
            <a:r>
              <a:rPr lang="hr-HR" dirty="0" err="1" smtClean="0"/>
              <a:t>characteristic</a:t>
            </a:r>
            <a:r>
              <a:rPr lang="en-GB" dirty="0"/>
              <a:t> </a:t>
            </a:r>
            <a:r>
              <a:rPr lang="en-GB" dirty="0" smtClean="0"/>
              <a:t>or </a:t>
            </a:r>
            <a:r>
              <a:rPr lang="en-GB" dirty="0"/>
              <a:t>whether they:</a:t>
            </a:r>
            <a:endParaRPr lang="hr-HR" dirty="0"/>
          </a:p>
          <a:p>
            <a:pPr lvl="0"/>
            <a:r>
              <a:rPr lang="en-GB" dirty="0"/>
              <a:t>are married, single or in a civil partnership</a:t>
            </a:r>
            <a:endParaRPr lang="hr-HR" dirty="0"/>
          </a:p>
          <a:p>
            <a:pPr lvl="0"/>
            <a:r>
              <a:rPr lang="en-GB" dirty="0"/>
              <a:t>have children or plan to have children</a:t>
            </a:r>
            <a:endParaRPr lang="hr-HR" dirty="0">
              <a:effectLst/>
            </a:endParaRPr>
          </a:p>
        </p:txBody>
      </p:sp>
    </p:spTree>
    <p:extLst>
      <p:ext uri="{BB962C8B-B14F-4D97-AF65-F5344CB8AC3E}">
        <p14:creationId xmlns:p14="http://schemas.microsoft.com/office/powerpoint/2010/main" val="2777598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Asking about health or disability</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You can only ask about health </a:t>
            </a:r>
            <a:r>
              <a:rPr lang="en-GB" dirty="0" smtClean="0"/>
              <a:t>or</a:t>
            </a:r>
            <a:r>
              <a:rPr lang="hr-HR" dirty="0" smtClean="0"/>
              <a:t> </a:t>
            </a:r>
            <a:r>
              <a:rPr lang="hr-HR" dirty="0" err="1" smtClean="0"/>
              <a:t>disability</a:t>
            </a:r>
            <a:r>
              <a:rPr lang="en-GB" dirty="0"/>
              <a:t> </a:t>
            </a:r>
            <a:r>
              <a:rPr lang="en-GB" dirty="0" smtClean="0"/>
              <a:t>if</a:t>
            </a:r>
            <a:r>
              <a:rPr lang="en-GB" dirty="0"/>
              <a:t>:</a:t>
            </a:r>
            <a:endParaRPr lang="hr-HR" dirty="0"/>
          </a:p>
          <a:p>
            <a:pPr lvl="0"/>
            <a:r>
              <a:rPr lang="en-GB" dirty="0"/>
              <a:t>there are necessary requirements of the job that can’t be met with </a:t>
            </a:r>
            <a:r>
              <a:rPr lang="hr-HR" dirty="0" err="1" smtClean="0"/>
              <a:t>reasonable</a:t>
            </a:r>
            <a:r>
              <a:rPr lang="en-GB" dirty="0" smtClean="0"/>
              <a:t> </a:t>
            </a:r>
            <a:r>
              <a:rPr lang="hr-HR" dirty="0" err="1" smtClean="0"/>
              <a:t>adjustments</a:t>
            </a:r>
            <a:endParaRPr lang="hr-HR" dirty="0"/>
          </a:p>
          <a:p>
            <a:pPr lvl="0"/>
            <a:r>
              <a:rPr lang="en-GB" dirty="0"/>
              <a:t>you’re finding out if someone needs help to take part in a selection test or interview</a:t>
            </a:r>
            <a:endParaRPr lang="hr-HR" dirty="0"/>
          </a:p>
          <a:p>
            <a:pPr lvl="0"/>
            <a:r>
              <a:rPr lang="en-GB" dirty="0"/>
              <a:t>you’re using </a:t>
            </a:r>
            <a:r>
              <a:rPr lang="en-GB" dirty="0" smtClean="0"/>
              <a:t>‘</a:t>
            </a:r>
            <a:r>
              <a:rPr lang="hr-HR" dirty="0" err="1" smtClean="0"/>
              <a:t>positive</a:t>
            </a:r>
            <a:r>
              <a:rPr lang="hr-HR" dirty="0" smtClean="0"/>
              <a:t> </a:t>
            </a:r>
            <a:r>
              <a:rPr lang="hr-HR" dirty="0" err="1" smtClean="0"/>
              <a:t>action</a:t>
            </a:r>
            <a:r>
              <a:rPr lang="en-GB" dirty="0" smtClean="0"/>
              <a:t>’ </a:t>
            </a:r>
            <a:r>
              <a:rPr lang="en-GB" dirty="0"/>
              <a:t>to recruit a disabled person</a:t>
            </a:r>
            <a:endParaRPr lang="hr-HR" dirty="0"/>
          </a:p>
          <a:p>
            <a:r>
              <a:rPr lang="en-GB" dirty="0"/>
              <a:t>You might be breaking the law if any discrimination happens during their recruitment process, even if you use a recruitment agency.</a:t>
            </a:r>
            <a:endParaRPr lang="hr-HR" dirty="0"/>
          </a:p>
        </p:txBody>
      </p:sp>
    </p:spTree>
    <p:extLst>
      <p:ext uri="{BB962C8B-B14F-4D97-AF65-F5344CB8AC3E}">
        <p14:creationId xmlns:p14="http://schemas.microsoft.com/office/powerpoint/2010/main" val="7362030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Asking for a date of birth</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You can only ask for someone’s date of birth on an application form if they must be a certain age to do the job, e.g. selling alcohol.</a:t>
            </a:r>
            <a:endParaRPr lang="hr-HR" dirty="0"/>
          </a:p>
          <a:p>
            <a:r>
              <a:rPr lang="en-GB" dirty="0"/>
              <a:t>You can ask someone their date of birth on a separate equality monitoring form. You shouldn’t let the person selecting or interviewing candidates see this form.</a:t>
            </a:r>
            <a:endParaRPr lang="hr-HR" dirty="0"/>
          </a:p>
          <a:p>
            <a:endParaRPr lang="en-US" dirty="0"/>
          </a:p>
        </p:txBody>
      </p:sp>
    </p:spTree>
    <p:extLst>
      <p:ext uri="{BB962C8B-B14F-4D97-AF65-F5344CB8AC3E}">
        <p14:creationId xmlns:p14="http://schemas.microsoft.com/office/powerpoint/2010/main" val="348282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Read the short introductory paragraph and </a:t>
            </a:r>
            <a:r>
              <a:rPr lang="hr-HR" i="1" dirty="0" err="1" smtClean="0"/>
              <a:t>answer</a:t>
            </a:r>
            <a:r>
              <a:rPr lang="en-GB" i="1" dirty="0" smtClean="0"/>
              <a:t> </a:t>
            </a:r>
            <a:r>
              <a:rPr lang="en-GB" i="1" dirty="0"/>
              <a:t>the questions </a:t>
            </a:r>
            <a:endParaRPr lang="en-US" dirty="0"/>
          </a:p>
        </p:txBody>
      </p:sp>
      <p:sp>
        <p:nvSpPr>
          <p:cNvPr id="3" name="Content Placeholder 2"/>
          <p:cNvSpPr>
            <a:spLocks noGrp="1"/>
          </p:cNvSpPr>
          <p:nvPr>
            <p:ph idx="1"/>
          </p:nvPr>
        </p:nvSpPr>
        <p:spPr/>
        <p:txBody>
          <a:bodyPr/>
          <a:lstStyle/>
          <a:p>
            <a:r>
              <a:rPr lang="en-GB" dirty="0"/>
              <a:t>Employment law regulates the rights and duties of employers and employees. Its main aim is to protect workers’ rights and ensure that they are treated fairly by the employer and provided adequate working conditions.</a:t>
            </a:r>
            <a:endParaRPr lang="hr-HR" dirty="0"/>
          </a:p>
          <a:p>
            <a:pPr lvl="0"/>
            <a:r>
              <a:rPr lang="hr-HR" dirty="0" smtClean="0"/>
              <a:t>1. </a:t>
            </a:r>
            <a:r>
              <a:rPr lang="en-GB" dirty="0" smtClean="0"/>
              <a:t>Think </a:t>
            </a:r>
            <a:r>
              <a:rPr lang="en-GB" dirty="0"/>
              <a:t>of ways employment relations are regulated by the law. Why do you think the state should protect employees? What kinds of dangers could employees be exposed to in an employment relationship?</a:t>
            </a:r>
            <a:endParaRPr lang="hr-HR" dirty="0"/>
          </a:p>
          <a:p>
            <a:pPr lvl="0"/>
            <a:r>
              <a:rPr lang="hr-HR" dirty="0" smtClean="0"/>
              <a:t>2. </a:t>
            </a:r>
            <a:r>
              <a:rPr lang="en-GB" dirty="0" smtClean="0"/>
              <a:t>What </a:t>
            </a:r>
            <a:r>
              <a:rPr lang="en-GB" dirty="0"/>
              <a:t>forms of employment can you think of?</a:t>
            </a:r>
            <a:endParaRPr lang="hr-HR" dirty="0"/>
          </a:p>
          <a:p>
            <a:endParaRPr lang="en-US" dirty="0"/>
          </a:p>
        </p:txBody>
      </p:sp>
    </p:spTree>
    <p:extLst>
      <p:ext uri="{BB962C8B-B14F-4D97-AF65-F5344CB8AC3E}">
        <p14:creationId xmlns:p14="http://schemas.microsoft.com/office/powerpoint/2010/main" val="34455857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Spent criminal convictions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Applicants don’t have to tell you </a:t>
            </a:r>
            <a:r>
              <a:rPr lang="en-GB" dirty="0" smtClean="0"/>
              <a:t>about</a:t>
            </a:r>
            <a:r>
              <a:rPr lang="hr-HR" dirty="0" smtClean="0"/>
              <a:t> </a:t>
            </a:r>
            <a:r>
              <a:rPr lang="hr-HR" dirty="0" err="1" smtClean="0"/>
              <a:t>criminal</a:t>
            </a:r>
            <a:r>
              <a:rPr lang="hr-HR" dirty="0" smtClean="0"/>
              <a:t> </a:t>
            </a:r>
            <a:r>
              <a:rPr lang="hr-HR" dirty="0" err="1" smtClean="0"/>
              <a:t>convictions</a:t>
            </a:r>
            <a:r>
              <a:rPr lang="hr-HR" dirty="0" smtClean="0"/>
              <a:t> </a:t>
            </a:r>
            <a:r>
              <a:rPr lang="hr-HR" dirty="0" err="1" smtClean="0"/>
              <a:t>that</a:t>
            </a:r>
            <a:r>
              <a:rPr lang="hr-HR" dirty="0" smtClean="0"/>
              <a:t> are </a:t>
            </a:r>
            <a:r>
              <a:rPr lang="hr-HR" dirty="0" err="1" smtClean="0"/>
              <a:t>spent</a:t>
            </a:r>
            <a:r>
              <a:rPr lang="hr-HR" dirty="0" smtClean="0"/>
              <a:t> </a:t>
            </a:r>
            <a:r>
              <a:rPr lang="en-GB" dirty="0" smtClean="0"/>
              <a:t>. </a:t>
            </a:r>
            <a:endParaRPr lang="hr-HR" dirty="0" smtClean="0"/>
          </a:p>
          <a:p>
            <a:r>
              <a:rPr lang="en-GB" dirty="0" smtClean="0"/>
              <a:t>You </a:t>
            </a:r>
            <a:r>
              <a:rPr lang="en-GB" dirty="0"/>
              <a:t>must treat the applicant as if the conviction has not happened, and cannot refuse to employ the person because of their conviction.</a:t>
            </a:r>
            <a:endParaRPr lang="hr-HR" dirty="0"/>
          </a:p>
          <a:p>
            <a:r>
              <a:rPr lang="en-GB" dirty="0"/>
              <a:t>There are some areas of employment that are exempt from this rule, e.g. schools.</a:t>
            </a:r>
            <a:endParaRPr lang="hr-HR" dirty="0"/>
          </a:p>
          <a:p>
            <a:endParaRPr lang="en-US" dirty="0"/>
          </a:p>
        </p:txBody>
      </p:sp>
    </p:spTree>
    <p:extLst>
      <p:ext uri="{BB962C8B-B14F-4D97-AF65-F5344CB8AC3E}">
        <p14:creationId xmlns:p14="http://schemas.microsoft.com/office/powerpoint/2010/main" val="36288016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Trade union membership</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You must not use membership of a trade union as a factor in deciding whether to employ someone. This includes:</a:t>
            </a:r>
            <a:endParaRPr lang="hr-HR" dirty="0"/>
          </a:p>
          <a:p>
            <a:pPr lvl="0"/>
            <a:r>
              <a:rPr lang="en-GB" dirty="0"/>
              <a:t>not employing someone because they’re a member of a trade union</a:t>
            </a:r>
            <a:endParaRPr lang="hr-HR" dirty="0"/>
          </a:p>
          <a:p>
            <a:pPr lvl="0"/>
            <a:r>
              <a:rPr lang="en-GB" dirty="0"/>
              <a:t>insisting someone joins a trade union before you’ll employ them</a:t>
            </a:r>
            <a:endParaRPr lang="hr-HR" dirty="0"/>
          </a:p>
          <a:p>
            <a:endParaRPr lang="en-US" dirty="0"/>
          </a:p>
        </p:txBody>
      </p:sp>
    </p:spTree>
    <p:extLst>
      <p:ext uri="{BB962C8B-B14F-4D97-AF65-F5344CB8AC3E}">
        <p14:creationId xmlns:p14="http://schemas.microsoft.com/office/powerpoint/2010/main" val="1580202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Employing people with protected characteristics</a:t>
            </a:r>
            <a:endParaRPr lang="hr-HR" dirty="0"/>
          </a:p>
        </p:txBody>
      </p:sp>
      <p:sp>
        <p:nvSpPr>
          <p:cNvPr id="3" name="Content Placeholder 2"/>
          <p:cNvSpPr>
            <a:spLocks noGrp="1"/>
          </p:cNvSpPr>
          <p:nvPr>
            <p:ph idx="1"/>
          </p:nvPr>
        </p:nvSpPr>
        <p:spPr/>
        <p:txBody>
          <a:bodyPr>
            <a:normAutofit lnSpcReduction="10000"/>
          </a:bodyPr>
          <a:lstStyle/>
          <a:p>
            <a:r>
              <a:rPr lang="en-GB" dirty="0"/>
              <a:t>You can choose a candidate who has </a:t>
            </a:r>
            <a:r>
              <a:rPr lang="en-GB" dirty="0" smtClean="0"/>
              <a:t>a</a:t>
            </a:r>
            <a:r>
              <a:rPr lang="hr-HR" dirty="0" smtClean="0"/>
              <a:t> </a:t>
            </a:r>
            <a:r>
              <a:rPr lang="hr-HR" dirty="0" err="1" smtClean="0"/>
              <a:t>protected</a:t>
            </a:r>
            <a:r>
              <a:rPr lang="hr-HR" dirty="0" smtClean="0"/>
              <a:t> </a:t>
            </a:r>
            <a:r>
              <a:rPr lang="hr-HR" dirty="0" err="1" smtClean="0"/>
              <a:t>characteristic</a:t>
            </a:r>
            <a:r>
              <a:rPr lang="en-GB" dirty="0"/>
              <a:t> over one who doesn’t if they’re both suitable for the job and you think that people with that characteristic</a:t>
            </a:r>
            <a:r>
              <a:rPr lang="en-GB" dirty="0" smtClean="0"/>
              <a:t>:</a:t>
            </a:r>
            <a:endParaRPr lang="hr-HR" dirty="0"/>
          </a:p>
          <a:p>
            <a:pPr lvl="0"/>
            <a:r>
              <a:rPr lang="en-GB" dirty="0"/>
              <a:t>are underrepresented in the workforce, profession or industry</a:t>
            </a:r>
            <a:endParaRPr lang="hr-HR" dirty="0"/>
          </a:p>
          <a:p>
            <a:pPr lvl="0"/>
            <a:r>
              <a:rPr lang="en-GB" dirty="0"/>
              <a:t>suffer a disadvantage connected to that characteristic (e.g. people from a certain ethnic group are not often given jobs in your sector</a:t>
            </a:r>
            <a:r>
              <a:rPr lang="en-GB" dirty="0" smtClean="0"/>
              <a:t>)</a:t>
            </a:r>
            <a:endParaRPr lang="hr-HR" dirty="0"/>
          </a:p>
          <a:p>
            <a:r>
              <a:rPr lang="en-GB" dirty="0"/>
              <a:t>You can only do this if you’re trying to address the under-representation or disadvantage for that particular characteristic. You must make decisions on a case by case basis and not because of a certain policy</a:t>
            </a:r>
            <a:r>
              <a:rPr lang="en-GB" dirty="0" smtClean="0"/>
              <a:t>.</a:t>
            </a:r>
            <a:endParaRPr lang="hr-HR" dirty="0"/>
          </a:p>
          <a:p>
            <a:r>
              <a:rPr lang="en-GB" dirty="0"/>
              <a:t>You can’t choose a candidate who isn’t as suitable for the job just because they have a protected characteristic.</a:t>
            </a:r>
            <a:endParaRPr lang="hr-HR" dirty="0"/>
          </a:p>
          <a:p>
            <a:endParaRPr lang="en-US" dirty="0"/>
          </a:p>
        </p:txBody>
      </p:sp>
    </p:spTree>
    <p:extLst>
      <p:ext uri="{BB962C8B-B14F-4D97-AF65-F5344CB8AC3E}">
        <p14:creationId xmlns:p14="http://schemas.microsoft.com/office/powerpoint/2010/main" val="3995614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Favouring disabled candidates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When a disabled person and a non-disabled person both meet the job requirements, you can treat the disabled person more favourably.</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28451655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Discussion</a:t>
            </a:r>
            <a:endParaRPr lang="en-US" dirty="0"/>
          </a:p>
        </p:txBody>
      </p:sp>
      <p:sp>
        <p:nvSpPr>
          <p:cNvPr id="3" name="Content Placeholder 2"/>
          <p:cNvSpPr>
            <a:spLocks noGrp="1"/>
          </p:cNvSpPr>
          <p:nvPr>
            <p:ph idx="1"/>
          </p:nvPr>
        </p:nvSpPr>
        <p:spPr/>
        <p:txBody>
          <a:bodyPr/>
          <a:lstStyle/>
          <a:p>
            <a:pPr lvl="0"/>
            <a:r>
              <a:rPr lang="en-GB" dirty="0"/>
              <a:t>According to the text, job advertisements should not refer to ‘recent graduates’ or ‘highly experienced’ candidates unless these are actual requirements for the position. Can you think of examples where such requirements might be permissible?</a:t>
            </a:r>
            <a:endParaRPr lang="hr-HR" dirty="0"/>
          </a:p>
          <a:p>
            <a:pPr lvl="0"/>
            <a:r>
              <a:rPr lang="en-GB" dirty="0"/>
              <a:t>The text refers to ‘positive action’. What types of employers are suitable for implementing such policy?</a:t>
            </a:r>
            <a:endParaRPr lang="hr-HR" dirty="0"/>
          </a:p>
          <a:p>
            <a:pPr lvl="0"/>
            <a:r>
              <a:rPr lang="en-GB" dirty="0"/>
              <a:t>What is your opinion of the fact that the person interviewing a candidate is not allowed to know their age? Could this be a disadvantage?</a:t>
            </a:r>
            <a:endParaRPr lang="hr-HR" dirty="0"/>
          </a:p>
          <a:p>
            <a:endParaRPr lang="en-US" dirty="0"/>
          </a:p>
        </p:txBody>
      </p:sp>
    </p:spTree>
    <p:extLst>
      <p:ext uri="{BB962C8B-B14F-4D97-AF65-F5344CB8AC3E}">
        <p14:creationId xmlns:p14="http://schemas.microsoft.com/office/powerpoint/2010/main" val="6034558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VIII Choose one of the following research tasks and prepare a class presentation or report.</a:t>
            </a:r>
            <a:r>
              <a:rPr lang="hr-HR" b="1" dirty="0"/>
              <a:t/>
            </a:r>
            <a:br>
              <a:rPr lang="hr-HR" b="1" dirty="0"/>
            </a:br>
            <a:endParaRPr lang="en-US" dirty="0"/>
          </a:p>
        </p:txBody>
      </p:sp>
      <p:sp>
        <p:nvSpPr>
          <p:cNvPr id="3" name="Content Placeholder 2"/>
          <p:cNvSpPr>
            <a:spLocks noGrp="1"/>
          </p:cNvSpPr>
          <p:nvPr>
            <p:ph idx="1"/>
          </p:nvPr>
        </p:nvSpPr>
        <p:spPr/>
        <p:txBody>
          <a:bodyPr/>
          <a:lstStyle/>
          <a:p>
            <a:pPr lvl="0"/>
            <a:r>
              <a:rPr lang="en-GB" dirty="0"/>
              <a:t>In Croatian law, the principal regulation governing non-discrimination is the Anti-Discrimination Act (Official Gazette 85/08, 112/12). Find out how the Croatian anti-discrimination provisions compare to what you have learned about English law.</a:t>
            </a:r>
            <a:endParaRPr lang="hr-HR" dirty="0"/>
          </a:p>
          <a:p>
            <a:pPr lvl="0"/>
            <a:r>
              <a:rPr lang="en-GB" dirty="0"/>
              <a:t>The central public institution responsible for handling discrimination-related complaints is the </a:t>
            </a:r>
            <a:r>
              <a:rPr lang="en-GB" b="1" dirty="0"/>
              <a:t>ombudsman</a:t>
            </a:r>
            <a:r>
              <a:rPr lang="en-GB" dirty="0"/>
              <a:t>. Find out more about this institution in Croatia.</a:t>
            </a:r>
            <a:endParaRPr lang="hr-HR" dirty="0"/>
          </a:p>
          <a:p>
            <a:pPr lvl="0"/>
            <a:r>
              <a:rPr lang="en-GB" dirty="0"/>
              <a:t>Find out more about other employment disputes such as Rainbow v Milton Keynes Council (2007), English v Thomas Sanderson Ltd. (2008), </a:t>
            </a:r>
            <a:r>
              <a:rPr lang="en-GB" dirty="0" err="1"/>
              <a:t>Chondol</a:t>
            </a:r>
            <a:r>
              <a:rPr lang="en-GB" dirty="0"/>
              <a:t> v Liverpool County Council (2008) or </a:t>
            </a:r>
            <a:r>
              <a:rPr lang="en-GB" dirty="0" err="1"/>
              <a:t>Sandsfield</a:t>
            </a:r>
            <a:r>
              <a:rPr lang="en-GB" dirty="0"/>
              <a:t> Gravel Co Ltd v Loving (2009). </a:t>
            </a:r>
            <a:endParaRPr lang="hr-HR" dirty="0"/>
          </a:p>
          <a:p>
            <a:pPr lvl="0"/>
            <a:r>
              <a:rPr lang="en-GB" dirty="0"/>
              <a:t>Croatia has a fairly recently set up system of labour courts that operate within municipal courts. Find out what the most frequent grounds for employment disputes are in these courts.</a:t>
            </a:r>
            <a:endParaRPr lang="hr-HR" dirty="0"/>
          </a:p>
          <a:p>
            <a:endParaRPr lang="en-US" dirty="0"/>
          </a:p>
        </p:txBody>
      </p:sp>
    </p:spTree>
    <p:extLst>
      <p:ext uri="{BB962C8B-B14F-4D97-AF65-F5344CB8AC3E}">
        <p14:creationId xmlns:p14="http://schemas.microsoft.com/office/powerpoint/2010/main" val="41065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Legal Regulation of Employment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In many countries employment relations are governed by comprehensive </a:t>
            </a:r>
            <a:r>
              <a:rPr lang="en-GB" b="1" dirty="0"/>
              <a:t>labour codes</a:t>
            </a:r>
            <a:r>
              <a:rPr lang="en-GB" dirty="0"/>
              <a:t>. </a:t>
            </a:r>
            <a:endParaRPr lang="hr-HR" dirty="0" smtClean="0"/>
          </a:p>
          <a:p>
            <a:r>
              <a:rPr lang="en-GB" dirty="0" smtClean="0"/>
              <a:t>In </a:t>
            </a:r>
            <a:r>
              <a:rPr lang="hr-HR" dirty="0" err="1" smtClean="0"/>
              <a:t>the</a:t>
            </a:r>
            <a:r>
              <a:rPr lang="hr-HR" dirty="0" smtClean="0"/>
              <a:t> UK</a:t>
            </a:r>
            <a:r>
              <a:rPr lang="en-GB" dirty="0" smtClean="0"/>
              <a:t>, sources </a:t>
            </a:r>
            <a:r>
              <a:rPr lang="en-GB" dirty="0"/>
              <a:t>of employment law include </a:t>
            </a:r>
            <a:r>
              <a:rPr lang="en-GB" dirty="0" smtClean="0"/>
              <a:t>statutes</a:t>
            </a:r>
            <a:r>
              <a:rPr lang="en-GB" dirty="0"/>
              <a:t>, such as the Employment Act (2008), Employment Relations Act (2004), Equality Act (2010), </a:t>
            </a:r>
            <a:r>
              <a:rPr lang="hr-HR" dirty="0" err="1" smtClean="0"/>
              <a:t>etc</a:t>
            </a:r>
            <a:r>
              <a:rPr lang="hr-HR" dirty="0" smtClean="0"/>
              <a:t>. </a:t>
            </a:r>
            <a:endParaRPr lang="hr-HR" dirty="0"/>
          </a:p>
          <a:p>
            <a:r>
              <a:rPr lang="en-GB" dirty="0" smtClean="0"/>
              <a:t>Statutory </a:t>
            </a:r>
            <a:r>
              <a:rPr lang="en-GB" dirty="0"/>
              <a:t>rights include the </a:t>
            </a:r>
            <a:r>
              <a:rPr lang="en-GB" b="1" dirty="0"/>
              <a:t>minimum wage</a:t>
            </a:r>
            <a:r>
              <a:rPr lang="en-GB" dirty="0"/>
              <a:t>, the right to </a:t>
            </a:r>
            <a:r>
              <a:rPr lang="en-GB" b="1" dirty="0"/>
              <a:t>equal pay for like work</a:t>
            </a:r>
            <a:r>
              <a:rPr lang="en-GB" dirty="0"/>
              <a:t>, non-discrimination, the right to </a:t>
            </a:r>
            <a:r>
              <a:rPr lang="en-GB" b="1" dirty="0"/>
              <a:t>sick and parental leave</a:t>
            </a:r>
            <a:r>
              <a:rPr lang="en-GB" dirty="0"/>
              <a:t>, the right to be represented by a </a:t>
            </a:r>
            <a:r>
              <a:rPr lang="en-GB" b="1" dirty="0"/>
              <a:t>trade union</a:t>
            </a:r>
            <a:r>
              <a:rPr lang="en-GB" dirty="0"/>
              <a:t>, etc. </a:t>
            </a:r>
            <a:endParaRPr lang="hr-HR" dirty="0" smtClean="0"/>
          </a:p>
          <a:p>
            <a:r>
              <a:rPr lang="hr-HR" dirty="0"/>
              <a:t>C</a:t>
            </a:r>
            <a:r>
              <a:rPr lang="en-GB" dirty="0" err="1" smtClean="0"/>
              <a:t>ase</a:t>
            </a:r>
            <a:r>
              <a:rPr lang="en-GB" dirty="0" smtClean="0"/>
              <a:t> </a:t>
            </a:r>
            <a:r>
              <a:rPr lang="en-GB" dirty="0"/>
              <a:t>law still provides numerous tests for determining </a:t>
            </a:r>
            <a:r>
              <a:rPr lang="en-GB" b="1" dirty="0"/>
              <a:t>employee status</a:t>
            </a:r>
            <a:r>
              <a:rPr lang="en-GB" dirty="0"/>
              <a:t> (full-time, part-time, occasional work, agency work) where a clear, written contractual specification is lacking.</a:t>
            </a:r>
            <a:endParaRPr lang="hr-HR" dirty="0"/>
          </a:p>
          <a:p>
            <a:endParaRPr lang="en-US" dirty="0"/>
          </a:p>
        </p:txBody>
      </p:sp>
    </p:spTree>
    <p:extLst>
      <p:ext uri="{BB962C8B-B14F-4D97-AF65-F5344CB8AC3E}">
        <p14:creationId xmlns:p14="http://schemas.microsoft.com/office/powerpoint/2010/main" val="2579746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Employment contract</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smtClean="0"/>
              <a:t>regulates </a:t>
            </a:r>
            <a:r>
              <a:rPr lang="en-GB" dirty="0"/>
              <a:t>the relationship, rights and obligations of a particular employee with regard to the employer. </a:t>
            </a:r>
            <a:endParaRPr lang="hr-HR" dirty="0" smtClean="0"/>
          </a:p>
          <a:p>
            <a:r>
              <a:rPr lang="en-GB" dirty="0" smtClean="0"/>
              <a:t>an </a:t>
            </a:r>
            <a:r>
              <a:rPr lang="en-GB" dirty="0"/>
              <a:t>imbalance of bargaining power between the </a:t>
            </a:r>
            <a:r>
              <a:rPr lang="hr-HR" dirty="0" err="1" smtClean="0"/>
              <a:t>employer</a:t>
            </a:r>
            <a:r>
              <a:rPr lang="hr-HR" dirty="0" smtClean="0"/>
              <a:t> </a:t>
            </a:r>
            <a:r>
              <a:rPr lang="hr-HR" dirty="0" err="1" smtClean="0"/>
              <a:t>and</a:t>
            </a:r>
            <a:r>
              <a:rPr lang="hr-HR" dirty="0" smtClean="0"/>
              <a:t> </a:t>
            </a:r>
            <a:r>
              <a:rPr lang="en-GB" dirty="0" smtClean="0"/>
              <a:t>the employee. </a:t>
            </a:r>
            <a:endParaRPr lang="hr-HR" dirty="0" smtClean="0"/>
          </a:p>
          <a:p>
            <a:r>
              <a:rPr lang="en-GB" dirty="0" smtClean="0"/>
              <a:t>For </a:t>
            </a:r>
            <a:r>
              <a:rPr lang="en-GB" dirty="0"/>
              <a:t>this reason, </a:t>
            </a:r>
            <a:r>
              <a:rPr lang="hr-HR" dirty="0" smtClean="0"/>
              <a:t>some</a:t>
            </a:r>
            <a:r>
              <a:rPr lang="en-GB" dirty="0" smtClean="0"/>
              <a:t> </a:t>
            </a:r>
            <a:r>
              <a:rPr lang="en-GB" dirty="0"/>
              <a:t>statutory protection is </a:t>
            </a:r>
            <a:r>
              <a:rPr lang="en-GB" dirty="0" smtClean="0"/>
              <a:t>provided</a:t>
            </a:r>
            <a:r>
              <a:rPr lang="hr-HR" dirty="0" smtClean="0"/>
              <a:t>, </a:t>
            </a:r>
            <a:r>
              <a:rPr lang="hr-HR" dirty="0" err="1" smtClean="0"/>
              <a:t>e.g</a:t>
            </a:r>
            <a:r>
              <a:rPr lang="hr-HR" dirty="0" smtClean="0"/>
              <a:t>. </a:t>
            </a:r>
            <a:r>
              <a:rPr lang="en-GB" dirty="0" smtClean="0"/>
              <a:t>protection in </a:t>
            </a:r>
            <a:r>
              <a:rPr lang="en-GB" dirty="0"/>
              <a:t>the event of employment contract termination and protection against discrimination. </a:t>
            </a:r>
            <a:endParaRPr lang="hr-HR" dirty="0" smtClean="0"/>
          </a:p>
          <a:p>
            <a:r>
              <a:rPr lang="en-GB" dirty="0" smtClean="0"/>
              <a:t>The </a:t>
            </a:r>
            <a:r>
              <a:rPr lang="en-GB" dirty="0"/>
              <a:t>contents of an employment contract may be dictated by a </a:t>
            </a:r>
            <a:r>
              <a:rPr lang="en-GB" b="1" dirty="0"/>
              <a:t>collective </a:t>
            </a:r>
            <a:r>
              <a:rPr lang="en-GB" b="1" dirty="0" smtClean="0"/>
              <a:t>agreement</a:t>
            </a:r>
            <a:r>
              <a:rPr lang="hr-HR" dirty="0"/>
              <a:t> </a:t>
            </a:r>
            <a:r>
              <a:rPr lang="hr-HR" dirty="0" smtClean="0"/>
              <a:t>-</a:t>
            </a:r>
            <a:r>
              <a:rPr lang="en-GB" dirty="0" smtClean="0"/>
              <a:t> </a:t>
            </a:r>
            <a:r>
              <a:rPr lang="en-GB" dirty="0"/>
              <a:t>result of negotiations between the employer and the trade union. </a:t>
            </a:r>
            <a:endParaRPr lang="hr-HR" dirty="0" smtClean="0"/>
          </a:p>
          <a:p>
            <a:r>
              <a:rPr lang="en-GB" dirty="0" smtClean="0"/>
              <a:t>statute </a:t>
            </a:r>
            <a:r>
              <a:rPr lang="en-GB" dirty="0"/>
              <a:t>obliges the employer to provide </a:t>
            </a:r>
            <a:r>
              <a:rPr lang="en-GB" b="1" dirty="0"/>
              <a:t>written particulars</a:t>
            </a:r>
            <a:r>
              <a:rPr lang="en-GB" dirty="0"/>
              <a:t> of </a:t>
            </a:r>
            <a:r>
              <a:rPr lang="en-GB" dirty="0" smtClean="0"/>
              <a:t>employment</a:t>
            </a:r>
            <a:endParaRPr lang="en-US" dirty="0"/>
          </a:p>
        </p:txBody>
      </p:sp>
    </p:spTree>
    <p:extLst>
      <p:ext uri="{BB962C8B-B14F-4D97-AF65-F5344CB8AC3E}">
        <p14:creationId xmlns:p14="http://schemas.microsoft.com/office/powerpoint/2010/main" val="2691278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Employment contract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written </a:t>
            </a:r>
            <a:r>
              <a:rPr lang="en-GB" dirty="0" smtClean="0"/>
              <a:t>particulars</a:t>
            </a:r>
            <a:r>
              <a:rPr lang="hr-HR" dirty="0" smtClean="0"/>
              <a:t>: </a:t>
            </a:r>
            <a:r>
              <a:rPr lang="en-GB" dirty="0" smtClean="0"/>
              <a:t>the </a:t>
            </a:r>
            <a:r>
              <a:rPr lang="en-GB" dirty="0"/>
              <a:t>names of the contracting parties, the date of commencement of employment, </a:t>
            </a:r>
            <a:r>
              <a:rPr lang="en-GB" b="1" dirty="0"/>
              <a:t>remuneration </a:t>
            </a:r>
            <a:r>
              <a:rPr lang="en-GB" dirty="0"/>
              <a:t>details (rate, calculation method and payment intervals), </a:t>
            </a:r>
            <a:r>
              <a:rPr lang="en-GB" b="1" dirty="0"/>
              <a:t>working hours</a:t>
            </a:r>
            <a:r>
              <a:rPr lang="en-GB" dirty="0"/>
              <a:t>, </a:t>
            </a:r>
            <a:r>
              <a:rPr lang="en-GB" b="1" dirty="0"/>
              <a:t>holiday entitlement</a:t>
            </a:r>
            <a:r>
              <a:rPr lang="en-GB" dirty="0"/>
              <a:t>, provisions concerning </a:t>
            </a:r>
            <a:r>
              <a:rPr lang="en-GB" b="1" dirty="0"/>
              <a:t>sick leave </a:t>
            </a:r>
            <a:r>
              <a:rPr lang="en-GB" dirty="0"/>
              <a:t>and </a:t>
            </a:r>
            <a:r>
              <a:rPr lang="en-GB" b="1" dirty="0"/>
              <a:t>sick pay</a:t>
            </a:r>
            <a:r>
              <a:rPr lang="en-GB" dirty="0"/>
              <a:t>, and </a:t>
            </a:r>
            <a:r>
              <a:rPr lang="en-GB" b="1" dirty="0"/>
              <a:t>pension </a:t>
            </a:r>
            <a:r>
              <a:rPr lang="en-GB" b="1" dirty="0" smtClean="0"/>
              <a:t>schemes</a:t>
            </a:r>
            <a:endParaRPr lang="hr-HR" dirty="0"/>
          </a:p>
          <a:p>
            <a:r>
              <a:rPr lang="en-GB" dirty="0" smtClean="0"/>
              <a:t> </a:t>
            </a:r>
            <a:r>
              <a:rPr lang="en-GB" dirty="0"/>
              <a:t>Further details include </a:t>
            </a:r>
            <a:r>
              <a:rPr lang="en-GB" b="1" dirty="0"/>
              <a:t>duration of contract</a:t>
            </a:r>
            <a:r>
              <a:rPr lang="en-GB" dirty="0"/>
              <a:t>, </a:t>
            </a:r>
            <a:r>
              <a:rPr lang="en-GB" b="1" dirty="0"/>
              <a:t>job title </a:t>
            </a:r>
            <a:r>
              <a:rPr lang="en-GB" dirty="0"/>
              <a:t>and brief description, </a:t>
            </a:r>
            <a:r>
              <a:rPr lang="en-GB" b="1" dirty="0"/>
              <a:t>place of work,</a:t>
            </a:r>
            <a:r>
              <a:rPr lang="en-GB" dirty="0"/>
              <a:t> </a:t>
            </a:r>
            <a:r>
              <a:rPr lang="en-GB" b="1" dirty="0"/>
              <a:t>notice period</a:t>
            </a:r>
            <a:r>
              <a:rPr lang="en-GB" dirty="0"/>
              <a:t>, a reference to </a:t>
            </a:r>
            <a:r>
              <a:rPr lang="en-GB" b="1" dirty="0"/>
              <a:t>disciplinary rules </a:t>
            </a:r>
            <a:r>
              <a:rPr lang="en-GB" dirty="0"/>
              <a:t>and procedures, </a:t>
            </a:r>
            <a:r>
              <a:rPr lang="hr-HR" dirty="0" err="1" smtClean="0"/>
              <a:t>etc</a:t>
            </a:r>
            <a:r>
              <a:rPr lang="hr-HR" dirty="0" smtClean="0"/>
              <a:t>.</a:t>
            </a:r>
            <a:endParaRPr lang="hr-HR" dirty="0"/>
          </a:p>
          <a:p>
            <a:endParaRPr lang="en-US" dirty="0"/>
          </a:p>
        </p:txBody>
      </p:sp>
    </p:spTree>
    <p:extLst>
      <p:ext uri="{BB962C8B-B14F-4D97-AF65-F5344CB8AC3E}">
        <p14:creationId xmlns:p14="http://schemas.microsoft.com/office/powerpoint/2010/main" val="798255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End of employment</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smtClean="0"/>
              <a:t>Employment </a:t>
            </a:r>
            <a:r>
              <a:rPr lang="en-GB" dirty="0"/>
              <a:t>can be terminated by the expiration of a </a:t>
            </a:r>
            <a:r>
              <a:rPr lang="en-GB" b="1" dirty="0"/>
              <a:t>fixed-term contract</a:t>
            </a:r>
            <a:r>
              <a:rPr lang="en-GB" dirty="0"/>
              <a:t>, by </a:t>
            </a:r>
            <a:r>
              <a:rPr lang="en-GB" b="1" dirty="0"/>
              <a:t>mutual agreement</a:t>
            </a:r>
            <a:r>
              <a:rPr lang="en-GB" dirty="0"/>
              <a:t>, or by death or </a:t>
            </a:r>
            <a:r>
              <a:rPr lang="en-GB" b="1" dirty="0"/>
              <a:t>dissolution</a:t>
            </a:r>
            <a:r>
              <a:rPr lang="en-GB" dirty="0"/>
              <a:t> of the employer</a:t>
            </a:r>
            <a:r>
              <a:rPr lang="en-GB" dirty="0" smtClean="0"/>
              <a:t>.</a:t>
            </a:r>
            <a:endParaRPr lang="hr-HR" dirty="0" smtClean="0"/>
          </a:p>
          <a:p>
            <a:r>
              <a:rPr lang="en-GB" dirty="0" smtClean="0"/>
              <a:t> </a:t>
            </a:r>
            <a:r>
              <a:rPr lang="en-GB" dirty="0"/>
              <a:t>If the employer has a </a:t>
            </a:r>
            <a:r>
              <a:rPr lang="en-GB" b="1" dirty="0"/>
              <a:t>surplus </a:t>
            </a:r>
            <a:r>
              <a:rPr lang="en-GB" dirty="0"/>
              <a:t>of workers, an employee can </a:t>
            </a:r>
            <a:r>
              <a:rPr lang="en-GB" b="1" dirty="0"/>
              <a:t>be made redundant</a:t>
            </a:r>
            <a:r>
              <a:rPr lang="en-GB" dirty="0"/>
              <a:t>. </a:t>
            </a:r>
            <a:r>
              <a:rPr lang="en-GB" b="1" dirty="0"/>
              <a:t>Redundancy payments</a:t>
            </a:r>
            <a:r>
              <a:rPr lang="en-GB" dirty="0"/>
              <a:t> to the employee are sometimes made in such cases</a:t>
            </a:r>
            <a:r>
              <a:rPr lang="en-GB" dirty="0" smtClean="0"/>
              <a:t>.</a:t>
            </a:r>
            <a:endParaRPr lang="hr-HR" dirty="0" smtClean="0"/>
          </a:p>
          <a:p>
            <a:r>
              <a:rPr lang="en-GB" dirty="0" smtClean="0"/>
              <a:t> </a:t>
            </a:r>
            <a:r>
              <a:rPr lang="en-GB" dirty="0"/>
              <a:t>In the event of </a:t>
            </a:r>
            <a:r>
              <a:rPr lang="en-GB" b="1" dirty="0"/>
              <a:t>gross misconduct</a:t>
            </a:r>
            <a:r>
              <a:rPr lang="en-GB" dirty="0"/>
              <a:t> an employee can be </a:t>
            </a:r>
            <a:r>
              <a:rPr lang="en-GB" b="1" dirty="0"/>
              <a:t>summarily dismissed</a:t>
            </a:r>
            <a:r>
              <a:rPr lang="en-GB" dirty="0"/>
              <a:t>, where employment is terminated instantly or as soon as reliable evidence of misconduct is obtained. </a:t>
            </a:r>
            <a:endParaRPr lang="en-US" dirty="0"/>
          </a:p>
        </p:txBody>
      </p:sp>
    </p:spTree>
    <p:extLst>
      <p:ext uri="{BB962C8B-B14F-4D97-AF65-F5344CB8AC3E}">
        <p14:creationId xmlns:p14="http://schemas.microsoft.com/office/powerpoint/2010/main" val="783199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End of employment</a:t>
            </a:r>
            <a:endParaRPr lang="en-US" dirty="0"/>
          </a:p>
        </p:txBody>
      </p:sp>
      <p:sp>
        <p:nvSpPr>
          <p:cNvPr id="3" name="Content Placeholder 2"/>
          <p:cNvSpPr>
            <a:spLocks noGrp="1"/>
          </p:cNvSpPr>
          <p:nvPr>
            <p:ph idx="1"/>
          </p:nvPr>
        </p:nvSpPr>
        <p:spPr/>
        <p:txBody>
          <a:bodyPr/>
          <a:lstStyle/>
          <a:p>
            <a:r>
              <a:rPr lang="en-GB" dirty="0"/>
              <a:t>If the </a:t>
            </a:r>
            <a:r>
              <a:rPr lang="en-GB" b="1" dirty="0"/>
              <a:t>notice period </a:t>
            </a:r>
            <a:r>
              <a:rPr lang="en-GB" dirty="0"/>
              <a:t>for dismissal was not observed by the employer, or if the contract was terminated on unlawful grounds, the employee may have a claim for </a:t>
            </a:r>
            <a:r>
              <a:rPr lang="en-GB" b="1" dirty="0"/>
              <a:t>unfair </a:t>
            </a:r>
            <a:r>
              <a:rPr lang="en-GB" dirty="0"/>
              <a:t>or </a:t>
            </a:r>
            <a:r>
              <a:rPr lang="en-GB" b="1" dirty="0"/>
              <a:t>wrongful dismissal</a:t>
            </a:r>
            <a:r>
              <a:rPr lang="en-GB" dirty="0"/>
              <a:t>. </a:t>
            </a:r>
            <a:endParaRPr lang="hr-HR" dirty="0" smtClean="0"/>
          </a:p>
          <a:p>
            <a:r>
              <a:rPr lang="en-GB" dirty="0" smtClean="0"/>
              <a:t>An </a:t>
            </a:r>
            <a:r>
              <a:rPr lang="en-GB" dirty="0"/>
              <a:t>employee can also </a:t>
            </a:r>
            <a:r>
              <a:rPr lang="en-GB" b="1" dirty="0"/>
              <a:t>resign</a:t>
            </a:r>
            <a:r>
              <a:rPr lang="en-GB" dirty="0"/>
              <a:t>, observing the agreed notice period. </a:t>
            </a:r>
            <a:endParaRPr lang="hr-HR" dirty="0" smtClean="0"/>
          </a:p>
          <a:p>
            <a:r>
              <a:rPr lang="en-GB" dirty="0" smtClean="0"/>
              <a:t>If </a:t>
            </a:r>
            <a:r>
              <a:rPr lang="en-GB" dirty="0"/>
              <a:t>an employee is </a:t>
            </a:r>
            <a:r>
              <a:rPr lang="en-GB" b="1" dirty="0"/>
              <a:t>forced to resign </a:t>
            </a:r>
            <a:r>
              <a:rPr lang="en-GB" dirty="0"/>
              <a:t>as a result of breach of contract by the employer or due to unfair treatment or discrimination, he/she may file a claim for </a:t>
            </a:r>
            <a:r>
              <a:rPr lang="en-GB" b="1" dirty="0"/>
              <a:t>constructive dismissal</a:t>
            </a:r>
            <a:r>
              <a:rPr lang="en-GB" dirty="0"/>
              <a:t>.</a:t>
            </a:r>
            <a:endParaRPr lang="hr-HR" dirty="0"/>
          </a:p>
          <a:p>
            <a:endParaRPr lang="en-US" dirty="0"/>
          </a:p>
        </p:txBody>
      </p:sp>
    </p:spTree>
    <p:extLst>
      <p:ext uri="{BB962C8B-B14F-4D97-AF65-F5344CB8AC3E}">
        <p14:creationId xmlns:p14="http://schemas.microsoft.com/office/powerpoint/2010/main" val="3097743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Employment disputes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Dissatisfaction can arise on either side of the employer-employee </a:t>
            </a:r>
            <a:r>
              <a:rPr lang="en-GB" dirty="0" smtClean="0"/>
              <a:t>relationship.</a:t>
            </a:r>
            <a:endParaRPr lang="hr-HR" dirty="0" smtClean="0"/>
          </a:p>
          <a:p>
            <a:r>
              <a:rPr lang="en-GB" dirty="0" smtClean="0"/>
              <a:t>Concerns </a:t>
            </a:r>
            <a:r>
              <a:rPr lang="en-GB" dirty="0"/>
              <a:t>can </a:t>
            </a:r>
            <a:r>
              <a:rPr lang="en-GB" dirty="0" smtClean="0"/>
              <a:t>be </a:t>
            </a:r>
            <a:r>
              <a:rPr lang="en-GB" dirty="0"/>
              <a:t>addressed </a:t>
            </a:r>
            <a:r>
              <a:rPr lang="en-GB" dirty="0" smtClean="0"/>
              <a:t>in</a:t>
            </a:r>
            <a:r>
              <a:rPr lang="hr-HR" dirty="0" err="1" smtClean="0"/>
              <a:t>formally</a:t>
            </a:r>
            <a:r>
              <a:rPr lang="en-GB" dirty="0" smtClean="0"/>
              <a:t> </a:t>
            </a:r>
            <a:r>
              <a:rPr lang="en-GB" dirty="0"/>
              <a:t>by instigating a discussion in good faith with a view to finding a quick and amicable solution. </a:t>
            </a:r>
            <a:endParaRPr lang="hr-HR" dirty="0" smtClean="0"/>
          </a:p>
          <a:p>
            <a:r>
              <a:rPr lang="en-GB" dirty="0" smtClean="0"/>
              <a:t>In </a:t>
            </a:r>
            <a:r>
              <a:rPr lang="en-GB" dirty="0"/>
              <a:t>case the informal attempt fails, procedures must be laid down by the employer for handling </a:t>
            </a:r>
            <a:r>
              <a:rPr lang="en-GB" b="1" dirty="0"/>
              <a:t>grievances </a:t>
            </a:r>
            <a:r>
              <a:rPr lang="en-GB" dirty="0"/>
              <a:t>(</a:t>
            </a:r>
            <a:r>
              <a:rPr lang="en-GB" b="1" dirty="0"/>
              <a:t>employee complaints</a:t>
            </a:r>
            <a:r>
              <a:rPr lang="en-GB" dirty="0"/>
              <a:t>) and for </a:t>
            </a:r>
            <a:r>
              <a:rPr lang="en-GB" b="1" dirty="0"/>
              <a:t>disciplinary procedures</a:t>
            </a:r>
            <a:r>
              <a:rPr lang="en-GB" dirty="0" smtClean="0"/>
              <a:t>.</a:t>
            </a:r>
            <a:endParaRPr lang="hr-HR" dirty="0" smtClean="0"/>
          </a:p>
          <a:p>
            <a:r>
              <a:rPr lang="en-GB" dirty="0" smtClean="0"/>
              <a:t> </a:t>
            </a:r>
            <a:r>
              <a:rPr lang="en-GB" dirty="0"/>
              <a:t>If these internal procedures fail to yield results, assistance can be sought from a third party, who may act as a </a:t>
            </a:r>
            <a:r>
              <a:rPr lang="en-GB" b="1" dirty="0"/>
              <a:t>mediator</a:t>
            </a:r>
            <a:r>
              <a:rPr lang="en-GB" dirty="0"/>
              <a:t> or an </a:t>
            </a:r>
            <a:r>
              <a:rPr lang="en-GB" b="1" dirty="0"/>
              <a:t>arbiter</a:t>
            </a:r>
            <a:r>
              <a:rPr lang="en-GB" dirty="0"/>
              <a:t> in an </a:t>
            </a:r>
            <a:r>
              <a:rPr lang="en-GB" b="1" dirty="0"/>
              <a:t>alternative dispute resolution procedure.</a:t>
            </a:r>
            <a:endParaRPr lang="hr-HR" b="1" dirty="0"/>
          </a:p>
          <a:p>
            <a:endParaRPr lang="en-US" dirty="0"/>
          </a:p>
        </p:txBody>
      </p:sp>
    </p:spTree>
    <p:extLst>
      <p:ext uri="{BB962C8B-B14F-4D97-AF65-F5344CB8AC3E}">
        <p14:creationId xmlns:p14="http://schemas.microsoft.com/office/powerpoint/2010/main" val="2962697255"/>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154</TotalTime>
  <Words>2531</Words>
  <Application>Microsoft Office PowerPoint</Application>
  <PresentationFormat>Widescreen</PresentationFormat>
  <Paragraphs>181</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Calibri</vt:lpstr>
      <vt:lpstr>Corbel</vt:lpstr>
      <vt:lpstr>Times New Roman</vt:lpstr>
      <vt:lpstr>Basis</vt:lpstr>
      <vt:lpstr>EMPLOYMENT LAW </vt:lpstr>
      <vt:lpstr>Preview</vt:lpstr>
      <vt:lpstr>Read the short introductory paragraph and answer the questions </vt:lpstr>
      <vt:lpstr>Legal Regulation of Employment </vt:lpstr>
      <vt:lpstr>Employment contract </vt:lpstr>
      <vt:lpstr>Employment contract </vt:lpstr>
      <vt:lpstr>End of employment </vt:lpstr>
      <vt:lpstr>End of employment</vt:lpstr>
      <vt:lpstr>Employment disputes </vt:lpstr>
      <vt:lpstr>Employment disputes</vt:lpstr>
      <vt:lpstr>Employment disputes</vt:lpstr>
      <vt:lpstr>III Read the text one more time and answer the following questions. </vt:lpstr>
      <vt:lpstr>III Read the text one more time and answer the following questions</vt:lpstr>
      <vt:lpstr>IV Replace the underlined expressions with expressions from the text. </vt:lpstr>
      <vt:lpstr>V Match the terms from the text with the corresponding definitions</vt:lpstr>
      <vt:lpstr>Discussion</vt:lpstr>
      <vt:lpstr>VIII Choose one of the following tasks and prepare a class presentation or report. </vt:lpstr>
      <vt:lpstr>Discrimination in the Workplace </vt:lpstr>
      <vt:lpstr>Discrimination in the Workplace</vt:lpstr>
      <vt:lpstr>Discrimination in the Workplace</vt:lpstr>
      <vt:lpstr>Discrimination in the Workplace</vt:lpstr>
      <vt:lpstr>Discrimination in the Workplace</vt:lpstr>
      <vt:lpstr>III Match the following situations with the types of prohibited conduct</vt:lpstr>
      <vt:lpstr>Discussion</vt:lpstr>
      <vt:lpstr>VI Read the text and identify the requirements for the following</vt:lpstr>
      <vt:lpstr>Discrimination in job adverts </vt:lpstr>
      <vt:lpstr>Questions you can’t ask when recruiting </vt:lpstr>
      <vt:lpstr>Asking about health or disability </vt:lpstr>
      <vt:lpstr>Asking for a date of birth </vt:lpstr>
      <vt:lpstr>Spent criminal convictions </vt:lpstr>
      <vt:lpstr>Trade union membership </vt:lpstr>
      <vt:lpstr>Employing people with protected characteristics</vt:lpstr>
      <vt:lpstr>Favouring disabled candidates </vt:lpstr>
      <vt:lpstr>Discussion</vt:lpstr>
      <vt:lpstr>VIII Choose one of the following research tasks and prepare a class presentation or report.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LAW</dc:title>
  <dc:creator>Admin</dc:creator>
  <cp:lastModifiedBy>Lelija Sočanac</cp:lastModifiedBy>
  <cp:revision>18</cp:revision>
  <dcterms:created xsi:type="dcterms:W3CDTF">2017-12-14T11:20:19Z</dcterms:created>
  <dcterms:modified xsi:type="dcterms:W3CDTF">2017-12-18T15:36:44Z</dcterms:modified>
</cp:coreProperties>
</file>