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72"/>
  </p:handoutMasterIdLst>
  <p:sldIdLst>
    <p:sldId id="257" r:id="rId2"/>
    <p:sldId id="258" r:id="rId3"/>
    <p:sldId id="348" r:id="rId4"/>
    <p:sldId id="349" r:id="rId5"/>
    <p:sldId id="268" r:id="rId6"/>
    <p:sldId id="269" r:id="rId7"/>
    <p:sldId id="259" r:id="rId8"/>
    <p:sldId id="265" r:id="rId9"/>
    <p:sldId id="266" r:id="rId10"/>
    <p:sldId id="260" r:id="rId11"/>
    <p:sldId id="261" r:id="rId12"/>
    <p:sldId id="264" r:id="rId13"/>
    <p:sldId id="267" r:id="rId14"/>
    <p:sldId id="270" r:id="rId15"/>
    <p:sldId id="271" r:id="rId16"/>
    <p:sldId id="273" r:id="rId17"/>
    <p:sldId id="274" r:id="rId18"/>
    <p:sldId id="275" r:id="rId19"/>
    <p:sldId id="281" r:id="rId20"/>
    <p:sldId id="276" r:id="rId21"/>
    <p:sldId id="347" r:id="rId22"/>
    <p:sldId id="277" r:id="rId23"/>
    <p:sldId id="278" r:id="rId24"/>
    <p:sldId id="280" r:id="rId25"/>
    <p:sldId id="282" r:id="rId26"/>
    <p:sldId id="283" r:id="rId27"/>
    <p:sldId id="284" r:id="rId28"/>
    <p:sldId id="285" r:id="rId29"/>
    <p:sldId id="318" r:id="rId30"/>
    <p:sldId id="286" r:id="rId31"/>
    <p:sldId id="315" r:id="rId32"/>
    <p:sldId id="287" r:id="rId33"/>
    <p:sldId id="288" r:id="rId34"/>
    <p:sldId id="289" r:id="rId35"/>
    <p:sldId id="290" r:id="rId36"/>
    <p:sldId id="319" r:id="rId37"/>
    <p:sldId id="320" r:id="rId38"/>
    <p:sldId id="321" r:id="rId39"/>
    <p:sldId id="346" r:id="rId40"/>
    <p:sldId id="322" r:id="rId41"/>
    <p:sldId id="323" r:id="rId42"/>
    <p:sldId id="324" r:id="rId43"/>
    <p:sldId id="325" r:id="rId44"/>
    <p:sldId id="326" r:id="rId45"/>
    <p:sldId id="327" r:id="rId46"/>
    <p:sldId id="328" r:id="rId47"/>
    <p:sldId id="329" r:id="rId48"/>
    <p:sldId id="330" r:id="rId49"/>
    <p:sldId id="331" r:id="rId50"/>
    <p:sldId id="332" r:id="rId51"/>
    <p:sldId id="333" r:id="rId52"/>
    <p:sldId id="334" r:id="rId53"/>
    <p:sldId id="335" r:id="rId54"/>
    <p:sldId id="336" r:id="rId55"/>
    <p:sldId id="337" r:id="rId56"/>
    <p:sldId id="338" r:id="rId57"/>
    <p:sldId id="339" r:id="rId58"/>
    <p:sldId id="340" r:id="rId59"/>
    <p:sldId id="341" r:id="rId60"/>
    <p:sldId id="342" r:id="rId61"/>
    <p:sldId id="343" r:id="rId62"/>
    <p:sldId id="316" r:id="rId63"/>
    <p:sldId id="317" r:id="rId64"/>
    <p:sldId id="298" r:id="rId65"/>
    <p:sldId id="302" r:id="rId66"/>
    <p:sldId id="306" r:id="rId67"/>
    <p:sldId id="307" r:id="rId68"/>
    <p:sldId id="308" r:id="rId69"/>
    <p:sldId id="309" r:id="rId70"/>
    <p:sldId id="312" r:id="rId71"/>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0" d="100"/>
          <a:sy n="60" d="100"/>
        </p:scale>
        <p:origin x="708" y="66"/>
      </p:cViewPr>
      <p:guideLst/>
    </p:cSldViewPr>
  </p:slideViewPr>
  <p:notesTextViewPr>
    <p:cViewPr>
      <p:scale>
        <a:sx n="1" d="1"/>
        <a:sy n="1" d="1"/>
      </p:scale>
      <p:origin x="0" y="0"/>
    </p:cViewPr>
  </p:notesTextViewPr>
  <p:sorterViewPr>
    <p:cViewPr>
      <p:scale>
        <a:sx n="100" d="100"/>
        <a:sy n="100" d="100"/>
      </p:scale>
      <p:origin x="0" y="-270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CC91BA61-3DBA-403C-9711-278938FCF72F}" type="datetimeFigureOut">
              <a:rPr lang="hr-HR" smtClean="0"/>
              <a:t>21/04/2015</a:t>
            </a:fld>
            <a:endParaRPr lang="hr-HR"/>
          </a:p>
        </p:txBody>
      </p:sp>
      <p:sp>
        <p:nvSpPr>
          <p:cNvPr id="4" name="Footer Placeholder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00A579A6-7383-473D-AFCC-C5A40BEF88FA}" type="slidenum">
              <a:rPr lang="hr-HR" smtClean="0"/>
              <a:t>‹#›</a:t>
            </a:fld>
            <a:endParaRPr lang="hr-HR"/>
          </a:p>
        </p:txBody>
      </p:sp>
    </p:spTree>
    <p:extLst>
      <p:ext uri="{BB962C8B-B14F-4D97-AF65-F5344CB8AC3E}">
        <p14:creationId xmlns:p14="http://schemas.microsoft.com/office/powerpoint/2010/main" val="7747941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4/21/2015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4/21/2015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4/21/2015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62051" y="192089"/>
            <a:ext cx="10883900" cy="1431925"/>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1217084" y="1905000"/>
            <a:ext cx="5304367"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724651" y="1905000"/>
            <a:ext cx="5306483"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a:xfrm>
            <a:off x="1536700" y="6286500"/>
            <a:ext cx="2540000" cy="457200"/>
          </a:xfrm>
        </p:spPr>
        <p:txBody>
          <a:bodyPr/>
          <a:lstStyle>
            <a:lvl1pPr>
              <a:defRPr/>
            </a:lvl1pPr>
          </a:lstStyle>
          <a:p>
            <a:endParaRPr lang="hr-HR" altLang="sr-Latn-RS"/>
          </a:p>
        </p:txBody>
      </p:sp>
      <p:sp>
        <p:nvSpPr>
          <p:cNvPr id="6" name="Footer Placeholder 5"/>
          <p:cNvSpPr>
            <a:spLocks noGrp="1"/>
          </p:cNvSpPr>
          <p:nvPr>
            <p:ph type="ftr" sz="quarter" idx="11"/>
          </p:nvPr>
        </p:nvSpPr>
        <p:spPr>
          <a:xfrm>
            <a:off x="4787900" y="6286500"/>
            <a:ext cx="3860800" cy="457200"/>
          </a:xfrm>
        </p:spPr>
        <p:txBody>
          <a:bodyPr/>
          <a:lstStyle>
            <a:lvl1pPr>
              <a:defRPr/>
            </a:lvl1pPr>
          </a:lstStyle>
          <a:p>
            <a:endParaRPr lang="hr-HR" altLang="sr-Latn-RS"/>
          </a:p>
        </p:txBody>
      </p:sp>
      <p:sp>
        <p:nvSpPr>
          <p:cNvPr id="7" name="Slide Number Placeholder 6"/>
          <p:cNvSpPr>
            <a:spLocks noGrp="1"/>
          </p:cNvSpPr>
          <p:nvPr>
            <p:ph type="sldNum" sz="quarter" idx="12"/>
          </p:nvPr>
        </p:nvSpPr>
        <p:spPr>
          <a:xfrm>
            <a:off x="9359900" y="6286500"/>
            <a:ext cx="2540000" cy="457200"/>
          </a:xfrm>
        </p:spPr>
        <p:txBody>
          <a:bodyPr/>
          <a:lstStyle>
            <a:lvl1pPr>
              <a:defRPr/>
            </a:lvl1pPr>
          </a:lstStyle>
          <a:p>
            <a:fld id="{D9B6265E-AA3C-4FBB-8AFB-902DBED6D727}" type="slidenum">
              <a:rPr lang="hr-HR" altLang="sr-Latn-RS"/>
              <a:pPr/>
              <a:t>‹#›</a:t>
            </a:fld>
            <a:endParaRPr lang="hr-HR" altLang="sr-Latn-RS"/>
          </a:p>
        </p:txBody>
      </p:sp>
    </p:spTree>
    <p:extLst>
      <p:ext uri="{BB962C8B-B14F-4D97-AF65-F5344CB8AC3E}">
        <p14:creationId xmlns:p14="http://schemas.microsoft.com/office/powerpoint/2010/main" val="3070039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hr-HR"/>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a:xfrm>
            <a:off x="609600" y="6245225"/>
            <a:ext cx="2844800" cy="476250"/>
          </a:xfrm>
        </p:spPr>
        <p:txBody>
          <a:bodyPr/>
          <a:lstStyle>
            <a:lvl1pPr>
              <a:defRPr/>
            </a:lvl1pPr>
          </a:lstStyle>
          <a:p>
            <a:endParaRPr lang="en-US" altLang="sr-Latn-RS"/>
          </a:p>
        </p:txBody>
      </p:sp>
      <p:sp>
        <p:nvSpPr>
          <p:cNvPr id="8" name="Footer Placeholder 7"/>
          <p:cNvSpPr>
            <a:spLocks noGrp="1"/>
          </p:cNvSpPr>
          <p:nvPr>
            <p:ph type="ftr" sz="quarter" idx="11"/>
          </p:nvPr>
        </p:nvSpPr>
        <p:spPr>
          <a:xfrm>
            <a:off x="4165600" y="6245225"/>
            <a:ext cx="3860800" cy="476250"/>
          </a:xfrm>
        </p:spPr>
        <p:txBody>
          <a:bodyPr/>
          <a:lstStyle>
            <a:lvl1pPr>
              <a:defRPr/>
            </a:lvl1pPr>
          </a:lstStyle>
          <a:p>
            <a:endParaRPr lang="en-US" altLang="sr-Latn-RS"/>
          </a:p>
        </p:txBody>
      </p:sp>
      <p:sp>
        <p:nvSpPr>
          <p:cNvPr id="9" name="Slide Number Placeholder 8"/>
          <p:cNvSpPr>
            <a:spLocks noGrp="1"/>
          </p:cNvSpPr>
          <p:nvPr>
            <p:ph type="sldNum" sz="quarter" idx="12"/>
          </p:nvPr>
        </p:nvSpPr>
        <p:spPr>
          <a:xfrm>
            <a:off x="8737600" y="6245225"/>
            <a:ext cx="2844800" cy="476250"/>
          </a:xfrm>
        </p:spPr>
        <p:txBody>
          <a:bodyPr/>
          <a:lstStyle>
            <a:lvl1pPr>
              <a:defRPr/>
            </a:lvl1pPr>
          </a:lstStyle>
          <a:p>
            <a:fld id="{3B8730DE-A0B8-44D2-B097-E2E1B0DBA09E}" type="slidenum">
              <a:rPr lang="en-US" altLang="sr-Latn-RS"/>
              <a:pPr/>
              <a:t>‹#›</a:t>
            </a:fld>
            <a:endParaRPr lang="en-US" altLang="sr-Latn-RS"/>
          </a:p>
        </p:txBody>
      </p:sp>
    </p:spTree>
    <p:extLst>
      <p:ext uri="{BB962C8B-B14F-4D97-AF65-F5344CB8AC3E}">
        <p14:creationId xmlns:p14="http://schemas.microsoft.com/office/powerpoint/2010/main" val="399749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10058400" cy="1143000"/>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1828800" y="1981200"/>
            <a:ext cx="4978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Online Image Placeholder 3"/>
          <p:cNvSpPr>
            <a:spLocks noGrp="1"/>
          </p:cNvSpPr>
          <p:nvPr>
            <p:ph type="clipArt" sz="half" idx="2"/>
          </p:nvPr>
        </p:nvSpPr>
        <p:spPr>
          <a:xfrm>
            <a:off x="7010400" y="1981200"/>
            <a:ext cx="4978400" cy="4114800"/>
          </a:xfrm>
        </p:spPr>
        <p:txBody>
          <a:bodyPr/>
          <a:lstStyle/>
          <a:p>
            <a:endParaRPr lang="hr-HR"/>
          </a:p>
        </p:txBody>
      </p:sp>
      <p:sp>
        <p:nvSpPr>
          <p:cNvPr id="5" name="Date Placeholder 4"/>
          <p:cNvSpPr>
            <a:spLocks noGrp="1"/>
          </p:cNvSpPr>
          <p:nvPr>
            <p:ph type="dt" sz="half" idx="10"/>
          </p:nvPr>
        </p:nvSpPr>
        <p:spPr>
          <a:xfrm>
            <a:off x="1828800" y="6248400"/>
            <a:ext cx="2235200" cy="457200"/>
          </a:xfrm>
        </p:spPr>
        <p:txBody>
          <a:bodyPr/>
          <a:lstStyle>
            <a:lvl1pPr>
              <a:defRPr/>
            </a:lvl1pPr>
          </a:lstStyle>
          <a:p>
            <a:endParaRPr lang="hr-HR" altLang="sr-Latn-RS"/>
          </a:p>
        </p:txBody>
      </p:sp>
      <p:sp>
        <p:nvSpPr>
          <p:cNvPr id="6" name="Footer Placeholder 5"/>
          <p:cNvSpPr>
            <a:spLocks noGrp="1"/>
          </p:cNvSpPr>
          <p:nvPr>
            <p:ph type="ftr" sz="quarter" idx="11"/>
          </p:nvPr>
        </p:nvSpPr>
        <p:spPr>
          <a:xfrm>
            <a:off x="4572000" y="6248400"/>
            <a:ext cx="4572000" cy="457200"/>
          </a:xfrm>
        </p:spPr>
        <p:txBody>
          <a:bodyPr/>
          <a:lstStyle>
            <a:lvl1pPr>
              <a:defRPr/>
            </a:lvl1pPr>
          </a:lstStyle>
          <a:p>
            <a:endParaRPr lang="hr-HR" altLang="sr-Latn-RS"/>
          </a:p>
        </p:txBody>
      </p:sp>
      <p:sp>
        <p:nvSpPr>
          <p:cNvPr id="7" name="Slide Number Placeholder 6"/>
          <p:cNvSpPr>
            <a:spLocks noGrp="1"/>
          </p:cNvSpPr>
          <p:nvPr>
            <p:ph type="sldNum" sz="quarter" idx="12"/>
          </p:nvPr>
        </p:nvSpPr>
        <p:spPr>
          <a:xfrm>
            <a:off x="9652000" y="6248400"/>
            <a:ext cx="2540000" cy="457200"/>
          </a:xfrm>
        </p:spPr>
        <p:txBody>
          <a:bodyPr/>
          <a:lstStyle>
            <a:lvl1pPr>
              <a:defRPr/>
            </a:lvl1pPr>
          </a:lstStyle>
          <a:p>
            <a:fld id="{2A546220-7FC5-4376-8A75-87D5B529062F}" type="slidenum">
              <a:rPr lang="hr-HR" altLang="sr-Latn-RS"/>
              <a:pPr/>
              <a:t>‹#›</a:t>
            </a:fld>
            <a:endParaRPr lang="hr-HR" altLang="sr-Latn-RS"/>
          </a:p>
        </p:txBody>
      </p:sp>
    </p:spTree>
    <p:extLst>
      <p:ext uri="{BB962C8B-B14F-4D97-AF65-F5344CB8AC3E}">
        <p14:creationId xmlns:p14="http://schemas.microsoft.com/office/powerpoint/2010/main" val="1895929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10058400" cy="1143000"/>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1828800" y="1981200"/>
            <a:ext cx="4978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quarter" idx="2"/>
          </p:nvPr>
        </p:nvSpPr>
        <p:spPr>
          <a:xfrm>
            <a:off x="7010400" y="1981200"/>
            <a:ext cx="4978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Content Placeholder 4"/>
          <p:cNvSpPr>
            <a:spLocks noGrp="1"/>
          </p:cNvSpPr>
          <p:nvPr>
            <p:ph sz="quarter" idx="3"/>
          </p:nvPr>
        </p:nvSpPr>
        <p:spPr>
          <a:xfrm>
            <a:off x="7010400" y="4114800"/>
            <a:ext cx="4978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Date Placeholder 5"/>
          <p:cNvSpPr>
            <a:spLocks noGrp="1"/>
          </p:cNvSpPr>
          <p:nvPr>
            <p:ph type="dt" sz="half" idx="10"/>
          </p:nvPr>
        </p:nvSpPr>
        <p:spPr>
          <a:xfrm>
            <a:off x="1828800" y="6248400"/>
            <a:ext cx="2235200" cy="457200"/>
          </a:xfrm>
        </p:spPr>
        <p:txBody>
          <a:bodyPr/>
          <a:lstStyle>
            <a:lvl1pPr>
              <a:defRPr/>
            </a:lvl1pPr>
          </a:lstStyle>
          <a:p>
            <a:endParaRPr lang="hr-HR" altLang="sr-Latn-RS"/>
          </a:p>
        </p:txBody>
      </p:sp>
      <p:sp>
        <p:nvSpPr>
          <p:cNvPr id="7" name="Footer Placeholder 6"/>
          <p:cNvSpPr>
            <a:spLocks noGrp="1"/>
          </p:cNvSpPr>
          <p:nvPr>
            <p:ph type="ftr" sz="quarter" idx="11"/>
          </p:nvPr>
        </p:nvSpPr>
        <p:spPr>
          <a:xfrm>
            <a:off x="4572000" y="6248400"/>
            <a:ext cx="4572000" cy="457200"/>
          </a:xfrm>
        </p:spPr>
        <p:txBody>
          <a:bodyPr/>
          <a:lstStyle>
            <a:lvl1pPr>
              <a:defRPr/>
            </a:lvl1pPr>
          </a:lstStyle>
          <a:p>
            <a:endParaRPr lang="hr-HR" altLang="sr-Latn-RS"/>
          </a:p>
        </p:txBody>
      </p:sp>
      <p:sp>
        <p:nvSpPr>
          <p:cNvPr id="8" name="Slide Number Placeholder 7"/>
          <p:cNvSpPr>
            <a:spLocks noGrp="1"/>
          </p:cNvSpPr>
          <p:nvPr>
            <p:ph type="sldNum" sz="quarter" idx="12"/>
          </p:nvPr>
        </p:nvSpPr>
        <p:spPr>
          <a:xfrm>
            <a:off x="9652000" y="6248400"/>
            <a:ext cx="2540000" cy="457200"/>
          </a:xfrm>
        </p:spPr>
        <p:txBody>
          <a:bodyPr/>
          <a:lstStyle>
            <a:lvl1pPr>
              <a:defRPr/>
            </a:lvl1pPr>
          </a:lstStyle>
          <a:p>
            <a:fld id="{A1C3E24A-8823-4968-86B8-2C8D9B9D6488}" type="slidenum">
              <a:rPr lang="hr-HR" altLang="sr-Latn-RS"/>
              <a:pPr/>
              <a:t>‹#›</a:t>
            </a:fld>
            <a:endParaRPr lang="hr-HR" altLang="sr-Latn-RS"/>
          </a:p>
        </p:txBody>
      </p:sp>
    </p:spTree>
    <p:extLst>
      <p:ext uri="{BB962C8B-B14F-4D97-AF65-F5344CB8AC3E}">
        <p14:creationId xmlns:p14="http://schemas.microsoft.com/office/powerpoint/2010/main" val="381821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4/21/2015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4/21/2015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4/21/2015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4/21/2015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4/21/2015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4/21/2015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4/21/2015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oecd.org/document/46/0,3746,en_2649_34135_41879598_1_1_1_1,00.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eb.worldbank.org/WBSITE/EXTERNAL/TOPICS/EXTPUBLICSECTORANDGOVERNANCE/EXTADMINISTRATIVEANDCIVILSERVICEREFORM/0,,contentMDK:20226579~menuPK:1829142~pagePK:148956~piPK:216618~theSitePK:286367,00.html" TargetMode="External"/><Relationship Id="rId2" Type="http://schemas.openxmlformats.org/officeDocument/2006/relationships/hyperlink" Target="http://right2info.org/information-of-high-public-interest/asset-declarations/asset-declarations" TargetMode="External"/><Relationship Id="rId1" Type="http://schemas.openxmlformats.org/officeDocument/2006/relationships/slideLayout" Target="../slideLayouts/slideLayout2.xml"/><Relationship Id="rId6" Type="http://schemas.openxmlformats.org/officeDocument/2006/relationships/hyperlink" Target="http://www.pdc.wa.gov/filers/forms/acompletelistofblankforms.aspx" TargetMode="External"/><Relationship Id="rId5" Type="http://schemas.openxmlformats.org/officeDocument/2006/relationships/hyperlink" Target="http://www.pdc.wa.gov/" TargetMode="External"/><Relationship Id="rId4" Type="http://schemas.openxmlformats.org/officeDocument/2006/relationships/hyperlink" Target="http://right2info.org/information-of-high-public-interest/asset-declarations/disclosure-of-remuneration-of-executives-and-directors-of-public-companies-and-state-owned-or-state-controlled-compani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investopedia.com/terms/b/blindtrust.as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ec.europa.eu/dgs/policy_advisers/publications/docs/hpo_professional_ethics_en.pdf"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en.wikipedia.org/wiki/Public_office" TargetMode="External"/><Relationship Id="rId2" Type="http://schemas.openxmlformats.org/officeDocument/2006/relationships/hyperlink" Target="http://en.wikipedia.org/wiki/Cash-for-questions_affair"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ethics.house.gov/" TargetMode="External"/><Relationship Id="rId2" Type="http://schemas.openxmlformats.org/officeDocument/2006/relationships/hyperlink" Target="http://www.usoge.gov/"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acas.rs/sr_lat/zakoni-i-drugi-propisi/zakoni/zakoni-o-agenciji.htmlrlo" TargetMode="External"/><Relationship Id="rId2" Type="http://schemas.openxmlformats.org/officeDocument/2006/relationships/hyperlink" Target="http://www.kpk-rs.si/" TargetMode="External"/><Relationship Id="rId1" Type="http://schemas.openxmlformats.org/officeDocument/2006/relationships/slideLayout" Target="../slideLayouts/slideLayout2.xml"/><Relationship Id="rId5" Type="http://schemas.openxmlformats.org/officeDocument/2006/relationships/hyperlink" Target="http://www.acas.rs/sr_lat/zakoni-i-drugi-propisi/zakoni/zakoni-o-agenciji.html" TargetMode="External"/><Relationship Id="rId4" Type="http://schemas.openxmlformats.org/officeDocument/2006/relationships/hyperlink" Target="http://www.kpk-rs.si/sl/korupcija-integriteta-in-etika/protikorupcijska-zakonodaja-in-strateski-dokumenti/zintpk/199"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www.acas.rs/sr_lat/zakoni-i-drugi-propisi/zakoni/zakoni-o-agenciji.htmlrlo" TargetMode="External"/><Relationship Id="rId3" Type="http://schemas.openxmlformats.org/officeDocument/2006/relationships/hyperlink" Target="http://en.wikipedia.org/wiki/Cash-for-questions_affair" TargetMode="External"/><Relationship Id="rId7" Type="http://schemas.openxmlformats.org/officeDocument/2006/relationships/hyperlink" Target="http://www.kpk-rs.si/" TargetMode="External"/><Relationship Id="rId2" Type="http://schemas.openxmlformats.org/officeDocument/2006/relationships/hyperlink" Target="http://ec.europa.eu/dgs/policy_advisers/publications/docs/hpo_professional_ethics_en.pdf" TargetMode="External"/><Relationship Id="rId1" Type="http://schemas.openxmlformats.org/officeDocument/2006/relationships/slideLayout" Target="../slideLayouts/slideLayout2.xml"/><Relationship Id="rId6" Type="http://schemas.openxmlformats.org/officeDocument/2006/relationships/hyperlink" Target="http://ethics.house.gov/" TargetMode="External"/><Relationship Id="rId5" Type="http://schemas.openxmlformats.org/officeDocument/2006/relationships/hyperlink" Target="http://www.usoge.gov/" TargetMode="External"/><Relationship Id="rId10" Type="http://schemas.openxmlformats.org/officeDocument/2006/relationships/hyperlink" Target="http://www.acas.rs/sr_lat/zakoni-i-drugi-propisi/zakoni/zakoni-o-agenciji.html" TargetMode="External"/><Relationship Id="rId4" Type="http://schemas.openxmlformats.org/officeDocument/2006/relationships/hyperlink" Target="http://en.wikipedia.org/wiki/Public_office" TargetMode="External"/><Relationship Id="rId9" Type="http://schemas.openxmlformats.org/officeDocument/2006/relationships/hyperlink" Target="http://www.kpk-rs.si/sl/korupcija-integriteta-in-etika/protikorupcijska-zakonodaja-in-strateski-dokumenti/zintpk/199"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image" Target="../media/image17.jpeg"/><Relationship Id="rId1" Type="http://schemas.openxmlformats.org/officeDocument/2006/relationships/slideLayout" Target="../slideLayouts/slideLayout15.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6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b="1" dirty="0" smtClean="0">
                <a:solidFill>
                  <a:srgbClr val="FF0000"/>
                </a:solidFill>
              </a:rPr>
              <a:t>ETIKA I POLITIKA</a:t>
            </a:r>
            <a:r>
              <a:rPr lang="hr-HR" dirty="0" smtClean="0"/>
              <a:t/>
            </a:r>
            <a:br>
              <a:rPr lang="hr-HR" dirty="0" smtClean="0"/>
            </a:br>
            <a:r>
              <a:rPr lang="hr-HR" dirty="0" smtClean="0"/>
              <a:t>Što je </a:t>
            </a:r>
            <a:r>
              <a:rPr lang="hr-HR" dirty="0" err="1" smtClean="0"/>
              <a:t>hubis</a:t>
            </a:r>
            <a:r>
              <a:rPr lang="hr-HR" dirty="0" smtClean="0"/>
              <a:t>?</a:t>
            </a:r>
            <a:endParaRPr lang="en-US" dirty="0"/>
          </a:p>
        </p:txBody>
      </p:sp>
      <p:sp>
        <p:nvSpPr>
          <p:cNvPr id="3" name="Subtitle 2"/>
          <p:cNvSpPr>
            <a:spLocks noGrp="1"/>
          </p:cNvSpPr>
          <p:nvPr>
            <p:ph type="subTitle" idx="1"/>
          </p:nvPr>
        </p:nvSpPr>
        <p:spPr/>
        <p:txBody>
          <a:bodyPr/>
          <a:lstStyle/>
          <a:p>
            <a:r>
              <a:rPr lang="hr-HR" dirty="0" smtClean="0"/>
              <a:t>Prof.dr.sc. Josip Kregar</a:t>
            </a:r>
          </a:p>
          <a:p>
            <a:r>
              <a:rPr lang="hr-HR" dirty="0" smtClean="0"/>
              <a:t>četvrtak, 9. travnja 2015.</a:t>
            </a:r>
          </a:p>
        </p:txBody>
      </p:sp>
    </p:spTree>
    <p:extLst>
      <p:ext uri="{BB962C8B-B14F-4D97-AF65-F5344CB8AC3E}">
        <p14:creationId xmlns:p14="http://schemas.microsoft.com/office/powerpoint/2010/main" val="410867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PROTIV KORUPCIJE NIJE POLITIKA VEĆ NAROD</a:t>
            </a:r>
            <a:endParaRPr lang="en-US" dirty="0"/>
          </a:p>
        </p:txBody>
      </p:sp>
      <p:sp>
        <p:nvSpPr>
          <p:cNvPr id="3" name="Content Placeholder 2"/>
          <p:cNvSpPr>
            <a:spLocks noGrp="1"/>
          </p:cNvSpPr>
          <p:nvPr>
            <p:ph sz="quarter" idx="1"/>
          </p:nvPr>
        </p:nvSpPr>
        <p:spPr/>
        <p:txBody>
          <a:bodyPr>
            <a:normAutofit/>
          </a:bodyPr>
          <a:lstStyle/>
          <a:p>
            <a:pPr>
              <a:buNone/>
            </a:pPr>
            <a:r>
              <a:rPr lang="hr-HR" dirty="0" smtClean="0"/>
              <a:t> </a:t>
            </a:r>
            <a:r>
              <a:rPr lang="hr-HR" sz="2800" dirty="0" smtClean="0"/>
              <a:t>Relativizacija je postepeno </a:t>
            </a:r>
            <a:r>
              <a:rPr lang="hr-HR" sz="2800" dirty="0"/>
              <a:t>nestala posebno onda kada korupcija postala političko pitanje i kada su započeli pravosudni postupci protiv moćnih </a:t>
            </a:r>
            <a:r>
              <a:rPr lang="hr-HR" sz="2800" dirty="0" smtClean="0"/>
              <a:t>osumnjičenika.</a:t>
            </a:r>
          </a:p>
          <a:p>
            <a:pPr>
              <a:buNone/>
            </a:pPr>
            <a:r>
              <a:rPr lang="hr-HR" sz="2800" dirty="0" smtClean="0"/>
              <a:t>  Glasovi </a:t>
            </a:r>
            <a:r>
              <a:rPr lang="hr-HR" sz="2800" dirty="0"/>
              <a:t>prosvjeda bili su tiši jer je vladao tihi konsenzus vladajućih i svih onih koji su se u životu morali snalaziti i žive na rubu </a:t>
            </a:r>
            <a:r>
              <a:rPr lang="hr-HR" sz="2800" dirty="0" smtClean="0"/>
              <a:t>legalnosti.</a:t>
            </a:r>
            <a:endParaRPr lang="hr-HR" sz="2800" dirty="0"/>
          </a:p>
          <a:p>
            <a:pPr>
              <a:buNone/>
            </a:pPr>
            <a:r>
              <a:rPr lang="hr-HR" sz="2800" dirty="0"/>
              <a:t>Taj tihi suživot raspao se krahom politike ekscesivnog zaduživanja, kupovine socijalnog mira i oportunizma.</a:t>
            </a:r>
          </a:p>
          <a:p>
            <a:endParaRPr lang="hr-HR" sz="2800" dirty="0"/>
          </a:p>
          <a:p>
            <a:pPr marL="514350" indent="-514350">
              <a:buNone/>
            </a:pPr>
            <a:endParaRPr lang="en-US" sz="2800" dirty="0"/>
          </a:p>
        </p:txBody>
      </p:sp>
    </p:spTree>
    <p:extLst>
      <p:ext uri="{BB962C8B-B14F-4D97-AF65-F5344CB8AC3E}">
        <p14:creationId xmlns:p14="http://schemas.microsoft.com/office/powerpoint/2010/main" val="925896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PROTIV KORUPCIJE NIJE POLITIKA VEĆ NAROD</a:t>
            </a:r>
            <a:endParaRPr lang="en-US" dirty="0"/>
          </a:p>
        </p:txBody>
      </p:sp>
      <p:sp>
        <p:nvSpPr>
          <p:cNvPr id="3" name="Content Placeholder 2"/>
          <p:cNvSpPr>
            <a:spLocks noGrp="1"/>
          </p:cNvSpPr>
          <p:nvPr>
            <p:ph sz="quarter" idx="1"/>
          </p:nvPr>
        </p:nvSpPr>
        <p:spPr/>
        <p:txBody>
          <a:bodyPr>
            <a:normAutofit/>
          </a:bodyPr>
          <a:lstStyle/>
          <a:p>
            <a:pPr marL="514350" indent="-514350">
              <a:buNone/>
            </a:pPr>
            <a:r>
              <a:rPr lang="hr-HR" sz="4000" dirty="0"/>
              <a:t>Snažan poticaj bio je vanjski i europski pritisak prema </a:t>
            </a:r>
            <a:r>
              <a:rPr lang="hr-HR" sz="4000" dirty="0" err="1"/>
              <a:t>antikorupcije</a:t>
            </a:r>
            <a:r>
              <a:rPr lang="hr-HR" sz="4000" dirty="0"/>
              <a:t>. Iako je točno da se korupcija nije suzbijala radi interesa EU već radi hrvatskih građana, točno je i to da je taj pritisak pomogao. I neće nestati.</a:t>
            </a:r>
          </a:p>
          <a:p>
            <a:pPr marL="514350" indent="-514350">
              <a:buNone/>
            </a:pPr>
            <a:endParaRPr lang="en-US" dirty="0"/>
          </a:p>
        </p:txBody>
      </p:sp>
    </p:spTree>
    <p:extLst>
      <p:ext uri="{BB962C8B-B14F-4D97-AF65-F5344CB8AC3E}">
        <p14:creationId xmlns:p14="http://schemas.microsoft.com/office/powerpoint/2010/main" val="4192026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hr-HR" altLang="sr-Latn-RS"/>
              <a:t>Sistemski karakter korupcije</a:t>
            </a:r>
            <a:endParaRPr lang="en-US" altLang="sr-Latn-RS"/>
          </a:p>
        </p:txBody>
      </p:sp>
      <p:sp>
        <p:nvSpPr>
          <p:cNvPr id="70659" name="Rectangle 3"/>
          <p:cNvSpPr>
            <a:spLocks noGrp="1" noChangeArrowheads="1"/>
          </p:cNvSpPr>
          <p:nvPr>
            <p:ph type="body" idx="1"/>
          </p:nvPr>
        </p:nvSpPr>
        <p:spPr>
          <a:xfrm>
            <a:off x="1524000" y="1268413"/>
            <a:ext cx="8991600" cy="4546600"/>
          </a:xfrm>
          <a:noFill/>
          <a:extLst>
            <a:ext uri="{909E8E84-426E-40DD-AFC4-6F175D3DCCD1}">
              <a14:hiddenFill xmlns:a14="http://schemas.microsoft.com/office/drawing/2010/main">
                <a:solidFill>
                  <a:schemeClr val="bg1"/>
                </a:solidFill>
              </a14:hiddenFill>
            </a:ext>
          </a:extLst>
        </p:spPr>
        <p:txBody>
          <a:bodyPr>
            <a:normAutofit fontScale="92500"/>
          </a:bodyPr>
          <a:lstStyle/>
          <a:p>
            <a:pPr>
              <a:lnSpc>
                <a:spcPct val="170000"/>
              </a:lnSpc>
            </a:pPr>
            <a:endParaRPr lang="hr-HR" altLang="sr-Latn-RS" b="1" dirty="0" smtClean="0">
              <a:solidFill>
                <a:srgbClr val="000000"/>
              </a:solidFill>
            </a:endParaRPr>
          </a:p>
          <a:p>
            <a:pPr>
              <a:lnSpc>
                <a:spcPct val="170000"/>
              </a:lnSpc>
            </a:pPr>
            <a:r>
              <a:rPr lang="en-US" altLang="sr-Latn-RS" b="1" dirty="0" err="1" smtClean="0">
                <a:solidFill>
                  <a:srgbClr val="000000"/>
                </a:solidFill>
              </a:rPr>
              <a:t>Korupcija</a:t>
            </a:r>
            <a:r>
              <a:rPr lang="en-US" altLang="sr-Latn-RS" b="1" dirty="0" smtClean="0">
                <a:solidFill>
                  <a:srgbClr val="000000"/>
                </a:solidFill>
              </a:rPr>
              <a:t> </a:t>
            </a:r>
            <a:r>
              <a:rPr lang="en-US" altLang="sr-Latn-RS" b="1" dirty="0" err="1">
                <a:solidFill>
                  <a:srgbClr val="000000"/>
                </a:solidFill>
              </a:rPr>
              <a:t>nije</a:t>
            </a:r>
            <a:r>
              <a:rPr lang="en-US" altLang="sr-Latn-RS" b="1" dirty="0">
                <a:solidFill>
                  <a:srgbClr val="000000"/>
                </a:solidFill>
              </a:rPr>
              <a:t> </a:t>
            </a:r>
            <a:r>
              <a:rPr lang="en-US" altLang="sr-Latn-RS" b="1" dirty="0" err="1">
                <a:solidFill>
                  <a:srgbClr val="000000"/>
                </a:solidFill>
              </a:rPr>
              <a:t>izolirana</a:t>
            </a:r>
            <a:r>
              <a:rPr lang="en-US" altLang="sr-Latn-RS" b="1" dirty="0">
                <a:solidFill>
                  <a:srgbClr val="000000"/>
                </a:solidFill>
              </a:rPr>
              <a:t> </a:t>
            </a:r>
            <a:r>
              <a:rPr lang="en-US" altLang="sr-Latn-RS" b="1" dirty="0" err="1">
                <a:solidFill>
                  <a:srgbClr val="000000"/>
                </a:solidFill>
              </a:rPr>
              <a:t>pojava</a:t>
            </a:r>
            <a:r>
              <a:rPr lang="en-US" altLang="sr-Latn-RS" b="1" dirty="0">
                <a:solidFill>
                  <a:srgbClr val="000000"/>
                </a:solidFill>
              </a:rPr>
              <a:t> </a:t>
            </a:r>
            <a:r>
              <a:rPr lang="en-US" altLang="sr-Latn-RS" b="1" dirty="0" err="1">
                <a:solidFill>
                  <a:srgbClr val="000000"/>
                </a:solidFill>
              </a:rPr>
              <a:t>ili</a:t>
            </a:r>
            <a:r>
              <a:rPr lang="en-US" altLang="sr-Latn-RS" b="1" dirty="0">
                <a:solidFill>
                  <a:srgbClr val="000000"/>
                </a:solidFill>
              </a:rPr>
              <a:t> </a:t>
            </a:r>
            <a:r>
              <a:rPr lang="en-US" altLang="sr-Latn-RS" b="1" dirty="0" err="1">
                <a:solidFill>
                  <a:srgbClr val="000000"/>
                </a:solidFill>
              </a:rPr>
              <a:t>posljedica</a:t>
            </a:r>
            <a:r>
              <a:rPr lang="en-US" altLang="sr-Latn-RS" b="1" dirty="0">
                <a:solidFill>
                  <a:srgbClr val="000000"/>
                </a:solidFill>
              </a:rPr>
              <a:t> </a:t>
            </a:r>
            <a:r>
              <a:rPr lang="en-US" altLang="sr-Latn-RS" b="1" dirty="0" err="1">
                <a:solidFill>
                  <a:srgbClr val="000000"/>
                </a:solidFill>
              </a:rPr>
              <a:t>pokvarenosti</a:t>
            </a:r>
            <a:r>
              <a:rPr lang="en-US" altLang="sr-Latn-RS" b="1" dirty="0">
                <a:solidFill>
                  <a:srgbClr val="000000"/>
                </a:solidFill>
              </a:rPr>
              <a:t>, </a:t>
            </a:r>
            <a:r>
              <a:rPr lang="en-US" altLang="sr-Latn-RS" b="1" dirty="0" err="1">
                <a:solidFill>
                  <a:srgbClr val="000000"/>
                </a:solidFill>
              </a:rPr>
              <a:t>ili</a:t>
            </a:r>
            <a:r>
              <a:rPr lang="en-US" altLang="sr-Latn-RS" b="1" dirty="0">
                <a:solidFill>
                  <a:srgbClr val="000000"/>
                </a:solidFill>
              </a:rPr>
              <a:t> </a:t>
            </a:r>
            <a:r>
              <a:rPr lang="en-US" altLang="sr-Latn-RS" b="1" dirty="0" err="1">
                <a:solidFill>
                  <a:srgbClr val="000000"/>
                </a:solidFill>
              </a:rPr>
              <a:t>nedostatka</a:t>
            </a:r>
            <a:r>
              <a:rPr lang="en-US" altLang="sr-Latn-RS" b="1" dirty="0">
                <a:solidFill>
                  <a:srgbClr val="000000"/>
                </a:solidFill>
              </a:rPr>
              <a:t> </a:t>
            </a:r>
            <a:r>
              <a:rPr lang="en-US" altLang="sr-Latn-RS" b="1" dirty="0" err="1">
                <a:solidFill>
                  <a:srgbClr val="000000"/>
                </a:solidFill>
              </a:rPr>
              <a:t>moralnosti</a:t>
            </a:r>
            <a:r>
              <a:rPr lang="en-US" altLang="sr-Latn-RS" b="1" dirty="0">
                <a:solidFill>
                  <a:srgbClr val="000000"/>
                </a:solidFill>
              </a:rPr>
              <a:t> (</a:t>
            </a:r>
            <a:r>
              <a:rPr lang="en-US" altLang="sr-Latn-RS" b="1" dirty="0" err="1">
                <a:solidFill>
                  <a:srgbClr val="000000"/>
                </a:solidFill>
              </a:rPr>
              <a:t>virtu</a:t>
            </a:r>
            <a:r>
              <a:rPr lang="en-US" altLang="sr-Latn-RS" b="1" dirty="0">
                <a:solidFill>
                  <a:srgbClr val="000000"/>
                </a:solidFill>
              </a:rPr>
              <a:t>) </a:t>
            </a:r>
            <a:r>
              <a:rPr lang="en-US" altLang="sr-Latn-RS" b="1" dirty="0" err="1">
                <a:solidFill>
                  <a:srgbClr val="000000"/>
                </a:solidFill>
              </a:rPr>
              <a:t>ljudi</a:t>
            </a:r>
            <a:r>
              <a:rPr lang="en-US" altLang="sr-Latn-RS" b="1" dirty="0">
                <a:solidFill>
                  <a:srgbClr val="000000"/>
                </a:solidFill>
              </a:rPr>
              <a:t>. </a:t>
            </a:r>
            <a:r>
              <a:rPr lang="en-US" altLang="sr-Latn-RS" sz="2400" b="1" dirty="0">
                <a:solidFill>
                  <a:srgbClr val="FF0000"/>
                </a:solidFill>
              </a:rPr>
              <a:t>"</a:t>
            </a:r>
            <a:r>
              <a:rPr lang="en-US" altLang="sr-Latn-RS" sz="2400" b="1" dirty="0" err="1">
                <a:solidFill>
                  <a:srgbClr val="FF0000"/>
                </a:solidFill>
              </a:rPr>
              <a:t>Nije</a:t>
            </a:r>
            <a:r>
              <a:rPr lang="en-US" altLang="sr-Latn-RS" sz="2400" b="1" dirty="0">
                <a:solidFill>
                  <a:srgbClr val="FF0000"/>
                </a:solidFill>
              </a:rPr>
              <a:t> </a:t>
            </a:r>
            <a:r>
              <a:rPr lang="en-US" altLang="sr-Latn-RS" sz="2400" b="1" dirty="0" err="1">
                <a:solidFill>
                  <a:srgbClr val="FF0000"/>
                </a:solidFill>
              </a:rPr>
              <a:t>korupcija</a:t>
            </a:r>
            <a:r>
              <a:rPr lang="en-US" altLang="sr-Latn-RS" sz="2400" b="1" dirty="0">
                <a:solidFill>
                  <a:srgbClr val="FF0000"/>
                </a:solidFill>
              </a:rPr>
              <a:t> </a:t>
            </a:r>
            <a:r>
              <a:rPr lang="en-US" altLang="sr-Latn-RS" sz="2400" b="1" dirty="0" err="1">
                <a:solidFill>
                  <a:srgbClr val="FF0000"/>
                </a:solidFill>
              </a:rPr>
              <a:t>ljudi</a:t>
            </a:r>
            <a:r>
              <a:rPr lang="en-US" altLang="sr-Latn-RS" sz="2400" b="1" dirty="0">
                <a:solidFill>
                  <a:srgbClr val="FF0000"/>
                </a:solidFill>
              </a:rPr>
              <a:t> ono </a:t>
            </a:r>
            <a:r>
              <a:rPr lang="en-US" altLang="sr-Latn-RS" sz="2400" b="1" dirty="0" err="1">
                <a:solidFill>
                  <a:srgbClr val="FF0000"/>
                </a:solidFill>
              </a:rPr>
              <a:t>što</a:t>
            </a:r>
            <a:r>
              <a:rPr lang="en-US" altLang="sr-Latn-RS" sz="2400" b="1" dirty="0">
                <a:solidFill>
                  <a:srgbClr val="FF0000"/>
                </a:solidFill>
              </a:rPr>
              <a:t> </a:t>
            </a:r>
            <a:r>
              <a:rPr lang="en-US" altLang="sr-Latn-RS" sz="2400" b="1" dirty="0" err="1">
                <a:solidFill>
                  <a:srgbClr val="FF0000"/>
                </a:solidFill>
              </a:rPr>
              <a:t>razara</a:t>
            </a:r>
            <a:r>
              <a:rPr lang="en-US" altLang="sr-Latn-RS" sz="2400" b="1" dirty="0">
                <a:solidFill>
                  <a:srgbClr val="FF0000"/>
                </a:solidFill>
              </a:rPr>
              <a:t> </a:t>
            </a:r>
            <a:r>
              <a:rPr lang="en-US" altLang="sr-Latn-RS" sz="2400" b="1" dirty="0" err="1">
                <a:solidFill>
                  <a:srgbClr val="FF0000"/>
                </a:solidFill>
              </a:rPr>
              <a:t>politički</a:t>
            </a:r>
            <a:r>
              <a:rPr lang="en-US" altLang="sr-Latn-RS" sz="2400" b="1" dirty="0">
                <a:solidFill>
                  <a:srgbClr val="FF0000"/>
                </a:solidFill>
              </a:rPr>
              <a:t> </a:t>
            </a:r>
            <a:r>
              <a:rPr lang="en-US" altLang="sr-Latn-RS" sz="2400" b="1" dirty="0" err="1">
                <a:solidFill>
                  <a:srgbClr val="FF0000"/>
                </a:solidFill>
              </a:rPr>
              <a:t>sustav</a:t>
            </a:r>
            <a:r>
              <a:rPr lang="en-US" altLang="sr-Latn-RS" sz="2400" b="1" dirty="0">
                <a:solidFill>
                  <a:srgbClr val="FF0000"/>
                </a:solidFill>
              </a:rPr>
              <a:t> </a:t>
            </a:r>
            <a:r>
              <a:rPr lang="en-US" altLang="sr-Latn-RS" sz="2400" b="1" dirty="0" err="1">
                <a:solidFill>
                  <a:srgbClr val="FF0000"/>
                </a:solidFill>
              </a:rPr>
              <a:t>već</a:t>
            </a:r>
            <a:r>
              <a:rPr lang="en-US" altLang="sr-Latn-RS" sz="2400" b="1" dirty="0">
                <a:solidFill>
                  <a:srgbClr val="FF0000"/>
                </a:solidFill>
              </a:rPr>
              <a:t> je </a:t>
            </a:r>
            <a:r>
              <a:rPr lang="en-US" altLang="sr-Latn-RS" sz="2400" b="1" dirty="0" err="1">
                <a:solidFill>
                  <a:srgbClr val="FF0000"/>
                </a:solidFill>
              </a:rPr>
              <a:t>politički</a:t>
            </a:r>
            <a:r>
              <a:rPr lang="en-US" altLang="sr-Latn-RS" sz="2400" b="1" dirty="0">
                <a:solidFill>
                  <a:srgbClr val="FF0000"/>
                </a:solidFill>
              </a:rPr>
              <a:t> </a:t>
            </a:r>
            <a:r>
              <a:rPr lang="en-US" altLang="sr-Latn-RS" sz="2400" b="1" dirty="0" err="1">
                <a:solidFill>
                  <a:srgbClr val="FF0000"/>
                </a:solidFill>
              </a:rPr>
              <a:t>sustav</a:t>
            </a:r>
            <a:r>
              <a:rPr lang="en-US" altLang="sr-Latn-RS" sz="2400" b="1" dirty="0">
                <a:solidFill>
                  <a:srgbClr val="FF0000"/>
                </a:solidFill>
              </a:rPr>
              <a:t> ono </a:t>
            </a:r>
            <a:r>
              <a:rPr lang="en-US" altLang="sr-Latn-RS" sz="2400" b="1" dirty="0" err="1">
                <a:solidFill>
                  <a:srgbClr val="FF0000"/>
                </a:solidFill>
              </a:rPr>
              <a:t>što</a:t>
            </a:r>
            <a:r>
              <a:rPr lang="en-US" altLang="sr-Latn-RS" sz="2400" b="1" dirty="0">
                <a:solidFill>
                  <a:srgbClr val="FF0000"/>
                </a:solidFill>
              </a:rPr>
              <a:t> </a:t>
            </a:r>
            <a:r>
              <a:rPr lang="en-US" altLang="sr-Latn-RS" sz="2400" b="1" dirty="0" err="1">
                <a:solidFill>
                  <a:srgbClr val="FF0000"/>
                </a:solidFill>
              </a:rPr>
              <a:t>korumpira</a:t>
            </a:r>
            <a:r>
              <a:rPr lang="en-US" altLang="sr-Latn-RS" sz="2400" b="1" dirty="0">
                <a:solidFill>
                  <a:srgbClr val="FF0000"/>
                </a:solidFill>
              </a:rPr>
              <a:t> </a:t>
            </a:r>
            <a:r>
              <a:rPr lang="en-US" altLang="sr-Latn-RS" sz="2400" b="1" dirty="0" err="1">
                <a:solidFill>
                  <a:srgbClr val="FF0000"/>
                </a:solidFill>
              </a:rPr>
              <a:t>i</a:t>
            </a:r>
            <a:r>
              <a:rPr lang="en-US" altLang="sr-Latn-RS" sz="2400" b="1" dirty="0">
                <a:solidFill>
                  <a:srgbClr val="FF0000"/>
                </a:solidFill>
              </a:rPr>
              <a:t> </a:t>
            </a:r>
            <a:r>
              <a:rPr lang="en-US" altLang="sr-Latn-RS" sz="2400" b="1" dirty="0" err="1">
                <a:solidFill>
                  <a:srgbClr val="FF0000"/>
                </a:solidFill>
              </a:rPr>
              <a:t>razara</a:t>
            </a:r>
            <a:r>
              <a:rPr lang="en-US" altLang="sr-Latn-RS" sz="2400" b="1" dirty="0">
                <a:solidFill>
                  <a:srgbClr val="FF0000"/>
                </a:solidFill>
              </a:rPr>
              <a:t> </a:t>
            </a:r>
            <a:r>
              <a:rPr lang="en-US" altLang="sr-Latn-RS" sz="2400" b="1" dirty="0" err="1">
                <a:solidFill>
                  <a:srgbClr val="FF0000"/>
                </a:solidFill>
              </a:rPr>
              <a:t>ljude</a:t>
            </a:r>
            <a:r>
              <a:rPr lang="en-US" altLang="sr-Latn-RS" sz="2400" b="1" dirty="0">
                <a:solidFill>
                  <a:srgbClr val="FF0000"/>
                </a:solidFill>
              </a:rPr>
              <a:t>" </a:t>
            </a:r>
            <a:r>
              <a:rPr lang="en-US" altLang="sr-Latn-RS" b="1" dirty="0" err="1">
                <a:solidFill>
                  <a:srgbClr val="000000"/>
                </a:solidFill>
              </a:rPr>
              <a:t>Ona</a:t>
            </a:r>
            <a:r>
              <a:rPr lang="en-US" altLang="sr-Latn-RS" b="1" dirty="0">
                <a:solidFill>
                  <a:srgbClr val="000000"/>
                </a:solidFill>
              </a:rPr>
              <a:t> je </a:t>
            </a:r>
            <a:r>
              <a:rPr lang="en-US" altLang="sr-Latn-RS" b="1" dirty="0" err="1">
                <a:solidFill>
                  <a:srgbClr val="000000"/>
                </a:solidFill>
              </a:rPr>
              <a:t>rezultat</a:t>
            </a:r>
            <a:r>
              <a:rPr lang="en-US" altLang="sr-Latn-RS" b="1" dirty="0">
                <a:solidFill>
                  <a:srgbClr val="000000"/>
                </a:solidFill>
              </a:rPr>
              <a:t> </a:t>
            </a:r>
            <a:r>
              <a:rPr lang="en-US" altLang="sr-Latn-RS" b="1" dirty="0" err="1">
                <a:solidFill>
                  <a:srgbClr val="000000"/>
                </a:solidFill>
              </a:rPr>
              <a:t>odre</a:t>
            </a:r>
            <a:r>
              <a:rPr lang="hr-HR" altLang="sr-Latn-RS" b="1" dirty="0">
                <a:solidFill>
                  <a:srgbClr val="000000"/>
                </a:solidFill>
              </a:rPr>
              <a:t>đ</a:t>
            </a:r>
            <a:r>
              <a:rPr lang="en-US" altLang="sr-Latn-RS" b="1" dirty="0" err="1">
                <a:solidFill>
                  <a:srgbClr val="000000"/>
                </a:solidFill>
              </a:rPr>
              <a:t>enog</a:t>
            </a:r>
            <a:r>
              <a:rPr lang="en-US" altLang="sr-Latn-RS" b="1" dirty="0">
                <a:solidFill>
                  <a:srgbClr val="000000"/>
                </a:solidFill>
              </a:rPr>
              <a:t> </a:t>
            </a:r>
            <a:r>
              <a:rPr lang="en-US" altLang="sr-Latn-RS" b="1" dirty="0" err="1">
                <a:solidFill>
                  <a:srgbClr val="000000"/>
                </a:solidFill>
              </a:rPr>
              <a:t>modela</a:t>
            </a:r>
            <a:r>
              <a:rPr lang="en-US" altLang="sr-Latn-RS" b="1" dirty="0">
                <a:solidFill>
                  <a:srgbClr val="000000"/>
                </a:solidFill>
              </a:rPr>
              <a:t>, </a:t>
            </a:r>
            <a:r>
              <a:rPr lang="en-US" altLang="sr-Latn-RS" b="1" dirty="0" err="1">
                <a:solidFill>
                  <a:srgbClr val="000000"/>
                </a:solidFill>
              </a:rPr>
              <a:t>tipa</a:t>
            </a:r>
            <a:r>
              <a:rPr lang="en-US" altLang="sr-Latn-RS" b="1" dirty="0">
                <a:solidFill>
                  <a:srgbClr val="000000"/>
                </a:solidFill>
              </a:rPr>
              <a:t> </a:t>
            </a:r>
            <a:r>
              <a:rPr lang="en-US" altLang="sr-Latn-RS" b="1" dirty="0" err="1">
                <a:solidFill>
                  <a:srgbClr val="000000"/>
                </a:solidFill>
              </a:rPr>
              <a:t>društva</a:t>
            </a:r>
            <a:r>
              <a:rPr lang="en-US" altLang="sr-Latn-RS" b="1" dirty="0">
                <a:solidFill>
                  <a:srgbClr val="000000"/>
                </a:solidFill>
              </a:rPr>
              <a:t> </a:t>
            </a:r>
            <a:r>
              <a:rPr lang="en-US" altLang="sr-Latn-RS" b="1" dirty="0" err="1">
                <a:solidFill>
                  <a:srgbClr val="000000"/>
                </a:solidFill>
              </a:rPr>
              <a:t>i</a:t>
            </a:r>
            <a:r>
              <a:rPr lang="en-US" altLang="sr-Latn-RS" b="1" dirty="0">
                <a:solidFill>
                  <a:srgbClr val="000000"/>
                </a:solidFill>
              </a:rPr>
              <a:t> </a:t>
            </a:r>
            <a:r>
              <a:rPr lang="en-US" altLang="sr-Latn-RS" b="1" dirty="0" err="1">
                <a:solidFill>
                  <a:srgbClr val="000000"/>
                </a:solidFill>
              </a:rPr>
              <a:t>njegova</a:t>
            </a:r>
            <a:r>
              <a:rPr lang="en-US" altLang="sr-Latn-RS" b="1" dirty="0">
                <a:solidFill>
                  <a:srgbClr val="000000"/>
                </a:solidFill>
              </a:rPr>
              <a:t> </a:t>
            </a:r>
            <a:r>
              <a:rPr lang="en-US" altLang="sr-Latn-RS" b="1" dirty="0" err="1">
                <a:solidFill>
                  <a:srgbClr val="000000"/>
                </a:solidFill>
              </a:rPr>
              <a:t>sastavna</a:t>
            </a:r>
            <a:r>
              <a:rPr lang="en-US" altLang="sr-Latn-RS" b="1" dirty="0">
                <a:solidFill>
                  <a:srgbClr val="000000"/>
                </a:solidFill>
              </a:rPr>
              <a:t> </a:t>
            </a:r>
            <a:r>
              <a:rPr lang="en-US" altLang="sr-Latn-RS" b="1" dirty="0" err="1">
                <a:solidFill>
                  <a:srgbClr val="000000"/>
                </a:solidFill>
              </a:rPr>
              <a:t>osobina</a:t>
            </a:r>
            <a:r>
              <a:rPr lang="en-US" altLang="sr-Latn-RS" b="1" dirty="0">
                <a:solidFill>
                  <a:srgbClr val="000000"/>
                </a:solidFill>
              </a:rPr>
              <a:t>. </a:t>
            </a:r>
            <a:r>
              <a:rPr lang="en-US" altLang="sr-Latn-RS" b="1" dirty="0" err="1">
                <a:solidFill>
                  <a:srgbClr val="000000"/>
                </a:solidFill>
              </a:rPr>
              <a:t>Svi</a:t>
            </a:r>
            <a:r>
              <a:rPr lang="en-US" altLang="sr-Latn-RS" b="1" dirty="0">
                <a:solidFill>
                  <a:srgbClr val="000000"/>
                </a:solidFill>
              </a:rPr>
              <a:t> </a:t>
            </a:r>
            <a:r>
              <a:rPr lang="en-US" altLang="sr-Latn-RS" b="1" dirty="0" err="1">
                <a:solidFill>
                  <a:srgbClr val="000000"/>
                </a:solidFill>
              </a:rPr>
              <a:t>ljudi</a:t>
            </a:r>
            <a:r>
              <a:rPr lang="en-US" altLang="sr-Latn-RS" b="1" dirty="0">
                <a:solidFill>
                  <a:srgbClr val="000000"/>
                </a:solidFill>
              </a:rPr>
              <a:t>, </a:t>
            </a:r>
            <a:r>
              <a:rPr lang="en-US" altLang="sr-Latn-RS" b="1" dirty="0" err="1">
                <a:solidFill>
                  <a:srgbClr val="000000"/>
                </a:solidFill>
              </a:rPr>
              <a:t>manje</a:t>
            </a:r>
            <a:r>
              <a:rPr lang="en-US" altLang="sr-Latn-RS" b="1" dirty="0">
                <a:solidFill>
                  <a:srgbClr val="000000"/>
                </a:solidFill>
              </a:rPr>
              <a:t> </a:t>
            </a:r>
            <a:r>
              <a:rPr lang="en-US" altLang="sr-Latn-RS" b="1" dirty="0" err="1">
                <a:solidFill>
                  <a:srgbClr val="000000"/>
                </a:solidFill>
              </a:rPr>
              <a:t>ili</a:t>
            </a:r>
            <a:r>
              <a:rPr lang="en-US" altLang="sr-Latn-RS" b="1" dirty="0">
                <a:solidFill>
                  <a:srgbClr val="000000"/>
                </a:solidFill>
              </a:rPr>
              <a:t> </a:t>
            </a:r>
            <a:r>
              <a:rPr lang="en-US" altLang="sr-Latn-RS" b="1" dirty="0" err="1">
                <a:solidFill>
                  <a:srgbClr val="000000"/>
                </a:solidFill>
              </a:rPr>
              <a:t>više</a:t>
            </a:r>
            <a:r>
              <a:rPr lang="en-US" altLang="sr-Latn-RS" b="1" dirty="0">
                <a:solidFill>
                  <a:srgbClr val="000000"/>
                </a:solidFill>
              </a:rPr>
              <a:t>, </a:t>
            </a:r>
            <a:r>
              <a:rPr lang="en-US" altLang="sr-Latn-RS" b="1" dirty="0" err="1">
                <a:solidFill>
                  <a:srgbClr val="000000"/>
                </a:solidFill>
              </a:rPr>
              <a:t>podložni</a:t>
            </a:r>
            <a:r>
              <a:rPr lang="en-US" altLang="sr-Latn-RS" b="1" dirty="0">
                <a:solidFill>
                  <a:srgbClr val="000000"/>
                </a:solidFill>
              </a:rPr>
              <a:t> </a:t>
            </a:r>
            <a:r>
              <a:rPr lang="en-US" altLang="sr-Latn-RS" b="1" dirty="0" err="1">
                <a:solidFill>
                  <a:srgbClr val="000000"/>
                </a:solidFill>
              </a:rPr>
              <a:t>su</a:t>
            </a:r>
            <a:r>
              <a:rPr lang="en-US" altLang="sr-Latn-RS" b="1" dirty="0">
                <a:solidFill>
                  <a:srgbClr val="000000"/>
                </a:solidFill>
              </a:rPr>
              <a:t> </a:t>
            </a:r>
            <a:r>
              <a:rPr lang="en-US" altLang="sr-Latn-RS" b="1" dirty="0" err="1">
                <a:solidFill>
                  <a:srgbClr val="000000"/>
                </a:solidFill>
              </a:rPr>
              <a:t>izazovima</a:t>
            </a:r>
            <a:r>
              <a:rPr lang="en-US" altLang="sr-Latn-RS" b="1" dirty="0">
                <a:solidFill>
                  <a:srgbClr val="000000"/>
                </a:solidFill>
              </a:rPr>
              <a:t> </a:t>
            </a:r>
            <a:r>
              <a:rPr lang="en-US" altLang="sr-Latn-RS" b="1" dirty="0" err="1">
                <a:solidFill>
                  <a:srgbClr val="000000"/>
                </a:solidFill>
              </a:rPr>
              <a:t>zloupotrebe</a:t>
            </a:r>
            <a:r>
              <a:rPr lang="en-US" altLang="sr-Latn-RS" b="1" dirty="0">
                <a:solidFill>
                  <a:srgbClr val="000000"/>
                </a:solidFill>
              </a:rPr>
              <a:t> </a:t>
            </a:r>
            <a:r>
              <a:rPr lang="en-US" altLang="sr-Latn-RS" b="1" dirty="0" err="1">
                <a:solidFill>
                  <a:srgbClr val="000000"/>
                </a:solidFill>
              </a:rPr>
              <a:t>svog</a:t>
            </a:r>
            <a:r>
              <a:rPr lang="en-US" altLang="sr-Latn-RS" b="1" dirty="0">
                <a:solidFill>
                  <a:srgbClr val="000000"/>
                </a:solidFill>
              </a:rPr>
              <a:t> </a:t>
            </a:r>
            <a:r>
              <a:rPr lang="en-US" altLang="sr-Latn-RS" b="1" dirty="0" err="1">
                <a:solidFill>
                  <a:srgbClr val="000000"/>
                </a:solidFill>
              </a:rPr>
              <a:t>službenog</a:t>
            </a:r>
            <a:r>
              <a:rPr lang="en-US" altLang="sr-Latn-RS" b="1" dirty="0">
                <a:solidFill>
                  <a:srgbClr val="000000"/>
                </a:solidFill>
              </a:rPr>
              <a:t>, </a:t>
            </a:r>
            <a:r>
              <a:rPr lang="en-US" altLang="sr-Latn-RS" b="1" dirty="0" err="1">
                <a:solidFill>
                  <a:srgbClr val="000000"/>
                </a:solidFill>
              </a:rPr>
              <a:t>političkog</a:t>
            </a:r>
            <a:r>
              <a:rPr lang="en-US" altLang="sr-Latn-RS" b="1" dirty="0">
                <a:solidFill>
                  <a:srgbClr val="000000"/>
                </a:solidFill>
              </a:rPr>
              <a:t> </a:t>
            </a:r>
            <a:r>
              <a:rPr lang="en-US" altLang="sr-Latn-RS" b="1" dirty="0" err="1">
                <a:solidFill>
                  <a:srgbClr val="000000"/>
                </a:solidFill>
              </a:rPr>
              <a:t>ili</a:t>
            </a:r>
            <a:r>
              <a:rPr lang="en-US" altLang="sr-Latn-RS" b="1" dirty="0">
                <a:solidFill>
                  <a:srgbClr val="000000"/>
                </a:solidFill>
              </a:rPr>
              <a:t> </a:t>
            </a:r>
            <a:r>
              <a:rPr lang="en-US" altLang="sr-Latn-RS" b="1" dirty="0" err="1">
                <a:solidFill>
                  <a:srgbClr val="000000"/>
                </a:solidFill>
              </a:rPr>
              <a:t>društvenog</a:t>
            </a:r>
            <a:r>
              <a:rPr lang="en-US" altLang="sr-Latn-RS" b="1" dirty="0">
                <a:solidFill>
                  <a:srgbClr val="000000"/>
                </a:solidFill>
              </a:rPr>
              <a:t> </a:t>
            </a:r>
            <a:r>
              <a:rPr lang="en-US" altLang="sr-Latn-RS" b="1" dirty="0" err="1">
                <a:solidFill>
                  <a:srgbClr val="000000"/>
                </a:solidFill>
              </a:rPr>
              <a:t>položaja</a:t>
            </a:r>
            <a:r>
              <a:rPr lang="en-US" altLang="sr-Latn-RS" b="1" dirty="0">
                <a:solidFill>
                  <a:srgbClr val="000000"/>
                </a:solidFill>
              </a:rPr>
              <a:t> </a:t>
            </a:r>
            <a:r>
              <a:rPr lang="en-US" altLang="sr-Latn-RS" b="1" dirty="0" err="1">
                <a:solidFill>
                  <a:srgbClr val="000000"/>
                </a:solidFill>
              </a:rPr>
              <a:t>radi</a:t>
            </a:r>
            <a:r>
              <a:rPr lang="en-US" altLang="sr-Latn-RS" b="1" dirty="0">
                <a:solidFill>
                  <a:srgbClr val="000000"/>
                </a:solidFill>
              </a:rPr>
              <a:t> </a:t>
            </a:r>
            <a:r>
              <a:rPr lang="en-US" altLang="sr-Latn-RS" b="1" dirty="0" err="1">
                <a:solidFill>
                  <a:srgbClr val="000000"/>
                </a:solidFill>
              </a:rPr>
              <a:t>osobnog</a:t>
            </a:r>
            <a:r>
              <a:rPr lang="en-US" altLang="sr-Latn-RS" b="1" dirty="0">
                <a:solidFill>
                  <a:srgbClr val="000000"/>
                </a:solidFill>
              </a:rPr>
              <a:t> </a:t>
            </a:r>
            <a:r>
              <a:rPr lang="en-US" altLang="sr-Latn-RS" b="1" dirty="0" err="1">
                <a:solidFill>
                  <a:srgbClr val="000000"/>
                </a:solidFill>
              </a:rPr>
              <a:t>probitka</a:t>
            </a:r>
            <a:r>
              <a:rPr lang="en-US" altLang="sr-Latn-RS" b="1" dirty="0">
                <a:solidFill>
                  <a:srgbClr val="000000"/>
                </a:solidFill>
              </a:rPr>
              <a:t>.</a:t>
            </a:r>
            <a:endParaRPr lang="hr-HR" altLang="sr-Latn-RS" b="1" dirty="0">
              <a:solidFill>
                <a:srgbClr val="000000"/>
              </a:solidFill>
            </a:endParaRPr>
          </a:p>
          <a:p>
            <a:pPr>
              <a:lnSpc>
                <a:spcPct val="170000"/>
              </a:lnSpc>
            </a:pPr>
            <a:r>
              <a:rPr lang="en-US" altLang="sr-Latn-RS" sz="1600" b="1" dirty="0">
                <a:solidFill>
                  <a:srgbClr val="000000"/>
                </a:solidFill>
              </a:rPr>
              <a:t>(</a:t>
            </a:r>
            <a:r>
              <a:rPr lang="en-US" altLang="sr-Latn-RS" sz="1600" b="1" dirty="0" err="1">
                <a:solidFill>
                  <a:srgbClr val="000000"/>
                </a:solidFill>
              </a:rPr>
              <a:t>C.Friedrich</a:t>
            </a:r>
            <a:r>
              <a:rPr lang="en-US" altLang="sr-Latn-RS" sz="1600" b="1" dirty="0">
                <a:solidFill>
                  <a:srgbClr val="000000"/>
                </a:solidFill>
              </a:rPr>
              <a:t>, The Pathology of Politics: Violence, Betrayal, Corruption, Secrecy and Propaganda, New York, Harper&amp; Row, 1972, 128.)</a:t>
            </a:r>
          </a:p>
        </p:txBody>
      </p:sp>
    </p:spTree>
    <p:extLst>
      <p:ext uri="{BB962C8B-B14F-4D97-AF65-F5344CB8AC3E}">
        <p14:creationId xmlns:p14="http://schemas.microsoft.com/office/powerpoint/2010/main" val="331264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Izmišljena tema?</a:t>
            </a:r>
            <a:endParaRPr lang="hr-HR" dirty="0"/>
          </a:p>
        </p:txBody>
      </p:sp>
      <p:sp>
        <p:nvSpPr>
          <p:cNvPr id="3" name="Content Placeholder 2"/>
          <p:cNvSpPr>
            <a:spLocks noGrp="1"/>
          </p:cNvSpPr>
          <p:nvPr>
            <p:ph idx="1"/>
          </p:nvPr>
        </p:nvSpPr>
        <p:spPr/>
        <p:txBody>
          <a:bodyPr>
            <a:normAutofit lnSpcReduction="10000"/>
          </a:bodyPr>
          <a:lstStyle/>
          <a:p>
            <a:r>
              <a:rPr lang="hr-HR" sz="3200" b="1" dirty="0" smtClean="0"/>
              <a:t>Korupcija </a:t>
            </a:r>
            <a:r>
              <a:rPr lang="hr-HR" sz="3200" b="1" dirty="0"/>
              <a:t>je u Hrvatskoj stvaran I ozbiljan problem.  U posljednjih nekoliko godina desile su se neke pozitivne promjene no </a:t>
            </a:r>
            <a:r>
              <a:rPr lang="hr-HR" sz="3200" b="1" dirty="0" smtClean="0"/>
              <a:t>one </a:t>
            </a:r>
            <a:r>
              <a:rPr lang="hr-HR" sz="3200" b="1" dirty="0"/>
              <a:t>nisu bile uvijek vidljive I dovoljno brze.  Postignut je izvjestan napredak u usporedbi s ranijom situacijom, ali još uvijek zaostajemo za nekim drugim zemljama. Izgradnja </a:t>
            </a:r>
            <a:r>
              <a:rPr lang="hr-HR" sz="3200" b="1" dirty="0" smtClean="0"/>
              <a:t>institucija </a:t>
            </a:r>
            <a:r>
              <a:rPr lang="hr-HR" sz="3200" b="1" dirty="0"/>
              <a:t>je stvarni cilj ui to je razlog radi kojega predlažemo izvjesne promjene  u glavnim preventivnim mjerama protiv korupcije.</a:t>
            </a:r>
            <a:endParaRPr lang="hr-HR" sz="3200" dirty="0"/>
          </a:p>
          <a:p>
            <a:r>
              <a:rPr lang="hr-HR" dirty="0"/>
              <a:t> </a:t>
            </a:r>
          </a:p>
          <a:p>
            <a:endParaRPr lang="hr-HR" dirty="0"/>
          </a:p>
        </p:txBody>
      </p:sp>
    </p:spTree>
    <p:extLst>
      <p:ext uri="{BB962C8B-B14F-4D97-AF65-F5344CB8AC3E}">
        <p14:creationId xmlns:p14="http://schemas.microsoft.com/office/powerpoint/2010/main" val="711658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Mjerenja i mjere</a:t>
            </a:r>
            <a:endParaRPr lang="hr-HR" dirty="0"/>
          </a:p>
        </p:txBody>
      </p:sp>
      <p:sp>
        <p:nvSpPr>
          <p:cNvPr id="4" name="Text Placeholder 3"/>
          <p:cNvSpPr>
            <a:spLocks noGrp="1"/>
          </p:cNvSpPr>
          <p:nvPr>
            <p:ph type="body" idx="1"/>
          </p:nvPr>
        </p:nvSpPr>
        <p:spPr/>
        <p:txBody>
          <a:bodyPr/>
          <a:lstStyle/>
          <a:p>
            <a:r>
              <a:rPr lang="hr-HR" dirty="0" smtClean="0"/>
              <a:t>Mjerenja</a:t>
            </a:r>
            <a:endParaRPr lang="hr-HR" dirty="0"/>
          </a:p>
        </p:txBody>
      </p:sp>
      <p:sp>
        <p:nvSpPr>
          <p:cNvPr id="5" name="Content Placeholder 4"/>
          <p:cNvSpPr>
            <a:spLocks noGrp="1"/>
          </p:cNvSpPr>
          <p:nvPr>
            <p:ph sz="half" idx="2"/>
          </p:nvPr>
        </p:nvSpPr>
        <p:spPr/>
        <p:txBody>
          <a:bodyPr/>
          <a:lstStyle/>
          <a:p>
            <a:r>
              <a:rPr lang="hr-HR" dirty="0" smtClean="0"/>
              <a:t>CPI</a:t>
            </a:r>
          </a:p>
          <a:p>
            <a:r>
              <a:rPr lang="hr-HR" dirty="0" smtClean="0"/>
              <a:t>Barometar</a:t>
            </a:r>
          </a:p>
          <a:p>
            <a:r>
              <a:rPr lang="hr-HR" dirty="0" smtClean="0"/>
              <a:t>EU Scoreboard</a:t>
            </a:r>
          </a:p>
          <a:p>
            <a:r>
              <a:rPr lang="hr-HR" dirty="0" smtClean="0"/>
              <a:t>Nations in Transit</a:t>
            </a:r>
          </a:p>
          <a:p>
            <a:r>
              <a:rPr lang="hr-HR" dirty="0" smtClean="0"/>
              <a:t>Wbank</a:t>
            </a:r>
          </a:p>
          <a:p>
            <a:endParaRPr lang="hr-HR" dirty="0"/>
          </a:p>
        </p:txBody>
      </p:sp>
      <p:sp>
        <p:nvSpPr>
          <p:cNvPr id="6" name="Text Placeholder 5"/>
          <p:cNvSpPr>
            <a:spLocks noGrp="1"/>
          </p:cNvSpPr>
          <p:nvPr>
            <p:ph type="body" sz="quarter" idx="3"/>
          </p:nvPr>
        </p:nvSpPr>
        <p:spPr/>
        <p:txBody>
          <a:bodyPr/>
          <a:lstStyle/>
          <a:p>
            <a:r>
              <a:rPr lang="hr-HR" dirty="0" smtClean="0">
                <a:solidFill>
                  <a:srgbClr val="FF0000"/>
                </a:solidFill>
              </a:rPr>
              <a:t>MJERE</a:t>
            </a:r>
            <a:endParaRPr lang="hr-HR" dirty="0">
              <a:solidFill>
                <a:srgbClr val="FF0000"/>
              </a:solidFill>
            </a:endParaRPr>
          </a:p>
        </p:txBody>
      </p:sp>
      <p:sp>
        <p:nvSpPr>
          <p:cNvPr id="7" name="Content Placeholder 6"/>
          <p:cNvSpPr>
            <a:spLocks noGrp="1"/>
          </p:cNvSpPr>
          <p:nvPr>
            <p:ph sz="quarter" idx="4"/>
          </p:nvPr>
        </p:nvSpPr>
        <p:spPr/>
        <p:txBody>
          <a:bodyPr/>
          <a:lstStyle/>
          <a:p>
            <a:r>
              <a:rPr lang="hr-HR" b="1" dirty="0" smtClean="0">
                <a:solidFill>
                  <a:srgbClr val="FF0000"/>
                </a:solidFill>
              </a:rPr>
              <a:t>Strategija</a:t>
            </a:r>
          </a:p>
          <a:p>
            <a:r>
              <a:rPr lang="hr-HR" b="1" dirty="0" smtClean="0">
                <a:solidFill>
                  <a:srgbClr val="FF0000"/>
                </a:solidFill>
              </a:rPr>
              <a:t>Konflikt interesa</a:t>
            </a:r>
          </a:p>
          <a:p>
            <a:r>
              <a:rPr lang="hr-HR" b="1" dirty="0" smtClean="0">
                <a:solidFill>
                  <a:srgbClr val="FF0000"/>
                </a:solidFill>
              </a:rPr>
              <a:t>Etički kodeks</a:t>
            </a:r>
          </a:p>
          <a:p>
            <a:r>
              <a:rPr lang="hr-HR" b="1" dirty="0" smtClean="0">
                <a:solidFill>
                  <a:srgbClr val="FF0000"/>
                </a:solidFill>
              </a:rPr>
              <a:t>Financiranje stranaka</a:t>
            </a:r>
          </a:p>
          <a:p>
            <a:r>
              <a:rPr lang="hr-HR" b="1" dirty="0" smtClean="0">
                <a:solidFill>
                  <a:srgbClr val="FF0000"/>
                </a:solidFill>
              </a:rPr>
              <a:t>Dostupnost informacija</a:t>
            </a:r>
          </a:p>
          <a:p>
            <a:endParaRPr lang="hr-HR" b="1" dirty="0">
              <a:solidFill>
                <a:srgbClr val="FF0000"/>
              </a:solidFill>
            </a:endParaRPr>
          </a:p>
        </p:txBody>
      </p:sp>
    </p:spTree>
    <p:extLst>
      <p:ext uri="{BB962C8B-B14F-4D97-AF65-F5344CB8AC3E}">
        <p14:creationId xmlns:p14="http://schemas.microsoft.com/office/powerpoint/2010/main" val="1419053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 ČIME SE MJERITI</a:t>
            </a:r>
            <a:endParaRPr lang="en-US" dirty="0"/>
          </a:p>
        </p:txBody>
      </p:sp>
      <p:sp>
        <p:nvSpPr>
          <p:cNvPr id="3" name="Content Placeholder 2"/>
          <p:cNvSpPr>
            <a:spLocks noGrp="1"/>
          </p:cNvSpPr>
          <p:nvPr>
            <p:ph sz="quarter" idx="1"/>
          </p:nvPr>
        </p:nvSpPr>
        <p:spPr/>
        <p:txBody>
          <a:bodyPr>
            <a:normAutofit lnSpcReduction="10000"/>
          </a:bodyPr>
          <a:lstStyle/>
          <a:p>
            <a:pPr lvl="0">
              <a:buNone/>
            </a:pPr>
            <a:r>
              <a:rPr lang="hr-HR" dirty="0"/>
              <a:t>Dosezi  promjene  su izvrsni ako se uspoređujemo s sa regijom, no to je privid uspjeha. </a:t>
            </a:r>
            <a:r>
              <a:rPr lang="hr-HR" sz="4600" dirty="0">
                <a:solidFill>
                  <a:srgbClr val="FF0000"/>
                </a:solidFill>
              </a:rPr>
              <a:t>Treba sa usporediti sa boljima i približiti  najboljima.</a:t>
            </a:r>
            <a:endParaRPr lang="hr-HR" dirty="0">
              <a:solidFill>
                <a:srgbClr val="FF0000"/>
              </a:solidFill>
            </a:endParaRPr>
          </a:p>
          <a:p>
            <a:pPr>
              <a:buNone/>
            </a:pPr>
            <a:r>
              <a:rPr lang="hr-HR" sz="3400" dirty="0"/>
              <a:t>Hrvatska je bolje rangirana od Bugarske i Rumunjske, Srbije, Albanije ili Makedonije, vrlo blizu Italiji ili Grčkoj. Usprkos svih ograničenja  metodologije vidi se da su krivulje saturirane i da stagniraju dosežući  srednje ocjene.</a:t>
            </a:r>
          </a:p>
          <a:p>
            <a:pPr>
              <a:buNone/>
            </a:pPr>
            <a:endParaRPr lang="en-US" sz="3400" dirty="0"/>
          </a:p>
        </p:txBody>
      </p:sp>
    </p:spTree>
    <p:extLst>
      <p:ext uri="{BB962C8B-B14F-4D97-AF65-F5344CB8AC3E}">
        <p14:creationId xmlns:p14="http://schemas.microsoft.com/office/powerpoint/2010/main" val="2007383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188913"/>
            <a:ext cx="8229600" cy="1143000"/>
          </a:xfrm>
          <a:solidFill>
            <a:schemeClr val="folHlink"/>
          </a:solidFill>
        </p:spPr>
        <p:txBody>
          <a:bodyPr/>
          <a:lstStyle/>
          <a:p>
            <a:r>
              <a:rPr lang="hr-HR" altLang="sr-Latn-RS"/>
              <a:t>Što kažu</a:t>
            </a:r>
            <a:r>
              <a:rPr lang="hr-HR" altLang="sr-Latn-RS">
                <a:solidFill>
                  <a:schemeClr val="folHlink"/>
                </a:solidFill>
              </a:rPr>
              <a:t> </a:t>
            </a:r>
            <a:r>
              <a:rPr lang="hr-HR" altLang="sr-Latn-RS"/>
              <a:t>ljudi</a:t>
            </a:r>
            <a:r>
              <a:rPr lang="hr-HR" altLang="sr-Latn-RS">
                <a:solidFill>
                  <a:schemeClr val="folHlink"/>
                </a:solidFill>
              </a:rPr>
              <a:t>?</a:t>
            </a:r>
          </a:p>
        </p:txBody>
      </p:sp>
      <p:graphicFrame>
        <p:nvGraphicFramePr>
          <p:cNvPr id="7171" name="Object 3"/>
          <p:cNvGraphicFramePr>
            <a:graphicFrameLocks noGrp="1" noChangeAspect="1"/>
          </p:cNvGraphicFramePr>
          <p:nvPr>
            <p:ph type="body" sz="half" idx="2"/>
          </p:nvPr>
        </p:nvGraphicFramePr>
        <p:xfrm>
          <a:off x="7673976" y="3068638"/>
          <a:ext cx="2994025" cy="3490912"/>
        </p:xfrm>
        <a:graphic>
          <a:graphicData uri="http://schemas.openxmlformats.org/presentationml/2006/ole">
            <mc:AlternateContent xmlns:mc="http://schemas.openxmlformats.org/markup-compatibility/2006">
              <mc:Choice xmlns:v="urn:schemas-microsoft-com:vml" Requires="v">
                <p:oleObj spid="_x0000_s1031" name="Worksheet" r:id="rId3" imgW="10420621" imgH="6972662" progId="Excel.Sheet.8">
                  <p:embed/>
                </p:oleObj>
              </mc:Choice>
              <mc:Fallback>
                <p:oleObj name="Worksheet" r:id="rId3" imgW="10420621" imgH="6972662" progId="Excel.Sheet.8">
                  <p:embed/>
                  <p:pic>
                    <p:nvPicPr>
                      <p:cNvPr id="0" name=""/>
                      <p:cNvPicPr>
                        <a:picLocks noChangeAspect="1" noChangeArrowheads="1"/>
                      </p:cNvPicPr>
                      <p:nvPr/>
                    </p:nvPicPr>
                    <p:blipFill>
                      <a:blip r:embed="rId4">
                        <a:lum bright="-12000" contrast="-6000"/>
                        <a:extLst>
                          <a:ext uri="{28A0092B-C50C-407E-A947-70E740481C1C}">
                            <a14:useLocalDpi xmlns:a14="http://schemas.microsoft.com/office/drawing/2010/main" val="0"/>
                          </a:ext>
                        </a:extLst>
                      </a:blip>
                      <a:srcRect/>
                      <a:stretch>
                        <a:fillRect/>
                      </a:stretch>
                    </p:blipFill>
                    <p:spPr bwMode="auto">
                      <a:xfrm>
                        <a:off x="7673976" y="3068638"/>
                        <a:ext cx="2994025" cy="349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2" name="Rectangle 4"/>
          <p:cNvSpPr>
            <a:spLocks noGrp="1" noChangeArrowheads="1"/>
          </p:cNvSpPr>
          <p:nvPr>
            <p:ph type="body" sz="half" idx="1"/>
          </p:nvPr>
        </p:nvSpPr>
        <p:spPr>
          <a:xfrm>
            <a:off x="1981201" y="1600201"/>
            <a:ext cx="4030663" cy="4525963"/>
          </a:xfrm>
          <a:solidFill>
            <a:srgbClr val="FCE4A2"/>
          </a:solidFill>
        </p:spPr>
        <p:txBody>
          <a:bodyPr/>
          <a:lstStyle/>
          <a:p>
            <a:pPr marL="533400" indent="-533400">
              <a:buFont typeface="Wingdings" panose="05000000000000000000" pitchFamily="2" charset="2"/>
              <a:buAutoNum type="arabicPeriod"/>
            </a:pPr>
            <a:r>
              <a:rPr lang="hr-HR" altLang="sr-Latn-RS" dirty="0">
                <a:solidFill>
                  <a:srgbClr val="F81200"/>
                </a:solidFill>
                <a:latin typeface="7_Arial" pitchFamily="34" charset="0"/>
              </a:rPr>
              <a:t>Ne postoji	    	  0,4</a:t>
            </a:r>
          </a:p>
          <a:p>
            <a:pPr marL="533400" indent="-533400">
              <a:buFont typeface="Wingdings" panose="05000000000000000000" pitchFamily="2" charset="2"/>
              <a:buAutoNum type="arabicPeriod"/>
            </a:pPr>
            <a:r>
              <a:rPr lang="hr-HR" altLang="sr-Latn-RS" dirty="0">
                <a:solidFill>
                  <a:srgbClr val="F81200"/>
                </a:solidFill>
                <a:latin typeface="7_Arial" pitchFamily="34" charset="0"/>
              </a:rPr>
              <a:t>Samo izuzetak	  2,1	</a:t>
            </a:r>
          </a:p>
          <a:p>
            <a:pPr marL="533400" indent="-533400">
              <a:buFont typeface="Wingdings" panose="05000000000000000000" pitchFamily="2" charset="2"/>
              <a:buAutoNum type="arabicPeriod"/>
            </a:pPr>
            <a:r>
              <a:rPr lang="hr-HR" altLang="sr-Latn-RS" dirty="0">
                <a:solidFill>
                  <a:srgbClr val="F81200"/>
                </a:solidFill>
                <a:latin typeface="7_Arial" pitchFamily="34" charset="0"/>
              </a:rPr>
              <a:t>Prisutna		  9,9	</a:t>
            </a:r>
          </a:p>
          <a:p>
            <a:pPr marL="533400" indent="-533400">
              <a:buFont typeface="Wingdings" panose="05000000000000000000" pitchFamily="2" charset="2"/>
              <a:buAutoNum type="arabicPeriod"/>
            </a:pPr>
            <a:r>
              <a:rPr lang="hr-HR" altLang="sr-Latn-RS" dirty="0">
                <a:solidFill>
                  <a:srgbClr val="F81200"/>
                </a:solidFill>
                <a:latin typeface="7_Arial" pitchFamily="34" charset="0"/>
              </a:rPr>
              <a:t>Raširena		37,9	</a:t>
            </a:r>
          </a:p>
          <a:p>
            <a:pPr marL="533400" indent="-533400">
              <a:buFont typeface="Wingdings" panose="05000000000000000000" pitchFamily="2" charset="2"/>
              <a:buAutoNum type="arabicPeriod"/>
            </a:pPr>
            <a:r>
              <a:rPr lang="hr-HR" altLang="sr-Latn-RS" dirty="0">
                <a:solidFill>
                  <a:srgbClr val="F81200"/>
                </a:solidFill>
                <a:latin typeface="7_Arial" pitchFamily="34" charset="0"/>
              </a:rPr>
              <a:t>Jako raširena	48,0</a:t>
            </a:r>
          </a:p>
          <a:p>
            <a:pPr marL="0" indent="0">
              <a:buNone/>
            </a:pPr>
            <a:r>
              <a:rPr lang="hr-HR" altLang="sr-Latn-RS" sz="4400" dirty="0">
                <a:solidFill>
                  <a:srgbClr val="660700"/>
                </a:solidFill>
                <a:latin typeface="7_Arial" pitchFamily="34" charset="0"/>
              </a:rPr>
              <a:t>4+5		85,9</a:t>
            </a:r>
          </a:p>
          <a:p>
            <a:pPr marL="533400" indent="-533400">
              <a:buFont typeface="Wingdings" panose="05000000000000000000" pitchFamily="2" charset="2"/>
              <a:buAutoNum type="arabicPeriod"/>
            </a:pPr>
            <a:r>
              <a:rPr lang="hr-HR" altLang="sr-Latn-RS" dirty="0">
                <a:solidFill>
                  <a:srgbClr val="F81200"/>
                </a:solidFill>
                <a:latin typeface="7_Arial" pitchFamily="34" charset="0"/>
              </a:rPr>
              <a:t>BO		  1,7</a:t>
            </a:r>
            <a:r>
              <a:rPr lang="hr-HR" altLang="sr-Latn-RS" sz="2800" dirty="0">
                <a:solidFill>
                  <a:srgbClr val="000000"/>
                </a:solidFill>
                <a:latin typeface="7_Arial" pitchFamily="34" charset="0"/>
              </a:rPr>
              <a:t>	</a:t>
            </a:r>
          </a:p>
          <a:p>
            <a:pPr marL="533400" indent="-533400">
              <a:buNone/>
            </a:pPr>
            <a:endParaRPr lang="hr-HR" altLang="sr-Latn-RS" sz="2800" dirty="0"/>
          </a:p>
          <a:p>
            <a:pPr marL="533400" indent="-533400">
              <a:buNone/>
            </a:pPr>
            <a:endParaRPr lang="hr-HR" altLang="sr-Latn-RS" sz="2800" dirty="0"/>
          </a:p>
        </p:txBody>
      </p:sp>
    </p:spTree>
    <p:extLst>
      <p:ext uri="{BB962C8B-B14F-4D97-AF65-F5344CB8AC3E}">
        <p14:creationId xmlns:p14="http://schemas.microsoft.com/office/powerpoint/2010/main" val="41273721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solidFill>
            <a:srgbClr val="FCE4A2"/>
          </a:solidFill>
        </p:spPr>
        <p:txBody>
          <a:bodyPr/>
          <a:lstStyle/>
          <a:p>
            <a:r>
              <a:rPr lang="hr-HR" altLang="sr-Latn-RS">
                <a:solidFill>
                  <a:srgbClr val="660700"/>
                </a:solidFill>
              </a:rPr>
              <a:t>Što kažu istraživanja?</a:t>
            </a:r>
          </a:p>
        </p:txBody>
      </p:sp>
      <p:sp>
        <p:nvSpPr>
          <p:cNvPr id="9219" name="Rectangle 3"/>
          <p:cNvSpPr>
            <a:spLocks noGrp="1" noChangeArrowheads="1"/>
          </p:cNvSpPr>
          <p:nvPr>
            <p:ph type="body" sz="half" idx="1"/>
          </p:nvPr>
        </p:nvSpPr>
        <p:spPr>
          <a:solidFill>
            <a:srgbClr val="FCE4A2"/>
          </a:solidFill>
        </p:spPr>
        <p:txBody>
          <a:bodyPr>
            <a:normAutofit/>
          </a:bodyPr>
          <a:lstStyle/>
          <a:p>
            <a:pPr>
              <a:lnSpc>
                <a:spcPct val="120000"/>
              </a:lnSpc>
              <a:buFontTx/>
              <a:buNone/>
            </a:pPr>
            <a:r>
              <a:rPr lang="hr-HR" altLang="sr-Latn-RS" sz="2800" b="1">
                <a:solidFill>
                  <a:schemeClr val="tx2"/>
                </a:solidFill>
                <a:latin typeface="Arial Narrow" panose="020B0606020202030204" pitchFamily="34" charset="0"/>
              </a:rPr>
              <a:t>Indeks CPI mjeri  percepciju korupcije u pojedinoj zemlji, točnije: kako grupe ispitanika - pretežno poslovnih ljudi - doživljavaju raširenost korupcije u pojedinoj zemlji u skupinama političara i nositelja javnih funkcija</a:t>
            </a:r>
            <a:r>
              <a:rPr lang="hr-HR" altLang="sr-Latn-RS" b="1">
                <a:solidFill>
                  <a:schemeClr val="tx2"/>
                </a:solidFill>
              </a:rPr>
              <a:t>. </a:t>
            </a:r>
          </a:p>
          <a:p>
            <a:pPr>
              <a:buFontTx/>
              <a:buNone/>
            </a:pPr>
            <a:endParaRPr lang="hr-HR" altLang="sr-Latn-RS" b="1">
              <a:solidFill>
                <a:schemeClr val="tx2"/>
              </a:solidFill>
            </a:endParaRPr>
          </a:p>
        </p:txBody>
      </p:sp>
      <p:pic>
        <p:nvPicPr>
          <p:cNvPr id="9221" name="Picture 5" descr="CAEHW74D"/>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rot="1029031">
            <a:off x="6264275" y="1892301"/>
            <a:ext cx="3790950" cy="3332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4475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sz="quarter"/>
          </p:nvPr>
        </p:nvSpPr>
        <p:spPr>
          <a:solidFill>
            <a:srgbClr val="FCE4A2"/>
          </a:solidFill>
        </p:spPr>
        <p:txBody>
          <a:bodyPr/>
          <a:lstStyle/>
          <a:p>
            <a:r>
              <a:rPr lang="hr-HR" altLang="sr-Latn-RS">
                <a:solidFill>
                  <a:srgbClr val="660700"/>
                </a:solidFill>
              </a:rPr>
              <a:t>Što kažu istraživanja?</a:t>
            </a:r>
          </a:p>
        </p:txBody>
      </p:sp>
      <p:pic>
        <p:nvPicPr>
          <p:cNvPr id="10245" name="Picture 5" descr="CAA74X2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187700" y="2190750"/>
            <a:ext cx="1625600" cy="1003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47" name="Picture 7" descr="CA6JW7TA"/>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328025" y="4724400"/>
            <a:ext cx="1308100" cy="87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50" name="Picture 10" descr="CAA74X2R"/>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3187700" y="4530725"/>
            <a:ext cx="1625600" cy="1003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4" name="Rectangle 4"/>
          <p:cNvSpPr>
            <a:spLocks noGrp="1" noChangeArrowheads="1"/>
          </p:cNvSpPr>
          <p:nvPr>
            <p:ph type="body" sz="half" idx="4294967295"/>
          </p:nvPr>
        </p:nvSpPr>
        <p:spPr>
          <a:xfrm>
            <a:off x="1524000" y="1600201"/>
            <a:ext cx="6516688" cy="4525963"/>
          </a:xfrm>
          <a:gradFill rotWithShape="1">
            <a:gsLst>
              <a:gs pos="0">
                <a:schemeClr val="bg1"/>
              </a:gs>
              <a:gs pos="100000">
                <a:srgbClr val="FCE4A2"/>
              </a:gs>
            </a:gsLst>
            <a:lin ang="5400000" scaled="1"/>
          </a:gradFill>
        </p:spPr>
        <p:txBody>
          <a:bodyPr/>
          <a:lstStyle/>
          <a:p>
            <a:pPr>
              <a:buClr>
                <a:schemeClr val="tx1"/>
              </a:buClr>
              <a:buFontTx/>
              <a:buNone/>
            </a:pPr>
            <a:r>
              <a:rPr lang="hr-HR" altLang="sr-Latn-RS" dirty="0">
                <a:solidFill>
                  <a:srgbClr val="000000"/>
                </a:solidFill>
                <a:latin typeface="7_Times New Roman" charset="0"/>
              </a:rPr>
              <a:t>Najbolji</a:t>
            </a:r>
            <a:r>
              <a:rPr lang="hr-HR" altLang="sr-Latn-RS" sz="2800" dirty="0">
                <a:solidFill>
                  <a:srgbClr val="000000"/>
                </a:solidFill>
                <a:latin typeface="7_Times New Roman" charset="0"/>
              </a:rPr>
              <a:t> (skor preko 9)</a:t>
            </a:r>
          </a:p>
          <a:p>
            <a:pPr>
              <a:buFontTx/>
              <a:buNone/>
            </a:pPr>
            <a:r>
              <a:rPr lang="en-GB" altLang="sr-Latn-RS" sz="2800" dirty="0" err="1">
                <a:solidFill>
                  <a:srgbClr val="000000"/>
                </a:solidFill>
                <a:latin typeface="7_Times New Roman" charset="0"/>
              </a:rPr>
              <a:t>Finska</a:t>
            </a:r>
            <a:r>
              <a:rPr lang="en-GB" altLang="sr-Latn-RS" sz="2800" dirty="0">
                <a:solidFill>
                  <a:srgbClr val="000000"/>
                </a:solidFill>
                <a:latin typeface="7_Times New Roman" charset="0"/>
              </a:rPr>
              <a:t>, </a:t>
            </a:r>
            <a:r>
              <a:rPr lang="en-GB" altLang="sr-Latn-RS" sz="2800" dirty="0" err="1">
                <a:solidFill>
                  <a:srgbClr val="000000"/>
                </a:solidFill>
                <a:latin typeface="7_Times New Roman" charset="0"/>
              </a:rPr>
              <a:t>Danska</a:t>
            </a:r>
            <a:r>
              <a:rPr lang="en-GB" altLang="sr-Latn-RS" sz="2800" dirty="0">
                <a:solidFill>
                  <a:srgbClr val="000000"/>
                </a:solidFill>
                <a:latin typeface="7_Times New Roman" charset="0"/>
              </a:rPr>
              <a:t>,</a:t>
            </a:r>
            <a:r>
              <a:rPr lang="hr-HR" altLang="sr-Latn-RS" sz="2800" dirty="0">
                <a:solidFill>
                  <a:srgbClr val="000000"/>
                </a:solidFill>
                <a:latin typeface="7_Times New Roman" charset="0"/>
              </a:rPr>
              <a:t> </a:t>
            </a:r>
          </a:p>
          <a:p>
            <a:pPr>
              <a:buFontTx/>
              <a:buNone/>
            </a:pPr>
            <a:r>
              <a:rPr lang="en-GB" altLang="sr-Latn-RS" sz="2800" dirty="0">
                <a:solidFill>
                  <a:srgbClr val="000000"/>
                </a:solidFill>
                <a:latin typeface="7_Times New Roman" charset="0"/>
              </a:rPr>
              <a:t>Novi  </a:t>
            </a:r>
            <a:r>
              <a:rPr lang="hr-HR" altLang="sr-Latn-RS" sz="2800" dirty="0">
                <a:solidFill>
                  <a:srgbClr val="000000"/>
                </a:solidFill>
                <a:latin typeface="7_Times New Roman" charset="0"/>
              </a:rPr>
              <a:t>Z</a:t>
            </a:r>
            <a:r>
              <a:rPr lang="en-GB" altLang="sr-Latn-RS" sz="2800" dirty="0">
                <a:solidFill>
                  <a:srgbClr val="000000"/>
                </a:solidFill>
                <a:latin typeface="7_Times New Roman" charset="0"/>
              </a:rPr>
              <a:t>eland,</a:t>
            </a:r>
            <a:r>
              <a:rPr lang="hr-HR" altLang="sr-Latn-RS" sz="2800" dirty="0">
                <a:solidFill>
                  <a:srgbClr val="000000"/>
                </a:solidFill>
                <a:latin typeface="7_Times New Roman" charset="0"/>
              </a:rPr>
              <a:t> </a:t>
            </a:r>
            <a:r>
              <a:rPr lang="en-GB" altLang="sr-Latn-RS" sz="2800" dirty="0">
                <a:solidFill>
                  <a:srgbClr val="000000"/>
                </a:solidFill>
                <a:latin typeface="7_Times New Roman" charset="0"/>
              </a:rPr>
              <a:t>Island,</a:t>
            </a:r>
            <a:r>
              <a:rPr lang="hr-HR" altLang="sr-Latn-RS" sz="2800" dirty="0">
                <a:solidFill>
                  <a:srgbClr val="000000"/>
                </a:solidFill>
                <a:latin typeface="7_Times New Roman" charset="0"/>
              </a:rPr>
              <a:t> </a:t>
            </a:r>
            <a:r>
              <a:rPr lang="en-GB" altLang="sr-Latn-RS" sz="2800" dirty="0" err="1">
                <a:solidFill>
                  <a:srgbClr val="000000"/>
                </a:solidFill>
                <a:latin typeface="7_Times New Roman" charset="0"/>
              </a:rPr>
              <a:t>Singapur</a:t>
            </a:r>
            <a:r>
              <a:rPr lang="hr-HR" altLang="sr-Latn-RS" sz="2800" dirty="0">
                <a:solidFill>
                  <a:srgbClr val="000000"/>
                </a:solidFill>
                <a:latin typeface="7_Times New Roman" charset="0"/>
              </a:rPr>
              <a:t> Š</a:t>
            </a:r>
            <a:r>
              <a:rPr lang="en-GB" altLang="sr-Latn-RS" sz="2800" dirty="0" err="1">
                <a:solidFill>
                  <a:srgbClr val="000000"/>
                </a:solidFill>
                <a:latin typeface="7_Times New Roman" charset="0"/>
              </a:rPr>
              <a:t>vedska</a:t>
            </a:r>
            <a:endParaRPr lang="hr-HR" altLang="sr-Latn-RS" sz="2800" dirty="0">
              <a:solidFill>
                <a:srgbClr val="000000"/>
              </a:solidFill>
            </a:endParaRPr>
          </a:p>
          <a:p>
            <a:pPr>
              <a:buFontTx/>
              <a:buNone/>
            </a:pPr>
            <a:endParaRPr lang="hr-HR" altLang="sr-Latn-RS" b="1" dirty="0">
              <a:solidFill>
                <a:srgbClr val="000000"/>
              </a:solidFill>
            </a:endParaRPr>
          </a:p>
          <a:p>
            <a:pPr>
              <a:buFontTx/>
              <a:buNone/>
            </a:pPr>
            <a:r>
              <a:rPr lang="hr-HR" altLang="sr-Latn-RS" sz="2800" b="1" dirty="0">
                <a:solidFill>
                  <a:srgbClr val="000000"/>
                </a:solidFill>
                <a:latin typeface="7_Times New Roman" charset="0"/>
              </a:rPr>
              <a:t>Najlošiji (skor preko 2)</a:t>
            </a:r>
          </a:p>
          <a:p>
            <a:pPr algn="just">
              <a:buFontTx/>
              <a:buNone/>
            </a:pPr>
            <a:r>
              <a:rPr lang="en-GB" altLang="sr-Latn-RS" sz="2800" b="1" dirty="0" err="1">
                <a:solidFill>
                  <a:srgbClr val="000000"/>
                </a:solidFill>
                <a:latin typeface="7_Times New Roman" charset="0"/>
              </a:rPr>
              <a:t>Bolivija,Kamerun</a:t>
            </a:r>
            <a:r>
              <a:rPr lang="en-GB" altLang="sr-Latn-RS" sz="2800" b="1" dirty="0">
                <a:solidFill>
                  <a:srgbClr val="000000"/>
                </a:solidFill>
                <a:latin typeface="7_Times New Roman" charset="0"/>
              </a:rPr>
              <a:t>,</a:t>
            </a:r>
            <a:r>
              <a:rPr lang="hr-HR" altLang="sr-Latn-RS" sz="2800" b="1" dirty="0">
                <a:solidFill>
                  <a:srgbClr val="000000"/>
                </a:solidFill>
                <a:latin typeface="7_Times New Roman" charset="0"/>
              </a:rPr>
              <a:t> </a:t>
            </a:r>
            <a:r>
              <a:rPr lang="en-GB" altLang="sr-Latn-RS" sz="2800" b="1" dirty="0" err="1">
                <a:solidFill>
                  <a:srgbClr val="000000"/>
                </a:solidFill>
                <a:latin typeface="7_Times New Roman" charset="0"/>
              </a:rPr>
              <a:t>Kenija</a:t>
            </a:r>
            <a:r>
              <a:rPr lang="en-GB" altLang="sr-Latn-RS" sz="2800" b="1" dirty="0">
                <a:solidFill>
                  <a:srgbClr val="000000"/>
                </a:solidFill>
                <a:latin typeface="7_Times New Roman" charset="0"/>
              </a:rPr>
              <a:t>,</a:t>
            </a:r>
          </a:p>
          <a:p>
            <a:pPr algn="just">
              <a:buFontTx/>
              <a:buNone/>
            </a:pPr>
            <a:r>
              <a:rPr lang="en-GB" altLang="sr-Latn-RS" sz="2800" b="1" dirty="0">
                <a:solidFill>
                  <a:srgbClr val="000000"/>
                </a:solidFill>
                <a:latin typeface="7_Times New Roman" charset="0"/>
              </a:rPr>
              <a:t>Indonesia,</a:t>
            </a:r>
            <a:r>
              <a:rPr lang="hr-HR" altLang="sr-Latn-RS" sz="2800" b="1" dirty="0">
                <a:solidFill>
                  <a:srgbClr val="000000"/>
                </a:solidFill>
                <a:latin typeface="7_Times New Roman" charset="0"/>
              </a:rPr>
              <a:t> </a:t>
            </a:r>
            <a:r>
              <a:rPr lang="en-GB" altLang="sr-Latn-RS" sz="2800" b="1" dirty="0">
                <a:solidFill>
                  <a:srgbClr val="000000"/>
                </a:solidFill>
                <a:latin typeface="7_Times New Roman" charset="0"/>
              </a:rPr>
              <a:t>Uganda</a:t>
            </a:r>
            <a:r>
              <a:rPr lang="en-GB" altLang="sr-Latn-RS" sz="2800" b="1" dirty="0" smtClean="0">
                <a:solidFill>
                  <a:srgbClr val="000000"/>
                </a:solidFill>
                <a:latin typeface="7_Times New Roman" charset="0"/>
              </a:rPr>
              <a:t>,</a:t>
            </a:r>
            <a:r>
              <a:rPr lang="hr-HR" altLang="sr-Latn-RS" sz="2800" b="1" dirty="0" smtClean="0">
                <a:solidFill>
                  <a:srgbClr val="000000"/>
                </a:solidFill>
                <a:latin typeface="7_Times New Roman" charset="0"/>
              </a:rPr>
              <a:t> Somalija</a:t>
            </a:r>
            <a:endParaRPr lang="en-GB" altLang="sr-Latn-RS" sz="2800" b="1" dirty="0">
              <a:solidFill>
                <a:srgbClr val="000000"/>
              </a:solidFill>
              <a:latin typeface="7_Times New Roman" charset="0"/>
            </a:endParaRPr>
          </a:p>
          <a:p>
            <a:pPr algn="just">
              <a:buFontTx/>
              <a:buNone/>
            </a:pPr>
            <a:r>
              <a:rPr lang="en-GB" altLang="sr-Latn-RS" sz="2800" b="1" dirty="0">
                <a:solidFill>
                  <a:srgbClr val="000000"/>
                </a:solidFill>
                <a:latin typeface="7_Times New Roman" charset="0"/>
              </a:rPr>
              <a:t>Nigeria</a:t>
            </a:r>
            <a:r>
              <a:rPr lang="hr-HR" altLang="sr-Latn-RS" sz="2800" b="1" dirty="0">
                <a:solidFill>
                  <a:srgbClr val="000000"/>
                </a:solidFill>
                <a:latin typeface="7_Times New Roman" charset="0"/>
              </a:rPr>
              <a:t>, </a:t>
            </a:r>
            <a:r>
              <a:rPr lang="hr-HR" altLang="sr-Latn-RS" sz="2800" b="1" dirty="0" smtClean="0">
                <a:solidFill>
                  <a:srgbClr val="000000"/>
                </a:solidFill>
                <a:latin typeface="7_Times New Roman" charset="0"/>
              </a:rPr>
              <a:t>Sirija Jemen</a:t>
            </a:r>
            <a:endParaRPr lang="en-GB" altLang="sr-Latn-RS" sz="2800" b="1" dirty="0">
              <a:solidFill>
                <a:srgbClr val="000000"/>
              </a:solidFill>
              <a:latin typeface="7_Times New Roman" charset="0"/>
            </a:endParaRPr>
          </a:p>
          <a:p>
            <a:pPr>
              <a:buFontTx/>
              <a:buNone/>
            </a:pPr>
            <a:endParaRPr lang="hr-HR" altLang="sr-Latn-RS" sz="2800" b="1" dirty="0">
              <a:solidFill>
                <a:srgbClr val="000000"/>
              </a:solidFill>
              <a:latin typeface="7_Times New Roman" charset="0"/>
            </a:endParaRPr>
          </a:p>
          <a:p>
            <a:pPr>
              <a:buFontTx/>
              <a:buNone/>
            </a:pPr>
            <a:endParaRPr lang="hr-HR" altLang="sr-Latn-RS" sz="2800" b="1" dirty="0"/>
          </a:p>
          <a:p>
            <a:pPr>
              <a:buFontTx/>
              <a:buNone/>
            </a:pPr>
            <a:endParaRPr lang="hr-HR" altLang="sr-Latn-RS" sz="2800" b="1" dirty="0"/>
          </a:p>
        </p:txBody>
      </p:sp>
      <p:pic>
        <p:nvPicPr>
          <p:cNvPr id="10251" name="Picture 11" descr="CA6FKXW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31300" y="5516563"/>
            <a:ext cx="1536700" cy="1054100"/>
          </a:xfrm>
          <a:prstGeom prst="rect">
            <a:avLst/>
          </a:prstGeom>
          <a:noFill/>
          <a:extLst>
            <a:ext uri="{909E8E84-426E-40DD-AFC4-6F175D3DCCD1}">
              <a14:hiddenFill xmlns:a14="http://schemas.microsoft.com/office/drawing/2010/main">
                <a:solidFill>
                  <a:srgbClr val="FFFFFF"/>
                </a:solidFill>
              </a14:hiddenFill>
            </a:ext>
          </a:extLst>
        </p:spPr>
      </p:pic>
      <p:pic>
        <p:nvPicPr>
          <p:cNvPr id="10253" name="Picture 13" descr="CA6P6F8N"/>
          <p:cNvPicPr>
            <a:picLocks noGrp="1" noChangeAspect="1" noChangeArrowheads="1"/>
          </p:cNvPicPr>
          <p:nvPr>
            <p:ph sz="quarter" idx="4"/>
          </p:nvPr>
        </p:nvPicPr>
        <p:blipFill>
          <a:blip r:embed="rId5">
            <a:extLst>
              <a:ext uri="{28A0092B-C50C-407E-A947-70E740481C1C}">
                <a14:useLocalDpi xmlns:a14="http://schemas.microsoft.com/office/drawing/2010/main" val="0"/>
              </a:ext>
            </a:extLst>
          </a:blip>
          <a:srcRect/>
          <a:stretch>
            <a:fillRect/>
          </a:stretch>
        </p:blipFill>
        <p:spPr>
          <a:xfrm>
            <a:off x="9398000" y="3933825"/>
            <a:ext cx="1270000" cy="952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55" name="Picture 15" descr="CAA74X2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2400" y="765175"/>
            <a:ext cx="1625600" cy="1003300"/>
          </a:xfrm>
          <a:prstGeom prst="rect">
            <a:avLst/>
          </a:prstGeom>
          <a:noFill/>
          <a:extLst>
            <a:ext uri="{909E8E84-426E-40DD-AFC4-6F175D3DCCD1}">
              <a14:hiddenFill xmlns:a14="http://schemas.microsoft.com/office/drawing/2010/main">
                <a:solidFill>
                  <a:srgbClr val="FFFFFF"/>
                </a:solidFill>
              </a14:hiddenFill>
            </a:ext>
          </a:extLst>
        </p:spPr>
      </p:pic>
      <p:pic>
        <p:nvPicPr>
          <p:cNvPr id="10256" name="Picture 16" descr="CASXURC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0188" y="1412875"/>
            <a:ext cx="1295400" cy="863600"/>
          </a:xfrm>
          <a:prstGeom prst="rect">
            <a:avLst/>
          </a:prstGeom>
          <a:noFill/>
          <a:extLst>
            <a:ext uri="{909E8E84-426E-40DD-AFC4-6F175D3DCCD1}">
              <a14:hiddenFill xmlns:a14="http://schemas.microsoft.com/office/drawing/2010/main">
                <a:solidFill>
                  <a:srgbClr val="FFFFFF"/>
                </a:solidFill>
              </a14:hiddenFill>
            </a:ext>
          </a:extLst>
        </p:spPr>
      </p:pic>
      <p:pic>
        <p:nvPicPr>
          <p:cNvPr id="10257" name="Picture 17" descr="images,sinapu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96225" y="1484313"/>
            <a:ext cx="1536700" cy="1155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682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hr-HR" dirty="0" smtClean="0"/>
              <a:t>Svijet</a:t>
            </a:r>
            <a:endParaRPr lang="hr-HR"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74374" y="1960563"/>
            <a:ext cx="7608000" cy="4022725"/>
          </a:xfrm>
        </p:spPr>
      </p:pic>
    </p:spTree>
    <p:extLst>
      <p:ext uri="{BB962C8B-B14F-4D97-AF65-F5344CB8AC3E}">
        <p14:creationId xmlns:p14="http://schemas.microsoft.com/office/powerpoint/2010/main" val="269326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ŠTO JE HUBIS</a:t>
            </a:r>
            <a:endParaRPr lang="en-US" dirty="0"/>
          </a:p>
        </p:txBody>
      </p:sp>
      <p:sp>
        <p:nvSpPr>
          <p:cNvPr id="3" name="Content Placeholder 2"/>
          <p:cNvSpPr>
            <a:spLocks noGrp="1"/>
          </p:cNvSpPr>
          <p:nvPr>
            <p:ph idx="1"/>
          </p:nvPr>
        </p:nvSpPr>
        <p:spPr/>
        <p:txBody>
          <a:bodyPr/>
          <a:lstStyle/>
          <a:p>
            <a:pPr>
              <a:buNone/>
            </a:pPr>
            <a:r>
              <a:rPr lang="en-US" sz="3600" dirty="0"/>
              <a:t>It means the arrogance that leads to ruin. Thinking they are above the law or immune from any consequences, politicians sometimes take actions that prove to be self-destructive</a:t>
            </a:r>
            <a:r>
              <a:rPr lang="en-US" dirty="0" smtClean="0"/>
              <a:t>.</a:t>
            </a:r>
            <a:endParaRPr lang="hr-HR" dirty="0" smtClean="0"/>
          </a:p>
          <a:p>
            <a:pPr>
              <a:buNone/>
            </a:pPr>
            <a:r>
              <a:rPr lang="hr-HR" dirty="0" smtClean="0">
                <a:solidFill>
                  <a:schemeClr val="accent1"/>
                </a:solidFill>
              </a:rPr>
              <a:t>Hrvatska formula vlasti= </a:t>
            </a:r>
          </a:p>
          <a:p>
            <a:pPr>
              <a:buNone/>
            </a:pPr>
            <a:r>
              <a:rPr lang="hr-HR" dirty="0" smtClean="0">
                <a:solidFill>
                  <a:schemeClr val="accent1"/>
                </a:solidFill>
              </a:rPr>
              <a:t>(arogancija+ignorancija) x (oholost+neznanje</a:t>
            </a:r>
            <a:r>
              <a:rPr lang="hr-HR" dirty="0" smtClean="0"/>
              <a:t>)</a:t>
            </a:r>
            <a:endParaRPr lang="en-US" dirty="0"/>
          </a:p>
        </p:txBody>
      </p:sp>
    </p:spTree>
    <p:extLst>
      <p:ext uri="{BB962C8B-B14F-4D97-AF65-F5344CB8AC3E}">
        <p14:creationId xmlns:p14="http://schemas.microsoft.com/office/powerpoint/2010/main" val="1470151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hr-HR" altLang="sr-Latn-RS"/>
              <a:t>Rezultat</a:t>
            </a:r>
            <a:endParaRPr lang="en-US" altLang="sr-Latn-RS"/>
          </a:p>
        </p:txBody>
      </p:sp>
      <p:graphicFrame>
        <p:nvGraphicFramePr>
          <p:cNvPr id="25603" name="Group 3"/>
          <p:cNvGraphicFramePr>
            <a:graphicFrameLocks noGrp="1"/>
          </p:cNvGraphicFramePr>
          <p:nvPr>
            <p:ph sz="half" idx="1"/>
            <p:extLst>
              <p:ext uri="{D42A27DB-BD31-4B8C-83A1-F6EECF244321}">
                <p14:modId xmlns:p14="http://schemas.microsoft.com/office/powerpoint/2010/main" val="3595132300"/>
              </p:ext>
            </p:extLst>
          </p:nvPr>
        </p:nvGraphicFramePr>
        <p:xfrm>
          <a:off x="1981200" y="2296390"/>
          <a:ext cx="8440882" cy="2502218"/>
        </p:xfrm>
        <a:graphic>
          <a:graphicData uri="http://schemas.openxmlformats.org/drawingml/2006/table">
            <a:tbl>
              <a:tblPr/>
              <a:tblGrid>
                <a:gridCol w="2060864"/>
                <a:gridCol w="1766454"/>
                <a:gridCol w="2223655"/>
                <a:gridCol w="1995054"/>
                <a:gridCol w="394855"/>
              </a:tblGrid>
              <a:tr h="66747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1" i="0" u="none" strike="noStrike" cap="none" normalizeH="0" baseline="0" dirty="0" smtClean="0">
                          <a:ln>
                            <a:noFill/>
                          </a:ln>
                          <a:solidFill>
                            <a:schemeClr val="tx1"/>
                          </a:solidFill>
                          <a:effectLst/>
                          <a:latin typeface="Arial" panose="020B0604020202020204" pitchFamily="34" charset="0"/>
                        </a:rPr>
                        <a:t>Hjrvatska CPI</a:t>
                      </a:r>
                      <a:endParaRPr kumimoji="0" lang="en-US" altLang="sr-Latn-RS" sz="28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1" i="0" u="none" strike="noStrike" cap="none" normalizeH="0" baseline="0" dirty="0" smtClean="0">
                          <a:ln>
                            <a:noFill/>
                          </a:ln>
                          <a:solidFill>
                            <a:schemeClr val="tx1"/>
                          </a:solidFill>
                          <a:effectLst/>
                          <a:latin typeface="Arial" panose="020B0604020202020204" pitchFamily="34" charset="0"/>
                        </a:rPr>
                        <a:t>2014</a:t>
                      </a:r>
                      <a:endParaRPr kumimoji="0" lang="en-US" altLang="sr-Latn-RS" sz="28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1" i="0" u="none" strike="noStrike" cap="none" normalizeH="0" baseline="0" dirty="0" smtClean="0">
                          <a:ln>
                            <a:noFill/>
                          </a:ln>
                          <a:solidFill>
                            <a:schemeClr val="tx1"/>
                          </a:solidFill>
                          <a:effectLst/>
                          <a:latin typeface="Arial" panose="020B0604020202020204" pitchFamily="34" charset="0"/>
                        </a:rPr>
                        <a:t>2013</a:t>
                      </a:r>
                      <a:endParaRPr kumimoji="0" lang="en-US" altLang="sr-Latn-RS" sz="28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CDEB"/>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1" i="0" u="none" strike="noStrike" cap="none" normalizeH="0" baseline="0" dirty="0" smtClean="0">
                          <a:ln>
                            <a:noFill/>
                          </a:ln>
                          <a:solidFill>
                            <a:schemeClr val="tx1"/>
                          </a:solidFill>
                          <a:effectLst/>
                          <a:latin typeface="Arial" panose="020B0604020202020204" pitchFamily="34" charset="0"/>
                        </a:rPr>
                        <a:t>2012</a:t>
                      </a:r>
                      <a:endParaRPr kumimoji="0" lang="en-US" altLang="sr-Latn-RS" sz="28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1BD11"/>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r-HR"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7338">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sr-Latn-RS" sz="28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6600" b="1" i="0" u="none" strike="noStrike" cap="none" normalizeH="0" baseline="0" dirty="0" smtClean="0">
                          <a:ln>
                            <a:noFill/>
                          </a:ln>
                          <a:solidFill>
                            <a:schemeClr val="tx1"/>
                          </a:solidFill>
                          <a:effectLst/>
                          <a:latin typeface="Arial" panose="020B0604020202020204" pitchFamily="34" charset="0"/>
                        </a:rPr>
                        <a:t>48</a:t>
                      </a:r>
                      <a:endParaRPr kumimoji="0" lang="en-US" altLang="sr-Latn-RS" sz="66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FF"/>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6600" b="1" i="0" u="none" strike="noStrike" cap="none" normalizeH="0" baseline="0" dirty="0" smtClean="0">
                          <a:ln>
                            <a:noFill/>
                          </a:ln>
                          <a:solidFill>
                            <a:schemeClr val="tx1"/>
                          </a:solidFill>
                          <a:effectLst/>
                          <a:latin typeface="Arial" panose="020B0604020202020204" pitchFamily="34" charset="0"/>
                        </a:rPr>
                        <a:t>48</a:t>
                      </a:r>
                      <a:endParaRPr kumimoji="0" lang="en-US" altLang="sr-Latn-RS" sz="66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CDEB"/>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6600" b="1" i="0" u="none" strike="noStrike" cap="none" normalizeH="0" baseline="0" dirty="0" smtClean="0">
                          <a:ln>
                            <a:noFill/>
                          </a:ln>
                          <a:solidFill>
                            <a:schemeClr val="tx1"/>
                          </a:solidFill>
                          <a:effectLst/>
                          <a:latin typeface="Arial" panose="020B0604020202020204" pitchFamily="34" charset="0"/>
                        </a:rPr>
                        <a:t>46</a:t>
                      </a:r>
                      <a:endParaRPr kumimoji="0" lang="en-US" altLang="sr-Latn-RS" sz="6600" b="1"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1BD11"/>
                    </a:solid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hr-HR"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5633" name="Picture 33" descr="wavefront_lasik_bomb"/>
          <p:cNvPicPr>
            <a:picLocks noGrp="1" noChangeAspect="1" noChangeArrowheads="1" noCrop="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616950" y="692150"/>
            <a:ext cx="137160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8761169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Gdje smo mi (Hrvatska)?</a:t>
            </a:r>
            <a:endParaRPr lang="hr-HR" dirty="0"/>
          </a:p>
        </p:txBody>
      </p:sp>
      <p:sp>
        <p:nvSpPr>
          <p:cNvPr id="3" name="Content Placeholder 2"/>
          <p:cNvSpPr>
            <a:spLocks noGrp="1"/>
          </p:cNvSpPr>
          <p:nvPr>
            <p:ph idx="1"/>
          </p:nvPr>
        </p:nvSpPr>
        <p:spPr/>
        <p:txBody>
          <a:bodyPr>
            <a:normAutofit/>
          </a:bodyPr>
          <a:lstStyle/>
          <a:p>
            <a:endParaRPr lang="hr-HR" sz="4000" dirty="0" smtClean="0"/>
          </a:p>
          <a:p>
            <a:r>
              <a:rPr lang="hr-HR" sz="3200" dirty="0" smtClean="0"/>
              <a:t>http</a:t>
            </a:r>
            <a:r>
              <a:rPr lang="hr-HR" sz="3200" dirty="0"/>
              <a:t>://www.transparency.org/cpi2014/infographic#compare</a:t>
            </a:r>
          </a:p>
        </p:txBody>
      </p:sp>
    </p:spTree>
    <p:extLst>
      <p:ext uri="{BB962C8B-B14F-4D97-AF65-F5344CB8AC3E}">
        <p14:creationId xmlns:p14="http://schemas.microsoft.com/office/powerpoint/2010/main" val="2557230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hr-HR" altLang="sr-Latn-RS"/>
              <a:t>Susjedne i slične zemlje</a:t>
            </a:r>
            <a:endParaRPr lang="en-US" altLang="sr-Latn-RS"/>
          </a:p>
        </p:txBody>
      </p:sp>
      <p:graphicFrame>
        <p:nvGraphicFramePr>
          <p:cNvPr id="27708" name="Group 60"/>
          <p:cNvGraphicFramePr>
            <a:graphicFrameLocks noGrp="1"/>
          </p:cNvGraphicFramePr>
          <p:nvPr>
            <p:ph sz="half" idx="1"/>
            <p:extLst>
              <p:ext uri="{D42A27DB-BD31-4B8C-83A1-F6EECF244321}">
                <p14:modId xmlns:p14="http://schemas.microsoft.com/office/powerpoint/2010/main" val="2021135854"/>
              </p:ext>
            </p:extLst>
          </p:nvPr>
        </p:nvGraphicFramePr>
        <p:xfrm>
          <a:off x="1981200" y="1600200"/>
          <a:ext cx="3243263" cy="5181600"/>
        </p:xfrm>
        <a:graphic>
          <a:graphicData uri="http://schemas.openxmlformats.org/drawingml/2006/table">
            <a:tbl>
              <a:tblPr/>
              <a:tblGrid>
                <a:gridCol w="1898650"/>
                <a:gridCol w="1344613"/>
              </a:tblGrid>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Hrvatska</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48</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Slovenija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58</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Srbija/CG </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41</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Mađarska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54</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Bugarska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43</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BiH</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39</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400" b="0" i="0" u="none" strike="noStrike" cap="none" normalizeH="0" baseline="0" smtClean="0">
                          <a:ln>
                            <a:noFill/>
                          </a:ln>
                          <a:solidFill>
                            <a:schemeClr val="tx1"/>
                          </a:solidFill>
                          <a:effectLst/>
                          <a:latin typeface="Arial" panose="020B0604020202020204" pitchFamily="34" charset="0"/>
                        </a:rPr>
                        <a:t>Rumunjska</a:t>
                      </a:r>
                      <a:endParaRPr kumimoji="0" lang="en-US" altLang="sr-Latn-RS" sz="2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43</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Slovačka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50</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Češka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51</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smtClean="0">
                          <a:ln>
                            <a:noFill/>
                          </a:ln>
                          <a:solidFill>
                            <a:schemeClr val="tx1"/>
                          </a:solidFill>
                          <a:effectLst/>
                          <a:latin typeface="Arial" panose="020B0604020202020204" pitchFamily="34" charset="0"/>
                        </a:rPr>
                        <a:t>Estonija</a:t>
                      </a:r>
                      <a:endParaRPr kumimoji="0" lang="en-US" altLang="sr-Latn-R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476250">
                        <a:spcBef>
                          <a:spcPct val="20000"/>
                        </a:spcBef>
                        <a:defRPr sz="2400">
                          <a:solidFill>
                            <a:schemeClr val="tx1"/>
                          </a:solidFill>
                          <a:latin typeface="Arial" panose="020B0604020202020204" pitchFamily="34" charset="0"/>
                        </a:defRPr>
                      </a:lvl2pPr>
                      <a:lvl3pPr marL="952500">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r-HR" altLang="sr-Latn-RS" sz="2800" b="0" i="0" u="none" strike="noStrike" cap="none" normalizeH="0" baseline="0" dirty="0" smtClean="0">
                          <a:ln>
                            <a:noFill/>
                          </a:ln>
                          <a:solidFill>
                            <a:schemeClr val="tx1"/>
                          </a:solidFill>
                          <a:effectLst/>
                          <a:latin typeface="Arial" panose="020B0604020202020204" pitchFamily="34" charset="0"/>
                        </a:rPr>
                        <a:t>69</a:t>
                      </a:r>
                      <a:endParaRPr kumimoji="0" lang="en-US" altLang="sr-Latn-RS" sz="28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7699" name="Picture 51" descr="MCj02871530000[1]"/>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6807201" y="1484314"/>
            <a:ext cx="2690813" cy="1512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700" name="Rectangle 52"/>
          <p:cNvSpPr>
            <a:spLocks noChangeArrowheads="1"/>
          </p:cNvSpPr>
          <p:nvPr/>
        </p:nvSpPr>
        <p:spPr bwMode="auto">
          <a:xfrm>
            <a:off x="8543925" y="5229225"/>
            <a:ext cx="1098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sr-Latn-RS" sz="3600" b="1">
                <a:latin typeface="Times New Roman" panose="02020603050405020304" pitchFamily="18" charset="0"/>
              </a:rPr>
              <a:t>↑↓↔</a:t>
            </a:r>
          </a:p>
        </p:txBody>
      </p:sp>
      <p:sp>
        <p:nvSpPr>
          <p:cNvPr id="27701" name="UTurnArrow"/>
          <p:cNvSpPr>
            <a:spLocks noEditPoints="1" noChangeArrowheads="1"/>
          </p:cNvSpPr>
          <p:nvPr/>
        </p:nvSpPr>
        <p:spPr bwMode="auto">
          <a:xfrm>
            <a:off x="7391400" y="3500438"/>
            <a:ext cx="1771650" cy="1771650"/>
          </a:xfrm>
          <a:custGeom>
            <a:avLst/>
            <a:gdLst>
              <a:gd name="G0" fmla="+- 0 0 0"/>
              <a:gd name="G1" fmla="+- 5574 0 0"/>
              <a:gd name="G2" fmla="*/ 5574 1 2"/>
              <a:gd name="G3" fmla="*/ 9725 1 2"/>
              <a:gd name="G4" fmla="+- 10800 G3 G2"/>
              <a:gd name="G5" fmla="+- 10800 G3 0"/>
              <a:gd name="G6" fmla="+- G5 G2 0"/>
              <a:gd name="G7" fmla="*/ G6 1 2"/>
              <a:gd name="G8" fmla="+- 9725 0 0"/>
              <a:gd name="G9" fmla="+- 21600 0 5574"/>
              <a:gd name="G10" fmla="+- 21600 0 9725"/>
              <a:gd name="G11" fmla="min G10 8691"/>
              <a:gd name="G12" fmla="+- 8826 0 0"/>
              <a:gd name="G13" fmla="+- 14865 0 5975"/>
              <a:gd name="G14" fmla="+- 14865 0 0"/>
              <a:gd name="G15" fmla="*/ 5574 5842 6110"/>
              <a:gd name="G16" fmla="+- 8826 1350 0"/>
              <a:gd name="G17" fmla="+- 8310 0 G15"/>
              <a:gd name="G18" fmla="*/ G17 G7 8310"/>
              <a:gd name="G19" fmla="+- 5574 G18 0"/>
              <a:gd name="G20" fmla="+- G4 0 G18"/>
              <a:gd name="T0" fmla="*/ 9225 w 21600"/>
              <a:gd name="T1" fmla="*/ 0 h 21600"/>
              <a:gd name="T2" fmla="*/ 2787 w 21600"/>
              <a:gd name="T3" fmla="*/ 21600 h 21600"/>
              <a:gd name="T4" fmla="*/ 9725 w 21600"/>
              <a:gd name="T5" fmla="*/ 8826 h 21600"/>
              <a:gd name="T6" fmla="*/ 15663 w 21600"/>
              <a:gd name="T7" fmla="*/ 14865 h 21600"/>
              <a:gd name="T8" fmla="*/ 21600 w 21600"/>
              <a:gd name="T9" fmla="*/ 8826 h 21600"/>
              <a:gd name="T10" fmla="*/ 17694720 60000 65536"/>
              <a:gd name="T11" fmla="*/ 5898240 60000 65536"/>
              <a:gd name="T12" fmla="*/ 5898240 60000 65536"/>
              <a:gd name="T13" fmla="*/ 5898240 60000 65536"/>
              <a:gd name="T14" fmla="*/ 0 60000 65536"/>
              <a:gd name="T15" fmla="*/ 0 w 21600"/>
              <a:gd name="T16" fmla="*/ 8310 h 21600"/>
              <a:gd name="T17" fmla="*/ G1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3" y="14865"/>
                </a:moveTo>
                <a:lnTo>
                  <a:pt x="21600" y="8826"/>
                </a:lnTo>
                <a:lnTo>
                  <a:pt x="18450" y="8826"/>
                </a:lnTo>
                <a:lnTo>
                  <a:pt x="18450" y="8310"/>
                </a:lnTo>
                <a:cubicBezTo>
                  <a:pt x="18450" y="3721"/>
                  <a:pt x="14320" y="0"/>
                  <a:pt x="9225" y="0"/>
                </a:cubicBezTo>
                <a:cubicBezTo>
                  <a:pt x="4130" y="0"/>
                  <a:pt x="0" y="3799"/>
                  <a:pt x="0" y="8485"/>
                </a:cubicBezTo>
                <a:lnTo>
                  <a:pt x="0" y="21600"/>
                </a:lnTo>
                <a:lnTo>
                  <a:pt x="5574" y="21600"/>
                </a:lnTo>
                <a:lnTo>
                  <a:pt x="5574" y="8310"/>
                </a:lnTo>
                <a:cubicBezTo>
                  <a:pt x="5574" y="6664"/>
                  <a:pt x="7055" y="5330"/>
                  <a:pt x="8882" y="5330"/>
                </a:cubicBezTo>
                <a:lnTo>
                  <a:pt x="9568" y="5330"/>
                </a:lnTo>
                <a:cubicBezTo>
                  <a:pt x="11395" y="5330"/>
                  <a:pt x="12876" y="6664"/>
                  <a:pt x="12876" y="8310"/>
                </a:cubicBezTo>
                <a:lnTo>
                  <a:pt x="12876" y="8826"/>
                </a:lnTo>
                <a:lnTo>
                  <a:pt x="9725" y="882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hr-HR"/>
          </a:p>
        </p:txBody>
      </p:sp>
    </p:spTree>
    <p:extLst>
      <p:ext uri="{BB962C8B-B14F-4D97-AF65-F5344CB8AC3E}">
        <p14:creationId xmlns:p14="http://schemas.microsoft.com/office/powerpoint/2010/main" val="292653546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hr-HR" altLang="sr-Latn-RS"/>
              <a:t>Istraživanja - zaključak</a:t>
            </a:r>
          </a:p>
        </p:txBody>
      </p:sp>
      <p:sp>
        <p:nvSpPr>
          <p:cNvPr id="39939" name="Rectangle 3"/>
          <p:cNvSpPr>
            <a:spLocks noGrp="1" noChangeArrowheads="1"/>
          </p:cNvSpPr>
          <p:nvPr>
            <p:ph type="body" idx="1"/>
          </p:nvPr>
        </p:nvSpPr>
        <p:spPr/>
        <p:txBody>
          <a:bodyPr/>
          <a:lstStyle/>
          <a:p>
            <a:pPr algn="r">
              <a:lnSpc>
                <a:spcPct val="90000"/>
              </a:lnSpc>
              <a:buFontTx/>
              <a:buNone/>
            </a:pPr>
            <a:r>
              <a:rPr lang="hr-HR" altLang="sr-Latn-RS" dirty="0">
                <a:latin typeface="7_Times New Roman" charset="0"/>
                <a:cs typeface="Times New Roman" panose="02020603050405020304" pitchFamily="18" charset="0"/>
              </a:rPr>
              <a:t> </a:t>
            </a:r>
            <a:endParaRPr lang="en-US" altLang="sr-Latn-RS" dirty="0">
              <a:latin typeface="7_Times New Roman" charset="0"/>
              <a:cs typeface="Times New Roman" panose="02020603050405020304" pitchFamily="18" charset="0"/>
            </a:endParaRPr>
          </a:p>
          <a:p>
            <a:pPr algn="just">
              <a:lnSpc>
                <a:spcPct val="90000"/>
              </a:lnSpc>
              <a:buFontTx/>
              <a:buNone/>
            </a:pPr>
            <a:r>
              <a:rPr lang="hr-HR" altLang="sr-Latn-RS" sz="3600" i="1" dirty="0">
                <a:solidFill>
                  <a:srgbClr val="CC3300"/>
                </a:solidFill>
                <a:latin typeface="Arial Narrow" panose="020B0606020202030204" pitchFamily="34" charset="0"/>
                <a:cs typeface="Times New Roman" panose="02020603050405020304" pitchFamily="18" charset="0"/>
              </a:rPr>
              <a:t>Na</a:t>
            </a:r>
            <a:r>
              <a:rPr lang="hr-HR" altLang="sr-Latn-RS" sz="3600" i="1" dirty="0">
                <a:solidFill>
                  <a:srgbClr val="CC3300"/>
                </a:solidFill>
                <a:latin typeface="Arial Narrow" panose="020B0606020202030204" pitchFamily="34" charset="0"/>
              </a:rPr>
              <a:t>ž</a:t>
            </a:r>
            <a:r>
              <a:rPr lang="hr-HR" altLang="sr-Latn-RS" sz="3600" i="1" dirty="0">
                <a:solidFill>
                  <a:srgbClr val="CC3300"/>
                </a:solidFill>
                <a:latin typeface="Arial Narrow" panose="020B0606020202030204" pitchFamily="34" charset="0"/>
                <a:cs typeface="Times New Roman" panose="02020603050405020304" pitchFamily="18" charset="0"/>
              </a:rPr>
              <a:t>alost kada se uspore</a:t>
            </a:r>
            <a:r>
              <a:rPr lang="hr-HR" altLang="sr-Latn-RS" sz="3600" i="1" dirty="0">
                <a:solidFill>
                  <a:srgbClr val="CC3300"/>
                </a:solidFill>
                <a:latin typeface="Arial Narrow" panose="020B0606020202030204" pitchFamily="34" charset="0"/>
              </a:rPr>
              <a:t>đ</a:t>
            </a:r>
            <a:r>
              <a:rPr lang="hr-HR" altLang="sr-Latn-RS" sz="3600" i="1" dirty="0">
                <a:solidFill>
                  <a:srgbClr val="CC3300"/>
                </a:solidFill>
                <a:latin typeface="Arial Narrow" panose="020B0606020202030204" pitchFamily="34" charset="0"/>
                <a:cs typeface="Times New Roman" panose="02020603050405020304" pitchFamily="18" charset="0"/>
              </a:rPr>
              <a:t>ujemo s razvijenijim tranzicijskim zemljama rezultat Hrvatske (3,5) je ispod  prosjeka </a:t>
            </a:r>
            <a:r>
              <a:rPr lang="hr-HR" altLang="sr-Latn-RS" sz="3600" i="1" dirty="0" smtClean="0">
                <a:solidFill>
                  <a:srgbClr val="CC3300"/>
                </a:solidFill>
                <a:latin typeface="Arial Narrow" panose="020B0606020202030204" pitchFamily="34" charset="0"/>
              </a:rPr>
              <a:t>. </a:t>
            </a:r>
            <a:r>
              <a:rPr lang="hr-HR" altLang="sr-Latn-RS" sz="3600" i="1" dirty="0">
                <a:solidFill>
                  <a:srgbClr val="CC3300"/>
                </a:solidFill>
                <a:latin typeface="Arial Narrow" panose="020B0606020202030204" pitchFamily="34" charset="0"/>
              </a:rPr>
              <a:t>R</a:t>
            </a:r>
            <a:r>
              <a:rPr lang="hr-HR" altLang="sr-Latn-RS" sz="3600" i="1" dirty="0">
                <a:solidFill>
                  <a:srgbClr val="CC3300"/>
                </a:solidFill>
                <a:latin typeface="Arial Narrow" panose="020B0606020202030204" pitchFamily="34" charset="0"/>
                <a:cs typeface="Times New Roman" panose="02020603050405020304" pitchFamily="18" charset="0"/>
              </a:rPr>
              <a:t>ezultati- i stabilan polo</a:t>
            </a:r>
            <a:r>
              <a:rPr lang="hr-HR" altLang="sr-Latn-RS" sz="3600" i="1" dirty="0">
                <a:solidFill>
                  <a:srgbClr val="CC3300"/>
                </a:solidFill>
                <a:latin typeface="Arial Narrow" panose="020B0606020202030204" pitchFamily="34" charset="0"/>
              </a:rPr>
              <a:t>ž</a:t>
            </a:r>
            <a:r>
              <a:rPr lang="hr-HR" altLang="sr-Latn-RS" sz="3600" i="1" dirty="0">
                <a:solidFill>
                  <a:srgbClr val="CC3300"/>
                </a:solidFill>
                <a:latin typeface="Arial Narrow" panose="020B0606020202030204" pitchFamily="34" charset="0"/>
                <a:cs typeface="Times New Roman" panose="02020603050405020304" pitchFamily="18" charset="0"/>
              </a:rPr>
              <a:t>aj kroz godine - Slovenije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cs typeface="Times New Roman" panose="02020603050405020304" pitchFamily="18" charset="0"/>
              </a:rPr>
              <a:t>i Estonije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cs typeface="Times New Roman" panose="02020603050405020304" pitchFamily="18" charset="0"/>
              </a:rPr>
              <a:t>bolji od polo</a:t>
            </a:r>
            <a:r>
              <a:rPr lang="hr-HR" altLang="sr-Latn-RS" sz="3600" i="1" dirty="0">
                <a:solidFill>
                  <a:srgbClr val="CC3300"/>
                </a:solidFill>
                <a:latin typeface="Arial Narrow" panose="020B0606020202030204" pitchFamily="34" charset="0"/>
              </a:rPr>
              <a:t>ž</a:t>
            </a:r>
            <a:r>
              <a:rPr lang="hr-HR" altLang="sr-Latn-RS" sz="3600" i="1" dirty="0">
                <a:solidFill>
                  <a:srgbClr val="CC3300"/>
                </a:solidFill>
                <a:latin typeface="Arial Narrow" panose="020B0606020202030204" pitchFamily="34" charset="0"/>
                <a:cs typeface="Times New Roman" panose="02020603050405020304" pitchFamily="18" charset="0"/>
              </a:rPr>
              <a:t>aja Italije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cs typeface="Times New Roman" panose="02020603050405020304" pitchFamily="18" charset="0"/>
              </a:rPr>
              <a:t>i Gr</a:t>
            </a:r>
            <a:r>
              <a:rPr lang="hr-HR" altLang="sr-Latn-RS" sz="3600" i="1" dirty="0">
                <a:solidFill>
                  <a:srgbClr val="CC3300"/>
                </a:solidFill>
                <a:latin typeface="Arial Narrow" panose="020B0606020202030204" pitchFamily="34" charset="0"/>
              </a:rPr>
              <a:t>č</a:t>
            </a:r>
            <a:r>
              <a:rPr lang="hr-HR" altLang="sr-Latn-RS" sz="3600" i="1" dirty="0">
                <a:solidFill>
                  <a:srgbClr val="CC3300"/>
                </a:solidFill>
                <a:latin typeface="Arial Narrow" panose="020B0606020202030204" pitchFamily="34" charset="0"/>
                <a:cs typeface="Times New Roman" panose="02020603050405020304" pitchFamily="18" charset="0"/>
              </a:rPr>
              <a:t>ke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rPr>
              <a:t>Č</a:t>
            </a:r>
            <a:r>
              <a:rPr lang="hr-HR" altLang="sr-Latn-RS" sz="3600" i="1" dirty="0">
                <a:solidFill>
                  <a:srgbClr val="CC3300"/>
                </a:solidFill>
                <a:latin typeface="Arial Narrow" panose="020B0606020202030204" pitchFamily="34" charset="0"/>
                <a:cs typeface="Times New Roman" panose="02020603050405020304" pitchFamily="18" charset="0"/>
              </a:rPr>
              <a:t>ak i zemlje s kojima smo d</a:t>
            </a:r>
            <a:r>
              <a:rPr lang="hr-HR" altLang="sr-Latn-RS" sz="3600" i="1" dirty="0">
                <a:solidFill>
                  <a:srgbClr val="CC3300"/>
                </a:solidFill>
                <a:latin typeface="Arial Narrow" panose="020B0606020202030204" pitchFamily="34" charset="0"/>
              </a:rPr>
              <a:t>i</a:t>
            </a:r>
            <a:r>
              <a:rPr lang="hr-HR" altLang="sr-Latn-RS" sz="3600" i="1" dirty="0">
                <a:solidFill>
                  <a:srgbClr val="CC3300"/>
                </a:solidFill>
                <a:latin typeface="Arial Narrow" panose="020B0606020202030204" pitchFamily="34" charset="0"/>
                <a:cs typeface="Times New Roman" panose="02020603050405020304" pitchFamily="18" charset="0"/>
              </a:rPr>
              <a:t>jelili ocjenu u mjesto jo</a:t>
            </a:r>
            <a:r>
              <a:rPr lang="hr-HR" altLang="sr-Latn-RS" sz="3600" i="1" dirty="0">
                <a:solidFill>
                  <a:srgbClr val="CC3300"/>
                </a:solidFill>
                <a:latin typeface="Arial Narrow" panose="020B0606020202030204" pitchFamily="34" charset="0"/>
              </a:rPr>
              <a:t>š</a:t>
            </a:r>
            <a:r>
              <a:rPr lang="hr-HR" altLang="sr-Latn-RS" sz="3600" i="1" dirty="0">
                <a:solidFill>
                  <a:srgbClr val="CC3300"/>
                </a:solidFill>
                <a:latin typeface="Arial Narrow" panose="020B0606020202030204" pitchFamily="34" charset="0"/>
                <a:cs typeface="Times New Roman" panose="02020603050405020304" pitchFamily="18" charset="0"/>
              </a:rPr>
              <a:t> pro</a:t>
            </a:r>
            <a:r>
              <a:rPr lang="hr-HR" altLang="sr-Latn-RS" sz="3600" i="1" dirty="0">
                <a:solidFill>
                  <a:srgbClr val="CC3300"/>
                </a:solidFill>
                <a:latin typeface="Arial Narrow" panose="020B0606020202030204" pitchFamily="34" charset="0"/>
              </a:rPr>
              <a:t>š</a:t>
            </a:r>
            <a:r>
              <a:rPr lang="hr-HR" altLang="sr-Latn-RS" sz="3600" i="1" dirty="0">
                <a:solidFill>
                  <a:srgbClr val="CC3300"/>
                </a:solidFill>
                <a:latin typeface="Arial Narrow" panose="020B0606020202030204" pitchFamily="34" charset="0"/>
                <a:cs typeface="Times New Roman" panose="02020603050405020304" pitchFamily="18" charset="0"/>
              </a:rPr>
              <a:t>le i pretpro</a:t>
            </a:r>
            <a:r>
              <a:rPr lang="hr-HR" altLang="sr-Latn-RS" sz="3600" i="1" dirty="0">
                <a:solidFill>
                  <a:srgbClr val="CC3300"/>
                </a:solidFill>
                <a:latin typeface="Arial Narrow" panose="020B0606020202030204" pitchFamily="34" charset="0"/>
              </a:rPr>
              <a:t>š</a:t>
            </a:r>
            <a:r>
              <a:rPr lang="hr-HR" altLang="sr-Latn-RS" sz="3600" i="1" dirty="0">
                <a:solidFill>
                  <a:srgbClr val="CC3300"/>
                </a:solidFill>
                <a:latin typeface="Arial Narrow" panose="020B0606020202030204" pitchFamily="34" charset="0"/>
                <a:cs typeface="Times New Roman" panose="02020603050405020304" pitchFamily="18" charset="0"/>
              </a:rPr>
              <a:t>le godine: </a:t>
            </a:r>
            <a:r>
              <a:rPr lang="hr-HR" altLang="sr-Latn-RS" sz="3600" i="1" dirty="0">
                <a:solidFill>
                  <a:srgbClr val="CC3300"/>
                </a:solidFill>
                <a:latin typeface="Arial Narrow" panose="020B0606020202030204" pitchFamily="34" charset="0"/>
              </a:rPr>
              <a:t>Č</a:t>
            </a:r>
            <a:r>
              <a:rPr lang="hr-HR" altLang="sr-Latn-RS" sz="3600" i="1" dirty="0">
                <a:solidFill>
                  <a:srgbClr val="CC3300"/>
                </a:solidFill>
                <a:latin typeface="Arial Narrow" panose="020B0606020202030204" pitchFamily="34" charset="0"/>
                <a:cs typeface="Times New Roman" panose="02020603050405020304" pitchFamily="18" charset="0"/>
              </a:rPr>
              <a:t>e</a:t>
            </a:r>
            <a:r>
              <a:rPr lang="hr-HR" altLang="sr-Latn-RS" sz="3600" i="1" dirty="0">
                <a:solidFill>
                  <a:srgbClr val="CC3300"/>
                </a:solidFill>
                <a:latin typeface="Arial Narrow" panose="020B0606020202030204" pitchFamily="34" charset="0"/>
              </a:rPr>
              <a:t>š</a:t>
            </a:r>
            <a:r>
              <a:rPr lang="hr-HR" altLang="sr-Latn-RS" sz="3600" i="1" dirty="0">
                <a:solidFill>
                  <a:srgbClr val="CC3300"/>
                </a:solidFill>
                <a:latin typeface="Arial Narrow" panose="020B0606020202030204" pitchFamily="34" charset="0"/>
                <a:cs typeface="Times New Roman" panose="02020603050405020304" pitchFamily="18" charset="0"/>
              </a:rPr>
              <a:t>ka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cs typeface="Times New Roman" panose="02020603050405020304" pitchFamily="18" charset="0"/>
              </a:rPr>
              <a:t>i Ma</a:t>
            </a:r>
            <a:r>
              <a:rPr lang="hr-HR" altLang="sr-Latn-RS" sz="3600" i="1" dirty="0">
                <a:solidFill>
                  <a:srgbClr val="CC3300"/>
                </a:solidFill>
                <a:latin typeface="Arial Narrow" panose="020B0606020202030204" pitchFamily="34" charset="0"/>
              </a:rPr>
              <a:t>đ</a:t>
            </a:r>
            <a:r>
              <a:rPr lang="hr-HR" altLang="sr-Latn-RS" sz="3600" i="1" dirty="0">
                <a:solidFill>
                  <a:srgbClr val="CC3300"/>
                </a:solidFill>
                <a:latin typeface="Arial Narrow" panose="020B0606020202030204" pitchFamily="34" charset="0"/>
                <a:cs typeface="Times New Roman" panose="02020603050405020304" pitchFamily="18" charset="0"/>
              </a:rPr>
              <a:t>arska </a:t>
            </a:r>
            <a:r>
              <a:rPr lang="hr-HR" altLang="sr-Latn-RS" sz="3600" i="1" dirty="0" smtClean="0">
                <a:solidFill>
                  <a:srgbClr val="CC3300"/>
                </a:solidFill>
                <a:latin typeface="Arial Narrow" panose="020B0606020202030204" pitchFamily="34" charset="0"/>
                <a:cs typeface="Times New Roman" panose="02020603050405020304" pitchFamily="18" charset="0"/>
              </a:rPr>
              <a:t> </a:t>
            </a:r>
            <a:r>
              <a:rPr lang="hr-HR" altLang="sr-Latn-RS" sz="3600" i="1" dirty="0">
                <a:solidFill>
                  <a:srgbClr val="CC3300"/>
                </a:solidFill>
                <a:latin typeface="Arial Narrow" panose="020B0606020202030204" pitchFamily="34" charset="0"/>
                <a:cs typeface="Times New Roman" panose="02020603050405020304" pitchFamily="18" charset="0"/>
              </a:rPr>
              <a:t>sada su bolje plasirane.</a:t>
            </a:r>
            <a:endParaRPr lang="en-US" altLang="sr-Latn-RS" sz="3600" i="1" dirty="0">
              <a:solidFill>
                <a:srgbClr val="CC3300"/>
              </a:solidFill>
              <a:latin typeface="Arial Narrow" panose="020B0606020202030204" pitchFamily="34" charset="0"/>
              <a:cs typeface="Times New Roman" panose="02020603050405020304" pitchFamily="18" charset="0"/>
            </a:endParaRPr>
          </a:p>
          <a:p>
            <a:pPr>
              <a:lnSpc>
                <a:spcPct val="90000"/>
              </a:lnSpc>
              <a:buFontTx/>
              <a:buNone/>
            </a:pPr>
            <a:endParaRPr lang="hr-HR" altLang="sr-Latn-RS" sz="3600" i="1" dirty="0">
              <a:solidFill>
                <a:srgbClr val="CC3300"/>
              </a:solidFill>
              <a:latin typeface="Arial Narrow" panose="020B0606020202030204" pitchFamily="34" charset="0"/>
            </a:endParaRPr>
          </a:p>
        </p:txBody>
      </p:sp>
    </p:spTree>
    <p:extLst>
      <p:ext uri="{BB962C8B-B14F-4D97-AF65-F5344CB8AC3E}">
        <p14:creationId xmlns:p14="http://schemas.microsoft.com/office/powerpoint/2010/main" val="252510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rgbClr val="FCE4A2"/>
          </a:solidFill>
        </p:spPr>
        <p:txBody>
          <a:bodyPr/>
          <a:lstStyle/>
          <a:p>
            <a:r>
              <a:rPr lang="hr-HR" altLang="sr-Latn-RS" b="1">
                <a:solidFill>
                  <a:srgbClr val="FF0066"/>
                </a:solidFill>
              </a:rPr>
              <a:t>Stanje stvari</a:t>
            </a:r>
            <a:endParaRPr lang="en-US" altLang="sr-Latn-RS" b="1">
              <a:solidFill>
                <a:srgbClr val="FF0066"/>
              </a:solidFill>
            </a:endParaRPr>
          </a:p>
        </p:txBody>
      </p:sp>
      <p:sp>
        <p:nvSpPr>
          <p:cNvPr id="6147" name="Rectangle 3"/>
          <p:cNvSpPr>
            <a:spLocks noGrp="1" noChangeArrowheads="1"/>
          </p:cNvSpPr>
          <p:nvPr>
            <p:ph type="body" idx="1"/>
          </p:nvPr>
        </p:nvSpPr>
        <p:spPr>
          <a:solidFill>
            <a:srgbClr val="FCE4A2"/>
          </a:solidFill>
        </p:spPr>
        <p:txBody>
          <a:bodyPr/>
          <a:lstStyle/>
          <a:p>
            <a:pPr>
              <a:lnSpc>
                <a:spcPct val="170000"/>
              </a:lnSpc>
              <a:buFontTx/>
              <a:buNone/>
            </a:pPr>
            <a:r>
              <a:rPr lang="hr-HR" altLang="sr-Latn-RS" sz="6000" dirty="0">
                <a:solidFill>
                  <a:srgbClr val="F81200"/>
                </a:solidFill>
              </a:rPr>
              <a:t>Hrvatska je korumpirana zemlja</a:t>
            </a:r>
          </a:p>
          <a:p>
            <a:pPr>
              <a:lnSpc>
                <a:spcPct val="170000"/>
              </a:lnSpc>
            </a:pPr>
            <a:r>
              <a:rPr lang="hr-HR" altLang="sr-Latn-RS" dirty="0">
                <a:solidFill>
                  <a:schemeClr val="bg2"/>
                </a:solidFill>
              </a:rPr>
              <a:t>Što kažu ljudi?</a:t>
            </a:r>
            <a:endParaRPr lang="en-US" altLang="sr-Latn-RS" dirty="0">
              <a:solidFill>
                <a:schemeClr val="bg2"/>
              </a:solidFill>
            </a:endParaRPr>
          </a:p>
          <a:p>
            <a:pPr>
              <a:lnSpc>
                <a:spcPct val="170000"/>
              </a:lnSpc>
            </a:pPr>
            <a:r>
              <a:rPr lang="hr-HR" altLang="sr-Latn-RS" dirty="0">
                <a:solidFill>
                  <a:schemeClr val="bg2"/>
                </a:solidFill>
              </a:rPr>
              <a:t>Što kažu istraživanja?</a:t>
            </a:r>
            <a:endParaRPr lang="en-US" altLang="sr-Latn-RS" dirty="0">
              <a:solidFill>
                <a:schemeClr val="bg2"/>
              </a:solidFill>
            </a:endParaRPr>
          </a:p>
          <a:p>
            <a:pPr>
              <a:lnSpc>
                <a:spcPct val="170000"/>
              </a:lnSpc>
            </a:pPr>
            <a:r>
              <a:rPr lang="hr-HR" altLang="sr-Latn-RS" dirty="0">
                <a:solidFill>
                  <a:schemeClr val="bg2"/>
                </a:solidFill>
              </a:rPr>
              <a:t>Što kažu dokumenti? </a:t>
            </a:r>
            <a:r>
              <a:rPr lang="en-US" altLang="sr-Latn-RS" dirty="0">
                <a:solidFill>
                  <a:schemeClr val="bg2"/>
                </a:solidFill>
              </a:rPr>
              <a:t> </a:t>
            </a:r>
          </a:p>
        </p:txBody>
      </p:sp>
    </p:spTree>
    <p:extLst>
      <p:ext uri="{BB962C8B-B14F-4D97-AF65-F5344CB8AC3E}">
        <p14:creationId xmlns:p14="http://schemas.microsoft.com/office/powerpoint/2010/main" val="30654971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Kraj početka</a:t>
            </a:r>
            <a:endParaRPr lang="en-US" dirty="0"/>
          </a:p>
        </p:txBody>
      </p:sp>
      <p:sp>
        <p:nvSpPr>
          <p:cNvPr id="3" name="Content Placeholder 2"/>
          <p:cNvSpPr>
            <a:spLocks noGrp="1"/>
          </p:cNvSpPr>
          <p:nvPr>
            <p:ph sz="quarter" idx="1"/>
          </p:nvPr>
        </p:nvSpPr>
        <p:spPr/>
        <p:txBody>
          <a:bodyPr>
            <a:normAutofit/>
          </a:bodyPr>
          <a:lstStyle/>
          <a:p>
            <a:pPr lvl="0">
              <a:buNone/>
            </a:pPr>
            <a:r>
              <a:rPr lang="hr-HR" sz="4300" dirty="0"/>
              <a:t>Nije dobro zadovoljiti se postignutim. Treba više.  Hrvatska je postigla dosta ali ne dovoljno. U europskim okvirima korupciju treba svesti na formu izoliranog incidenta, rizik čijeg otkrića je velik a društvena i politička osuda sigurna.</a:t>
            </a:r>
          </a:p>
          <a:p>
            <a:pPr>
              <a:buNone/>
            </a:pPr>
            <a:endParaRPr lang="hr-HR" sz="4300" dirty="0"/>
          </a:p>
          <a:p>
            <a:pPr>
              <a:buNone/>
            </a:pPr>
            <a:endParaRPr lang="en-US" dirty="0"/>
          </a:p>
        </p:txBody>
      </p:sp>
    </p:spTree>
    <p:extLst>
      <p:ext uri="{BB962C8B-B14F-4D97-AF65-F5344CB8AC3E}">
        <p14:creationId xmlns:p14="http://schemas.microsoft.com/office/powerpoint/2010/main" val="2164775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Usporedbe i zaključci</a:t>
            </a:r>
            <a:endParaRPr lang="hr-HR" dirty="0"/>
          </a:p>
        </p:txBody>
      </p:sp>
      <p:sp>
        <p:nvSpPr>
          <p:cNvPr id="3" name="Content Placeholder 2"/>
          <p:cNvSpPr>
            <a:spLocks noGrp="1"/>
          </p:cNvSpPr>
          <p:nvPr>
            <p:ph idx="1"/>
          </p:nvPr>
        </p:nvSpPr>
        <p:spPr/>
        <p:txBody>
          <a:bodyPr>
            <a:normAutofit/>
          </a:bodyPr>
          <a:lstStyle/>
          <a:p>
            <a:pPr lvl="0">
              <a:buNone/>
            </a:pPr>
            <a:r>
              <a:rPr lang="hr-HR" sz="4000" dirty="0"/>
              <a:t>Kao i u drugim zemljama, pokazuje se napredak, uz male oscilacije, manje nego u drugim zemljama (Češka, Slovačka). Tumačenje tog trenda moglo bi biti dalekosežno. Mi smatramo da se radi o polakom društvenom napretku, a ne o posljedicama svjesnih i planiranih politika.</a:t>
            </a:r>
          </a:p>
          <a:p>
            <a:pPr lvl="0">
              <a:buNone/>
            </a:pPr>
            <a:endParaRPr lang="hr-HR" sz="4000" dirty="0"/>
          </a:p>
        </p:txBody>
      </p:sp>
    </p:spTree>
    <p:extLst>
      <p:ext uri="{BB962C8B-B14F-4D97-AF65-F5344CB8AC3E}">
        <p14:creationId xmlns:p14="http://schemas.microsoft.com/office/powerpoint/2010/main" val="18978297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Usporedbe i zaključci</a:t>
            </a:r>
            <a:endParaRPr lang="hr-HR" dirty="0"/>
          </a:p>
        </p:txBody>
      </p:sp>
      <p:sp>
        <p:nvSpPr>
          <p:cNvPr id="3" name="Content Placeholder 2"/>
          <p:cNvSpPr>
            <a:spLocks noGrp="1"/>
          </p:cNvSpPr>
          <p:nvPr>
            <p:ph idx="1"/>
          </p:nvPr>
        </p:nvSpPr>
        <p:spPr/>
        <p:txBody>
          <a:bodyPr>
            <a:noAutofit/>
          </a:bodyPr>
          <a:lstStyle/>
          <a:p>
            <a:pPr lvl="0">
              <a:buNone/>
            </a:pPr>
            <a:r>
              <a:rPr lang="hr-HR" sz="2800" dirty="0" smtClean="0"/>
              <a:t>Hrvatska </a:t>
            </a:r>
            <a:r>
              <a:rPr lang="hr-HR" sz="2800" dirty="0"/>
              <a:t>i u tempu napretka i u ukupnom rezultatu ne dostiže zemlje koje su provele bolje strukturalne ekonomske reforme (</a:t>
            </a:r>
            <a:r>
              <a:rPr lang="hr-HR" sz="2800" dirty="0" err="1"/>
              <a:t>npr</a:t>
            </a:r>
            <a:r>
              <a:rPr lang="hr-HR" sz="2800" dirty="0"/>
              <a:t>. privatizacija) i u kojima postoje djelujuće institucije i klima (politička volja) suzbijanja korupcije. Taj je podatak u dramatičnom raskoraku sa </a:t>
            </a:r>
            <a:r>
              <a:rPr lang="hr-HR" sz="2800" dirty="0" err="1"/>
              <a:t>samopercepcijom</a:t>
            </a:r>
            <a:r>
              <a:rPr lang="hr-HR" sz="2800" dirty="0"/>
              <a:t> o ekonomskom i političkom napretku Hrvatske. Prosječni građanin Hrvatske još uvijek usporedive postsocijalističke zemlje smatra inferiornima Hrvatskoj. Ta zabluda se, istina, u posljednje vrijeme, pod utjecajem trenutne recesije i krize, smanjuje.</a:t>
            </a:r>
          </a:p>
          <a:p>
            <a:pPr>
              <a:buNone/>
            </a:pPr>
            <a:r>
              <a:rPr lang="hr-HR" sz="2800" b="1" dirty="0"/>
              <a:t/>
            </a:r>
            <a:br>
              <a:rPr lang="hr-HR" sz="2800" b="1" dirty="0"/>
            </a:br>
            <a:endParaRPr lang="hr-HR" sz="2800" dirty="0"/>
          </a:p>
        </p:txBody>
      </p:sp>
    </p:spTree>
    <p:extLst>
      <p:ext uri="{BB962C8B-B14F-4D97-AF65-F5344CB8AC3E}">
        <p14:creationId xmlns:p14="http://schemas.microsoft.com/office/powerpoint/2010/main" val="29138914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Vanjski utjecaj</a:t>
            </a:r>
            <a:endParaRPr lang="hr-HR" dirty="0"/>
          </a:p>
        </p:txBody>
      </p:sp>
      <p:sp>
        <p:nvSpPr>
          <p:cNvPr id="3" name="Content Placeholder 2"/>
          <p:cNvSpPr>
            <a:spLocks noGrp="1"/>
          </p:cNvSpPr>
          <p:nvPr>
            <p:ph idx="1"/>
          </p:nvPr>
        </p:nvSpPr>
        <p:spPr>
          <a:xfrm>
            <a:off x="931025" y="2095116"/>
            <a:ext cx="10058400" cy="4023360"/>
          </a:xfrm>
        </p:spPr>
        <p:txBody>
          <a:bodyPr>
            <a:noAutofit/>
          </a:bodyPr>
          <a:lstStyle/>
          <a:p>
            <a:pPr lvl="0">
              <a:buNone/>
            </a:pPr>
            <a:r>
              <a:rPr lang="hr-HR" sz="2400" dirty="0" smtClean="0"/>
              <a:t>Iako </a:t>
            </a:r>
            <a:r>
              <a:rPr lang="hr-HR" sz="2400" dirty="0"/>
              <a:t>se napredak ne može poricati, usporedba početnih i sadašnjih rezultata pokazuje da promjene nisu bitno brže nakon priključenja Europskoj uniji</a:t>
            </a:r>
            <a:r>
              <a:rPr lang="hr-HR" sz="2400" dirty="0" smtClean="0"/>
              <a:t>.</a:t>
            </a:r>
          </a:p>
          <a:p>
            <a:pPr lvl="0">
              <a:buNone/>
            </a:pPr>
            <a:r>
              <a:rPr lang="hr-HR" sz="2400" dirty="0"/>
              <a:t>Pokazuje se da je, u oba posljednja kruga proširenja EU, pitanje korupcije bilo jedno od ključnih pitanja političkih kriterija, vladavine prava i pravosuđa. Za nove zemlje članice pritisak prema reformama nije prestao. Otkriva se i to da politička volja – mjerena ne samo sredstvima nego zapažena prema davanju primjera – igra veliku </a:t>
            </a:r>
            <a:r>
              <a:rPr lang="hr-HR" sz="2400" dirty="0" smtClean="0"/>
              <a:t>ulogu</a:t>
            </a:r>
          </a:p>
          <a:p>
            <a:pPr lvl="0">
              <a:buNone/>
            </a:pPr>
            <a:r>
              <a:rPr lang="hr-HR" sz="2400" dirty="0" err="1" smtClean="0"/>
              <a:t>Koriupcija</a:t>
            </a:r>
            <a:r>
              <a:rPr lang="hr-HR" sz="2400" dirty="0" smtClean="0"/>
              <a:t> nije uvezena ali je i uvezna </a:t>
            </a:r>
            <a:r>
              <a:rPr lang="hr-HR" sz="2400" dirty="0" err="1" smtClean="0"/>
              <a:t>internacionalizirana</a:t>
            </a:r>
            <a:r>
              <a:rPr lang="hr-HR" sz="2400" dirty="0" smtClean="0"/>
              <a:t> roba</a:t>
            </a:r>
            <a:endParaRPr lang="hr-HR" sz="2400" dirty="0"/>
          </a:p>
          <a:p>
            <a:pPr>
              <a:buNone/>
            </a:pPr>
            <a:r>
              <a:rPr lang="hr-HR" sz="2400" b="1" dirty="0"/>
              <a:t/>
            </a:r>
            <a:br>
              <a:rPr lang="hr-HR" sz="2400" b="1" dirty="0"/>
            </a:br>
            <a:endParaRPr lang="hr-HR" sz="2400" dirty="0"/>
          </a:p>
        </p:txBody>
      </p:sp>
    </p:spTree>
    <p:extLst>
      <p:ext uri="{BB962C8B-B14F-4D97-AF65-F5344CB8AC3E}">
        <p14:creationId xmlns:p14="http://schemas.microsoft.com/office/powerpoint/2010/main" val="3420540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395539" y="862013"/>
            <a:ext cx="8162925" cy="762000"/>
          </a:xfrm>
        </p:spPr>
        <p:txBody>
          <a:bodyPr/>
          <a:lstStyle/>
          <a:p>
            <a:r>
              <a:rPr lang="hr-HR" altLang="sr-Latn-RS"/>
              <a:t>Moralni pohod</a:t>
            </a:r>
            <a:endParaRPr lang="en-GB" altLang="sr-Latn-RS"/>
          </a:p>
        </p:txBody>
      </p:sp>
      <p:sp>
        <p:nvSpPr>
          <p:cNvPr id="7171"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hr-HR" altLang="sr-Latn-RS" sz="3200" dirty="0"/>
              <a:t>Čuvajte se moralnih pohoda. Istina je da su Britanci uznemireni i zastrašeni društvenim raslojavanjem i porastom nasilja. Također je istina da su moralni kompasi kojima se vodimo sve nesigurniji. To ne znači da je rješenje krstaški pohod na čelu sa stranačkim političarima i  konzervativnim tiskom – taj put vodi povećanju represije. </a:t>
            </a:r>
            <a:r>
              <a:rPr lang="hr-HR" altLang="sr-Latn-RS" sz="3200" dirty="0">
                <a:solidFill>
                  <a:srgbClr val="F55568"/>
                </a:solidFill>
              </a:rPr>
              <a:t>Što je najgore, pravi uzroci raspada društva ostaju netaknuti</a:t>
            </a:r>
          </a:p>
          <a:p>
            <a:pPr>
              <a:lnSpc>
                <a:spcPct val="90000"/>
              </a:lnSpc>
              <a:buFont typeface="Wingdings" panose="05000000000000000000" pitchFamily="2" charset="2"/>
              <a:buNone/>
            </a:pPr>
            <a:r>
              <a:rPr lang="hr-HR" altLang="sr-Latn-RS" sz="2800" dirty="0"/>
              <a:t>	The Observer, 27.listopada 1996 </a:t>
            </a:r>
            <a:endParaRPr lang="en-GB" altLang="sr-Latn-RS" sz="2800" dirty="0"/>
          </a:p>
        </p:txBody>
      </p:sp>
    </p:spTree>
    <p:extLst>
      <p:ext uri="{BB962C8B-B14F-4D97-AF65-F5344CB8AC3E}">
        <p14:creationId xmlns:p14="http://schemas.microsoft.com/office/powerpoint/2010/main" val="982778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hr-HR" altLang="sr-Latn-RS" noProof="1"/>
              <a:t>Lord Acton</a:t>
            </a:r>
          </a:p>
        </p:txBody>
      </p:sp>
      <p:sp>
        <p:nvSpPr>
          <p:cNvPr id="471043" name="Rectangle 3"/>
          <p:cNvSpPr>
            <a:spLocks noGrp="1" noChangeArrowheads="1"/>
          </p:cNvSpPr>
          <p:nvPr>
            <p:ph type="body" sz="half" idx="1"/>
          </p:nvPr>
        </p:nvSpPr>
        <p:spPr>
          <a:xfrm>
            <a:off x="1992313" y="1989138"/>
            <a:ext cx="3733800" cy="4114800"/>
          </a:xfrm>
          <a:solidFill>
            <a:srgbClr val="C5B98D"/>
          </a:solidFill>
        </p:spPr>
        <p:txBody>
          <a:bodyPr>
            <a:normAutofit lnSpcReduction="10000"/>
          </a:bodyPr>
          <a:lstStyle/>
          <a:p>
            <a:pPr>
              <a:lnSpc>
                <a:spcPct val="90000"/>
              </a:lnSpc>
              <a:buFont typeface="Wingdings" panose="05000000000000000000" pitchFamily="2" charset="2"/>
              <a:buNone/>
            </a:pPr>
            <a:r>
              <a:rPr lang="hr-HR" altLang="sr-Latn-RS" sz="4000" noProof="1"/>
              <a:t>Power  tend to corrupt and absolute power corrupts absolutely</a:t>
            </a:r>
          </a:p>
          <a:p>
            <a:pPr>
              <a:lnSpc>
                <a:spcPct val="90000"/>
              </a:lnSpc>
              <a:buFont typeface="Wingdings" panose="05000000000000000000" pitchFamily="2" charset="2"/>
              <a:buNone/>
            </a:pPr>
            <a:endParaRPr lang="hr-HR" altLang="sr-Latn-RS" sz="4000" noProof="1"/>
          </a:p>
          <a:p>
            <a:pPr>
              <a:lnSpc>
                <a:spcPct val="90000"/>
              </a:lnSpc>
              <a:buFont typeface="Wingdings" panose="05000000000000000000" pitchFamily="2" charset="2"/>
              <a:buNone/>
            </a:pPr>
            <a:r>
              <a:rPr lang="hr-HR" altLang="sr-Latn-RS" sz="2800" noProof="1"/>
              <a:t>03.April 1887</a:t>
            </a:r>
          </a:p>
        </p:txBody>
      </p:sp>
      <p:sp>
        <p:nvSpPr>
          <p:cNvPr id="471044" name="Rectangle 4"/>
          <p:cNvSpPr>
            <a:spLocks noGrp="1" noChangeArrowheads="1"/>
          </p:cNvSpPr>
          <p:nvPr>
            <p:ph type="body" sz="half" idx="2"/>
          </p:nvPr>
        </p:nvSpPr>
        <p:spPr/>
        <p:txBody>
          <a:bodyPr/>
          <a:lstStyle/>
          <a:p>
            <a:endParaRPr lang="en-GB" altLang="sr-Latn-RS" sz="2800"/>
          </a:p>
        </p:txBody>
      </p:sp>
      <p:pic>
        <p:nvPicPr>
          <p:cNvPr id="471045" name="Picture 5" descr="power corru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017714"/>
            <a:ext cx="4114800" cy="4535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588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Sukob interesa</a:t>
            </a:r>
            <a:endParaRPr lang="hr-HR"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ü"/>
            </a:pPr>
            <a:r>
              <a:rPr lang="hr-HR" dirty="0"/>
              <a:t>Prioritet je sprječavanje sukoba interesa na najvišoj razini dužnosnika. </a:t>
            </a:r>
            <a:endParaRPr lang="hr-HR" dirty="0" smtClean="0"/>
          </a:p>
          <a:p>
            <a:pPr>
              <a:buFont typeface="Wingdings" pitchFamily="2" charset="2"/>
              <a:buChar char="ü"/>
            </a:pPr>
            <a:r>
              <a:rPr lang="hr-HR" dirty="0" smtClean="0"/>
              <a:t>Treba </a:t>
            </a:r>
            <a:r>
              <a:rPr lang="hr-HR" dirty="0">
                <a:solidFill>
                  <a:srgbClr val="FF0000"/>
                </a:solidFill>
              </a:rPr>
              <a:t>smanjiti</a:t>
            </a:r>
            <a:r>
              <a:rPr lang="hr-HR" dirty="0"/>
              <a:t> broj dužnosnika prema postojećem zakonu. </a:t>
            </a:r>
            <a:endParaRPr lang="hr-HR" dirty="0" smtClean="0"/>
          </a:p>
          <a:p>
            <a:pPr>
              <a:buFont typeface="Wingdings" pitchFamily="2" charset="2"/>
              <a:buChar char="ü"/>
            </a:pPr>
            <a:r>
              <a:rPr lang="hr-HR" dirty="0" smtClean="0"/>
              <a:t>Treba </a:t>
            </a:r>
            <a:r>
              <a:rPr lang="hr-HR" dirty="0"/>
              <a:t>donijeti posebna pravila za lokalnu samoupravu. </a:t>
            </a:r>
            <a:endParaRPr lang="hr-HR" dirty="0" smtClean="0"/>
          </a:p>
          <a:p>
            <a:pPr>
              <a:buFont typeface="Wingdings" pitchFamily="2" charset="2"/>
              <a:buChar char="ü"/>
            </a:pPr>
            <a:r>
              <a:rPr lang="hr-HR" dirty="0" smtClean="0"/>
              <a:t>Treba </a:t>
            </a:r>
            <a:r>
              <a:rPr lang="hr-HR" dirty="0"/>
              <a:t>ugraditi pravila u sistemske zakone koji reguliraju zdravstvo, visoko školstvo i znanost, javne medije. </a:t>
            </a:r>
            <a:endParaRPr lang="hr-HR" dirty="0" smtClean="0"/>
          </a:p>
          <a:p>
            <a:pPr>
              <a:buFont typeface="Wingdings" pitchFamily="2" charset="2"/>
              <a:buChar char="ü"/>
            </a:pPr>
            <a:r>
              <a:rPr lang="hr-HR" dirty="0" smtClean="0"/>
              <a:t>Treba </a:t>
            </a:r>
            <a:r>
              <a:rPr lang="hr-HR" dirty="0"/>
              <a:t>donijeti pravila koja reguliraju utjecaj gospodarskih subjekata i interesnih grupa na dužnosnike (pravila o lobiranju). </a:t>
            </a:r>
            <a:endParaRPr lang="hr-HR" dirty="0" smtClean="0"/>
          </a:p>
          <a:p>
            <a:pPr>
              <a:buFont typeface="Wingdings" pitchFamily="2" charset="2"/>
              <a:buChar char="ü"/>
            </a:pPr>
            <a:r>
              <a:rPr lang="hr-HR" dirty="0" smtClean="0"/>
              <a:t>Za </a:t>
            </a:r>
            <a:r>
              <a:rPr lang="hr-HR" dirty="0"/>
              <a:t>javnost treba otvoriti rasprave u </a:t>
            </a:r>
            <a:r>
              <a:rPr lang="hr-HR" dirty="0" smtClean="0"/>
              <a:t>tijelima </a:t>
            </a:r>
            <a:r>
              <a:rPr lang="hr-HR" dirty="0"/>
              <a:t>koja odlučuju o sukobu interesa, osim dijela postupka u kojem se utvrđuju i provjeravaju činjenice. </a:t>
            </a:r>
            <a:endParaRPr lang="hr-HR" dirty="0" smtClean="0"/>
          </a:p>
          <a:p>
            <a:pPr>
              <a:buFont typeface="Wingdings" pitchFamily="2" charset="2"/>
              <a:buChar char="ü"/>
            </a:pPr>
            <a:r>
              <a:rPr lang="hr-HR" dirty="0" smtClean="0"/>
              <a:t>Treba </a:t>
            </a:r>
            <a:r>
              <a:rPr lang="hr-HR" dirty="0"/>
              <a:t>odgovarajuće opremiti informatičku podršku tim tijelima. </a:t>
            </a:r>
            <a:endParaRPr lang="hr-HR" dirty="0" smtClean="0"/>
          </a:p>
          <a:p>
            <a:pPr>
              <a:buFont typeface="Wingdings" pitchFamily="2" charset="2"/>
              <a:buChar char="ü"/>
            </a:pPr>
            <a:r>
              <a:rPr lang="hr-HR" dirty="0" smtClean="0"/>
              <a:t>Treba </a:t>
            </a:r>
            <a:r>
              <a:rPr lang="hr-HR" dirty="0"/>
              <a:t>osigurati ovrhu nad odlukama Povjerenstva o objavljivanju svojih odluka u kojima se odlučilo o postojanju sukoba interesa. </a:t>
            </a:r>
            <a:endParaRPr lang="hr-HR" dirty="0" smtClean="0"/>
          </a:p>
          <a:p>
            <a:pPr>
              <a:buFont typeface="Wingdings" pitchFamily="2" charset="2"/>
              <a:buChar char="ü"/>
            </a:pPr>
            <a:r>
              <a:rPr lang="hr-HR" dirty="0" smtClean="0"/>
              <a:t>Treba </a:t>
            </a:r>
            <a:r>
              <a:rPr lang="hr-HR" dirty="0"/>
              <a:t>osigurati sustav edukacije dužnosnika, medija i javnosti o načelima, zakonskim rješenjima, pojedinostima postupka i djelovanju na lokalnoj razini. </a:t>
            </a:r>
            <a:endParaRPr lang="hr-HR" dirty="0" smtClean="0"/>
          </a:p>
          <a:p>
            <a:pPr>
              <a:buFont typeface="Wingdings" pitchFamily="2" charset="2"/>
              <a:buChar char="ü"/>
            </a:pPr>
            <a:r>
              <a:rPr lang="hr-HR" dirty="0" smtClean="0"/>
              <a:t>Treba </a:t>
            </a:r>
            <a:r>
              <a:rPr lang="hr-HR" dirty="0"/>
              <a:t>promijeniti pravila i odredbe postojećeg zakona glede: kruga dužnosnika (članak 2.); zabranjenih djelovanja dužnosnika (članak 6.); deklaracije imovine i prihoda (članak 7., članak 12.); donošenja provedbenih akata detaljnijim reguliranjem odredbe o darovima i postupku njihovog prijavljivanja. Dužnosnici osim plaće ne smiju – bez izuzetka – primati druge naknade (osim iz članka 10. stavak 2. i 3.). Potpuno zabraniti članstvo dužnosnika u trgovačkim društvima, upravnim i nadzornim odborima. </a:t>
            </a:r>
            <a:r>
              <a:rPr lang="hr-HR" i="1" dirty="0" err="1"/>
              <a:t>Blind</a:t>
            </a:r>
            <a:r>
              <a:rPr lang="hr-HR" i="1" dirty="0"/>
              <a:t> trust</a:t>
            </a:r>
            <a:r>
              <a:rPr lang="hr-HR" dirty="0"/>
              <a:t> ugovore (članak 11. stavak 1.) podvrgnuti provjeri povjerenstva. </a:t>
            </a:r>
            <a:endParaRPr lang="hr-HR" dirty="0" smtClean="0"/>
          </a:p>
          <a:p>
            <a:pPr>
              <a:buFont typeface="Wingdings" pitchFamily="2" charset="2"/>
              <a:buChar char="ü"/>
            </a:pPr>
            <a:r>
              <a:rPr lang="hr-HR" dirty="0" smtClean="0"/>
              <a:t>Konačno</a:t>
            </a:r>
            <a:r>
              <a:rPr lang="hr-HR" dirty="0"/>
              <a:t>, Povjerenstvo trebaju sačinjavati samo osobe koje nisu dužnosnici, niti stranački, niti državni ili javni.</a:t>
            </a:r>
          </a:p>
        </p:txBody>
      </p:sp>
    </p:spTree>
    <p:extLst>
      <p:ext uri="{BB962C8B-B14F-4D97-AF65-F5344CB8AC3E}">
        <p14:creationId xmlns:p14="http://schemas.microsoft.com/office/powerpoint/2010/main" val="37740055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hr-HR" altLang="sr-Latn-RS" noProof="1"/>
              <a:t>Money &amp; Politics</a:t>
            </a:r>
          </a:p>
        </p:txBody>
      </p:sp>
      <p:sp>
        <p:nvSpPr>
          <p:cNvPr id="465923" name="Rectangle 3"/>
          <p:cNvSpPr>
            <a:spLocks noGrp="1" noChangeArrowheads="1"/>
          </p:cNvSpPr>
          <p:nvPr>
            <p:ph type="body" sz="half" idx="1"/>
          </p:nvPr>
        </p:nvSpPr>
        <p:spPr>
          <a:xfrm>
            <a:off x="914400" y="1981200"/>
            <a:ext cx="5715000" cy="4114800"/>
          </a:xfrm>
          <a:solidFill>
            <a:srgbClr val="CCFF33"/>
          </a:solidFill>
          <a:ln w="57150">
            <a:solidFill>
              <a:schemeClr val="tx1"/>
            </a:solidFill>
            <a:miter lim="800000"/>
            <a:headEnd/>
            <a:tailEnd/>
          </a:ln>
        </p:spPr>
        <p:txBody>
          <a:bodyPr/>
          <a:lstStyle/>
          <a:p>
            <a:pPr lvl="2">
              <a:lnSpc>
                <a:spcPct val="110000"/>
              </a:lnSpc>
              <a:buFontTx/>
              <a:buNone/>
            </a:pPr>
            <a:r>
              <a:rPr lang="hr-HR" altLang="sr-Latn-RS" sz="3200" b="1"/>
              <a:t>The flood of money </a:t>
            </a:r>
          </a:p>
          <a:p>
            <a:pPr lvl="2">
              <a:lnSpc>
                <a:spcPct val="110000"/>
              </a:lnSpc>
              <a:buFontTx/>
              <a:buNone/>
            </a:pPr>
            <a:r>
              <a:rPr lang="hr-HR" altLang="sr-Latn-RS" sz="3200" b="1"/>
              <a:t>that gushes into </a:t>
            </a:r>
          </a:p>
          <a:p>
            <a:pPr lvl="2">
              <a:lnSpc>
                <a:spcPct val="110000"/>
              </a:lnSpc>
              <a:buFontTx/>
              <a:buNone/>
            </a:pPr>
            <a:r>
              <a:rPr lang="hr-HR" altLang="sr-Latn-RS" sz="3200" b="1"/>
              <a:t>politics today is a </a:t>
            </a:r>
          </a:p>
          <a:p>
            <a:pPr lvl="2">
              <a:lnSpc>
                <a:spcPct val="110000"/>
              </a:lnSpc>
              <a:buFontTx/>
              <a:buNone/>
            </a:pPr>
            <a:r>
              <a:rPr lang="hr-HR" altLang="sr-Latn-RS" sz="3200" b="1"/>
              <a:t>polution of democracy</a:t>
            </a:r>
          </a:p>
          <a:p>
            <a:pPr lvl="2">
              <a:buFontTx/>
              <a:buNone/>
            </a:pPr>
            <a:r>
              <a:rPr lang="hr-HR" altLang="sr-Latn-RS" sz="3200"/>
              <a:t>Theodor White, 1984</a:t>
            </a:r>
          </a:p>
          <a:p>
            <a:pPr>
              <a:buFont typeface="Wingdings" panose="05000000000000000000" pitchFamily="2" charset="2"/>
              <a:buNone/>
            </a:pPr>
            <a:endParaRPr lang="hr-HR" altLang="sr-Latn-RS" noProof="1"/>
          </a:p>
        </p:txBody>
      </p:sp>
      <p:sp>
        <p:nvSpPr>
          <p:cNvPr id="465924" name="Rectangle 4"/>
          <p:cNvSpPr>
            <a:spLocks noGrp="1" noChangeArrowheads="1"/>
          </p:cNvSpPr>
          <p:nvPr>
            <p:ph type="body" sz="half" idx="2"/>
          </p:nvPr>
        </p:nvSpPr>
        <p:spPr/>
        <p:txBody>
          <a:bodyPr/>
          <a:lstStyle/>
          <a:p>
            <a:pPr>
              <a:buFont typeface="Wingdings" panose="05000000000000000000" pitchFamily="2" charset="2"/>
              <a:buNone/>
            </a:pPr>
            <a:endParaRPr lang="en-GB" altLang="sr-Latn-RS" sz="2800"/>
          </a:p>
        </p:txBody>
      </p:sp>
      <p:pic>
        <p:nvPicPr>
          <p:cNvPr id="465925" name="Picture 5" descr="financ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5214" y="1447800"/>
            <a:ext cx="4294187"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248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Financiranje stranaka</a:t>
            </a:r>
            <a:endParaRPr lang="hr-HR" dirty="0"/>
          </a:p>
        </p:txBody>
      </p:sp>
      <p:sp>
        <p:nvSpPr>
          <p:cNvPr id="3" name="Content Placeholder 2"/>
          <p:cNvSpPr>
            <a:spLocks noGrp="1"/>
          </p:cNvSpPr>
          <p:nvPr>
            <p:ph idx="1"/>
          </p:nvPr>
        </p:nvSpPr>
        <p:spPr/>
        <p:txBody>
          <a:bodyPr>
            <a:normAutofit fontScale="92500" lnSpcReduction="20000"/>
          </a:bodyPr>
          <a:lstStyle/>
          <a:p>
            <a:pPr>
              <a:buNone/>
            </a:pPr>
            <a:r>
              <a:rPr lang="hr-HR" b="1" dirty="0"/>
              <a:t>Predlažemo</a:t>
            </a:r>
            <a:r>
              <a:rPr lang="hr-HR" dirty="0" smtClean="0"/>
              <a:t>:</a:t>
            </a:r>
          </a:p>
          <a:p>
            <a:pPr>
              <a:buFont typeface="Wingdings" pitchFamily="2" charset="2"/>
              <a:buChar char="ü"/>
            </a:pPr>
            <a:r>
              <a:rPr lang="hr-HR" dirty="0" smtClean="0"/>
              <a:t> </a:t>
            </a:r>
            <a:r>
              <a:rPr lang="hr-HR" dirty="0"/>
              <a:t>smanjivanje gornjih limita individualnih donacija i izražavanje tog limita u relativnim vrijednostima; </a:t>
            </a:r>
            <a:endParaRPr lang="hr-HR" dirty="0" smtClean="0"/>
          </a:p>
          <a:p>
            <a:pPr>
              <a:buFont typeface="Wingdings" pitchFamily="2" charset="2"/>
              <a:buChar char="ü"/>
            </a:pPr>
            <a:r>
              <a:rPr lang="hr-HR" dirty="0" smtClean="0"/>
              <a:t>smanjivanje </a:t>
            </a:r>
            <a:r>
              <a:rPr lang="hr-HR" dirty="0"/>
              <a:t>limita za donacije tvrtki; </a:t>
            </a:r>
            <a:endParaRPr lang="hr-HR" dirty="0" smtClean="0"/>
          </a:p>
          <a:p>
            <a:pPr>
              <a:buFont typeface="Wingdings" pitchFamily="2" charset="2"/>
              <a:buChar char="ü"/>
            </a:pPr>
            <a:r>
              <a:rPr lang="hr-HR" dirty="0" smtClean="0"/>
              <a:t>efikasni </a:t>
            </a:r>
            <a:r>
              <a:rPr lang="hr-HR" dirty="0" err="1"/>
              <a:t>monitoring</a:t>
            </a:r>
            <a:r>
              <a:rPr lang="hr-HR" dirty="0"/>
              <a:t> nezavisnog tijela, a ne samo Državne revizije i Ministarstva financija; uspostavljanje jedne nezavisne institucija s istražnim ovlastima, odgovorne za nadzor nad stranačkim računima, predizbornim troškovima, te ojačane mogućnošću da izriče sankcije</a:t>
            </a:r>
            <a:r>
              <a:rPr lang="hr-HR" dirty="0" smtClean="0"/>
              <a:t>;</a:t>
            </a:r>
          </a:p>
          <a:p>
            <a:pPr>
              <a:buFont typeface="Wingdings" pitchFamily="2" charset="2"/>
              <a:buChar char="ü"/>
            </a:pPr>
            <a:r>
              <a:rPr lang="hr-HR" dirty="0" smtClean="0"/>
              <a:t> </a:t>
            </a:r>
            <a:r>
              <a:rPr lang="hr-HR" dirty="0"/>
              <a:t>potpunost izvješća uz navođenje imena donatora; </a:t>
            </a:r>
            <a:endParaRPr lang="hr-HR" dirty="0" smtClean="0"/>
          </a:p>
          <a:p>
            <a:pPr>
              <a:buFont typeface="Wingdings" pitchFamily="2" charset="2"/>
              <a:buChar char="ü"/>
            </a:pPr>
            <a:r>
              <a:rPr lang="hr-HR" dirty="0" smtClean="0"/>
              <a:t>poštivanje </a:t>
            </a:r>
            <a:r>
              <a:rPr lang="hr-HR" dirty="0"/>
              <a:t>europskih standarda prema preporukama Vijeća Europe, izbornog zakonodavstva za Europski parlament i Venecijanske </a:t>
            </a:r>
            <a:r>
              <a:rPr lang="hr-HR" dirty="0" smtClean="0"/>
              <a:t>Komisije;</a:t>
            </a:r>
          </a:p>
          <a:p>
            <a:pPr>
              <a:buFont typeface="Wingdings" pitchFamily="2" charset="2"/>
              <a:buChar char="ü"/>
            </a:pPr>
            <a:r>
              <a:rPr lang="hr-HR" dirty="0" smtClean="0"/>
              <a:t>kriminalizaciju </a:t>
            </a:r>
            <a:r>
              <a:rPr lang="hr-HR" dirty="0"/>
              <a:t>ilegalnog financiranja političkih stranaka, možda i uz mogućnost kriminalizacije osobnog bogaćenja izabranih zastupnika za vrijeme mandata, ako ne postoji opravdanje u porijeklu imovine. </a:t>
            </a:r>
            <a:endParaRPr lang="hr-HR" dirty="0" smtClean="0"/>
          </a:p>
          <a:p>
            <a:pPr>
              <a:buFont typeface="Wingdings" pitchFamily="2" charset="2"/>
              <a:buChar char="ü"/>
            </a:pPr>
            <a:r>
              <a:rPr lang="en-US" dirty="0" err="1" smtClean="0"/>
              <a:t>Treba</a:t>
            </a:r>
            <a:r>
              <a:rPr lang="en-US" dirty="0" smtClean="0"/>
              <a:t> </a:t>
            </a:r>
            <a:r>
              <a:rPr lang="en-US" dirty="0" err="1"/>
              <a:t>obvezati</a:t>
            </a:r>
            <a:r>
              <a:rPr lang="en-US" dirty="0"/>
              <a:t> </a:t>
            </a:r>
            <a:r>
              <a:rPr lang="en-US" dirty="0" err="1"/>
              <a:t>financijske</a:t>
            </a:r>
            <a:r>
              <a:rPr lang="en-US" dirty="0"/>
              <a:t> </a:t>
            </a:r>
            <a:r>
              <a:rPr lang="en-US" dirty="0" err="1"/>
              <a:t>institucije</a:t>
            </a:r>
            <a:r>
              <a:rPr lang="en-US" dirty="0"/>
              <a:t> </a:t>
            </a:r>
            <a:r>
              <a:rPr lang="en-US" dirty="0" err="1"/>
              <a:t>da</a:t>
            </a:r>
            <a:r>
              <a:rPr lang="en-US" dirty="0"/>
              <a:t> </a:t>
            </a:r>
            <a:r>
              <a:rPr lang="en-US" dirty="0" err="1"/>
              <a:t>prijave</a:t>
            </a:r>
            <a:r>
              <a:rPr lang="en-US" dirty="0"/>
              <a:t> </a:t>
            </a:r>
            <a:r>
              <a:rPr lang="en-US" dirty="0" err="1"/>
              <a:t>sumnjive</a:t>
            </a:r>
            <a:r>
              <a:rPr lang="en-US" dirty="0"/>
              <a:t> </a:t>
            </a:r>
            <a:r>
              <a:rPr lang="en-US" dirty="0" err="1"/>
              <a:t>financijske</a:t>
            </a:r>
            <a:r>
              <a:rPr lang="en-US" dirty="0"/>
              <a:t> </a:t>
            </a:r>
            <a:r>
              <a:rPr lang="en-US" dirty="0" err="1"/>
              <a:t>transakcije</a:t>
            </a:r>
            <a:r>
              <a:rPr lang="en-US" dirty="0"/>
              <a:t>.</a:t>
            </a:r>
            <a:endParaRPr lang="hr-HR" dirty="0"/>
          </a:p>
          <a:p>
            <a:pPr>
              <a:buFont typeface="Wingdings" pitchFamily="2" charset="2"/>
              <a:buChar char="ü"/>
            </a:pPr>
            <a:endParaRPr lang="hr-HR" dirty="0"/>
          </a:p>
        </p:txBody>
      </p:sp>
    </p:spTree>
    <p:extLst>
      <p:ext uri="{BB962C8B-B14F-4D97-AF65-F5344CB8AC3E}">
        <p14:creationId xmlns:p14="http://schemas.microsoft.com/office/powerpoint/2010/main" val="28052495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Kraj</a:t>
            </a:r>
            <a:endParaRPr lang="hr-HR" dirty="0"/>
          </a:p>
        </p:txBody>
      </p:sp>
      <p:sp>
        <p:nvSpPr>
          <p:cNvPr id="3" name="Content Placeholder 2"/>
          <p:cNvSpPr>
            <a:spLocks noGrp="1"/>
          </p:cNvSpPr>
          <p:nvPr>
            <p:ph idx="1"/>
          </p:nvPr>
        </p:nvSpPr>
        <p:spPr/>
        <p:txBody>
          <a:bodyPr>
            <a:normAutofit fontScale="92500" lnSpcReduction="10000"/>
          </a:bodyPr>
          <a:lstStyle/>
          <a:p>
            <a:pPr>
              <a:buNone/>
            </a:pPr>
            <a:endParaRPr lang="hr-HR" dirty="0"/>
          </a:p>
          <a:p>
            <a:r>
              <a:rPr lang="hr-HR" dirty="0" smtClean="0"/>
              <a:t> </a:t>
            </a:r>
            <a:r>
              <a:rPr lang="hr-HR" dirty="0"/>
              <a:t>Institucijama i zakonima o sprječavanja sukoba interesa, dostupnosti informacija i financiranju političkih stranaka i kampanja, nije zajedničko samo to što su nerazdvojni dio izgradnje demokratskih političkih institucije, već i to da su pravci reforme političkog sistema koji nas približava europskim kriterijima dobre i odgovorne vlasti. Predlažemo brojne promjene. Svjesni smo da već sama brojnost prijedloga znači svojevrsnu kritiku postojećih normi. Prijedlozi odražavaju duh trenutka u kojem živimo i živu potrebu suzbijanja korupcije. No ta kritika nije samo rezultat našeg nastojanja da uzore potražimo u europskim standardima i sličnim zakonima, već je i rezultat sasvim praktične potrebe: stvaranja uspješnijih kočnica koje osobne i stranačke interese podređuju javnim. Poželjni rezultat naših prijedloga je razgradnja strukturnih uvjeta razvitka korupcije. Vlast i uprava temeljena na javnom interesu, a ne na </a:t>
            </a:r>
            <a:r>
              <a:rPr lang="hr-HR" dirty="0" err="1"/>
              <a:t>klijentilističkim</a:t>
            </a:r>
            <a:r>
              <a:rPr lang="hr-HR" dirty="0"/>
              <a:t> vezama, poželjan su cilj.</a:t>
            </a:r>
            <a:r>
              <a:rPr lang="hr-HR" dirty="0" smtClean="0"/>
              <a:t> </a:t>
            </a:r>
            <a:endParaRPr lang="hr-HR" dirty="0"/>
          </a:p>
          <a:p>
            <a:r>
              <a:rPr lang="hr-HR" dirty="0" smtClean="0"/>
              <a:t>‘‘</a:t>
            </a:r>
            <a:r>
              <a:rPr lang="hr-HR" dirty="0"/>
              <a:t>Korupcija u Istočnoj Europi je strukturalna i u tom smislu je dio i čestica regionalnih </a:t>
            </a:r>
            <a:r>
              <a:rPr lang="hr-HR" dirty="0" err="1"/>
              <a:t>klijentelističkih</a:t>
            </a:r>
            <a:r>
              <a:rPr lang="hr-HR" dirty="0"/>
              <a:t> društvenih struktura. Analiza korupcije ne može se odvojiti od razumijevanja </a:t>
            </a:r>
            <a:r>
              <a:rPr lang="hr-HR" dirty="0" err="1"/>
              <a:t>klijentelizma</a:t>
            </a:r>
            <a:r>
              <a:rPr lang="hr-HR" dirty="0"/>
              <a:t>», Kokin, S., </a:t>
            </a:r>
            <a:r>
              <a:rPr lang="hr-HR" dirty="0" err="1"/>
              <a:t>Sajó</a:t>
            </a:r>
            <a:r>
              <a:rPr lang="hr-HR" dirty="0"/>
              <a:t>, A., </a:t>
            </a:r>
            <a:r>
              <a:rPr lang="hr-HR" dirty="0" err="1"/>
              <a:t>Political</a:t>
            </a:r>
            <a:r>
              <a:rPr lang="hr-HR" dirty="0"/>
              <a:t> </a:t>
            </a:r>
            <a:r>
              <a:rPr lang="hr-HR" dirty="0" err="1"/>
              <a:t>Corruption</a:t>
            </a:r>
            <a:r>
              <a:rPr lang="hr-HR" dirty="0"/>
              <a:t> </a:t>
            </a:r>
            <a:r>
              <a:rPr lang="hr-HR" dirty="0" err="1"/>
              <a:t>in</a:t>
            </a:r>
            <a:r>
              <a:rPr lang="hr-HR" dirty="0"/>
              <a:t> </a:t>
            </a:r>
            <a:r>
              <a:rPr lang="hr-HR" dirty="0" err="1"/>
              <a:t>Transition</a:t>
            </a:r>
            <a:r>
              <a:rPr lang="hr-HR" dirty="0"/>
              <a:t>; </a:t>
            </a:r>
            <a:r>
              <a:rPr lang="hr-HR" dirty="0" err="1"/>
              <a:t>A</a:t>
            </a:r>
            <a:r>
              <a:rPr lang="hr-HR" dirty="0"/>
              <a:t> </a:t>
            </a:r>
            <a:r>
              <a:rPr lang="hr-HR" dirty="0" err="1"/>
              <a:t>Sceptic</a:t>
            </a:r>
            <a:r>
              <a:rPr lang="hr-HR" dirty="0"/>
              <a:t> </a:t>
            </a:r>
            <a:r>
              <a:rPr lang="hr-HR" dirty="0" err="1"/>
              <a:t>Handbook</a:t>
            </a:r>
            <a:r>
              <a:rPr lang="hr-HR" dirty="0"/>
              <a:t>, CEU, Budimpešta, 2002.</a:t>
            </a:r>
          </a:p>
          <a:p>
            <a:pPr>
              <a:buNone/>
            </a:pPr>
            <a:endParaRPr lang="hr-HR" dirty="0"/>
          </a:p>
        </p:txBody>
      </p:sp>
    </p:spTree>
    <p:extLst>
      <p:ext uri="{BB962C8B-B14F-4D97-AF65-F5344CB8AC3E}">
        <p14:creationId xmlns:p14="http://schemas.microsoft.com/office/powerpoint/2010/main" val="42304526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Kraj</a:t>
            </a:r>
            <a:endParaRPr lang="hr-HR" dirty="0"/>
          </a:p>
        </p:txBody>
      </p:sp>
      <p:sp>
        <p:nvSpPr>
          <p:cNvPr id="3" name="Content Placeholder 2"/>
          <p:cNvSpPr>
            <a:spLocks noGrp="1"/>
          </p:cNvSpPr>
          <p:nvPr>
            <p:ph idx="1"/>
          </p:nvPr>
        </p:nvSpPr>
        <p:spPr/>
        <p:txBody>
          <a:bodyPr>
            <a:normAutofit/>
          </a:bodyPr>
          <a:lstStyle/>
          <a:p>
            <a:r>
              <a:rPr lang="hr-HR" dirty="0"/>
              <a:t>Demokratske reforme ključ su promjena u državi u kojoj tražimo viši stupanj odgovornosti. Institucije, već po naravi pojma, nikada nisu dovršeno djelo već živi oblik koji treba oblikovati prema prilikama i njihovom učinku. </a:t>
            </a:r>
            <a:endParaRPr lang="hr-HR" dirty="0" smtClean="0"/>
          </a:p>
          <a:p>
            <a:r>
              <a:rPr lang="hr-HR" dirty="0" smtClean="0"/>
              <a:t>'</a:t>
            </a:r>
            <a:r>
              <a:rPr lang="hr-HR" dirty="0"/>
              <a:t>'Institucije nisu samo nužan uvjet slobode, jer su institucije nužan uvjet </a:t>
            </a:r>
            <a:r>
              <a:rPr lang="hr-HR" dirty="0" err="1"/>
              <a:t>ozbiljenja</a:t>
            </a:r>
            <a:r>
              <a:rPr lang="hr-HR" dirty="0"/>
              <a:t> ljudskih prava i sustavne kontrole vlasti, nego su i materijal koji treba oblikovati prema potrebi da se izrazi želja za većom slobodom što većeg broja ljudi. Ne možemo biti slobodni bez institucija te sloboda znači da u tome svjetlu stvaramo institucije</a:t>
            </a:r>
            <a:r>
              <a:rPr lang="hr-HR" dirty="0" smtClean="0"/>
              <a:t>.'' </a:t>
            </a:r>
            <a:r>
              <a:rPr lang="hr-HR" dirty="0" err="1" smtClean="0"/>
              <a:t>Dahrendorf</a:t>
            </a:r>
            <a:r>
              <a:rPr lang="hr-HR" dirty="0" smtClean="0"/>
              <a:t>, R., </a:t>
            </a:r>
            <a:r>
              <a:rPr lang="hr-HR" dirty="0" err="1" smtClean="0"/>
              <a:t>Law</a:t>
            </a:r>
            <a:r>
              <a:rPr lang="hr-HR" dirty="0" smtClean="0"/>
              <a:t> </a:t>
            </a:r>
            <a:r>
              <a:rPr lang="hr-HR" dirty="0" err="1" smtClean="0"/>
              <a:t>and</a:t>
            </a:r>
            <a:r>
              <a:rPr lang="hr-HR" dirty="0" smtClean="0"/>
              <a:t> </a:t>
            </a:r>
            <a:r>
              <a:rPr lang="hr-HR" dirty="0" err="1" smtClean="0"/>
              <a:t>Order</a:t>
            </a:r>
            <a:r>
              <a:rPr lang="hr-HR" dirty="0" smtClean="0"/>
              <a:t>, </a:t>
            </a:r>
            <a:r>
              <a:rPr lang="hr-HR" dirty="0" err="1" smtClean="0"/>
              <a:t>Stevens</a:t>
            </a:r>
            <a:r>
              <a:rPr lang="hr-HR" dirty="0" smtClean="0"/>
              <a:t>, London, 1985., 126.</a:t>
            </a:r>
          </a:p>
        </p:txBody>
      </p:sp>
    </p:spTree>
    <p:extLst>
      <p:ext uri="{BB962C8B-B14F-4D97-AF65-F5344CB8AC3E}">
        <p14:creationId xmlns:p14="http://schemas.microsoft.com/office/powerpoint/2010/main" val="34008966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Kraj</a:t>
            </a:r>
            <a:endParaRPr lang="hr-HR" dirty="0"/>
          </a:p>
        </p:txBody>
      </p:sp>
      <p:sp>
        <p:nvSpPr>
          <p:cNvPr id="3" name="Content Placeholder 2"/>
          <p:cNvSpPr>
            <a:spLocks noGrp="1"/>
          </p:cNvSpPr>
          <p:nvPr>
            <p:ph idx="1"/>
          </p:nvPr>
        </p:nvSpPr>
        <p:spPr/>
        <p:txBody>
          <a:bodyPr>
            <a:normAutofit/>
          </a:bodyPr>
          <a:lstStyle/>
          <a:p>
            <a:r>
              <a:rPr lang="hr-HR" sz="2800" dirty="0" err="1" smtClean="0"/>
              <a:t>In</a:t>
            </a:r>
            <a:r>
              <a:rPr lang="hr-HR" sz="2800" dirty="0" smtClean="0"/>
              <a:t> </a:t>
            </a:r>
            <a:r>
              <a:rPr lang="hr-HR" sz="2800" dirty="0" err="1"/>
              <a:t>retrospect</a:t>
            </a:r>
            <a:r>
              <a:rPr lang="hr-HR" sz="2800" dirty="0"/>
              <a:t>, </a:t>
            </a:r>
            <a:r>
              <a:rPr lang="hr-HR" sz="2800" dirty="0" err="1"/>
              <a:t>ages</a:t>
            </a:r>
            <a:r>
              <a:rPr lang="hr-HR" sz="2800" dirty="0"/>
              <a:t> </a:t>
            </a:r>
            <a:r>
              <a:rPr lang="hr-HR" sz="2800" dirty="0" err="1"/>
              <a:t>seem</a:t>
            </a:r>
            <a:r>
              <a:rPr lang="hr-HR" sz="2800" dirty="0"/>
              <a:t> to </a:t>
            </a:r>
            <a:r>
              <a:rPr lang="hr-HR" sz="2800" dirty="0" err="1"/>
              <a:t>have</a:t>
            </a:r>
            <a:r>
              <a:rPr lang="hr-HR" sz="2800" dirty="0"/>
              <a:t> </a:t>
            </a:r>
            <a:r>
              <a:rPr lang="hr-HR" sz="2800" dirty="0" err="1"/>
              <a:t>spirits</a:t>
            </a:r>
            <a:r>
              <a:rPr lang="hr-HR" sz="2800" dirty="0"/>
              <a:t>, </a:t>
            </a:r>
            <a:r>
              <a:rPr lang="hr-HR" sz="2800" dirty="0" err="1"/>
              <a:t>which</a:t>
            </a:r>
            <a:r>
              <a:rPr lang="hr-HR" sz="2800" dirty="0"/>
              <a:t> </a:t>
            </a:r>
            <a:r>
              <a:rPr lang="hr-HR" sz="2800" dirty="0" err="1"/>
              <a:t>historians</a:t>
            </a:r>
            <a:r>
              <a:rPr lang="hr-HR" sz="2800" dirty="0"/>
              <a:t> </a:t>
            </a:r>
            <a:r>
              <a:rPr lang="hr-HR" sz="2800" dirty="0" err="1"/>
              <a:t>identify</a:t>
            </a:r>
            <a:r>
              <a:rPr lang="hr-HR" sz="2800" dirty="0"/>
              <a:t>. But is it </a:t>
            </a:r>
            <a:r>
              <a:rPr lang="hr-HR" sz="2800" dirty="0" err="1"/>
              <a:t>possible</a:t>
            </a:r>
            <a:r>
              <a:rPr lang="hr-HR" sz="2800" dirty="0"/>
              <a:t> to </a:t>
            </a:r>
            <a:r>
              <a:rPr lang="hr-HR" sz="2800" dirty="0" err="1"/>
              <a:t>identify</a:t>
            </a:r>
            <a:r>
              <a:rPr lang="hr-HR" sz="2800" dirty="0"/>
              <a:t> </a:t>
            </a:r>
            <a:r>
              <a:rPr lang="hr-HR" sz="2800" dirty="0" err="1"/>
              <a:t>the</a:t>
            </a:r>
            <a:r>
              <a:rPr lang="hr-HR" sz="2800" dirty="0"/>
              <a:t> </a:t>
            </a:r>
            <a:r>
              <a:rPr lang="hr-HR" sz="2800" dirty="0" err="1"/>
              <a:t>spirit</a:t>
            </a:r>
            <a:r>
              <a:rPr lang="hr-HR" sz="2800" dirty="0"/>
              <a:t> </a:t>
            </a:r>
            <a:r>
              <a:rPr lang="hr-HR" sz="2800" dirty="0" err="1"/>
              <a:t>of</a:t>
            </a:r>
            <a:r>
              <a:rPr lang="hr-HR" sz="2800" dirty="0"/>
              <a:t> a </a:t>
            </a:r>
            <a:r>
              <a:rPr lang="hr-HR" sz="2800" dirty="0" err="1"/>
              <a:t>present</a:t>
            </a:r>
            <a:r>
              <a:rPr lang="hr-HR" sz="2800" dirty="0"/>
              <a:t> age, </a:t>
            </a:r>
            <a:r>
              <a:rPr lang="hr-HR" sz="2800" dirty="0" err="1"/>
              <a:t>and</a:t>
            </a:r>
            <a:r>
              <a:rPr lang="hr-HR" sz="2800" dirty="0"/>
              <a:t> </a:t>
            </a:r>
            <a:r>
              <a:rPr lang="hr-HR" sz="2800" dirty="0" err="1"/>
              <a:t>if</a:t>
            </a:r>
            <a:r>
              <a:rPr lang="hr-HR" sz="2800" dirty="0"/>
              <a:t> </a:t>
            </a:r>
            <a:r>
              <a:rPr lang="hr-HR" sz="2800" dirty="0" err="1"/>
              <a:t>so</a:t>
            </a:r>
            <a:r>
              <a:rPr lang="hr-HR" sz="2800" dirty="0"/>
              <a:t>, </a:t>
            </a:r>
            <a:r>
              <a:rPr lang="hr-HR" sz="2800" dirty="0" err="1"/>
              <a:t>what</a:t>
            </a:r>
            <a:r>
              <a:rPr lang="hr-HR" sz="2800" dirty="0"/>
              <a:t> </a:t>
            </a:r>
            <a:r>
              <a:rPr lang="hr-HR" sz="2800" dirty="0" err="1"/>
              <a:t>if</a:t>
            </a:r>
            <a:r>
              <a:rPr lang="hr-HR" sz="2800" dirty="0"/>
              <a:t> </a:t>
            </a:r>
            <a:r>
              <a:rPr lang="hr-HR" sz="2800" dirty="0" err="1"/>
              <a:t>anything</a:t>
            </a:r>
            <a:r>
              <a:rPr lang="hr-HR" sz="2800" dirty="0"/>
              <a:t> </a:t>
            </a:r>
            <a:r>
              <a:rPr lang="hr-HR" sz="2800" dirty="0" err="1"/>
              <a:t>should</a:t>
            </a:r>
            <a:r>
              <a:rPr lang="hr-HR" sz="2800" dirty="0"/>
              <a:t> </a:t>
            </a:r>
            <a:r>
              <a:rPr lang="hr-HR" sz="2800" dirty="0" err="1"/>
              <a:t>we</a:t>
            </a:r>
            <a:r>
              <a:rPr lang="hr-HR" sz="2800" dirty="0"/>
              <a:t> do as a </a:t>
            </a:r>
            <a:r>
              <a:rPr lang="hr-HR" sz="2800" dirty="0" err="1"/>
              <a:t>result</a:t>
            </a:r>
            <a:r>
              <a:rPr lang="hr-HR" sz="2800" dirty="0"/>
              <a:t>? Talk of the spirit of the age in the twentieth century has often been used by tyrants and bureaucrats to suppress criticism from whose who object to their vision of the </a:t>
            </a:r>
            <a:r>
              <a:rPr lang="hr-HR" sz="2800" dirty="0" smtClean="0"/>
              <a:t>age .We </a:t>
            </a:r>
            <a:r>
              <a:rPr lang="hr-HR" sz="2800" dirty="0"/>
              <a:t>should remember that individuals create their ages, and that individuals of genius transform them. (</a:t>
            </a:r>
            <a:r>
              <a:rPr lang="hr-HR" sz="2800" dirty="0" err="1"/>
              <a:t>Karl</a:t>
            </a:r>
            <a:r>
              <a:rPr lang="hr-HR" sz="2800" dirty="0"/>
              <a:t> Popper</a:t>
            </a:r>
            <a:r>
              <a:rPr lang="hr-HR" sz="2800" dirty="0" smtClean="0"/>
              <a:t>)</a:t>
            </a:r>
            <a:endParaRPr lang="hr-HR" sz="2800" dirty="0"/>
          </a:p>
        </p:txBody>
      </p:sp>
    </p:spTree>
    <p:extLst>
      <p:ext uri="{BB962C8B-B14F-4D97-AF65-F5344CB8AC3E}">
        <p14:creationId xmlns:p14="http://schemas.microsoft.com/office/powerpoint/2010/main" val="6616589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Konflikt interesa</a:t>
            </a:r>
            <a:endParaRPr lang="en-US" dirty="0"/>
          </a:p>
        </p:txBody>
      </p:sp>
      <p:sp>
        <p:nvSpPr>
          <p:cNvPr id="3" name="Content Placeholder 2"/>
          <p:cNvSpPr>
            <a:spLocks noGrp="1"/>
          </p:cNvSpPr>
          <p:nvPr>
            <p:ph idx="1"/>
          </p:nvPr>
        </p:nvSpPr>
        <p:spPr/>
        <p:txBody>
          <a:bodyPr>
            <a:normAutofit/>
          </a:bodyPr>
          <a:lstStyle/>
          <a:p>
            <a:pPr>
              <a:buNone/>
            </a:pPr>
            <a:r>
              <a:rPr lang="hr-HR" dirty="0" smtClean="0"/>
              <a:t>Nepristranost obavljanja javnih poslova - jer javni poslovi se obavljaju u općem interesu - pretpostavka je pravednog i zakonitog ustroja državne vlasti. Radi toga se primjenjuju različite funkcionalne i organizacijske mjere koje trebaju otkloniti i najmanju sumnju o objektivnost vršenja vlasti. To se podjednako odnosi na mjere koje trebaju osigurati nezavisan status državnih dužnosnika (plaća, beneficije, imunitet) ali i na mjere sprečavanja situacija  suprotstavljenih (javnih i privatnih) interesa (inkompatibilnost, zabrana reizbora, konflikt interesa).</a:t>
            </a:r>
          </a:p>
          <a:p>
            <a:pPr>
              <a:buNone/>
            </a:pPr>
            <a:endParaRPr lang="en-US" dirty="0"/>
          </a:p>
        </p:txBody>
      </p:sp>
    </p:spTree>
    <p:extLst>
      <p:ext uri="{BB962C8B-B14F-4D97-AF65-F5344CB8AC3E}">
        <p14:creationId xmlns:p14="http://schemas.microsoft.com/office/powerpoint/2010/main" val="26861398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Svrha</a:t>
            </a:r>
            <a:endParaRPr lang="en-US" dirty="0"/>
          </a:p>
        </p:txBody>
      </p:sp>
      <p:sp>
        <p:nvSpPr>
          <p:cNvPr id="3" name="Content Placeholder 2"/>
          <p:cNvSpPr>
            <a:spLocks noGrp="1"/>
          </p:cNvSpPr>
          <p:nvPr>
            <p:ph idx="1"/>
          </p:nvPr>
        </p:nvSpPr>
        <p:spPr/>
        <p:txBody>
          <a:bodyPr>
            <a:normAutofit/>
          </a:bodyPr>
          <a:lstStyle/>
          <a:p>
            <a:pPr lvl="0">
              <a:buNone/>
            </a:pPr>
            <a:r>
              <a:rPr lang="hr-HR" dirty="0" smtClean="0"/>
              <a:t>Svrha ovog zakona je utvrditi načela dobrog i odgovornog obavljanja javne dužnosti, te zakonom urediti osnovne obaveze i zabrane ponašanja dužnosnika u vezi ss javnom dužnosti koju obavljaju. Svrha je zakona uspostaviti visoke etičke standarde odgovornog obavljanja kakvi se očekuju u obnašanju javnih dužnosti. Opća načela obvezuju svakoga tko vrši javnu dužnost.</a:t>
            </a:r>
          </a:p>
          <a:p>
            <a:pPr lvl="0">
              <a:buNone/>
            </a:pPr>
            <a:r>
              <a:rPr lang="hr-HR" dirty="0" smtClean="0">
                <a:solidFill>
                  <a:srgbClr val="FF0000"/>
                </a:solidFill>
              </a:rPr>
              <a:t>Sukob interesa je situacija u kojoj su privatni interesi dužnosnika u suprotnosti s javnim interesom ili kad privatni interes utječe ili može utjecati na nepristranost dužnosnika u obavljanju javne dužnosti</a:t>
            </a:r>
            <a:endParaRPr lang="hr-HR" dirty="0" smtClean="0"/>
          </a:p>
          <a:p>
            <a:pPr lvl="0">
              <a:buNone/>
            </a:pPr>
            <a:r>
              <a:rPr lang="hr-HR" dirty="0" smtClean="0"/>
              <a:t>. </a:t>
            </a:r>
          </a:p>
          <a:p>
            <a:pPr>
              <a:buNone/>
            </a:pPr>
            <a:endParaRPr lang="hr-HR" dirty="0" smtClean="0"/>
          </a:p>
        </p:txBody>
      </p:sp>
    </p:spTree>
    <p:extLst>
      <p:ext uri="{BB962C8B-B14F-4D97-AF65-F5344CB8AC3E}">
        <p14:creationId xmlns:p14="http://schemas.microsoft.com/office/powerpoint/2010/main" val="2369757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Svrha</a:t>
            </a:r>
            <a:endParaRPr lang="en-US" dirty="0"/>
          </a:p>
        </p:txBody>
      </p:sp>
      <p:sp>
        <p:nvSpPr>
          <p:cNvPr id="3" name="Content Placeholder 2"/>
          <p:cNvSpPr>
            <a:spLocks noGrp="1"/>
          </p:cNvSpPr>
          <p:nvPr>
            <p:ph idx="1"/>
          </p:nvPr>
        </p:nvSpPr>
        <p:spPr/>
        <p:txBody>
          <a:bodyPr>
            <a:normAutofit/>
          </a:bodyPr>
          <a:lstStyle/>
          <a:p>
            <a:pPr lvl="0">
              <a:buNone/>
            </a:pPr>
            <a:r>
              <a:rPr lang="hr-HR" dirty="0" smtClean="0"/>
              <a:t>Svrha ovog zakona je utvrditi načela dobrog i odgovornog obavljanja javne dužnosti,</a:t>
            </a:r>
          </a:p>
          <a:p>
            <a:pPr>
              <a:buNone/>
            </a:pPr>
            <a:endParaRPr lang="hr-HR" dirty="0" smtClean="0"/>
          </a:p>
          <a:p>
            <a:pPr>
              <a:buNone/>
            </a:pPr>
            <a:r>
              <a:rPr lang="hr-HR" dirty="0" smtClean="0"/>
              <a:t>Visoki etički standardi  u obavljanju javnih dužnosti su  socijalni kapital svakog društva. U političkoj sferi nedostatak odgovornog obnašanja dužnosti i osjećaj moralne i političke odgovornosti povećavaju rizik loše vlasti i korupcije, dovode do lošeg upravljanja oskudnim sredstvima i potiču pasivnost i političku apatiju društva u cjelini. Vlada čije su odluke pristrane i neetične može upropastiti i najbolje ekonomije. Suprotno, otvorena i odgovorna vlast, vezana etičkim standardima poticaj je gospodarstvu, društvenoj otvorenosti i demokratskoj inicijativi.</a:t>
            </a:r>
          </a:p>
          <a:p>
            <a:pPr>
              <a:buNone/>
            </a:pPr>
            <a:endParaRPr lang="hr-HR" dirty="0" smtClean="0"/>
          </a:p>
        </p:txBody>
      </p:sp>
    </p:spTree>
    <p:extLst>
      <p:ext uri="{BB962C8B-B14F-4D97-AF65-F5344CB8AC3E}">
        <p14:creationId xmlns:p14="http://schemas.microsoft.com/office/powerpoint/2010/main" val="13084923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r>
              <a:rPr lang="en-US" altLang="sr-Latn-RS"/>
              <a:t>Važnost za nove demokracije  </a:t>
            </a:r>
          </a:p>
        </p:txBody>
      </p:sp>
      <p:sp>
        <p:nvSpPr>
          <p:cNvPr id="488451" name="Rectangle 3"/>
          <p:cNvSpPr>
            <a:spLocks noGrp="1" noChangeArrowheads="1"/>
          </p:cNvSpPr>
          <p:nvPr>
            <p:ph type="body" sz="half" idx="1"/>
          </p:nvPr>
        </p:nvSpPr>
        <p:spPr>
          <a:xfrm>
            <a:off x="1905000" y="1981200"/>
            <a:ext cx="5486400" cy="4114800"/>
          </a:xfrm>
          <a:solidFill>
            <a:srgbClr val="FFCC99"/>
          </a:solidFill>
        </p:spPr>
        <p:txBody>
          <a:bodyPr/>
          <a:lstStyle/>
          <a:p>
            <a:pPr>
              <a:lnSpc>
                <a:spcPct val="90000"/>
              </a:lnSpc>
            </a:pPr>
            <a:endParaRPr lang="en-US" altLang="sr-Latn-RS" sz="2400"/>
          </a:p>
          <a:p>
            <a:pPr>
              <a:lnSpc>
                <a:spcPct val="90000"/>
              </a:lnSpc>
              <a:buFont typeface="Wingdings" panose="05000000000000000000" pitchFamily="2" charset="2"/>
              <a:buNone/>
            </a:pPr>
            <a:r>
              <a:rPr lang="en-US" altLang="sr-Latn-RS" sz="2400"/>
              <a:t>Praktična pitanja : </a:t>
            </a:r>
          </a:p>
          <a:p>
            <a:pPr lvl="1">
              <a:lnSpc>
                <a:spcPct val="90000"/>
              </a:lnSpc>
            </a:pPr>
            <a:r>
              <a:rPr lang="en-US" altLang="sr-Latn-RS" sz="2000"/>
              <a:t>   </a:t>
            </a:r>
            <a:r>
              <a:rPr lang="en-US" altLang="sr-Latn-RS" b="1"/>
              <a:t>politika nije umjeće</a:t>
            </a:r>
            <a:r>
              <a:rPr lang="hr-HR" altLang="sr-Latn-RS" b="1"/>
              <a:t> već oblik socijalne promocije</a:t>
            </a:r>
            <a:endParaRPr lang="en-US" altLang="sr-Latn-RS" b="1"/>
          </a:p>
          <a:p>
            <a:pPr lvl="1">
              <a:lnSpc>
                <a:spcPct val="90000"/>
              </a:lnSpc>
            </a:pPr>
            <a:r>
              <a:rPr lang="en-US" altLang="sr-Latn-RS" b="1"/>
              <a:t>   slabe institucije i nepostojeća odgovornost  (good governance)</a:t>
            </a:r>
          </a:p>
          <a:p>
            <a:pPr lvl="1">
              <a:lnSpc>
                <a:spcPct val="90000"/>
              </a:lnSpc>
            </a:pPr>
            <a:r>
              <a:rPr lang="en-US" altLang="sr-Latn-RS" b="1"/>
              <a:t>   distributivna ekonomija </a:t>
            </a:r>
          </a:p>
          <a:p>
            <a:pPr lvl="1">
              <a:lnSpc>
                <a:spcPct val="90000"/>
              </a:lnSpc>
            </a:pPr>
            <a:r>
              <a:rPr lang="en-US" altLang="sr-Latn-RS" b="1"/>
              <a:t>   legitimnost</a:t>
            </a:r>
          </a:p>
        </p:txBody>
      </p:sp>
      <p:pic>
        <p:nvPicPr>
          <p:cNvPr id="488453" name="Picture 5" descr="BD04972_"/>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7620000" y="2638426"/>
            <a:ext cx="2895600" cy="2798763"/>
          </a:xfrm>
        </p:spPr>
      </p:pic>
    </p:spTree>
    <p:extLst>
      <p:ext uri="{BB962C8B-B14F-4D97-AF65-F5344CB8AC3E}">
        <p14:creationId xmlns:p14="http://schemas.microsoft.com/office/powerpoint/2010/main" val="3722065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altLang="sr-Latn-RS" dirty="0" err="1"/>
              <a:t>Važnost</a:t>
            </a:r>
            <a:r>
              <a:rPr lang="en-US" altLang="sr-Latn-RS" dirty="0"/>
              <a:t> </a:t>
            </a:r>
            <a:r>
              <a:rPr lang="en-US" altLang="sr-Latn-RS" dirty="0" err="1" smtClean="0"/>
              <a:t>spr</a:t>
            </a:r>
            <a:r>
              <a:rPr lang="hr-HR" altLang="sr-Latn-RS" dirty="0" smtClean="0"/>
              <a:t>j</a:t>
            </a:r>
            <a:r>
              <a:rPr lang="en-US" altLang="sr-Latn-RS" dirty="0" err="1" smtClean="0"/>
              <a:t>ečavanja</a:t>
            </a:r>
            <a:r>
              <a:rPr lang="en-US" altLang="sr-Latn-RS" dirty="0" smtClean="0"/>
              <a:t> </a:t>
            </a:r>
            <a:r>
              <a:rPr lang="en-US" altLang="sr-Latn-RS" dirty="0" err="1"/>
              <a:t>konflikta</a:t>
            </a:r>
            <a:r>
              <a:rPr lang="en-US" altLang="sr-Latn-RS" dirty="0"/>
              <a:t> </a:t>
            </a:r>
            <a:r>
              <a:rPr lang="en-US" altLang="sr-Latn-RS" dirty="0" err="1"/>
              <a:t>interesa</a:t>
            </a:r>
            <a:r>
              <a:rPr lang="en-US" altLang="sr-Latn-RS" dirty="0"/>
              <a:t> - </a:t>
            </a:r>
            <a:r>
              <a:rPr lang="en-US" altLang="sr-Latn-RS" dirty="0" err="1"/>
              <a:t>politički</a:t>
            </a:r>
            <a:r>
              <a:rPr lang="en-US" altLang="sr-Latn-RS" dirty="0"/>
              <a:t> </a:t>
            </a:r>
            <a:r>
              <a:rPr lang="en-US" altLang="sr-Latn-RS" dirty="0" err="1"/>
              <a:t>aspekt</a:t>
            </a:r>
            <a:r>
              <a:rPr lang="en-US" altLang="sr-Latn-RS" dirty="0"/>
              <a:t> </a:t>
            </a:r>
          </a:p>
        </p:txBody>
      </p:sp>
      <p:sp>
        <p:nvSpPr>
          <p:cNvPr id="487427" name="Rectangle 3"/>
          <p:cNvSpPr>
            <a:spLocks noGrp="1" noChangeArrowheads="1"/>
          </p:cNvSpPr>
          <p:nvPr>
            <p:ph type="body" sz="half" idx="1"/>
          </p:nvPr>
        </p:nvSpPr>
        <p:spPr>
          <a:xfrm>
            <a:off x="1752600" y="1981200"/>
            <a:ext cx="5181600" cy="4114800"/>
          </a:xfrm>
          <a:solidFill>
            <a:srgbClr val="FCD6F9"/>
          </a:solidFill>
        </p:spPr>
        <p:txBody>
          <a:bodyPr/>
          <a:lstStyle/>
          <a:p>
            <a:endParaRPr lang="en-US" altLang="sr-Latn-RS" sz="2800" dirty="0"/>
          </a:p>
          <a:p>
            <a:r>
              <a:rPr lang="en-US" altLang="sr-Latn-RS" sz="2800" dirty="0"/>
              <a:t>Max Weber: </a:t>
            </a:r>
            <a:r>
              <a:rPr lang="en-US" altLang="sr-Latn-RS" sz="2800" dirty="0" err="1"/>
              <a:t>legitimnost</a:t>
            </a:r>
            <a:r>
              <a:rPr lang="en-US" altLang="sr-Latn-RS" sz="2800" dirty="0"/>
              <a:t> </a:t>
            </a:r>
            <a:r>
              <a:rPr lang="en-US" altLang="sr-Latn-RS" sz="2800" dirty="0" err="1"/>
              <a:t>vlasti</a:t>
            </a:r>
            <a:endParaRPr lang="en-US" altLang="sr-Latn-RS" sz="2800" dirty="0"/>
          </a:p>
          <a:p>
            <a:r>
              <a:rPr lang="en-US" altLang="sr-Latn-RS" sz="2800" dirty="0" err="1"/>
              <a:t>Metode</a:t>
            </a:r>
            <a:r>
              <a:rPr lang="en-US" altLang="sr-Latn-RS" sz="2800" dirty="0"/>
              <a:t> 19 </a:t>
            </a:r>
            <a:r>
              <a:rPr lang="en-US" altLang="sr-Latn-RS" sz="2800" dirty="0" err="1"/>
              <a:t>stoljeća</a:t>
            </a:r>
            <a:r>
              <a:rPr lang="en-US" altLang="sr-Latn-RS" sz="2800" dirty="0"/>
              <a:t>: </a:t>
            </a:r>
            <a:r>
              <a:rPr lang="en-US" altLang="sr-Latn-RS" sz="2800" dirty="0" err="1"/>
              <a:t>podjela</a:t>
            </a:r>
            <a:r>
              <a:rPr lang="en-US" altLang="sr-Latn-RS" sz="2800" dirty="0"/>
              <a:t>, </a:t>
            </a:r>
            <a:r>
              <a:rPr lang="en-US" altLang="sr-Latn-RS" sz="2800" dirty="0" err="1"/>
              <a:t>decentralizacija</a:t>
            </a:r>
            <a:r>
              <a:rPr lang="en-US" altLang="sr-Latn-RS" sz="2800" dirty="0"/>
              <a:t>, </a:t>
            </a:r>
            <a:r>
              <a:rPr lang="en-US" altLang="sr-Latn-RS" sz="2800" dirty="0" err="1"/>
              <a:t>izbori</a:t>
            </a:r>
            <a:r>
              <a:rPr lang="en-US" altLang="sr-Latn-RS" sz="2800" dirty="0"/>
              <a:t>, referendum, </a:t>
            </a:r>
            <a:r>
              <a:rPr lang="en-US" altLang="sr-Latn-RS" sz="2800" dirty="0" err="1"/>
              <a:t>odgovornost</a:t>
            </a:r>
            <a:r>
              <a:rPr lang="en-US" altLang="sr-Latn-RS" sz="2800" dirty="0"/>
              <a:t> </a:t>
            </a:r>
            <a:r>
              <a:rPr lang="en-US" altLang="sr-Latn-RS" sz="2800" dirty="0" err="1"/>
              <a:t>ministara</a:t>
            </a:r>
            <a:r>
              <a:rPr lang="en-US" altLang="sr-Latn-RS" sz="2800" dirty="0"/>
              <a:t>, </a:t>
            </a:r>
            <a:r>
              <a:rPr lang="en-US" altLang="sr-Latn-RS" sz="2800" dirty="0" err="1"/>
              <a:t>kolektivnost</a:t>
            </a:r>
            <a:endParaRPr lang="en-US" altLang="sr-Latn-RS" sz="2800" dirty="0"/>
          </a:p>
          <a:p>
            <a:r>
              <a:rPr lang="en-US" altLang="sr-Latn-RS" sz="2800" dirty="0" err="1"/>
              <a:t>Javna</a:t>
            </a:r>
            <a:r>
              <a:rPr lang="en-US" altLang="sr-Latn-RS" sz="2800" dirty="0"/>
              <a:t> </a:t>
            </a:r>
            <a:r>
              <a:rPr lang="en-US" altLang="sr-Latn-RS" sz="2800" dirty="0" err="1"/>
              <a:t>kontrrola</a:t>
            </a:r>
            <a:r>
              <a:rPr lang="en-US" altLang="sr-Latn-RS" sz="2800" dirty="0"/>
              <a:t> </a:t>
            </a:r>
          </a:p>
        </p:txBody>
      </p:sp>
      <p:sp>
        <p:nvSpPr>
          <p:cNvPr id="487428" name="Rectangle 4"/>
          <p:cNvSpPr>
            <a:spLocks noGrp="1" noChangeArrowheads="1"/>
          </p:cNvSpPr>
          <p:nvPr>
            <p:ph type="body" sz="half" idx="2"/>
          </p:nvPr>
        </p:nvSpPr>
        <p:spPr>
          <a:xfrm>
            <a:off x="7162800" y="1981200"/>
            <a:ext cx="3352800" cy="4114800"/>
          </a:xfrm>
        </p:spPr>
        <p:txBody>
          <a:bodyPr/>
          <a:lstStyle/>
          <a:p>
            <a:endParaRPr lang="en-GB" altLang="sr-Latn-RS" sz="2800"/>
          </a:p>
        </p:txBody>
      </p:sp>
      <p:pic>
        <p:nvPicPr>
          <p:cNvPr id="487429" name="Picture 5" descr="parmalat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2057400"/>
            <a:ext cx="31242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3900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Svakodnevnost</a:t>
            </a:r>
            <a:endParaRPr lang="en-US" dirty="0"/>
          </a:p>
        </p:txBody>
      </p:sp>
      <p:sp>
        <p:nvSpPr>
          <p:cNvPr id="3" name="Content Placeholder 2"/>
          <p:cNvSpPr>
            <a:spLocks noGrp="1"/>
          </p:cNvSpPr>
          <p:nvPr>
            <p:ph idx="1"/>
          </p:nvPr>
        </p:nvSpPr>
        <p:spPr/>
        <p:txBody>
          <a:bodyPr>
            <a:normAutofit/>
          </a:bodyPr>
          <a:lstStyle/>
          <a:p>
            <a:pPr lvl="0">
              <a:buNone/>
            </a:pPr>
            <a:r>
              <a:rPr lang="hr-HR" dirty="0" smtClean="0"/>
              <a:t>Prije svega sukob interesa je normalna životna situacija koja se povremeno pojavljuje  u djelovanju i odlučivanju. Strogo formalno gledano postoje mnogi oblici i gradacije te situacije. Naglasak je na tome da se takva situacija predvidi, da se formaliziraju postupci prevencije,  jasnim učini određenje takvih situacija i njihovog razrješenja, uklanjanje ili umanjivanje štete koja je nastala ili mogla nastati</a:t>
            </a:r>
          </a:p>
          <a:p>
            <a:pPr>
              <a:buNone/>
            </a:pPr>
            <a:endParaRPr lang="en-US" dirty="0"/>
          </a:p>
        </p:txBody>
      </p:sp>
    </p:spTree>
    <p:extLst>
      <p:ext uri="{BB962C8B-B14F-4D97-AF65-F5344CB8AC3E}">
        <p14:creationId xmlns:p14="http://schemas.microsoft.com/office/powerpoint/2010/main" val="36370232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Sprječavanje</a:t>
            </a:r>
            <a:endParaRPr lang="en-US" dirty="0"/>
          </a:p>
        </p:txBody>
      </p:sp>
      <p:sp>
        <p:nvSpPr>
          <p:cNvPr id="3" name="Content Placeholder 2"/>
          <p:cNvSpPr>
            <a:spLocks noGrp="1"/>
          </p:cNvSpPr>
          <p:nvPr>
            <p:ph idx="1"/>
          </p:nvPr>
        </p:nvSpPr>
        <p:spPr/>
        <p:txBody>
          <a:bodyPr>
            <a:normAutofit/>
          </a:bodyPr>
          <a:lstStyle/>
          <a:p>
            <a:pPr>
              <a:buNone/>
            </a:pPr>
            <a:r>
              <a:rPr lang="hr-HR" dirty="0" smtClean="0"/>
              <a:t>Sprječavanje i upravljanje konfliktom interesa zahtjeva ravnotežu različitih zahtjeva. To znači da suviše strog pristup nadzoru privatnih interesa  odbija sposobne da se natječu za javne dužnosti. Prevelika, pak, sloboda znači popuštanje porivima za moguće zloupotrebe dužnosti i snižavanje razine i osjećaja odgovornosti. To potvrđuju međunarodna iskustva:</a:t>
            </a:r>
          </a:p>
          <a:p>
            <a:pPr>
              <a:buNone/>
            </a:pPr>
            <a:r>
              <a:rPr lang="hr-HR" dirty="0" smtClean="0"/>
              <a:t> </a:t>
            </a:r>
          </a:p>
          <a:p>
            <a:pPr>
              <a:buNone/>
            </a:pPr>
            <a:r>
              <a:rPr lang="hr-HR" dirty="0" smtClean="0"/>
              <a:t>„ </a:t>
            </a:r>
            <a:r>
              <a:rPr lang="hr-HR" dirty="0" err="1" smtClean="0"/>
              <a:t>Effectively</a:t>
            </a:r>
            <a:r>
              <a:rPr lang="hr-HR" dirty="0" smtClean="0"/>
              <a:t> </a:t>
            </a:r>
            <a:r>
              <a:rPr lang="hr-HR" dirty="0" err="1" smtClean="0"/>
              <a:t>managing</a:t>
            </a:r>
            <a:r>
              <a:rPr lang="hr-HR" dirty="0" smtClean="0"/>
              <a:t> </a:t>
            </a:r>
            <a:r>
              <a:rPr lang="hr-HR" dirty="0" err="1" smtClean="0"/>
              <a:t>conflict</a:t>
            </a:r>
            <a:r>
              <a:rPr lang="hr-HR" dirty="0" smtClean="0"/>
              <a:t> </a:t>
            </a:r>
            <a:r>
              <a:rPr lang="hr-HR" dirty="0" err="1" smtClean="0"/>
              <a:t>of</a:t>
            </a:r>
            <a:r>
              <a:rPr lang="hr-HR" dirty="0" smtClean="0"/>
              <a:t> </a:t>
            </a:r>
            <a:r>
              <a:rPr lang="hr-HR" dirty="0" err="1" smtClean="0"/>
              <a:t>interest</a:t>
            </a:r>
            <a:r>
              <a:rPr lang="hr-HR" dirty="0" smtClean="0"/>
              <a:t> </a:t>
            </a:r>
            <a:r>
              <a:rPr lang="hr-HR" dirty="0" err="1" smtClean="0"/>
              <a:t>requires</a:t>
            </a:r>
            <a:r>
              <a:rPr lang="hr-HR" dirty="0" smtClean="0"/>
              <a:t> a </a:t>
            </a:r>
            <a:r>
              <a:rPr lang="hr-HR" dirty="0" err="1" smtClean="0"/>
              <a:t>balance</a:t>
            </a:r>
            <a:r>
              <a:rPr lang="hr-HR" dirty="0" smtClean="0"/>
              <a:t>. A </a:t>
            </a:r>
            <a:r>
              <a:rPr lang="hr-HR" dirty="0" err="1" smtClean="0"/>
              <a:t>too</a:t>
            </a:r>
            <a:r>
              <a:rPr lang="hr-HR" dirty="0" smtClean="0"/>
              <a:t> </a:t>
            </a:r>
            <a:r>
              <a:rPr lang="hr-HR" dirty="0" err="1" smtClean="0"/>
              <a:t>strict</a:t>
            </a:r>
            <a:r>
              <a:rPr lang="hr-HR" dirty="0" smtClean="0"/>
              <a:t> </a:t>
            </a:r>
            <a:r>
              <a:rPr lang="hr-HR" dirty="0" err="1" smtClean="0"/>
              <a:t>approach</a:t>
            </a:r>
            <a:r>
              <a:rPr lang="hr-HR" dirty="0" smtClean="0"/>
              <a:t> to </a:t>
            </a:r>
            <a:r>
              <a:rPr lang="hr-HR" dirty="0" err="1" smtClean="0"/>
              <a:t>controlling</a:t>
            </a:r>
            <a:r>
              <a:rPr lang="hr-HR" dirty="0" smtClean="0"/>
              <a:t> </a:t>
            </a:r>
            <a:r>
              <a:rPr lang="hr-HR" dirty="0" err="1" smtClean="0"/>
              <a:t>private</a:t>
            </a:r>
            <a:r>
              <a:rPr lang="hr-HR" dirty="0" smtClean="0"/>
              <a:t> </a:t>
            </a:r>
            <a:r>
              <a:rPr lang="hr-HR" dirty="0" err="1" smtClean="0"/>
              <a:t>interests</a:t>
            </a:r>
            <a:r>
              <a:rPr lang="hr-HR" dirty="0" smtClean="0"/>
              <a:t> </a:t>
            </a:r>
            <a:r>
              <a:rPr lang="hr-HR" dirty="0" err="1" smtClean="0"/>
              <a:t>may</a:t>
            </a:r>
            <a:r>
              <a:rPr lang="hr-HR" dirty="0" smtClean="0"/>
              <a:t> </a:t>
            </a:r>
            <a:r>
              <a:rPr lang="hr-HR" dirty="0" err="1" smtClean="0"/>
              <a:t>conflict</a:t>
            </a:r>
            <a:r>
              <a:rPr lang="hr-HR" dirty="0" smtClean="0"/>
              <a:t> </a:t>
            </a:r>
            <a:r>
              <a:rPr lang="hr-HR" dirty="0" err="1" smtClean="0"/>
              <a:t>with</a:t>
            </a:r>
            <a:r>
              <a:rPr lang="hr-HR" dirty="0" smtClean="0"/>
              <a:t> </a:t>
            </a:r>
            <a:r>
              <a:rPr lang="hr-HR" dirty="0" err="1" smtClean="0"/>
              <a:t>other</a:t>
            </a:r>
            <a:r>
              <a:rPr lang="hr-HR" dirty="0" smtClean="0"/>
              <a:t> </a:t>
            </a:r>
            <a:r>
              <a:rPr lang="hr-HR" dirty="0" err="1" smtClean="0"/>
              <a:t>rights</a:t>
            </a:r>
            <a:r>
              <a:rPr lang="hr-HR" dirty="0" smtClean="0"/>
              <a:t> or </a:t>
            </a:r>
            <a:r>
              <a:rPr lang="hr-HR" dirty="0" err="1" smtClean="0"/>
              <a:t>be</a:t>
            </a:r>
            <a:r>
              <a:rPr lang="hr-HR" dirty="0" smtClean="0"/>
              <a:t> </a:t>
            </a:r>
            <a:r>
              <a:rPr lang="hr-HR" dirty="0" err="1" smtClean="0"/>
              <a:t>unworkable</a:t>
            </a:r>
            <a:r>
              <a:rPr lang="hr-HR" dirty="0" smtClean="0"/>
              <a:t> </a:t>
            </a:r>
            <a:r>
              <a:rPr lang="hr-HR" dirty="0" err="1" smtClean="0"/>
              <a:t>or</a:t>
            </a:r>
            <a:r>
              <a:rPr lang="hr-HR" dirty="0" smtClean="0"/>
              <a:t> </a:t>
            </a:r>
            <a:r>
              <a:rPr lang="hr-HR" dirty="0" err="1" smtClean="0"/>
              <a:t>deter</a:t>
            </a:r>
            <a:r>
              <a:rPr lang="hr-HR" dirty="0" smtClean="0"/>
              <a:t> </a:t>
            </a:r>
            <a:r>
              <a:rPr lang="hr-HR" dirty="0" err="1" smtClean="0"/>
              <a:t>experienced</a:t>
            </a:r>
            <a:r>
              <a:rPr lang="hr-HR" dirty="0" smtClean="0"/>
              <a:t> </a:t>
            </a:r>
            <a:r>
              <a:rPr lang="hr-HR" dirty="0" err="1" smtClean="0"/>
              <a:t>and</a:t>
            </a:r>
            <a:r>
              <a:rPr lang="hr-HR" dirty="0" smtClean="0"/>
              <a:t> </a:t>
            </a:r>
            <a:r>
              <a:rPr lang="hr-HR" dirty="0" err="1" smtClean="0"/>
              <a:t>competent</a:t>
            </a:r>
            <a:r>
              <a:rPr lang="hr-HR" dirty="0" smtClean="0"/>
              <a:t> </a:t>
            </a:r>
            <a:r>
              <a:rPr lang="hr-HR" dirty="0" err="1" smtClean="0"/>
              <a:t>potential</a:t>
            </a:r>
            <a:r>
              <a:rPr lang="hr-HR" dirty="0" smtClean="0"/>
              <a:t> </a:t>
            </a:r>
            <a:r>
              <a:rPr lang="hr-HR" dirty="0" err="1" smtClean="0"/>
              <a:t>candidates</a:t>
            </a:r>
            <a:r>
              <a:rPr lang="hr-HR" dirty="0" smtClean="0"/>
              <a:t> </a:t>
            </a:r>
            <a:r>
              <a:rPr lang="hr-HR" dirty="0" err="1" smtClean="0"/>
              <a:t>from</a:t>
            </a:r>
            <a:r>
              <a:rPr lang="hr-HR" dirty="0" smtClean="0"/>
              <a:t> </a:t>
            </a:r>
            <a:r>
              <a:rPr lang="hr-HR" dirty="0" err="1" smtClean="0"/>
              <a:t>entering</a:t>
            </a:r>
            <a:r>
              <a:rPr lang="hr-HR" dirty="0" smtClean="0"/>
              <a:t> </a:t>
            </a:r>
            <a:r>
              <a:rPr lang="hr-HR" dirty="0" err="1" smtClean="0"/>
              <a:t>public</a:t>
            </a:r>
            <a:r>
              <a:rPr lang="hr-HR" dirty="0" smtClean="0"/>
              <a:t> office or </a:t>
            </a:r>
            <a:r>
              <a:rPr lang="hr-HR" dirty="0" err="1" smtClean="0"/>
              <a:t>public</a:t>
            </a:r>
            <a:r>
              <a:rPr lang="hr-HR" dirty="0" smtClean="0"/>
              <a:t> service. A </a:t>
            </a:r>
            <a:r>
              <a:rPr lang="hr-HR" dirty="0" err="1" smtClean="0"/>
              <a:t>modern</a:t>
            </a:r>
            <a:r>
              <a:rPr lang="hr-HR" dirty="0" smtClean="0"/>
              <a:t> </a:t>
            </a:r>
            <a:r>
              <a:rPr lang="hr-HR" dirty="0" err="1" smtClean="0"/>
              <a:t>approach</a:t>
            </a:r>
            <a:r>
              <a:rPr lang="hr-HR" dirty="0" smtClean="0"/>
              <a:t> to </a:t>
            </a:r>
            <a:r>
              <a:rPr lang="hr-HR" dirty="0" err="1" smtClean="0"/>
              <a:t>conflictofinterest</a:t>
            </a:r>
            <a:r>
              <a:rPr lang="hr-HR" dirty="0" smtClean="0"/>
              <a:t> </a:t>
            </a:r>
            <a:r>
              <a:rPr lang="hr-HR" dirty="0" err="1" smtClean="0"/>
              <a:t>policy</a:t>
            </a:r>
            <a:r>
              <a:rPr lang="hr-HR" dirty="0" smtClean="0"/>
              <a:t> </a:t>
            </a:r>
            <a:r>
              <a:rPr lang="hr-HR" dirty="0" err="1" smtClean="0"/>
              <a:t>seeks</a:t>
            </a:r>
            <a:r>
              <a:rPr lang="hr-HR" dirty="0" smtClean="0"/>
              <a:t> </a:t>
            </a:r>
            <a:r>
              <a:rPr lang="hr-HR" dirty="0" err="1" smtClean="0"/>
              <a:t>to</a:t>
            </a:r>
            <a:r>
              <a:rPr lang="hr-HR" dirty="0" smtClean="0"/>
              <a:t> strike a </a:t>
            </a:r>
            <a:r>
              <a:rPr lang="hr-HR" dirty="0" err="1" smtClean="0"/>
              <a:t>balance</a:t>
            </a:r>
            <a:r>
              <a:rPr lang="hr-HR" dirty="0" smtClean="0"/>
              <a:t> </a:t>
            </a:r>
            <a:r>
              <a:rPr lang="hr-HR" dirty="0" err="1" smtClean="0"/>
              <a:t>by</a:t>
            </a:r>
            <a:r>
              <a:rPr lang="hr-HR" dirty="0" smtClean="0"/>
              <a:t>: </a:t>
            </a:r>
            <a:r>
              <a:rPr lang="hr-HR" dirty="0" err="1" smtClean="0"/>
              <a:t>identifying</a:t>
            </a:r>
            <a:r>
              <a:rPr lang="hr-HR" dirty="0" smtClean="0"/>
              <a:t> </a:t>
            </a:r>
            <a:r>
              <a:rPr lang="hr-HR" dirty="0" err="1" smtClean="0"/>
              <a:t>risks</a:t>
            </a:r>
            <a:r>
              <a:rPr lang="hr-HR" dirty="0" smtClean="0"/>
              <a:t>; </a:t>
            </a:r>
            <a:r>
              <a:rPr lang="hr-HR" dirty="0" err="1" smtClean="0"/>
              <a:t>prohibiting</a:t>
            </a:r>
            <a:r>
              <a:rPr lang="hr-HR" dirty="0" smtClean="0"/>
              <a:t> </a:t>
            </a:r>
            <a:r>
              <a:rPr lang="hr-HR" dirty="0" err="1" smtClean="0"/>
              <a:t>unacceptable</a:t>
            </a:r>
            <a:r>
              <a:rPr lang="hr-HR" dirty="0" smtClean="0"/>
              <a:t> </a:t>
            </a:r>
            <a:r>
              <a:rPr lang="hr-HR" dirty="0" err="1" smtClean="0"/>
              <a:t>forms</a:t>
            </a:r>
            <a:r>
              <a:rPr lang="hr-HR" dirty="0" smtClean="0"/>
              <a:t> </a:t>
            </a:r>
            <a:r>
              <a:rPr lang="hr-HR" dirty="0" err="1" smtClean="0"/>
              <a:t>of</a:t>
            </a:r>
            <a:r>
              <a:rPr lang="hr-HR" dirty="0" smtClean="0"/>
              <a:t> </a:t>
            </a:r>
            <a:r>
              <a:rPr lang="hr-HR" dirty="0" err="1" smtClean="0"/>
              <a:t>private</a:t>
            </a:r>
            <a:r>
              <a:rPr lang="hr-HR" dirty="0" smtClean="0"/>
              <a:t> </a:t>
            </a:r>
            <a:r>
              <a:rPr lang="hr-HR" dirty="0" err="1" smtClean="0"/>
              <a:t>interest</a:t>
            </a:r>
            <a:r>
              <a:rPr lang="hr-HR" dirty="0" smtClean="0"/>
              <a:t>; </a:t>
            </a:r>
            <a:r>
              <a:rPr lang="hr-HR" dirty="0" err="1" smtClean="0"/>
              <a:t>raising</a:t>
            </a:r>
            <a:r>
              <a:rPr lang="hr-HR" dirty="0" smtClean="0"/>
              <a:t> </a:t>
            </a:r>
            <a:r>
              <a:rPr lang="hr-HR" dirty="0" err="1" smtClean="0"/>
              <a:t>awareness</a:t>
            </a:r>
            <a:r>
              <a:rPr lang="hr-HR" dirty="0" smtClean="0"/>
              <a:t> </a:t>
            </a:r>
            <a:r>
              <a:rPr lang="hr-HR" dirty="0" err="1" smtClean="0"/>
              <a:t>of</a:t>
            </a:r>
            <a:r>
              <a:rPr lang="hr-HR" dirty="0" smtClean="0"/>
              <a:t> </a:t>
            </a:r>
            <a:r>
              <a:rPr lang="hr-HR" dirty="0" err="1" smtClean="0"/>
              <a:t>the</a:t>
            </a:r>
            <a:r>
              <a:rPr lang="hr-HR" dirty="0" smtClean="0"/>
              <a:t> </a:t>
            </a:r>
            <a:r>
              <a:rPr lang="hr-HR" dirty="0" err="1" smtClean="0"/>
              <a:t>circumstances</a:t>
            </a:r>
            <a:r>
              <a:rPr lang="hr-HR" dirty="0" smtClean="0"/>
              <a:t> </a:t>
            </a:r>
            <a:r>
              <a:rPr lang="hr-HR" dirty="0" err="1" smtClean="0"/>
              <a:t>in</a:t>
            </a:r>
            <a:r>
              <a:rPr lang="hr-HR" dirty="0" smtClean="0"/>
              <a:t> </a:t>
            </a:r>
            <a:r>
              <a:rPr lang="hr-HR" dirty="0" err="1" smtClean="0"/>
              <a:t>which</a:t>
            </a:r>
            <a:r>
              <a:rPr lang="hr-HR" dirty="0" smtClean="0"/>
              <a:t> </a:t>
            </a:r>
            <a:r>
              <a:rPr lang="hr-HR" dirty="0" err="1" smtClean="0"/>
              <a:t>conflicts</a:t>
            </a:r>
            <a:r>
              <a:rPr lang="hr-HR" dirty="0" smtClean="0"/>
              <a:t> </a:t>
            </a:r>
            <a:r>
              <a:rPr lang="hr-HR" dirty="0" err="1" smtClean="0"/>
              <a:t>can</a:t>
            </a:r>
            <a:r>
              <a:rPr lang="hr-HR" dirty="0" smtClean="0"/>
              <a:t> arise; </a:t>
            </a:r>
            <a:r>
              <a:rPr lang="hr-HR" dirty="0" err="1" smtClean="0"/>
              <a:t>and</a:t>
            </a:r>
            <a:r>
              <a:rPr lang="hr-HR" dirty="0" smtClean="0"/>
              <a:t> </a:t>
            </a:r>
            <a:r>
              <a:rPr lang="hr-HR" dirty="0" err="1" smtClean="0"/>
              <a:t>ensuring</a:t>
            </a:r>
            <a:r>
              <a:rPr lang="hr-HR" dirty="0" smtClean="0"/>
              <a:t> </a:t>
            </a:r>
            <a:r>
              <a:rPr lang="hr-HR" dirty="0" err="1" smtClean="0"/>
              <a:t>effective</a:t>
            </a:r>
            <a:r>
              <a:rPr lang="hr-HR" dirty="0" smtClean="0"/>
              <a:t> </a:t>
            </a:r>
            <a:r>
              <a:rPr lang="hr-HR" dirty="0" err="1" smtClean="0"/>
              <a:t>procedures</a:t>
            </a:r>
            <a:r>
              <a:rPr lang="hr-HR" dirty="0" smtClean="0"/>
              <a:t> to </a:t>
            </a:r>
            <a:r>
              <a:rPr lang="hr-HR" dirty="0" err="1" smtClean="0"/>
              <a:t>resolve</a:t>
            </a:r>
            <a:r>
              <a:rPr lang="hr-HR" dirty="0" smtClean="0"/>
              <a:t> </a:t>
            </a:r>
            <a:r>
              <a:rPr lang="hr-HR" dirty="0" err="1" smtClean="0"/>
              <a:t>conflictofinterest</a:t>
            </a:r>
            <a:r>
              <a:rPr lang="hr-HR" dirty="0" smtClean="0"/>
              <a:t> </a:t>
            </a:r>
            <a:r>
              <a:rPr lang="hr-HR" dirty="0" err="1" smtClean="0"/>
              <a:t>situations</a:t>
            </a:r>
            <a:r>
              <a:rPr lang="hr-HR" dirty="0" smtClean="0"/>
              <a:t>. </a:t>
            </a:r>
          </a:p>
          <a:p>
            <a:pPr>
              <a:buNone/>
            </a:pPr>
            <a:r>
              <a:rPr lang="hr-HR" u="sng" dirty="0" smtClean="0">
                <a:hlinkClick r:id="rId2"/>
              </a:rPr>
              <a:t>http://www.oecd.org/</a:t>
            </a:r>
            <a:r>
              <a:rPr lang="hr-HR" u="sng" dirty="0" err="1" smtClean="0">
                <a:hlinkClick r:id="rId2"/>
              </a:rPr>
              <a:t>document</a:t>
            </a:r>
            <a:r>
              <a:rPr lang="hr-HR" u="sng" dirty="0" smtClean="0">
                <a:hlinkClick r:id="rId2"/>
              </a:rPr>
              <a:t>/46/0,3746,</a:t>
            </a:r>
            <a:r>
              <a:rPr lang="hr-HR" u="sng" dirty="0" err="1" smtClean="0">
                <a:hlinkClick r:id="rId2"/>
              </a:rPr>
              <a:t>en</a:t>
            </a:r>
            <a:r>
              <a:rPr lang="hr-HR" u="sng" dirty="0" smtClean="0">
                <a:hlinkClick r:id="rId2"/>
              </a:rPr>
              <a:t>_2649_34135_41879598_1_</a:t>
            </a:r>
            <a:r>
              <a:rPr lang="hr-HR" u="sng" dirty="0" err="1" smtClean="0">
                <a:hlinkClick r:id="rId2"/>
              </a:rPr>
              <a:t>1</a:t>
            </a:r>
            <a:r>
              <a:rPr lang="hr-HR" u="sng" dirty="0" smtClean="0">
                <a:hlinkClick r:id="rId2"/>
              </a:rPr>
              <a:t>_1_1,00.html</a:t>
            </a:r>
            <a:endParaRPr lang="hr-HR" dirty="0" smtClean="0"/>
          </a:p>
          <a:p>
            <a:pPr>
              <a:buNone/>
            </a:pPr>
            <a:endParaRPr lang="en-US" dirty="0"/>
          </a:p>
        </p:txBody>
      </p:sp>
    </p:spTree>
    <p:extLst>
      <p:ext uri="{BB962C8B-B14F-4D97-AF65-F5344CB8AC3E}">
        <p14:creationId xmlns:p14="http://schemas.microsoft.com/office/powerpoint/2010/main" val="42064476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Konflik</a:t>
            </a:r>
            <a:r>
              <a:rPr lang="hr-HR" dirty="0" smtClean="0"/>
              <a:t> interesa i korupcija</a:t>
            </a:r>
            <a:endParaRPr lang="en-US" dirty="0"/>
          </a:p>
        </p:txBody>
      </p:sp>
      <p:sp>
        <p:nvSpPr>
          <p:cNvPr id="3" name="Content Placeholder 2"/>
          <p:cNvSpPr>
            <a:spLocks noGrp="1"/>
          </p:cNvSpPr>
          <p:nvPr>
            <p:ph idx="1"/>
          </p:nvPr>
        </p:nvSpPr>
        <p:spPr/>
        <p:txBody>
          <a:bodyPr>
            <a:normAutofit/>
          </a:bodyPr>
          <a:lstStyle/>
          <a:p>
            <a:pPr>
              <a:buNone/>
            </a:pPr>
            <a:r>
              <a:rPr lang="hr-HR" dirty="0" smtClean="0"/>
              <a:t>Nije dobro sukob interesa izjednačavati s korupcijom ili počinjenim kaznenim djelima. Sukob interesa je situacija u kojoj se ne ispituje krivnja, obilježja bića kaznenog djela, već se utvrđuje postojanje nastalog ili mogućeg ponašanja koje utječe na vjerodostojnost  osobe. Radi toga se i ističe primarnost prevencije (sprječavanja) i razrješenja (</a:t>
            </a:r>
            <a:r>
              <a:rPr lang="hr-HR" dirty="0" err="1" smtClean="0"/>
              <a:t>managing</a:t>
            </a:r>
            <a:r>
              <a:rPr lang="hr-HR" dirty="0" smtClean="0"/>
              <a:t>) situacije. Cilj toga je održanje dojma o nepristranosti i osobnoj (privatnoj) nezainteresiranosti dužnosnika. Kada se radi, ne o dojmu već stvarnom interesu i zabranjenom ponašanju to i jest često kazneno djelo, no pojam konflikta interesa je daleko šiti.</a:t>
            </a:r>
          </a:p>
          <a:p>
            <a:pPr>
              <a:buNone/>
            </a:pPr>
            <a:endParaRPr lang="hr-HR" dirty="0" smtClean="0"/>
          </a:p>
          <a:p>
            <a:pPr>
              <a:buNone/>
            </a:pPr>
            <a:endParaRPr lang="en-US" dirty="0"/>
          </a:p>
        </p:txBody>
      </p:sp>
    </p:spTree>
    <p:extLst>
      <p:ext uri="{BB962C8B-B14F-4D97-AF65-F5344CB8AC3E}">
        <p14:creationId xmlns:p14="http://schemas.microsoft.com/office/powerpoint/2010/main" val="416236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Percepcija i stvarnost</a:t>
            </a:r>
            <a:endParaRPr lang="en-US" dirty="0"/>
          </a:p>
        </p:txBody>
      </p:sp>
      <p:sp>
        <p:nvSpPr>
          <p:cNvPr id="3" name="Content Placeholder 2"/>
          <p:cNvSpPr>
            <a:spLocks noGrp="1"/>
          </p:cNvSpPr>
          <p:nvPr>
            <p:ph idx="1"/>
          </p:nvPr>
        </p:nvSpPr>
        <p:spPr/>
        <p:txBody>
          <a:bodyPr>
            <a:normAutofit/>
          </a:bodyPr>
          <a:lstStyle/>
          <a:p>
            <a:pPr lvl="0">
              <a:buNone/>
            </a:pPr>
            <a:r>
              <a:rPr lang="hr-HR" dirty="0" smtClean="0"/>
              <a:t>Zakon naročito naglašava da se u procjeni situacije mora voditi računa o vjerodostojnosti, dakle o dojmu, a ne samo o dokazivoj pozitivnoj činjenici. Javnost će u stvarnoj primjeni vrlo rijetko razmišljati o provjerenim činjenicama, i stvarna i nepopravljiva šteta može se desiti i preuranjenim i neprovjerenim sumnjama. Zato je potrebno institucionaliziranje, depolitiziranje, odgovornost i stručan rad na provjeri  činjenica i zauzimanju mišljenja. </a:t>
            </a:r>
          </a:p>
          <a:p>
            <a:pPr>
              <a:buNone/>
            </a:pPr>
            <a:endParaRPr lang="en-US" dirty="0"/>
          </a:p>
        </p:txBody>
      </p:sp>
    </p:spTree>
    <p:extLst>
      <p:ext uri="{BB962C8B-B14F-4D97-AF65-F5344CB8AC3E}">
        <p14:creationId xmlns:p14="http://schemas.microsoft.com/office/powerpoint/2010/main" val="36089255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Mogući i stvarni</a:t>
            </a:r>
            <a:endParaRPr lang="en-US" dirty="0"/>
          </a:p>
        </p:txBody>
      </p:sp>
      <p:sp>
        <p:nvSpPr>
          <p:cNvPr id="3" name="Content Placeholder 2"/>
          <p:cNvSpPr>
            <a:spLocks noGrp="1"/>
          </p:cNvSpPr>
          <p:nvPr>
            <p:ph idx="1"/>
          </p:nvPr>
        </p:nvSpPr>
        <p:spPr/>
        <p:txBody>
          <a:bodyPr>
            <a:normAutofit/>
          </a:bodyPr>
          <a:lstStyle/>
          <a:p>
            <a:pPr lvl="0">
              <a:buNone/>
            </a:pPr>
            <a:r>
              <a:rPr lang="hr-HR" dirty="0" smtClean="0"/>
              <a:t>Mogući sukob interesa je situacija u kojoj može očekivati da će nastati ili nastajati stvarni sukob interesa. Dužnosnik treba učiniti javnim takvu situaciju i nastojati smanjiti mogući dojam o neprimjerenosti svog ponašanja.</a:t>
            </a:r>
          </a:p>
          <a:p>
            <a:pPr lvl="0">
              <a:buNone/>
            </a:pPr>
            <a:r>
              <a:rPr lang="hr-HR" dirty="0" smtClean="0"/>
              <a:t>Stvarni sukob interesa je situacija u kojoj postoji dojam da privatni položaj dužnosnika može neprimjereno utjecati na njegove odluke ili ponašanje. Dužnosnik treba učiniti javnim takvu situaciju ili pak prema mišljenju nadležnih tijela učiniti potrebno da se ona završi. Ako u slučaju iz ovog članka postoje osnove sumnje o počinjenju kaznenog djela o tome se izvješćuju nadležni državni organi.</a:t>
            </a:r>
          </a:p>
          <a:p>
            <a:pPr lvl="0">
              <a:buNone/>
            </a:pPr>
            <a:endParaRPr lang="hr-HR" dirty="0" smtClean="0"/>
          </a:p>
          <a:p>
            <a:pPr lvl="0">
              <a:buNone/>
            </a:pPr>
            <a:r>
              <a:rPr lang="hr-HR" dirty="0" smtClean="0"/>
              <a:t> </a:t>
            </a:r>
            <a:r>
              <a:rPr lang="hr-HR" dirty="0" smtClean="0">
                <a:solidFill>
                  <a:srgbClr val="0070C0"/>
                </a:solidFill>
              </a:rPr>
              <a:t>U obnašanju javne dužnosti dužnosnici ne smiju svoj privatni interes stavljati iznad javnog interesa, i moraju izbjeći svaki dojam da to čine.</a:t>
            </a:r>
          </a:p>
          <a:p>
            <a:pPr>
              <a:buNone/>
            </a:pPr>
            <a:endParaRPr lang="en-US" dirty="0"/>
          </a:p>
        </p:txBody>
      </p:sp>
    </p:spTree>
    <p:extLst>
      <p:ext uri="{BB962C8B-B14F-4D97-AF65-F5344CB8AC3E}">
        <p14:creationId xmlns:p14="http://schemas.microsoft.com/office/powerpoint/2010/main" val="11953900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Odgovornost i legitimnost</a:t>
            </a:r>
            <a:endParaRPr lang="en-US" dirty="0"/>
          </a:p>
        </p:txBody>
      </p:sp>
      <p:sp>
        <p:nvSpPr>
          <p:cNvPr id="3" name="Content Placeholder 2"/>
          <p:cNvSpPr>
            <a:spLocks noGrp="1"/>
          </p:cNvSpPr>
          <p:nvPr>
            <p:ph idx="1"/>
          </p:nvPr>
        </p:nvSpPr>
        <p:spPr/>
        <p:txBody>
          <a:bodyPr>
            <a:normAutofit/>
          </a:bodyPr>
          <a:lstStyle/>
          <a:p>
            <a:pPr>
              <a:buNone/>
            </a:pPr>
            <a:r>
              <a:rPr lang="hr-HR" dirty="0" smtClean="0"/>
              <a:t>Shvaćanje da je politička odgovornost samo odgovornost prema biračima na početku i isteku mandata  nije posljedica neznanja već raširene prakse da se političke dužnosti tretiraju kao područje neregulirane osobne slobode i  neodgovornosti. Politička odgovornost je objektivna  odgovornost bez krivnje i namjere, ona je odgovornost za rezultat i nevezana za stvarne, deklarirane ili </a:t>
            </a:r>
            <a:r>
              <a:rPr lang="hr-HR" dirty="0" err="1" smtClean="0"/>
              <a:t>putativne</a:t>
            </a:r>
            <a:r>
              <a:rPr lang="hr-HR" dirty="0" smtClean="0"/>
              <a:t>  namjere dužnosnika. Ona je konzekvenca  prekida odnosa povjerenja, bez obzira na uzrok i krivnju. Postojanje jasnih načela i obaveza čvrst su temelj ocjenjivanja takve odgovornosti</a:t>
            </a:r>
            <a:endParaRPr lang="en-US" dirty="0"/>
          </a:p>
        </p:txBody>
      </p:sp>
    </p:spTree>
    <p:extLst>
      <p:ext uri="{BB962C8B-B14F-4D97-AF65-F5344CB8AC3E}">
        <p14:creationId xmlns:p14="http://schemas.microsoft.com/office/powerpoint/2010/main" val="15513805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Krug</a:t>
            </a:r>
            <a:endParaRPr lang="en-US" dirty="0"/>
          </a:p>
        </p:txBody>
      </p:sp>
      <p:sp>
        <p:nvSpPr>
          <p:cNvPr id="3" name="Content Placeholder 2"/>
          <p:cNvSpPr>
            <a:spLocks noGrp="1"/>
          </p:cNvSpPr>
          <p:nvPr>
            <p:ph idx="1"/>
          </p:nvPr>
        </p:nvSpPr>
        <p:spPr/>
        <p:txBody>
          <a:bodyPr>
            <a:normAutofit/>
          </a:bodyPr>
          <a:lstStyle/>
          <a:p>
            <a:pPr>
              <a:buNone/>
            </a:pPr>
            <a:r>
              <a:rPr lang="hr-HR" dirty="0" smtClean="0"/>
              <a:t>Određenje kruga dužnosnika općenito se tiče tri važna kriterija. Prvo je važnost i nadležnost pojedine funkcije, legitimitet koji ima, te se time ističu izabrani državni dužnosnici. Druge je realni utjecaj na pripremu i donošenje odluka, a treće mogućnost raspolaganja državnim sredstvima. Slijedeći sva tri kriterija mogli bi se navesti i drugačije varijante. Ovaj popis ne znači i popis najvažnijih funkcija u državi, niti listu svih onih koji odlučuju i raspolažu državnim sredstvima.</a:t>
            </a:r>
          </a:p>
          <a:p>
            <a:pPr>
              <a:buNone/>
            </a:pPr>
            <a:endParaRPr lang="en-US" dirty="0"/>
          </a:p>
        </p:txBody>
      </p:sp>
    </p:spTree>
    <p:extLst>
      <p:ext uri="{BB962C8B-B14F-4D97-AF65-F5344CB8AC3E}">
        <p14:creationId xmlns:p14="http://schemas.microsoft.com/office/powerpoint/2010/main" val="10663060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Načela</a:t>
            </a:r>
            <a:endParaRPr lang="en-US" dirty="0"/>
          </a:p>
        </p:txBody>
      </p:sp>
      <p:sp>
        <p:nvSpPr>
          <p:cNvPr id="3" name="Content Placeholder 2"/>
          <p:cNvSpPr>
            <a:spLocks noGrp="1"/>
          </p:cNvSpPr>
          <p:nvPr>
            <p:ph idx="1"/>
          </p:nvPr>
        </p:nvSpPr>
        <p:spPr/>
        <p:txBody>
          <a:bodyPr>
            <a:normAutofit/>
          </a:bodyPr>
          <a:lstStyle/>
          <a:p>
            <a:pPr lvl="0">
              <a:buNone/>
            </a:pPr>
            <a:r>
              <a:rPr lang="hr-HR" b="1" dirty="0" smtClean="0"/>
              <a:t>Građani od svakoga, osobito dužnosnika očekuju visoke moralne standarde ponašanja, očekuju predanost određenim načelima koja se ovdje navode. Nesebičnost, integritet, nepristranost, odgovornost, otvorenost, poštenje i osobni primjer samo su zajednički naziv za takva očekivanja, etička načela koja značaj imaju u razvitku demokratske političke kulture. Ona su deskripcije tog oblika političke kulture.</a:t>
            </a:r>
            <a:endParaRPr lang="hr-HR" dirty="0" smtClean="0"/>
          </a:p>
          <a:p>
            <a:pPr>
              <a:buNone/>
            </a:pPr>
            <a:endParaRPr lang="en-US" dirty="0"/>
          </a:p>
        </p:txBody>
      </p:sp>
    </p:spTree>
    <p:extLst>
      <p:ext uri="{BB962C8B-B14F-4D97-AF65-F5344CB8AC3E}">
        <p14:creationId xmlns:p14="http://schemas.microsoft.com/office/powerpoint/2010/main" val="251976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Povezane osobe</a:t>
            </a:r>
            <a:endParaRPr lang="en-US" dirty="0"/>
          </a:p>
        </p:txBody>
      </p:sp>
      <p:sp>
        <p:nvSpPr>
          <p:cNvPr id="3" name="Content Placeholder 2"/>
          <p:cNvSpPr>
            <a:spLocks noGrp="1"/>
          </p:cNvSpPr>
          <p:nvPr>
            <p:ph idx="1"/>
          </p:nvPr>
        </p:nvSpPr>
        <p:spPr/>
        <p:txBody>
          <a:bodyPr>
            <a:normAutofit/>
          </a:bodyPr>
          <a:lstStyle/>
          <a:p>
            <a:pPr>
              <a:buNone/>
            </a:pPr>
            <a:r>
              <a:rPr lang="hr-HR" dirty="0" smtClean="0"/>
              <a:t>povezane zajedničkim podrijetlom i krvnom vezom, odnosno građanskim svojstvom, dok su tazbinska ili druga povezanost (</a:t>
            </a:r>
            <a:r>
              <a:rPr lang="hr-HR" dirty="0" err="1" smtClean="0"/>
              <a:t>npr</a:t>
            </a:r>
            <a:r>
              <a:rPr lang="hr-HR" dirty="0" smtClean="0"/>
              <a:t>. kumstvo) ili poslovni odnos izvan definicije povezane osobe. Ovdje se istina radi o sasvim drukčijem ti po povezanosti i recepcija pravila iz obiteljskog i nasljednog zakonodavstva  nastala je radi praktičnih razloga pravne ekonomičnosti. Valjalo bi razmisliti i o pravilu koji faktički povezanu osobu (ortak, bliski poslovni partner) može tretirati kao povezanu osobu. U smislu članka 12. povezana osoba je i ona osoba kojoj je dužnosnik prenio prava upravljanja. Vrlo slična rješenja vrijede i u drugim zemljama.</a:t>
            </a:r>
            <a:endParaRPr lang="en-US" dirty="0"/>
          </a:p>
        </p:txBody>
      </p:sp>
    </p:spTree>
    <p:extLst>
      <p:ext uri="{BB962C8B-B14F-4D97-AF65-F5344CB8AC3E}">
        <p14:creationId xmlns:p14="http://schemas.microsoft.com/office/powerpoint/2010/main" val="12235933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Prijava imovine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hr-HR" dirty="0" smtClean="0"/>
              <a:t>Komparativne usporedbe pokazuje da ubrzano raste broj zemalja koje uvode takvu praksu, za različite kategorije dužnosnika, javnih službenika, pa čak i uprave poduzeća da bi otkrile moguće nezakonito bogaćenje, ili samo osigurale dokaze za eventualne kaznene postupke.  principal  Neke zemlje, na primjer Latvija smatraju, tu mjeru strateškom točkom svog programa suzbijanja korupcije. </a:t>
            </a:r>
            <a:r>
              <a:rPr lang="hr-HR" u="sng" dirty="0" smtClean="0">
                <a:hlinkClick r:id="rId2"/>
              </a:rPr>
              <a:t>[1]</a:t>
            </a:r>
            <a:r>
              <a:rPr lang="hr-HR" dirty="0" smtClean="0"/>
              <a:t>  Javnu objavu imovinskih kartica, pa i najviših dužnosnika danas ima velika većina razvijenih zemalja (ili čak 32%zemalja u razvoju), i </a:t>
            </a:r>
            <a:r>
              <a:rPr lang="hr-HR" dirty="0" err="1" smtClean="0"/>
              <a:t>mone</a:t>
            </a:r>
            <a:r>
              <a:rPr lang="hr-HR" dirty="0" smtClean="0"/>
              <a:t> se objavljuju na Internetu čak i službenim listovima, ili se čak mogu vidjeti i kopirati. Tijela koja te evidencije su raznolika  (Central </a:t>
            </a:r>
            <a:r>
              <a:rPr lang="hr-HR" dirty="0" err="1" smtClean="0"/>
              <a:t>Electoral</a:t>
            </a:r>
            <a:r>
              <a:rPr lang="hr-HR" dirty="0" smtClean="0"/>
              <a:t> </a:t>
            </a:r>
            <a:r>
              <a:rPr lang="hr-HR" dirty="0" err="1" smtClean="0"/>
              <a:t>Commission</a:t>
            </a:r>
            <a:r>
              <a:rPr lang="hr-HR" dirty="0" smtClean="0"/>
              <a:t>, </a:t>
            </a:r>
            <a:r>
              <a:rPr lang="hr-HR" dirty="0" err="1" smtClean="0"/>
              <a:t>Anticorruption</a:t>
            </a:r>
            <a:r>
              <a:rPr lang="hr-HR" dirty="0" smtClean="0"/>
              <a:t> </a:t>
            </a:r>
            <a:r>
              <a:rPr lang="hr-HR" dirty="0" err="1" smtClean="0"/>
              <a:t>Commission</a:t>
            </a:r>
            <a:r>
              <a:rPr lang="hr-HR" dirty="0" smtClean="0"/>
              <a:t> Ministarstvo uprave /Bugarska/ sic!) </a:t>
            </a:r>
          </a:p>
          <a:p>
            <a:pPr>
              <a:buNone/>
            </a:pPr>
            <a:endParaRPr lang="hr-HR" sz="2500" dirty="0"/>
          </a:p>
          <a:p>
            <a:pPr>
              <a:buNone/>
            </a:pPr>
            <a:r>
              <a:rPr lang="hr-HR" sz="2500" dirty="0"/>
              <a:t>	http://siteresources.worldbank.org/INTLAWJUSTINST/Resources/IncomeAssetDisclosureinWBClientsasofJune62006.pdf</a:t>
            </a:r>
          </a:p>
          <a:p>
            <a:pPr>
              <a:buNone/>
            </a:pPr>
            <a:r>
              <a:rPr lang="hr-HR" sz="2500" dirty="0"/>
              <a:t>	</a:t>
            </a:r>
            <a:r>
              <a:rPr lang="hr-HR" sz="2500" u="sng" dirty="0">
                <a:solidFill>
                  <a:srgbClr val="92D050"/>
                </a:solidFill>
                <a:hlinkClick r:id="rId3"/>
              </a:rPr>
              <a:t>http://web.worldbank.org/WBSITE/EXTERNAL/TOPICS/EXTPUBLICSECTORANDGOVERNANCE/EXTADMINISTRATIVEANDCIVILSERVICEREFORM/0,,</a:t>
            </a:r>
            <a:r>
              <a:rPr lang="hr-HR" sz="2500" u="sng" dirty="0" err="1">
                <a:solidFill>
                  <a:srgbClr val="92D050"/>
                </a:solidFill>
                <a:hlinkClick r:id="rId3"/>
              </a:rPr>
              <a:t>contentMDK</a:t>
            </a:r>
            <a:r>
              <a:rPr lang="hr-HR" sz="2500" u="sng" dirty="0">
                <a:solidFill>
                  <a:srgbClr val="92D050"/>
                </a:solidFill>
                <a:hlinkClick r:id="rId3"/>
              </a:rPr>
              <a:t>:20226579~</a:t>
            </a:r>
            <a:r>
              <a:rPr lang="hr-HR" sz="2500" u="sng" dirty="0" err="1">
                <a:solidFill>
                  <a:srgbClr val="92D050"/>
                </a:solidFill>
                <a:hlinkClick r:id="rId3"/>
              </a:rPr>
              <a:t>menuPK</a:t>
            </a:r>
            <a:r>
              <a:rPr lang="hr-HR" sz="2500" u="sng" dirty="0">
                <a:solidFill>
                  <a:srgbClr val="92D050"/>
                </a:solidFill>
                <a:hlinkClick r:id="rId3"/>
              </a:rPr>
              <a:t>:1829142~</a:t>
            </a:r>
            <a:r>
              <a:rPr lang="hr-HR" sz="2500" u="sng" dirty="0" err="1">
                <a:solidFill>
                  <a:srgbClr val="92D050"/>
                </a:solidFill>
                <a:hlinkClick r:id="rId3"/>
              </a:rPr>
              <a:t>pagePK</a:t>
            </a:r>
            <a:r>
              <a:rPr lang="hr-HR" sz="2500" u="sng" dirty="0">
                <a:solidFill>
                  <a:srgbClr val="92D050"/>
                </a:solidFill>
                <a:hlinkClick r:id="rId3"/>
              </a:rPr>
              <a:t>:148956~</a:t>
            </a:r>
            <a:r>
              <a:rPr lang="hr-HR" sz="2500" u="sng" dirty="0" err="1">
                <a:solidFill>
                  <a:srgbClr val="92D050"/>
                </a:solidFill>
                <a:hlinkClick r:id="rId3"/>
              </a:rPr>
              <a:t>piPK</a:t>
            </a:r>
            <a:r>
              <a:rPr lang="hr-HR" sz="2500" u="sng" dirty="0">
                <a:solidFill>
                  <a:srgbClr val="92D050"/>
                </a:solidFill>
                <a:hlinkClick r:id="rId3"/>
              </a:rPr>
              <a:t>:216618~</a:t>
            </a:r>
            <a:r>
              <a:rPr lang="hr-HR" sz="2500" u="sng" dirty="0" err="1">
                <a:solidFill>
                  <a:srgbClr val="92D050"/>
                </a:solidFill>
                <a:hlinkClick r:id="rId3"/>
              </a:rPr>
              <a:t>theSitePK</a:t>
            </a:r>
            <a:r>
              <a:rPr lang="hr-HR" sz="2500" u="sng" dirty="0">
                <a:solidFill>
                  <a:srgbClr val="92D050"/>
                </a:solidFill>
                <a:hlinkClick r:id="rId3"/>
              </a:rPr>
              <a:t>:286367,00.html</a:t>
            </a:r>
            <a:endParaRPr lang="hr-HR" sz="2500" dirty="0">
              <a:solidFill>
                <a:srgbClr val="92D050"/>
              </a:solidFill>
            </a:endParaRPr>
          </a:p>
          <a:p>
            <a:pPr>
              <a:buNone/>
            </a:pPr>
            <a:r>
              <a:rPr lang="hr-HR" sz="2500" dirty="0">
                <a:solidFill>
                  <a:srgbClr val="92D050"/>
                </a:solidFill>
              </a:rPr>
              <a:t> 	</a:t>
            </a:r>
            <a:r>
              <a:rPr lang="hr-HR" sz="2500" u="sng" dirty="0">
                <a:solidFill>
                  <a:srgbClr val="92D050"/>
                </a:solidFill>
                <a:hlinkClick r:id="rId4"/>
              </a:rPr>
              <a:t>http://right2info.org/</a:t>
            </a:r>
            <a:r>
              <a:rPr lang="hr-HR" sz="2500" u="sng" dirty="0" err="1">
                <a:solidFill>
                  <a:srgbClr val="92D050"/>
                </a:solidFill>
                <a:hlinkClick r:id="rId4"/>
              </a:rPr>
              <a:t>information</a:t>
            </a:r>
            <a:r>
              <a:rPr lang="hr-HR" sz="2500" u="sng" dirty="0">
                <a:solidFill>
                  <a:srgbClr val="92D050"/>
                </a:solidFill>
                <a:hlinkClick r:id="rId4"/>
              </a:rPr>
              <a:t>-</a:t>
            </a:r>
            <a:r>
              <a:rPr lang="hr-HR" sz="2500" u="sng" dirty="0" err="1">
                <a:solidFill>
                  <a:srgbClr val="92D050"/>
                </a:solidFill>
                <a:hlinkClick r:id="rId4"/>
              </a:rPr>
              <a:t>of</a:t>
            </a:r>
            <a:r>
              <a:rPr lang="hr-HR" sz="2500" u="sng" dirty="0">
                <a:solidFill>
                  <a:srgbClr val="92D050"/>
                </a:solidFill>
                <a:hlinkClick r:id="rId4"/>
              </a:rPr>
              <a:t>-</a:t>
            </a:r>
            <a:r>
              <a:rPr lang="hr-HR" sz="2500" u="sng" dirty="0" err="1">
                <a:solidFill>
                  <a:srgbClr val="92D050"/>
                </a:solidFill>
                <a:hlinkClick r:id="rId4"/>
              </a:rPr>
              <a:t>high</a:t>
            </a:r>
            <a:r>
              <a:rPr lang="hr-HR" sz="2500" u="sng" dirty="0">
                <a:solidFill>
                  <a:srgbClr val="92D050"/>
                </a:solidFill>
                <a:hlinkClick r:id="rId4"/>
              </a:rPr>
              <a:t>-</a:t>
            </a:r>
            <a:r>
              <a:rPr lang="hr-HR" sz="2500" u="sng" dirty="0" err="1">
                <a:solidFill>
                  <a:srgbClr val="92D050"/>
                </a:solidFill>
                <a:hlinkClick r:id="rId4"/>
              </a:rPr>
              <a:t>public</a:t>
            </a:r>
            <a:r>
              <a:rPr lang="hr-HR" sz="2500" u="sng" dirty="0">
                <a:solidFill>
                  <a:srgbClr val="92D050"/>
                </a:solidFill>
                <a:hlinkClick r:id="rId4"/>
              </a:rPr>
              <a:t>-</a:t>
            </a:r>
            <a:r>
              <a:rPr lang="hr-HR" sz="2500" u="sng" dirty="0" err="1">
                <a:solidFill>
                  <a:srgbClr val="92D050"/>
                </a:solidFill>
                <a:hlinkClick r:id="rId4"/>
              </a:rPr>
              <a:t>interest</a:t>
            </a:r>
            <a:r>
              <a:rPr lang="hr-HR" sz="2500" u="sng" dirty="0">
                <a:solidFill>
                  <a:srgbClr val="92D050"/>
                </a:solidFill>
                <a:hlinkClick r:id="rId4"/>
              </a:rPr>
              <a:t>/</a:t>
            </a:r>
            <a:r>
              <a:rPr lang="hr-HR" sz="2500" u="sng" dirty="0" err="1">
                <a:solidFill>
                  <a:srgbClr val="92D050"/>
                </a:solidFill>
                <a:hlinkClick r:id="rId4"/>
              </a:rPr>
              <a:t>asset</a:t>
            </a:r>
            <a:r>
              <a:rPr lang="hr-HR" sz="2500" u="sng" dirty="0">
                <a:solidFill>
                  <a:srgbClr val="92D050"/>
                </a:solidFill>
                <a:hlinkClick r:id="rId4"/>
              </a:rPr>
              <a:t>-</a:t>
            </a:r>
            <a:r>
              <a:rPr lang="hr-HR" sz="2500" u="sng" dirty="0" err="1">
                <a:solidFill>
                  <a:srgbClr val="92D050"/>
                </a:solidFill>
                <a:hlinkClick r:id="rId4"/>
              </a:rPr>
              <a:t>declarations</a:t>
            </a:r>
            <a:r>
              <a:rPr lang="hr-HR" sz="2500" u="sng" dirty="0">
                <a:solidFill>
                  <a:srgbClr val="92D050"/>
                </a:solidFill>
                <a:hlinkClick r:id="rId4"/>
              </a:rPr>
              <a:t>/</a:t>
            </a:r>
            <a:r>
              <a:rPr lang="hr-HR" sz="2500" u="sng" dirty="0" err="1">
                <a:solidFill>
                  <a:srgbClr val="92D050"/>
                </a:solidFill>
                <a:hlinkClick r:id="rId4"/>
              </a:rPr>
              <a:t>disclosure</a:t>
            </a:r>
            <a:r>
              <a:rPr lang="hr-HR" sz="2500" u="sng" dirty="0">
                <a:solidFill>
                  <a:srgbClr val="92D050"/>
                </a:solidFill>
                <a:hlinkClick r:id="rId4"/>
              </a:rPr>
              <a:t>-</a:t>
            </a:r>
            <a:r>
              <a:rPr lang="hr-HR" sz="2500" u="sng" dirty="0" err="1">
                <a:solidFill>
                  <a:srgbClr val="92D050"/>
                </a:solidFill>
                <a:hlinkClick r:id="rId4"/>
              </a:rPr>
              <a:t>of</a:t>
            </a:r>
            <a:r>
              <a:rPr lang="hr-HR" sz="2500" u="sng" dirty="0">
                <a:solidFill>
                  <a:srgbClr val="92D050"/>
                </a:solidFill>
                <a:hlinkClick r:id="rId4"/>
              </a:rPr>
              <a:t>-</a:t>
            </a:r>
            <a:r>
              <a:rPr lang="hr-HR" sz="2500" u="sng" dirty="0" err="1">
                <a:solidFill>
                  <a:srgbClr val="92D050"/>
                </a:solidFill>
                <a:hlinkClick r:id="rId4"/>
              </a:rPr>
              <a:t>remuneration</a:t>
            </a:r>
            <a:r>
              <a:rPr lang="hr-HR" sz="2500" u="sng" dirty="0">
                <a:solidFill>
                  <a:srgbClr val="92D050"/>
                </a:solidFill>
                <a:hlinkClick r:id="rId4"/>
              </a:rPr>
              <a:t>-</a:t>
            </a:r>
            <a:r>
              <a:rPr lang="hr-HR" sz="2500" u="sng" dirty="0" err="1">
                <a:solidFill>
                  <a:srgbClr val="92D050"/>
                </a:solidFill>
                <a:hlinkClick r:id="rId4"/>
              </a:rPr>
              <a:t>of</a:t>
            </a:r>
            <a:r>
              <a:rPr lang="hr-HR" sz="2500" u="sng" dirty="0">
                <a:solidFill>
                  <a:srgbClr val="92D050"/>
                </a:solidFill>
                <a:hlinkClick r:id="rId4"/>
              </a:rPr>
              <a:t>-</a:t>
            </a:r>
            <a:r>
              <a:rPr lang="hr-HR" sz="2500" u="sng" dirty="0" err="1">
                <a:solidFill>
                  <a:srgbClr val="92D050"/>
                </a:solidFill>
                <a:hlinkClick r:id="rId4"/>
              </a:rPr>
              <a:t>executives</a:t>
            </a:r>
            <a:r>
              <a:rPr lang="hr-HR" sz="2500" u="sng" dirty="0">
                <a:solidFill>
                  <a:srgbClr val="92D050"/>
                </a:solidFill>
                <a:hlinkClick r:id="rId4"/>
              </a:rPr>
              <a:t>-</a:t>
            </a:r>
            <a:r>
              <a:rPr lang="hr-HR" sz="2500" u="sng" dirty="0" err="1">
                <a:solidFill>
                  <a:srgbClr val="92D050"/>
                </a:solidFill>
                <a:hlinkClick r:id="rId4"/>
              </a:rPr>
              <a:t>and</a:t>
            </a:r>
            <a:r>
              <a:rPr lang="hr-HR" sz="2500" u="sng" dirty="0">
                <a:solidFill>
                  <a:srgbClr val="92D050"/>
                </a:solidFill>
                <a:hlinkClick r:id="rId4"/>
              </a:rPr>
              <a:t>-</a:t>
            </a:r>
            <a:r>
              <a:rPr lang="hr-HR" sz="2500" u="sng" dirty="0" err="1">
                <a:solidFill>
                  <a:srgbClr val="92D050"/>
                </a:solidFill>
                <a:hlinkClick r:id="rId4"/>
              </a:rPr>
              <a:t>directors</a:t>
            </a:r>
            <a:r>
              <a:rPr lang="hr-HR" sz="2500" u="sng" dirty="0">
                <a:solidFill>
                  <a:srgbClr val="92D050"/>
                </a:solidFill>
                <a:hlinkClick r:id="rId4"/>
              </a:rPr>
              <a:t>-</a:t>
            </a:r>
            <a:r>
              <a:rPr lang="hr-HR" sz="2500" u="sng" dirty="0" err="1">
                <a:solidFill>
                  <a:srgbClr val="92D050"/>
                </a:solidFill>
                <a:hlinkClick r:id="rId4"/>
              </a:rPr>
              <a:t>of</a:t>
            </a:r>
            <a:r>
              <a:rPr lang="hr-HR" sz="2500" u="sng" dirty="0">
                <a:solidFill>
                  <a:srgbClr val="92D050"/>
                </a:solidFill>
                <a:hlinkClick r:id="rId4"/>
              </a:rPr>
              <a:t>-</a:t>
            </a:r>
            <a:r>
              <a:rPr lang="hr-HR" sz="2500" u="sng" dirty="0" err="1">
                <a:solidFill>
                  <a:srgbClr val="92D050"/>
                </a:solidFill>
                <a:hlinkClick r:id="rId4"/>
              </a:rPr>
              <a:t>public</a:t>
            </a:r>
            <a:r>
              <a:rPr lang="hr-HR" sz="2500" u="sng" dirty="0">
                <a:solidFill>
                  <a:srgbClr val="92D050"/>
                </a:solidFill>
                <a:hlinkClick r:id="rId4"/>
              </a:rPr>
              <a:t>-</a:t>
            </a:r>
            <a:r>
              <a:rPr lang="hr-HR" sz="2500" u="sng" dirty="0" err="1">
                <a:solidFill>
                  <a:srgbClr val="92D050"/>
                </a:solidFill>
                <a:hlinkClick r:id="rId4"/>
              </a:rPr>
              <a:t>companies</a:t>
            </a:r>
            <a:r>
              <a:rPr lang="hr-HR" sz="2500" u="sng" dirty="0">
                <a:solidFill>
                  <a:srgbClr val="92D050"/>
                </a:solidFill>
                <a:hlinkClick r:id="rId4"/>
              </a:rPr>
              <a:t>-</a:t>
            </a:r>
            <a:r>
              <a:rPr lang="hr-HR" sz="2500" u="sng" dirty="0" err="1">
                <a:solidFill>
                  <a:srgbClr val="92D050"/>
                </a:solidFill>
                <a:hlinkClick r:id="rId4"/>
              </a:rPr>
              <a:t>and</a:t>
            </a:r>
            <a:r>
              <a:rPr lang="hr-HR" sz="2500" u="sng" dirty="0">
                <a:solidFill>
                  <a:srgbClr val="92D050"/>
                </a:solidFill>
                <a:hlinkClick r:id="rId4"/>
              </a:rPr>
              <a:t>-state-</a:t>
            </a:r>
            <a:r>
              <a:rPr lang="hr-HR" sz="2500" u="sng" dirty="0" err="1">
                <a:solidFill>
                  <a:srgbClr val="92D050"/>
                </a:solidFill>
                <a:hlinkClick r:id="rId4"/>
              </a:rPr>
              <a:t>owned</a:t>
            </a:r>
            <a:r>
              <a:rPr lang="hr-HR" sz="2500" u="sng" dirty="0">
                <a:solidFill>
                  <a:srgbClr val="92D050"/>
                </a:solidFill>
                <a:hlinkClick r:id="rId4"/>
              </a:rPr>
              <a:t>-or-state-</a:t>
            </a:r>
            <a:r>
              <a:rPr lang="hr-HR" sz="2500" u="sng" dirty="0" err="1">
                <a:solidFill>
                  <a:srgbClr val="92D050"/>
                </a:solidFill>
                <a:hlinkClick r:id="rId4"/>
              </a:rPr>
              <a:t>controlled</a:t>
            </a:r>
            <a:r>
              <a:rPr lang="hr-HR" sz="2500" u="sng" dirty="0">
                <a:solidFill>
                  <a:srgbClr val="92D050"/>
                </a:solidFill>
                <a:hlinkClick r:id="rId4"/>
              </a:rPr>
              <a:t>-</a:t>
            </a:r>
            <a:r>
              <a:rPr lang="hr-HR" sz="2500" u="sng" dirty="0" err="1">
                <a:solidFill>
                  <a:srgbClr val="92D050"/>
                </a:solidFill>
                <a:hlinkClick r:id="rId4"/>
              </a:rPr>
              <a:t>companies</a:t>
            </a:r>
            <a:endParaRPr lang="hr-HR" sz="2500" dirty="0">
              <a:solidFill>
                <a:srgbClr val="92D050"/>
              </a:solidFill>
            </a:endParaRPr>
          </a:p>
          <a:p>
            <a:pPr>
              <a:buNone/>
            </a:pPr>
            <a:r>
              <a:rPr lang="hr-HR" sz="2500" dirty="0">
                <a:solidFill>
                  <a:srgbClr val="92D050"/>
                </a:solidFill>
              </a:rPr>
              <a:t> 	</a:t>
            </a:r>
            <a:r>
              <a:rPr lang="hr-HR" sz="2500" u="sng" dirty="0">
                <a:solidFill>
                  <a:srgbClr val="92D050"/>
                </a:solidFill>
                <a:hlinkClick r:id="rId5"/>
              </a:rPr>
              <a:t>http://www.pdc.wa.gov/</a:t>
            </a:r>
            <a:endParaRPr lang="hr-HR" sz="2500" dirty="0">
              <a:solidFill>
                <a:srgbClr val="92D050"/>
              </a:solidFill>
            </a:endParaRPr>
          </a:p>
          <a:p>
            <a:pPr>
              <a:buNone/>
            </a:pPr>
            <a:r>
              <a:rPr lang="hr-HR" sz="2500" dirty="0">
                <a:solidFill>
                  <a:srgbClr val="92D050"/>
                </a:solidFill>
              </a:rPr>
              <a:t>	 (blanc </a:t>
            </a:r>
            <a:r>
              <a:rPr lang="hr-HR" sz="2500" dirty="0" err="1">
                <a:solidFill>
                  <a:srgbClr val="92D050"/>
                </a:solidFill>
              </a:rPr>
              <a:t>forms</a:t>
            </a:r>
            <a:r>
              <a:rPr lang="hr-HR" sz="2500" dirty="0">
                <a:solidFill>
                  <a:srgbClr val="92D050"/>
                </a:solidFill>
              </a:rPr>
              <a:t> </a:t>
            </a:r>
            <a:r>
              <a:rPr lang="hr-HR" sz="2500" u="sng" dirty="0">
                <a:solidFill>
                  <a:srgbClr val="92D050"/>
                </a:solidFill>
                <a:hlinkClick r:id="rId6"/>
              </a:rPr>
              <a:t>http://www.pdc.wa.gov/</a:t>
            </a:r>
            <a:r>
              <a:rPr lang="hr-HR" sz="2500" u="sng" dirty="0" err="1">
                <a:solidFill>
                  <a:srgbClr val="92D050"/>
                </a:solidFill>
                <a:hlinkClick r:id="rId6"/>
              </a:rPr>
              <a:t>filers</a:t>
            </a:r>
            <a:r>
              <a:rPr lang="hr-HR" sz="2500" u="sng" dirty="0">
                <a:solidFill>
                  <a:srgbClr val="92D050"/>
                </a:solidFill>
                <a:hlinkClick r:id="rId6"/>
              </a:rPr>
              <a:t>/</a:t>
            </a:r>
            <a:r>
              <a:rPr lang="hr-HR" sz="2500" u="sng" dirty="0" err="1">
                <a:solidFill>
                  <a:srgbClr val="92D050"/>
                </a:solidFill>
                <a:hlinkClick r:id="rId6"/>
              </a:rPr>
              <a:t>forms</a:t>
            </a:r>
            <a:r>
              <a:rPr lang="hr-HR" sz="2500" u="sng" dirty="0">
                <a:solidFill>
                  <a:srgbClr val="92D050"/>
                </a:solidFill>
                <a:hlinkClick r:id="rId6"/>
              </a:rPr>
              <a:t>/</a:t>
            </a:r>
            <a:r>
              <a:rPr lang="hr-HR" sz="2500" u="sng" dirty="0" err="1">
                <a:solidFill>
                  <a:srgbClr val="92D050"/>
                </a:solidFill>
                <a:hlinkClick r:id="rId6"/>
              </a:rPr>
              <a:t>acompletelistofblankforms.aspx</a:t>
            </a:r>
            <a:endParaRPr lang="hr-HR" sz="2500" dirty="0">
              <a:solidFill>
                <a:srgbClr val="92D050"/>
              </a:solidFill>
            </a:endParaRPr>
          </a:p>
          <a:p>
            <a:pPr>
              <a:buNone/>
            </a:pPr>
            <a:r>
              <a:rPr lang="hr-HR" sz="2500" dirty="0"/>
              <a:t> </a:t>
            </a:r>
            <a:endParaRPr lang="hr-HR" dirty="0" smtClean="0"/>
          </a:p>
          <a:p>
            <a:pPr>
              <a:buNone/>
            </a:pPr>
            <a:r>
              <a:rPr lang="hr-HR" dirty="0" smtClean="0"/>
              <a:t>Vrlo se razlikuje i sadržaj dokumenta imovinske kartice. Ona obično sadrži jasne podatke o obvezniku, prikaz prihoda i štednje, popis nekretnina, vrjednijih pokretnina, podatke o povezanim osobama, ulozima i dionicama, ponegdje i najavu potencijalnog konflikta interesa. </a:t>
            </a:r>
          </a:p>
          <a:p>
            <a:pPr>
              <a:buNone/>
            </a:pPr>
            <a:endParaRPr lang="en-US" dirty="0"/>
          </a:p>
        </p:txBody>
      </p:sp>
    </p:spTree>
    <p:extLst>
      <p:ext uri="{BB962C8B-B14F-4D97-AF65-F5344CB8AC3E}">
        <p14:creationId xmlns:p14="http://schemas.microsoft.com/office/powerpoint/2010/main" val="261407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solidFill>
            <a:srgbClr val="FCE4A2"/>
          </a:solidFill>
        </p:spPr>
        <p:txBody>
          <a:bodyPr>
            <a:normAutofit fontScale="90000"/>
          </a:bodyPr>
          <a:lstStyle/>
          <a:p>
            <a:r>
              <a:rPr lang="hr-HR" altLang="sr-Latn-RS"/>
              <a:t/>
            </a:r>
            <a:br>
              <a:rPr lang="hr-HR" altLang="sr-Latn-RS"/>
            </a:br>
            <a:r>
              <a:rPr lang="hr-HR" altLang="sr-Latn-RS" sz="3600">
                <a:solidFill>
                  <a:schemeClr val="folHlink"/>
                </a:solidFill>
              </a:rPr>
              <a:t>ŠTETNE POSLJEDICE KORUPCIJE</a:t>
            </a:r>
            <a:r>
              <a:rPr lang="hr-HR" altLang="sr-Latn-RS" b="1"/>
              <a:t/>
            </a:r>
            <a:br>
              <a:rPr lang="hr-HR" altLang="sr-Latn-RS" b="1"/>
            </a:br>
            <a:endParaRPr lang="hr-HR" altLang="sr-Latn-RS" b="1"/>
          </a:p>
        </p:txBody>
      </p:sp>
      <p:sp>
        <p:nvSpPr>
          <p:cNvPr id="4099" name="Rectangle 3"/>
          <p:cNvSpPr>
            <a:spLocks noGrp="1" noChangeArrowheads="1"/>
          </p:cNvSpPr>
          <p:nvPr>
            <p:ph type="body" idx="1"/>
          </p:nvPr>
        </p:nvSpPr>
        <p:spPr>
          <a:solidFill>
            <a:srgbClr val="DED6C0"/>
          </a:solidFill>
        </p:spPr>
        <p:txBody>
          <a:bodyPr/>
          <a:lstStyle/>
          <a:p>
            <a:pPr algn="just">
              <a:lnSpc>
                <a:spcPct val="90000"/>
              </a:lnSpc>
              <a:buFontTx/>
              <a:buNone/>
            </a:pPr>
            <a:endParaRPr lang="hr-HR" altLang="sr-Latn-RS" sz="2800" i="1">
              <a:solidFill>
                <a:srgbClr val="CC3300"/>
              </a:solidFill>
            </a:endParaRPr>
          </a:p>
          <a:p>
            <a:pPr algn="just">
              <a:lnSpc>
                <a:spcPct val="90000"/>
              </a:lnSpc>
              <a:buFontTx/>
              <a:buNone/>
            </a:pPr>
            <a:r>
              <a:rPr lang="en-GB" altLang="sr-Latn-RS" sz="2800" i="1">
                <a:solidFill>
                  <a:srgbClr val="CC3300"/>
                </a:solidFill>
                <a:cs typeface="Times New Roman" panose="02020603050405020304" pitchFamily="18" charset="0"/>
              </a:rPr>
              <a:t>Korupcijom  se smatra svaki oblik zloporabe javne ovlasti radi osobnog dobitka. Takvo je određenje široko i pokriva velik krug pojava. Javno mnijenje i politički način govora pod pojmom korupcije razumiju sasvim različite  društvene pojave: organizirani i gospodarski kriminal, lošu vlast i njezine posljedice, ljudsku prevrtljivost i bahatost  vlasti. </a:t>
            </a:r>
            <a:endParaRPr lang="hr-HR" altLang="sr-Latn-RS" sz="2800" i="1">
              <a:solidFill>
                <a:srgbClr val="CC3300"/>
              </a:solidFill>
            </a:endParaRPr>
          </a:p>
        </p:txBody>
      </p:sp>
    </p:spTree>
    <p:extLst>
      <p:ext uri="{BB962C8B-B14F-4D97-AF65-F5344CB8AC3E}">
        <p14:creationId xmlns:p14="http://schemas.microsoft.com/office/powerpoint/2010/main" val="26487356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Darovi</a:t>
            </a:r>
            <a:endParaRPr lang="en-US" dirty="0"/>
          </a:p>
        </p:txBody>
      </p:sp>
      <p:sp>
        <p:nvSpPr>
          <p:cNvPr id="3" name="Content Placeholder 2"/>
          <p:cNvSpPr>
            <a:spLocks noGrp="1"/>
          </p:cNvSpPr>
          <p:nvPr>
            <p:ph idx="1"/>
          </p:nvPr>
        </p:nvSpPr>
        <p:spPr/>
        <p:txBody>
          <a:bodyPr>
            <a:normAutofit/>
          </a:bodyPr>
          <a:lstStyle/>
          <a:p>
            <a:pPr>
              <a:buNone/>
            </a:pPr>
            <a:r>
              <a:rPr lang="hr-HR" dirty="0" smtClean="0"/>
              <a:t>Pitanje darova u dosadašnjem zakonodavstvu nije bilo dovoljno regulirano. Usprkos toga zakon je pomogao stvaranje organizacijske kulture i ozračja u kojem je dužnosnicima sasvim jasno da postoje ograničenja i zabrane. </a:t>
            </a:r>
          </a:p>
          <a:p>
            <a:pPr>
              <a:buNone/>
            </a:pPr>
            <a:r>
              <a:rPr lang="hr-HR" dirty="0" smtClean="0"/>
              <a:t> </a:t>
            </a:r>
          </a:p>
          <a:p>
            <a:pPr>
              <a:buNone/>
            </a:pPr>
            <a:r>
              <a:rPr lang="hr-HR" dirty="0" smtClean="0"/>
              <a:t>U praksi postoji dosta lutanja u interpretaciji. Često se ne poštuju odredbe o definiciji dara, ili se podvode pod protokolarne obaveze (ručak, priredbe, putovanja) , postoje zabune o granicama vrijednosti prihvatljivog dara (500 kn?) i prigovori da se gostoljubivost izjednači s davanjem darova, da se, u pogledu darova,  ne razlikuje privatni život od vršenja funkcije i da se javno i otvoreno zaobilaze zakonske odredbe (oklade?).</a:t>
            </a:r>
          </a:p>
          <a:p>
            <a:pPr>
              <a:buNone/>
            </a:pPr>
            <a:endParaRPr lang="en-US" dirty="0"/>
          </a:p>
        </p:txBody>
      </p:sp>
    </p:spTree>
    <p:extLst>
      <p:ext uri="{BB962C8B-B14F-4D97-AF65-F5344CB8AC3E}">
        <p14:creationId xmlns:p14="http://schemas.microsoft.com/office/powerpoint/2010/main" val="41095164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Druga plaća</a:t>
            </a:r>
            <a:endParaRPr lang="en-US" dirty="0"/>
          </a:p>
        </p:txBody>
      </p:sp>
      <p:sp>
        <p:nvSpPr>
          <p:cNvPr id="3" name="Content Placeholder 2"/>
          <p:cNvSpPr>
            <a:spLocks noGrp="1"/>
          </p:cNvSpPr>
          <p:nvPr>
            <p:ph idx="1"/>
          </p:nvPr>
        </p:nvSpPr>
        <p:spPr/>
        <p:txBody>
          <a:bodyPr>
            <a:normAutofit fontScale="47500" lnSpcReduction="20000"/>
          </a:bodyPr>
          <a:lstStyle/>
          <a:p>
            <a:pPr lvl="0">
              <a:buNone/>
            </a:pPr>
            <a:r>
              <a:rPr lang="hr-HR" sz="5900" dirty="0"/>
              <a:t>Dužnosnici za</a:t>
            </a:r>
            <a:r>
              <a:rPr lang="hr-HR" sz="5900" b="1" dirty="0"/>
              <a:t> </a:t>
            </a:r>
            <a:r>
              <a:rPr lang="hr-HR" sz="5900" dirty="0"/>
              <a:t>vrijeme obnašanja javne dužnosti primaju plaću za dužnost koju obnašaju i ne smiju primati nikakvu drugu plaću ili naknadu, osim ako je to</a:t>
            </a:r>
            <a:r>
              <a:rPr lang="hr-HR" sz="5900" b="1" dirty="0"/>
              <a:t> </a:t>
            </a:r>
            <a:r>
              <a:rPr lang="hr-HR" sz="5900" dirty="0"/>
              <a:t>zakonom izričito propisano.</a:t>
            </a:r>
          </a:p>
          <a:p>
            <a:pPr lvl="0">
              <a:buNone/>
            </a:pPr>
            <a:r>
              <a:rPr lang="hr-HR" sz="5900" dirty="0"/>
              <a:t>U slučaju da u skladu sa zakonom, obnašaju više dužnosti, dužnosnik može primati samo jednu plaću. </a:t>
            </a:r>
          </a:p>
          <a:p>
            <a:pPr>
              <a:buNone/>
            </a:pPr>
            <a:r>
              <a:rPr lang="hr-HR" sz="5900" dirty="0"/>
              <a:t> </a:t>
            </a:r>
          </a:p>
          <a:p>
            <a:pPr>
              <a:buNone/>
            </a:pPr>
            <a:r>
              <a:rPr lang="hr-HR" dirty="0" smtClean="0"/>
              <a:t> </a:t>
            </a:r>
          </a:p>
          <a:p>
            <a:pPr>
              <a:buNone/>
            </a:pPr>
            <a:r>
              <a:rPr lang="hr-HR" dirty="0" smtClean="0"/>
              <a:t>Ovim člankom reguliraju se situacije koje nisu obuhvaćene člankom  10. stavak (5) jer se tiču dobivanja dvostruke plaće, govora o radu i radnog odnosa, i nisu jednokratni posao utvrđen ugovorom o djelu ili autorskim ugovorom. Isto tako potvrđuje se i ozakonjuje postojeća praksa koja zabranjuje primanje dvostrukih naknada. Slijedom toga dužnosnik smije imati samo jednu plaću i naknade koje se na to mjesto odnose.</a:t>
            </a:r>
          </a:p>
          <a:p>
            <a:pPr>
              <a:buNone/>
            </a:pPr>
            <a:r>
              <a:rPr lang="hr-HR" dirty="0" err="1" smtClean="0"/>
              <a:t>In</a:t>
            </a:r>
            <a:r>
              <a:rPr lang="hr-HR" dirty="0" smtClean="0"/>
              <a:t> </a:t>
            </a:r>
            <a:r>
              <a:rPr lang="hr-HR" dirty="0" err="1" smtClean="0"/>
              <a:t>addition</a:t>
            </a:r>
            <a:r>
              <a:rPr lang="hr-HR" dirty="0" smtClean="0"/>
              <a:t>, </a:t>
            </a:r>
            <a:r>
              <a:rPr lang="hr-HR" dirty="0" err="1" smtClean="0"/>
              <a:t>in</a:t>
            </a:r>
            <a:r>
              <a:rPr lang="hr-HR" dirty="0" smtClean="0"/>
              <a:t> </a:t>
            </a:r>
            <a:r>
              <a:rPr lang="hr-HR" dirty="0" err="1" smtClean="0"/>
              <a:t>order</a:t>
            </a:r>
            <a:r>
              <a:rPr lang="hr-HR" dirty="0" smtClean="0"/>
              <a:t> to </a:t>
            </a:r>
            <a:r>
              <a:rPr lang="hr-HR" dirty="0" err="1" smtClean="0"/>
              <a:t>ensure</a:t>
            </a:r>
            <a:r>
              <a:rPr lang="hr-HR" dirty="0" smtClean="0"/>
              <a:t> </a:t>
            </a:r>
            <a:r>
              <a:rPr lang="hr-HR" dirty="0" err="1" smtClean="0"/>
              <a:t>that</a:t>
            </a:r>
            <a:r>
              <a:rPr lang="hr-HR" dirty="0" smtClean="0"/>
              <a:t> </a:t>
            </a:r>
            <a:r>
              <a:rPr lang="hr-HR" dirty="0" err="1" smtClean="0"/>
              <a:t>officials</a:t>
            </a:r>
            <a:r>
              <a:rPr lang="hr-HR" dirty="0" smtClean="0"/>
              <a:t> </a:t>
            </a:r>
            <a:r>
              <a:rPr lang="hr-HR" dirty="0" err="1" smtClean="0"/>
              <a:t>devote</a:t>
            </a:r>
            <a:r>
              <a:rPr lang="hr-HR" dirty="0" smtClean="0"/>
              <a:t> </a:t>
            </a:r>
            <a:r>
              <a:rPr lang="hr-HR" dirty="0" err="1" smtClean="0"/>
              <a:t>themselves</a:t>
            </a:r>
            <a:r>
              <a:rPr lang="hr-HR" dirty="0" smtClean="0"/>
              <a:t> </a:t>
            </a:r>
            <a:r>
              <a:rPr lang="hr-HR" dirty="0" err="1" smtClean="0"/>
              <a:t>fully</a:t>
            </a:r>
            <a:r>
              <a:rPr lang="hr-HR" dirty="0" smtClean="0"/>
              <a:t> </a:t>
            </a:r>
            <a:r>
              <a:rPr lang="hr-HR" dirty="0" err="1" smtClean="0"/>
              <a:t>to</a:t>
            </a:r>
            <a:r>
              <a:rPr lang="hr-HR" dirty="0" smtClean="0"/>
              <a:t> </a:t>
            </a:r>
            <a:r>
              <a:rPr lang="hr-HR" dirty="0" err="1" smtClean="0"/>
              <a:t>their</a:t>
            </a:r>
            <a:r>
              <a:rPr lang="hr-HR" dirty="0" smtClean="0"/>
              <a:t> </a:t>
            </a:r>
            <a:r>
              <a:rPr lang="hr-HR" dirty="0" err="1" smtClean="0"/>
              <a:t>public</a:t>
            </a:r>
            <a:r>
              <a:rPr lang="hr-HR" dirty="0" smtClean="0"/>
              <a:t> </a:t>
            </a:r>
            <a:r>
              <a:rPr lang="hr-HR" dirty="0" err="1" smtClean="0"/>
              <a:t>functions</a:t>
            </a:r>
            <a:r>
              <a:rPr lang="hr-HR" dirty="0" smtClean="0"/>
              <a:t> </a:t>
            </a:r>
            <a:r>
              <a:rPr lang="hr-HR" dirty="0" err="1" smtClean="0"/>
              <a:t>and</a:t>
            </a:r>
            <a:r>
              <a:rPr lang="hr-HR" dirty="0" smtClean="0"/>
              <a:t> </a:t>
            </a:r>
            <a:r>
              <a:rPr lang="hr-HR" dirty="0" err="1" smtClean="0"/>
              <a:t>avoid</a:t>
            </a:r>
            <a:r>
              <a:rPr lang="hr-HR" dirty="0" smtClean="0"/>
              <a:t> </a:t>
            </a:r>
            <a:r>
              <a:rPr lang="hr-HR" dirty="0" err="1" smtClean="0"/>
              <a:t>conflicts</a:t>
            </a:r>
            <a:r>
              <a:rPr lang="hr-HR" dirty="0" smtClean="0"/>
              <a:t> </a:t>
            </a:r>
            <a:r>
              <a:rPr lang="hr-HR" dirty="0" err="1" smtClean="0"/>
              <a:t>of</a:t>
            </a:r>
            <a:r>
              <a:rPr lang="hr-HR" dirty="0" smtClean="0"/>
              <a:t> </a:t>
            </a:r>
            <a:r>
              <a:rPr lang="hr-HR" dirty="0" err="1" smtClean="0"/>
              <a:t>interest</a:t>
            </a:r>
            <a:r>
              <a:rPr lang="hr-HR" dirty="0" smtClean="0"/>
              <a:t> </a:t>
            </a:r>
            <a:r>
              <a:rPr lang="hr-HR" dirty="0" err="1" smtClean="0"/>
              <a:t>and</a:t>
            </a:r>
            <a:r>
              <a:rPr lang="hr-HR" dirty="0" smtClean="0"/>
              <a:t> </a:t>
            </a:r>
            <a:r>
              <a:rPr lang="hr-HR" dirty="0" err="1" smtClean="0"/>
              <a:t>corruption</a:t>
            </a:r>
            <a:r>
              <a:rPr lang="hr-HR" dirty="0" smtClean="0"/>
              <a:t>, </a:t>
            </a:r>
            <a:r>
              <a:rPr lang="hr-HR" dirty="0" err="1" smtClean="0"/>
              <a:t>public</a:t>
            </a:r>
            <a:r>
              <a:rPr lang="hr-HR" dirty="0" smtClean="0"/>
              <a:t> </a:t>
            </a:r>
            <a:r>
              <a:rPr lang="hr-HR" dirty="0" err="1" smtClean="0"/>
              <a:t>officials</a:t>
            </a:r>
            <a:r>
              <a:rPr lang="hr-HR" dirty="0" smtClean="0"/>
              <a:t> </a:t>
            </a:r>
            <a:r>
              <a:rPr lang="hr-HR" dirty="0" err="1" smtClean="0"/>
              <a:t>may</a:t>
            </a:r>
            <a:r>
              <a:rPr lang="hr-HR" dirty="0" smtClean="0"/>
              <a:t> </a:t>
            </a:r>
            <a:r>
              <a:rPr lang="hr-HR" dirty="0" err="1" smtClean="0"/>
              <a:t>be</a:t>
            </a:r>
            <a:r>
              <a:rPr lang="hr-HR" dirty="0" smtClean="0"/>
              <a:t> </a:t>
            </a:r>
            <a:r>
              <a:rPr lang="hr-HR" dirty="0" err="1" smtClean="0"/>
              <a:t>subject</a:t>
            </a:r>
            <a:r>
              <a:rPr lang="hr-HR" dirty="0" smtClean="0"/>
              <a:t> </a:t>
            </a:r>
            <a:r>
              <a:rPr lang="hr-HR" dirty="0" err="1" smtClean="0"/>
              <a:t>to</a:t>
            </a:r>
            <a:r>
              <a:rPr lang="hr-HR" dirty="0" smtClean="0"/>
              <a:t> </a:t>
            </a:r>
            <a:r>
              <a:rPr lang="hr-HR" dirty="0" err="1" smtClean="0"/>
              <a:t>certain</a:t>
            </a:r>
            <a:r>
              <a:rPr lang="hr-HR" dirty="0" smtClean="0"/>
              <a:t> </a:t>
            </a:r>
            <a:r>
              <a:rPr lang="hr-HR" dirty="0" err="1" smtClean="0"/>
              <a:t>restrictions</a:t>
            </a:r>
            <a:r>
              <a:rPr lang="hr-HR" dirty="0" smtClean="0"/>
              <a:t> </a:t>
            </a:r>
            <a:r>
              <a:rPr lang="hr-HR" dirty="0" err="1" smtClean="0"/>
              <a:t>regarding</a:t>
            </a:r>
            <a:r>
              <a:rPr lang="hr-HR" dirty="0" smtClean="0"/>
              <a:t> </a:t>
            </a:r>
            <a:r>
              <a:rPr lang="hr-HR" dirty="0" err="1" smtClean="0"/>
              <a:t>second</a:t>
            </a:r>
            <a:r>
              <a:rPr lang="hr-HR" dirty="0" smtClean="0"/>
              <a:t> </a:t>
            </a:r>
            <a:r>
              <a:rPr lang="hr-HR" dirty="0" err="1" smtClean="0"/>
              <a:t>jobs</a:t>
            </a:r>
            <a:r>
              <a:rPr lang="hr-HR" dirty="0" smtClean="0"/>
              <a:t> or </a:t>
            </a:r>
            <a:r>
              <a:rPr lang="hr-HR" dirty="0" err="1" smtClean="0"/>
              <a:t>the</a:t>
            </a:r>
            <a:r>
              <a:rPr lang="hr-HR" dirty="0" smtClean="0"/>
              <a:t> </a:t>
            </a:r>
            <a:r>
              <a:rPr lang="hr-HR" dirty="0" err="1" smtClean="0"/>
              <a:t>carrying</a:t>
            </a:r>
            <a:r>
              <a:rPr lang="hr-HR" dirty="0" smtClean="0"/>
              <a:t> </a:t>
            </a:r>
            <a:r>
              <a:rPr lang="hr-HR" dirty="0" err="1" smtClean="0"/>
              <a:t>out</a:t>
            </a:r>
            <a:r>
              <a:rPr lang="hr-HR" dirty="0" smtClean="0"/>
              <a:t> </a:t>
            </a:r>
            <a:r>
              <a:rPr lang="hr-HR" dirty="0" err="1" smtClean="0"/>
              <a:t>of</a:t>
            </a:r>
            <a:r>
              <a:rPr lang="hr-HR" dirty="0" smtClean="0"/>
              <a:t>, </a:t>
            </a:r>
            <a:r>
              <a:rPr lang="hr-HR" dirty="0" err="1" smtClean="0"/>
              <a:t>or</a:t>
            </a:r>
            <a:r>
              <a:rPr lang="hr-HR" dirty="0" smtClean="0"/>
              <a:t> </a:t>
            </a:r>
            <a:r>
              <a:rPr lang="hr-HR" dirty="0" err="1" smtClean="0"/>
              <a:t>participation</a:t>
            </a:r>
            <a:r>
              <a:rPr lang="hr-HR" dirty="0" smtClean="0"/>
              <a:t> </a:t>
            </a:r>
            <a:r>
              <a:rPr lang="hr-HR" dirty="0" err="1" smtClean="0"/>
              <a:t>in</a:t>
            </a:r>
            <a:r>
              <a:rPr lang="hr-HR" dirty="0" smtClean="0"/>
              <a:t>, </a:t>
            </a:r>
            <a:r>
              <a:rPr lang="hr-HR" dirty="0" err="1" smtClean="0"/>
              <a:t>certain</a:t>
            </a:r>
            <a:r>
              <a:rPr lang="hr-HR" dirty="0" smtClean="0"/>
              <a:t> </a:t>
            </a:r>
            <a:r>
              <a:rPr lang="hr-HR" dirty="0" err="1" smtClean="0"/>
              <a:t>activities</a:t>
            </a:r>
            <a:r>
              <a:rPr lang="hr-HR" dirty="0" smtClean="0"/>
              <a:t>. </a:t>
            </a:r>
          </a:p>
          <a:p>
            <a:pPr>
              <a:buNone/>
            </a:pPr>
            <a:r>
              <a:rPr lang="hr-HR" dirty="0" smtClean="0"/>
              <a:t>	https://wcd.coe.int/ViewDoc.jsp?id=340515&amp;Site=COE</a:t>
            </a:r>
          </a:p>
          <a:p>
            <a:pPr>
              <a:buNone/>
            </a:pPr>
            <a:r>
              <a:rPr lang="hr-HR" dirty="0" smtClean="0"/>
              <a:t> </a:t>
            </a:r>
          </a:p>
          <a:p>
            <a:pPr>
              <a:buNone/>
            </a:pPr>
            <a:endParaRPr lang="en-US" dirty="0"/>
          </a:p>
        </p:txBody>
      </p:sp>
    </p:spTree>
    <p:extLst>
      <p:ext uri="{BB962C8B-B14F-4D97-AF65-F5344CB8AC3E}">
        <p14:creationId xmlns:p14="http://schemas.microsoft.com/office/powerpoint/2010/main" val="2797123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Zabrane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hr-HR" dirty="0" smtClean="0"/>
              <a:t>Ekstremno jasan  oblik sukoba interesa jest poslovanje sa svojom kompanijom (</a:t>
            </a:r>
            <a:r>
              <a:rPr lang="hr-HR" dirty="0" err="1" smtClean="0"/>
              <a:t>self</a:t>
            </a:r>
            <a:r>
              <a:rPr lang="hr-HR" dirty="0" smtClean="0"/>
              <a:t>-</a:t>
            </a:r>
            <a:r>
              <a:rPr lang="hr-HR" dirty="0" err="1" smtClean="0"/>
              <a:t>dealing</a:t>
            </a:r>
            <a:r>
              <a:rPr lang="hr-HR" dirty="0" smtClean="0"/>
              <a:t>) i mnoge zemlje poznaju taj oblik upravljanja svojom imovinom. Radi se o ugovornom odnosu u kojem se puna ovlast odlučivanja udjelima ili dionicama prenosi na treću (nepovezanu) osobu </a:t>
            </a:r>
          </a:p>
          <a:p>
            <a:pPr>
              <a:buNone/>
            </a:pPr>
            <a:r>
              <a:rPr lang="hr-HR" dirty="0" smtClean="0"/>
              <a:t>	A  trust </a:t>
            </a:r>
            <a:r>
              <a:rPr lang="hr-HR" dirty="0" err="1" smtClean="0"/>
              <a:t>in</a:t>
            </a:r>
            <a:r>
              <a:rPr lang="hr-HR" dirty="0" smtClean="0"/>
              <a:t> </a:t>
            </a:r>
            <a:r>
              <a:rPr lang="hr-HR" dirty="0" err="1" smtClean="0"/>
              <a:t>which</a:t>
            </a:r>
            <a:r>
              <a:rPr lang="hr-HR" dirty="0" smtClean="0"/>
              <a:t> </a:t>
            </a:r>
            <a:r>
              <a:rPr lang="hr-HR" dirty="0" err="1" smtClean="0"/>
              <a:t>the</a:t>
            </a:r>
            <a:r>
              <a:rPr lang="hr-HR" dirty="0" smtClean="0"/>
              <a:t> </a:t>
            </a:r>
            <a:r>
              <a:rPr lang="hr-HR" dirty="0" err="1" smtClean="0"/>
              <a:t>executors</a:t>
            </a:r>
            <a:r>
              <a:rPr lang="hr-HR" dirty="0" smtClean="0"/>
              <a:t> </a:t>
            </a:r>
            <a:r>
              <a:rPr lang="hr-HR" dirty="0" err="1" smtClean="0"/>
              <a:t>have</a:t>
            </a:r>
            <a:r>
              <a:rPr lang="hr-HR" dirty="0" smtClean="0"/>
              <a:t> </a:t>
            </a:r>
            <a:r>
              <a:rPr lang="hr-HR" dirty="0" err="1" smtClean="0"/>
              <a:t>full</a:t>
            </a:r>
            <a:r>
              <a:rPr lang="hr-HR" dirty="0" smtClean="0"/>
              <a:t> </a:t>
            </a:r>
            <a:r>
              <a:rPr lang="hr-HR" dirty="0" err="1" smtClean="0"/>
              <a:t>discretion</a:t>
            </a:r>
            <a:r>
              <a:rPr lang="hr-HR" dirty="0" smtClean="0"/>
              <a:t> </a:t>
            </a:r>
            <a:r>
              <a:rPr lang="hr-HR" dirty="0" err="1" smtClean="0"/>
              <a:t>over</a:t>
            </a:r>
            <a:r>
              <a:rPr lang="hr-HR" dirty="0" smtClean="0"/>
              <a:t> </a:t>
            </a:r>
            <a:r>
              <a:rPr lang="hr-HR" dirty="0" err="1" smtClean="0"/>
              <a:t>the</a:t>
            </a:r>
            <a:r>
              <a:rPr lang="hr-HR" dirty="0" smtClean="0"/>
              <a:t> </a:t>
            </a:r>
            <a:r>
              <a:rPr lang="hr-HR" dirty="0" err="1" smtClean="0"/>
              <a:t>assets</a:t>
            </a:r>
            <a:r>
              <a:rPr lang="hr-HR" dirty="0" smtClean="0"/>
              <a:t>, </a:t>
            </a:r>
            <a:r>
              <a:rPr lang="hr-HR" dirty="0" err="1" smtClean="0"/>
              <a:t>and</a:t>
            </a:r>
            <a:r>
              <a:rPr lang="hr-HR" dirty="0" smtClean="0"/>
              <a:t> </a:t>
            </a:r>
            <a:r>
              <a:rPr lang="hr-HR" dirty="0" err="1" smtClean="0"/>
              <a:t>the</a:t>
            </a:r>
            <a:r>
              <a:rPr lang="hr-HR" dirty="0" smtClean="0"/>
              <a:t> </a:t>
            </a:r>
            <a:r>
              <a:rPr lang="hr-HR" dirty="0" err="1" smtClean="0"/>
              <a:t>trust</a:t>
            </a:r>
            <a:r>
              <a:rPr lang="hr-HR" dirty="0" smtClean="0"/>
              <a:t> </a:t>
            </a:r>
            <a:r>
              <a:rPr lang="hr-HR" dirty="0" err="1" smtClean="0"/>
              <a:t>beneficiaries</a:t>
            </a:r>
            <a:r>
              <a:rPr lang="hr-HR" dirty="0" smtClean="0"/>
              <a:t> </a:t>
            </a:r>
            <a:r>
              <a:rPr lang="hr-HR" dirty="0" err="1" smtClean="0"/>
              <a:t>have</a:t>
            </a:r>
            <a:r>
              <a:rPr lang="hr-HR" dirty="0" smtClean="0"/>
              <a:t> no </a:t>
            </a:r>
            <a:r>
              <a:rPr lang="hr-HR" dirty="0" err="1" smtClean="0"/>
              <a:t>knowledge</a:t>
            </a:r>
            <a:r>
              <a:rPr lang="hr-HR" dirty="0" smtClean="0"/>
              <a:t> </a:t>
            </a:r>
            <a:r>
              <a:rPr lang="hr-HR" dirty="0" err="1" smtClean="0"/>
              <a:t>of</a:t>
            </a:r>
            <a:r>
              <a:rPr lang="hr-HR" dirty="0" smtClean="0"/>
              <a:t> </a:t>
            </a:r>
            <a:r>
              <a:rPr lang="hr-HR" dirty="0" err="1" smtClean="0"/>
              <a:t>the</a:t>
            </a:r>
            <a:r>
              <a:rPr lang="hr-HR" dirty="0" smtClean="0"/>
              <a:t> </a:t>
            </a:r>
            <a:r>
              <a:rPr lang="hr-HR" dirty="0" err="1" smtClean="0"/>
              <a:t>holdings</a:t>
            </a:r>
            <a:r>
              <a:rPr lang="hr-HR" dirty="0" smtClean="0"/>
              <a:t> </a:t>
            </a:r>
            <a:r>
              <a:rPr lang="hr-HR" dirty="0" err="1" smtClean="0"/>
              <a:t>of</a:t>
            </a:r>
            <a:r>
              <a:rPr lang="hr-HR" dirty="0" smtClean="0"/>
              <a:t> </a:t>
            </a:r>
            <a:r>
              <a:rPr lang="hr-HR" dirty="0" err="1" smtClean="0"/>
              <a:t>the</a:t>
            </a:r>
            <a:r>
              <a:rPr lang="hr-HR" dirty="0" smtClean="0"/>
              <a:t> trust. </a:t>
            </a:r>
            <a:r>
              <a:rPr lang="hr-HR" dirty="0" err="1" smtClean="0"/>
              <a:t>Blind</a:t>
            </a:r>
            <a:r>
              <a:rPr lang="hr-HR" dirty="0" smtClean="0"/>
              <a:t> </a:t>
            </a:r>
            <a:r>
              <a:rPr lang="hr-HR" dirty="0" err="1" smtClean="0"/>
              <a:t>trusts</a:t>
            </a:r>
            <a:r>
              <a:rPr lang="hr-HR" dirty="0" smtClean="0"/>
              <a:t> are </a:t>
            </a:r>
            <a:r>
              <a:rPr lang="hr-HR" dirty="0" err="1" smtClean="0"/>
              <a:t>generally</a:t>
            </a:r>
            <a:r>
              <a:rPr lang="hr-HR" dirty="0" smtClean="0"/>
              <a:t> </a:t>
            </a:r>
            <a:r>
              <a:rPr lang="hr-HR" dirty="0" err="1" smtClean="0"/>
              <a:t>used</a:t>
            </a:r>
            <a:r>
              <a:rPr lang="hr-HR" dirty="0" smtClean="0"/>
              <a:t> </a:t>
            </a:r>
            <a:r>
              <a:rPr lang="hr-HR" dirty="0" err="1" smtClean="0"/>
              <a:t>when</a:t>
            </a:r>
            <a:r>
              <a:rPr lang="hr-HR" dirty="0" smtClean="0"/>
              <a:t> a </a:t>
            </a:r>
            <a:r>
              <a:rPr lang="hr-HR" dirty="0" err="1" smtClean="0"/>
              <a:t>trustor</a:t>
            </a:r>
            <a:r>
              <a:rPr lang="hr-HR" dirty="0" smtClean="0"/>
              <a:t> </a:t>
            </a:r>
            <a:r>
              <a:rPr lang="hr-HR" dirty="0" err="1" smtClean="0"/>
              <a:t>wishes</a:t>
            </a:r>
            <a:r>
              <a:rPr lang="hr-HR" dirty="0" smtClean="0"/>
              <a:t> to </a:t>
            </a:r>
            <a:r>
              <a:rPr lang="hr-HR" dirty="0" err="1" smtClean="0"/>
              <a:t>keep</a:t>
            </a:r>
            <a:r>
              <a:rPr lang="hr-HR" dirty="0" smtClean="0"/>
              <a:t> </a:t>
            </a:r>
            <a:r>
              <a:rPr lang="hr-HR" dirty="0" err="1" smtClean="0"/>
              <a:t>the</a:t>
            </a:r>
            <a:r>
              <a:rPr lang="hr-HR" dirty="0" smtClean="0"/>
              <a:t> </a:t>
            </a:r>
            <a:r>
              <a:rPr lang="hr-HR" dirty="0" err="1" smtClean="0"/>
              <a:t>beneficiary</a:t>
            </a:r>
            <a:r>
              <a:rPr lang="hr-HR" dirty="0" smtClean="0"/>
              <a:t> </a:t>
            </a:r>
            <a:r>
              <a:rPr lang="hr-HR" dirty="0" err="1" smtClean="0"/>
              <a:t>unaware</a:t>
            </a:r>
            <a:r>
              <a:rPr lang="hr-HR" dirty="0" smtClean="0"/>
              <a:t> </a:t>
            </a:r>
            <a:r>
              <a:rPr lang="hr-HR" dirty="0" err="1" smtClean="0"/>
              <a:t>of</a:t>
            </a:r>
            <a:r>
              <a:rPr lang="hr-HR" dirty="0" smtClean="0"/>
              <a:t> </a:t>
            </a:r>
            <a:r>
              <a:rPr lang="hr-HR" dirty="0" err="1" smtClean="0"/>
              <a:t>the</a:t>
            </a:r>
            <a:r>
              <a:rPr lang="hr-HR" dirty="0" smtClean="0"/>
              <a:t> </a:t>
            </a:r>
            <a:r>
              <a:rPr lang="hr-HR" dirty="0" err="1" smtClean="0"/>
              <a:t>specific</a:t>
            </a:r>
            <a:r>
              <a:rPr lang="hr-HR" dirty="0" smtClean="0"/>
              <a:t> </a:t>
            </a:r>
            <a:r>
              <a:rPr lang="hr-HR" dirty="0" err="1" smtClean="0"/>
              <a:t>assets</a:t>
            </a:r>
            <a:r>
              <a:rPr lang="hr-HR" dirty="0" smtClean="0"/>
              <a:t> </a:t>
            </a:r>
            <a:r>
              <a:rPr lang="hr-HR" dirty="0" err="1" smtClean="0"/>
              <a:t>in</a:t>
            </a:r>
            <a:r>
              <a:rPr lang="hr-HR" dirty="0" smtClean="0"/>
              <a:t> </a:t>
            </a:r>
            <a:r>
              <a:rPr lang="hr-HR" dirty="0" err="1" smtClean="0"/>
              <a:t>the</a:t>
            </a:r>
            <a:r>
              <a:rPr lang="hr-HR" dirty="0" smtClean="0"/>
              <a:t> trust, </a:t>
            </a:r>
            <a:r>
              <a:rPr lang="hr-HR" dirty="0" err="1" smtClean="0"/>
              <a:t>such</a:t>
            </a:r>
            <a:r>
              <a:rPr lang="hr-HR" dirty="0" smtClean="0"/>
              <a:t> as to </a:t>
            </a:r>
            <a:r>
              <a:rPr lang="hr-HR" dirty="0" err="1" smtClean="0"/>
              <a:t>avoid</a:t>
            </a:r>
            <a:r>
              <a:rPr lang="hr-HR" dirty="0" smtClean="0"/>
              <a:t> </a:t>
            </a:r>
            <a:r>
              <a:rPr lang="hr-HR" dirty="0" err="1" smtClean="0"/>
              <a:t>conflict</a:t>
            </a:r>
            <a:r>
              <a:rPr lang="hr-HR" dirty="0" smtClean="0"/>
              <a:t> </a:t>
            </a:r>
            <a:r>
              <a:rPr lang="hr-HR" dirty="0" err="1" smtClean="0"/>
              <a:t>of</a:t>
            </a:r>
            <a:r>
              <a:rPr lang="hr-HR" dirty="0" smtClean="0"/>
              <a:t> </a:t>
            </a:r>
            <a:r>
              <a:rPr lang="hr-HR" dirty="0" err="1" smtClean="0"/>
              <a:t>interest</a:t>
            </a:r>
            <a:r>
              <a:rPr lang="hr-HR" dirty="0" smtClean="0"/>
              <a:t> </a:t>
            </a:r>
            <a:r>
              <a:rPr lang="hr-HR" dirty="0" err="1" smtClean="0"/>
              <a:t>between</a:t>
            </a:r>
            <a:r>
              <a:rPr lang="hr-HR" dirty="0" smtClean="0"/>
              <a:t> </a:t>
            </a:r>
            <a:r>
              <a:rPr lang="hr-HR" dirty="0" err="1" smtClean="0"/>
              <a:t>the</a:t>
            </a:r>
            <a:r>
              <a:rPr lang="hr-HR" dirty="0" smtClean="0"/>
              <a:t> </a:t>
            </a:r>
            <a:r>
              <a:rPr lang="hr-HR" dirty="0" err="1" smtClean="0"/>
              <a:t>beneficiary</a:t>
            </a:r>
            <a:r>
              <a:rPr lang="hr-HR" dirty="0" smtClean="0"/>
              <a:t> </a:t>
            </a:r>
            <a:r>
              <a:rPr lang="hr-HR" dirty="0" err="1" smtClean="0"/>
              <a:t>and</a:t>
            </a:r>
            <a:r>
              <a:rPr lang="hr-HR" dirty="0" smtClean="0"/>
              <a:t> </a:t>
            </a:r>
            <a:r>
              <a:rPr lang="hr-HR" dirty="0" err="1" smtClean="0"/>
              <a:t>the</a:t>
            </a:r>
            <a:r>
              <a:rPr lang="hr-HR" dirty="0" smtClean="0"/>
              <a:t> </a:t>
            </a:r>
            <a:r>
              <a:rPr lang="hr-HR" dirty="0" err="1" smtClean="0"/>
              <a:t>investments</a:t>
            </a:r>
            <a:r>
              <a:rPr lang="hr-HR" dirty="0" smtClean="0"/>
              <a:t>. </a:t>
            </a:r>
          </a:p>
          <a:p>
            <a:pPr>
              <a:buNone/>
            </a:pPr>
            <a:r>
              <a:rPr lang="hr-HR" dirty="0" smtClean="0"/>
              <a:t/>
            </a:r>
            <a:br>
              <a:rPr lang="hr-HR" dirty="0" smtClean="0"/>
            </a:br>
            <a:r>
              <a:rPr lang="hr-HR" u="sng" dirty="0" smtClean="0">
                <a:hlinkClick r:id="rId2"/>
              </a:rPr>
              <a:t>http://www.investopedia.com/</a:t>
            </a:r>
            <a:r>
              <a:rPr lang="hr-HR" u="sng" dirty="0" err="1" smtClean="0">
                <a:hlinkClick r:id="rId2"/>
              </a:rPr>
              <a:t>terms</a:t>
            </a:r>
            <a:r>
              <a:rPr lang="hr-HR" u="sng" dirty="0" smtClean="0">
                <a:hlinkClick r:id="rId2"/>
              </a:rPr>
              <a:t>/b/</a:t>
            </a:r>
            <a:r>
              <a:rPr lang="hr-HR" u="sng" dirty="0" err="1" smtClean="0">
                <a:hlinkClick r:id="rId2"/>
              </a:rPr>
              <a:t>blindtrust.asp</a:t>
            </a:r>
            <a:r>
              <a:rPr lang="hr-HR" u="sng" dirty="0" smtClean="0">
                <a:hlinkClick r:id="rId2"/>
              </a:rPr>
              <a:t>#axzz1lQ35WiI5</a:t>
            </a:r>
            <a:r>
              <a:rPr lang="hr-HR" dirty="0" smtClean="0"/>
              <a:t> </a:t>
            </a:r>
          </a:p>
          <a:p>
            <a:pPr>
              <a:buNone/>
            </a:pPr>
            <a:r>
              <a:rPr lang="hr-HR" dirty="0" smtClean="0"/>
              <a:t>	</a:t>
            </a:r>
            <a:r>
              <a:rPr lang="hr-HR" u="sng" dirty="0" smtClean="0">
                <a:hlinkClick r:id="rId2"/>
              </a:rPr>
              <a:t>http://www.investopedia.com/</a:t>
            </a:r>
            <a:r>
              <a:rPr lang="hr-HR" u="sng" dirty="0" err="1" smtClean="0">
                <a:hlinkClick r:id="rId2"/>
              </a:rPr>
              <a:t>terms</a:t>
            </a:r>
            <a:r>
              <a:rPr lang="hr-HR" u="sng" dirty="0" smtClean="0">
                <a:hlinkClick r:id="rId2"/>
              </a:rPr>
              <a:t>/b/</a:t>
            </a:r>
            <a:r>
              <a:rPr lang="hr-HR" u="sng" dirty="0" err="1" smtClean="0">
                <a:hlinkClick r:id="rId2"/>
              </a:rPr>
              <a:t>blindtrust.asp</a:t>
            </a:r>
            <a:r>
              <a:rPr lang="hr-HR" u="sng" dirty="0" smtClean="0">
                <a:hlinkClick r:id="rId2"/>
              </a:rPr>
              <a:t>#ixzz1lQ3ngrD8</a:t>
            </a:r>
            <a:r>
              <a:rPr lang="hr-HR" dirty="0" smtClean="0"/>
              <a:t/>
            </a:r>
            <a:br>
              <a:rPr lang="hr-HR" dirty="0" smtClean="0"/>
            </a:br>
            <a:r>
              <a:rPr lang="hr-HR" u="sng" dirty="0" smtClean="0">
                <a:hlinkClick r:id="rId2"/>
              </a:rPr>
              <a:t>http://www.investopedia.com/</a:t>
            </a:r>
            <a:r>
              <a:rPr lang="hr-HR" u="sng" dirty="0" err="1" smtClean="0">
                <a:hlinkClick r:id="rId2"/>
              </a:rPr>
              <a:t>terms</a:t>
            </a:r>
            <a:r>
              <a:rPr lang="hr-HR" u="sng" dirty="0" smtClean="0">
                <a:hlinkClick r:id="rId2"/>
              </a:rPr>
              <a:t>/b/</a:t>
            </a:r>
            <a:r>
              <a:rPr lang="hr-HR" u="sng" dirty="0" err="1" smtClean="0">
                <a:hlinkClick r:id="rId2"/>
              </a:rPr>
              <a:t>blindtrust.asp</a:t>
            </a:r>
            <a:r>
              <a:rPr lang="hr-HR" u="sng" dirty="0" smtClean="0">
                <a:hlinkClick r:id="rId2"/>
              </a:rPr>
              <a:t>#ixzz1lQ3FzuMz</a:t>
            </a:r>
            <a:endParaRPr lang="hr-HR" u="sng" dirty="0" smtClean="0"/>
          </a:p>
          <a:p>
            <a:pPr>
              <a:buNone/>
            </a:pPr>
            <a:endParaRPr lang="hr-HR" dirty="0" smtClean="0"/>
          </a:p>
          <a:p>
            <a:pPr>
              <a:buNone/>
            </a:pPr>
            <a:r>
              <a:rPr lang="hr-HR" dirty="0" smtClean="0"/>
              <a:t>Treba razumjeti prigovore koji se u Hrvatskoj daju tom rješenju, bez obzira na formulaciju zakonskog teksta. S jedne strane prigovori su u suviše restriktivnom pristupu (jer se ograničava vlasništvo), a s druge strane naglašava se da realno nije moguća kontrola zabranjenih instrukcija, pa da odredbe treba pooštriti. Međutim radi se o ustavom dozvoljenom i funkcionalnom rješenju, a pojačati kontrolu i restriktivnije postaviti uvjete (recimo odricanjem od vlasništva) nije proporcionalno svrsi zakona.</a:t>
            </a:r>
          </a:p>
          <a:p>
            <a:pPr>
              <a:buNone/>
            </a:pPr>
            <a:r>
              <a:rPr lang="hr-HR" dirty="0" smtClean="0"/>
              <a:t>Način  imenovanja članova nadzornih odbora riješen je izmjenama Zakona o sprječavanju konflikta interesa 25 siječnja 2012.</a:t>
            </a:r>
          </a:p>
          <a:p>
            <a:pPr>
              <a:buNone/>
            </a:pPr>
            <a:r>
              <a:rPr lang="hr-HR" dirty="0" smtClean="0"/>
              <a:t> </a:t>
            </a:r>
          </a:p>
          <a:p>
            <a:pPr>
              <a:buNone/>
            </a:pPr>
            <a:r>
              <a:rPr lang="hr-HR" dirty="0" smtClean="0"/>
              <a:t> </a:t>
            </a:r>
          </a:p>
          <a:p>
            <a:pPr>
              <a:buNone/>
            </a:pPr>
            <a:endParaRPr lang="en-US" dirty="0"/>
          </a:p>
        </p:txBody>
      </p:sp>
    </p:spTree>
    <p:extLst>
      <p:ext uri="{BB962C8B-B14F-4D97-AF65-F5344CB8AC3E}">
        <p14:creationId xmlns:p14="http://schemas.microsoft.com/office/powerpoint/2010/main" val="15950180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Povjerenstvo sastav</a:t>
            </a:r>
            <a:endParaRPr lang="en-US" dirty="0"/>
          </a:p>
        </p:txBody>
      </p:sp>
      <p:sp>
        <p:nvSpPr>
          <p:cNvPr id="3" name="Content Placeholder 2"/>
          <p:cNvSpPr>
            <a:spLocks noGrp="1"/>
          </p:cNvSpPr>
          <p:nvPr>
            <p:ph idx="1"/>
          </p:nvPr>
        </p:nvSpPr>
        <p:spPr/>
        <p:txBody>
          <a:bodyPr>
            <a:normAutofit fontScale="77500" lnSpcReduction="20000"/>
          </a:bodyPr>
          <a:lstStyle/>
          <a:p>
            <a:pPr lvl="0">
              <a:buNone/>
            </a:pPr>
            <a:r>
              <a:rPr lang="hr-HR" dirty="0" smtClean="0"/>
              <a:t>Postoje dva </a:t>
            </a:r>
            <a:r>
              <a:rPr lang="hr-HR" dirty="0" err="1" smtClean="0"/>
              <a:t>idealtipska</a:t>
            </a:r>
            <a:r>
              <a:rPr lang="hr-HR" dirty="0" smtClean="0"/>
              <a:t> organizacijska rješenja za obavljanje tih funkcija. Prvi se temelji na ideji samostalne autoregulacije od strane same političke klase. Organizacijski takvo tijelo vezuje se uz parlament, imaju sastav koji jamči čvrstu vezu sa političkim institucijama, vanjske članove eksperte, njihova mišljenja i stavovi su kolegijalni savjeti  (</a:t>
            </a:r>
            <a:r>
              <a:rPr lang="hr-HR" dirty="0" err="1" smtClean="0"/>
              <a:t>peer</a:t>
            </a:r>
            <a:r>
              <a:rPr lang="hr-HR" dirty="0" smtClean="0"/>
              <a:t>'s </a:t>
            </a:r>
            <a:r>
              <a:rPr lang="hr-HR" dirty="0" err="1" smtClean="0"/>
              <a:t>compliance</a:t>
            </a:r>
            <a:r>
              <a:rPr lang="hr-HR" dirty="0" smtClean="0"/>
              <a:t>), sistematiziraju i grade praksu etičkih prosudbi. Ovaj model dominira u većini europskih zemalja i europskim institucijama.</a:t>
            </a:r>
          </a:p>
          <a:p>
            <a:pPr lvl="0">
              <a:buNone/>
            </a:pPr>
            <a:r>
              <a:rPr lang="hr-HR" dirty="0" smtClean="0"/>
              <a:t>Drugi tip su nezavisna tijela, no obično pod nadzorom parlamenta („</a:t>
            </a:r>
            <a:r>
              <a:rPr lang="hr-HR" dirty="0" err="1" smtClean="0"/>
              <a:t>Independent</a:t>
            </a:r>
            <a:r>
              <a:rPr lang="hr-HR" dirty="0" smtClean="0"/>
              <a:t> </a:t>
            </a:r>
            <a:r>
              <a:rPr lang="hr-HR" dirty="0" err="1" smtClean="0"/>
              <a:t>with</a:t>
            </a:r>
            <a:r>
              <a:rPr lang="hr-HR" dirty="0" smtClean="0"/>
              <a:t> own </a:t>
            </a:r>
            <a:r>
              <a:rPr lang="hr-HR" dirty="0" err="1" smtClean="0"/>
              <a:t>budget</a:t>
            </a:r>
            <a:r>
              <a:rPr lang="hr-HR" dirty="0" smtClean="0"/>
              <a:t>, </a:t>
            </a:r>
            <a:r>
              <a:rPr lang="hr-HR" dirty="0" err="1" smtClean="0"/>
              <a:t>mostly</a:t>
            </a:r>
            <a:r>
              <a:rPr lang="hr-HR" dirty="0" smtClean="0"/>
              <a:t> </a:t>
            </a:r>
            <a:r>
              <a:rPr lang="hr-HR" dirty="0" err="1" smtClean="0"/>
              <a:t>controlled</a:t>
            </a:r>
            <a:r>
              <a:rPr lang="hr-HR" dirty="0" smtClean="0"/>
              <a:t> </a:t>
            </a:r>
            <a:r>
              <a:rPr lang="hr-HR" dirty="0" err="1" smtClean="0"/>
              <a:t>by</a:t>
            </a:r>
            <a:r>
              <a:rPr lang="hr-HR" dirty="0" smtClean="0"/>
              <a:t> </a:t>
            </a:r>
            <a:r>
              <a:rPr lang="hr-HR" dirty="0" err="1" smtClean="0"/>
              <a:t>Parliament</a:t>
            </a:r>
            <a:r>
              <a:rPr lang="hr-HR" dirty="0" smtClean="0"/>
              <a:t>, 86), uz široko definirane  ovlasti organizacije etičkog obrazovanja, istraživanja etičkih pritužbi određivanja kazni, davanja općih savjetodavnih mišljenja, primanja imovinskih kartica i nadzora izvješća o konfliktu interesa.</a:t>
            </a:r>
          </a:p>
          <a:p>
            <a:pPr lvl="0">
              <a:buNone/>
            </a:pPr>
            <a:r>
              <a:rPr lang="hr-HR" u="sng" dirty="0" smtClean="0">
                <a:hlinkClick r:id="rId2"/>
              </a:rPr>
              <a:t>http://ec.europa.eu/</a:t>
            </a:r>
            <a:r>
              <a:rPr lang="hr-HR" u="sng" dirty="0" err="1" smtClean="0">
                <a:hlinkClick r:id="rId2"/>
              </a:rPr>
              <a:t>dgs</a:t>
            </a:r>
            <a:r>
              <a:rPr lang="hr-HR" u="sng" dirty="0" smtClean="0">
                <a:hlinkClick r:id="rId2"/>
              </a:rPr>
              <a:t>/</a:t>
            </a:r>
            <a:r>
              <a:rPr lang="hr-HR" u="sng" dirty="0" err="1" smtClean="0">
                <a:hlinkClick r:id="rId2"/>
              </a:rPr>
              <a:t>policy</a:t>
            </a:r>
            <a:r>
              <a:rPr lang="hr-HR" u="sng" dirty="0" smtClean="0">
                <a:hlinkClick r:id="rId2"/>
              </a:rPr>
              <a:t>_</a:t>
            </a:r>
            <a:r>
              <a:rPr lang="hr-HR" u="sng" dirty="0" err="1" smtClean="0">
                <a:hlinkClick r:id="rId2"/>
              </a:rPr>
              <a:t>advisers</a:t>
            </a:r>
            <a:r>
              <a:rPr lang="hr-HR" u="sng" dirty="0" smtClean="0">
                <a:hlinkClick r:id="rId2"/>
              </a:rPr>
              <a:t>/</a:t>
            </a:r>
            <a:r>
              <a:rPr lang="hr-HR" u="sng" dirty="0" err="1" smtClean="0">
                <a:hlinkClick r:id="rId2"/>
              </a:rPr>
              <a:t>publications</a:t>
            </a:r>
            <a:r>
              <a:rPr lang="hr-HR" u="sng" dirty="0" smtClean="0">
                <a:hlinkClick r:id="rId2"/>
              </a:rPr>
              <a:t>/</a:t>
            </a:r>
            <a:r>
              <a:rPr lang="hr-HR" u="sng" dirty="0" err="1" smtClean="0">
                <a:hlinkClick r:id="rId2"/>
              </a:rPr>
              <a:t>docs</a:t>
            </a:r>
            <a:r>
              <a:rPr lang="hr-HR" u="sng" dirty="0" smtClean="0">
                <a:hlinkClick r:id="rId2"/>
              </a:rPr>
              <a:t>/</a:t>
            </a:r>
            <a:r>
              <a:rPr lang="hr-HR" u="sng" dirty="0" err="1" smtClean="0">
                <a:hlinkClick r:id="rId2"/>
              </a:rPr>
              <a:t>hpo</a:t>
            </a:r>
            <a:r>
              <a:rPr lang="hr-HR" u="sng" dirty="0" smtClean="0">
                <a:hlinkClick r:id="rId2"/>
              </a:rPr>
              <a:t>_professional_</a:t>
            </a:r>
            <a:r>
              <a:rPr lang="hr-HR" u="sng" dirty="0" err="1" smtClean="0">
                <a:hlinkClick r:id="rId2"/>
              </a:rPr>
              <a:t>ethics</a:t>
            </a:r>
            <a:r>
              <a:rPr lang="hr-HR" u="sng" dirty="0" smtClean="0">
                <a:hlinkClick r:id="rId2"/>
              </a:rPr>
              <a:t>_</a:t>
            </a:r>
            <a:r>
              <a:rPr lang="hr-HR" u="sng" dirty="0" err="1" smtClean="0">
                <a:hlinkClick r:id="rId2"/>
              </a:rPr>
              <a:t>en.pdf</a:t>
            </a:r>
            <a:r>
              <a:rPr lang="hr-HR" dirty="0" smtClean="0"/>
              <a:t> </a:t>
            </a:r>
          </a:p>
          <a:p>
            <a:pPr lvl="0">
              <a:buNone/>
            </a:pPr>
            <a:endParaRPr lang="hr-HR" dirty="0" smtClean="0"/>
          </a:p>
          <a:p>
            <a:pPr lvl="0">
              <a:buNone/>
            </a:pPr>
            <a:r>
              <a:rPr lang="hr-HR" dirty="0" smtClean="0"/>
              <a:t>Ovaj model ne postoji nigdje u čistom obliku, ali glavni elementi dominiraju u SAD, Kanadi, Irskoj.</a:t>
            </a:r>
          </a:p>
          <a:p>
            <a:pPr lvl="0">
              <a:buNone/>
            </a:pPr>
            <a:r>
              <a:rPr lang="hr-HR" dirty="0" smtClean="0"/>
              <a:t>Ideal tip nije stvarnost već pomoćno sredstvo razumijevanja. Naravno da postoje mogućnosti kombiniranja oba rješenja u konkretnoj povijesnoj i  društvenoj stvarnosti. Mnoge, ne samo organizacijske varijable, utječu na konačnu efikasnost, no prije svega politička volja da se prizna potreba njihovog postojanja i korist od djelovanja.</a:t>
            </a:r>
          </a:p>
          <a:p>
            <a:pPr>
              <a:buNone/>
            </a:pPr>
            <a:r>
              <a:rPr lang="hr-HR" dirty="0" smtClean="0"/>
              <a:t> </a:t>
            </a:r>
            <a:endParaRPr lang="hr-HR" dirty="0"/>
          </a:p>
        </p:txBody>
      </p:sp>
    </p:spTree>
    <p:extLst>
      <p:ext uri="{BB962C8B-B14F-4D97-AF65-F5344CB8AC3E}">
        <p14:creationId xmlns:p14="http://schemas.microsoft.com/office/powerpoint/2010/main" val="20425302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Povjerenstvo sastav</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hr-HR" dirty="0" smtClean="0"/>
              <a:t>Postoje velike razlike u ustroju tijela koje se bave etikom javnih dužnosti. Varijabilnost organizacijskih formi je vrlo velika; od neformalnih tijela do komiteta, od odbora do agencija. Ne vidi se da neka od formi  jamči učinkovitost. Etička povjerenstva formirana uz vlast, od EU zemalja postoje u Austriji, Estoniji, Irskoj, Španjolskoj i Velikoj Britaniji.  Većina takvih tijela je internog karaktera. Neke europske zemlje takva tijela nemaju, čak i Komisija takva tijela formiraju na </a:t>
            </a:r>
            <a:r>
              <a:rPr lang="hr-HR" i="1" dirty="0" smtClean="0"/>
              <a:t>ad </a:t>
            </a:r>
            <a:r>
              <a:rPr lang="hr-HR" i="1" dirty="0" err="1" smtClean="0"/>
              <a:t>hoc</a:t>
            </a:r>
            <a:r>
              <a:rPr lang="hr-HR" dirty="0" smtClean="0"/>
              <a:t> bazi.</a:t>
            </a:r>
          </a:p>
          <a:p>
            <a:pPr lvl="0">
              <a:buNone/>
            </a:pPr>
            <a:r>
              <a:rPr lang="hr-HR" dirty="0" smtClean="0"/>
              <a:t>Takva tijela najčešće se vezuju uz predstavnička tijela. pa Austrija, Cipar, Danska, Irska, Madžarska. Litva, Latvija, Poljska, Portugal, Rumunjska, Španjolska i Velika Britanija imaju takva tijela. Europski parlament nema takvo tijelo. Negdje je ovlaštenje takvog tijela vrlo usko (Cipar), </a:t>
            </a:r>
            <a:r>
              <a:rPr lang="hr-HR" dirty="0" err="1" smtClean="0"/>
              <a:t>ičli</a:t>
            </a:r>
            <a:r>
              <a:rPr lang="hr-HR" dirty="0" smtClean="0"/>
              <a:t> postoji više praktički paralelnih tijela (Slovenija, Velika Britanija). IU većini slučajeva, kao i kod nas, povod osnivanju bila je borba protiv korupcije. U tijelima Europske unije, nijedno se s iznimkom Povjerenika za tržišno natjecanje (</a:t>
            </a:r>
            <a:r>
              <a:rPr lang="hr-HR" dirty="0" err="1" smtClean="0"/>
              <a:t>Commissioner</a:t>
            </a:r>
            <a:r>
              <a:rPr lang="hr-HR" dirty="0" smtClean="0"/>
              <a:t> for </a:t>
            </a:r>
            <a:r>
              <a:rPr lang="hr-HR" dirty="0" err="1" smtClean="0"/>
              <a:t>Competoition</a:t>
            </a:r>
            <a:r>
              <a:rPr lang="hr-HR" dirty="0" smtClean="0"/>
              <a:t> koji se bavi i posebnim slučajevima sukoba interesa.</a:t>
            </a:r>
          </a:p>
          <a:p>
            <a:pPr lvl="0">
              <a:buNone/>
            </a:pPr>
            <a:r>
              <a:rPr lang="hr-HR" dirty="0" smtClean="0"/>
              <a:t>Posebno važan slučaj bio je formiranje  </a:t>
            </a:r>
            <a:r>
              <a:rPr lang="hr-HR" i="1" dirty="0" smtClean="0"/>
              <a:t>Visokog  povjerenstva  za  standarde u javnom životu</a:t>
            </a:r>
            <a:r>
              <a:rPr lang="hr-HR" dirty="0" smtClean="0"/>
              <a:t> (</a:t>
            </a:r>
            <a:r>
              <a:rPr lang="hr-HR" dirty="0" err="1" smtClean="0"/>
              <a:t>The</a:t>
            </a:r>
            <a:r>
              <a:rPr lang="hr-HR" dirty="0" smtClean="0"/>
              <a:t> </a:t>
            </a:r>
            <a:r>
              <a:rPr lang="hr-HR" dirty="0" err="1" smtClean="0"/>
              <a:t>Committee</a:t>
            </a:r>
            <a:r>
              <a:rPr lang="hr-HR" dirty="0" smtClean="0"/>
              <a:t> on </a:t>
            </a:r>
            <a:r>
              <a:rPr lang="hr-HR" dirty="0" err="1" smtClean="0"/>
              <a:t>Standards</a:t>
            </a:r>
            <a:r>
              <a:rPr lang="hr-HR" dirty="0" smtClean="0"/>
              <a:t> </a:t>
            </a:r>
            <a:r>
              <a:rPr lang="hr-HR" dirty="0" err="1" smtClean="0"/>
              <a:t>in</a:t>
            </a:r>
            <a:r>
              <a:rPr lang="hr-HR" dirty="0" smtClean="0"/>
              <a:t> </a:t>
            </a:r>
            <a:r>
              <a:rPr lang="hr-HR" dirty="0" err="1" smtClean="0"/>
              <a:t>Public</a:t>
            </a:r>
            <a:r>
              <a:rPr lang="hr-HR" dirty="0" smtClean="0"/>
              <a:t> Life) kojeg je formirao britanski premijer (J. Major) nakon niza skandala 1994 u koje su bili opleteni britanski parlamentarci  (</a:t>
            </a:r>
            <a:r>
              <a:rPr lang="hr-HR" u="sng" dirty="0" smtClean="0">
                <a:hlinkClick r:id="rId2" tooltip="Cash-for-questions affair"/>
              </a:rPr>
              <a:t>cash-for-</a:t>
            </a:r>
            <a:r>
              <a:rPr lang="hr-HR" u="sng" dirty="0" err="1" smtClean="0">
                <a:hlinkClick r:id="rId2" tooltip="Cash-for-questions affair"/>
              </a:rPr>
              <a:t>questions</a:t>
            </a:r>
            <a:r>
              <a:rPr lang="hr-HR" u="sng" dirty="0" smtClean="0">
                <a:hlinkClick r:id="rId2" tooltip="Cash-for-questions affair"/>
              </a:rPr>
              <a:t> </a:t>
            </a:r>
            <a:r>
              <a:rPr lang="hr-HR" u="sng" dirty="0" err="1" smtClean="0">
                <a:hlinkClick r:id="rId2" tooltip="Cash-for-questions affair"/>
              </a:rPr>
              <a:t>affair</a:t>
            </a:r>
            <a:r>
              <a:rPr lang="hr-HR" dirty="0" smtClean="0"/>
              <a:t>). Iako je prema formalnim ovlastima to tijelo vrlo ograničeno u djelovanju, njegov izuzetan sastav od ljudi visokog integriteta i uspjeh u formuliranju osnovnih načela djelovanja, od njega je stvorio utjecajnu instituciji. Iako se radi o formalno samo savjetodavnom  tijelu, ono formulira primjenu navedenih načela,  predlaže promjene </a:t>
            </a:r>
            <a:r>
              <a:rPr lang="hr-HR" dirty="0" err="1" smtClean="0"/>
              <a:t>zakonodavstva.</a:t>
            </a:r>
            <a:r>
              <a:rPr lang="hr-HR" dirty="0" smtClean="0"/>
              <a:t>.</a:t>
            </a:r>
          </a:p>
          <a:p>
            <a:pPr lvl="0">
              <a:buNone/>
            </a:pPr>
            <a:r>
              <a:rPr lang="hr-HR" i="1" dirty="0" smtClean="0"/>
              <a:t>To </a:t>
            </a:r>
            <a:r>
              <a:rPr lang="hr-HR" i="1" dirty="0" err="1" smtClean="0"/>
              <a:t>examine</a:t>
            </a:r>
            <a:r>
              <a:rPr lang="hr-HR" i="1" dirty="0" smtClean="0"/>
              <a:t> </a:t>
            </a:r>
            <a:r>
              <a:rPr lang="hr-HR" i="1" dirty="0" err="1" smtClean="0"/>
              <a:t>current</a:t>
            </a:r>
            <a:r>
              <a:rPr lang="hr-HR" i="1" dirty="0" smtClean="0"/>
              <a:t> </a:t>
            </a:r>
            <a:r>
              <a:rPr lang="hr-HR" i="1" dirty="0" err="1" smtClean="0"/>
              <a:t>concerns</a:t>
            </a:r>
            <a:r>
              <a:rPr lang="hr-HR" i="1" dirty="0" smtClean="0"/>
              <a:t> </a:t>
            </a:r>
            <a:r>
              <a:rPr lang="hr-HR" i="1" dirty="0" err="1" smtClean="0"/>
              <a:t>about</a:t>
            </a:r>
            <a:r>
              <a:rPr lang="hr-HR" i="1" dirty="0" smtClean="0"/>
              <a:t> </a:t>
            </a:r>
            <a:r>
              <a:rPr lang="hr-HR" i="1" dirty="0" err="1" smtClean="0"/>
              <a:t>standards</a:t>
            </a:r>
            <a:r>
              <a:rPr lang="hr-HR" i="1" dirty="0" smtClean="0"/>
              <a:t> </a:t>
            </a:r>
            <a:r>
              <a:rPr lang="hr-HR" i="1" dirty="0" err="1" smtClean="0"/>
              <a:t>of</a:t>
            </a:r>
            <a:r>
              <a:rPr lang="hr-HR" i="1" dirty="0" smtClean="0"/>
              <a:t> </a:t>
            </a:r>
            <a:r>
              <a:rPr lang="hr-HR" i="1" dirty="0" err="1" smtClean="0"/>
              <a:t>conduct</a:t>
            </a:r>
            <a:r>
              <a:rPr lang="hr-HR" i="1" dirty="0" smtClean="0"/>
              <a:t> </a:t>
            </a:r>
            <a:r>
              <a:rPr lang="hr-HR" i="1" dirty="0" err="1" smtClean="0"/>
              <a:t>of</a:t>
            </a:r>
            <a:r>
              <a:rPr lang="hr-HR" i="1" dirty="0" smtClean="0"/>
              <a:t> all </a:t>
            </a:r>
            <a:r>
              <a:rPr lang="hr-HR" i="1" dirty="0" err="1" smtClean="0"/>
              <a:t>holders</a:t>
            </a:r>
            <a:r>
              <a:rPr lang="hr-HR" i="1" dirty="0" smtClean="0"/>
              <a:t> </a:t>
            </a:r>
            <a:r>
              <a:rPr lang="hr-HR" i="1" dirty="0" err="1" smtClean="0"/>
              <a:t>of</a:t>
            </a:r>
            <a:r>
              <a:rPr lang="hr-HR" i="1" dirty="0" smtClean="0"/>
              <a:t> </a:t>
            </a:r>
            <a:r>
              <a:rPr lang="hr-HR" i="1" dirty="0" err="1" smtClean="0">
                <a:hlinkClick r:id="rId3" tooltip="Public office"/>
              </a:rPr>
              <a:t>public</a:t>
            </a:r>
            <a:r>
              <a:rPr lang="hr-HR" i="1" dirty="0" smtClean="0">
                <a:hlinkClick r:id="rId3" tooltip="Public office"/>
              </a:rPr>
              <a:t> office</a:t>
            </a:r>
            <a:r>
              <a:rPr lang="hr-HR" i="1" dirty="0" smtClean="0"/>
              <a:t>, </a:t>
            </a:r>
            <a:r>
              <a:rPr lang="hr-HR" i="1" dirty="0" err="1" smtClean="0"/>
              <a:t>including</a:t>
            </a:r>
            <a:r>
              <a:rPr lang="hr-HR" i="1" dirty="0" smtClean="0"/>
              <a:t> </a:t>
            </a:r>
            <a:r>
              <a:rPr lang="hr-HR" i="1" dirty="0" err="1" smtClean="0"/>
              <a:t>arrangements</a:t>
            </a:r>
            <a:r>
              <a:rPr lang="hr-HR" i="1" dirty="0" smtClean="0"/>
              <a:t> </a:t>
            </a:r>
            <a:r>
              <a:rPr lang="hr-HR" i="1" dirty="0" err="1" smtClean="0"/>
              <a:t>relating</a:t>
            </a:r>
            <a:r>
              <a:rPr lang="hr-HR" i="1" dirty="0" smtClean="0"/>
              <a:t> to financial </a:t>
            </a:r>
            <a:r>
              <a:rPr lang="hr-HR" i="1" dirty="0" err="1" smtClean="0"/>
              <a:t>and</a:t>
            </a:r>
            <a:r>
              <a:rPr lang="hr-HR" i="1" dirty="0" smtClean="0"/>
              <a:t> </a:t>
            </a:r>
            <a:r>
              <a:rPr lang="hr-HR" i="1" dirty="0" err="1" smtClean="0"/>
              <a:t>commercial</a:t>
            </a:r>
            <a:r>
              <a:rPr lang="hr-HR" i="1" dirty="0" smtClean="0"/>
              <a:t> </a:t>
            </a:r>
            <a:r>
              <a:rPr lang="hr-HR" i="1" dirty="0" err="1" smtClean="0"/>
              <a:t>activities</a:t>
            </a:r>
            <a:r>
              <a:rPr lang="hr-HR" i="1" dirty="0" smtClean="0"/>
              <a:t>, </a:t>
            </a:r>
            <a:r>
              <a:rPr lang="hr-HR" i="1" dirty="0" err="1" smtClean="0"/>
              <a:t>and</a:t>
            </a:r>
            <a:r>
              <a:rPr lang="hr-HR" i="1" dirty="0" smtClean="0"/>
              <a:t> </a:t>
            </a:r>
            <a:r>
              <a:rPr lang="hr-HR" i="1" dirty="0" err="1" smtClean="0"/>
              <a:t>make</a:t>
            </a:r>
            <a:r>
              <a:rPr lang="hr-HR" i="1" dirty="0" smtClean="0"/>
              <a:t> </a:t>
            </a:r>
            <a:r>
              <a:rPr lang="hr-HR" i="1" dirty="0" err="1" smtClean="0"/>
              <a:t>recommendations</a:t>
            </a:r>
            <a:r>
              <a:rPr lang="hr-HR" i="1" dirty="0" smtClean="0"/>
              <a:t> as to </a:t>
            </a:r>
            <a:r>
              <a:rPr lang="hr-HR" i="1" dirty="0" err="1" smtClean="0"/>
              <a:t>any</a:t>
            </a:r>
            <a:r>
              <a:rPr lang="hr-HR" i="1" dirty="0" smtClean="0"/>
              <a:t> </a:t>
            </a:r>
            <a:r>
              <a:rPr lang="hr-HR" i="1" dirty="0" err="1" smtClean="0"/>
              <a:t>changes</a:t>
            </a:r>
            <a:r>
              <a:rPr lang="hr-HR" i="1" dirty="0" smtClean="0"/>
              <a:t> </a:t>
            </a:r>
            <a:r>
              <a:rPr lang="hr-HR" i="1" dirty="0" err="1" smtClean="0"/>
              <a:t>in</a:t>
            </a:r>
            <a:r>
              <a:rPr lang="hr-HR" i="1" dirty="0" smtClean="0"/>
              <a:t> </a:t>
            </a:r>
            <a:r>
              <a:rPr lang="hr-HR" i="1" dirty="0" err="1" smtClean="0"/>
              <a:t>present</a:t>
            </a:r>
            <a:r>
              <a:rPr lang="hr-HR" i="1" dirty="0" smtClean="0"/>
              <a:t> </a:t>
            </a:r>
            <a:r>
              <a:rPr lang="hr-HR" i="1" dirty="0" err="1" smtClean="0"/>
              <a:t>arrangements</a:t>
            </a:r>
            <a:r>
              <a:rPr lang="hr-HR" i="1" dirty="0" smtClean="0"/>
              <a:t> </a:t>
            </a:r>
            <a:r>
              <a:rPr lang="hr-HR" i="1" dirty="0" err="1" smtClean="0"/>
              <a:t>which</a:t>
            </a:r>
            <a:r>
              <a:rPr lang="hr-HR" i="1" dirty="0" smtClean="0"/>
              <a:t> </a:t>
            </a:r>
            <a:r>
              <a:rPr lang="hr-HR" i="1" dirty="0" err="1" smtClean="0"/>
              <a:t>might</a:t>
            </a:r>
            <a:r>
              <a:rPr lang="hr-HR" i="1" dirty="0" smtClean="0"/>
              <a:t> </a:t>
            </a:r>
            <a:r>
              <a:rPr lang="hr-HR" i="1" dirty="0" err="1" smtClean="0"/>
              <a:t>be</a:t>
            </a:r>
            <a:r>
              <a:rPr lang="hr-HR" i="1" dirty="0" smtClean="0"/>
              <a:t> </a:t>
            </a:r>
            <a:r>
              <a:rPr lang="hr-HR" i="1" dirty="0" err="1" smtClean="0"/>
              <a:t>required</a:t>
            </a:r>
            <a:r>
              <a:rPr lang="hr-HR" i="1" dirty="0" smtClean="0"/>
              <a:t> </a:t>
            </a:r>
            <a:r>
              <a:rPr lang="hr-HR" i="1" dirty="0" err="1" smtClean="0"/>
              <a:t>to</a:t>
            </a:r>
            <a:r>
              <a:rPr lang="hr-HR" i="1" dirty="0" smtClean="0"/>
              <a:t> </a:t>
            </a:r>
            <a:r>
              <a:rPr lang="hr-HR" i="1" dirty="0" err="1" smtClean="0"/>
              <a:t>ensure</a:t>
            </a:r>
            <a:r>
              <a:rPr lang="hr-HR" i="1" dirty="0" smtClean="0"/>
              <a:t> </a:t>
            </a:r>
            <a:r>
              <a:rPr lang="hr-HR" i="1" dirty="0" err="1" smtClean="0"/>
              <a:t>the</a:t>
            </a:r>
            <a:r>
              <a:rPr lang="hr-HR" i="1" dirty="0" smtClean="0"/>
              <a:t> </a:t>
            </a:r>
            <a:r>
              <a:rPr lang="hr-HR" i="1" dirty="0" err="1" smtClean="0"/>
              <a:t>highest</a:t>
            </a:r>
            <a:r>
              <a:rPr lang="hr-HR" i="1" dirty="0" smtClean="0"/>
              <a:t> </a:t>
            </a:r>
            <a:r>
              <a:rPr lang="hr-HR" i="1" dirty="0" err="1" smtClean="0"/>
              <a:t>standards</a:t>
            </a:r>
            <a:r>
              <a:rPr lang="hr-HR" i="1" dirty="0" smtClean="0"/>
              <a:t> </a:t>
            </a:r>
            <a:r>
              <a:rPr lang="hr-HR" i="1" dirty="0" err="1" smtClean="0"/>
              <a:t>of</a:t>
            </a:r>
            <a:r>
              <a:rPr lang="hr-HR" i="1" dirty="0" smtClean="0"/>
              <a:t> </a:t>
            </a:r>
            <a:r>
              <a:rPr lang="hr-HR" i="1" dirty="0" err="1" smtClean="0"/>
              <a:t>propriety</a:t>
            </a:r>
            <a:r>
              <a:rPr lang="hr-HR" i="1" dirty="0" smtClean="0"/>
              <a:t> </a:t>
            </a:r>
            <a:r>
              <a:rPr lang="hr-HR" i="1" dirty="0" err="1" smtClean="0"/>
              <a:t>in</a:t>
            </a:r>
            <a:r>
              <a:rPr lang="hr-HR" i="1" dirty="0" smtClean="0"/>
              <a:t> </a:t>
            </a:r>
            <a:r>
              <a:rPr lang="hr-HR" i="1" dirty="0" err="1" smtClean="0"/>
              <a:t>public</a:t>
            </a:r>
            <a:r>
              <a:rPr lang="hr-HR" i="1" dirty="0" smtClean="0"/>
              <a:t> life.</a:t>
            </a:r>
            <a:endParaRPr lang="hr-HR" dirty="0" smtClean="0"/>
          </a:p>
          <a:p>
            <a:pPr lvl="0">
              <a:buNone/>
            </a:pPr>
            <a:r>
              <a:rPr lang="hr-HR" dirty="0" smtClean="0"/>
              <a:t>To tijelo, namjerno, nema iscrpnu već indikativnu listu dužnosnika kojima se bavi, ali obuhvaća cijeli politički vrh  Ujedinjenog Kraljevstva, vrh administracije pa i dijelove lokalne samouprave. Surađuje vrlo usko s tijelima koja pripremaju imenovanja, a u njenom sastavu nalaze se i istaknuti predstavnici  zastupnici tri najveće stranke. Nema nikakve istražne ovlasti, </a:t>
            </a:r>
            <a:r>
              <a:rPr lang="hr-HR" dirty="0" err="1" smtClean="0"/>
              <a:t>ovlasti</a:t>
            </a:r>
            <a:r>
              <a:rPr lang="hr-HR" dirty="0" smtClean="0"/>
              <a:t> saslušanja ili pozivanja svjedoka. Članovi, njih 11, imenuju se prema iskustvu </a:t>
            </a:r>
            <a:r>
              <a:rPr lang="hr-HR" dirty="0" err="1" smtClean="0"/>
              <a:t>oi</a:t>
            </a:r>
            <a:r>
              <a:rPr lang="hr-HR" dirty="0" smtClean="0"/>
              <a:t> dokazanom poštenju i sposobnostima,</a:t>
            </a:r>
          </a:p>
        </p:txBody>
      </p:sp>
    </p:spTree>
    <p:extLst>
      <p:ext uri="{BB962C8B-B14F-4D97-AF65-F5344CB8AC3E}">
        <p14:creationId xmlns:p14="http://schemas.microsoft.com/office/powerpoint/2010/main" val="5471835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Povjerenstvo sastav</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hr-HR" dirty="0" smtClean="0"/>
              <a:t>U Sjedinjenim Državama postoji, i u saveznim tijelima i u državama, veći broj tijela koja se bave tim pitanjima. Među njima najviše se ističe Ured  za etiku ( </a:t>
            </a:r>
            <a:r>
              <a:rPr lang="hr-HR" dirty="0" err="1" smtClean="0"/>
              <a:t>U.S</a:t>
            </a:r>
            <a:r>
              <a:rPr lang="hr-HR" dirty="0" smtClean="0"/>
              <a:t>. Office </a:t>
            </a:r>
            <a:r>
              <a:rPr lang="hr-HR" dirty="0" err="1" smtClean="0"/>
              <a:t>of</a:t>
            </a:r>
            <a:r>
              <a:rPr lang="hr-HR" dirty="0" smtClean="0"/>
              <a:t> </a:t>
            </a:r>
            <a:r>
              <a:rPr lang="hr-HR" dirty="0" err="1" smtClean="0"/>
              <a:t>Government</a:t>
            </a:r>
            <a:r>
              <a:rPr lang="hr-HR" dirty="0" smtClean="0"/>
              <a:t> </a:t>
            </a:r>
            <a:r>
              <a:rPr lang="hr-HR" dirty="0" err="1" smtClean="0"/>
              <a:t>Ethics</a:t>
            </a:r>
            <a:r>
              <a:rPr lang="hr-HR" dirty="0" smtClean="0"/>
              <a:t> (OGE) čija je dužnost brinuti se za etiku svih službenika izvršne vlasti., brinuti se jačanju povjerenja u vladu (to foster </a:t>
            </a:r>
            <a:r>
              <a:rPr lang="hr-HR" dirty="0" err="1" smtClean="0"/>
              <a:t>high</a:t>
            </a:r>
            <a:r>
              <a:rPr lang="hr-HR" dirty="0" smtClean="0"/>
              <a:t> </a:t>
            </a:r>
            <a:r>
              <a:rPr lang="hr-HR" dirty="0" err="1" smtClean="0"/>
              <a:t>ethical</a:t>
            </a:r>
            <a:r>
              <a:rPr lang="hr-HR" dirty="0" smtClean="0"/>
              <a:t> </a:t>
            </a:r>
            <a:r>
              <a:rPr lang="hr-HR" dirty="0" err="1" smtClean="0"/>
              <a:t>standards</a:t>
            </a:r>
            <a:r>
              <a:rPr lang="hr-HR" dirty="0" smtClean="0"/>
              <a:t> for </a:t>
            </a:r>
            <a:r>
              <a:rPr lang="hr-HR" dirty="0" err="1" smtClean="0"/>
              <a:t>executive</a:t>
            </a:r>
            <a:r>
              <a:rPr lang="hr-HR" dirty="0" smtClean="0"/>
              <a:t> </a:t>
            </a:r>
            <a:r>
              <a:rPr lang="hr-HR" dirty="0" err="1" smtClean="0"/>
              <a:t>branch</a:t>
            </a:r>
            <a:r>
              <a:rPr lang="hr-HR" dirty="0" smtClean="0"/>
              <a:t> </a:t>
            </a:r>
            <a:r>
              <a:rPr lang="hr-HR" dirty="0" err="1" smtClean="0"/>
              <a:t>employees</a:t>
            </a:r>
            <a:r>
              <a:rPr lang="hr-HR" dirty="0" smtClean="0"/>
              <a:t> </a:t>
            </a:r>
            <a:r>
              <a:rPr lang="hr-HR" dirty="0" err="1" smtClean="0"/>
              <a:t>and</a:t>
            </a:r>
            <a:r>
              <a:rPr lang="hr-HR" dirty="0" smtClean="0"/>
              <a:t> </a:t>
            </a:r>
            <a:r>
              <a:rPr lang="hr-HR" dirty="0" err="1" smtClean="0"/>
              <a:t>strengthen</a:t>
            </a:r>
            <a:r>
              <a:rPr lang="hr-HR" dirty="0" smtClean="0"/>
              <a:t> </a:t>
            </a:r>
            <a:r>
              <a:rPr lang="hr-HR" dirty="0" err="1" smtClean="0"/>
              <a:t>the</a:t>
            </a:r>
            <a:r>
              <a:rPr lang="hr-HR" dirty="0" smtClean="0"/>
              <a:t> </a:t>
            </a:r>
            <a:r>
              <a:rPr lang="hr-HR" dirty="0" err="1" smtClean="0"/>
              <a:t>public</a:t>
            </a:r>
            <a:r>
              <a:rPr lang="hr-HR" dirty="0" smtClean="0"/>
              <a:t>’s </a:t>
            </a:r>
            <a:r>
              <a:rPr lang="hr-HR" dirty="0" err="1" smtClean="0"/>
              <a:t>confidence</a:t>
            </a:r>
            <a:r>
              <a:rPr lang="hr-HR" dirty="0" smtClean="0"/>
              <a:t> </a:t>
            </a:r>
            <a:r>
              <a:rPr lang="hr-HR" dirty="0" err="1" smtClean="0"/>
              <a:t>that</a:t>
            </a:r>
            <a:r>
              <a:rPr lang="hr-HR" dirty="0" smtClean="0"/>
              <a:t> </a:t>
            </a:r>
            <a:r>
              <a:rPr lang="hr-HR" dirty="0" err="1" smtClean="0"/>
              <a:t>the</a:t>
            </a:r>
            <a:r>
              <a:rPr lang="hr-HR" dirty="0" smtClean="0"/>
              <a:t> </a:t>
            </a:r>
            <a:r>
              <a:rPr lang="hr-HR" dirty="0" err="1" smtClean="0"/>
              <a:t>Government</a:t>
            </a:r>
            <a:r>
              <a:rPr lang="hr-HR" dirty="0" smtClean="0"/>
              <a:t>’</a:t>
            </a:r>
            <a:r>
              <a:rPr lang="hr-HR" dirty="0" err="1" smtClean="0"/>
              <a:t>s</a:t>
            </a:r>
            <a:r>
              <a:rPr lang="hr-HR" dirty="0" smtClean="0"/>
              <a:t> </a:t>
            </a:r>
            <a:r>
              <a:rPr lang="hr-HR" dirty="0" err="1" smtClean="0"/>
              <a:t>business</a:t>
            </a:r>
            <a:r>
              <a:rPr lang="hr-HR" dirty="0" smtClean="0"/>
              <a:t> is </a:t>
            </a:r>
            <a:r>
              <a:rPr lang="hr-HR" dirty="0" err="1" smtClean="0"/>
              <a:t>conducted</a:t>
            </a:r>
            <a:r>
              <a:rPr lang="hr-HR" dirty="0" smtClean="0"/>
              <a:t> </a:t>
            </a:r>
            <a:r>
              <a:rPr lang="hr-HR" dirty="0" err="1" smtClean="0"/>
              <a:t>with</a:t>
            </a:r>
            <a:r>
              <a:rPr lang="hr-HR" dirty="0" smtClean="0"/>
              <a:t> </a:t>
            </a:r>
            <a:r>
              <a:rPr lang="hr-HR" dirty="0" err="1" smtClean="0"/>
              <a:t>impartiality</a:t>
            </a:r>
            <a:r>
              <a:rPr lang="hr-HR" dirty="0" smtClean="0"/>
              <a:t> </a:t>
            </a:r>
            <a:r>
              <a:rPr lang="hr-HR" dirty="0" err="1" smtClean="0"/>
              <a:t>and</a:t>
            </a:r>
            <a:r>
              <a:rPr lang="hr-HR" dirty="0" smtClean="0"/>
              <a:t> </a:t>
            </a:r>
            <a:r>
              <a:rPr lang="hr-HR" dirty="0" err="1" smtClean="0"/>
              <a:t>integrity</a:t>
            </a:r>
            <a:r>
              <a:rPr lang="hr-HR" dirty="0" smtClean="0"/>
              <a:t>).</a:t>
            </a:r>
          </a:p>
          <a:p>
            <a:pPr lvl="0">
              <a:buNone/>
            </a:pPr>
            <a:r>
              <a:rPr lang="hr-HR" dirty="0" smtClean="0"/>
              <a:t>Ured je osnovan zakonom (</a:t>
            </a:r>
            <a:r>
              <a:rPr lang="hr-HR" dirty="0" err="1" smtClean="0"/>
              <a:t>Ethics</a:t>
            </a:r>
            <a:r>
              <a:rPr lang="hr-HR" dirty="0" smtClean="0"/>
              <a:t> </a:t>
            </a:r>
            <a:r>
              <a:rPr lang="hr-HR" dirty="0" err="1" smtClean="0"/>
              <a:t>in</a:t>
            </a:r>
            <a:r>
              <a:rPr lang="hr-HR" dirty="0" smtClean="0"/>
              <a:t> </a:t>
            </a:r>
            <a:r>
              <a:rPr lang="hr-HR" dirty="0" err="1" smtClean="0"/>
              <a:t>Government</a:t>
            </a:r>
            <a:r>
              <a:rPr lang="hr-HR" dirty="0" smtClean="0"/>
              <a:t> </a:t>
            </a:r>
            <a:r>
              <a:rPr lang="hr-HR" dirty="0" err="1" smtClean="0"/>
              <a:t>Act</a:t>
            </a:r>
            <a:r>
              <a:rPr lang="hr-HR" dirty="0" smtClean="0"/>
              <a:t>, 1978,) da bi  nadzirao i odlučivao o pitanjima etike službe, sprječavanju konflikta interesa, prikupljao podatke o poslovima dužnosnika i službenika (financial </a:t>
            </a:r>
            <a:r>
              <a:rPr lang="hr-HR" dirty="0" err="1" smtClean="0"/>
              <a:t>disclosure</a:t>
            </a:r>
            <a:r>
              <a:rPr lang="hr-HR" dirty="0" smtClean="0"/>
              <a:t>), brinuo o zakonitosti kod etičkih procjena, organizirao obrazovne programe, sistematizirao dobru praksu  i surađivao s međunarodnim institucijama. Istovremeno  Kongres ima odgovarajuća tijela koja se specifično bave pitanjima etike javne službe.</a:t>
            </a:r>
          </a:p>
          <a:p>
            <a:pPr lvl="0">
              <a:buNone/>
            </a:pPr>
            <a:r>
              <a:rPr lang="hr-HR" u="sng" dirty="0" smtClean="0">
                <a:hlinkClick r:id="rId2"/>
              </a:rPr>
              <a:t>http://www.usoge.gov</a:t>
            </a:r>
            <a:r>
              <a:rPr lang="hr-HR" dirty="0" smtClean="0"/>
              <a:t>;    </a:t>
            </a:r>
            <a:r>
              <a:rPr lang="hr-HR" u="sng" dirty="0" smtClean="0">
                <a:hlinkClick r:id="rId3"/>
              </a:rPr>
              <a:t>http://ethics.house.gov/</a:t>
            </a:r>
            <a:endParaRPr lang="hr-HR" dirty="0" smtClean="0"/>
          </a:p>
          <a:p>
            <a:pPr lvl="0">
              <a:buNone/>
            </a:pPr>
            <a:r>
              <a:rPr lang="hr-HR" dirty="0" smtClean="0"/>
              <a:t>Povodi za formiranje takvih tijela bili su sasvim praktične političke naravi, prije svega glavni motiv je bio jačanje povjerenja u političke i upravne institucije, nastojanje da se odgovornost individualizira i smanji politička šteta nakon afera, korupcionaških skandala i opće krize povjerenja. Radi naglašene pragmatičnosti vremenom su nastali divergentni sustavi koji su od sličnih preuzimali pojedine elemente (otvorenost javnosti, rješavanje konflikta interesa , edukativni i istraživački zadaci). Radi toga nema jedinstvenog modela niti jasnih trendova, ali je primjetna tendencija širenja zadataka, otvorenosti rada, korištenja informatičkih mreža i naglasak na preventivnom djelovanju.</a:t>
            </a:r>
          </a:p>
          <a:p>
            <a:pPr lvl="0">
              <a:buNone/>
            </a:pPr>
            <a:r>
              <a:rPr lang="hr-HR" dirty="0" smtClean="0"/>
              <a:t>I primjeri susjednih zemalja govore o sličnoj fleksibilnosti, brzini promjena i ciklusima većih očekivanja i izvjesnih zastoja.,</a:t>
            </a:r>
          </a:p>
          <a:p>
            <a:pPr>
              <a:buNone/>
            </a:pPr>
            <a:r>
              <a:rPr lang="hr-HR" dirty="0" smtClean="0"/>
              <a:t> </a:t>
            </a:r>
            <a:endParaRPr lang="hr-HR" dirty="0"/>
          </a:p>
        </p:txBody>
      </p:sp>
    </p:spTree>
    <p:extLst>
      <p:ext uri="{BB962C8B-B14F-4D97-AF65-F5344CB8AC3E}">
        <p14:creationId xmlns:p14="http://schemas.microsoft.com/office/powerpoint/2010/main" val="13021331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Povjerenstvo susjedi</a:t>
            </a:r>
            <a:endParaRPr lang="en-US" dirty="0"/>
          </a:p>
        </p:txBody>
      </p:sp>
      <p:sp>
        <p:nvSpPr>
          <p:cNvPr id="3" name="Content Placeholder 2"/>
          <p:cNvSpPr>
            <a:spLocks noGrp="1"/>
          </p:cNvSpPr>
          <p:nvPr>
            <p:ph idx="1"/>
          </p:nvPr>
        </p:nvSpPr>
        <p:spPr/>
        <p:txBody>
          <a:bodyPr>
            <a:normAutofit fontScale="25000" lnSpcReduction="20000"/>
          </a:bodyPr>
          <a:lstStyle/>
          <a:p>
            <a:pPr lvl="0">
              <a:buNone/>
            </a:pPr>
            <a:r>
              <a:rPr lang="hr-HR" dirty="0" smtClean="0"/>
              <a:t>U </a:t>
            </a:r>
            <a:r>
              <a:rPr lang="hr-HR" sz="4800" dirty="0"/>
              <a:t>Sloveniji slično tijelo nastalo je slijedom antikorupcijskih nastojanja, te nakon početnih napetosti transformirano je u  nezavisno tijelo širokih prevencijskih ovlasti (edukacija, suradnja, mišljenja) i jasnih pravila dobivanja i  provjere činjenica važnih za odlučivanje. Postupak izbora članova, na poticaj ovlaštenih predlagača, provodi parlament. Komisija parlamentu podnosi izvješća o radu. Posebno je zapaženo djelovanje Komisije na izradi etičkih pravila, lobiranja, financiranja kampanja, i otvoreni stavovi glede javnih pitanja i konkretnih slučajeva. Funkcionalna nezavisnost je osigurana pravnim statusom no i odabirom članova, podrškom stručne, međunarodne javnosti i  medija. </a:t>
            </a:r>
            <a:r>
              <a:rPr lang="hr-HR" sz="4800" u="sng" dirty="0">
                <a:hlinkClick r:id="rId2"/>
              </a:rPr>
              <a:t>http://www.kpk-rs.si/</a:t>
            </a:r>
            <a:r>
              <a:rPr lang="hr-HR" sz="4800" dirty="0"/>
              <a:t> </a:t>
            </a:r>
          </a:p>
          <a:p>
            <a:pPr lvl="0">
              <a:buNone/>
            </a:pPr>
            <a:r>
              <a:rPr lang="hr-HR" sz="4800" dirty="0"/>
              <a:t>Srbija je ponešto drukčiji slučaj . Nakon neuspješnih početaka   Zakon o sprečavanju sukoba interesa, </a:t>
            </a:r>
            <a:r>
              <a:rPr lang="hr-HR" sz="4800" dirty="0" err="1"/>
              <a:t>sl.list</a:t>
            </a:r>
            <a:r>
              <a:rPr lang="hr-HR" sz="4800" dirty="0"/>
              <a:t> 43/2004.) osnovana je Agencije za borbu protiv korupcije, (15. travnja 2009. godine) . Iako se Agencija smatra samostalnim i neovisnim  tijelom ona je državno </a:t>
            </a:r>
            <a:r>
              <a:rPr lang="hr-HR" sz="4800" dirty="0" err="1"/>
              <a:t>tijel</a:t>
            </a:r>
            <a:r>
              <a:rPr lang="hr-HR" sz="4800" dirty="0"/>
              <a:t> s izvjesnom financijskom i organizacijskom autonomijom. Naglasak  je na preventivnom radu (planovi integriteta, edukacija) , mogućnost izricanja prekršajnih kazni i pokretanja kaznenog postupka za davanje krivih podataka. </a:t>
            </a:r>
            <a:r>
              <a:rPr lang="hr-HR" sz="4800" u="sng" dirty="0">
                <a:hlinkClick r:id="rId3"/>
              </a:rPr>
              <a:t>http://www.acas.rs/sr_</a:t>
            </a:r>
            <a:r>
              <a:rPr lang="hr-HR" sz="4800" u="sng" dirty="0" err="1">
                <a:hlinkClick r:id="rId3"/>
              </a:rPr>
              <a:t>lat</a:t>
            </a:r>
            <a:r>
              <a:rPr lang="hr-HR" sz="4800" u="sng" dirty="0">
                <a:hlinkClick r:id="rId3"/>
              </a:rPr>
              <a:t>/zakoni-i-drugi-propisi/zakoni/</a:t>
            </a:r>
            <a:r>
              <a:rPr lang="hr-HR" sz="4800" u="sng" dirty="0" err="1">
                <a:hlinkClick r:id="rId3"/>
              </a:rPr>
              <a:t>zakoni</a:t>
            </a:r>
            <a:r>
              <a:rPr lang="hr-HR" sz="4800" u="sng" dirty="0">
                <a:hlinkClick r:id="rId3"/>
              </a:rPr>
              <a:t>-o-</a:t>
            </a:r>
            <a:r>
              <a:rPr lang="hr-HR" sz="4800" u="sng" dirty="0" err="1">
                <a:hlinkClick r:id="rId3"/>
              </a:rPr>
              <a:t>agenciji.htmlrlo</a:t>
            </a:r>
            <a:r>
              <a:rPr lang="hr-HR" sz="4800" dirty="0"/>
              <a:t> </a:t>
            </a:r>
          </a:p>
          <a:p>
            <a:pPr lvl="0">
              <a:buNone/>
            </a:pPr>
            <a:r>
              <a:rPr lang="hr-HR" sz="4800" dirty="0"/>
              <a:t>Važnu ulogu ima ravnatelj agencije, a radom načelno upravlja </a:t>
            </a:r>
            <a:r>
              <a:rPr lang="hr-HR" sz="4800" dirty="0" err="1"/>
              <a:t>Odborimenovsn</a:t>
            </a:r>
            <a:r>
              <a:rPr lang="hr-HR" sz="4800" dirty="0"/>
              <a:t> od skupštine na prijedlog ovlaštenih predlagača. Ravnatelj se bira javnim natječajem a nezavisnost je ojačana velikodušnim naknadama i plaćom. Javnost ima određenih kritičkih zamjerki, no one se vremenom uklanjaju.</a:t>
            </a:r>
          </a:p>
          <a:p>
            <a:pPr lvl="0">
              <a:buNone/>
            </a:pPr>
            <a:r>
              <a:rPr lang="hr-HR" sz="4800" dirty="0"/>
              <a:t>U Crnoj Gori pitanje sukoba interesa je prvorazredno političko pitanje. Na tome, što se razumije iz ekonomskog i političkog konteksta, prelamaju se  i politički sukobi.</a:t>
            </a:r>
          </a:p>
          <a:p>
            <a:pPr>
              <a:buNone/>
            </a:pPr>
            <a:r>
              <a:rPr lang="en-GB" sz="4800" dirty="0"/>
              <a:t>http://www.parliament.uk/documents/commons/lib/research/briefings/snpc-04888.pdf</a:t>
            </a:r>
            <a:endParaRPr lang="hr-HR" sz="4800" dirty="0"/>
          </a:p>
          <a:p>
            <a:pPr>
              <a:buNone/>
            </a:pPr>
            <a:r>
              <a:rPr lang="hr-HR" sz="4800" dirty="0"/>
              <a:t>Članak 5, Zakona o </a:t>
            </a:r>
            <a:r>
              <a:rPr lang="hr-HR" sz="4800" dirty="0" err="1"/>
              <a:t>preprečevanju</a:t>
            </a:r>
            <a:r>
              <a:rPr lang="hr-HR" sz="4800" dirty="0"/>
              <a:t> korupcije: „Komisija za </a:t>
            </a:r>
            <a:r>
              <a:rPr lang="hr-HR" sz="4800" dirty="0" err="1"/>
              <a:t>preprečevanje</a:t>
            </a:r>
            <a:r>
              <a:rPr lang="hr-HR" sz="4800" dirty="0"/>
              <a:t> korupcije je </a:t>
            </a:r>
            <a:r>
              <a:rPr lang="hr-HR" sz="4800" dirty="0" err="1"/>
              <a:t>samostojen</a:t>
            </a:r>
            <a:r>
              <a:rPr lang="hr-HR" sz="4800" dirty="0"/>
              <a:t> </a:t>
            </a:r>
            <a:r>
              <a:rPr lang="hr-HR" sz="4800" dirty="0" err="1"/>
              <a:t>in</a:t>
            </a:r>
            <a:r>
              <a:rPr lang="hr-HR" sz="4800" dirty="0"/>
              <a:t> </a:t>
            </a:r>
            <a:r>
              <a:rPr lang="hr-HR" sz="4800" dirty="0" err="1"/>
              <a:t>neodvisen</a:t>
            </a:r>
            <a:r>
              <a:rPr lang="hr-HR" sz="4800" dirty="0"/>
              <a:t> državni organ, </a:t>
            </a:r>
            <a:r>
              <a:rPr lang="hr-HR" sz="4800" dirty="0" err="1"/>
              <a:t>ki</a:t>
            </a:r>
            <a:r>
              <a:rPr lang="hr-HR" sz="4800" dirty="0"/>
              <a:t> z </a:t>
            </a:r>
            <a:r>
              <a:rPr lang="hr-HR" sz="4800" dirty="0" err="1"/>
              <a:t>namenom</a:t>
            </a:r>
            <a:r>
              <a:rPr lang="hr-HR" sz="4800" dirty="0"/>
              <a:t> </a:t>
            </a:r>
            <a:r>
              <a:rPr lang="hr-HR" sz="4800" dirty="0" err="1"/>
              <a:t>krepitve</a:t>
            </a:r>
            <a:r>
              <a:rPr lang="hr-HR" sz="4800" dirty="0"/>
              <a:t> </a:t>
            </a:r>
            <a:r>
              <a:rPr lang="hr-HR" sz="4800" dirty="0" err="1"/>
              <a:t>učinkovitega</a:t>
            </a:r>
            <a:r>
              <a:rPr lang="hr-HR" sz="4800" dirty="0"/>
              <a:t> </a:t>
            </a:r>
            <a:r>
              <a:rPr lang="hr-HR" sz="4800" dirty="0" err="1"/>
              <a:t>delovanja</a:t>
            </a:r>
            <a:r>
              <a:rPr lang="hr-HR" sz="4800" dirty="0"/>
              <a:t> pravne države </a:t>
            </a:r>
            <a:r>
              <a:rPr lang="hr-HR" sz="4800" dirty="0" err="1"/>
              <a:t>in</a:t>
            </a:r>
            <a:r>
              <a:rPr lang="hr-HR" sz="4800" dirty="0"/>
              <a:t> </a:t>
            </a:r>
            <a:r>
              <a:rPr lang="hr-HR" sz="4800" dirty="0" err="1"/>
              <a:t>preprečevanja</a:t>
            </a:r>
            <a:r>
              <a:rPr lang="hr-HR" sz="4800" dirty="0"/>
              <a:t> </a:t>
            </a:r>
            <a:r>
              <a:rPr lang="hr-HR" sz="4800" dirty="0" err="1"/>
              <a:t>njenega</a:t>
            </a:r>
            <a:r>
              <a:rPr lang="hr-HR" sz="4800" dirty="0"/>
              <a:t> </a:t>
            </a:r>
            <a:r>
              <a:rPr lang="hr-HR" sz="4800" dirty="0" err="1"/>
              <a:t>ogrožanja</a:t>
            </a:r>
            <a:r>
              <a:rPr lang="hr-HR" sz="4800" dirty="0"/>
              <a:t> s </a:t>
            </a:r>
            <a:r>
              <a:rPr lang="hr-HR" sz="4800" dirty="0" err="1"/>
              <a:t>koruptivnimi</a:t>
            </a:r>
            <a:r>
              <a:rPr lang="hr-HR" sz="4800" dirty="0"/>
              <a:t> </a:t>
            </a:r>
            <a:r>
              <a:rPr lang="hr-HR" sz="4800" dirty="0" err="1"/>
              <a:t>dejanji</a:t>
            </a:r>
            <a:r>
              <a:rPr lang="hr-HR" sz="4800" dirty="0"/>
              <a:t> v okviru </a:t>
            </a:r>
            <a:r>
              <a:rPr lang="hr-HR" sz="4800" dirty="0" err="1"/>
              <a:t>in</a:t>
            </a:r>
            <a:r>
              <a:rPr lang="hr-HR" sz="4800" dirty="0"/>
              <a:t> na </a:t>
            </a:r>
            <a:r>
              <a:rPr lang="hr-HR" sz="4800" dirty="0" err="1"/>
              <a:t>podlagi</a:t>
            </a:r>
            <a:r>
              <a:rPr lang="hr-HR" sz="4800" dirty="0"/>
              <a:t> </a:t>
            </a:r>
            <a:r>
              <a:rPr lang="hr-HR" sz="4800" dirty="0" err="1"/>
              <a:t>zakonov</a:t>
            </a:r>
            <a:r>
              <a:rPr lang="hr-HR" sz="4800" dirty="0"/>
              <a:t> samostojno </a:t>
            </a:r>
            <a:r>
              <a:rPr lang="hr-HR" sz="4800" dirty="0" err="1"/>
              <a:t>izvršuje</a:t>
            </a:r>
            <a:r>
              <a:rPr lang="hr-HR" sz="4800" dirty="0"/>
              <a:t> pristojnosti </a:t>
            </a:r>
            <a:r>
              <a:rPr lang="hr-HR" sz="4800" dirty="0" err="1"/>
              <a:t>in</a:t>
            </a:r>
            <a:r>
              <a:rPr lang="hr-HR" sz="4800" dirty="0"/>
              <a:t> opravlja naloge, </a:t>
            </a:r>
            <a:r>
              <a:rPr lang="hr-HR" sz="4800" dirty="0" err="1"/>
              <a:t>določene</a:t>
            </a:r>
            <a:r>
              <a:rPr lang="hr-HR" sz="4800" dirty="0"/>
              <a:t> v </a:t>
            </a:r>
            <a:r>
              <a:rPr lang="hr-HR" sz="4800" dirty="0" err="1"/>
              <a:t>tem</a:t>
            </a:r>
            <a:r>
              <a:rPr lang="hr-HR" sz="4800" dirty="0"/>
              <a:t> </a:t>
            </a:r>
            <a:r>
              <a:rPr lang="hr-HR" sz="4800" dirty="0" err="1"/>
              <a:t>in</a:t>
            </a:r>
            <a:r>
              <a:rPr lang="hr-HR" sz="4800" dirty="0"/>
              <a:t> </a:t>
            </a:r>
            <a:r>
              <a:rPr lang="hr-HR" sz="4800" dirty="0" err="1"/>
              <a:t>v</a:t>
            </a:r>
            <a:r>
              <a:rPr lang="hr-HR" sz="4800" dirty="0"/>
              <a:t> drugih </a:t>
            </a:r>
            <a:r>
              <a:rPr lang="hr-HR" sz="4800" dirty="0" err="1"/>
              <a:t>zakonih</a:t>
            </a:r>
            <a:r>
              <a:rPr lang="hr-HR" sz="4800" dirty="0"/>
              <a:t>.“ </a:t>
            </a:r>
            <a:r>
              <a:rPr lang="hr-HR" sz="4800" u="sng" dirty="0">
                <a:hlinkClick r:id="rId4"/>
              </a:rPr>
              <a:t>http://www.kpk-rs.si/sl/korupcija-integriteta-in-etika/protikorupcijska-zakonodaja-in-strateski-dokumenti/zintpk/199</a:t>
            </a:r>
            <a:r>
              <a:rPr lang="hr-HR" sz="4800" dirty="0"/>
              <a:t> </a:t>
            </a:r>
          </a:p>
          <a:p>
            <a:pPr>
              <a:buNone/>
            </a:pPr>
            <a:r>
              <a:rPr lang="hr-HR" dirty="0" smtClean="0"/>
              <a:t> </a:t>
            </a:r>
          </a:p>
          <a:p>
            <a:pPr>
              <a:buNone/>
            </a:pPr>
            <a:r>
              <a:rPr lang="hr-HR" dirty="0" smtClean="0"/>
              <a:t>Član 3: Agencija je samostalan i nezavisan državni organ.  Za obavljanje poslova iz svoje nadležnosti Agencija je odgovorna Narodnoj skupštini. </a:t>
            </a:r>
            <a:r>
              <a:rPr lang="hr-HR" u="sng" dirty="0" smtClean="0">
                <a:hlinkClick r:id="rId5"/>
              </a:rPr>
              <a:t>http://www.acas.rs/sr_</a:t>
            </a:r>
            <a:r>
              <a:rPr lang="hr-HR" u="sng" dirty="0" err="1" smtClean="0">
                <a:hlinkClick r:id="rId5"/>
              </a:rPr>
              <a:t>lat</a:t>
            </a:r>
            <a:r>
              <a:rPr lang="hr-HR" u="sng" dirty="0" smtClean="0">
                <a:hlinkClick r:id="rId5"/>
              </a:rPr>
              <a:t>/zakoni-i-drugi-propisi/zakoni/</a:t>
            </a:r>
            <a:r>
              <a:rPr lang="hr-HR" u="sng" dirty="0" err="1" smtClean="0">
                <a:hlinkClick r:id="rId5"/>
              </a:rPr>
              <a:t>zakoni</a:t>
            </a:r>
            <a:r>
              <a:rPr lang="hr-HR" u="sng" dirty="0" smtClean="0">
                <a:hlinkClick r:id="rId5"/>
              </a:rPr>
              <a:t>-o-</a:t>
            </a:r>
            <a:r>
              <a:rPr lang="hr-HR" u="sng" dirty="0" err="1" smtClean="0">
                <a:hlinkClick r:id="rId5"/>
              </a:rPr>
              <a:t>agenciji.html</a:t>
            </a:r>
            <a:r>
              <a:rPr lang="hr-HR" dirty="0" smtClean="0"/>
              <a:t> </a:t>
            </a:r>
          </a:p>
          <a:p>
            <a:pPr>
              <a:buNone/>
            </a:pPr>
            <a:endParaRPr lang="en-US" dirty="0"/>
          </a:p>
        </p:txBody>
      </p:sp>
    </p:spTree>
    <p:extLst>
      <p:ext uri="{BB962C8B-B14F-4D97-AF65-F5344CB8AC3E}">
        <p14:creationId xmlns:p14="http://schemas.microsoft.com/office/powerpoint/2010/main" val="34606286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Povjerenstvo sastav</a:t>
            </a:r>
            <a:endParaRPr lang="en-US" dirty="0"/>
          </a:p>
        </p:txBody>
      </p:sp>
      <p:sp>
        <p:nvSpPr>
          <p:cNvPr id="3" name="Content Placeholder 2"/>
          <p:cNvSpPr>
            <a:spLocks noGrp="1"/>
          </p:cNvSpPr>
          <p:nvPr>
            <p:ph idx="1"/>
          </p:nvPr>
        </p:nvSpPr>
        <p:spPr/>
        <p:txBody>
          <a:bodyPr>
            <a:normAutofit fontScale="25000" lnSpcReduction="20000"/>
          </a:bodyPr>
          <a:lstStyle/>
          <a:p>
            <a:pPr lvl="0"/>
            <a:r>
              <a:rPr lang="hr-HR" dirty="0" smtClean="0"/>
              <a:t>Postoje dva </a:t>
            </a:r>
            <a:r>
              <a:rPr lang="hr-HR" dirty="0" err="1" smtClean="0"/>
              <a:t>idealtipska</a:t>
            </a:r>
            <a:r>
              <a:rPr lang="hr-HR" dirty="0" smtClean="0"/>
              <a:t> organizacijska rješenja za obavljanje tih funkcija. Prvi se temelji na ideji samostalne autoregulacije od strane same političke klase. Organizacijski takvo tijelo vezuje se uz parlament, imaju sastav koji jamči čvrstu vezu sa političkim institucijama, vanjske članove eksperte, njihova mišljenja i stavovi su kolegijalni savjeti  (</a:t>
            </a:r>
            <a:r>
              <a:rPr lang="hr-HR" dirty="0" err="1" smtClean="0"/>
              <a:t>peer</a:t>
            </a:r>
            <a:r>
              <a:rPr lang="hr-HR" dirty="0" smtClean="0"/>
              <a:t>'s </a:t>
            </a:r>
            <a:r>
              <a:rPr lang="hr-HR" dirty="0" err="1" smtClean="0"/>
              <a:t>compliance</a:t>
            </a:r>
            <a:r>
              <a:rPr lang="hr-HR" dirty="0" smtClean="0"/>
              <a:t>), sistematiziraju i grade praksu etičkih prosudbi. Ovaj model dominira u većini europskih zemalja i europskim institucijama.</a:t>
            </a:r>
          </a:p>
          <a:p>
            <a:pPr lvl="0"/>
            <a:r>
              <a:rPr lang="hr-HR" dirty="0" smtClean="0"/>
              <a:t>Drugi tip su nezavisna tijela, no obično pod nadzorom parlamenta („</a:t>
            </a:r>
            <a:r>
              <a:rPr lang="hr-HR" dirty="0" err="1" smtClean="0"/>
              <a:t>Independent</a:t>
            </a:r>
            <a:r>
              <a:rPr lang="hr-HR" dirty="0" smtClean="0"/>
              <a:t> </a:t>
            </a:r>
            <a:r>
              <a:rPr lang="hr-HR" dirty="0" err="1" smtClean="0"/>
              <a:t>with</a:t>
            </a:r>
            <a:r>
              <a:rPr lang="hr-HR" dirty="0" smtClean="0"/>
              <a:t> own </a:t>
            </a:r>
            <a:r>
              <a:rPr lang="hr-HR" dirty="0" err="1" smtClean="0"/>
              <a:t>budget</a:t>
            </a:r>
            <a:r>
              <a:rPr lang="hr-HR" dirty="0" smtClean="0"/>
              <a:t>, </a:t>
            </a:r>
            <a:r>
              <a:rPr lang="hr-HR" dirty="0" err="1" smtClean="0"/>
              <a:t>mostly</a:t>
            </a:r>
            <a:r>
              <a:rPr lang="hr-HR" dirty="0" smtClean="0"/>
              <a:t> </a:t>
            </a:r>
            <a:r>
              <a:rPr lang="hr-HR" dirty="0" err="1" smtClean="0"/>
              <a:t>controlled</a:t>
            </a:r>
            <a:r>
              <a:rPr lang="hr-HR" dirty="0" smtClean="0"/>
              <a:t> </a:t>
            </a:r>
            <a:r>
              <a:rPr lang="hr-HR" dirty="0" err="1" smtClean="0"/>
              <a:t>by</a:t>
            </a:r>
            <a:r>
              <a:rPr lang="hr-HR" dirty="0" smtClean="0"/>
              <a:t> </a:t>
            </a:r>
            <a:r>
              <a:rPr lang="hr-HR" dirty="0" err="1" smtClean="0"/>
              <a:t>Parliament</a:t>
            </a:r>
            <a:r>
              <a:rPr lang="hr-HR" dirty="0" smtClean="0"/>
              <a:t>, 86), uz široko definirane  ovlasti organizacije etičkog obrazovanja, istraživanja etičkih pritužbi određivanja kazni, davanja općih savjetodavnih mišljenja, primanja imovinskih kartica i nadzora izvješća o konfliktu interesa.</a:t>
            </a:r>
          </a:p>
          <a:p>
            <a:pPr lvl="0"/>
            <a:r>
              <a:rPr lang="hr-HR" u="sng" dirty="0" smtClean="0">
                <a:hlinkClick r:id="rId2"/>
              </a:rPr>
              <a:t>http://ec.europa.eu/</a:t>
            </a:r>
            <a:r>
              <a:rPr lang="hr-HR" u="sng" dirty="0" err="1" smtClean="0">
                <a:hlinkClick r:id="rId2"/>
              </a:rPr>
              <a:t>dgs</a:t>
            </a:r>
            <a:r>
              <a:rPr lang="hr-HR" u="sng" dirty="0" smtClean="0">
                <a:hlinkClick r:id="rId2"/>
              </a:rPr>
              <a:t>/</a:t>
            </a:r>
            <a:r>
              <a:rPr lang="hr-HR" u="sng" dirty="0" err="1" smtClean="0">
                <a:hlinkClick r:id="rId2"/>
              </a:rPr>
              <a:t>policy</a:t>
            </a:r>
            <a:r>
              <a:rPr lang="hr-HR" u="sng" dirty="0" smtClean="0">
                <a:hlinkClick r:id="rId2"/>
              </a:rPr>
              <a:t>_</a:t>
            </a:r>
            <a:r>
              <a:rPr lang="hr-HR" u="sng" dirty="0" err="1" smtClean="0">
                <a:hlinkClick r:id="rId2"/>
              </a:rPr>
              <a:t>advisers</a:t>
            </a:r>
            <a:r>
              <a:rPr lang="hr-HR" u="sng" dirty="0" smtClean="0">
                <a:hlinkClick r:id="rId2"/>
              </a:rPr>
              <a:t>/</a:t>
            </a:r>
            <a:r>
              <a:rPr lang="hr-HR" u="sng" dirty="0" err="1" smtClean="0">
                <a:hlinkClick r:id="rId2"/>
              </a:rPr>
              <a:t>publications</a:t>
            </a:r>
            <a:r>
              <a:rPr lang="hr-HR" u="sng" dirty="0" smtClean="0">
                <a:hlinkClick r:id="rId2"/>
              </a:rPr>
              <a:t>/</a:t>
            </a:r>
            <a:r>
              <a:rPr lang="hr-HR" u="sng" dirty="0" err="1" smtClean="0">
                <a:hlinkClick r:id="rId2"/>
              </a:rPr>
              <a:t>docs</a:t>
            </a:r>
            <a:r>
              <a:rPr lang="hr-HR" u="sng" dirty="0" smtClean="0">
                <a:hlinkClick r:id="rId2"/>
              </a:rPr>
              <a:t>/</a:t>
            </a:r>
            <a:r>
              <a:rPr lang="hr-HR" u="sng" dirty="0" err="1" smtClean="0">
                <a:hlinkClick r:id="rId2"/>
              </a:rPr>
              <a:t>hpo</a:t>
            </a:r>
            <a:r>
              <a:rPr lang="hr-HR" u="sng" dirty="0" smtClean="0">
                <a:hlinkClick r:id="rId2"/>
              </a:rPr>
              <a:t>_professional_</a:t>
            </a:r>
            <a:r>
              <a:rPr lang="hr-HR" u="sng" dirty="0" err="1" smtClean="0">
                <a:hlinkClick r:id="rId2"/>
              </a:rPr>
              <a:t>ethics</a:t>
            </a:r>
            <a:r>
              <a:rPr lang="hr-HR" u="sng" dirty="0" smtClean="0">
                <a:hlinkClick r:id="rId2"/>
              </a:rPr>
              <a:t>_</a:t>
            </a:r>
            <a:r>
              <a:rPr lang="hr-HR" u="sng" dirty="0" err="1" smtClean="0">
                <a:hlinkClick r:id="rId2"/>
              </a:rPr>
              <a:t>en.pdf</a:t>
            </a:r>
            <a:r>
              <a:rPr lang="hr-HR" dirty="0" smtClean="0"/>
              <a:t> </a:t>
            </a:r>
          </a:p>
          <a:p>
            <a:pPr lvl="0"/>
            <a:r>
              <a:rPr lang="hr-HR" dirty="0" smtClean="0"/>
              <a:t>Ovaj model ne postoji nigdje u čistom obliku, ali glavni elementi dominiraju u SAD, Kanadi, Irskoj.</a:t>
            </a:r>
          </a:p>
          <a:p>
            <a:pPr lvl="0"/>
            <a:r>
              <a:rPr lang="hr-HR" dirty="0" smtClean="0"/>
              <a:t>Ideal tip nije stvarnost već pomoćno sredstvo razumijevanja. Naravno da postoje mogućnosti kombiniranja oba rješenja u konkretnoj povijesnoj i  društvenoj stvarnosti. Mnoge, ne samo organizacijske varijable, utječu na konačnu efikasnost, no prije svega politička volja da se prizna potreba njihovog postojanja i korist od djelovanja.</a:t>
            </a:r>
          </a:p>
          <a:p>
            <a:pPr lvl="0"/>
            <a:r>
              <a:rPr lang="hr-HR" dirty="0" smtClean="0"/>
              <a:t>Postoje velike razlike u ustroju tijela koje se bave etikom javnih dužnosti. Varijabilnost organizacijskih formi je vrlo velika; od neformalnih tijela do komiteta, od odbora do agencija. Ne vidi se da neka od formi  jamči učinkovitost. Etička povjerenstva formirana uz vlast, od EU zemalja postoje u Austriji, Estoniji, Irskoj, Španjolskoj i Velikoj Britaniji.  Većina takvih tijela je internog karaktera. Neke europske zemlje takva tijela nemaju, čak i Komisija takva tijela formiraju na </a:t>
            </a:r>
            <a:r>
              <a:rPr lang="hr-HR" i="1" dirty="0" smtClean="0"/>
              <a:t>ad </a:t>
            </a:r>
            <a:r>
              <a:rPr lang="hr-HR" i="1" dirty="0" err="1" smtClean="0"/>
              <a:t>hoc</a:t>
            </a:r>
            <a:r>
              <a:rPr lang="hr-HR" dirty="0" smtClean="0"/>
              <a:t> bazi.</a:t>
            </a:r>
          </a:p>
          <a:p>
            <a:pPr lvl="0"/>
            <a:r>
              <a:rPr lang="hr-HR" dirty="0" smtClean="0"/>
              <a:t>Takva tijela najčešće se vezuju uz predstavnička tijela. pa Austrija, Cipar, Danska, Irska, Madžarska. Litva, Latvija, Poljska, Portugal, Rumunjska, Španjolska i Velika Britanija imaju takva tijela. Europski parlament nema takvo tijelo. Negdje je ovlaštenje takvog tijela vrlo usko (Cipar), </a:t>
            </a:r>
            <a:r>
              <a:rPr lang="hr-HR" dirty="0" err="1" smtClean="0"/>
              <a:t>ičli</a:t>
            </a:r>
            <a:r>
              <a:rPr lang="hr-HR" dirty="0" smtClean="0"/>
              <a:t> postoji više praktički paralelnih tijela (Slovenija, Velika Britanija). IU većini slučajeva, kao i kod nas, povod osnivanju bila je borba protiv korupcije. U tijelima Europske unije, nijedno se s iznimkom Povjerenika za tržišno natjecanje (</a:t>
            </a:r>
            <a:r>
              <a:rPr lang="hr-HR" dirty="0" err="1" smtClean="0"/>
              <a:t>Commissioner</a:t>
            </a:r>
            <a:r>
              <a:rPr lang="hr-HR" dirty="0" smtClean="0"/>
              <a:t> for </a:t>
            </a:r>
            <a:r>
              <a:rPr lang="hr-HR" dirty="0" err="1" smtClean="0"/>
              <a:t>Competoition</a:t>
            </a:r>
            <a:r>
              <a:rPr lang="hr-HR" dirty="0" smtClean="0"/>
              <a:t> koji se bavi i posebnim slučajevima sukoba interesa.</a:t>
            </a:r>
          </a:p>
          <a:p>
            <a:pPr lvl="0"/>
            <a:r>
              <a:rPr lang="hr-HR" dirty="0" smtClean="0"/>
              <a:t>Posebno važan slučaj bio je formiranje  </a:t>
            </a:r>
            <a:r>
              <a:rPr lang="hr-HR" i="1" dirty="0" smtClean="0"/>
              <a:t>Visokog  povjerenstva  za  standarde u javnom životu</a:t>
            </a:r>
            <a:r>
              <a:rPr lang="hr-HR" dirty="0" smtClean="0"/>
              <a:t> (</a:t>
            </a:r>
            <a:r>
              <a:rPr lang="hr-HR" dirty="0" err="1" smtClean="0"/>
              <a:t>The</a:t>
            </a:r>
            <a:r>
              <a:rPr lang="hr-HR" dirty="0" smtClean="0"/>
              <a:t> </a:t>
            </a:r>
            <a:r>
              <a:rPr lang="hr-HR" dirty="0" err="1" smtClean="0"/>
              <a:t>Committee</a:t>
            </a:r>
            <a:r>
              <a:rPr lang="hr-HR" dirty="0" smtClean="0"/>
              <a:t> on </a:t>
            </a:r>
            <a:r>
              <a:rPr lang="hr-HR" dirty="0" err="1" smtClean="0"/>
              <a:t>Standards</a:t>
            </a:r>
            <a:r>
              <a:rPr lang="hr-HR" dirty="0" smtClean="0"/>
              <a:t> </a:t>
            </a:r>
            <a:r>
              <a:rPr lang="hr-HR" dirty="0" err="1" smtClean="0"/>
              <a:t>in</a:t>
            </a:r>
            <a:r>
              <a:rPr lang="hr-HR" dirty="0" smtClean="0"/>
              <a:t> </a:t>
            </a:r>
            <a:r>
              <a:rPr lang="hr-HR" dirty="0" err="1" smtClean="0"/>
              <a:t>Public</a:t>
            </a:r>
            <a:r>
              <a:rPr lang="hr-HR" dirty="0" smtClean="0"/>
              <a:t> Life) kojeg je formirao britanski premijer (J. Major) nakon niza skandala 1994 u koje su bili opleteni britanski parlamentarci  (</a:t>
            </a:r>
            <a:r>
              <a:rPr lang="hr-HR" u="sng" dirty="0" smtClean="0">
                <a:hlinkClick r:id="rId3" tooltip="Cash-for-questions affair"/>
              </a:rPr>
              <a:t>cash-for-</a:t>
            </a:r>
            <a:r>
              <a:rPr lang="hr-HR" u="sng" dirty="0" err="1" smtClean="0">
                <a:hlinkClick r:id="rId3" tooltip="Cash-for-questions affair"/>
              </a:rPr>
              <a:t>questions</a:t>
            </a:r>
            <a:r>
              <a:rPr lang="hr-HR" u="sng" dirty="0" smtClean="0">
                <a:hlinkClick r:id="rId3" tooltip="Cash-for-questions affair"/>
              </a:rPr>
              <a:t> </a:t>
            </a:r>
            <a:r>
              <a:rPr lang="hr-HR" u="sng" dirty="0" err="1" smtClean="0">
                <a:hlinkClick r:id="rId3" tooltip="Cash-for-questions affair"/>
              </a:rPr>
              <a:t>affair</a:t>
            </a:r>
            <a:r>
              <a:rPr lang="hr-HR" dirty="0" smtClean="0"/>
              <a:t>). Iako je prema formalnim ovlastima to tijelo vrlo ograničeno u djelovanju, njegov izuzetan sastav od ljudi visokog integriteta i uspjeh u formuliranju osnovnih načela djelovanja, od njega je stvorio utjecajnu instituciji. Iako se radi o formalno samo savjetodavnom  tijelu, ono formulira primjenu navedenih načela,  predlaže promjene </a:t>
            </a:r>
            <a:r>
              <a:rPr lang="hr-HR" dirty="0" err="1" smtClean="0"/>
              <a:t>zakonodavstva.</a:t>
            </a:r>
            <a:r>
              <a:rPr lang="hr-HR" dirty="0" smtClean="0"/>
              <a:t>.</a:t>
            </a:r>
          </a:p>
          <a:p>
            <a:pPr lvl="0"/>
            <a:r>
              <a:rPr lang="hr-HR" i="1" dirty="0" smtClean="0"/>
              <a:t>To </a:t>
            </a:r>
            <a:r>
              <a:rPr lang="hr-HR" i="1" dirty="0" err="1" smtClean="0"/>
              <a:t>examine</a:t>
            </a:r>
            <a:r>
              <a:rPr lang="hr-HR" i="1" dirty="0" smtClean="0"/>
              <a:t> </a:t>
            </a:r>
            <a:r>
              <a:rPr lang="hr-HR" i="1" dirty="0" err="1" smtClean="0"/>
              <a:t>current</a:t>
            </a:r>
            <a:r>
              <a:rPr lang="hr-HR" i="1" dirty="0" smtClean="0"/>
              <a:t> </a:t>
            </a:r>
            <a:r>
              <a:rPr lang="hr-HR" i="1" dirty="0" err="1" smtClean="0"/>
              <a:t>concerns</a:t>
            </a:r>
            <a:r>
              <a:rPr lang="hr-HR" i="1" dirty="0" smtClean="0"/>
              <a:t> </a:t>
            </a:r>
            <a:r>
              <a:rPr lang="hr-HR" i="1" dirty="0" err="1" smtClean="0"/>
              <a:t>about</a:t>
            </a:r>
            <a:r>
              <a:rPr lang="hr-HR" i="1" dirty="0" smtClean="0"/>
              <a:t> </a:t>
            </a:r>
            <a:r>
              <a:rPr lang="hr-HR" i="1" dirty="0" err="1" smtClean="0"/>
              <a:t>standards</a:t>
            </a:r>
            <a:r>
              <a:rPr lang="hr-HR" i="1" dirty="0" smtClean="0"/>
              <a:t> </a:t>
            </a:r>
            <a:r>
              <a:rPr lang="hr-HR" i="1" dirty="0" err="1" smtClean="0"/>
              <a:t>of</a:t>
            </a:r>
            <a:r>
              <a:rPr lang="hr-HR" i="1" dirty="0" smtClean="0"/>
              <a:t> </a:t>
            </a:r>
            <a:r>
              <a:rPr lang="hr-HR" i="1" dirty="0" err="1" smtClean="0"/>
              <a:t>conduct</a:t>
            </a:r>
            <a:r>
              <a:rPr lang="hr-HR" i="1" dirty="0" smtClean="0"/>
              <a:t> </a:t>
            </a:r>
            <a:r>
              <a:rPr lang="hr-HR" i="1" dirty="0" err="1" smtClean="0"/>
              <a:t>of</a:t>
            </a:r>
            <a:r>
              <a:rPr lang="hr-HR" i="1" dirty="0" smtClean="0"/>
              <a:t> all </a:t>
            </a:r>
            <a:r>
              <a:rPr lang="hr-HR" i="1" dirty="0" err="1" smtClean="0"/>
              <a:t>holders</a:t>
            </a:r>
            <a:r>
              <a:rPr lang="hr-HR" i="1" dirty="0" smtClean="0"/>
              <a:t> </a:t>
            </a:r>
            <a:r>
              <a:rPr lang="hr-HR" i="1" dirty="0" err="1" smtClean="0"/>
              <a:t>of</a:t>
            </a:r>
            <a:r>
              <a:rPr lang="hr-HR" i="1" dirty="0" smtClean="0"/>
              <a:t> </a:t>
            </a:r>
            <a:r>
              <a:rPr lang="hr-HR" i="1" dirty="0" err="1" smtClean="0">
                <a:hlinkClick r:id="rId4" tooltip="Public office"/>
              </a:rPr>
              <a:t>public</a:t>
            </a:r>
            <a:r>
              <a:rPr lang="hr-HR" i="1" dirty="0" smtClean="0">
                <a:hlinkClick r:id="rId4" tooltip="Public office"/>
              </a:rPr>
              <a:t> office</a:t>
            </a:r>
            <a:r>
              <a:rPr lang="hr-HR" i="1" dirty="0" smtClean="0"/>
              <a:t>, </a:t>
            </a:r>
            <a:r>
              <a:rPr lang="hr-HR" i="1" dirty="0" err="1" smtClean="0"/>
              <a:t>including</a:t>
            </a:r>
            <a:r>
              <a:rPr lang="hr-HR" i="1" dirty="0" smtClean="0"/>
              <a:t> </a:t>
            </a:r>
            <a:r>
              <a:rPr lang="hr-HR" i="1" dirty="0" err="1" smtClean="0"/>
              <a:t>arrangements</a:t>
            </a:r>
            <a:r>
              <a:rPr lang="hr-HR" i="1" dirty="0" smtClean="0"/>
              <a:t> </a:t>
            </a:r>
            <a:r>
              <a:rPr lang="hr-HR" i="1" dirty="0" err="1" smtClean="0"/>
              <a:t>relating</a:t>
            </a:r>
            <a:r>
              <a:rPr lang="hr-HR" i="1" dirty="0" smtClean="0"/>
              <a:t> to financial </a:t>
            </a:r>
            <a:r>
              <a:rPr lang="hr-HR" i="1" dirty="0" err="1" smtClean="0"/>
              <a:t>and</a:t>
            </a:r>
            <a:r>
              <a:rPr lang="hr-HR" i="1" dirty="0" smtClean="0"/>
              <a:t> </a:t>
            </a:r>
            <a:r>
              <a:rPr lang="hr-HR" i="1" dirty="0" err="1" smtClean="0"/>
              <a:t>commercial</a:t>
            </a:r>
            <a:r>
              <a:rPr lang="hr-HR" i="1" dirty="0" smtClean="0"/>
              <a:t> </a:t>
            </a:r>
            <a:r>
              <a:rPr lang="hr-HR" i="1" dirty="0" err="1" smtClean="0"/>
              <a:t>activities</a:t>
            </a:r>
            <a:r>
              <a:rPr lang="hr-HR" i="1" dirty="0" smtClean="0"/>
              <a:t>, </a:t>
            </a:r>
            <a:r>
              <a:rPr lang="hr-HR" i="1" dirty="0" err="1" smtClean="0"/>
              <a:t>and</a:t>
            </a:r>
            <a:r>
              <a:rPr lang="hr-HR" i="1" dirty="0" smtClean="0"/>
              <a:t> </a:t>
            </a:r>
            <a:r>
              <a:rPr lang="hr-HR" i="1" dirty="0" err="1" smtClean="0"/>
              <a:t>make</a:t>
            </a:r>
            <a:r>
              <a:rPr lang="hr-HR" i="1" dirty="0" smtClean="0"/>
              <a:t> </a:t>
            </a:r>
            <a:r>
              <a:rPr lang="hr-HR" i="1" dirty="0" err="1" smtClean="0"/>
              <a:t>recommendations</a:t>
            </a:r>
            <a:r>
              <a:rPr lang="hr-HR" i="1" dirty="0" smtClean="0"/>
              <a:t> as to </a:t>
            </a:r>
            <a:r>
              <a:rPr lang="hr-HR" i="1" dirty="0" err="1" smtClean="0"/>
              <a:t>any</a:t>
            </a:r>
            <a:r>
              <a:rPr lang="hr-HR" i="1" dirty="0" smtClean="0"/>
              <a:t> </a:t>
            </a:r>
            <a:r>
              <a:rPr lang="hr-HR" i="1" dirty="0" err="1" smtClean="0"/>
              <a:t>changes</a:t>
            </a:r>
            <a:r>
              <a:rPr lang="hr-HR" i="1" dirty="0" smtClean="0"/>
              <a:t> </a:t>
            </a:r>
            <a:r>
              <a:rPr lang="hr-HR" i="1" dirty="0" err="1" smtClean="0"/>
              <a:t>in</a:t>
            </a:r>
            <a:r>
              <a:rPr lang="hr-HR" i="1" dirty="0" smtClean="0"/>
              <a:t> </a:t>
            </a:r>
            <a:r>
              <a:rPr lang="hr-HR" i="1" dirty="0" err="1" smtClean="0"/>
              <a:t>present</a:t>
            </a:r>
            <a:r>
              <a:rPr lang="hr-HR" i="1" dirty="0" smtClean="0"/>
              <a:t> </a:t>
            </a:r>
            <a:r>
              <a:rPr lang="hr-HR" i="1" dirty="0" err="1" smtClean="0"/>
              <a:t>arrangements</a:t>
            </a:r>
            <a:r>
              <a:rPr lang="hr-HR" i="1" dirty="0" smtClean="0"/>
              <a:t> </a:t>
            </a:r>
            <a:r>
              <a:rPr lang="hr-HR" i="1" dirty="0" err="1" smtClean="0"/>
              <a:t>which</a:t>
            </a:r>
            <a:r>
              <a:rPr lang="hr-HR" i="1" dirty="0" smtClean="0"/>
              <a:t> </a:t>
            </a:r>
            <a:r>
              <a:rPr lang="hr-HR" i="1" dirty="0" err="1" smtClean="0"/>
              <a:t>might</a:t>
            </a:r>
            <a:r>
              <a:rPr lang="hr-HR" i="1" dirty="0" smtClean="0"/>
              <a:t> </a:t>
            </a:r>
            <a:r>
              <a:rPr lang="hr-HR" i="1" dirty="0" err="1" smtClean="0"/>
              <a:t>be</a:t>
            </a:r>
            <a:r>
              <a:rPr lang="hr-HR" i="1" dirty="0" smtClean="0"/>
              <a:t> </a:t>
            </a:r>
            <a:r>
              <a:rPr lang="hr-HR" i="1" dirty="0" err="1" smtClean="0"/>
              <a:t>required</a:t>
            </a:r>
            <a:r>
              <a:rPr lang="hr-HR" i="1" dirty="0" smtClean="0"/>
              <a:t> </a:t>
            </a:r>
            <a:r>
              <a:rPr lang="hr-HR" i="1" dirty="0" err="1" smtClean="0"/>
              <a:t>to</a:t>
            </a:r>
            <a:r>
              <a:rPr lang="hr-HR" i="1" dirty="0" smtClean="0"/>
              <a:t> </a:t>
            </a:r>
            <a:r>
              <a:rPr lang="hr-HR" i="1" dirty="0" err="1" smtClean="0"/>
              <a:t>ensure</a:t>
            </a:r>
            <a:r>
              <a:rPr lang="hr-HR" i="1" dirty="0" smtClean="0"/>
              <a:t> </a:t>
            </a:r>
            <a:r>
              <a:rPr lang="hr-HR" i="1" dirty="0" err="1" smtClean="0"/>
              <a:t>the</a:t>
            </a:r>
            <a:r>
              <a:rPr lang="hr-HR" i="1" dirty="0" smtClean="0"/>
              <a:t> </a:t>
            </a:r>
            <a:r>
              <a:rPr lang="hr-HR" i="1" dirty="0" err="1" smtClean="0"/>
              <a:t>highest</a:t>
            </a:r>
            <a:r>
              <a:rPr lang="hr-HR" i="1" dirty="0" smtClean="0"/>
              <a:t> </a:t>
            </a:r>
            <a:r>
              <a:rPr lang="hr-HR" i="1" dirty="0" err="1" smtClean="0"/>
              <a:t>standards</a:t>
            </a:r>
            <a:r>
              <a:rPr lang="hr-HR" i="1" dirty="0" smtClean="0"/>
              <a:t> </a:t>
            </a:r>
            <a:r>
              <a:rPr lang="hr-HR" i="1" dirty="0" err="1" smtClean="0"/>
              <a:t>of</a:t>
            </a:r>
            <a:r>
              <a:rPr lang="hr-HR" i="1" dirty="0" smtClean="0"/>
              <a:t> </a:t>
            </a:r>
            <a:r>
              <a:rPr lang="hr-HR" i="1" dirty="0" err="1" smtClean="0"/>
              <a:t>propriety</a:t>
            </a:r>
            <a:r>
              <a:rPr lang="hr-HR" i="1" dirty="0" smtClean="0"/>
              <a:t> </a:t>
            </a:r>
            <a:r>
              <a:rPr lang="hr-HR" i="1" dirty="0" err="1" smtClean="0"/>
              <a:t>in</a:t>
            </a:r>
            <a:r>
              <a:rPr lang="hr-HR" i="1" dirty="0" smtClean="0"/>
              <a:t> </a:t>
            </a:r>
            <a:r>
              <a:rPr lang="hr-HR" i="1" dirty="0" err="1" smtClean="0"/>
              <a:t>public</a:t>
            </a:r>
            <a:r>
              <a:rPr lang="hr-HR" i="1" dirty="0" smtClean="0"/>
              <a:t> life.</a:t>
            </a:r>
            <a:endParaRPr lang="hr-HR" dirty="0" smtClean="0"/>
          </a:p>
          <a:p>
            <a:pPr lvl="0"/>
            <a:r>
              <a:rPr lang="hr-HR" dirty="0" smtClean="0"/>
              <a:t>To tijelo, namjerno, nema iscrpnu već indikativnu listu dužnosnika kojima se bavi, ali obuhvaća cijeli politički vrh  Ujedinjenog Kraljevstva, vrh administracije pa i dijelove lokalne samouprave. Surađuje vrlo usko s tijelima koja pripremaju imenovanja, a u njenom sastavu nalaze se i istaknuti predstavnici  zastupnici tri najveće stranke. Nema nikakve istražne ovlasti, </a:t>
            </a:r>
            <a:r>
              <a:rPr lang="hr-HR" dirty="0" err="1" smtClean="0"/>
              <a:t>ovlasti</a:t>
            </a:r>
            <a:r>
              <a:rPr lang="hr-HR" dirty="0" smtClean="0"/>
              <a:t> saslušanja ili pozivanja svjedoka. Članovi, njih 11, imenuju se prema iskustvu </a:t>
            </a:r>
            <a:r>
              <a:rPr lang="hr-HR" dirty="0" err="1" smtClean="0"/>
              <a:t>oi</a:t>
            </a:r>
            <a:r>
              <a:rPr lang="hr-HR" dirty="0" smtClean="0"/>
              <a:t> dokazanom poštenju i sposobnostima,</a:t>
            </a:r>
          </a:p>
          <a:p>
            <a:pPr lvl="0"/>
            <a:r>
              <a:rPr lang="hr-HR" dirty="0" smtClean="0"/>
              <a:t>U Sjedinjenim Državama postoji, i u saveznim tijelima i u državama, veći broj tijela koja se bave tim pitanjima. Među njima najviše se ističe Ured  za etiku ( </a:t>
            </a:r>
            <a:r>
              <a:rPr lang="hr-HR" dirty="0" err="1" smtClean="0"/>
              <a:t>U.S</a:t>
            </a:r>
            <a:r>
              <a:rPr lang="hr-HR" dirty="0" smtClean="0"/>
              <a:t>. Office </a:t>
            </a:r>
            <a:r>
              <a:rPr lang="hr-HR" dirty="0" err="1" smtClean="0"/>
              <a:t>of</a:t>
            </a:r>
            <a:r>
              <a:rPr lang="hr-HR" dirty="0" smtClean="0"/>
              <a:t> </a:t>
            </a:r>
            <a:r>
              <a:rPr lang="hr-HR" dirty="0" err="1" smtClean="0"/>
              <a:t>Government</a:t>
            </a:r>
            <a:r>
              <a:rPr lang="hr-HR" dirty="0" smtClean="0"/>
              <a:t> </a:t>
            </a:r>
            <a:r>
              <a:rPr lang="hr-HR" dirty="0" err="1" smtClean="0"/>
              <a:t>Ethics</a:t>
            </a:r>
            <a:r>
              <a:rPr lang="hr-HR" dirty="0" smtClean="0"/>
              <a:t> (OGE) čija je dužnost brinuti se za etiku svih službenika izvršne vlasti., brinuti se jačanju povjerenja u vladu (to foster </a:t>
            </a:r>
            <a:r>
              <a:rPr lang="hr-HR" dirty="0" err="1" smtClean="0"/>
              <a:t>high</a:t>
            </a:r>
            <a:r>
              <a:rPr lang="hr-HR" dirty="0" smtClean="0"/>
              <a:t> </a:t>
            </a:r>
            <a:r>
              <a:rPr lang="hr-HR" dirty="0" err="1" smtClean="0"/>
              <a:t>ethical</a:t>
            </a:r>
            <a:r>
              <a:rPr lang="hr-HR" dirty="0" smtClean="0"/>
              <a:t> </a:t>
            </a:r>
            <a:r>
              <a:rPr lang="hr-HR" dirty="0" err="1" smtClean="0"/>
              <a:t>standards</a:t>
            </a:r>
            <a:r>
              <a:rPr lang="hr-HR" dirty="0" smtClean="0"/>
              <a:t> for </a:t>
            </a:r>
            <a:r>
              <a:rPr lang="hr-HR" dirty="0" err="1" smtClean="0"/>
              <a:t>executive</a:t>
            </a:r>
            <a:r>
              <a:rPr lang="hr-HR" dirty="0" smtClean="0"/>
              <a:t> </a:t>
            </a:r>
            <a:r>
              <a:rPr lang="hr-HR" dirty="0" err="1" smtClean="0"/>
              <a:t>branch</a:t>
            </a:r>
            <a:r>
              <a:rPr lang="hr-HR" dirty="0" smtClean="0"/>
              <a:t> </a:t>
            </a:r>
            <a:r>
              <a:rPr lang="hr-HR" dirty="0" err="1" smtClean="0"/>
              <a:t>employees</a:t>
            </a:r>
            <a:r>
              <a:rPr lang="hr-HR" dirty="0" smtClean="0"/>
              <a:t> </a:t>
            </a:r>
            <a:r>
              <a:rPr lang="hr-HR" dirty="0" err="1" smtClean="0"/>
              <a:t>and</a:t>
            </a:r>
            <a:r>
              <a:rPr lang="hr-HR" dirty="0" smtClean="0"/>
              <a:t> </a:t>
            </a:r>
            <a:r>
              <a:rPr lang="hr-HR" dirty="0" err="1" smtClean="0"/>
              <a:t>strengthen</a:t>
            </a:r>
            <a:r>
              <a:rPr lang="hr-HR" dirty="0" smtClean="0"/>
              <a:t> </a:t>
            </a:r>
            <a:r>
              <a:rPr lang="hr-HR" dirty="0" err="1" smtClean="0"/>
              <a:t>the</a:t>
            </a:r>
            <a:r>
              <a:rPr lang="hr-HR" dirty="0" smtClean="0"/>
              <a:t> </a:t>
            </a:r>
            <a:r>
              <a:rPr lang="hr-HR" dirty="0" err="1" smtClean="0"/>
              <a:t>public</a:t>
            </a:r>
            <a:r>
              <a:rPr lang="hr-HR" dirty="0" smtClean="0"/>
              <a:t>’s </a:t>
            </a:r>
            <a:r>
              <a:rPr lang="hr-HR" dirty="0" err="1" smtClean="0"/>
              <a:t>confidence</a:t>
            </a:r>
            <a:r>
              <a:rPr lang="hr-HR" dirty="0" smtClean="0"/>
              <a:t> </a:t>
            </a:r>
            <a:r>
              <a:rPr lang="hr-HR" dirty="0" err="1" smtClean="0"/>
              <a:t>that</a:t>
            </a:r>
            <a:r>
              <a:rPr lang="hr-HR" dirty="0" smtClean="0"/>
              <a:t> </a:t>
            </a:r>
            <a:r>
              <a:rPr lang="hr-HR" dirty="0" err="1" smtClean="0"/>
              <a:t>the</a:t>
            </a:r>
            <a:r>
              <a:rPr lang="hr-HR" dirty="0" smtClean="0"/>
              <a:t> </a:t>
            </a:r>
            <a:r>
              <a:rPr lang="hr-HR" dirty="0" err="1" smtClean="0"/>
              <a:t>Government</a:t>
            </a:r>
            <a:r>
              <a:rPr lang="hr-HR" dirty="0" smtClean="0"/>
              <a:t>’</a:t>
            </a:r>
            <a:r>
              <a:rPr lang="hr-HR" dirty="0" err="1" smtClean="0"/>
              <a:t>s</a:t>
            </a:r>
            <a:r>
              <a:rPr lang="hr-HR" dirty="0" smtClean="0"/>
              <a:t> </a:t>
            </a:r>
            <a:r>
              <a:rPr lang="hr-HR" dirty="0" err="1" smtClean="0"/>
              <a:t>business</a:t>
            </a:r>
            <a:r>
              <a:rPr lang="hr-HR" dirty="0" smtClean="0"/>
              <a:t> is </a:t>
            </a:r>
            <a:r>
              <a:rPr lang="hr-HR" dirty="0" err="1" smtClean="0"/>
              <a:t>conducted</a:t>
            </a:r>
            <a:r>
              <a:rPr lang="hr-HR" dirty="0" smtClean="0"/>
              <a:t> </a:t>
            </a:r>
            <a:r>
              <a:rPr lang="hr-HR" dirty="0" err="1" smtClean="0"/>
              <a:t>with</a:t>
            </a:r>
            <a:r>
              <a:rPr lang="hr-HR" dirty="0" smtClean="0"/>
              <a:t> </a:t>
            </a:r>
            <a:r>
              <a:rPr lang="hr-HR" dirty="0" err="1" smtClean="0"/>
              <a:t>impartiality</a:t>
            </a:r>
            <a:r>
              <a:rPr lang="hr-HR" dirty="0" smtClean="0"/>
              <a:t> </a:t>
            </a:r>
            <a:r>
              <a:rPr lang="hr-HR" dirty="0" err="1" smtClean="0"/>
              <a:t>and</a:t>
            </a:r>
            <a:r>
              <a:rPr lang="hr-HR" dirty="0" smtClean="0"/>
              <a:t> </a:t>
            </a:r>
            <a:r>
              <a:rPr lang="hr-HR" dirty="0" err="1" smtClean="0"/>
              <a:t>integrity</a:t>
            </a:r>
            <a:r>
              <a:rPr lang="hr-HR" dirty="0" smtClean="0"/>
              <a:t>).</a:t>
            </a:r>
          </a:p>
          <a:p>
            <a:pPr lvl="0"/>
            <a:r>
              <a:rPr lang="hr-HR" dirty="0" smtClean="0"/>
              <a:t>Ured je osnovan zakonom (</a:t>
            </a:r>
            <a:r>
              <a:rPr lang="hr-HR" dirty="0" err="1" smtClean="0"/>
              <a:t>Ethics</a:t>
            </a:r>
            <a:r>
              <a:rPr lang="hr-HR" dirty="0" smtClean="0"/>
              <a:t> </a:t>
            </a:r>
            <a:r>
              <a:rPr lang="hr-HR" dirty="0" err="1" smtClean="0"/>
              <a:t>in</a:t>
            </a:r>
            <a:r>
              <a:rPr lang="hr-HR" dirty="0" smtClean="0"/>
              <a:t> </a:t>
            </a:r>
            <a:r>
              <a:rPr lang="hr-HR" dirty="0" err="1" smtClean="0"/>
              <a:t>Government</a:t>
            </a:r>
            <a:r>
              <a:rPr lang="hr-HR" dirty="0" smtClean="0"/>
              <a:t> </a:t>
            </a:r>
            <a:r>
              <a:rPr lang="hr-HR" dirty="0" err="1" smtClean="0"/>
              <a:t>Act</a:t>
            </a:r>
            <a:r>
              <a:rPr lang="hr-HR" dirty="0" smtClean="0"/>
              <a:t>, 1978,) da bi  nadzirao i odlučivao o pitanjima etike službe, sprječavanju konflikta interesa, prikupljao podatke o poslovima dužnosnika i službenika (financial </a:t>
            </a:r>
            <a:r>
              <a:rPr lang="hr-HR" dirty="0" err="1" smtClean="0"/>
              <a:t>disclosure</a:t>
            </a:r>
            <a:r>
              <a:rPr lang="hr-HR" dirty="0" smtClean="0"/>
              <a:t>), brinuo o zakonitosti kod etičkih procjena, organizirao obrazovne programe, sistematizirao dobru praksu  i surađivao s međunarodnim institucijama. Istovremeno  Kongres ima odgovarajuća tijela koja se specifično bave pitanjima etike javne službe.</a:t>
            </a:r>
          </a:p>
          <a:p>
            <a:pPr lvl="0"/>
            <a:r>
              <a:rPr lang="hr-HR" u="sng" dirty="0" smtClean="0">
                <a:hlinkClick r:id="rId5"/>
              </a:rPr>
              <a:t>http://www.usoge.gov</a:t>
            </a:r>
            <a:r>
              <a:rPr lang="hr-HR" dirty="0" smtClean="0"/>
              <a:t>;    </a:t>
            </a:r>
            <a:r>
              <a:rPr lang="hr-HR" u="sng" dirty="0" smtClean="0">
                <a:hlinkClick r:id="rId6"/>
              </a:rPr>
              <a:t>http://ethics.house.gov/</a:t>
            </a:r>
            <a:endParaRPr lang="hr-HR" dirty="0" smtClean="0"/>
          </a:p>
          <a:p>
            <a:pPr lvl="0"/>
            <a:r>
              <a:rPr lang="hr-HR" dirty="0" smtClean="0"/>
              <a:t>Povodi za formiranje takvih tijela bili su sasvim praktične političke naravi, prije svega glavni motiv je bio jačanje povjerenja u političke i upravne institucije, nastojanje da se odgovornost individualizira i smanji politička šteta nakon afera, korupcionaških skandala i opće krize povjerenja. Radi naglašene pragmatičnosti vremenom su nastali divergentni sustavi koji su od sličnih preuzimali pojedine elemente (otvorenost javnosti, rješavanje konflikta interesa , edukativni i istraživački zadaci). Radi toga nema jedinstvenog modela niti jasnih trendova, ali je primjetna tendencija širenja zadataka, otvorenosti rada, korištenja informatičkih mreža i naglasak na preventivnom djelovanju.</a:t>
            </a:r>
          </a:p>
          <a:p>
            <a:pPr lvl="0"/>
            <a:r>
              <a:rPr lang="hr-HR" dirty="0" smtClean="0"/>
              <a:t>I primjeri susjednih zemalja govore o sličnoj fleksibilnosti, brzini promjena i ciklusima većih očekivanja i izvjesnih zastoja.,</a:t>
            </a:r>
          </a:p>
          <a:p>
            <a:pPr lvl="0"/>
            <a:r>
              <a:rPr lang="hr-HR" dirty="0" smtClean="0"/>
              <a:t>U Sloveniji slično tijelo nastalo je slijedom antikorupcijskih nastojanja, te nakon početnih napetosti transformirano je u  nezavisno tijelo širokih prevencijskih ovlasti (edukacija, suradnja, mišljenja) i jasnih pravila dobivanja i  provjere činjenica važnih za odlučivanje. Postupak izbora članova, na poticaj ovlaštenih predlagača, provodi parlament. Komisija parlamentu podnosi izvješća o radu. Posebno je zapaženo djelovanje Komisije na izradi etičkih pravila, lobiranja, financiranja kampanja, i otvoreni stavovi glede javnih pitanja i konkretnih slučajeva. Funkcionalna nezavisnost je osigurana pravnim statusom no i odabirom članova, podrškom stručne, međunarodne javnosti i  medija. </a:t>
            </a:r>
            <a:r>
              <a:rPr lang="hr-HR" u="sng" dirty="0" smtClean="0">
                <a:hlinkClick r:id="rId7"/>
              </a:rPr>
              <a:t>http://www.kpk-rs.si/</a:t>
            </a:r>
            <a:r>
              <a:rPr lang="hr-HR" dirty="0" smtClean="0"/>
              <a:t> </a:t>
            </a:r>
          </a:p>
          <a:p>
            <a:pPr lvl="0"/>
            <a:r>
              <a:rPr lang="hr-HR" dirty="0" smtClean="0"/>
              <a:t>Srbija je ponešto drukčiji slučaj . Nakon neuspješnih početaka   Zakon o sprečavanju sukoba interesa, </a:t>
            </a:r>
            <a:r>
              <a:rPr lang="hr-HR" dirty="0" err="1" smtClean="0"/>
              <a:t>sl.list</a:t>
            </a:r>
            <a:r>
              <a:rPr lang="hr-HR" dirty="0" smtClean="0"/>
              <a:t> 43/2004.) osnovana je Agencije za borbu protiv korupcije, (15. travnja 2009. godine) . Iako se Agencija smatra samostalnim i neovisnim  tijelom ona je državno </a:t>
            </a:r>
            <a:r>
              <a:rPr lang="hr-HR" dirty="0" err="1" smtClean="0"/>
              <a:t>tijel</a:t>
            </a:r>
            <a:r>
              <a:rPr lang="hr-HR" dirty="0" smtClean="0"/>
              <a:t> s izvjesnom financijskom i organizacijskom autonomijom. Naglasak  je na preventivnom radu (planovi integriteta, edukacija) , mogućnost izricanja prekršajnih kazni i pokretanja kaznenog postupka za davanje krivih podataka. </a:t>
            </a:r>
            <a:r>
              <a:rPr lang="hr-HR" u="sng" dirty="0" smtClean="0">
                <a:hlinkClick r:id="rId8"/>
              </a:rPr>
              <a:t>http://www.acas.rs/sr_</a:t>
            </a:r>
            <a:r>
              <a:rPr lang="hr-HR" u="sng" dirty="0" err="1" smtClean="0">
                <a:hlinkClick r:id="rId8"/>
              </a:rPr>
              <a:t>lat</a:t>
            </a:r>
            <a:r>
              <a:rPr lang="hr-HR" u="sng" dirty="0" smtClean="0">
                <a:hlinkClick r:id="rId8"/>
              </a:rPr>
              <a:t>/zakoni-i-drugi-propisi/zakoni/</a:t>
            </a:r>
            <a:r>
              <a:rPr lang="hr-HR" u="sng" dirty="0" err="1" smtClean="0">
                <a:hlinkClick r:id="rId8"/>
              </a:rPr>
              <a:t>zakoni</a:t>
            </a:r>
            <a:r>
              <a:rPr lang="hr-HR" u="sng" dirty="0" smtClean="0">
                <a:hlinkClick r:id="rId8"/>
              </a:rPr>
              <a:t>-o-</a:t>
            </a:r>
            <a:r>
              <a:rPr lang="hr-HR" u="sng" dirty="0" err="1" smtClean="0">
                <a:hlinkClick r:id="rId8"/>
              </a:rPr>
              <a:t>agenciji.htmlrlo</a:t>
            </a:r>
            <a:r>
              <a:rPr lang="hr-HR" dirty="0" smtClean="0"/>
              <a:t> </a:t>
            </a:r>
          </a:p>
          <a:p>
            <a:pPr lvl="0"/>
            <a:r>
              <a:rPr lang="hr-HR" dirty="0" smtClean="0"/>
              <a:t>Važnu ulogu ima ravnatelj agencije, a radom načelno upravlja </a:t>
            </a:r>
            <a:r>
              <a:rPr lang="hr-HR" dirty="0" err="1" smtClean="0"/>
              <a:t>Odborimenovsn</a:t>
            </a:r>
            <a:r>
              <a:rPr lang="hr-HR" dirty="0" smtClean="0"/>
              <a:t> od skupštine na prijedlog ovlaštenih predlagača. Ravnatelj se bira javnim natječajem a nezavisnost je ojačana velikodušnim naknadama i plaćom. Javnost ima određenih kritičkih zamjerki, no one se vremenom uklanjaju.</a:t>
            </a:r>
          </a:p>
          <a:p>
            <a:pPr lvl="0"/>
            <a:r>
              <a:rPr lang="hr-HR" dirty="0" smtClean="0"/>
              <a:t>U Crnoj Gori pitanje sukoba interesa je prvorazredno političko pitanje. Na tome, što se razumije iz ekonomskog i političkog konteksta, prelamaju se  i politički sukobi.</a:t>
            </a:r>
          </a:p>
          <a:p>
            <a:r>
              <a:rPr lang="en-GB" dirty="0" smtClean="0"/>
              <a:t>http://www.parliament.uk/documents/commons/lib/research/briefings/snpc-04888.pdf</a:t>
            </a:r>
            <a:endParaRPr lang="hr-HR" dirty="0" smtClean="0"/>
          </a:p>
          <a:p>
            <a:r>
              <a:rPr lang="hr-HR" dirty="0" smtClean="0"/>
              <a:t>Članak 5, Zakona o </a:t>
            </a:r>
            <a:r>
              <a:rPr lang="hr-HR" dirty="0" err="1" smtClean="0"/>
              <a:t>preprečevanju</a:t>
            </a:r>
            <a:r>
              <a:rPr lang="hr-HR" dirty="0" smtClean="0"/>
              <a:t> korupcije: „Komisija za </a:t>
            </a:r>
            <a:r>
              <a:rPr lang="hr-HR" dirty="0" err="1" smtClean="0"/>
              <a:t>preprečevanje</a:t>
            </a:r>
            <a:r>
              <a:rPr lang="hr-HR" dirty="0" smtClean="0"/>
              <a:t> korupcije je </a:t>
            </a:r>
            <a:r>
              <a:rPr lang="hr-HR" dirty="0" err="1" smtClean="0"/>
              <a:t>samostojen</a:t>
            </a:r>
            <a:r>
              <a:rPr lang="hr-HR" dirty="0" smtClean="0"/>
              <a:t> </a:t>
            </a:r>
            <a:r>
              <a:rPr lang="hr-HR" dirty="0" err="1" smtClean="0"/>
              <a:t>in</a:t>
            </a:r>
            <a:r>
              <a:rPr lang="hr-HR" dirty="0" smtClean="0"/>
              <a:t> </a:t>
            </a:r>
            <a:r>
              <a:rPr lang="hr-HR" dirty="0" err="1" smtClean="0"/>
              <a:t>neodvisen</a:t>
            </a:r>
            <a:r>
              <a:rPr lang="hr-HR" dirty="0" smtClean="0"/>
              <a:t> državni organ, </a:t>
            </a:r>
            <a:r>
              <a:rPr lang="hr-HR" dirty="0" err="1" smtClean="0"/>
              <a:t>ki</a:t>
            </a:r>
            <a:r>
              <a:rPr lang="hr-HR" dirty="0" smtClean="0"/>
              <a:t> z </a:t>
            </a:r>
            <a:r>
              <a:rPr lang="hr-HR" dirty="0" err="1" smtClean="0"/>
              <a:t>namenom</a:t>
            </a:r>
            <a:r>
              <a:rPr lang="hr-HR" dirty="0" smtClean="0"/>
              <a:t> </a:t>
            </a:r>
            <a:r>
              <a:rPr lang="hr-HR" dirty="0" err="1" smtClean="0"/>
              <a:t>krepitve</a:t>
            </a:r>
            <a:r>
              <a:rPr lang="hr-HR" dirty="0" smtClean="0"/>
              <a:t> </a:t>
            </a:r>
            <a:r>
              <a:rPr lang="hr-HR" dirty="0" err="1" smtClean="0"/>
              <a:t>učinkovitega</a:t>
            </a:r>
            <a:r>
              <a:rPr lang="hr-HR" dirty="0" smtClean="0"/>
              <a:t> </a:t>
            </a:r>
            <a:r>
              <a:rPr lang="hr-HR" dirty="0" err="1" smtClean="0"/>
              <a:t>delovanja</a:t>
            </a:r>
            <a:r>
              <a:rPr lang="hr-HR" dirty="0" smtClean="0"/>
              <a:t> pravne države </a:t>
            </a:r>
            <a:r>
              <a:rPr lang="hr-HR" dirty="0" err="1" smtClean="0"/>
              <a:t>in</a:t>
            </a:r>
            <a:r>
              <a:rPr lang="hr-HR" dirty="0" smtClean="0"/>
              <a:t> </a:t>
            </a:r>
            <a:r>
              <a:rPr lang="hr-HR" dirty="0" err="1" smtClean="0"/>
              <a:t>preprečevanja</a:t>
            </a:r>
            <a:r>
              <a:rPr lang="hr-HR" dirty="0" smtClean="0"/>
              <a:t> </a:t>
            </a:r>
            <a:r>
              <a:rPr lang="hr-HR" dirty="0" err="1" smtClean="0"/>
              <a:t>njenega</a:t>
            </a:r>
            <a:r>
              <a:rPr lang="hr-HR" dirty="0" smtClean="0"/>
              <a:t> </a:t>
            </a:r>
            <a:r>
              <a:rPr lang="hr-HR" dirty="0" err="1" smtClean="0"/>
              <a:t>ogrožanja</a:t>
            </a:r>
            <a:r>
              <a:rPr lang="hr-HR" dirty="0" smtClean="0"/>
              <a:t> s </a:t>
            </a:r>
            <a:r>
              <a:rPr lang="hr-HR" dirty="0" err="1" smtClean="0"/>
              <a:t>koruptivnimi</a:t>
            </a:r>
            <a:r>
              <a:rPr lang="hr-HR" dirty="0" smtClean="0"/>
              <a:t> </a:t>
            </a:r>
            <a:r>
              <a:rPr lang="hr-HR" dirty="0" err="1" smtClean="0"/>
              <a:t>dejanji</a:t>
            </a:r>
            <a:r>
              <a:rPr lang="hr-HR" dirty="0" smtClean="0"/>
              <a:t> v okviru </a:t>
            </a:r>
            <a:r>
              <a:rPr lang="hr-HR" dirty="0" err="1" smtClean="0"/>
              <a:t>in</a:t>
            </a:r>
            <a:r>
              <a:rPr lang="hr-HR" dirty="0" smtClean="0"/>
              <a:t> na </a:t>
            </a:r>
            <a:r>
              <a:rPr lang="hr-HR" dirty="0" err="1" smtClean="0"/>
              <a:t>podlagi</a:t>
            </a:r>
            <a:r>
              <a:rPr lang="hr-HR" dirty="0" smtClean="0"/>
              <a:t> </a:t>
            </a:r>
            <a:r>
              <a:rPr lang="hr-HR" dirty="0" err="1" smtClean="0"/>
              <a:t>zakonov</a:t>
            </a:r>
            <a:r>
              <a:rPr lang="hr-HR" dirty="0" smtClean="0"/>
              <a:t> samostojno </a:t>
            </a:r>
            <a:r>
              <a:rPr lang="hr-HR" dirty="0" err="1" smtClean="0"/>
              <a:t>izvršuje</a:t>
            </a:r>
            <a:r>
              <a:rPr lang="hr-HR" dirty="0" smtClean="0"/>
              <a:t> pristojnosti </a:t>
            </a:r>
            <a:r>
              <a:rPr lang="hr-HR" dirty="0" err="1" smtClean="0"/>
              <a:t>in</a:t>
            </a:r>
            <a:r>
              <a:rPr lang="hr-HR" dirty="0" smtClean="0"/>
              <a:t> opravlja naloge, </a:t>
            </a:r>
            <a:r>
              <a:rPr lang="hr-HR" dirty="0" err="1" smtClean="0"/>
              <a:t>določene</a:t>
            </a:r>
            <a:r>
              <a:rPr lang="hr-HR" dirty="0" smtClean="0"/>
              <a:t> v </a:t>
            </a:r>
            <a:r>
              <a:rPr lang="hr-HR" dirty="0" err="1" smtClean="0"/>
              <a:t>tem</a:t>
            </a:r>
            <a:r>
              <a:rPr lang="hr-HR" dirty="0" smtClean="0"/>
              <a:t> </a:t>
            </a:r>
            <a:r>
              <a:rPr lang="hr-HR" dirty="0" err="1" smtClean="0"/>
              <a:t>in</a:t>
            </a:r>
            <a:r>
              <a:rPr lang="hr-HR" dirty="0" smtClean="0"/>
              <a:t> </a:t>
            </a:r>
            <a:r>
              <a:rPr lang="hr-HR" dirty="0" err="1" smtClean="0"/>
              <a:t>v</a:t>
            </a:r>
            <a:r>
              <a:rPr lang="hr-HR" dirty="0" smtClean="0"/>
              <a:t> drugih </a:t>
            </a:r>
            <a:r>
              <a:rPr lang="hr-HR" dirty="0" err="1" smtClean="0"/>
              <a:t>zakonih</a:t>
            </a:r>
            <a:r>
              <a:rPr lang="hr-HR" dirty="0" smtClean="0"/>
              <a:t>.“ </a:t>
            </a:r>
            <a:r>
              <a:rPr lang="hr-HR" u="sng" dirty="0" smtClean="0">
                <a:hlinkClick r:id="rId9"/>
              </a:rPr>
              <a:t>http://www.kpk-rs.si/sl/korupcija-integriteta-in-etika/protikorupcijska-zakonodaja-in-strateski-dokumenti/zintpk/199</a:t>
            </a:r>
            <a:r>
              <a:rPr lang="hr-HR" dirty="0" smtClean="0"/>
              <a:t> </a:t>
            </a:r>
          </a:p>
          <a:p>
            <a:r>
              <a:rPr lang="hr-HR" dirty="0" smtClean="0"/>
              <a:t> </a:t>
            </a:r>
          </a:p>
          <a:p>
            <a:r>
              <a:rPr lang="hr-HR" dirty="0" smtClean="0"/>
              <a:t>Član 3: Agencija je samostalan i nezavisan državni organ.  Za obavljanje poslova iz svoje nadležnosti Agencija je odgovorna Narodnoj skupštini. </a:t>
            </a:r>
            <a:r>
              <a:rPr lang="hr-HR" u="sng" dirty="0" smtClean="0">
                <a:hlinkClick r:id="rId10"/>
              </a:rPr>
              <a:t>http://www.acas.rs/sr_</a:t>
            </a:r>
            <a:r>
              <a:rPr lang="hr-HR" u="sng" dirty="0" err="1" smtClean="0">
                <a:hlinkClick r:id="rId10"/>
              </a:rPr>
              <a:t>lat</a:t>
            </a:r>
            <a:r>
              <a:rPr lang="hr-HR" u="sng" dirty="0" smtClean="0">
                <a:hlinkClick r:id="rId10"/>
              </a:rPr>
              <a:t>/zakoni-i-drugi-propisi/zakoni/</a:t>
            </a:r>
            <a:r>
              <a:rPr lang="hr-HR" u="sng" dirty="0" err="1" smtClean="0">
                <a:hlinkClick r:id="rId10"/>
              </a:rPr>
              <a:t>zakoni</a:t>
            </a:r>
            <a:r>
              <a:rPr lang="hr-HR" u="sng" dirty="0" smtClean="0">
                <a:hlinkClick r:id="rId10"/>
              </a:rPr>
              <a:t>-o-</a:t>
            </a:r>
            <a:r>
              <a:rPr lang="hr-HR" u="sng" dirty="0" err="1" smtClean="0">
                <a:hlinkClick r:id="rId10"/>
              </a:rPr>
              <a:t>agenciji.html</a:t>
            </a:r>
            <a:r>
              <a:rPr lang="hr-HR" dirty="0" smtClean="0"/>
              <a:t> </a:t>
            </a:r>
          </a:p>
          <a:p>
            <a:r>
              <a:rPr lang="hr-HR" dirty="0" smtClean="0"/>
              <a:t> </a:t>
            </a:r>
            <a:endParaRPr lang="hr-HR" dirty="0"/>
          </a:p>
        </p:txBody>
      </p:sp>
    </p:spTree>
    <p:extLst>
      <p:ext uri="{BB962C8B-B14F-4D97-AF65-F5344CB8AC3E}">
        <p14:creationId xmlns:p14="http://schemas.microsoft.com/office/powerpoint/2010/main" val="6862584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Zabrane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hr-HR" dirty="0" smtClean="0"/>
              <a:t>Radi stvarnog i pravnog konteksta iterira se odredba o tome da dužnosnik ne smije koristiti svoj položaj radi pomaganja ili pogodovanja tvrtkama ili drugim poslovnim subjektima u kojima ima ekonomski interes. Odredba je važna i radi toga što dosegom, prelazi kaznenopravnu odredbu o zloporabi položaja jer ne pretpostavlja namjeru ni ostvarenu dobit. Bezuvjetno se takvo ponašanje zabranjuje.</a:t>
            </a:r>
          </a:p>
          <a:p>
            <a:pPr>
              <a:buNone/>
            </a:pPr>
            <a:r>
              <a:rPr lang="hr-HR" dirty="0" smtClean="0"/>
              <a:t> </a:t>
            </a:r>
          </a:p>
          <a:p>
            <a:pPr>
              <a:buNone/>
            </a:pPr>
            <a:r>
              <a:rPr lang="hr-HR" dirty="0" smtClean="0"/>
              <a:t>Treba ponovno naglasiti da je situacija konflikta interesa redovita životna situacija, u kojoj reguliranje te situacije pretpostavlja izvjesnu fleksibilnost. Na primjer zastupnik koji je zdravstveni djelatnik ne bi se trebao uzdržati od rasprave o financiranju zdravstva kao što se ni profesor  ne bi trebao krzmati u odlukama o školstvu. Još </a:t>
            </a:r>
            <a:r>
              <a:rPr lang="hr-HR" dirty="0" err="1" smtClean="0"/>
              <a:t>evazivnija</a:t>
            </a:r>
            <a:r>
              <a:rPr lang="hr-HR" dirty="0" smtClean="0"/>
              <a:t> su pitanja odlučivanja o lokalnoj samoupravi u situaciji kad u Saboru imamo gradonačelnike i župane. Slijepa i doslovna primjena pravila bila bi suprotna ideji o slobodi izražavanja. Radi tog odredbu stavka (1) treba smatrati primjenjivom u opravdanim, po naravi rijetkim i ekstremnim slučajevima, i prije obranom integriteta dužnosnika no mučnom obavezom. Glavni oblik regulacije je izložiti javnosti mogući/postojeći konflikt interesa, jer se tako otklanjaju sumnje u prikrivanje na,mjere, a eventualno i povući se iz rasprave i odlučivanja.</a:t>
            </a:r>
          </a:p>
          <a:p>
            <a:pPr>
              <a:buNone/>
            </a:pPr>
            <a:r>
              <a:rPr lang="hr-HR" dirty="0" smtClean="0"/>
              <a:t> </a:t>
            </a:r>
          </a:p>
          <a:p>
            <a:pPr>
              <a:buNone/>
            </a:pPr>
            <a:r>
              <a:rPr lang="hr-HR" dirty="0" smtClean="0"/>
              <a:t> </a:t>
            </a:r>
          </a:p>
          <a:p>
            <a:pPr>
              <a:buNone/>
            </a:pPr>
            <a:endParaRPr lang="en-US" dirty="0"/>
          </a:p>
        </p:txBody>
      </p:sp>
    </p:spTree>
    <p:extLst>
      <p:ext uri="{BB962C8B-B14F-4D97-AF65-F5344CB8AC3E}">
        <p14:creationId xmlns:p14="http://schemas.microsoft.com/office/powerpoint/2010/main" val="32622386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Prijava imovine</a:t>
            </a:r>
            <a:endParaRPr lang="en-US" dirty="0"/>
          </a:p>
        </p:txBody>
      </p:sp>
      <p:sp>
        <p:nvSpPr>
          <p:cNvPr id="3" name="Content Placeholder 2"/>
          <p:cNvSpPr>
            <a:spLocks noGrp="1"/>
          </p:cNvSpPr>
          <p:nvPr>
            <p:ph idx="1"/>
          </p:nvPr>
        </p:nvSpPr>
        <p:spPr/>
        <p:txBody>
          <a:bodyPr>
            <a:normAutofit/>
          </a:bodyPr>
          <a:lstStyle/>
          <a:p>
            <a:pPr>
              <a:buNone/>
            </a:pPr>
            <a:r>
              <a:rPr lang="hr-HR" dirty="0" smtClean="0"/>
              <a:t> Izvorna intencija tog instituta bila je provjeriti podatke o imovnom stanju dužnosnika kod dolaska na funkciju i u trenutku odlaska, ali se logikom cijele stvari proširivala na registraciju imovine, osobito neokretnima i vlasničkih udjela, no uskoro potom i prihoda dužnosnika, uz specifikaciju izvora, potvrde i mogućost provjere. Tako je uskoro taj institut brzo prevladao izvornu svrhu. Štoviše interes javnosti i medija doveo je do naglašenog administriranja i formalizacije. Interes javnosti međutim pomogao je otvorenosti cijelog sistema, transparentnosti postupaka, informatizaciji procedure. Otvorenost tih podataka smatra se snažnom mjerom jačanja legitimnosti vlasti.</a:t>
            </a:r>
          </a:p>
          <a:p>
            <a:pPr>
              <a:buNone/>
            </a:pPr>
            <a:r>
              <a:rPr lang="hr-HR" dirty="0" smtClean="0"/>
              <a:t>U hrvatskoj praksi početna nesnalaženja i otpor prijavama sada su prevladani, no primjetan je i trend </a:t>
            </a:r>
            <a:r>
              <a:rPr lang="hr-HR" dirty="0" err="1" smtClean="0"/>
              <a:t>estradizacije</a:t>
            </a:r>
            <a:r>
              <a:rPr lang="hr-HR" dirty="0" smtClean="0"/>
              <a:t> cijelog postupka. </a:t>
            </a:r>
          </a:p>
          <a:p>
            <a:pPr>
              <a:buNone/>
            </a:pPr>
            <a:r>
              <a:rPr lang="hr-HR" dirty="0" smtClean="0"/>
              <a:t/>
            </a:r>
            <a:br>
              <a:rPr lang="hr-HR" dirty="0" smtClean="0"/>
            </a:br>
            <a:endParaRPr lang="en-US" dirty="0"/>
          </a:p>
        </p:txBody>
      </p:sp>
    </p:spTree>
    <p:extLst>
      <p:ext uri="{BB962C8B-B14F-4D97-AF65-F5344CB8AC3E}">
        <p14:creationId xmlns:p14="http://schemas.microsoft.com/office/powerpoint/2010/main" val="25390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02525" y="-191379"/>
            <a:ext cx="10058400" cy="1450757"/>
          </a:xfrm>
          <a:ln w="38100">
            <a:solidFill>
              <a:schemeClr val="tx1"/>
            </a:solidFill>
            <a:miter lim="800000"/>
            <a:headEnd/>
            <a:tailEnd/>
          </a:ln>
        </p:spPr>
        <p:txBody>
          <a:bodyPr/>
          <a:lstStyle/>
          <a:p>
            <a:r>
              <a:rPr lang="hr-HR" altLang="sr-Latn-RS" b="1" dirty="0">
                <a:solidFill>
                  <a:schemeClr val="tx1"/>
                </a:solidFill>
              </a:rPr>
              <a:t>Relativnost definicije</a:t>
            </a:r>
          </a:p>
        </p:txBody>
      </p:sp>
      <p:sp>
        <p:nvSpPr>
          <p:cNvPr id="5123" name="Rectangle 3"/>
          <p:cNvSpPr>
            <a:spLocks noGrp="1" noChangeArrowheads="1"/>
          </p:cNvSpPr>
          <p:nvPr>
            <p:ph type="body" idx="1"/>
          </p:nvPr>
        </p:nvSpPr>
        <p:spPr>
          <a:xfrm>
            <a:off x="394855" y="1600201"/>
            <a:ext cx="11409218" cy="4708525"/>
          </a:xfrm>
          <a:solidFill>
            <a:srgbClr val="CCCC00"/>
          </a:solidFill>
          <a:ln w="57150">
            <a:solidFill>
              <a:schemeClr val="tx1"/>
            </a:solidFill>
            <a:miter lim="800000"/>
            <a:headEnd/>
            <a:tailEnd/>
          </a:ln>
        </p:spPr>
        <p:txBody>
          <a:bodyPr>
            <a:normAutofit fontScale="92500" lnSpcReduction="10000"/>
          </a:bodyPr>
          <a:lstStyle/>
          <a:p>
            <a:pPr algn="just">
              <a:lnSpc>
                <a:spcPct val="90000"/>
              </a:lnSpc>
              <a:buFontTx/>
              <a:buNone/>
            </a:pPr>
            <a:r>
              <a:rPr lang="hr-HR" altLang="sr-Latn-RS" sz="1600" dirty="0">
                <a:cs typeface="Times New Roman" panose="02020603050405020304" pitchFamily="18" charset="0"/>
              </a:rPr>
              <a:t> </a:t>
            </a:r>
            <a:endParaRPr lang="en-GB" altLang="sr-Latn-RS" sz="1600" dirty="0">
              <a:cs typeface="Times New Roman" panose="02020603050405020304" pitchFamily="18" charset="0"/>
            </a:endParaRPr>
          </a:p>
          <a:p>
            <a:pPr algn="just">
              <a:lnSpc>
                <a:spcPct val="120000"/>
              </a:lnSpc>
              <a:buFontTx/>
              <a:buNone/>
            </a:pPr>
            <a:r>
              <a:rPr lang="hr-HR" altLang="sr-Latn-RS" sz="3200" b="1" dirty="0">
                <a:effectLst>
                  <a:outerShdw blurRad="38100" dist="38100" dir="2700000" algn="tl">
                    <a:srgbClr val="FFFFFF"/>
                  </a:outerShdw>
                </a:effectLst>
                <a:cs typeface="Times New Roman" panose="02020603050405020304" pitchFamily="18" charset="0"/>
              </a:rPr>
              <a:t>Korupcija</a:t>
            </a:r>
            <a:r>
              <a:rPr lang="hr-HR" altLang="sr-Latn-RS" sz="3200" b="1" dirty="0">
                <a:effectLst>
                  <a:outerShdw blurRad="38100" dist="38100" dir="2700000" algn="tl">
                    <a:srgbClr val="FFFFFF"/>
                  </a:outerShdw>
                </a:effectLst>
              </a:rPr>
              <a:t> </a:t>
            </a:r>
            <a:r>
              <a:rPr lang="hr-HR" altLang="sr-Latn-RS" sz="3200" b="1" dirty="0">
                <a:effectLst>
                  <a:outerShdw blurRad="38100" dist="38100" dir="2700000" algn="tl">
                    <a:srgbClr val="FFFFFF"/>
                  </a:outerShdw>
                </a:effectLst>
                <a:cs typeface="Times New Roman" panose="02020603050405020304" pitchFamily="18" charset="0"/>
              </a:rPr>
              <a:t>je štetna. Iako postoji oduvijek, u modernoj dr</a:t>
            </a:r>
            <a:r>
              <a:rPr lang="hr-HR" altLang="sr-Latn-RS" sz="3200" b="1" dirty="0">
                <a:effectLst>
                  <a:outerShdw blurRad="38100" dist="38100" dir="2700000" algn="tl">
                    <a:srgbClr val="FFFFFF"/>
                  </a:outerShdw>
                </a:effectLst>
              </a:rPr>
              <a:t>ž</a:t>
            </a:r>
            <a:r>
              <a:rPr lang="hr-HR" altLang="sr-Latn-RS" sz="3200" b="1" dirty="0">
                <a:effectLst>
                  <a:outerShdw blurRad="38100" dist="38100" dir="2700000" algn="tl">
                    <a:srgbClr val="FFFFFF"/>
                  </a:outerShdw>
                </a:effectLst>
                <a:cs typeface="Times New Roman" panose="02020603050405020304" pitchFamily="18" charset="0"/>
              </a:rPr>
              <a:t>avi ona postaje opasnost jer šteti  obavljanju društvenih poslova, sni</a:t>
            </a:r>
            <a:r>
              <a:rPr lang="hr-HR" altLang="sr-Latn-RS" sz="3200" b="1" dirty="0">
                <a:effectLst>
                  <a:outerShdw blurRad="38100" dist="38100" dir="2700000" algn="tl">
                    <a:srgbClr val="FFFFFF"/>
                  </a:outerShdw>
                </a:effectLst>
              </a:rPr>
              <a:t>ž</a:t>
            </a:r>
            <a:r>
              <a:rPr lang="hr-HR" altLang="sr-Latn-RS" sz="3200" b="1" dirty="0">
                <a:effectLst>
                  <a:outerShdw blurRad="38100" dist="38100" dir="2700000" algn="tl">
                    <a:srgbClr val="FFFFFF"/>
                  </a:outerShdw>
                </a:effectLst>
                <a:cs typeface="Times New Roman" panose="02020603050405020304" pitchFamily="18" charset="0"/>
              </a:rPr>
              <a:t>ava potrebnu razinu morala u političkom odlu</a:t>
            </a:r>
            <a:r>
              <a:rPr lang="hr-HR" altLang="sr-Latn-RS" sz="3200" b="1" dirty="0">
                <a:effectLst>
                  <a:outerShdw blurRad="38100" dist="38100" dir="2700000" algn="tl">
                    <a:srgbClr val="FFFFFF"/>
                  </a:outerShdw>
                </a:effectLst>
              </a:rPr>
              <a:t>č</a:t>
            </a:r>
            <a:r>
              <a:rPr lang="hr-HR" altLang="sr-Latn-RS" sz="3200" b="1" dirty="0">
                <a:effectLst>
                  <a:outerShdw blurRad="38100" dist="38100" dir="2700000" algn="tl">
                    <a:srgbClr val="FFFFFF"/>
                  </a:outerShdw>
                </a:effectLst>
                <a:cs typeface="Times New Roman" panose="02020603050405020304" pitchFamily="18" charset="0"/>
              </a:rPr>
              <a:t>ivanju, blokira javnu upravu, sudstvo čini nedjelotvornim. Postoje različiti izra</a:t>
            </a:r>
            <a:r>
              <a:rPr lang="hr-HR" altLang="sr-Latn-RS" sz="3200" b="1" dirty="0">
                <a:effectLst>
                  <a:outerShdw blurRad="38100" dist="38100" dir="2700000" algn="tl">
                    <a:srgbClr val="FFFFFF"/>
                  </a:outerShdw>
                </a:effectLst>
              </a:rPr>
              <a:t>č</a:t>
            </a:r>
            <a:r>
              <a:rPr lang="hr-HR" altLang="sr-Latn-RS" sz="3200" b="1" dirty="0">
                <a:effectLst>
                  <a:outerShdw blurRad="38100" dist="38100" dir="2700000" algn="tl">
                    <a:srgbClr val="FFFFFF"/>
                  </a:outerShdw>
                </a:effectLst>
                <a:cs typeface="Times New Roman" panose="02020603050405020304" pitchFamily="18" charset="0"/>
              </a:rPr>
              <a:t>uni šteta korupcije. Međutim najveća je šteta u tome  što ona  iskrivljuje prioritete u političkom i gospodarskom odlučivanju i pogubno šteti  javnoj odgovornosti  i društvenom moralu.</a:t>
            </a:r>
          </a:p>
          <a:p>
            <a:pPr algn="just">
              <a:lnSpc>
                <a:spcPct val="80000"/>
              </a:lnSpc>
              <a:buFontTx/>
              <a:buNone/>
            </a:pPr>
            <a:r>
              <a:rPr lang="hr-HR" altLang="sr-Latn-RS" sz="2800" i="1" dirty="0">
                <a:solidFill>
                  <a:schemeClr val="folHlink"/>
                </a:solidFill>
                <a:cs typeface="Times New Roman" panose="02020603050405020304" pitchFamily="18" charset="0"/>
              </a:rPr>
              <a:t> </a:t>
            </a:r>
            <a:endParaRPr lang="en-GB" altLang="sr-Latn-RS" sz="2800" i="1" dirty="0">
              <a:solidFill>
                <a:schemeClr val="folHlink"/>
              </a:solidFill>
              <a:cs typeface="Times New Roman" panose="02020603050405020304" pitchFamily="18" charset="0"/>
            </a:endParaRPr>
          </a:p>
          <a:p>
            <a:pPr>
              <a:lnSpc>
                <a:spcPct val="90000"/>
              </a:lnSpc>
              <a:buFontTx/>
              <a:buNone/>
            </a:pPr>
            <a:endParaRPr lang="hr-HR" altLang="sr-Latn-RS" sz="2800" i="1" dirty="0">
              <a:solidFill>
                <a:schemeClr val="folHlink"/>
              </a:solidFill>
            </a:endParaRPr>
          </a:p>
        </p:txBody>
      </p:sp>
    </p:spTree>
    <p:extLst>
      <p:ext uri="{BB962C8B-B14F-4D97-AF65-F5344CB8AC3E}">
        <p14:creationId xmlns:p14="http://schemas.microsoft.com/office/powerpoint/2010/main" val="9948667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Konflikt interesa zaključno</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hr-HR" dirty="0" smtClean="0"/>
              <a:t>Različiti sustavi imaju različita pravila, ali u svima se naglašavaju određene pretpostavke djelovanja pravila o konfliktu interesa. Takva pravila, s drugog gledišta, smatraju se sastavnim dijelom  etike obavljanja službi. U nastojanju da skrenemo pozornost i na eventualne probleme primjene:</a:t>
            </a:r>
          </a:p>
          <a:p>
            <a:pPr>
              <a:buNone/>
            </a:pPr>
            <a:r>
              <a:rPr lang="hr-HR" dirty="0" smtClean="0"/>
              <a:t> </a:t>
            </a:r>
          </a:p>
          <a:p>
            <a:pPr marL="514350" indent="-514350">
              <a:buFont typeface="+mj-lt"/>
              <a:buAutoNum type="arabicPeriod"/>
            </a:pPr>
            <a:r>
              <a:rPr lang="hr-HR" dirty="0" smtClean="0"/>
              <a:t>Glavni cilj regulacije je podizanje razine povjerenja u legitimnost i nepristranost vlasti.</a:t>
            </a:r>
          </a:p>
          <a:p>
            <a:pPr marL="514350" indent="-514350">
              <a:buFont typeface="+mj-lt"/>
              <a:buAutoNum type="arabicPeriod"/>
            </a:pPr>
            <a:r>
              <a:rPr lang="hr-HR" dirty="0" smtClean="0"/>
              <a:t>Regulativa nije cilj sama po sebi već je usmjerena na  širenje demokratske političke kulture. Takva regulativa se uklapa u specifičan kontekst u kojem je potrebno prepoznati vezu s drugim zakonima i drugim pravilima. Ne radi se o još jednom dopunskom zakonu već praktičnoj mjeri koja nedostaje u sustavu.</a:t>
            </a:r>
          </a:p>
          <a:p>
            <a:pPr marL="514350" indent="-514350">
              <a:buFont typeface="+mj-lt"/>
              <a:buAutoNum type="arabicPeriod"/>
            </a:pPr>
            <a:r>
              <a:rPr lang="hr-HR" dirty="0" smtClean="0"/>
              <a:t>Sama zakonska regulacija može biti utemeljena ili na strukturalnim mjerama ili na izvješću o pojedinom slučaju. Prednost prvoga je nesporna jer drugo rješenje je samo palijativno i rezervirano za situaciju skandala koji dira javni osjećaj morala.</a:t>
            </a:r>
          </a:p>
          <a:p>
            <a:pPr marL="514350" indent="-514350">
              <a:buFont typeface="+mj-lt"/>
              <a:buAutoNum type="arabicPeriod"/>
            </a:pPr>
            <a:r>
              <a:rPr lang="hr-HR" dirty="0" smtClean="0"/>
              <a:t>Odredbe pravne prirode obično se povezuju i nadopunjuju određenim kodeksima moralne naravi. U Francuskoj se radi toga naglašava deontologija profesije u Sjedinjenim Državama se donose posebni kodeksi, a u Britaniji preporuke se kodificiraju u načela.</a:t>
            </a:r>
          </a:p>
          <a:p>
            <a:pPr marL="514350" indent="-514350">
              <a:buFont typeface="+mj-lt"/>
              <a:buAutoNum type="arabicPeriod"/>
            </a:pPr>
            <a:r>
              <a:rPr lang="hr-HR" dirty="0" smtClean="0"/>
              <a:t>Nema jasnih pravila o tipovima sankcija za kršenje. Postoji jasna pretpostavka da je glavna sankcija moralne naravi, da je dovoljno javno obznaniti eventualne prekršaje. Neke zemlje (Francuska, Njemačka) inzistiraju na kaznenopravnoj regulaciji radi  jasnih pravila postupka. Ovo je osobito sporno u zabranama poslije prestanka dužnosti i u slučajevima u kojima je stvarna šteta neznatna (a politička i etička velika).</a:t>
            </a:r>
          </a:p>
          <a:p>
            <a:pPr marL="514350" indent="-514350">
              <a:buFont typeface="+mj-lt"/>
              <a:buAutoNum type="arabicPeriod"/>
            </a:pPr>
            <a:r>
              <a:rPr lang="hr-HR" dirty="0" smtClean="0"/>
              <a:t>Postoji  različito gledanje na ustroj posebnih tijela i službi koje prate primjenu pravila. Negdje je to prepušteno administraciji i hijerarhijskoj kontroli (Francuska) a negdje parlamentarnim tijelima a negdje posebnoj instituciji ili odboru. Istraživačke ovlasti takvih tijela obično nisu velike, ali činjenica da novinstvo i kompeticija političkih stranaka otkrivaju činjenice pomaže njihovu učinkovitost. Politička neutralnost  takvih tijela  je pravilo. važan je i stupanj otvorenosti društva,  sloboda informiranja i aktivnost NVO, jer inače naglasak  prelazi na birokratske formalnosti a ne stvarni učinak.</a:t>
            </a:r>
          </a:p>
          <a:p>
            <a:pPr>
              <a:buNone/>
            </a:pPr>
            <a:r>
              <a:rPr lang="hr-HR" dirty="0" smtClean="0"/>
              <a:t> </a:t>
            </a:r>
            <a:endParaRPr lang="hr-HR" dirty="0"/>
          </a:p>
        </p:txBody>
      </p:sp>
    </p:spTree>
    <p:extLst>
      <p:ext uri="{BB962C8B-B14F-4D97-AF65-F5344CB8AC3E}">
        <p14:creationId xmlns:p14="http://schemas.microsoft.com/office/powerpoint/2010/main" val="29815619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Zaključak</a:t>
            </a:r>
            <a:endParaRPr lang="en-US" dirty="0"/>
          </a:p>
        </p:txBody>
      </p:sp>
      <p:sp>
        <p:nvSpPr>
          <p:cNvPr id="3" name="Content Placeholder 2"/>
          <p:cNvSpPr>
            <a:spLocks noGrp="1"/>
          </p:cNvSpPr>
          <p:nvPr>
            <p:ph idx="1"/>
          </p:nvPr>
        </p:nvSpPr>
        <p:spPr/>
        <p:txBody>
          <a:bodyPr/>
          <a:lstStyle/>
          <a:p>
            <a:pPr algn="ctr">
              <a:buNone/>
            </a:pPr>
            <a:r>
              <a:rPr lang="hr-HR" dirty="0" err="1" smtClean="0">
                <a:solidFill>
                  <a:srgbClr val="FF0000"/>
                </a:solidFill>
              </a:rPr>
              <a:t>In</a:t>
            </a:r>
            <a:r>
              <a:rPr lang="hr-HR" dirty="0" smtClean="0">
                <a:solidFill>
                  <a:srgbClr val="FF0000"/>
                </a:solidFill>
              </a:rPr>
              <a:t> </a:t>
            </a:r>
            <a:r>
              <a:rPr lang="hr-HR" dirty="0" err="1" smtClean="0">
                <a:solidFill>
                  <a:srgbClr val="FF0000"/>
                </a:solidFill>
              </a:rPr>
              <a:t>politics</a:t>
            </a:r>
            <a:r>
              <a:rPr lang="hr-HR" dirty="0" smtClean="0">
                <a:solidFill>
                  <a:srgbClr val="FF0000"/>
                </a:solidFill>
              </a:rPr>
              <a:t> </a:t>
            </a:r>
            <a:r>
              <a:rPr lang="hr-HR" dirty="0" err="1" smtClean="0">
                <a:solidFill>
                  <a:srgbClr val="FF0000"/>
                </a:solidFill>
              </a:rPr>
              <a:t>forget</a:t>
            </a:r>
            <a:r>
              <a:rPr lang="hr-HR" dirty="0" smtClean="0">
                <a:solidFill>
                  <a:srgbClr val="FF0000"/>
                </a:solidFill>
              </a:rPr>
              <a:t> </a:t>
            </a:r>
            <a:r>
              <a:rPr lang="hr-HR" dirty="0" err="1" smtClean="0">
                <a:solidFill>
                  <a:srgbClr val="FF0000"/>
                </a:solidFill>
              </a:rPr>
              <a:t>the</a:t>
            </a:r>
            <a:r>
              <a:rPr lang="hr-HR" dirty="0" smtClean="0">
                <a:solidFill>
                  <a:srgbClr val="FF0000"/>
                </a:solidFill>
              </a:rPr>
              <a:t> </a:t>
            </a:r>
            <a:r>
              <a:rPr lang="hr-HR" dirty="0" err="1" smtClean="0">
                <a:solidFill>
                  <a:srgbClr val="FF0000"/>
                </a:solidFill>
              </a:rPr>
              <a:t>truth</a:t>
            </a:r>
            <a:endParaRPr lang="hr-HR" dirty="0" smtClean="0">
              <a:solidFill>
                <a:srgbClr val="FF0000"/>
              </a:solidFill>
            </a:endParaRPr>
          </a:p>
          <a:p>
            <a:pPr algn="ctr">
              <a:buNone/>
            </a:pPr>
            <a:r>
              <a:rPr lang="hr-HR" dirty="0" err="1" smtClean="0">
                <a:solidFill>
                  <a:srgbClr val="FF0000"/>
                </a:solidFill>
              </a:rPr>
              <a:t>The</a:t>
            </a:r>
            <a:r>
              <a:rPr lang="hr-HR" dirty="0" smtClean="0">
                <a:solidFill>
                  <a:srgbClr val="FF0000"/>
                </a:solidFill>
              </a:rPr>
              <a:t> </a:t>
            </a:r>
            <a:r>
              <a:rPr lang="hr-HR" dirty="0" err="1" smtClean="0">
                <a:solidFill>
                  <a:srgbClr val="FF0000"/>
                </a:solidFill>
              </a:rPr>
              <a:t>focus</a:t>
            </a:r>
            <a:r>
              <a:rPr lang="hr-HR" dirty="0" smtClean="0">
                <a:solidFill>
                  <a:srgbClr val="FF0000"/>
                </a:solidFill>
              </a:rPr>
              <a:t> is to </a:t>
            </a:r>
            <a:r>
              <a:rPr lang="hr-HR" dirty="0" err="1" smtClean="0">
                <a:solidFill>
                  <a:srgbClr val="FF0000"/>
                </a:solidFill>
              </a:rPr>
              <a:t>win</a:t>
            </a:r>
            <a:r>
              <a:rPr lang="hr-HR" dirty="0" smtClean="0">
                <a:solidFill>
                  <a:srgbClr val="FF0000"/>
                </a:solidFill>
              </a:rPr>
              <a:t>;</a:t>
            </a:r>
          </a:p>
          <a:p>
            <a:pPr algn="ctr">
              <a:buNone/>
            </a:pPr>
            <a:r>
              <a:rPr lang="hr-HR" dirty="0" smtClean="0">
                <a:solidFill>
                  <a:srgbClr val="FF0000"/>
                </a:solidFill>
              </a:rPr>
              <a:t>It is </a:t>
            </a:r>
            <a:r>
              <a:rPr lang="hr-HR" dirty="0" err="1" smtClean="0">
                <a:solidFill>
                  <a:srgbClr val="FF0000"/>
                </a:solidFill>
              </a:rPr>
              <a:t>not</a:t>
            </a:r>
            <a:r>
              <a:rPr lang="hr-HR" dirty="0" smtClean="0">
                <a:solidFill>
                  <a:srgbClr val="FF0000"/>
                </a:solidFill>
              </a:rPr>
              <a:t> </a:t>
            </a:r>
            <a:r>
              <a:rPr lang="hr-HR" dirty="0" err="1" smtClean="0">
                <a:solidFill>
                  <a:srgbClr val="FF0000"/>
                </a:solidFill>
              </a:rPr>
              <a:t>what</a:t>
            </a:r>
            <a:r>
              <a:rPr lang="hr-HR" dirty="0" smtClean="0">
                <a:solidFill>
                  <a:srgbClr val="FF0000"/>
                </a:solidFill>
              </a:rPr>
              <a:t>’s </a:t>
            </a:r>
            <a:r>
              <a:rPr lang="hr-HR" dirty="0" err="1" smtClean="0">
                <a:solidFill>
                  <a:srgbClr val="FF0000"/>
                </a:solidFill>
              </a:rPr>
              <a:t>needed</a:t>
            </a:r>
            <a:r>
              <a:rPr lang="hr-HR" dirty="0" smtClean="0">
                <a:solidFill>
                  <a:srgbClr val="FF0000"/>
                </a:solidFill>
              </a:rPr>
              <a:t> to </a:t>
            </a:r>
            <a:r>
              <a:rPr lang="hr-HR" dirty="0" err="1" smtClean="0">
                <a:solidFill>
                  <a:srgbClr val="FF0000"/>
                </a:solidFill>
              </a:rPr>
              <a:t>be</a:t>
            </a:r>
            <a:r>
              <a:rPr lang="hr-HR" dirty="0" smtClean="0">
                <a:solidFill>
                  <a:srgbClr val="FF0000"/>
                </a:solidFill>
              </a:rPr>
              <a:t> done,</a:t>
            </a:r>
          </a:p>
          <a:p>
            <a:pPr algn="ctr">
              <a:buNone/>
            </a:pPr>
            <a:r>
              <a:rPr lang="hr-HR" dirty="0" smtClean="0">
                <a:solidFill>
                  <a:srgbClr val="FF0000"/>
                </a:solidFill>
              </a:rPr>
              <a:t>It ‘s how to </a:t>
            </a:r>
            <a:r>
              <a:rPr lang="hr-HR" dirty="0" err="1" smtClean="0">
                <a:solidFill>
                  <a:srgbClr val="FF0000"/>
                </a:solidFill>
              </a:rPr>
              <a:t>made</a:t>
            </a:r>
            <a:r>
              <a:rPr lang="hr-HR" dirty="0" smtClean="0">
                <a:solidFill>
                  <a:srgbClr val="FF0000"/>
                </a:solidFill>
              </a:rPr>
              <a:t> </a:t>
            </a:r>
            <a:r>
              <a:rPr lang="hr-HR" dirty="0" err="1" smtClean="0">
                <a:solidFill>
                  <a:srgbClr val="FF0000"/>
                </a:solidFill>
              </a:rPr>
              <a:t>to</a:t>
            </a:r>
            <a:r>
              <a:rPr lang="hr-HR" dirty="0" smtClean="0">
                <a:solidFill>
                  <a:srgbClr val="FF0000"/>
                </a:solidFill>
              </a:rPr>
              <a:t> </a:t>
            </a:r>
            <a:r>
              <a:rPr lang="hr-HR" dirty="0" err="1" smtClean="0">
                <a:solidFill>
                  <a:srgbClr val="FF0000"/>
                </a:solidFill>
              </a:rPr>
              <a:t>spin</a:t>
            </a:r>
            <a:r>
              <a:rPr lang="hr-HR" dirty="0" smtClean="0">
                <a:solidFill>
                  <a:srgbClr val="FF0000"/>
                </a:solidFill>
              </a:rPr>
              <a:t>.</a:t>
            </a:r>
          </a:p>
          <a:p>
            <a:pPr algn="ctr">
              <a:buNone/>
            </a:pPr>
            <a:r>
              <a:rPr lang="hr-HR" dirty="0" err="1" smtClean="0">
                <a:solidFill>
                  <a:srgbClr val="FF0000"/>
                </a:solidFill>
              </a:rPr>
              <a:t>Art</a:t>
            </a:r>
            <a:r>
              <a:rPr lang="hr-HR" dirty="0" smtClean="0">
                <a:solidFill>
                  <a:srgbClr val="FF0000"/>
                </a:solidFill>
              </a:rPr>
              <a:t> Buck</a:t>
            </a:r>
          </a:p>
          <a:p>
            <a:pPr algn="ctr">
              <a:buNone/>
            </a:pPr>
            <a:r>
              <a:rPr lang="hr-HR" dirty="0" err="1" smtClean="0">
                <a:solidFill>
                  <a:srgbClr val="FF0000"/>
                </a:solidFill>
              </a:rPr>
              <a:t>And</a:t>
            </a:r>
            <a:r>
              <a:rPr lang="hr-HR" smtClean="0">
                <a:solidFill>
                  <a:srgbClr val="FF0000"/>
                </a:solidFill>
              </a:rPr>
              <a:t> </a:t>
            </a:r>
            <a:r>
              <a:rPr lang="hr-HR" dirty="0" err="1" smtClean="0">
                <a:solidFill>
                  <a:srgbClr val="FF0000"/>
                </a:solidFill>
              </a:rPr>
              <a:t>f</a:t>
            </a:r>
            <a:r>
              <a:rPr lang="hr-HR" smtClean="0">
                <a:solidFill>
                  <a:srgbClr val="FF0000"/>
                </a:solidFill>
              </a:rPr>
              <a:t>or </a:t>
            </a:r>
            <a:r>
              <a:rPr lang="hr-HR" dirty="0" err="1" smtClean="0">
                <a:solidFill>
                  <a:srgbClr val="FF0000"/>
                </a:solidFill>
              </a:rPr>
              <a:t>what</a:t>
            </a:r>
            <a:r>
              <a:rPr lang="hr-HR" dirty="0" smtClean="0">
                <a:solidFill>
                  <a:srgbClr val="FF0000"/>
                </a:solidFill>
              </a:rPr>
              <a:t> </a:t>
            </a:r>
            <a:r>
              <a:rPr lang="hr-HR" dirty="0" err="1" smtClean="0">
                <a:solidFill>
                  <a:srgbClr val="FF0000"/>
                </a:solidFill>
              </a:rPr>
              <a:t>and</a:t>
            </a:r>
            <a:r>
              <a:rPr lang="hr-HR" dirty="0" smtClean="0">
                <a:solidFill>
                  <a:srgbClr val="FF0000"/>
                </a:solidFill>
              </a:rPr>
              <a:t> for </a:t>
            </a:r>
            <a:r>
              <a:rPr lang="hr-HR" dirty="0" err="1" smtClean="0">
                <a:solidFill>
                  <a:srgbClr val="FF0000"/>
                </a:solidFill>
              </a:rPr>
              <a:t>whom</a:t>
            </a:r>
            <a:r>
              <a:rPr lang="hr-HR"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602650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p:cNvSpPr>
            <a:spLocks noGrp="1" noChangeArrowheads="1"/>
          </p:cNvSpPr>
          <p:nvPr>
            <p:ph type="ctrTitle"/>
          </p:nvPr>
        </p:nvSpPr>
        <p:spPr>
          <a:xfrm>
            <a:off x="3048000" y="990600"/>
            <a:ext cx="7620000" cy="990600"/>
          </a:xfrm>
          <a:solidFill>
            <a:srgbClr val="FFCC99"/>
          </a:solidFill>
        </p:spPr>
        <p:txBody>
          <a:bodyPr/>
          <a:lstStyle/>
          <a:p>
            <a:r>
              <a:rPr lang="en-US" altLang="sr-Latn-RS" sz="4000">
                <a:solidFill>
                  <a:schemeClr val="tx1"/>
                </a:solidFill>
                <a:effectLst>
                  <a:outerShdw blurRad="38100" dist="38100" dir="2700000" algn="tl">
                    <a:srgbClr val="FFFFFF"/>
                  </a:outerShdw>
                </a:effectLst>
              </a:rPr>
              <a:t>Aktualni konflikt interesa</a:t>
            </a:r>
            <a:r>
              <a:rPr lang="en-US" altLang="sr-Latn-RS" sz="3200"/>
              <a:t> </a:t>
            </a:r>
          </a:p>
        </p:txBody>
      </p:sp>
      <p:sp>
        <p:nvSpPr>
          <p:cNvPr id="513027" name="Rectangle 3"/>
          <p:cNvSpPr>
            <a:spLocks noGrp="1" noChangeArrowheads="1"/>
          </p:cNvSpPr>
          <p:nvPr>
            <p:ph type="subTitle" idx="1"/>
          </p:nvPr>
        </p:nvSpPr>
        <p:spPr>
          <a:xfrm>
            <a:off x="1828800" y="2286000"/>
            <a:ext cx="8534400" cy="4343400"/>
          </a:xfrm>
          <a:solidFill>
            <a:srgbClr val="FFCC99"/>
          </a:solidFill>
        </p:spPr>
        <p:txBody>
          <a:bodyPr>
            <a:normAutofit lnSpcReduction="10000"/>
          </a:bodyPr>
          <a:lstStyle/>
          <a:p>
            <a:pPr algn="l">
              <a:lnSpc>
                <a:spcPct val="80000"/>
              </a:lnSpc>
            </a:pPr>
            <a:r>
              <a:rPr lang="en-GB" altLang="sr-Latn-RS"/>
              <a:t>- </a:t>
            </a:r>
            <a:r>
              <a:rPr lang="en-GB" altLang="sr-Latn-RS" sz="2800" b="1">
                <a:solidFill>
                  <a:schemeClr val="tx1"/>
                </a:solidFill>
              </a:rPr>
              <a:t>Dužnosnik koji</a:t>
            </a:r>
          </a:p>
          <a:p>
            <a:pPr algn="l">
              <a:lnSpc>
                <a:spcPct val="80000"/>
              </a:lnSpc>
            </a:pPr>
            <a:r>
              <a:rPr lang="en-GB" altLang="sr-Latn-RS" sz="2800" b="1">
                <a:solidFill>
                  <a:schemeClr val="tx1"/>
                </a:solidFill>
              </a:rPr>
              <a:t>	 sklapa ugovor s svojom privatnom firmom</a:t>
            </a:r>
          </a:p>
          <a:p>
            <a:pPr algn="l">
              <a:lnSpc>
                <a:spcPct val="80000"/>
              </a:lnSpc>
            </a:pPr>
            <a:r>
              <a:rPr lang="en-GB" altLang="sr-Latn-RS" sz="2800" b="1">
                <a:solidFill>
                  <a:schemeClr val="tx1"/>
                </a:solidFill>
              </a:rPr>
              <a:t>:</a:t>
            </a:r>
          </a:p>
          <a:p>
            <a:pPr lvl="2">
              <a:lnSpc>
                <a:spcPct val="60000"/>
              </a:lnSpc>
              <a:buClr>
                <a:schemeClr val="bg2"/>
              </a:buClr>
              <a:buFont typeface="Monotype Sorts" pitchFamily="2" charset="2"/>
              <a:buChar char="í"/>
            </a:pPr>
            <a:r>
              <a:rPr lang="en-GB" altLang="sr-Latn-RS" sz="2800" b="1"/>
              <a:t>ima uvozno izvozno poduzeće i pregovara u drugoj zemlji o uvjetima trgovine </a:t>
            </a:r>
          </a:p>
          <a:p>
            <a:pPr lvl="2">
              <a:lnSpc>
                <a:spcPct val="60000"/>
              </a:lnSpc>
              <a:buClr>
                <a:schemeClr val="bg2"/>
              </a:buClr>
              <a:buFont typeface="Monotype Sorts" pitchFamily="2" charset="2"/>
              <a:buChar char="í"/>
            </a:pPr>
            <a:r>
              <a:rPr lang="en-GB" altLang="sr-Latn-RS" sz="2800" b="1"/>
              <a:t> direktor javnog poduzeća koji donosi odluku o poslovanju svoje firme   - </a:t>
            </a:r>
          </a:p>
          <a:p>
            <a:pPr algn="l">
              <a:lnSpc>
                <a:spcPct val="60000"/>
              </a:lnSpc>
              <a:buFont typeface="Wingdings" panose="05000000000000000000" pitchFamily="2" charset="2"/>
              <a:buChar char="w"/>
            </a:pPr>
            <a:endParaRPr lang="en-GB" altLang="sr-Latn-RS" sz="3600" b="1">
              <a:solidFill>
                <a:schemeClr val="tx1"/>
              </a:solidFill>
            </a:endParaRPr>
          </a:p>
          <a:p>
            <a:pPr algn="l">
              <a:lnSpc>
                <a:spcPct val="70000"/>
              </a:lnSpc>
            </a:pPr>
            <a:r>
              <a:rPr lang="en-GB" altLang="sr-Latn-RS">
                <a:solidFill>
                  <a:srgbClr val="3399FF"/>
                </a:solidFill>
              </a:rPr>
              <a:t> - </a:t>
            </a:r>
            <a:r>
              <a:rPr lang="en-GB" altLang="sr-Latn-RS" sz="2800">
                <a:solidFill>
                  <a:schemeClr val="tx1"/>
                </a:solidFill>
              </a:rPr>
              <a:t>is in ‘</a:t>
            </a:r>
            <a:r>
              <a:rPr lang="en-GB" altLang="sr-Latn-RS" sz="2800" i="1">
                <a:solidFill>
                  <a:schemeClr val="tx1"/>
                </a:solidFill>
              </a:rPr>
              <a:t>a conflict of interest’ situation</a:t>
            </a:r>
            <a:r>
              <a:rPr lang="en-GB" altLang="sr-Latn-RS" sz="2800">
                <a:solidFill>
                  <a:schemeClr val="tx1"/>
                </a:solidFill>
              </a:rPr>
              <a:t>, or </a:t>
            </a:r>
          </a:p>
          <a:p>
            <a:pPr algn="l">
              <a:lnSpc>
                <a:spcPct val="70000"/>
              </a:lnSpc>
            </a:pPr>
            <a:r>
              <a:rPr lang="en-GB" altLang="sr-Latn-RS" sz="2800">
                <a:solidFill>
                  <a:schemeClr val="tx1"/>
                </a:solidFill>
              </a:rPr>
              <a:t> - has an ‘</a:t>
            </a:r>
            <a:r>
              <a:rPr lang="en-GB" altLang="sr-Latn-RS" sz="2800" i="1">
                <a:solidFill>
                  <a:schemeClr val="tx1"/>
                </a:solidFill>
              </a:rPr>
              <a:t>actual’ conflict of interests</a:t>
            </a:r>
            <a:r>
              <a:rPr lang="en-GB" altLang="sr-Latn-RS" sz="2800">
                <a:solidFill>
                  <a:schemeClr val="tx1"/>
                </a:solidFill>
              </a:rPr>
              <a:t>. </a:t>
            </a:r>
            <a:endParaRPr lang="en-US" altLang="sr-Latn-RS" sz="2800">
              <a:solidFill>
                <a:schemeClr val="tx1"/>
              </a:solidFill>
            </a:endParaRPr>
          </a:p>
        </p:txBody>
      </p:sp>
    </p:spTree>
    <p:extLst>
      <p:ext uri="{BB962C8B-B14F-4D97-AF65-F5344CB8AC3E}">
        <p14:creationId xmlns:p14="http://schemas.microsoft.com/office/powerpoint/2010/main" val="82657017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a:xfrm>
            <a:off x="2895600" y="533400"/>
            <a:ext cx="7543800" cy="769938"/>
          </a:xfrm>
        </p:spPr>
        <p:txBody>
          <a:bodyPr/>
          <a:lstStyle/>
          <a:p>
            <a:r>
              <a:rPr lang="hr-HR" altLang="sr-Latn-RS" sz="3200"/>
              <a:t>Prividni</a:t>
            </a:r>
            <a:r>
              <a:rPr lang="en-US" altLang="sr-Latn-RS" sz="3200"/>
              <a:t> ili potencijalni konflikt  </a:t>
            </a:r>
            <a:endParaRPr lang="en-AU" altLang="sr-Latn-RS" sz="3200"/>
          </a:p>
        </p:txBody>
      </p:sp>
      <p:sp>
        <p:nvSpPr>
          <p:cNvPr id="514051" name="Rectangle 3"/>
          <p:cNvSpPr>
            <a:spLocks noGrp="1" noChangeArrowheads="1"/>
          </p:cNvSpPr>
          <p:nvPr>
            <p:ph type="body" idx="1"/>
          </p:nvPr>
        </p:nvSpPr>
        <p:spPr>
          <a:xfrm>
            <a:off x="3200400" y="2205039"/>
            <a:ext cx="7239000" cy="4103687"/>
          </a:xfrm>
        </p:spPr>
        <p:txBody>
          <a:bodyPr/>
          <a:lstStyle/>
          <a:p>
            <a:pPr>
              <a:lnSpc>
                <a:spcPct val="110000"/>
              </a:lnSpc>
              <a:buFont typeface="Monotype Sorts" pitchFamily="2" charset="2"/>
              <a:buChar char="è"/>
            </a:pPr>
            <a:r>
              <a:rPr lang="en-AU" altLang="sr-Latn-RS" sz="2400"/>
              <a:t>Dužnosnik ima ugovor  (blind trust)  no upravljanju imovinom ali taj ugovor nije javan</a:t>
            </a:r>
          </a:p>
          <a:p>
            <a:pPr>
              <a:lnSpc>
                <a:spcPct val="110000"/>
              </a:lnSpc>
              <a:buFont typeface="Monotype Sorts" pitchFamily="2" charset="2"/>
              <a:buChar char="è"/>
            </a:pPr>
            <a:r>
              <a:rPr lang="en-AU" altLang="sr-Latn-RS" sz="2400"/>
              <a:t>Dužnosnik sudjeluje u odluci u kojoj ima interes  </a:t>
            </a:r>
          </a:p>
          <a:p>
            <a:pPr>
              <a:lnSpc>
                <a:spcPct val="110000"/>
              </a:lnSpc>
              <a:buFont typeface="Monotype Sorts" pitchFamily="2" charset="2"/>
              <a:buChar char="è"/>
            </a:pPr>
            <a:r>
              <a:rPr lang="en-AU" altLang="sr-Latn-RS" sz="2400"/>
              <a:t>Dužnosnik je član tijela koje odlučuje o nečem važnom za njegov interes  </a:t>
            </a:r>
          </a:p>
        </p:txBody>
      </p:sp>
    </p:spTree>
    <p:extLst>
      <p:ext uri="{BB962C8B-B14F-4D97-AF65-F5344CB8AC3E}">
        <p14:creationId xmlns:p14="http://schemas.microsoft.com/office/powerpoint/2010/main" val="3597355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r>
              <a:rPr lang="hr-HR" altLang="sr-Latn-RS"/>
              <a:t>Tko su dužnosnici? </a:t>
            </a:r>
          </a:p>
        </p:txBody>
      </p:sp>
      <p:sp>
        <p:nvSpPr>
          <p:cNvPr id="474115" name="Rectangle 3"/>
          <p:cNvSpPr>
            <a:spLocks noGrp="1" noChangeArrowheads="1"/>
          </p:cNvSpPr>
          <p:nvPr>
            <p:ph type="body" sz="half" idx="1"/>
          </p:nvPr>
        </p:nvSpPr>
        <p:spPr>
          <a:solidFill>
            <a:srgbClr val="CCFF33"/>
          </a:solidFill>
        </p:spPr>
        <p:txBody>
          <a:bodyPr/>
          <a:lstStyle/>
          <a:p>
            <a:pPr>
              <a:lnSpc>
                <a:spcPct val="90000"/>
              </a:lnSpc>
              <a:buFont typeface="Wingdings" panose="05000000000000000000" pitchFamily="2" charset="2"/>
              <a:buNone/>
            </a:pPr>
            <a:r>
              <a:rPr lang="hr-HR" altLang="sr-Latn-RS" sz="2400"/>
              <a:t>Htjelo se je:</a:t>
            </a:r>
          </a:p>
          <a:p>
            <a:pPr>
              <a:lnSpc>
                <a:spcPct val="90000"/>
              </a:lnSpc>
            </a:pPr>
            <a:r>
              <a:rPr lang="hr-HR" altLang="sr-Latn-RS" sz="2400"/>
              <a:t>Zastupnici </a:t>
            </a:r>
          </a:p>
          <a:p>
            <a:pPr>
              <a:lnSpc>
                <a:spcPct val="90000"/>
              </a:lnSpc>
            </a:pPr>
            <a:r>
              <a:rPr lang="hr-HR" altLang="sr-Latn-RS" sz="2400"/>
              <a:t>Članovi vlade </a:t>
            </a:r>
          </a:p>
          <a:p>
            <a:pPr>
              <a:lnSpc>
                <a:spcPct val="90000"/>
              </a:lnSpc>
            </a:pPr>
            <a:r>
              <a:rPr lang="hr-HR" altLang="sr-Latn-RS" sz="2400"/>
              <a:t>Zamjenici </a:t>
            </a:r>
          </a:p>
          <a:p>
            <a:pPr>
              <a:lnSpc>
                <a:spcPct val="90000"/>
              </a:lnSpc>
            </a:pPr>
            <a:r>
              <a:rPr lang="hr-HR" altLang="sr-Latn-RS" sz="2400"/>
              <a:t>PREDSJEDNIK (?)</a:t>
            </a:r>
          </a:p>
          <a:p>
            <a:pPr>
              <a:lnSpc>
                <a:spcPct val="90000"/>
              </a:lnSpc>
            </a:pPr>
            <a:r>
              <a:rPr lang="hr-HR" altLang="sr-Latn-RS" sz="2400"/>
              <a:t>Total: approx. 450 osoba </a:t>
            </a:r>
          </a:p>
          <a:p>
            <a:pPr>
              <a:lnSpc>
                <a:spcPct val="90000"/>
              </a:lnSpc>
            </a:pPr>
            <a:endParaRPr lang="hr-HR" altLang="sr-Latn-RS" sz="2400"/>
          </a:p>
          <a:p>
            <a:pPr>
              <a:lnSpc>
                <a:spcPct val="90000"/>
              </a:lnSpc>
            </a:pPr>
            <a:r>
              <a:rPr lang="hr-HR" altLang="sr-Latn-RS" b="1"/>
              <a:t>A ISPALO JE OKO 2800</a:t>
            </a:r>
          </a:p>
        </p:txBody>
      </p:sp>
      <p:pic>
        <p:nvPicPr>
          <p:cNvPr id="474118" name="Picture 6" descr="račan"/>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9120189" y="3860800"/>
            <a:ext cx="1038225" cy="121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74119" name="Picture 7" descr="sanade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9642476" y="2420939"/>
            <a:ext cx="1025525" cy="1266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74121" name="Picture 9" descr="stara vla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24789" y="2205039"/>
            <a:ext cx="1730375" cy="1647825"/>
          </a:xfrm>
          <a:prstGeom prst="rect">
            <a:avLst/>
          </a:prstGeom>
          <a:noFill/>
          <a:extLst>
            <a:ext uri="{909E8E84-426E-40DD-AFC4-6F175D3DCCD1}">
              <a14:hiddenFill xmlns:a14="http://schemas.microsoft.com/office/drawing/2010/main">
                <a:solidFill>
                  <a:srgbClr val="FFFFFF"/>
                </a:solidFill>
              </a14:hiddenFill>
            </a:ext>
          </a:extLst>
        </p:spPr>
      </p:pic>
      <p:pic>
        <p:nvPicPr>
          <p:cNvPr id="474122" name="Picture 10" descr="žužu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32850" y="5013325"/>
            <a:ext cx="11430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474123" name="Picture 11" descr="imag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51763" y="4005263"/>
            <a:ext cx="965200" cy="1206500"/>
          </a:xfrm>
          <a:prstGeom prst="rect">
            <a:avLst/>
          </a:prstGeom>
          <a:noFill/>
          <a:extLst>
            <a:ext uri="{909E8E84-426E-40DD-AFC4-6F175D3DCCD1}">
              <a14:hiddenFill xmlns:a14="http://schemas.microsoft.com/office/drawing/2010/main">
                <a:solidFill>
                  <a:srgbClr val="FFFFFF"/>
                </a:solidFill>
              </a14:hiddenFill>
            </a:ext>
          </a:extLst>
        </p:spPr>
      </p:pic>
      <p:pic>
        <p:nvPicPr>
          <p:cNvPr id="474124" name="Picture 12" descr="mesić"/>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64650" y="836613"/>
            <a:ext cx="876300" cy="1231900"/>
          </a:xfrm>
          <a:prstGeom prst="rect">
            <a:avLst/>
          </a:prstGeom>
          <a:noFill/>
          <a:extLst>
            <a:ext uri="{909E8E84-426E-40DD-AFC4-6F175D3DCCD1}">
              <a14:hiddenFill xmlns:a14="http://schemas.microsoft.com/office/drawing/2010/main">
                <a:solidFill>
                  <a:srgbClr val="FFFFFF"/>
                </a:solidFill>
              </a14:hiddenFill>
            </a:ext>
          </a:extLst>
        </p:spPr>
      </p:pic>
      <p:pic>
        <p:nvPicPr>
          <p:cNvPr id="474125" name="Picture 13" descr="vlad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51539" y="4292601"/>
            <a:ext cx="2016125" cy="223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6336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solidFill>
            <a:srgbClr val="FF9999"/>
          </a:solidFill>
        </p:spPr>
        <p:txBody>
          <a:bodyPr/>
          <a:lstStyle/>
          <a:p>
            <a:r>
              <a:rPr lang="hr-HR" altLang="sr-Latn-RS"/>
              <a:t>Obveze II</a:t>
            </a:r>
          </a:p>
        </p:txBody>
      </p:sp>
      <p:sp>
        <p:nvSpPr>
          <p:cNvPr id="484355" name="Rectangle 3"/>
          <p:cNvSpPr>
            <a:spLocks noGrp="1" noChangeArrowheads="1"/>
          </p:cNvSpPr>
          <p:nvPr>
            <p:ph type="body" sz="half" idx="1"/>
          </p:nvPr>
        </p:nvSpPr>
        <p:spPr>
          <a:xfrm>
            <a:off x="1752600" y="1981200"/>
            <a:ext cx="4876800" cy="4114800"/>
          </a:xfrm>
          <a:solidFill>
            <a:srgbClr val="D0FD93"/>
          </a:solidFill>
          <a:ln w="76200">
            <a:solidFill>
              <a:schemeClr val="tx1"/>
            </a:solidFill>
            <a:miter lim="800000"/>
            <a:headEnd/>
            <a:tailEnd/>
          </a:ln>
        </p:spPr>
        <p:txBody>
          <a:bodyPr/>
          <a:lstStyle/>
          <a:p>
            <a:r>
              <a:rPr lang="hr-HR" altLang="sr-Latn-RS" sz="3600" b="1">
                <a:solidFill>
                  <a:schemeClr val="accent1"/>
                </a:solidFill>
              </a:rPr>
              <a:t>Registracija prihoda </a:t>
            </a:r>
          </a:p>
          <a:p>
            <a:r>
              <a:rPr lang="hr-HR" altLang="sr-Latn-RS" sz="3600" b="1">
                <a:solidFill>
                  <a:schemeClr val="accent1"/>
                </a:solidFill>
              </a:rPr>
              <a:t>Obavijest o pokušaju utjecanja  </a:t>
            </a:r>
          </a:p>
          <a:p>
            <a:r>
              <a:rPr lang="hr-HR" altLang="sr-Latn-RS" sz="3600" b="1">
                <a:solidFill>
                  <a:schemeClr val="accent1"/>
                </a:solidFill>
              </a:rPr>
              <a:t>Obveze nakon prestanka funkcije </a:t>
            </a:r>
          </a:p>
          <a:p>
            <a:pPr>
              <a:lnSpc>
                <a:spcPct val="80000"/>
              </a:lnSpc>
            </a:pPr>
            <a:endParaRPr lang="hr-HR" altLang="sr-Latn-RS" sz="2400"/>
          </a:p>
        </p:txBody>
      </p:sp>
      <p:pic>
        <p:nvPicPr>
          <p:cNvPr id="484357" name="Picture 5" descr="disclosure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rot="903913">
            <a:off x="7104064" y="1989138"/>
            <a:ext cx="3170237" cy="4248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15969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Effect transition="in" filter="wipe(up)">
                                      <p:cBhvr>
                                        <p:cTn id="7" dur="500"/>
                                        <p:tgtEl>
                                          <p:spTgt spid="484355">
                                            <p:txEl>
                                              <p:pRg st="0" end="0"/>
                                            </p:txEl>
                                          </p:spTgt>
                                        </p:tgtEl>
                                      </p:cBhvr>
                                    </p:animEffect>
                                  </p:childTnLst>
                                  <p:subTnLst>
                                    <p:animClr clrSpc="rgb" dir="cw">
                                      <p:cBhvr override="childStyle">
                                        <p:cTn dur="1" fill="hold" display="0" masterRel="nextClick" afterEffect="1"/>
                                        <p:tgtEl>
                                          <p:spTgt spid="484355">
                                            <p:txEl>
                                              <p:pRg st="0" end="0"/>
                                            </p:txEl>
                                          </p:spTgt>
                                        </p:tgtEl>
                                        <p:attrNameLst>
                                          <p:attrName>ppt_c</p:attrName>
                                        </p:attrNameLst>
                                      </p:cBhvr>
                                      <p:to>
                                        <a:srgbClr val="FFCC99"/>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84355">
                                            <p:txEl>
                                              <p:pRg st="1" end="1"/>
                                            </p:txEl>
                                          </p:spTgt>
                                        </p:tgtEl>
                                        <p:attrNameLst>
                                          <p:attrName>style.visibility</p:attrName>
                                        </p:attrNameLst>
                                      </p:cBhvr>
                                      <p:to>
                                        <p:strVal val="visible"/>
                                      </p:to>
                                    </p:set>
                                    <p:animEffect transition="in" filter="wipe(up)">
                                      <p:cBhvr>
                                        <p:cTn id="12" dur="500"/>
                                        <p:tgtEl>
                                          <p:spTgt spid="484355">
                                            <p:txEl>
                                              <p:pRg st="1" end="1"/>
                                            </p:txEl>
                                          </p:spTgt>
                                        </p:tgtEl>
                                      </p:cBhvr>
                                    </p:animEffect>
                                  </p:childTnLst>
                                  <p:subTnLst>
                                    <p:animClr clrSpc="rgb" dir="cw">
                                      <p:cBhvr override="childStyle">
                                        <p:cTn dur="1" fill="hold" display="0" masterRel="nextClick" afterEffect="1"/>
                                        <p:tgtEl>
                                          <p:spTgt spid="484355">
                                            <p:txEl>
                                              <p:pRg st="1" end="1"/>
                                            </p:txEl>
                                          </p:spTgt>
                                        </p:tgtEl>
                                        <p:attrNameLst>
                                          <p:attrName>ppt_c</p:attrName>
                                        </p:attrNameLst>
                                      </p:cBhvr>
                                      <p:to>
                                        <a:srgbClr val="FFCC99"/>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84355">
                                            <p:txEl>
                                              <p:pRg st="2" end="2"/>
                                            </p:txEl>
                                          </p:spTgt>
                                        </p:tgtEl>
                                        <p:attrNameLst>
                                          <p:attrName>style.visibility</p:attrName>
                                        </p:attrNameLst>
                                      </p:cBhvr>
                                      <p:to>
                                        <p:strVal val="visible"/>
                                      </p:to>
                                    </p:set>
                                    <p:animEffect transition="in" filter="wipe(up)">
                                      <p:cBhvr>
                                        <p:cTn id="17" dur="500"/>
                                        <p:tgtEl>
                                          <p:spTgt spid="484355">
                                            <p:txEl>
                                              <p:pRg st="2" end="2"/>
                                            </p:txEl>
                                          </p:spTgt>
                                        </p:tgtEl>
                                      </p:cBhvr>
                                    </p:animEffect>
                                  </p:childTnLst>
                                  <p:subTnLst>
                                    <p:animClr clrSpc="rgb" dir="cw">
                                      <p:cBhvr override="childStyle">
                                        <p:cTn dur="1" fill="hold" display="0" masterRel="nextClick" afterEffect="1"/>
                                        <p:tgtEl>
                                          <p:spTgt spid="484355">
                                            <p:txEl>
                                              <p:pRg st="2" end="2"/>
                                            </p:txEl>
                                          </p:spTgt>
                                        </p:tgtEl>
                                        <p:attrNameLst>
                                          <p:attrName>ppt_c</p:attrName>
                                        </p:attrNameLst>
                                      </p:cBhvr>
                                      <p:to>
                                        <a:srgbClr val="FFCC9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hr-HR" altLang="sr-Latn-RS"/>
              <a:t>Nadzor </a:t>
            </a:r>
          </a:p>
        </p:txBody>
      </p:sp>
      <p:sp>
        <p:nvSpPr>
          <p:cNvPr id="479235" name="Rectangle 3"/>
          <p:cNvSpPr>
            <a:spLocks noGrp="1" noChangeArrowheads="1"/>
          </p:cNvSpPr>
          <p:nvPr>
            <p:ph type="body" sz="half" idx="1"/>
          </p:nvPr>
        </p:nvSpPr>
        <p:spPr>
          <a:xfrm>
            <a:off x="2895600" y="1981200"/>
            <a:ext cx="3740150" cy="4114800"/>
          </a:xfrm>
        </p:spPr>
        <p:txBody>
          <a:bodyPr/>
          <a:lstStyle/>
          <a:p>
            <a:r>
              <a:rPr lang="hr-HR" altLang="sr-Latn-RS" sz="2800"/>
              <a:t>Povjerenstvo </a:t>
            </a:r>
          </a:p>
          <a:p>
            <a:pPr lvl="1">
              <a:lnSpc>
                <a:spcPct val="110000"/>
              </a:lnSpc>
            </a:pPr>
            <a:r>
              <a:rPr lang="hr-HR" altLang="sr-Latn-RS" sz="4000" b="1"/>
              <a:t>Sastav </a:t>
            </a:r>
          </a:p>
          <a:p>
            <a:pPr lvl="1">
              <a:lnSpc>
                <a:spcPct val="110000"/>
              </a:lnSpc>
            </a:pPr>
            <a:r>
              <a:rPr lang="hr-HR" altLang="sr-Latn-RS" sz="4000" b="1"/>
              <a:t>Ovlaštenja  </a:t>
            </a:r>
          </a:p>
          <a:p>
            <a:pPr lvl="1">
              <a:lnSpc>
                <a:spcPct val="110000"/>
              </a:lnSpc>
            </a:pPr>
            <a:r>
              <a:rPr lang="hr-HR" altLang="sr-Latn-RS" sz="4000" b="1"/>
              <a:t>Postupci </a:t>
            </a:r>
          </a:p>
        </p:txBody>
      </p:sp>
      <p:pic>
        <p:nvPicPr>
          <p:cNvPr id="479238" name="Picture 6" descr="povjerenstvo"/>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456363" y="1916114"/>
            <a:ext cx="3816350"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084297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hr-HR" altLang="sr-Latn-RS"/>
              <a:t>Sankcije</a:t>
            </a:r>
          </a:p>
        </p:txBody>
      </p:sp>
      <p:sp>
        <p:nvSpPr>
          <p:cNvPr id="480259" name="Rectangle 3"/>
          <p:cNvSpPr>
            <a:spLocks noGrp="1" noChangeArrowheads="1"/>
          </p:cNvSpPr>
          <p:nvPr>
            <p:ph type="body" sz="half" idx="1"/>
          </p:nvPr>
        </p:nvSpPr>
        <p:spPr>
          <a:xfrm>
            <a:off x="2895600" y="1981200"/>
            <a:ext cx="3740150" cy="4114800"/>
          </a:xfrm>
        </p:spPr>
        <p:txBody>
          <a:bodyPr/>
          <a:lstStyle/>
          <a:p>
            <a:pPr lvl="1">
              <a:lnSpc>
                <a:spcPct val="90000"/>
              </a:lnSpc>
            </a:pPr>
            <a:r>
              <a:rPr lang="hr-HR" altLang="sr-Latn-RS" sz="3600"/>
              <a:t>Nema izvješća nema plaće </a:t>
            </a:r>
          </a:p>
          <a:p>
            <a:pPr lvl="1">
              <a:lnSpc>
                <a:spcPct val="90000"/>
              </a:lnSpc>
            </a:pPr>
            <a:r>
              <a:rPr lang="hr-HR" altLang="sr-Latn-RS" sz="3600"/>
              <a:t>Upozorenje </a:t>
            </a:r>
          </a:p>
          <a:p>
            <a:pPr lvl="1">
              <a:lnSpc>
                <a:spcPct val="90000"/>
              </a:lnSpc>
            </a:pPr>
            <a:r>
              <a:rPr lang="hr-HR" altLang="sr-Latn-RS" sz="3600"/>
              <a:t>Javna publikacija </a:t>
            </a:r>
          </a:p>
          <a:p>
            <a:pPr lvl="1">
              <a:lnSpc>
                <a:spcPct val="90000"/>
              </a:lnSpc>
              <a:buFontTx/>
              <a:buNone/>
            </a:pPr>
            <a:endParaRPr lang="hr-HR" altLang="sr-Latn-RS" sz="3600"/>
          </a:p>
          <a:p>
            <a:pPr lvl="1">
              <a:lnSpc>
                <a:spcPct val="90000"/>
              </a:lnSpc>
              <a:buFontTx/>
              <a:buNone/>
            </a:pPr>
            <a:r>
              <a:rPr lang="hr-HR" altLang="sr-Latn-RS" sz="2400"/>
              <a:t>- Ustavnopravni problemi </a:t>
            </a:r>
          </a:p>
        </p:txBody>
      </p:sp>
      <p:sp>
        <p:nvSpPr>
          <p:cNvPr id="480262" name="Rectangle 6"/>
          <p:cNvSpPr>
            <a:spLocks noGrp="1" noChangeArrowheads="1"/>
          </p:cNvSpPr>
          <p:nvPr>
            <p:ph sz="quarter" idx="2"/>
          </p:nvPr>
        </p:nvSpPr>
        <p:spPr/>
        <p:txBody>
          <a:bodyPr/>
          <a:lstStyle/>
          <a:p>
            <a:endParaRPr lang="sr-Latn-RS" altLang="sr-Latn-RS" sz="2400"/>
          </a:p>
        </p:txBody>
      </p:sp>
      <p:pic>
        <p:nvPicPr>
          <p:cNvPr id="480264" name="Picture 8" descr="monkeys"/>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6383338" y="2060576"/>
            <a:ext cx="3960812" cy="381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9119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hr-HR" altLang="sr-Latn-RS"/>
              <a:t>Primjedbe </a:t>
            </a:r>
          </a:p>
        </p:txBody>
      </p:sp>
      <p:sp>
        <p:nvSpPr>
          <p:cNvPr id="481283" name="Rectangle 3"/>
          <p:cNvSpPr>
            <a:spLocks noGrp="1" noChangeArrowheads="1"/>
          </p:cNvSpPr>
          <p:nvPr>
            <p:ph type="body" sz="half" idx="1"/>
          </p:nvPr>
        </p:nvSpPr>
        <p:spPr>
          <a:xfrm>
            <a:off x="2057400" y="1981200"/>
            <a:ext cx="4578350" cy="4114800"/>
          </a:xfrm>
          <a:solidFill>
            <a:srgbClr val="00FFFF"/>
          </a:solidFill>
        </p:spPr>
        <p:txBody>
          <a:bodyPr/>
          <a:lstStyle/>
          <a:p>
            <a:pPr>
              <a:lnSpc>
                <a:spcPct val="140000"/>
              </a:lnSpc>
              <a:buClr>
                <a:schemeClr val="tx1"/>
              </a:buClr>
            </a:pPr>
            <a:r>
              <a:rPr lang="hr-HR" altLang="sr-Latn-RS" b="1">
                <a:solidFill>
                  <a:srgbClr val="0000CC"/>
                </a:solidFill>
              </a:rPr>
              <a:t>Etički kodeks </a:t>
            </a:r>
          </a:p>
          <a:p>
            <a:pPr>
              <a:lnSpc>
                <a:spcPct val="140000"/>
              </a:lnSpc>
              <a:buClr>
                <a:schemeClr val="tx1"/>
              </a:buClr>
            </a:pPr>
            <a:r>
              <a:rPr lang="hr-HR" altLang="sr-Latn-RS" b="1">
                <a:solidFill>
                  <a:srgbClr val="0000CC"/>
                </a:solidFill>
              </a:rPr>
              <a:t>Zakon je antipoduzetnički </a:t>
            </a:r>
          </a:p>
          <a:p>
            <a:pPr>
              <a:lnSpc>
                <a:spcPct val="140000"/>
              </a:lnSpc>
              <a:buClr>
                <a:schemeClr val="tx1"/>
              </a:buClr>
            </a:pPr>
            <a:r>
              <a:rPr lang="hr-HR" altLang="sr-Latn-RS" b="1">
                <a:solidFill>
                  <a:srgbClr val="0000CC"/>
                </a:solidFill>
              </a:rPr>
              <a:t>Pretpostavka “dvostrukog morala” </a:t>
            </a:r>
          </a:p>
          <a:p>
            <a:pPr>
              <a:lnSpc>
                <a:spcPct val="140000"/>
              </a:lnSpc>
              <a:buClr>
                <a:schemeClr val="tx1"/>
              </a:buClr>
              <a:buFont typeface="Wingdings" panose="05000000000000000000" pitchFamily="2" charset="2"/>
              <a:buNone/>
            </a:pPr>
            <a:endParaRPr lang="hr-HR" altLang="sr-Latn-RS" sz="2800" b="1">
              <a:solidFill>
                <a:srgbClr val="0000CC"/>
              </a:solidFill>
            </a:endParaRPr>
          </a:p>
        </p:txBody>
      </p:sp>
      <p:pic>
        <p:nvPicPr>
          <p:cNvPr id="481286" name="Picture 6" descr="lia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319964" y="1484313"/>
            <a:ext cx="3348037" cy="5040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708919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81283">
                                            <p:txEl>
                                              <p:pRg st="0" end="0"/>
                                            </p:txEl>
                                          </p:spTgt>
                                        </p:tgtEl>
                                        <p:attrNameLst>
                                          <p:attrName>style.visibility</p:attrName>
                                        </p:attrNameLst>
                                      </p:cBhvr>
                                      <p:to>
                                        <p:strVal val="visible"/>
                                      </p:to>
                                    </p:set>
                                    <p:anim calcmode="lin" valueType="num">
                                      <p:cBhvr>
                                        <p:cTn id="7" dur="1000" fill="hold"/>
                                        <p:tgtEl>
                                          <p:spTgt spid="48128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8128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8128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81283">
                                            <p:txEl>
                                              <p:pRg st="0" end="0"/>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481283">
                                            <p:txEl>
                                              <p:pRg st="0" end="0"/>
                                            </p:txEl>
                                          </p:spTgt>
                                        </p:tgtEl>
                                        <p:attrNameLst>
                                          <p:attrName>ppt_c</p:attrName>
                                        </p:attrNameLst>
                                      </p:cBhvr>
                                      <p:to>
                                        <a:srgbClr val="CCFF33"/>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481283">
                                            <p:txEl>
                                              <p:pRg st="1" end="1"/>
                                            </p:txEl>
                                          </p:spTgt>
                                        </p:tgtEl>
                                        <p:attrNameLst>
                                          <p:attrName>style.visibility</p:attrName>
                                        </p:attrNameLst>
                                      </p:cBhvr>
                                      <p:to>
                                        <p:strVal val="visible"/>
                                      </p:to>
                                    </p:set>
                                    <p:anim calcmode="lin" valueType="num">
                                      <p:cBhvr>
                                        <p:cTn id="15" dur="1000" fill="hold"/>
                                        <p:tgtEl>
                                          <p:spTgt spid="48128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8128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8128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81283">
                                            <p:txEl>
                                              <p:pRg st="1" end="1"/>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481283">
                                            <p:txEl>
                                              <p:pRg st="1" end="1"/>
                                            </p:txEl>
                                          </p:spTgt>
                                        </p:tgtEl>
                                        <p:attrNameLst>
                                          <p:attrName>ppt_c</p:attrName>
                                        </p:attrNameLst>
                                      </p:cBhvr>
                                      <p:to>
                                        <a:srgbClr val="CCFF33"/>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481283">
                                            <p:txEl>
                                              <p:pRg st="2" end="2"/>
                                            </p:txEl>
                                          </p:spTgt>
                                        </p:tgtEl>
                                        <p:attrNameLst>
                                          <p:attrName>style.visibility</p:attrName>
                                        </p:attrNameLst>
                                      </p:cBhvr>
                                      <p:to>
                                        <p:strVal val="visible"/>
                                      </p:to>
                                    </p:set>
                                    <p:anim calcmode="lin" valueType="num">
                                      <p:cBhvr>
                                        <p:cTn id="23" dur="1000" fill="hold"/>
                                        <p:tgtEl>
                                          <p:spTgt spid="48128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8128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8128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481283">
                                            <p:txEl>
                                              <p:pRg st="2" end="2"/>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481283">
                                            <p:txEl>
                                              <p:pRg st="2" end="2"/>
                                            </p:txEl>
                                          </p:spTgt>
                                        </p:tgtEl>
                                        <p:attrNameLst>
                                          <p:attrName>ppt_c</p:attrName>
                                        </p:attrNameLst>
                                      </p:cBhvr>
                                      <p:to>
                                        <a:srgbClr val="CCFF33"/>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hr-HR" altLang="sr-Latn-RS"/>
              <a:t>Još primjedbi  II</a:t>
            </a:r>
          </a:p>
        </p:txBody>
      </p:sp>
      <p:sp>
        <p:nvSpPr>
          <p:cNvPr id="483331" name="Rectangle 3"/>
          <p:cNvSpPr>
            <a:spLocks noGrp="1" noChangeArrowheads="1"/>
          </p:cNvSpPr>
          <p:nvPr>
            <p:ph type="body" sz="half" idx="1"/>
          </p:nvPr>
        </p:nvSpPr>
        <p:spPr>
          <a:xfrm>
            <a:off x="1905000" y="1981200"/>
            <a:ext cx="4730750" cy="4114800"/>
          </a:xfrm>
          <a:solidFill>
            <a:srgbClr val="00FFFF"/>
          </a:solidFill>
        </p:spPr>
        <p:txBody>
          <a:bodyPr/>
          <a:lstStyle/>
          <a:p>
            <a:pPr>
              <a:buClr>
                <a:schemeClr val="tx1"/>
              </a:buClr>
            </a:pPr>
            <a:endParaRPr lang="hr-HR" altLang="sr-Latn-RS">
              <a:solidFill>
                <a:srgbClr val="FF3300"/>
              </a:solidFill>
            </a:endParaRPr>
          </a:p>
          <a:p>
            <a:pPr>
              <a:buClr>
                <a:schemeClr val="tx1"/>
              </a:buClr>
            </a:pPr>
            <a:r>
              <a:rPr lang="hr-HR" altLang="sr-Latn-RS" sz="3600">
                <a:solidFill>
                  <a:srgbClr val="FF3300"/>
                </a:solidFill>
              </a:rPr>
              <a:t>Tko će u politiku- samo siromašni i neuspješni? </a:t>
            </a:r>
          </a:p>
          <a:p>
            <a:pPr>
              <a:buClr>
                <a:schemeClr val="tx1"/>
              </a:buClr>
            </a:pPr>
            <a:r>
              <a:rPr lang="hr-HR" altLang="sr-Latn-RS" sz="3600">
                <a:solidFill>
                  <a:srgbClr val="FF3300"/>
                </a:solidFill>
              </a:rPr>
              <a:t>Neustavan zakon </a:t>
            </a:r>
          </a:p>
          <a:p>
            <a:pPr>
              <a:buClr>
                <a:schemeClr val="tx1"/>
              </a:buClr>
            </a:pPr>
            <a:r>
              <a:rPr lang="hr-HR" altLang="sr-Latn-RS" sz="3600">
                <a:solidFill>
                  <a:srgbClr val="FF3300"/>
                </a:solidFill>
              </a:rPr>
              <a:t>Strog prestrog </a:t>
            </a:r>
          </a:p>
          <a:p>
            <a:pPr>
              <a:lnSpc>
                <a:spcPct val="90000"/>
              </a:lnSpc>
              <a:buClr>
                <a:schemeClr val="tx1"/>
              </a:buClr>
              <a:buFont typeface="Wingdings" panose="05000000000000000000" pitchFamily="2" charset="2"/>
              <a:buNone/>
            </a:pPr>
            <a:endParaRPr lang="hr-HR" altLang="sr-Latn-RS">
              <a:solidFill>
                <a:srgbClr val="FF3300"/>
              </a:solidFill>
            </a:endParaRPr>
          </a:p>
        </p:txBody>
      </p:sp>
      <p:pic>
        <p:nvPicPr>
          <p:cNvPr id="483334" name="Picture 6" descr="lonlines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311900" y="1773238"/>
            <a:ext cx="3887788" cy="4248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82676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83331">
                                            <p:txEl>
                                              <p:pRg st="1" end="1"/>
                                            </p:txEl>
                                          </p:spTgt>
                                        </p:tgtEl>
                                        <p:attrNameLst>
                                          <p:attrName>style.visibility</p:attrName>
                                        </p:attrNameLst>
                                      </p:cBhvr>
                                      <p:to>
                                        <p:strVal val="visible"/>
                                      </p:to>
                                    </p:set>
                                    <p:animEffect transition="in" filter="box(out)">
                                      <p:cBhvr>
                                        <p:cTn id="7" dur="500"/>
                                        <p:tgtEl>
                                          <p:spTgt spid="483331">
                                            <p:txEl>
                                              <p:pRg st="1" end="1"/>
                                            </p:txEl>
                                          </p:spTgt>
                                        </p:tgtEl>
                                      </p:cBhvr>
                                    </p:animEffect>
                                  </p:childTnLst>
                                  <p:subTnLst>
                                    <p:animClr clrSpc="rgb" dir="cw">
                                      <p:cBhvr override="childStyle">
                                        <p:cTn dur="1" fill="hold" display="0" masterRel="nextClick" afterEffect="1"/>
                                        <p:tgtEl>
                                          <p:spTgt spid="483331">
                                            <p:txEl>
                                              <p:pRg st="1" end="1"/>
                                            </p:txEl>
                                          </p:spTgt>
                                        </p:tgtEl>
                                        <p:attrNameLst>
                                          <p:attrName>ppt_c</p:attrName>
                                        </p:attrNameLst>
                                      </p:cBhvr>
                                      <p:to>
                                        <a:srgbClr val="FF9999"/>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83331">
                                            <p:txEl>
                                              <p:pRg st="2" end="2"/>
                                            </p:txEl>
                                          </p:spTgt>
                                        </p:tgtEl>
                                        <p:attrNameLst>
                                          <p:attrName>style.visibility</p:attrName>
                                        </p:attrNameLst>
                                      </p:cBhvr>
                                      <p:to>
                                        <p:strVal val="visible"/>
                                      </p:to>
                                    </p:set>
                                    <p:animEffect transition="in" filter="box(out)">
                                      <p:cBhvr>
                                        <p:cTn id="12" dur="500"/>
                                        <p:tgtEl>
                                          <p:spTgt spid="483331">
                                            <p:txEl>
                                              <p:pRg st="2" end="2"/>
                                            </p:txEl>
                                          </p:spTgt>
                                        </p:tgtEl>
                                      </p:cBhvr>
                                    </p:animEffect>
                                  </p:childTnLst>
                                  <p:subTnLst>
                                    <p:animClr clrSpc="rgb" dir="cw">
                                      <p:cBhvr override="childStyle">
                                        <p:cTn dur="1" fill="hold" display="0" masterRel="nextClick" afterEffect="1"/>
                                        <p:tgtEl>
                                          <p:spTgt spid="483331">
                                            <p:txEl>
                                              <p:pRg st="2" end="2"/>
                                            </p:txEl>
                                          </p:spTgt>
                                        </p:tgtEl>
                                        <p:attrNameLst>
                                          <p:attrName>ppt_c</p:attrName>
                                        </p:attrNameLst>
                                      </p:cBhvr>
                                      <p:to>
                                        <a:srgbClr val="FF9999"/>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83331">
                                            <p:txEl>
                                              <p:pRg st="3" end="3"/>
                                            </p:txEl>
                                          </p:spTgt>
                                        </p:tgtEl>
                                        <p:attrNameLst>
                                          <p:attrName>style.visibility</p:attrName>
                                        </p:attrNameLst>
                                      </p:cBhvr>
                                      <p:to>
                                        <p:strVal val="visible"/>
                                      </p:to>
                                    </p:set>
                                    <p:animEffect transition="in" filter="box(out)">
                                      <p:cBhvr>
                                        <p:cTn id="17" dur="500"/>
                                        <p:tgtEl>
                                          <p:spTgt spid="483331">
                                            <p:txEl>
                                              <p:pRg st="3" end="3"/>
                                            </p:txEl>
                                          </p:spTgt>
                                        </p:tgtEl>
                                      </p:cBhvr>
                                    </p:animEffect>
                                  </p:childTnLst>
                                  <p:subTnLst>
                                    <p:animClr clrSpc="rgb" dir="cw">
                                      <p:cBhvr override="childStyle">
                                        <p:cTn dur="1" fill="hold" display="0" masterRel="nextClick" afterEffect="1"/>
                                        <p:tgtEl>
                                          <p:spTgt spid="483331">
                                            <p:txEl>
                                              <p:pRg st="3" end="3"/>
                                            </p:txEl>
                                          </p:spTgt>
                                        </p:tgtEl>
                                        <p:attrNameLst>
                                          <p:attrName>ppt_c</p:attrName>
                                        </p:attrNameLst>
                                      </p:cBhvr>
                                      <p:to>
                                        <a:srgbClr val="FF999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PROTIV KORUPCIJE NIJE POLITIKA VEĆ NAROD</a:t>
            </a:r>
            <a:endParaRPr lang="en-US" dirty="0"/>
          </a:p>
        </p:txBody>
      </p:sp>
      <p:sp>
        <p:nvSpPr>
          <p:cNvPr id="3" name="Content Placeholder 2"/>
          <p:cNvSpPr>
            <a:spLocks noGrp="1"/>
          </p:cNvSpPr>
          <p:nvPr>
            <p:ph sz="quarter" idx="1"/>
          </p:nvPr>
        </p:nvSpPr>
        <p:spPr/>
        <p:txBody>
          <a:bodyPr>
            <a:normAutofit/>
          </a:bodyPr>
          <a:lstStyle/>
          <a:p>
            <a:pPr marL="514350" indent="-514350">
              <a:buNone/>
            </a:pPr>
            <a:r>
              <a:rPr lang="hr-HR" dirty="0"/>
              <a:t>Pokretanje nastojanja suzbijanja korupcije ima sva obilježja društvenog pokreta.  Masovnost, difuzna struktura,  segmentiranost ciljeva i metoda.  Započela </a:t>
            </a:r>
            <a:r>
              <a:rPr lang="hr-HR" dirty="0" smtClean="0"/>
              <a:t>je, </a:t>
            </a:r>
            <a:r>
              <a:rPr lang="hr-HR" dirty="0"/>
              <a:t>zgražanjem otvorenim ili slabo prikrivenim zloupotrebama vlasti </a:t>
            </a:r>
            <a:r>
              <a:rPr lang="hr-HR" dirty="0" smtClean="0"/>
              <a:t>i </a:t>
            </a:r>
            <a:r>
              <a:rPr lang="hr-HR" dirty="0"/>
              <a:t>osobito privatizacije da bi vrlo brzo to postalo tema medija, razlog predlaganjima reformi i programa, da bi nakon nekog vremena  korupcija postala prvorazredno političko </a:t>
            </a:r>
            <a:r>
              <a:rPr lang="hr-HR" dirty="0" smtClean="0"/>
              <a:t>pitanje.</a:t>
            </a:r>
          </a:p>
          <a:p>
            <a:pPr marL="514350" indent="-514350">
              <a:buNone/>
            </a:pPr>
            <a:r>
              <a:rPr lang="hr-HR" dirty="0" smtClean="0"/>
              <a:t>Iako </a:t>
            </a:r>
            <a:r>
              <a:rPr lang="hr-HR" dirty="0"/>
              <a:t>je prošlo nešto više od desetak godina </a:t>
            </a:r>
            <a:r>
              <a:rPr lang="hr-HR" dirty="0" smtClean="0"/>
              <a:t>promjene </a:t>
            </a:r>
            <a:r>
              <a:rPr lang="hr-HR" dirty="0"/>
              <a:t>su brže nego kod usporedivih pokreta za ljudska prava, ravnopravnost spolova , političke reforme. Pokret nije lokalni već globalni, kao što ni problem nije lokalni već univerzalni</a:t>
            </a:r>
            <a:endParaRPr lang="en-US" dirty="0"/>
          </a:p>
        </p:txBody>
      </p:sp>
    </p:spTree>
    <p:extLst>
      <p:ext uri="{BB962C8B-B14F-4D97-AF65-F5344CB8AC3E}">
        <p14:creationId xmlns:p14="http://schemas.microsoft.com/office/powerpoint/2010/main" val="79911556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p:txBody>
          <a:bodyPr/>
          <a:lstStyle/>
          <a:p>
            <a:r>
              <a:rPr lang="hr-HR" altLang="sr-Latn-RS" b="1">
                <a:solidFill>
                  <a:srgbClr val="FF3300"/>
                </a:solidFill>
              </a:rPr>
              <a:t>Sve ispočetka. Bog je 27 puta stvarao svijet</a:t>
            </a:r>
            <a:br>
              <a:rPr lang="hr-HR" altLang="sr-Latn-RS" b="1">
                <a:solidFill>
                  <a:srgbClr val="FF3300"/>
                </a:solidFill>
              </a:rPr>
            </a:br>
            <a:endParaRPr lang="hr-HR" altLang="sr-Latn-RS" b="1">
              <a:solidFill>
                <a:srgbClr val="FF3300"/>
              </a:solidFill>
            </a:endParaRPr>
          </a:p>
        </p:txBody>
      </p:sp>
      <p:sp>
        <p:nvSpPr>
          <p:cNvPr id="519171" name="Rectangle 3"/>
          <p:cNvSpPr>
            <a:spLocks noGrp="1" noChangeArrowheads="1"/>
          </p:cNvSpPr>
          <p:nvPr>
            <p:ph type="body" sz="half" idx="1"/>
          </p:nvPr>
        </p:nvSpPr>
        <p:spPr>
          <a:xfrm>
            <a:off x="2135188" y="1981200"/>
            <a:ext cx="5905500" cy="4114800"/>
          </a:xfrm>
          <a:solidFill>
            <a:srgbClr val="00FFFF"/>
          </a:solidFill>
        </p:spPr>
        <p:txBody>
          <a:bodyPr/>
          <a:lstStyle/>
          <a:p>
            <a:pPr marL="609600" indent="-609600">
              <a:lnSpc>
                <a:spcPct val="110000"/>
              </a:lnSpc>
              <a:buNone/>
            </a:pPr>
            <a:endParaRPr lang="hr-HR" altLang="sr-Latn-RS" b="1">
              <a:solidFill>
                <a:srgbClr val="FF3300"/>
              </a:solidFill>
            </a:endParaRPr>
          </a:p>
          <a:p>
            <a:pPr marL="609600" indent="-609600">
              <a:lnSpc>
                <a:spcPct val="110000"/>
              </a:lnSpc>
              <a:buNone/>
            </a:pPr>
            <a:r>
              <a:rPr lang="hr-HR" altLang="sr-Latn-RS" sz="2800"/>
              <a:t>Zato ne mogu i neću ništa opovrći jer je štetno i opasno raditi protiv svoje savjesti. Ja ne mogu drukčije. Evo tu sam. Bog neka mi pomogne. Amen! </a:t>
            </a:r>
            <a:r>
              <a:rPr lang="hr-HR" altLang="sr-Latn-RS" sz="2400"/>
              <a:t>(“Ako sam zlo govorio daj mi dokaz o zlu”- Sabor u Wormsu,1521)</a:t>
            </a:r>
            <a:endParaRPr lang="en-US" altLang="sr-Latn-RS" sz="2400"/>
          </a:p>
        </p:txBody>
      </p:sp>
      <p:pic>
        <p:nvPicPr>
          <p:cNvPr id="519172" name="Picture 4" descr="image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8183563" y="1268413"/>
            <a:ext cx="2024062" cy="2546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55698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hr-HR" altLang="sr-Latn-RS"/>
              <a:t>Relativizacija</a:t>
            </a:r>
          </a:p>
        </p:txBody>
      </p:sp>
      <p:sp>
        <p:nvSpPr>
          <p:cNvPr id="43011" name="Rectangle 3"/>
          <p:cNvSpPr>
            <a:spLocks noGrp="1" noChangeArrowheads="1"/>
          </p:cNvSpPr>
          <p:nvPr>
            <p:ph type="body" idx="1"/>
          </p:nvPr>
        </p:nvSpPr>
        <p:spPr>
          <a:xfrm>
            <a:off x="1981201" y="1600201"/>
            <a:ext cx="8435975" cy="4525963"/>
          </a:xfrm>
        </p:spPr>
        <p:txBody>
          <a:bodyPr/>
          <a:lstStyle/>
          <a:p>
            <a:pPr lvl="1" algn="just">
              <a:lnSpc>
                <a:spcPct val="110000"/>
              </a:lnSpc>
              <a:buFontTx/>
              <a:buNone/>
            </a:pPr>
            <a:r>
              <a:rPr lang="hr-HR" altLang="sr-Latn-RS" sz="2400" b="1" i="1">
                <a:latin typeface="Arial Narrow" panose="020B0606020202030204" pitchFamily="34" charset="0"/>
                <a:cs typeface="Times New Roman" panose="02020603050405020304" pitchFamily="18" charset="0"/>
              </a:rPr>
              <a:t>Često se spominje  da je  glavna prepreka suzbijanju korupcije u Republici Hrvatskoj njezina ukorijenjenost u lošoj tradiciji  ili pak defektima socijalističkog sustava. Iako ima argumenata za takvu tvrdnju - u navikama ljudi javni položaj povezuje se s povlasticama,  država se doživljava kao izvor straha i neizvjesnosti, solidarnost se miješa s obvezama, postoji klijentalizam u  radu, osjećaj da prava presežu pred obvezama i sl. – ne treba ih uzimati u obzir prema njihovoj formalnoj točnosti, već  u smislu mobilizacije u borbi protiv korupcije.  </a:t>
            </a:r>
            <a:endParaRPr lang="hr-HR" altLang="sr-Latn-RS" sz="2400" b="1" i="1">
              <a:latin typeface="Arial Narrow" panose="020B0606020202030204" pitchFamily="34" charset="0"/>
            </a:endParaRPr>
          </a:p>
        </p:txBody>
      </p:sp>
    </p:spTree>
    <p:extLst>
      <p:ext uri="{BB962C8B-B14F-4D97-AF65-F5344CB8AC3E}">
        <p14:creationId xmlns:p14="http://schemas.microsoft.com/office/powerpoint/2010/main" val="1403549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hr-HR" altLang="sr-Latn-RS"/>
              <a:t>Relativizacija</a:t>
            </a:r>
          </a:p>
        </p:txBody>
      </p:sp>
      <p:sp>
        <p:nvSpPr>
          <p:cNvPr id="44035" name="Rectangle 3"/>
          <p:cNvSpPr>
            <a:spLocks noGrp="1" noChangeArrowheads="1"/>
          </p:cNvSpPr>
          <p:nvPr>
            <p:ph type="body" idx="1"/>
          </p:nvPr>
        </p:nvSpPr>
        <p:spPr/>
        <p:txBody>
          <a:bodyPr/>
          <a:lstStyle/>
          <a:p>
            <a:pPr lvl="1" algn="just">
              <a:buFontTx/>
              <a:buNone/>
            </a:pPr>
            <a:r>
              <a:rPr lang="hr-HR" altLang="sr-Latn-RS" sz="2400" b="1" i="1">
                <a:solidFill>
                  <a:srgbClr val="FF0066"/>
                </a:solidFill>
                <a:cs typeface="Times New Roman" panose="02020603050405020304" pitchFamily="18" charset="0"/>
              </a:rPr>
              <a:t>Interpretacija prema kojoj je korupcija naslijeđeni fenomen ne smije voditi zaključku da se onda protiv nje ne treba boriti ili da uklanjanjem  ostataka prošlosti  korupcija nestaje. Relativizacija  korupcije, njezino opravdavanje radi nužnosti da se zaobiđu birokratski zastoji sustava ili pak tumačenje da je riječ o trajnom obilježju ljudske prirode ima  također  inhibicijski učinak i nije samo netočno već i štetno. Glavne su žrtve korupcije siromašniji društveni slojevi i relativizacija i opravdanje da je neizbježna i da pogađa baš njih. </a:t>
            </a:r>
          </a:p>
          <a:p>
            <a:pPr lvl="1">
              <a:buFontTx/>
              <a:buNone/>
            </a:pPr>
            <a:endParaRPr lang="hr-HR" altLang="sr-Latn-RS" sz="2400" b="1" i="1">
              <a:solidFill>
                <a:srgbClr val="FF0066"/>
              </a:solidFill>
            </a:endParaRPr>
          </a:p>
          <a:p>
            <a:pPr>
              <a:buFontTx/>
              <a:buNone/>
            </a:pPr>
            <a:endParaRPr lang="hr-HR" altLang="sr-Latn-RS" sz="2800" b="1" i="1">
              <a:solidFill>
                <a:srgbClr val="FF0066"/>
              </a:solidFill>
            </a:endParaRPr>
          </a:p>
        </p:txBody>
      </p:sp>
    </p:spTree>
    <p:extLst>
      <p:ext uri="{BB962C8B-B14F-4D97-AF65-F5344CB8AC3E}">
        <p14:creationId xmlns:p14="http://schemas.microsoft.com/office/powerpoint/2010/main" val="1827204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17276</TotalTime>
  <Words>6376</Words>
  <Application>Microsoft Office PowerPoint</Application>
  <PresentationFormat>Widescreen</PresentationFormat>
  <Paragraphs>377</Paragraphs>
  <Slides>70</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1" baseType="lpstr">
      <vt:lpstr>7_Arial</vt:lpstr>
      <vt:lpstr>7_Times New Roman</vt:lpstr>
      <vt:lpstr>Arial</vt:lpstr>
      <vt:lpstr>Arial Narrow</vt:lpstr>
      <vt:lpstr>Calibri</vt:lpstr>
      <vt:lpstr>Calibri Light</vt:lpstr>
      <vt:lpstr>Monotype Sorts</vt:lpstr>
      <vt:lpstr>Times New Roman</vt:lpstr>
      <vt:lpstr>Wingdings</vt:lpstr>
      <vt:lpstr>Retrospect</vt:lpstr>
      <vt:lpstr>Worksheet</vt:lpstr>
      <vt:lpstr>ETIKA I POLITIKA Što je hubis?</vt:lpstr>
      <vt:lpstr>ŠTO JE HUBIS</vt:lpstr>
      <vt:lpstr>Lord Acton</vt:lpstr>
      <vt:lpstr>Važnost sprječavanja konflikta interesa - politički aspekt </vt:lpstr>
      <vt:lpstr> ŠTETNE POSLJEDICE KORUPCIJE </vt:lpstr>
      <vt:lpstr>Relativnost definicije</vt:lpstr>
      <vt:lpstr>PROTIV KORUPCIJE NIJE POLITIKA VEĆ NAROD</vt:lpstr>
      <vt:lpstr>Relativizacija</vt:lpstr>
      <vt:lpstr>Relativizacija</vt:lpstr>
      <vt:lpstr>PROTIV KORUPCIJE NIJE POLITIKA VEĆ NAROD</vt:lpstr>
      <vt:lpstr>PROTIV KORUPCIJE NIJE POLITIKA VEĆ NAROD</vt:lpstr>
      <vt:lpstr>Sistemski karakter korupcije</vt:lpstr>
      <vt:lpstr>Izmišljena tema?</vt:lpstr>
      <vt:lpstr>Mjerenja i mjere</vt:lpstr>
      <vt:lpstr>S ČIME SE MJERITI</vt:lpstr>
      <vt:lpstr>Što kažu ljudi?</vt:lpstr>
      <vt:lpstr>Što kažu istraživanja?</vt:lpstr>
      <vt:lpstr>Što kažu istraživanja?</vt:lpstr>
      <vt:lpstr>Svijet</vt:lpstr>
      <vt:lpstr>Rezultat</vt:lpstr>
      <vt:lpstr>Gdje smo mi (Hrvatska)?</vt:lpstr>
      <vt:lpstr>Susjedne i slične zemlje</vt:lpstr>
      <vt:lpstr>Istraživanja - zaključak</vt:lpstr>
      <vt:lpstr>Stanje stvari</vt:lpstr>
      <vt:lpstr>Kraj početka</vt:lpstr>
      <vt:lpstr>Usporedbe i zaključci</vt:lpstr>
      <vt:lpstr>Usporedbe i zaključci</vt:lpstr>
      <vt:lpstr>Vanjski utjecaj</vt:lpstr>
      <vt:lpstr>Moralni pohod</vt:lpstr>
      <vt:lpstr>Sukob interesa</vt:lpstr>
      <vt:lpstr>Money &amp; Politics</vt:lpstr>
      <vt:lpstr>Financiranje stranaka</vt:lpstr>
      <vt:lpstr>Kraj</vt:lpstr>
      <vt:lpstr>Kraj</vt:lpstr>
      <vt:lpstr>Kraj</vt:lpstr>
      <vt:lpstr>Konflikt interesa</vt:lpstr>
      <vt:lpstr>Svrha</vt:lpstr>
      <vt:lpstr>Svrha</vt:lpstr>
      <vt:lpstr>Važnost za nove demokracije  </vt:lpstr>
      <vt:lpstr>Svakodnevnost</vt:lpstr>
      <vt:lpstr>Sprječavanje</vt:lpstr>
      <vt:lpstr>Konflik interesa i korupcija</vt:lpstr>
      <vt:lpstr>Percepcija i stvarnost</vt:lpstr>
      <vt:lpstr>Mogući i stvarni</vt:lpstr>
      <vt:lpstr>Odgovornost i legitimnost</vt:lpstr>
      <vt:lpstr>Krug</vt:lpstr>
      <vt:lpstr>Načela</vt:lpstr>
      <vt:lpstr>Povezane osobe</vt:lpstr>
      <vt:lpstr>Prijava imovine</vt:lpstr>
      <vt:lpstr>Darovi</vt:lpstr>
      <vt:lpstr>Druga plaća</vt:lpstr>
      <vt:lpstr>Zabrane</vt:lpstr>
      <vt:lpstr>Povjerenstvo sastav</vt:lpstr>
      <vt:lpstr>Povjerenstvo sastav</vt:lpstr>
      <vt:lpstr>Povjerenstvo sastav</vt:lpstr>
      <vt:lpstr>Povjerenstvo susjedi</vt:lpstr>
      <vt:lpstr>Povjerenstvo sastav</vt:lpstr>
      <vt:lpstr>Zabrane</vt:lpstr>
      <vt:lpstr>Prijava imovine</vt:lpstr>
      <vt:lpstr>Konflikt interesa zaključno</vt:lpstr>
      <vt:lpstr>Zaključak</vt:lpstr>
      <vt:lpstr>Aktualni konflikt interesa </vt:lpstr>
      <vt:lpstr>Prividni ili potencijalni konflikt  </vt:lpstr>
      <vt:lpstr>Tko su dužnosnici? </vt:lpstr>
      <vt:lpstr>Obveze II</vt:lpstr>
      <vt:lpstr>Nadzor </vt:lpstr>
      <vt:lpstr>Sankcije</vt:lpstr>
      <vt:lpstr>Primjedbe </vt:lpstr>
      <vt:lpstr>Još primjedbi  II</vt:lpstr>
      <vt:lpstr>Sve ispočetka. Bog je 27 puta stvarao svijet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I POLITIKA Što je hubis?</dc:title>
  <dc:creator>Josip Kregar</dc:creator>
  <cp:lastModifiedBy>Sanja Storjak</cp:lastModifiedBy>
  <cp:revision>15</cp:revision>
  <cp:lastPrinted>2015-04-09T11:25:59Z</cp:lastPrinted>
  <dcterms:created xsi:type="dcterms:W3CDTF">2015-04-09T06:56:41Z</dcterms:created>
  <dcterms:modified xsi:type="dcterms:W3CDTF">2015-04-21T08:49:14Z</dcterms:modified>
</cp:coreProperties>
</file>