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5" r:id="rId24"/>
    <p:sldId id="286" r:id="rId25"/>
    <p:sldId id="278" r:id="rId26"/>
    <p:sldId id="279" r:id="rId27"/>
    <p:sldId id="280" r:id="rId28"/>
    <p:sldId id="281" r:id="rId29"/>
    <p:sldId id="282" r:id="rId30"/>
    <p:sldId id="287"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3/24/2019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3/24/2019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000" b="1" dirty="0"/>
              <a:t>EUROPEAN UNION CITIZENSHIP</a:t>
            </a:r>
            <a:r>
              <a:rPr lang="hr-HR" sz="4000" dirty="0"/>
              <a:t/>
            </a:r>
            <a:br>
              <a:rPr lang="hr-HR" sz="4000" dirty="0"/>
            </a:br>
            <a:endParaRPr lang="en-US" sz="4000" dirty="0"/>
          </a:p>
        </p:txBody>
      </p:sp>
      <p:sp>
        <p:nvSpPr>
          <p:cNvPr id="3" name="Subtitle 2"/>
          <p:cNvSpPr>
            <a:spLocks noGrp="1"/>
          </p:cNvSpPr>
          <p:nvPr>
            <p:ph type="subTitle" idx="1"/>
          </p:nvPr>
        </p:nvSpPr>
        <p:spPr/>
        <p:txBody>
          <a:bodyPr/>
          <a:lstStyle/>
          <a:p>
            <a:r>
              <a:rPr lang="en-GB" dirty="0"/>
              <a:t>UNIT 21</a:t>
            </a:r>
            <a:endParaRPr lang="hr-HR" dirty="0"/>
          </a:p>
          <a:p>
            <a:endParaRPr lang="en-US" dirty="0"/>
          </a:p>
        </p:txBody>
      </p:sp>
    </p:spTree>
    <p:extLst>
      <p:ext uri="{BB962C8B-B14F-4D97-AF65-F5344CB8AC3E}">
        <p14:creationId xmlns:p14="http://schemas.microsoft.com/office/powerpoint/2010/main" val="2284128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Decide whether the following statements are true (T) or false (F). If false, provide the correct information. </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92400" y="2977483"/>
          <a:ext cx="5591175" cy="2317496"/>
        </p:xfrm>
        <a:graphic>
          <a:graphicData uri="http://schemas.openxmlformats.org/drawingml/2006/table">
            <a:tbl>
              <a:tblPr>
                <a:tableStyleId>{5C22544A-7EE6-4342-B048-85BDC9FD1C3A}</a:tableStyleId>
              </a:tblPr>
              <a:tblGrid>
                <a:gridCol w="4876800"/>
                <a:gridCol w="342900"/>
                <a:gridCol w="371475"/>
              </a:tblGrid>
              <a:tr h="292100">
                <a:tc>
                  <a:txBody>
                    <a:bodyPr/>
                    <a:lstStyle/>
                    <a:p>
                      <a:pPr>
                        <a:lnSpc>
                          <a:spcPct val="115000"/>
                        </a:lnSpc>
                        <a:spcAft>
                          <a:spcPts val="800"/>
                        </a:spcAft>
                      </a:pPr>
                      <a:r>
                        <a:rPr lang="en-GB" sz="1200">
                          <a:effectLst/>
                        </a:rPr>
                        <a:t>Statement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885825">
                        <a:lnSpc>
                          <a:spcPct val="115000"/>
                        </a:lnSpc>
                        <a:spcAft>
                          <a:spcPts val="800"/>
                        </a:spcAft>
                      </a:pPr>
                      <a:r>
                        <a:rPr lang="en-GB" sz="1200">
                          <a:effectLst/>
                        </a:rPr>
                        <a:t>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962025">
                        <a:lnSpc>
                          <a:spcPct val="115000"/>
                        </a:lnSpc>
                        <a:spcAft>
                          <a:spcPts val="800"/>
                        </a:spcAft>
                      </a:pPr>
                      <a:r>
                        <a:rPr lang="en-GB" sz="1200">
                          <a:effectLst/>
                        </a:rPr>
                        <a:t>F</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European citizenship replaces national citizenship.</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Every person holding the nationality of a Member State of the European Union is automatically a citizen of the European Union.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Every EU citizen can stand as a candidate in European Parliament and municipal elections.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EU citizenship is not taken into consideration in the judgments of the Court of the Justice of the EU.</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1315914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Supply the missing prepositions in the following phrases:</a:t>
            </a:r>
            <a:r>
              <a:rPr lang="hr-HR" dirty="0"/>
              <a:t/>
            </a:r>
            <a:br>
              <a:rPr lang="hr-HR" dirty="0"/>
            </a:br>
            <a:endParaRPr lang="en-US" dirty="0"/>
          </a:p>
        </p:txBody>
      </p:sp>
      <p:sp>
        <p:nvSpPr>
          <p:cNvPr id="3" name="Content Placeholder 2"/>
          <p:cNvSpPr>
            <a:spLocks noGrp="1"/>
          </p:cNvSpPr>
          <p:nvPr>
            <p:ph idx="1"/>
          </p:nvPr>
        </p:nvSpPr>
        <p:spPr/>
        <p:txBody>
          <a:bodyPr/>
          <a:lstStyle/>
          <a:p>
            <a:pPr lvl="1"/>
            <a:r>
              <a:rPr lang="en-GB" dirty="0"/>
              <a:t>a citizen ____ the EU	</a:t>
            </a:r>
            <a:endParaRPr lang="hr-HR" dirty="0"/>
          </a:p>
          <a:p>
            <a:pPr lvl="1"/>
            <a:r>
              <a:rPr lang="en-GB" dirty="0"/>
              <a:t>conditions ____ the acquisition or loss ____  nationality</a:t>
            </a:r>
            <a:endParaRPr lang="hr-HR" dirty="0"/>
          </a:p>
          <a:p>
            <a:pPr lvl="1"/>
            <a:r>
              <a:rPr lang="en-GB" dirty="0"/>
              <a:t>EU citizenship is conferred directly ____ every EU citizen</a:t>
            </a:r>
            <a:endParaRPr lang="hr-HR" dirty="0"/>
          </a:p>
          <a:p>
            <a:pPr lvl="1"/>
            <a:r>
              <a:rPr lang="en-GB" dirty="0"/>
              <a:t>EU citizens have the right to move and reside freely _____ the EU</a:t>
            </a:r>
            <a:endParaRPr lang="hr-HR" dirty="0"/>
          </a:p>
          <a:p>
            <a:pPr lvl="1"/>
            <a:r>
              <a:rPr lang="en-GB" dirty="0"/>
              <a:t>the right to </a:t>
            </a:r>
            <a:r>
              <a:rPr lang="hr-HR" dirty="0" err="1" smtClean="0"/>
              <a:t>stand</a:t>
            </a:r>
            <a:r>
              <a:rPr lang="en-GB" dirty="0" smtClean="0"/>
              <a:t> </a:t>
            </a:r>
            <a:r>
              <a:rPr lang="en-GB" dirty="0"/>
              <a:t>____ a candidate in European Parliament elections</a:t>
            </a:r>
            <a:endParaRPr lang="hr-HR" dirty="0"/>
          </a:p>
          <a:p>
            <a:pPr lvl="1"/>
            <a:r>
              <a:rPr lang="en-GB" dirty="0"/>
              <a:t>to be protected ____ the diplomatic and consular authorities of any EU country</a:t>
            </a:r>
            <a:endParaRPr lang="hr-HR" dirty="0"/>
          </a:p>
          <a:p>
            <a:pPr lvl="1"/>
            <a:r>
              <a:rPr lang="en-GB" dirty="0"/>
              <a:t>to receive a response ______ any EU institution</a:t>
            </a:r>
            <a:endParaRPr lang="hr-HR" dirty="0"/>
          </a:p>
          <a:p>
            <a:r>
              <a:rPr lang="en-GB" sz="2000" dirty="0"/>
              <a:t>to access documents _____ certain conditions</a:t>
            </a:r>
            <a:endParaRPr lang="en-US" sz="2000" dirty="0"/>
          </a:p>
        </p:txBody>
      </p:sp>
    </p:spTree>
    <p:extLst>
      <p:ext uri="{BB962C8B-B14F-4D97-AF65-F5344CB8AC3E}">
        <p14:creationId xmlns:p14="http://schemas.microsoft.com/office/powerpoint/2010/main" val="2593127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Match the adjectives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11755" y="2786983"/>
          <a:ext cx="5752465" cy="2698496"/>
        </p:xfrm>
        <a:graphic>
          <a:graphicData uri="http://schemas.openxmlformats.org/drawingml/2006/table">
            <a:tbl>
              <a:tblPr>
                <a:tableStyleId>{5C22544A-7EE6-4342-B048-85BDC9FD1C3A}</a:tableStyleId>
              </a:tblPr>
              <a:tblGrid>
                <a:gridCol w="2875915"/>
                <a:gridCol w="2876550"/>
              </a:tblGrid>
              <a:tr h="0">
                <a:tc>
                  <a:txBody>
                    <a:bodyPr/>
                    <a:lstStyle/>
                    <a:p>
                      <a:pPr marL="914400" indent="-228600">
                        <a:lnSpc>
                          <a:spcPct val="115000"/>
                        </a:lnSpc>
                        <a:spcAft>
                          <a:spcPts val="0"/>
                        </a:spcAft>
                      </a:pPr>
                      <a:r>
                        <a:rPr lang="en-GB" sz="1200">
                          <a:effectLst/>
                        </a:rPr>
                        <a:t>constitutional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elections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fundamental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authorities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general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language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legal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access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diplomatic</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rights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municipal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instruments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official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traditions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equal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dirty="0">
                          <a:effectLst/>
                        </a:rPr>
                        <a:t>principles</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905958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smtClean="0"/>
              <a:t>1</a:t>
            </a:r>
            <a:r>
              <a:rPr lang="en-GB" dirty="0"/>
              <a:t>. Which treaty established EU citizenship?</a:t>
            </a:r>
            <a:endParaRPr lang="hr-HR" dirty="0"/>
          </a:p>
          <a:p>
            <a:r>
              <a:rPr lang="en-GB" dirty="0"/>
              <a:t>2. What rights are conferred on EU citizens?</a:t>
            </a:r>
            <a:endParaRPr lang="hr-HR" dirty="0"/>
          </a:p>
          <a:p>
            <a:r>
              <a:rPr lang="en-GB" dirty="0"/>
              <a:t>3. Where was the Treaty concluded?</a:t>
            </a:r>
            <a:endParaRPr lang="hr-HR" dirty="0"/>
          </a:p>
          <a:p>
            <a:endParaRPr lang="en-US" dirty="0"/>
          </a:p>
        </p:txBody>
      </p:sp>
    </p:spTree>
    <p:extLst>
      <p:ext uri="{BB962C8B-B14F-4D97-AF65-F5344CB8AC3E}">
        <p14:creationId xmlns:p14="http://schemas.microsoft.com/office/powerpoint/2010/main" val="2125833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From </a:t>
            </a:r>
            <a:r>
              <a:rPr lang="en-GB" b="1" i="1" dirty="0"/>
              <a:t>The Treaty on the Functioning of the EU</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Article 20</a:t>
            </a:r>
            <a:endParaRPr lang="hr-HR" dirty="0"/>
          </a:p>
          <a:p>
            <a:r>
              <a:rPr lang="en-GB" dirty="0"/>
              <a:t>1. Citizenship of the Union is hereby established. Every person holding the nationality of a Member State shall be a citizen of the Union. Citizenship of the Union shall be additional to and not replace national citizenship.</a:t>
            </a:r>
            <a:endParaRPr lang="hr-HR" dirty="0"/>
          </a:p>
          <a:p>
            <a:endParaRPr lang="en-US" dirty="0"/>
          </a:p>
        </p:txBody>
      </p:sp>
    </p:spTree>
    <p:extLst>
      <p:ext uri="{BB962C8B-B14F-4D97-AF65-F5344CB8AC3E}">
        <p14:creationId xmlns:p14="http://schemas.microsoft.com/office/powerpoint/2010/main" val="3342971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From </a:t>
            </a:r>
            <a:r>
              <a:rPr lang="en-GB" b="1" i="1" dirty="0"/>
              <a:t>The Treaty on the Functioning of the EU</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2. Citizens of the Union shall enjoy the rights and be subject to the duties provided for in the Treaties. They shall have, inter alia:</a:t>
            </a:r>
            <a:endParaRPr lang="hr-HR" dirty="0"/>
          </a:p>
          <a:p>
            <a:r>
              <a:rPr lang="en-GB" dirty="0"/>
              <a:t>(a) the right to move and reside freely within the territory of the Member States;</a:t>
            </a:r>
            <a:endParaRPr lang="hr-HR" dirty="0"/>
          </a:p>
          <a:p>
            <a:r>
              <a:rPr lang="en-GB" dirty="0"/>
              <a:t>(b) the right to vote and to stand as candidates in elections to the European Parliament and in municipal elections in their Member State of residence, under the same conditions as nationals of that State;</a:t>
            </a:r>
            <a:endParaRPr lang="hr-HR" dirty="0"/>
          </a:p>
          <a:p>
            <a:endParaRPr lang="en-US" dirty="0"/>
          </a:p>
        </p:txBody>
      </p:sp>
    </p:spTree>
    <p:extLst>
      <p:ext uri="{BB962C8B-B14F-4D97-AF65-F5344CB8AC3E}">
        <p14:creationId xmlns:p14="http://schemas.microsoft.com/office/powerpoint/2010/main" val="3509579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From </a:t>
            </a:r>
            <a:r>
              <a:rPr lang="en-GB" b="1" i="1" dirty="0"/>
              <a:t>The Treaty on the Functioning of the EU</a:t>
            </a: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r>
              <a:rPr lang="en-GB" dirty="0"/>
              <a:t>(c) the right to enjoy, in the territory of a third country in which the Member State of which they are nationals is not represented, the protection of the diplomatic and consular authorities of any Member State on the same conditions as the nationals of that State;</a:t>
            </a:r>
            <a:endParaRPr lang="hr-HR" dirty="0"/>
          </a:p>
          <a:p>
            <a:r>
              <a:rPr lang="en-GB" dirty="0"/>
              <a:t>(d) the right to petition the European Parliament, to apply to the European Ombudsman, and to address the institutions and advisory bodies of the Union in any of the Treaty languages and to obtain a reply in the same language.</a:t>
            </a:r>
            <a:endParaRPr lang="hr-HR" dirty="0"/>
          </a:p>
          <a:p>
            <a:r>
              <a:rPr lang="en-GB" dirty="0"/>
              <a:t>These rights shall be exercised in accordance with the conditions and limits defined by the Treaties and by the measures adopted thereunder.</a:t>
            </a:r>
            <a:endParaRPr lang="hr-HR" dirty="0"/>
          </a:p>
          <a:p>
            <a:endParaRPr lang="en-US" dirty="0"/>
          </a:p>
        </p:txBody>
      </p:sp>
    </p:spTree>
    <p:extLst>
      <p:ext uri="{BB962C8B-B14F-4D97-AF65-F5344CB8AC3E}">
        <p14:creationId xmlns:p14="http://schemas.microsoft.com/office/powerpoint/2010/main" val="1404348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21</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Every citizen of the Union shall have the right to move and reside freely within the territory of the Member States, subject to the limitations and conditions laid down in the Treaties and by the measures adopted to give them effect.</a:t>
            </a:r>
            <a:endParaRPr lang="hr-HR" dirty="0"/>
          </a:p>
          <a:p>
            <a:r>
              <a:rPr lang="en-GB" dirty="0"/>
              <a:t>2. If action by the Union should prove necessary to attain this objective and the Treaties have not provided the necessary powers, the European Parliament and the Council, acting in accordance with the ordinary legislative procedure, may adopt provisions with a view to facilitating the exercise of the rights referred to in paragraph 1.</a:t>
            </a:r>
            <a:endParaRPr lang="hr-HR" dirty="0"/>
          </a:p>
          <a:p>
            <a:endParaRPr lang="en-US" dirty="0"/>
          </a:p>
        </p:txBody>
      </p:sp>
    </p:spTree>
    <p:extLst>
      <p:ext uri="{BB962C8B-B14F-4D97-AF65-F5344CB8AC3E}">
        <p14:creationId xmlns:p14="http://schemas.microsoft.com/office/powerpoint/2010/main" val="4808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Article</a:t>
            </a:r>
            <a:r>
              <a:rPr lang="hr-HR" dirty="0" smtClean="0"/>
              <a:t> 21</a:t>
            </a:r>
            <a:endParaRPr lang="en-US" dirty="0"/>
          </a:p>
        </p:txBody>
      </p:sp>
      <p:sp>
        <p:nvSpPr>
          <p:cNvPr id="3" name="Content Placeholder 2"/>
          <p:cNvSpPr>
            <a:spLocks noGrp="1"/>
          </p:cNvSpPr>
          <p:nvPr>
            <p:ph idx="1"/>
          </p:nvPr>
        </p:nvSpPr>
        <p:spPr/>
        <p:txBody>
          <a:bodyPr/>
          <a:lstStyle/>
          <a:p>
            <a:r>
              <a:rPr lang="en-GB" dirty="0"/>
              <a:t>3. For the same purposes as those referred to in paragraph 1 and if the Treaties have not provided the necessary powers, the Council, acting in accordance with a special legislative procedure, may adopt measures concerning social security or social protection. The Council shall act unanimously after consulting the European Parliament.</a:t>
            </a:r>
            <a:endParaRPr lang="hr-HR" dirty="0"/>
          </a:p>
          <a:p>
            <a:endParaRPr lang="en-US" dirty="0"/>
          </a:p>
        </p:txBody>
      </p:sp>
    </p:spTree>
    <p:extLst>
      <p:ext uri="{BB962C8B-B14F-4D97-AF65-F5344CB8AC3E}">
        <p14:creationId xmlns:p14="http://schemas.microsoft.com/office/powerpoint/2010/main" val="1593757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22</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Every citizen of the Union residing in a Member State of which he is not a national shall have the right to vote and to stand as a candidate at municipal elections in the Member State in which he resides, under the same conditions as nationals of that State. This right shall be exercised subject to detailed arrangements adopted by the Council, acting unanimously in accordance with a special legislative procedure and after consulting the European Parliament; these arrangements may provide for derogations where warranted by problems specific to a Member State.</a:t>
            </a:r>
            <a:endParaRPr lang="hr-HR" dirty="0"/>
          </a:p>
          <a:p>
            <a:endParaRPr lang="en-US" dirty="0"/>
          </a:p>
        </p:txBody>
      </p:sp>
    </p:spTree>
    <p:extLst>
      <p:ext uri="{BB962C8B-B14F-4D97-AF65-F5344CB8AC3E}">
        <p14:creationId xmlns:p14="http://schemas.microsoft.com/office/powerpoint/2010/main" val="201643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a:r>
              <a:rPr lang="en-GB" dirty="0"/>
              <a:t>What does it mean to be a European Union citizen?</a:t>
            </a:r>
            <a:endParaRPr lang="hr-HR" dirty="0"/>
          </a:p>
          <a:p>
            <a:pPr lvl="0"/>
            <a:r>
              <a:rPr lang="en-GB" dirty="0"/>
              <a:t>What did ordinary people gain by the accession to the EU?</a:t>
            </a:r>
            <a:endParaRPr lang="hr-HR" dirty="0"/>
          </a:p>
          <a:p>
            <a:pPr lvl="0"/>
            <a:r>
              <a:rPr lang="en-GB" dirty="0"/>
              <a:t>Can citizens of any EU member state vote in elections for the European Parliament?</a:t>
            </a:r>
            <a:endParaRPr lang="hr-HR" dirty="0"/>
          </a:p>
          <a:p>
            <a:endParaRPr lang="en-US" dirty="0"/>
          </a:p>
        </p:txBody>
      </p:sp>
    </p:spTree>
    <p:extLst>
      <p:ext uri="{BB962C8B-B14F-4D97-AF65-F5344CB8AC3E}">
        <p14:creationId xmlns:p14="http://schemas.microsoft.com/office/powerpoint/2010/main" val="511518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Article</a:t>
            </a:r>
            <a:r>
              <a:rPr lang="hr-HR" dirty="0" smtClean="0"/>
              <a:t> 22</a:t>
            </a:r>
            <a:endParaRPr lang="en-US" dirty="0"/>
          </a:p>
        </p:txBody>
      </p:sp>
      <p:sp>
        <p:nvSpPr>
          <p:cNvPr id="3" name="Content Placeholder 2"/>
          <p:cNvSpPr>
            <a:spLocks noGrp="1"/>
          </p:cNvSpPr>
          <p:nvPr>
            <p:ph idx="1"/>
          </p:nvPr>
        </p:nvSpPr>
        <p:spPr/>
        <p:txBody>
          <a:bodyPr>
            <a:normAutofit fontScale="92500"/>
          </a:bodyPr>
          <a:lstStyle/>
          <a:p>
            <a:r>
              <a:rPr lang="en-GB" dirty="0"/>
              <a:t>2. Without prejudice to Article 223(1) and to the provisions adopted for its implementation, every citizen of the Union residing in a Member State of which he is not a national shall have the right to vote and to stand as a candidate in elections to the European Parliament in the Member State in which he resides, under the same conditions as nationals of that State. This right shall be exercised subject to detailed arrangements adopted by the Council, acting unanimously in accordance with a special legislative procedure and after consulting the European Parliament; these arrangements may provide for derogations where warranted by problems specific to a Member State.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37297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23</a:t>
            </a:r>
            <a:r>
              <a:rPr lang="hr-HR" dirty="0"/>
              <a:t/>
            </a:r>
            <a:br>
              <a:rPr lang="hr-HR" dirty="0"/>
            </a:br>
            <a:endParaRPr lang="en-US" dirty="0"/>
          </a:p>
        </p:txBody>
      </p:sp>
      <p:sp>
        <p:nvSpPr>
          <p:cNvPr id="3" name="Content Placeholder 2"/>
          <p:cNvSpPr>
            <a:spLocks noGrp="1"/>
          </p:cNvSpPr>
          <p:nvPr>
            <p:ph idx="1"/>
          </p:nvPr>
        </p:nvSpPr>
        <p:spPr/>
        <p:txBody>
          <a:bodyPr/>
          <a:lstStyle/>
          <a:p>
            <a:endParaRPr lang="hr-HR" dirty="0"/>
          </a:p>
          <a:p>
            <a:r>
              <a:rPr lang="en-GB" dirty="0"/>
              <a:t>Every citizen of the Union shall, in the territory of a third country in which the Member State of which he is a national is not represented, be entitled to protection by the diplomatic or consular authorities of any Member State, on the same conditions as the nationals of that State. Member States shall adopt the necessary provisions and start the international negotiations required to secure this protection.</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894637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Article</a:t>
            </a:r>
            <a:r>
              <a:rPr lang="hr-HR" dirty="0" smtClean="0"/>
              <a:t> 23</a:t>
            </a:r>
            <a:endParaRPr lang="en-US" dirty="0"/>
          </a:p>
        </p:txBody>
      </p:sp>
      <p:sp>
        <p:nvSpPr>
          <p:cNvPr id="3" name="Content Placeholder 2"/>
          <p:cNvSpPr>
            <a:spLocks noGrp="1"/>
          </p:cNvSpPr>
          <p:nvPr>
            <p:ph idx="1"/>
          </p:nvPr>
        </p:nvSpPr>
        <p:spPr/>
        <p:txBody>
          <a:bodyPr/>
          <a:lstStyle/>
          <a:p>
            <a:r>
              <a:rPr lang="en-GB" dirty="0"/>
              <a:t>The Council, acting in accordance with a special legislative procedure and after consulting the European Parliament, may adopt directives establishing the coordination and cooperation measures necessary to facilitate such protection.</a:t>
            </a:r>
            <a:endParaRPr lang="hr-HR" dirty="0"/>
          </a:p>
          <a:p>
            <a:endParaRPr lang="en-US" dirty="0"/>
          </a:p>
        </p:txBody>
      </p:sp>
    </p:spTree>
    <p:extLst>
      <p:ext uri="{BB962C8B-B14F-4D97-AF65-F5344CB8AC3E}">
        <p14:creationId xmlns:p14="http://schemas.microsoft.com/office/powerpoint/2010/main" val="58922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en-US" dirty="0"/>
              <a:t>the state of being a member of a particular country and having rights because of it: </a:t>
            </a:r>
            <a:endParaRPr lang="hr-HR" dirty="0" smtClean="0"/>
          </a:p>
          <a:p>
            <a:r>
              <a:rPr lang="hr-HR" dirty="0" err="1" smtClean="0"/>
              <a:t>citizenship</a:t>
            </a:r>
            <a:endParaRPr lang="hr-HR" dirty="0" smtClean="0"/>
          </a:p>
          <a:p>
            <a:r>
              <a:rPr lang="hr-HR" dirty="0" smtClean="0"/>
              <a:t>To </a:t>
            </a:r>
            <a:r>
              <a:rPr lang="en-US" dirty="0" smtClean="0"/>
              <a:t>grant </a:t>
            </a:r>
            <a:r>
              <a:rPr lang="en-US" dirty="0"/>
              <a:t>(a title, degree, benefit, or right</a:t>
            </a:r>
            <a:r>
              <a:rPr lang="en-US" dirty="0" smtClean="0"/>
              <a:t>).</a:t>
            </a:r>
            <a:endParaRPr lang="hr-HR" dirty="0" smtClean="0"/>
          </a:p>
          <a:p>
            <a:r>
              <a:rPr lang="hr-HR" dirty="0" err="1" smtClean="0"/>
              <a:t>Confer</a:t>
            </a:r>
            <a:endParaRPr lang="hr-HR" dirty="0" smtClean="0"/>
          </a:p>
          <a:p>
            <a:r>
              <a:rPr lang="en-US" dirty="0"/>
              <a:t>have one's permanent home in a particular </a:t>
            </a:r>
            <a:r>
              <a:rPr lang="en-US" dirty="0" smtClean="0"/>
              <a:t>place</a:t>
            </a:r>
            <a:endParaRPr lang="hr-HR" dirty="0" smtClean="0"/>
          </a:p>
          <a:p>
            <a:r>
              <a:rPr lang="hr-HR" dirty="0" err="1" smtClean="0"/>
              <a:t>reside</a:t>
            </a:r>
            <a:endParaRPr lang="en-US" dirty="0"/>
          </a:p>
          <a:p>
            <a:endParaRPr lang="en-US" dirty="0"/>
          </a:p>
          <a:p>
            <a:endParaRPr lang="hr-HR" dirty="0" smtClean="0"/>
          </a:p>
          <a:p>
            <a:endParaRPr lang="en-US" dirty="0"/>
          </a:p>
        </p:txBody>
      </p:sp>
    </p:spTree>
    <p:extLst>
      <p:ext uri="{BB962C8B-B14F-4D97-AF65-F5344CB8AC3E}">
        <p14:creationId xmlns:p14="http://schemas.microsoft.com/office/powerpoint/2010/main" val="342733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relating to a town or district or its governing body</a:t>
            </a:r>
            <a:r>
              <a:rPr lang="en-US" dirty="0" smtClean="0"/>
              <a:t>.</a:t>
            </a:r>
            <a:endParaRPr lang="hr-HR" dirty="0" smtClean="0"/>
          </a:p>
          <a:p>
            <a:r>
              <a:rPr lang="hr-HR" dirty="0" err="1" smtClean="0"/>
              <a:t>Municipal</a:t>
            </a:r>
            <a:endParaRPr lang="hr-HR" dirty="0" smtClean="0"/>
          </a:p>
          <a:p>
            <a:r>
              <a:rPr lang="en-US" dirty="0"/>
              <a:t>an official appointed to investigate individuals' complaints against a company or organization, especially a public authority.</a:t>
            </a:r>
          </a:p>
          <a:p>
            <a:r>
              <a:rPr lang="hr-HR" dirty="0" err="1" smtClean="0"/>
              <a:t>Ombudsman</a:t>
            </a:r>
            <a:endParaRPr lang="hr-HR" dirty="0" smtClean="0"/>
          </a:p>
          <a:p>
            <a:r>
              <a:rPr lang="en-US" dirty="0"/>
              <a:t>an exemption from or relaxation of a rule or law</a:t>
            </a:r>
            <a:r>
              <a:rPr lang="en-US" dirty="0" smtClean="0"/>
              <a:t>.</a:t>
            </a:r>
            <a:endParaRPr lang="hr-HR" dirty="0" smtClean="0"/>
          </a:p>
          <a:p>
            <a:r>
              <a:rPr lang="hr-HR" dirty="0" err="1" smtClean="0"/>
              <a:t>derogation</a:t>
            </a:r>
            <a:endParaRPr lang="en-US" dirty="0"/>
          </a:p>
          <a:p>
            <a:endParaRPr lang="en-US" dirty="0"/>
          </a:p>
          <a:p>
            <a:endParaRPr lang="en-US" dirty="0"/>
          </a:p>
        </p:txBody>
      </p:sp>
    </p:spTree>
    <p:extLst>
      <p:ext uri="{BB962C8B-B14F-4D97-AF65-F5344CB8AC3E}">
        <p14:creationId xmlns:p14="http://schemas.microsoft.com/office/powerpoint/2010/main" val="156244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Complete the text with the </a:t>
            </a:r>
            <a:r>
              <a:rPr lang="en-GB" b="1" i="1" dirty="0" smtClean="0"/>
              <a:t>verbs</a:t>
            </a:r>
            <a:r>
              <a:rPr lang="hr-HR" b="1" i="1" dirty="0" smtClean="0"/>
              <a:t>:</a:t>
            </a:r>
            <a:r>
              <a:rPr lang="hr-HR" b="1" i="1" dirty="0" err="1" smtClean="0"/>
              <a:t>petition</a:t>
            </a:r>
            <a:r>
              <a:rPr lang="hr-HR" b="1" i="1" dirty="0" smtClean="0"/>
              <a:t>, </a:t>
            </a:r>
            <a:r>
              <a:rPr lang="hr-HR" b="1" i="1" dirty="0" err="1" smtClean="0"/>
              <a:t>reside</a:t>
            </a:r>
            <a:r>
              <a:rPr lang="hr-HR" b="1" i="1" dirty="0" smtClean="0"/>
              <a:t>, </a:t>
            </a:r>
            <a:r>
              <a:rPr lang="hr-HR" b="1" i="1" dirty="0" err="1" smtClean="0"/>
              <a:t>obtain</a:t>
            </a:r>
            <a:r>
              <a:rPr lang="hr-HR" b="1" i="1" dirty="0" smtClean="0"/>
              <a:t>, </a:t>
            </a:r>
            <a:r>
              <a:rPr lang="hr-HR" b="1" i="1" dirty="0" err="1" smtClean="0"/>
              <a:t>apply</a:t>
            </a:r>
            <a:r>
              <a:rPr lang="hr-HR" b="1" i="1" dirty="0" smtClean="0"/>
              <a:t>, </a:t>
            </a:r>
            <a:r>
              <a:rPr lang="hr-HR" b="1" i="1" dirty="0" err="1" smtClean="0"/>
              <a:t>stand</a:t>
            </a:r>
            <a:r>
              <a:rPr lang="hr-HR" b="1" i="1" dirty="0" smtClean="0"/>
              <a:t>, </a:t>
            </a:r>
            <a:r>
              <a:rPr lang="hr-HR" b="1" i="1" dirty="0" err="1" smtClean="0"/>
              <a:t>address</a:t>
            </a:r>
            <a:endParaRPr lang="en-US" dirty="0"/>
          </a:p>
        </p:txBody>
      </p:sp>
      <p:sp>
        <p:nvSpPr>
          <p:cNvPr id="3" name="Content Placeholder 2"/>
          <p:cNvSpPr>
            <a:spLocks noGrp="1"/>
          </p:cNvSpPr>
          <p:nvPr>
            <p:ph idx="1"/>
          </p:nvPr>
        </p:nvSpPr>
        <p:spPr/>
        <p:txBody>
          <a:bodyPr/>
          <a:lstStyle/>
          <a:p>
            <a:r>
              <a:rPr lang="en-GB" dirty="0"/>
              <a:t>Some of the rights enjoyed by every citizen of the Union include the right to move and  __________ freely within the territory of the Member States, the right to vote and  ____________ as candidate in elections to the European Parliament, the right to ___________ the European Parliament,  the right to _______________ to and ______________ the institutions and advisory bodies of the Union in any of the Treaty languages and to _______________ a reply in the same language.</a:t>
            </a:r>
            <a:endParaRPr lang="hr-HR" dirty="0"/>
          </a:p>
          <a:p>
            <a:endParaRPr lang="en-US" dirty="0"/>
          </a:p>
        </p:txBody>
      </p:sp>
    </p:spTree>
    <p:extLst>
      <p:ext uri="{BB962C8B-B14F-4D97-AF65-F5344CB8AC3E}">
        <p14:creationId xmlns:p14="http://schemas.microsoft.com/office/powerpoint/2010/main" val="1027547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Match the verbs in the left column with the nouns in the right column</a:t>
            </a:r>
            <a:endParaRPr lang="en-US" dirty="0"/>
          </a:p>
        </p:txBody>
      </p:sp>
      <p:graphicFrame>
        <p:nvGraphicFramePr>
          <p:cNvPr id="4" name="Content Placeholder 3"/>
          <p:cNvGraphicFramePr>
            <a:graphicFrameLocks noGrp="1"/>
          </p:cNvGraphicFramePr>
          <p:nvPr>
            <p:ph idx="1"/>
          </p:nvPr>
        </p:nvGraphicFramePr>
        <p:xfrm>
          <a:off x="2863203" y="2336800"/>
          <a:ext cx="5249570" cy="3598862"/>
        </p:xfrm>
        <a:graphic>
          <a:graphicData uri="http://schemas.openxmlformats.org/drawingml/2006/table">
            <a:tbl>
              <a:tblPr firstRow="1" firstCol="1" bandRow="1">
                <a:tableStyleId>{5C22544A-7EE6-4342-B048-85BDC9FD1C3A}</a:tableStyleId>
              </a:tblPr>
              <a:tblGrid>
                <a:gridCol w="2624785"/>
                <a:gridCol w="2624785"/>
              </a:tblGrid>
              <a:tr h="346334">
                <a:tc>
                  <a:txBody>
                    <a:bodyPr/>
                    <a:lstStyle/>
                    <a:p>
                      <a:pPr marL="742950" lvl="1" indent="-285750" algn="just">
                        <a:lnSpc>
                          <a:spcPct val="115000"/>
                        </a:lnSpc>
                        <a:spcAft>
                          <a:spcPts val="0"/>
                        </a:spcAft>
                        <a:buFont typeface="+mj-lt"/>
                        <a:buAutoNum type="alphaLcPeriod"/>
                        <a:tabLst>
                          <a:tab pos="914400" algn="l"/>
                        </a:tabLst>
                      </a:pPr>
                      <a:r>
                        <a:rPr lang="en-GB" sz="1000">
                          <a:effectLst/>
                        </a:rPr>
                        <a:t>exercise</a:t>
                      </a:r>
                      <a:endParaRPr lang="hr-HR" sz="1000">
                        <a:effectLst/>
                      </a:endParaRPr>
                    </a:p>
                    <a:p>
                      <a:pPr marL="685800" algn="just">
                        <a:lnSpc>
                          <a:spcPct val="115000"/>
                        </a:lnSpc>
                        <a:spcAft>
                          <a:spcPts val="0"/>
                        </a:spcAft>
                      </a:pPr>
                      <a:r>
                        <a:rPr lang="en-GB" sz="900">
                          <a:effectLst/>
                        </a:rPr>
                        <a:t> </a:t>
                      </a:r>
                      <a:endParaRPr lang="hr-HR" sz="900">
                        <a:effectLst/>
                        <a:latin typeface="Calibri" panose="020F0502020204030204" pitchFamily="34"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hr-HR" sz="1000">
                          <a:effectLst/>
                        </a:rPr>
                        <a:t>negotiations</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address</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objectives</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stand as</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a reply</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hold</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directives</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obtain</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the rights</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petition</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nationality</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adopt</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a candidate</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attain</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the institutions</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secure</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a:effectLst/>
                        </a:rPr>
                        <a:t>the European Parliament</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r h="361392">
                <a:tc>
                  <a:txBody>
                    <a:bodyPr/>
                    <a:lstStyle/>
                    <a:p>
                      <a:pPr marL="742950" lvl="1" indent="-285750" algn="just">
                        <a:lnSpc>
                          <a:spcPct val="115000"/>
                        </a:lnSpc>
                        <a:spcAft>
                          <a:spcPts val="0"/>
                        </a:spcAft>
                        <a:buFont typeface="+mj-lt"/>
                        <a:buAutoNum type="alphaLcPeriod"/>
                        <a:tabLst>
                          <a:tab pos="914400" algn="l"/>
                        </a:tabLst>
                      </a:pPr>
                      <a:r>
                        <a:rPr lang="en-GB" sz="1000">
                          <a:effectLst/>
                        </a:rPr>
                        <a:t>start</a:t>
                      </a:r>
                      <a:endParaRPr lang="hr-HR" sz="1000">
                        <a:effectLst/>
                      </a:endParaRPr>
                    </a:p>
                    <a:p>
                      <a:pPr marL="914400" indent="-228600" algn="just">
                        <a:lnSpc>
                          <a:spcPct val="115000"/>
                        </a:lnSpc>
                        <a:spcAft>
                          <a:spcPts val="0"/>
                        </a:spcAft>
                      </a:pPr>
                      <a:r>
                        <a:rPr lang="en-GB" sz="1000">
                          <a:effectLst/>
                        </a:rPr>
                        <a:t> </a:t>
                      </a:r>
                      <a:endParaRPr lang="hr-H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c>
                  <a:txBody>
                    <a:bodyPr/>
                    <a:lstStyle/>
                    <a:p>
                      <a:pPr marL="1600200" lvl="3" indent="-228600" algn="just">
                        <a:lnSpc>
                          <a:spcPct val="115000"/>
                        </a:lnSpc>
                        <a:spcAft>
                          <a:spcPts val="0"/>
                        </a:spcAft>
                        <a:buFont typeface="+mj-lt"/>
                        <a:buAutoNum type="arabicPeriod"/>
                      </a:pPr>
                      <a:r>
                        <a:rPr lang="en-GB" sz="1000" dirty="0">
                          <a:effectLst/>
                        </a:rPr>
                        <a:t>protection</a:t>
                      </a:r>
                      <a:endParaRPr lang="hr-H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923" marR="58923" marT="0" marB="0"/>
                </a:tc>
              </a:tr>
            </a:tbl>
          </a:graphicData>
        </a:graphic>
      </p:graphicFrame>
    </p:spTree>
    <p:extLst>
      <p:ext uri="{BB962C8B-B14F-4D97-AF65-F5344CB8AC3E}">
        <p14:creationId xmlns:p14="http://schemas.microsoft.com/office/powerpoint/2010/main" val="23633265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IV Complete the text with a correct </a:t>
            </a:r>
            <a:r>
              <a:rPr lang="en-GB" b="1" i="1" dirty="0" smtClean="0"/>
              <a:t>preposition</a:t>
            </a:r>
            <a:r>
              <a:rPr lang="hr-HR" b="1" i="1" dirty="0" smtClean="0"/>
              <a:t>: </a:t>
            </a:r>
            <a:r>
              <a:rPr lang="hr-HR" b="1" i="1" dirty="0" err="1" smtClean="0"/>
              <a:t>in</a:t>
            </a:r>
            <a:r>
              <a:rPr lang="hr-HR" b="1" i="1" dirty="0" smtClean="0"/>
              <a:t>, </a:t>
            </a:r>
            <a:r>
              <a:rPr lang="hr-HR" b="1" i="1" dirty="0" err="1" smtClean="0"/>
              <a:t>of</a:t>
            </a:r>
            <a:r>
              <a:rPr lang="hr-HR" b="1" i="1" dirty="0" smtClean="0"/>
              <a:t>, on, to</a:t>
            </a:r>
            <a:endParaRPr lang="en-US" dirty="0"/>
          </a:p>
        </p:txBody>
      </p:sp>
      <p:sp>
        <p:nvSpPr>
          <p:cNvPr id="3" name="Content Placeholder 2"/>
          <p:cNvSpPr>
            <a:spLocks noGrp="1"/>
          </p:cNvSpPr>
          <p:nvPr>
            <p:ph idx="1"/>
          </p:nvPr>
        </p:nvSpPr>
        <p:spPr/>
        <p:txBody>
          <a:bodyPr/>
          <a:lstStyle/>
          <a:p>
            <a:r>
              <a:rPr lang="en-GB" dirty="0"/>
              <a:t>Every citizen ___ the Union shall have the right ____ enjoy, ___ the territory ___ a third country ___ which the Member State ____ which they are nationals is not represented, the protection ___ the diplomatic and consular authorities ___ any Member State ____ the same conditions as the nationals of that State. </a:t>
            </a:r>
            <a:endParaRPr lang="hr-HR" dirty="0"/>
          </a:p>
          <a:p>
            <a:endParaRPr lang="en-US" dirty="0"/>
          </a:p>
        </p:txBody>
      </p:sp>
    </p:spTree>
    <p:extLst>
      <p:ext uri="{BB962C8B-B14F-4D97-AF65-F5344CB8AC3E}">
        <p14:creationId xmlns:p14="http://schemas.microsoft.com/office/powerpoint/2010/main" val="13998497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Match the terms with their definitions and find their Croatian equivalents:</a:t>
            </a:r>
            <a:r>
              <a:rPr lang="hr-HR" dirty="0"/>
              <a:t/>
            </a:r>
            <a:br>
              <a:rPr lang="hr-HR" dirty="0"/>
            </a:br>
            <a:r>
              <a:rPr lang="en-GB" b="1" i="1" dirty="0"/>
              <a:t> </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433003" y="3400139"/>
          <a:ext cx="6109970" cy="1892808"/>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marL="914400" indent="-228600" algn="just">
                        <a:lnSpc>
                          <a:spcPct val="115000"/>
                        </a:lnSpc>
                        <a:spcAft>
                          <a:spcPts val="0"/>
                        </a:spcAft>
                      </a:pPr>
                      <a:r>
                        <a:rPr lang="en-GB" sz="1200">
                          <a:effectLst/>
                        </a:rPr>
                        <a:t>1. unanimously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a:effectLst/>
                        </a:rPr>
                        <a:t>without affecting any other legal matter</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914400" indent="-228600" algn="just">
                        <a:lnSpc>
                          <a:spcPct val="115000"/>
                        </a:lnSpc>
                        <a:spcAft>
                          <a:spcPts val="0"/>
                        </a:spcAft>
                      </a:pPr>
                      <a:r>
                        <a:rPr lang="en-GB" sz="1200">
                          <a:effectLst/>
                        </a:rPr>
                        <a:t>2. facilitate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a:effectLst/>
                        </a:rPr>
                        <a:t>justify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914400" indent="-228600" algn="just">
                        <a:lnSpc>
                          <a:spcPct val="115000"/>
                        </a:lnSpc>
                        <a:spcAft>
                          <a:spcPts val="0"/>
                        </a:spcAft>
                      </a:pPr>
                      <a:r>
                        <a:rPr lang="en-GB" sz="1200">
                          <a:effectLst/>
                        </a:rPr>
                        <a:t>3. derogation</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a:effectLst/>
                        </a:rPr>
                        <a:t>in accordance with the thing mentioned</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914400" indent="-228600" algn="just">
                        <a:lnSpc>
                          <a:spcPct val="115000"/>
                        </a:lnSpc>
                        <a:spcAft>
                          <a:spcPts val="0"/>
                        </a:spcAft>
                      </a:pPr>
                      <a:r>
                        <a:rPr lang="en-GB" sz="1200">
                          <a:effectLst/>
                        </a:rPr>
                        <a:t>4. without prejudice to</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a:effectLst/>
                        </a:rPr>
                        <a:t>the partial taking away of the effectiveness of a law</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914400" indent="-228600" algn="just">
                        <a:lnSpc>
                          <a:spcPct val="115000"/>
                        </a:lnSpc>
                        <a:spcAft>
                          <a:spcPts val="0"/>
                        </a:spcAft>
                      </a:pPr>
                      <a:r>
                        <a:rPr lang="en-GB" sz="1200">
                          <a:effectLst/>
                        </a:rPr>
                        <a:t>5. thereunder</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a:effectLst/>
                        </a:rPr>
                        <a:t>with the agreement of all involved</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0">
                <a:tc>
                  <a:txBody>
                    <a:bodyPr/>
                    <a:lstStyle/>
                    <a:p>
                      <a:pPr marL="914400" indent="-228600" algn="just">
                        <a:lnSpc>
                          <a:spcPct val="115000"/>
                        </a:lnSpc>
                        <a:spcAft>
                          <a:spcPts val="0"/>
                        </a:spcAft>
                      </a:pPr>
                      <a:r>
                        <a:rPr lang="en-GB" sz="1200">
                          <a:effectLst/>
                        </a:rPr>
                        <a:t>6. warrant </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Font typeface="+mj-lt"/>
                        <a:buAutoNum type="alphaLcPeriod"/>
                      </a:pPr>
                      <a:r>
                        <a:rPr lang="en-GB" sz="1200" dirty="0">
                          <a:effectLst/>
                        </a:rPr>
                        <a:t>make easier</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92619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Croatian equivalents:</a:t>
            </a:r>
            <a:r>
              <a:rPr lang="hr-HR" dirty="0"/>
              <a:t/>
            </a:r>
            <a:br>
              <a:rPr lang="hr-HR" dirty="0"/>
            </a:br>
            <a:endParaRPr lang="en-US" dirty="0"/>
          </a:p>
        </p:txBody>
      </p:sp>
      <p:sp>
        <p:nvSpPr>
          <p:cNvPr id="3" name="Content Placeholder 2"/>
          <p:cNvSpPr>
            <a:spLocks noGrp="1"/>
          </p:cNvSpPr>
          <p:nvPr>
            <p:ph idx="1"/>
          </p:nvPr>
        </p:nvSpPr>
        <p:spPr/>
        <p:txBody>
          <a:bodyPr/>
          <a:lstStyle/>
          <a:p>
            <a:endParaRPr lang="hr-HR" dirty="0"/>
          </a:p>
          <a:p>
            <a:endParaRPr lang="en-US" dirty="0"/>
          </a:p>
        </p:txBody>
      </p:sp>
      <p:graphicFrame>
        <p:nvGraphicFramePr>
          <p:cNvPr id="4" name="Table 3"/>
          <p:cNvGraphicFramePr>
            <a:graphicFrameLocks noGrp="1"/>
          </p:cNvGraphicFramePr>
          <p:nvPr/>
        </p:nvGraphicFramePr>
        <p:xfrm>
          <a:off x="2433003" y="2874359"/>
          <a:ext cx="6109970" cy="2523744"/>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algn="just">
                        <a:lnSpc>
                          <a:spcPct val="115000"/>
                        </a:lnSpc>
                        <a:spcAft>
                          <a:spcPts val="0"/>
                        </a:spcAft>
                      </a:pPr>
                      <a:r>
                        <a:rPr lang="en-GB" sz="1200" dirty="0">
                          <a:effectLst/>
                        </a:rPr>
                        <a:t>unanimously</a:t>
                      </a:r>
                      <a:endParaRPr lang="hr-HR" sz="1100" dirty="0">
                        <a:effectLst/>
                      </a:endParaRPr>
                    </a:p>
                    <a:p>
                      <a:pPr algn="just">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15000"/>
                        </a:lnSpc>
                        <a:spcAft>
                          <a:spcPts val="0"/>
                        </a:spcAft>
                      </a:pPr>
                      <a:r>
                        <a:rPr lang="en-GB" sz="1200">
                          <a:effectLst/>
                        </a:rPr>
                        <a:t>facilitate</a:t>
                      </a:r>
                      <a:endParaRPr lang="hr-HR" sz="1100">
                        <a:effectLst/>
                      </a:endParaRPr>
                    </a:p>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15000"/>
                        </a:lnSpc>
                        <a:spcAft>
                          <a:spcPts val="0"/>
                        </a:spcAft>
                      </a:pPr>
                      <a:r>
                        <a:rPr lang="en-GB" sz="1200">
                          <a:effectLst/>
                        </a:rPr>
                        <a:t>derogation</a:t>
                      </a:r>
                      <a:endParaRPr lang="hr-HR" sz="1100">
                        <a:effectLst/>
                      </a:endParaRPr>
                    </a:p>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15000"/>
                        </a:lnSpc>
                        <a:spcAft>
                          <a:spcPts val="0"/>
                        </a:spcAft>
                      </a:pPr>
                      <a:r>
                        <a:rPr lang="en-GB" sz="1200">
                          <a:effectLst/>
                        </a:rPr>
                        <a:t>without prejudice to</a:t>
                      </a:r>
                      <a:endParaRPr lang="hr-HR" sz="1100">
                        <a:effectLst/>
                      </a:endParaRPr>
                    </a:p>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15000"/>
                        </a:lnSpc>
                        <a:spcAft>
                          <a:spcPts val="0"/>
                        </a:spcAft>
                      </a:pPr>
                      <a:r>
                        <a:rPr lang="en-GB" sz="1200">
                          <a:effectLst/>
                        </a:rPr>
                        <a:t>thereunder</a:t>
                      </a:r>
                      <a:endParaRPr lang="hr-HR" sz="1100">
                        <a:effectLst/>
                      </a:endParaRPr>
                    </a:p>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15000"/>
                        </a:lnSpc>
                        <a:spcAft>
                          <a:spcPts val="0"/>
                        </a:spcAft>
                      </a:pPr>
                      <a:r>
                        <a:rPr lang="en-GB" sz="1200">
                          <a:effectLst/>
                        </a:rPr>
                        <a:t>warrant </a:t>
                      </a:r>
                      <a:endParaRPr lang="hr-HR" sz="1100">
                        <a:effectLst/>
                      </a:endParaRPr>
                    </a:p>
                    <a:p>
                      <a:pPr algn="just">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9982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Citizens of the EU</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European citizenship</a:t>
            </a:r>
            <a:r>
              <a:rPr lang="en-GB" dirty="0"/>
              <a:t> was introduced as a concept in EU law by the Treaty of Maastricht  (1992).</a:t>
            </a:r>
            <a:endParaRPr lang="hr-HR" dirty="0"/>
          </a:p>
          <a:p>
            <a:endParaRPr lang="en-US" dirty="0"/>
          </a:p>
        </p:txBody>
      </p:sp>
    </p:spTree>
    <p:extLst>
      <p:ext uri="{BB962C8B-B14F-4D97-AF65-F5344CB8AC3E}">
        <p14:creationId xmlns:p14="http://schemas.microsoft.com/office/powerpoint/2010/main" val="2526874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prepositions:as</a:t>
            </a:r>
            <a:r>
              <a:rPr lang="hr-HR" dirty="0" smtClean="0"/>
              <a:t>, </a:t>
            </a:r>
            <a:r>
              <a:rPr lang="hr-HR" dirty="0" err="1" smtClean="0"/>
              <a:t>down</a:t>
            </a:r>
            <a:r>
              <a:rPr lang="hr-HR" dirty="0" smtClean="0"/>
              <a:t>, </a:t>
            </a:r>
            <a:r>
              <a:rPr lang="hr-HR" dirty="0" err="1" smtClean="0"/>
              <a:t>forward</a:t>
            </a:r>
            <a:r>
              <a:rPr lang="hr-HR" dirty="0" smtClean="0"/>
              <a:t>, on, to, </a:t>
            </a:r>
            <a:r>
              <a:rPr lang="hr-HR" dirty="0" err="1" smtClean="0"/>
              <a:t>under</a:t>
            </a:r>
            <a:endParaRPr lang="en-US" dirty="0"/>
          </a:p>
        </p:txBody>
      </p:sp>
      <p:sp>
        <p:nvSpPr>
          <p:cNvPr id="3" name="Content Placeholder 2"/>
          <p:cNvSpPr>
            <a:spLocks noGrp="1"/>
          </p:cNvSpPr>
          <p:nvPr>
            <p:ph idx="1"/>
          </p:nvPr>
        </p:nvSpPr>
        <p:spPr/>
        <p:txBody>
          <a:bodyPr/>
          <a:lstStyle/>
          <a:p>
            <a:r>
              <a:rPr lang="hr-HR" dirty="0" err="1" smtClean="0"/>
              <a:t>Lay</a:t>
            </a:r>
            <a:r>
              <a:rPr lang="hr-HR" dirty="0" smtClean="0"/>
              <a:t> _________ </a:t>
            </a:r>
            <a:r>
              <a:rPr lang="hr-HR" dirty="0" err="1" smtClean="0"/>
              <a:t>the</a:t>
            </a:r>
            <a:r>
              <a:rPr lang="hr-HR" dirty="0" smtClean="0"/>
              <a:t> </a:t>
            </a:r>
            <a:r>
              <a:rPr lang="hr-HR" dirty="0" err="1" smtClean="0"/>
              <a:t>conditions</a:t>
            </a:r>
            <a:endParaRPr lang="hr-HR" dirty="0" smtClean="0"/>
          </a:p>
          <a:p>
            <a:r>
              <a:rPr lang="hr-HR" dirty="0" err="1" smtClean="0"/>
              <a:t>The</a:t>
            </a:r>
            <a:r>
              <a:rPr lang="hr-HR" dirty="0" smtClean="0"/>
              <a:t> </a:t>
            </a:r>
            <a:r>
              <a:rPr lang="hr-HR" dirty="0" err="1" smtClean="0"/>
              <a:t>rights</a:t>
            </a:r>
            <a:r>
              <a:rPr lang="hr-HR" dirty="0" smtClean="0"/>
              <a:t> are </a:t>
            </a:r>
            <a:r>
              <a:rPr lang="hr-HR" dirty="0" err="1" smtClean="0"/>
              <a:t>conferred</a:t>
            </a:r>
            <a:r>
              <a:rPr lang="hr-HR" dirty="0" smtClean="0"/>
              <a:t>________</a:t>
            </a:r>
            <a:r>
              <a:rPr lang="hr-HR" dirty="0" err="1" smtClean="0"/>
              <a:t>every</a:t>
            </a:r>
            <a:r>
              <a:rPr lang="hr-HR" dirty="0" smtClean="0"/>
              <a:t> EU </a:t>
            </a:r>
            <a:r>
              <a:rPr lang="hr-HR" dirty="0" err="1" smtClean="0"/>
              <a:t>citizen</a:t>
            </a:r>
            <a:endParaRPr lang="hr-HR" dirty="0" smtClean="0"/>
          </a:p>
          <a:p>
            <a:r>
              <a:rPr lang="hr-HR" dirty="0" err="1" smtClean="0"/>
              <a:t>Stand</a:t>
            </a:r>
            <a:r>
              <a:rPr lang="hr-HR" dirty="0" smtClean="0"/>
              <a:t> ________a </a:t>
            </a:r>
            <a:r>
              <a:rPr lang="hr-HR" dirty="0" err="1" smtClean="0"/>
              <a:t>candidate</a:t>
            </a:r>
            <a:r>
              <a:rPr lang="hr-HR" dirty="0" smtClean="0"/>
              <a:t> </a:t>
            </a:r>
            <a:r>
              <a:rPr lang="hr-HR" dirty="0" err="1" smtClean="0"/>
              <a:t>in</a:t>
            </a:r>
            <a:r>
              <a:rPr lang="hr-HR" dirty="0" smtClean="0"/>
              <a:t> </a:t>
            </a:r>
            <a:r>
              <a:rPr lang="hr-HR" dirty="0" err="1" smtClean="0"/>
              <a:t>electionsto</a:t>
            </a:r>
            <a:endParaRPr lang="hr-HR" dirty="0" smtClean="0"/>
          </a:p>
          <a:p>
            <a:r>
              <a:rPr lang="hr-HR" dirty="0" smtClean="0"/>
              <a:t>to </a:t>
            </a:r>
            <a:r>
              <a:rPr lang="hr-HR" dirty="0" err="1" smtClean="0"/>
              <a:t>access</a:t>
            </a:r>
            <a:r>
              <a:rPr lang="hr-HR" dirty="0" smtClean="0"/>
              <a:t> </a:t>
            </a:r>
            <a:r>
              <a:rPr lang="hr-HR" dirty="0" err="1" smtClean="0"/>
              <a:t>documents</a:t>
            </a:r>
            <a:r>
              <a:rPr lang="hr-HR" dirty="0" smtClean="0"/>
              <a:t> ____________</a:t>
            </a:r>
            <a:r>
              <a:rPr lang="hr-HR" dirty="0" err="1" smtClean="0"/>
              <a:t>certain</a:t>
            </a:r>
            <a:r>
              <a:rPr lang="hr-HR" dirty="0" smtClean="0"/>
              <a:t> </a:t>
            </a:r>
            <a:r>
              <a:rPr lang="hr-HR" dirty="0" err="1" smtClean="0"/>
              <a:t>conditions</a:t>
            </a:r>
            <a:endParaRPr lang="hr-HR" dirty="0" smtClean="0"/>
          </a:p>
          <a:p>
            <a:r>
              <a:rPr lang="hr-HR" dirty="0" err="1" smtClean="0"/>
              <a:t>Right</a:t>
            </a:r>
            <a:r>
              <a:rPr lang="hr-HR" dirty="0" smtClean="0"/>
              <a:t> _____</a:t>
            </a:r>
            <a:r>
              <a:rPr lang="hr-HR" dirty="0" err="1" smtClean="0"/>
              <a:t>equal</a:t>
            </a:r>
            <a:r>
              <a:rPr lang="hr-HR" dirty="0" smtClean="0"/>
              <a:t> </a:t>
            </a:r>
            <a:r>
              <a:rPr lang="hr-HR" dirty="0" err="1" smtClean="0"/>
              <a:t>access</a:t>
            </a:r>
            <a:r>
              <a:rPr lang="hr-HR" dirty="0" smtClean="0"/>
              <a:t> to </a:t>
            </a:r>
            <a:r>
              <a:rPr lang="hr-HR" dirty="0" err="1" smtClean="0"/>
              <a:t>the</a:t>
            </a:r>
            <a:r>
              <a:rPr lang="hr-HR" dirty="0" smtClean="0"/>
              <a:t> EU Civil Service</a:t>
            </a:r>
          </a:p>
          <a:p>
            <a:r>
              <a:rPr lang="hr-HR" dirty="0" err="1" smtClean="0"/>
              <a:t>The</a:t>
            </a:r>
            <a:r>
              <a:rPr lang="hr-HR" dirty="0" smtClean="0"/>
              <a:t> </a:t>
            </a:r>
            <a:r>
              <a:rPr lang="hr-HR" dirty="0" err="1" smtClean="0"/>
              <a:t>term</a:t>
            </a:r>
            <a:r>
              <a:rPr lang="hr-HR" dirty="0" smtClean="0"/>
              <a:t> </a:t>
            </a:r>
            <a:r>
              <a:rPr lang="hr-HR" dirty="0" err="1" smtClean="0"/>
              <a:t>is</a:t>
            </a:r>
            <a:r>
              <a:rPr lang="hr-HR" dirty="0" smtClean="0"/>
              <a:t> </a:t>
            </a:r>
            <a:r>
              <a:rPr lang="hr-HR" dirty="0" err="1" smtClean="0"/>
              <a:t>applied</a:t>
            </a:r>
            <a:r>
              <a:rPr lang="hr-HR" dirty="0" smtClean="0"/>
              <a:t> _________</a:t>
            </a:r>
            <a:r>
              <a:rPr lang="hr-HR" dirty="0" err="1" smtClean="0"/>
              <a:t>all</a:t>
            </a:r>
            <a:r>
              <a:rPr lang="hr-HR" dirty="0" smtClean="0"/>
              <a:t> </a:t>
            </a:r>
            <a:r>
              <a:rPr lang="hr-HR" dirty="0" err="1" smtClean="0"/>
              <a:t>staff</a:t>
            </a:r>
            <a:endParaRPr lang="hr-HR" dirty="0" smtClean="0"/>
          </a:p>
          <a:p>
            <a:r>
              <a:rPr lang="hr-HR" dirty="0" err="1" smtClean="0"/>
              <a:t>Bring</a:t>
            </a:r>
            <a:r>
              <a:rPr lang="hr-HR" dirty="0" smtClean="0"/>
              <a:t> _________</a:t>
            </a:r>
            <a:r>
              <a:rPr lang="hr-HR" dirty="0" err="1" smtClean="0"/>
              <a:t>an</a:t>
            </a:r>
            <a:r>
              <a:rPr lang="hr-HR" dirty="0" smtClean="0"/>
              <a:t> </a:t>
            </a:r>
            <a:r>
              <a:rPr lang="hr-HR" dirty="0" err="1" smtClean="0"/>
              <a:t>initiative</a:t>
            </a:r>
            <a:endParaRPr lang="hr-HR" dirty="0" smtClean="0"/>
          </a:p>
          <a:p>
            <a:endParaRPr lang="hr-HR" dirty="0" smtClean="0"/>
          </a:p>
          <a:p>
            <a:endParaRPr lang="en-US" dirty="0"/>
          </a:p>
        </p:txBody>
      </p:sp>
    </p:spTree>
    <p:extLst>
      <p:ext uri="{BB962C8B-B14F-4D97-AF65-F5344CB8AC3E}">
        <p14:creationId xmlns:p14="http://schemas.microsoft.com/office/powerpoint/2010/main" val="3484862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Translate the following sentences into Croatian:</a:t>
            </a:r>
            <a:endParaRPr lang="en-US" dirty="0"/>
          </a:p>
        </p:txBody>
      </p:sp>
      <p:sp>
        <p:nvSpPr>
          <p:cNvPr id="3" name="Content Placeholder 2"/>
          <p:cNvSpPr>
            <a:spLocks noGrp="1"/>
          </p:cNvSpPr>
          <p:nvPr>
            <p:ph idx="1"/>
          </p:nvPr>
        </p:nvSpPr>
        <p:spPr/>
        <p:txBody>
          <a:bodyPr/>
          <a:lstStyle/>
          <a:p>
            <a:r>
              <a:rPr lang="en-GB" dirty="0"/>
              <a:t>. The Council shall act unanimously after consulting the European Parliament</a:t>
            </a:r>
            <a:r>
              <a:rPr lang="en-GB" dirty="0" smtClean="0"/>
              <a:t>.</a:t>
            </a:r>
            <a:r>
              <a:rPr lang="hr-HR" dirty="0" smtClean="0"/>
              <a:t>__________________</a:t>
            </a:r>
          </a:p>
          <a:p>
            <a:r>
              <a:rPr lang="en-GB" dirty="0"/>
              <a:t>These arrangements may provide for derogations where warranted by problems specific to a Member </a:t>
            </a:r>
            <a:r>
              <a:rPr lang="en-GB" dirty="0" smtClean="0"/>
              <a:t>State</a:t>
            </a:r>
            <a:r>
              <a:rPr lang="hr-HR" dirty="0" smtClean="0"/>
              <a:t>___________</a:t>
            </a:r>
          </a:p>
          <a:p>
            <a:endParaRPr lang="hr-HR" dirty="0"/>
          </a:p>
          <a:p>
            <a:r>
              <a:rPr lang="en-GB" dirty="0"/>
              <a:t>These rights shall be exercised in accordance with the conditions and limits defined by the Treaties and by the measures adopted thereunder</a:t>
            </a:r>
            <a:r>
              <a:rPr lang="en-GB" dirty="0" smtClean="0"/>
              <a:t>.</a:t>
            </a:r>
            <a:r>
              <a:rPr lang="hr-HR" dirty="0" smtClean="0"/>
              <a:t>_________________</a:t>
            </a:r>
            <a:endParaRPr lang="en-US" dirty="0"/>
          </a:p>
        </p:txBody>
      </p:sp>
    </p:spTree>
    <p:extLst>
      <p:ext uri="{BB962C8B-B14F-4D97-AF65-F5344CB8AC3E}">
        <p14:creationId xmlns:p14="http://schemas.microsoft.com/office/powerpoint/2010/main" val="1909678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Citizens</a:t>
            </a:r>
            <a:r>
              <a:rPr lang="hr-HR" dirty="0" smtClean="0"/>
              <a:t> </a:t>
            </a:r>
            <a:r>
              <a:rPr lang="hr-HR" dirty="0" err="1" smtClean="0"/>
              <a:t>of</a:t>
            </a:r>
            <a:r>
              <a:rPr lang="hr-HR" dirty="0" smtClean="0"/>
              <a:t> </a:t>
            </a:r>
            <a:r>
              <a:rPr lang="hr-HR" dirty="0" err="1" smtClean="0"/>
              <a:t>the</a:t>
            </a:r>
            <a:r>
              <a:rPr lang="hr-HR" dirty="0" smtClean="0"/>
              <a:t> EU</a:t>
            </a:r>
            <a:endParaRPr lang="en-US" dirty="0"/>
          </a:p>
        </p:txBody>
      </p:sp>
      <p:sp>
        <p:nvSpPr>
          <p:cNvPr id="3" name="Content Placeholder 2"/>
          <p:cNvSpPr>
            <a:spLocks noGrp="1"/>
          </p:cNvSpPr>
          <p:nvPr>
            <p:ph idx="1"/>
          </p:nvPr>
        </p:nvSpPr>
        <p:spPr/>
        <p:txBody>
          <a:bodyPr/>
          <a:lstStyle/>
          <a:p>
            <a:r>
              <a:rPr lang="en-GB" dirty="0"/>
              <a:t>Every person holding the nationality of a Member State of the European Union is also automatically a citizen of the EU</a:t>
            </a:r>
            <a:r>
              <a:rPr lang="en-GB" dirty="0" smtClean="0"/>
              <a:t>.</a:t>
            </a:r>
            <a:endParaRPr lang="hr-HR" dirty="0" smtClean="0"/>
          </a:p>
          <a:p>
            <a:r>
              <a:rPr lang="en-GB" dirty="0" smtClean="0"/>
              <a:t> </a:t>
            </a:r>
            <a:r>
              <a:rPr lang="en-GB" dirty="0"/>
              <a:t>This European citizenship does not replace</a:t>
            </a:r>
            <a:r>
              <a:rPr lang="en-GB" b="1" dirty="0"/>
              <a:t> national citizenship</a:t>
            </a:r>
            <a:r>
              <a:rPr lang="en-GB" dirty="0"/>
              <a:t> and it is for each EU country to lay down the conditions for the acquisition and loss of nationality of that </a:t>
            </a:r>
            <a:r>
              <a:rPr lang="en-GB" dirty="0" smtClean="0"/>
              <a:t>country</a:t>
            </a:r>
            <a:endParaRPr lang="hr-HR" dirty="0" smtClean="0"/>
          </a:p>
          <a:p>
            <a:r>
              <a:rPr lang="en-GB" dirty="0"/>
              <a:t>Citizenship of the Union is conferred directly on every EU citizen by </a:t>
            </a:r>
            <a:r>
              <a:rPr lang="en-GB" b="1" dirty="0" smtClean="0"/>
              <a:t>the</a:t>
            </a:r>
            <a:r>
              <a:rPr lang="hr-HR" b="1" dirty="0" smtClean="0"/>
              <a:t> </a:t>
            </a:r>
            <a:r>
              <a:rPr lang="hr-HR" b="1" dirty="0" err="1" smtClean="0"/>
              <a:t>Treaty</a:t>
            </a:r>
            <a:r>
              <a:rPr lang="hr-HR" b="1" dirty="0" smtClean="0"/>
              <a:t> on </a:t>
            </a:r>
            <a:r>
              <a:rPr lang="hr-HR" b="1" dirty="0" err="1" smtClean="0"/>
              <a:t>the</a:t>
            </a:r>
            <a:r>
              <a:rPr lang="hr-HR" b="1" dirty="0" smtClean="0"/>
              <a:t> </a:t>
            </a:r>
            <a:r>
              <a:rPr lang="hr-HR" b="1" dirty="0" err="1" smtClean="0"/>
              <a:t>Functioning</a:t>
            </a:r>
            <a:r>
              <a:rPr lang="hr-HR" b="1" dirty="0" smtClean="0"/>
              <a:t> </a:t>
            </a:r>
            <a:r>
              <a:rPr lang="hr-HR" b="1" dirty="0" err="1" smtClean="0"/>
              <a:t>of</a:t>
            </a:r>
            <a:r>
              <a:rPr lang="hr-HR" b="1" dirty="0" smtClean="0"/>
              <a:t> </a:t>
            </a:r>
            <a:r>
              <a:rPr lang="hr-HR" b="1" dirty="0" err="1" smtClean="0"/>
              <a:t>the</a:t>
            </a:r>
            <a:r>
              <a:rPr lang="hr-HR" b="1" dirty="0" smtClean="0"/>
              <a:t> EU (TFEU)</a:t>
            </a:r>
            <a:endParaRPr lang="hr-HR" dirty="0"/>
          </a:p>
          <a:p>
            <a:endParaRPr lang="en-US" dirty="0"/>
          </a:p>
        </p:txBody>
      </p:sp>
    </p:spTree>
    <p:extLst>
      <p:ext uri="{BB962C8B-B14F-4D97-AF65-F5344CB8AC3E}">
        <p14:creationId xmlns:p14="http://schemas.microsoft.com/office/powerpoint/2010/main" val="237925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Rights </a:t>
            </a:r>
            <a:r>
              <a:rPr lang="hr-HR" b="1" dirty="0" err="1" smtClean="0"/>
              <a:t>conferred</a:t>
            </a:r>
            <a:r>
              <a:rPr lang="hr-HR" b="1" dirty="0" smtClean="0"/>
              <a:t> </a:t>
            </a:r>
            <a:r>
              <a:rPr lang="hr-HR" b="1" dirty="0" err="1" smtClean="0"/>
              <a:t>by</a:t>
            </a:r>
            <a:r>
              <a:rPr lang="hr-HR" b="1" dirty="0" smtClean="0"/>
              <a:t> </a:t>
            </a:r>
            <a:r>
              <a:rPr lang="hr-HR" b="1" dirty="0" err="1" smtClean="0"/>
              <a:t>the</a:t>
            </a:r>
            <a:r>
              <a:rPr lang="hr-HR" b="1" dirty="0" smtClean="0"/>
              <a:t> </a:t>
            </a:r>
            <a:r>
              <a:rPr lang="en-GB" b="1" dirty="0" smtClean="0"/>
              <a:t>Treaty </a:t>
            </a:r>
            <a:r>
              <a:rPr lang="en-GB" b="1" dirty="0"/>
              <a:t>on the Functioning of the EU (TFEU</a:t>
            </a:r>
            <a:r>
              <a:rPr lang="en-GB" b="1" dirty="0" smtClean="0"/>
              <a:t>)</a:t>
            </a:r>
            <a:r>
              <a:rPr lang="hr-HR" dirty="0" smtClean="0"/>
              <a:t>:</a:t>
            </a:r>
            <a:r>
              <a:rPr lang="en-GB" dirty="0" smtClean="0"/>
              <a:t> </a:t>
            </a:r>
            <a:endParaRPr lang="en-US" dirty="0"/>
          </a:p>
        </p:txBody>
      </p:sp>
      <p:sp>
        <p:nvSpPr>
          <p:cNvPr id="3" name="Content Placeholder 2"/>
          <p:cNvSpPr>
            <a:spLocks noGrp="1"/>
          </p:cNvSpPr>
          <p:nvPr>
            <p:ph idx="1"/>
          </p:nvPr>
        </p:nvSpPr>
        <p:spPr/>
        <p:txBody>
          <a:bodyPr>
            <a:normAutofit fontScale="85000" lnSpcReduction="10000"/>
          </a:bodyPr>
          <a:lstStyle/>
          <a:p>
            <a:r>
              <a:rPr lang="en-GB" dirty="0"/>
              <a:t>. </a:t>
            </a:r>
            <a:r>
              <a:rPr lang="en-GB" dirty="0" smtClean="0"/>
              <a:t>to </a:t>
            </a:r>
            <a:r>
              <a:rPr lang="en-GB" dirty="0"/>
              <a:t>non-discrimination on the basis of nationality when the Treaty applies</a:t>
            </a:r>
            <a:endParaRPr lang="hr-HR" dirty="0"/>
          </a:p>
          <a:p>
            <a:pPr lvl="0"/>
            <a:r>
              <a:rPr lang="en-GB" dirty="0"/>
              <a:t>to move and reside freely within the EU</a:t>
            </a:r>
            <a:endParaRPr lang="hr-HR" dirty="0"/>
          </a:p>
          <a:p>
            <a:pPr lvl="0"/>
            <a:r>
              <a:rPr lang="en-GB" dirty="0"/>
              <a:t>to vote for and stand as a candidate in European Parliament and municipal elections</a:t>
            </a:r>
            <a:endParaRPr lang="hr-HR" dirty="0"/>
          </a:p>
          <a:p>
            <a:pPr lvl="0"/>
            <a:r>
              <a:rPr lang="en-GB" dirty="0"/>
              <a:t>to be protected by the diplomatic and consular authorities of any other EU country</a:t>
            </a:r>
            <a:endParaRPr lang="hr-HR" dirty="0"/>
          </a:p>
          <a:p>
            <a:pPr lvl="0"/>
            <a:r>
              <a:rPr lang="en-GB" dirty="0"/>
              <a:t>to petition the European Parliament and complain to the European Ombudsman</a:t>
            </a:r>
            <a:endParaRPr lang="hr-HR" dirty="0"/>
          </a:p>
          <a:p>
            <a:pPr lvl="0"/>
            <a:r>
              <a:rPr lang="en-GB" dirty="0"/>
              <a:t>to contact and receive a response from any EU institution in one of the EU's official languages</a:t>
            </a:r>
            <a:endParaRPr lang="hr-HR" dirty="0"/>
          </a:p>
          <a:p>
            <a:pPr lvl="0"/>
            <a:r>
              <a:rPr lang="en-GB" dirty="0"/>
              <a:t>to access European Parliament, European Commission and European Council documents under certain conditions.</a:t>
            </a:r>
            <a:endParaRPr lang="hr-HR" dirty="0"/>
          </a:p>
          <a:p>
            <a:endParaRPr lang="hr-HR" dirty="0"/>
          </a:p>
          <a:p>
            <a:endParaRPr lang="en-US" dirty="0"/>
          </a:p>
        </p:txBody>
      </p:sp>
    </p:spTree>
    <p:extLst>
      <p:ext uri="{BB962C8B-B14F-4D97-AF65-F5344CB8AC3E}">
        <p14:creationId xmlns:p14="http://schemas.microsoft.com/office/powerpoint/2010/main" val="320059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 </a:t>
            </a:r>
            <a:r>
              <a:rPr lang="hr-HR" dirty="0" err="1" smtClean="0"/>
              <a:t>citizenship</a:t>
            </a:r>
            <a:endParaRPr lang="en-US" dirty="0"/>
          </a:p>
        </p:txBody>
      </p:sp>
      <p:sp>
        <p:nvSpPr>
          <p:cNvPr id="3" name="Content Placeholder 2"/>
          <p:cNvSpPr>
            <a:spLocks noGrp="1"/>
          </p:cNvSpPr>
          <p:nvPr>
            <p:ph idx="1"/>
          </p:nvPr>
        </p:nvSpPr>
        <p:spPr/>
        <p:txBody>
          <a:bodyPr/>
          <a:lstStyle/>
          <a:p>
            <a:r>
              <a:rPr lang="en-US" dirty="0"/>
              <a:t>These rights can be enforced at </a:t>
            </a:r>
            <a:r>
              <a:rPr lang="en-US" b="1" dirty="0"/>
              <a:t>the national and European levels</a:t>
            </a:r>
            <a:r>
              <a:rPr lang="en-US" dirty="0"/>
              <a:t>. </a:t>
            </a:r>
            <a:endParaRPr lang="hr-HR" dirty="0" smtClean="0"/>
          </a:p>
          <a:p>
            <a:r>
              <a:rPr lang="en-GB" dirty="0" smtClean="0"/>
              <a:t>EU </a:t>
            </a:r>
            <a:r>
              <a:rPr lang="en-GB" dirty="0"/>
              <a:t>citizenship is regularly taken into consideration in the judgments of the Court of the Justice of the EU.</a:t>
            </a:r>
            <a:endParaRPr lang="hr-HR" dirty="0"/>
          </a:p>
          <a:p>
            <a:endParaRPr lang="en-US" dirty="0"/>
          </a:p>
        </p:txBody>
      </p:sp>
    </p:spTree>
    <p:extLst>
      <p:ext uri="{BB962C8B-B14F-4D97-AF65-F5344CB8AC3E}">
        <p14:creationId xmlns:p14="http://schemas.microsoft.com/office/powerpoint/2010/main" val="351682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European Civil Service</a:t>
            </a:r>
            <a:endParaRPr lang="en-US" dirty="0"/>
          </a:p>
        </p:txBody>
      </p:sp>
      <p:sp>
        <p:nvSpPr>
          <p:cNvPr id="3" name="Content Placeholder 2"/>
          <p:cNvSpPr>
            <a:spLocks noGrp="1"/>
          </p:cNvSpPr>
          <p:nvPr>
            <p:ph idx="1"/>
          </p:nvPr>
        </p:nvSpPr>
        <p:spPr/>
        <p:txBody>
          <a:bodyPr/>
          <a:lstStyle/>
          <a:p>
            <a:r>
              <a:rPr lang="hr-HR" dirty="0"/>
              <a:t> </a:t>
            </a:r>
            <a:r>
              <a:rPr lang="en-GB" dirty="0"/>
              <a:t>EU citizens also have the right to equal access to the </a:t>
            </a:r>
            <a:r>
              <a:rPr lang="en-GB" b="1" dirty="0"/>
              <a:t>EU Civil Service</a:t>
            </a:r>
            <a:r>
              <a:rPr lang="en-US" dirty="0"/>
              <a:t>. </a:t>
            </a:r>
            <a:endParaRPr lang="hr-HR" dirty="0" smtClean="0"/>
          </a:p>
          <a:p>
            <a:r>
              <a:rPr lang="en-US" dirty="0" smtClean="0"/>
              <a:t>The </a:t>
            </a:r>
            <a:r>
              <a:rPr lang="en-US" b="1" dirty="0"/>
              <a:t>European Civil Service</a:t>
            </a:r>
            <a:r>
              <a:rPr lang="en-US" dirty="0"/>
              <a:t> is a generic term applied to all staff serving the institutions and agencies of the EU, including but not restricted to the European Commission, the Council of the EU, the European Council and the European Parliament. </a:t>
            </a:r>
            <a:endParaRPr lang="hr-HR" dirty="0"/>
          </a:p>
          <a:p>
            <a:endParaRPr lang="en-US" dirty="0"/>
          </a:p>
        </p:txBody>
      </p:sp>
    </p:spTree>
    <p:extLst>
      <p:ext uri="{BB962C8B-B14F-4D97-AF65-F5344CB8AC3E}">
        <p14:creationId xmlns:p14="http://schemas.microsoft.com/office/powerpoint/2010/main" val="387719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Citizens</a:t>
            </a:r>
            <a:r>
              <a:rPr lang="hr-HR" dirty="0" smtClean="0"/>
              <a:t>’ </a:t>
            </a:r>
            <a:r>
              <a:rPr lang="hr-HR" dirty="0" err="1" smtClean="0"/>
              <a:t>Initiative</a:t>
            </a:r>
            <a:endParaRPr lang="en-US" dirty="0"/>
          </a:p>
        </p:txBody>
      </p:sp>
      <p:sp>
        <p:nvSpPr>
          <p:cNvPr id="3" name="Content Placeholder 2"/>
          <p:cNvSpPr>
            <a:spLocks noGrp="1"/>
          </p:cNvSpPr>
          <p:nvPr>
            <p:ph idx="1"/>
          </p:nvPr>
        </p:nvSpPr>
        <p:spPr/>
        <p:txBody>
          <a:bodyPr/>
          <a:lstStyle/>
          <a:p>
            <a:r>
              <a:rPr lang="en-GB" dirty="0"/>
              <a:t>The Lisbon Treaty introduced a new form of public participation for European citizens, the </a:t>
            </a:r>
            <a:r>
              <a:rPr lang="en-GB" b="1" dirty="0"/>
              <a:t>Citizens' Initiative</a:t>
            </a:r>
            <a:r>
              <a:rPr lang="en-GB" dirty="0"/>
              <a:t>. </a:t>
            </a:r>
            <a:endParaRPr lang="hr-HR" dirty="0" smtClean="0"/>
          </a:p>
          <a:p>
            <a:r>
              <a:rPr lang="en-GB" dirty="0" smtClean="0"/>
              <a:t>This </a:t>
            </a:r>
            <a:r>
              <a:rPr lang="en-GB" dirty="0"/>
              <a:t>allows one million citizens who are nationals of a significant number of EU countries to call directly on the European Commission to bring forward an initiative of interest to them within the framework of its powers. </a:t>
            </a:r>
            <a:endParaRPr lang="hr-HR" dirty="0" smtClean="0"/>
          </a:p>
          <a:p>
            <a:r>
              <a:rPr lang="en-US" dirty="0" smtClean="0"/>
              <a:t>A </a:t>
            </a:r>
            <a:r>
              <a:rPr lang="en-US" dirty="0"/>
              <a:t>citizens' initiative is possible in </a:t>
            </a:r>
            <a:r>
              <a:rPr lang="en-US" b="1" dirty="0"/>
              <a:t>any field where the Commission has the power to propose legislation</a:t>
            </a:r>
            <a:r>
              <a:rPr lang="en-US" dirty="0"/>
              <a:t>, for example environment, agriculture, transport or public health.</a:t>
            </a:r>
            <a:endParaRPr lang="hr-HR" dirty="0"/>
          </a:p>
          <a:p>
            <a:endParaRPr lang="en-US" dirty="0"/>
          </a:p>
        </p:txBody>
      </p:sp>
    </p:spTree>
    <p:extLst>
      <p:ext uri="{BB962C8B-B14F-4D97-AF65-F5344CB8AC3E}">
        <p14:creationId xmlns:p14="http://schemas.microsoft.com/office/powerpoint/2010/main" val="2493936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and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a:r>
              <a:rPr lang="en-GB" dirty="0"/>
              <a:t>When was European citizenship introduced as a concept?</a:t>
            </a:r>
            <a:endParaRPr lang="hr-HR" dirty="0"/>
          </a:p>
          <a:p>
            <a:pPr lvl="0"/>
            <a:r>
              <a:rPr lang="en-GB" dirty="0"/>
              <a:t>By which Treaty is the citizenship of the Union conferred directly on every EU citizen?</a:t>
            </a:r>
            <a:endParaRPr lang="hr-HR" dirty="0"/>
          </a:p>
          <a:p>
            <a:pPr lvl="0"/>
            <a:r>
              <a:rPr lang="en-GB" dirty="0"/>
              <a:t>Which rights do EU citizens enjoy?</a:t>
            </a:r>
            <a:endParaRPr lang="hr-HR" dirty="0"/>
          </a:p>
          <a:p>
            <a:pPr lvl="0"/>
            <a:r>
              <a:rPr lang="en-GB" dirty="0"/>
              <a:t>Who can EU citizens complain to?</a:t>
            </a:r>
            <a:endParaRPr lang="hr-HR" dirty="0"/>
          </a:p>
          <a:p>
            <a:pPr lvl="0"/>
            <a:r>
              <a:rPr lang="en-GB" dirty="0"/>
              <a:t>What is the Citizens’ Initiative?</a:t>
            </a:r>
            <a:endParaRPr lang="hr-HR" dirty="0"/>
          </a:p>
          <a:p>
            <a:pPr lvl="0"/>
            <a:r>
              <a:rPr lang="en-GB" dirty="0"/>
              <a:t>How can these rights be enforced?</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918982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149</TotalTime>
  <Words>1953</Words>
  <Application>Microsoft Office PowerPoint</Application>
  <PresentationFormat>Widescreen</PresentationFormat>
  <Paragraphs>206</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Times New Roman</vt:lpstr>
      <vt:lpstr>Trebuchet MS</vt:lpstr>
      <vt:lpstr>Berlin</vt:lpstr>
      <vt:lpstr>EUROPEAN UNION CITIZENSHIP </vt:lpstr>
      <vt:lpstr>I Answer the following questions: </vt:lpstr>
      <vt:lpstr>Citizens of the EU </vt:lpstr>
      <vt:lpstr>Citizens of the EU</vt:lpstr>
      <vt:lpstr>Rights conferred by the Treaty on the Functioning of the EU (TFEU): </vt:lpstr>
      <vt:lpstr>EU citizenship</vt:lpstr>
      <vt:lpstr>The European Civil Service</vt:lpstr>
      <vt:lpstr>The Citizens’ Initiative</vt:lpstr>
      <vt:lpstr>II Read the text and answer the following questions: </vt:lpstr>
      <vt:lpstr>III Decide whether the following statements are true (T) or false (F). If false, provide the correct information.  </vt:lpstr>
      <vt:lpstr>IV Supply the missing prepositions in the following phrases: </vt:lpstr>
      <vt:lpstr>V Match the adjectives in the left column with the nouns in the right column: </vt:lpstr>
      <vt:lpstr>I Answer the following questions: </vt:lpstr>
      <vt:lpstr>From The Treaty on the Functioning of the EU </vt:lpstr>
      <vt:lpstr>From The Treaty on the Functioning of the EU </vt:lpstr>
      <vt:lpstr>From The Treaty on the Functioning of the EU </vt:lpstr>
      <vt:lpstr>Article 21 </vt:lpstr>
      <vt:lpstr>Article 21</vt:lpstr>
      <vt:lpstr>Article 22 </vt:lpstr>
      <vt:lpstr>Article 22</vt:lpstr>
      <vt:lpstr>Article 23 </vt:lpstr>
      <vt:lpstr>Article 23</vt:lpstr>
      <vt:lpstr>Provide the terms matching the following definitions</vt:lpstr>
      <vt:lpstr>Provide the terms matching the following definitions</vt:lpstr>
      <vt:lpstr>Complete the text with the verbs:petition, reside, obtain, apply, stand, address</vt:lpstr>
      <vt:lpstr>III Match the verbs in the left column with the nouns in the right column</vt:lpstr>
      <vt:lpstr>IV Complete the text with a correct preposition: in, of, on, to</vt:lpstr>
      <vt:lpstr>Match the terms with their definitions and find their Croatian equivalents:   </vt:lpstr>
      <vt:lpstr>Croatian equivalents: </vt:lpstr>
      <vt:lpstr>Fill in the missing prepositions:as, down, forward, on, to, under</vt:lpstr>
      <vt:lpstr>Translate the following sentences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UNION CITIZENSHIP</dc:title>
  <dc:creator>Lelija Socanac</dc:creator>
  <cp:lastModifiedBy>Lelija Socanac</cp:lastModifiedBy>
  <cp:revision>24</cp:revision>
  <dcterms:created xsi:type="dcterms:W3CDTF">2019-02-10T17:46:17Z</dcterms:created>
  <dcterms:modified xsi:type="dcterms:W3CDTF">2019-03-24T21:22:08Z</dcterms:modified>
</cp:coreProperties>
</file>