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5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5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3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5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2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1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0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5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7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2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B78B1-0F57-48F6-8F8C-9AC4EDF17938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0705-2502-4EE4-B8C6-F0D0C0E961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6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ETIKA OBNAŠANJA DUŽNOSTI - EUROPA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43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For reasons of transparency, Members of the European Parliament shall be</a:t>
            </a:r>
            <a:r>
              <a:rPr lang="hr-HR" dirty="0" smtClean="0"/>
              <a:t> </a:t>
            </a:r>
            <a:r>
              <a:rPr lang="en-US" dirty="0" smtClean="0"/>
              <a:t>personally responsible for submitting a declaration of financial interests to the</a:t>
            </a:r>
            <a:r>
              <a:rPr lang="hr-HR" dirty="0" smtClean="0"/>
              <a:t> </a:t>
            </a:r>
            <a:r>
              <a:rPr lang="en-US" dirty="0" smtClean="0"/>
              <a:t>President by the end of the first part-session after elections to the European Parliament</a:t>
            </a:r>
            <a:r>
              <a:rPr lang="hr-HR" dirty="0" smtClean="0"/>
              <a:t> </a:t>
            </a:r>
            <a:r>
              <a:rPr lang="en-US" dirty="0" smtClean="0"/>
              <a:t>(or within 30 days of taking up office with the Parliament in the course of </a:t>
            </a:r>
            <a:r>
              <a:rPr lang="en-US" dirty="0" err="1" smtClean="0"/>
              <a:t>aparliamentary</a:t>
            </a:r>
            <a:r>
              <a:rPr lang="en-US" dirty="0" smtClean="0"/>
              <a:t> term), in accordance with a form to be adopted by the Bureau </a:t>
            </a:r>
            <a:r>
              <a:rPr lang="en-US" dirty="0" err="1" smtClean="0"/>
              <a:t>pursuantto</a:t>
            </a:r>
            <a:r>
              <a:rPr lang="en-US" dirty="0" smtClean="0"/>
              <a:t> Article 9. They shall notify the President of any changes that have an influence on</a:t>
            </a:r>
            <a:r>
              <a:rPr lang="hr-HR" dirty="0" smtClean="0"/>
              <a:t> </a:t>
            </a:r>
            <a:r>
              <a:rPr lang="en-US" dirty="0" smtClean="0"/>
              <a:t>their declaration within 30 days of each change occurring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sz="3600" dirty="0" smtClean="0">
                <a:solidFill>
                  <a:srgbClr val="C00000"/>
                </a:solidFill>
              </a:rPr>
              <a:t>Predočiti će </a:t>
            </a:r>
            <a:r>
              <a:rPr lang="hr-HR" sz="3600" dirty="0">
                <a:solidFill>
                  <a:srgbClr val="C00000"/>
                </a:solidFill>
              </a:rPr>
              <a:t>o</a:t>
            </a:r>
            <a:r>
              <a:rPr lang="hr-HR" sz="3600" dirty="0" smtClean="0">
                <a:solidFill>
                  <a:srgbClr val="C00000"/>
                </a:solidFill>
              </a:rPr>
              <a:t>bjavu o svojim financijskim interesima PREDSJEDNIKU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Mora izbjegavati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/>
              <a:t>Member’s occupation(s) during the three-year period before he or</a:t>
            </a:r>
            <a:r>
              <a:rPr lang="hr-HR" dirty="0" smtClean="0"/>
              <a:t> </a:t>
            </a:r>
            <a:r>
              <a:rPr lang="en-US" dirty="0" smtClean="0"/>
              <a:t>she took up office with the Parliament, and his or her membership</a:t>
            </a:r>
            <a:r>
              <a:rPr lang="hr-HR" dirty="0" smtClean="0"/>
              <a:t> </a:t>
            </a:r>
            <a:r>
              <a:rPr lang="en-US" dirty="0" smtClean="0"/>
              <a:t>during that period of any boards or committees of companies, nongovernmental</a:t>
            </a:r>
            <a:r>
              <a:rPr lang="hr-HR" dirty="0" smtClean="0"/>
              <a:t> </a:t>
            </a:r>
            <a:r>
              <a:rPr lang="en-US" dirty="0" err="1" smtClean="0"/>
              <a:t>organisations</a:t>
            </a:r>
            <a:r>
              <a:rPr lang="en-US" dirty="0" smtClean="0"/>
              <a:t>, associations or other bodies established in</a:t>
            </a:r>
            <a:r>
              <a:rPr lang="hr-HR" dirty="0" smtClean="0"/>
              <a:t> </a:t>
            </a:r>
            <a:r>
              <a:rPr lang="en-US" dirty="0" smtClean="0"/>
              <a:t>law,</a:t>
            </a:r>
            <a:r>
              <a:rPr lang="hr-HR" dirty="0" smtClean="0"/>
              <a:t> </a:t>
            </a:r>
            <a:r>
              <a:rPr lang="en-US" dirty="0" smtClean="0"/>
              <a:t>(b) any salary which the Member receives for the exercise of a mandate in</a:t>
            </a:r>
            <a:r>
              <a:rPr lang="hr-HR" dirty="0" smtClean="0"/>
              <a:t> </a:t>
            </a:r>
            <a:r>
              <a:rPr lang="en-US" dirty="0" smtClean="0"/>
              <a:t>another parliament,</a:t>
            </a:r>
            <a:r>
              <a:rPr lang="hr-HR" dirty="0" smtClean="0"/>
              <a:t> </a:t>
            </a:r>
            <a:r>
              <a:rPr lang="en-US" dirty="0" smtClean="0"/>
              <a:t>(c) any regular remunerated activity which the Member undertakes</a:t>
            </a:r>
            <a:r>
              <a:rPr lang="hr-HR" dirty="0" smtClean="0"/>
              <a:t> </a:t>
            </a:r>
            <a:r>
              <a:rPr lang="en-US" dirty="0" smtClean="0"/>
              <a:t>alongside the exercise of his or her office, whether as an employee or</a:t>
            </a:r>
            <a:r>
              <a:rPr lang="hr-HR" dirty="0" smtClean="0"/>
              <a:t> </a:t>
            </a:r>
            <a:r>
              <a:rPr lang="en-US" dirty="0" smtClean="0"/>
              <a:t>as a self-employed person,</a:t>
            </a:r>
            <a:r>
              <a:rPr lang="hr-HR" dirty="0" smtClean="0"/>
              <a:t> </a:t>
            </a:r>
            <a:r>
              <a:rPr lang="en-US" dirty="0" smtClean="0"/>
              <a:t>(d) membership of any boards or committees of any companies, nongovernmental</a:t>
            </a:r>
            <a:r>
              <a:rPr lang="hr-HR" dirty="0" smtClean="0"/>
              <a:t> </a:t>
            </a:r>
            <a:r>
              <a:rPr lang="en-US" dirty="0" err="1" smtClean="0"/>
              <a:t>organisations</a:t>
            </a:r>
            <a:r>
              <a:rPr lang="en-US" dirty="0" smtClean="0"/>
              <a:t>, associations or other bodies established in</a:t>
            </a:r>
            <a:r>
              <a:rPr lang="hr-HR" dirty="0" smtClean="0"/>
              <a:t> </a:t>
            </a:r>
            <a:r>
              <a:rPr lang="en-US" dirty="0" smtClean="0"/>
              <a:t>law, or any other relevant outside activity that the Member undertakes,</a:t>
            </a:r>
            <a:r>
              <a:rPr lang="hr-HR" dirty="0" smtClean="0"/>
              <a:t> </a:t>
            </a:r>
            <a:r>
              <a:rPr lang="en-US" dirty="0" smtClean="0"/>
              <a:t>whether the membership or activity in question is remunerated or</a:t>
            </a:r>
            <a:r>
              <a:rPr lang="hr-HR" dirty="0" smtClean="0"/>
              <a:t> </a:t>
            </a:r>
            <a:r>
              <a:rPr lang="en-US" dirty="0" smtClean="0"/>
              <a:t>unremunerated,</a:t>
            </a:r>
            <a:r>
              <a:rPr lang="hr-HR" dirty="0" smtClean="0"/>
              <a:t> </a:t>
            </a:r>
            <a:r>
              <a:rPr lang="en-US" dirty="0" smtClean="0"/>
              <a:t>(e) any occasional remunerated outside activity (including writing,</a:t>
            </a:r>
            <a:r>
              <a:rPr lang="hr-HR" dirty="0" smtClean="0"/>
              <a:t> </a:t>
            </a:r>
            <a:r>
              <a:rPr lang="en-US" dirty="0" smtClean="0"/>
              <a:t>lecturing or the provision of expert advice), if the total remuneration</a:t>
            </a:r>
            <a:r>
              <a:rPr lang="hr-HR" dirty="0" smtClean="0"/>
              <a:t> </a:t>
            </a:r>
            <a:r>
              <a:rPr lang="en-US" dirty="0" smtClean="0"/>
              <a:t>exceeds EUR 5 000 in a calendar year,</a:t>
            </a:r>
            <a:r>
              <a:rPr lang="hr-HR" dirty="0" smtClean="0"/>
              <a:t> </a:t>
            </a:r>
            <a:r>
              <a:rPr lang="en-US" dirty="0" smtClean="0"/>
              <a:t>(f) any holding in any company or partnership, where there are potential</a:t>
            </a:r>
            <a:r>
              <a:rPr lang="hr-HR" dirty="0" smtClean="0"/>
              <a:t> </a:t>
            </a:r>
            <a:r>
              <a:rPr lang="en-US" dirty="0" smtClean="0"/>
              <a:t>public policy implications or where that holding gives the Member</a:t>
            </a:r>
            <a:r>
              <a:rPr lang="hr-HR" dirty="0" smtClean="0"/>
              <a:t> </a:t>
            </a:r>
            <a:r>
              <a:rPr lang="en-US" dirty="0" smtClean="0"/>
              <a:t>significant influence over the affairs of the body in question,</a:t>
            </a:r>
            <a:r>
              <a:rPr lang="hr-HR" dirty="0" smtClean="0"/>
              <a:t> </a:t>
            </a:r>
            <a:r>
              <a:rPr lang="en-US" dirty="0" smtClean="0"/>
              <a:t>(g) any support, whether financial or in terms of staff or material,</a:t>
            </a:r>
            <a:r>
              <a:rPr lang="hr-HR" dirty="0" smtClean="0"/>
              <a:t> </a:t>
            </a:r>
            <a:r>
              <a:rPr lang="en-US" dirty="0" smtClean="0"/>
              <a:t>additional to that provided by Parliament and granted to the Member in</a:t>
            </a:r>
            <a:r>
              <a:rPr lang="hr-HR" dirty="0" smtClean="0"/>
              <a:t> </a:t>
            </a:r>
            <a:r>
              <a:rPr lang="en-US" dirty="0" smtClean="0"/>
              <a:t>connection with his or her political activities by third parties, whose</a:t>
            </a:r>
            <a:r>
              <a:rPr lang="hr-HR" dirty="0" smtClean="0"/>
              <a:t> </a:t>
            </a:r>
            <a:r>
              <a:rPr lang="en-US" dirty="0" smtClean="0"/>
              <a:t>identity shall be disclosed,</a:t>
            </a:r>
            <a:r>
              <a:rPr lang="hr-HR" dirty="0" smtClean="0"/>
              <a:t> </a:t>
            </a:r>
            <a:r>
              <a:rPr lang="en-US" dirty="0" smtClean="0"/>
              <a:t>(h) any other financial interests which might influence the performance of</a:t>
            </a:r>
            <a:r>
              <a:rPr lang="hr-HR" dirty="0" smtClean="0"/>
              <a:t> </a:t>
            </a:r>
            <a:r>
              <a:rPr lang="en-US" dirty="0" smtClean="0"/>
              <a:t>the Member’s duties.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endParaRPr lang="hr-HR" dirty="0" smtClean="0"/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Što je radio tri godine prije stupanja na dužnost</a:t>
            </a:r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Svaki prihod koji ima od obavljanja funkcije</a:t>
            </a:r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Članstvo u odborima i upravnim tijelima</a:t>
            </a:r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Svaki prihod izvan dužnosti</a:t>
            </a:r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Članstvo u društvima, ustanovama i NGO</a:t>
            </a:r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Svaku povremenu plaćenu aktivnost </a:t>
            </a:r>
            <a:r>
              <a:rPr lang="hr-HR" sz="4200" dirty="0" err="1" smtClean="0">
                <a:solidFill>
                  <a:schemeClr val="tx2">
                    <a:lumMod val="75000"/>
                  </a:schemeClr>
                </a:solidFill>
              </a:rPr>
              <a:t>akoi</a:t>
            </a:r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 prelazi 5000 Eu</a:t>
            </a:r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Udjele i dionice</a:t>
            </a:r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Svaki drugi prihod</a:t>
            </a:r>
          </a:p>
          <a:p>
            <a:r>
              <a:rPr lang="hr-HR" sz="4200" dirty="0" smtClean="0">
                <a:solidFill>
                  <a:schemeClr val="tx2">
                    <a:lumMod val="75000"/>
                  </a:schemeClr>
                </a:solidFill>
              </a:rPr>
              <a:t>Svaku okolnost koja utječe na obavljanje dužnosti</a:t>
            </a:r>
          </a:p>
          <a:p>
            <a:endParaRPr lang="en-US" sz="4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63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Darovi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Members of the European Parliament shall refrain from accepting, in </a:t>
            </a:r>
            <a:r>
              <a:rPr lang="en-US" dirty="0" smtClean="0"/>
              <a:t>the</a:t>
            </a:r>
            <a:r>
              <a:rPr lang="hr-HR" dirty="0" smtClean="0"/>
              <a:t> </a:t>
            </a:r>
            <a:r>
              <a:rPr lang="en-US" dirty="0" smtClean="0"/>
              <a:t>performance </a:t>
            </a:r>
            <a:r>
              <a:rPr lang="en-US" dirty="0"/>
              <a:t>of their duties, any gifts or similar benefits, other than those with </a:t>
            </a:r>
            <a:r>
              <a:rPr lang="en-US" dirty="0" smtClean="0"/>
              <a:t>an</a:t>
            </a:r>
            <a:r>
              <a:rPr lang="hr-HR" dirty="0" smtClean="0"/>
              <a:t> </a:t>
            </a:r>
            <a:r>
              <a:rPr lang="en-US" dirty="0" smtClean="0"/>
              <a:t>approximate </a:t>
            </a:r>
            <a:r>
              <a:rPr lang="en-US" dirty="0"/>
              <a:t>value of less than EUR 150 given in accordance with </a:t>
            </a:r>
            <a:r>
              <a:rPr lang="en-US" b="1" dirty="0">
                <a:solidFill>
                  <a:srgbClr val="FF0000"/>
                </a:solidFill>
              </a:rPr>
              <a:t>courtesy usage </a:t>
            </a:r>
            <a:r>
              <a:rPr lang="en-US" dirty="0" smtClean="0"/>
              <a:t>or</a:t>
            </a:r>
            <a:r>
              <a:rPr lang="hr-HR" dirty="0" smtClean="0"/>
              <a:t> </a:t>
            </a:r>
            <a:r>
              <a:rPr lang="en-US" dirty="0" smtClean="0"/>
              <a:t>those </a:t>
            </a:r>
            <a:r>
              <a:rPr lang="en-US" dirty="0"/>
              <a:t>given to them in accordance with courtesy usage when they are </a:t>
            </a:r>
            <a:r>
              <a:rPr lang="en-US" dirty="0" smtClean="0"/>
              <a:t>representing</a:t>
            </a:r>
            <a:r>
              <a:rPr lang="hr-HR" dirty="0" smtClean="0"/>
              <a:t> </a:t>
            </a:r>
            <a:r>
              <a:rPr lang="en-US" dirty="0" smtClean="0"/>
              <a:t>Parliament </a:t>
            </a:r>
            <a:r>
              <a:rPr lang="en-US" dirty="0"/>
              <a:t>in an official capacity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Treba odbiti dar ili sličnu povlasticu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4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I nakon funkcije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Former </a:t>
            </a:r>
            <a:r>
              <a:rPr lang="en-US" dirty="0"/>
              <a:t>Members of the European Parliament who engage in professional lobbying </a:t>
            </a:r>
            <a:r>
              <a:rPr lang="en-US" dirty="0" smtClean="0"/>
              <a:t>or</a:t>
            </a:r>
            <a:r>
              <a:rPr lang="hr-HR" dirty="0" smtClean="0"/>
              <a:t> </a:t>
            </a:r>
            <a:r>
              <a:rPr lang="en-US" dirty="0" smtClean="0"/>
              <a:t>representational </a:t>
            </a:r>
            <a:r>
              <a:rPr lang="en-US" dirty="0"/>
              <a:t>activities directly linked to the European Union </a:t>
            </a:r>
            <a:r>
              <a:rPr lang="en-US" dirty="0" smtClean="0"/>
              <a:t>decision-making</a:t>
            </a:r>
            <a:r>
              <a:rPr lang="hr-HR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may not, throughout the period in which they engage in those </a:t>
            </a:r>
            <a:r>
              <a:rPr lang="en-US" dirty="0" smtClean="0"/>
              <a:t>activities,</a:t>
            </a:r>
            <a:r>
              <a:rPr lang="hr-HR" dirty="0" smtClean="0"/>
              <a:t> </a:t>
            </a:r>
            <a:r>
              <a:rPr lang="en-US" dirty="0" smtClean="0"/>
              <a:t>benefit </a:t>
            </a:r>
            <a:r>
              <a:rPr lang="en-US" dirty="0"/>
              <a:t>from the facilities granted to former Members under the rules laid down by </a:t>
            </a:r>
            <a:r>
              <a:rPr lang="en-US" dirty="0" smtClean="0"/>
              <a:t>the</a:t>
            </a:r>
            <a:r>
              <a:rPr lang="hr-HR" dirty="0" smtClean="0"/>
              <a:t> </a:t>
            </a:r>
            <a:r>
              <a:rPr lang="en-US" dirty="0" smtClean="0"/>
              <a:t>Bureau </a:t>
            </a:r>
            <a:r>
              <a:rPr lang="en-US" dirty="0"/>
              <a:t>to that effect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Zabrana koristi od funkcije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4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Savjetodavni odbor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An Advisory Committee on the Conduct of Members (‘the Advisory</a:t>
            </a:r>
          </a:p>
          <a:p>
            <a:pPr marL="0" indent="0">
              <a:buNone/>
            </a:pPr>
            <a:r>
              <a:rPr lang="en-US" dirty="0"/>
              <a:t>Committee’) is hereby </a:t>
            </a:r>
            <a:r>
              <a:rPr lang="en-US" dirty="0" smtClean="0"/>
              <a:t>established. </a:t>
            </a:r>
            <a:r>
              <a:rPr lang="en-US" dirty="0"/>
              <a:t>The Advisory Committee shall be composed of five members, appointed </a:t>
            </a:r>
            <a:r>
              <a:rPr lang="en-US" dirty="0" smtClean="0"/>
              <a:t>by</a:t>
            </a:r>
            <a:r>
              <a:rPr lang="hr-H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President at the beginning of his or her term of office from amongst the </a:t>
            </a:r>
            <a:r>
              <a:rPr lang="en-US" dirty="0" smtClean="0"/>
              <a:t>members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err="1"/>
              <a:t>bureaux</a:t>
            </a:r>
            <a:r>
              <a:rPr lang="en-US" dirty="0"/>
              <a:t> and the coordinators of the Committee on Constitutional Affairs </a:t>
            </a:r>
            <a:r>
              <a:rPr lang="en-US" dirty="0" smtClean="0"/>
              <a:t>and</a:t>
            </a:r>
            <a:r>
              <a:rPr lang="hr-H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Committee on Legal Affairs, taking due account of the Members’ experience </a:t>
            </a:r>
            <a:r>
              <a:rPr lang="en-US" dirty="0" smtClean="0"/>
              <a:t>and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political balance.</a:t>
            </a:r>
          </a:p>
          <a:p>
            <a:pPr marL="0" indent="0">
              <a:buNone/>
            </a:pPr>
            <a:r>
              <a:rPr lang="en-US" dirty="0"/>
              <a:t>Each member of the Advisory Committee shall serve as chair for six months on </a:t>
            </a:r>
            <a:r>
              <a:rPr lang="en-US" dirty="0" smtClean="0"/>
              <a:t>a</a:t>
            </a:r>
            <a:r>
              <a:rPr lang="hr-HR" dirty="0" smtClean="0"/>
              <a:t> </a:t>
            </a:r>
            <a:r>
              <a:rPr lang="en-US" dirty="0" smtClean="0"/>
              <a:t>rotating </a:t>
            </a:r>
            <a:r>
              <a:rPr lang="en-US" dirty="0"/>
              <a:t>basis.</a:t>
            </a:r>
          </a:p>
          <a:p>
            <a:pPr marL="0" indent="0">
              <a:buNone/>
            </a:pPr>
            <a:r>
              <a:rPr lang="en-US" dirty="0"/>
              <a:t>3. The President shall also, at the beginning of his or her term of office, </a:t>
            </a:r>
            <a:r>
              <a:rPr lang="en-US" dirty="0" smtClean="0"/>
              <a:t>nominate</a:t>
            </a:r>
            <a:r>
              <a:rPr lang="hr-HR" dirty="0" smtClean="0"/>
              <a:t> </a:t>
            </a:r>
            <a:r>
              <a:rPr lang="en-US" dirty="0" smtClean="0"/>
              <a:t>reserve </a:t>
            </a:r>
            <a:r>
              <a:rPr lang="en-US" dirty="0"/>
              <a:t>members for the Advisory Committee, one for each political group </a:t>
            </a:r>
            <a:r>
              <a:rPr lang="en-US" dirty="0" smtClean="0"/>
              <a:t>not</a:t>
            </a:r>
            <a:r>
              <a:rPr lang="hr-HR" dirty="0" smtClean="0"/>
              <a:t> </a:t>
            </a:r>
            <a:r>
              <a:rPr lang="en-US" dirty="0" smtClean="0"/>
              <a:t>represented </a:t>
            </a:r>
            <a:r>
              <a:rPr lang="en-US" dirty="0"/>
              <a:t>in the Advisory Committee.</a:t>
            </a:r>
          </a:p>
          <a:p>
            <a:pPr marL="0" indent="0">
              <a:buNone/>
            </a:pPr>
            <a:r>
              <a:rPr lang="en-US" dirty="0"/>
              <a:t>In the event of an alleged breach of this Code of Conduct by a member of a </a:t>
            </a:r>
            <a:r>
              <a:rPr lang="en-US" dirty="0" smtClean="0"/>
              <a:t>political</a:t>
            </a:r>
            <a:r>
              <a:rPr lang="hr-HR" dirty="0" smtClean="0"/>
              <a:t> </a:t>
            </a:r>
            <a:r>
              <a:rPr lang="en-US" dirty="0" smtClean="0"/>
              <a:t>group </a:t>
            </a:r>
            <a:r>
              <a:rPr lang="en-US" dirty="0"/>
              <a:t>not represented in the Advisory Committee, the relevant reserve member </a:t>
            </a:r>
            <a:r>
              <a:rPr lang="en-US" dirty="0" smtClean="0"/>
              <a:t>shall</a:t>
            </a:r>
            <a:r>
              <a:rPr lang="hr-HR" dirty="0" smtClean="0"/>
              <a:t> </a:t>
            </a:r>
            <a:r>
              <a:rPr lang="en-US" dirty="0" smtClean="0"/>
              <a:t>serve </a:t>
            </a:r>
            <a:r>
              <a:rPr lang="en-US" dirty="0"/>
              <a:t>as a sixth full member of the Advisory Committee for the purposes </a:t>
            </a:r>
            <a:r>
              <a:rPr lang="en-US" dirty="0" smtClean="0"/>
              <a:t>of</a:t>
            </a:r>
            <a:r>
              <a:rPr lang="hr-HR" dirty="0" smtClean="0"/>
              <a:t> </a:t>
            </a:r>
            <a:r>
              <a:rPr lang="en-US" dirty="0" smtClean="0"/>
              <a:t>investigation </a:t>
            </a:r>
            <a:r>
              <a:rPr lang="en-US" dirty="0"/>
              <a:t>of that alleged breach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r-HR" sz="6000" dirty="0" smtClean="0"/>
              <a:t>Tijelo za nadzor- predsjednikov savjetodavni odbor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47450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Postupak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2. The Advisory Committee shall examine the circumstances of the </a:t>
            </a:r>
            <a:r>
              <a:rPr lang="en-US" dirty="0" smtClean="0"/>
              <a:t>alleged</a:t>
            </a:r>
            <a:r>
              <a:rPr lang="hr-HR" dirty="0" smtClean="0"/>
              <a:t> </a:t>
            </a:r>
            <a:r>
              <a:rPr lang="en-US" dirty="0" smtClean="0"/>
              <a:t>breach</a:t>
            </a:r>
            <a:r>
              <a:rPr lang="en-US" dirty="0"/>
              <a:t>, and may hear the Member concerned. On the basis of the conclusions of </a:t>
            </a:r>
            <a:r>
              <a:rPr lang="en-US" dirty="0" smtClean="0"/>
              <a:t>its</a:t>
            </a:r>
            <a:r>
              <a:rPr lang="hr-HR" dirty="0" smtClean="0"/>
              <a:t> </a:t>
            </a:r>
            <a:r>
              <a:rPr lang="en-US" dirty="0" smtClean="0"/>
              <a:t>findings</a:t>
            </a:r>
            <a:r>
              <a:rPr lang="en-US" dirty="0"/>
              <a:t>, it shall make a recommendation to the President on a possible decision.</a:t>
            </a:r>
          </a:p>
          <a:p>
            <a:pPr marL="0" indent="0">
              <a:buNone/>
            </a:pPr>
            <a:r>
              <a:rPr lang="en-US" dirty="0"/>
              <a:t>3. If, taking into account that recommendation, the President concludes that </a:t>
            </a:r>
            <a:r>
              <a:rPr lang="en-US" dirty="0" smtClean="0"/>
              <a:t>the</a:t>
            </a:r>
            <a:r>
              <a:rPr lang="hr-HR" dirty="0" smtClean="0"/>
              <a:t> </a:t>
            </a:r>
            <a:r>
              <a:rPr lang="en-US" dirty="0" smtClean="0"/>
              <a:t>Member </a:t>
            </a:r>
            <a:r>
              <a:rPr lang="en-US" dirty="0"/>
              <a:t>concerned has breached the Code of Conduct, he shall, after hearing the</a:t>
            </a:r>
          </a:p>
          <a:p>
            <a:pPr marL="0" indent="0">
              <a:buNone/>
            </a:pPr>
            <a:r>
              <a:rPr lang="en-US" dirty="0"/>
              <a:t>Member, adopt a reasoned decision laying down a penalty, which he shall notify </a:t>
            </a:r>
            <a:r>
              <a:rPr lang="en-US" dirty="0" smtClean="0"/>
              <a:t>to</a:t>
            </a:r>
            <a:r>
              <a:rPr lang="hr-H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Member.</a:t>
            </a:r>
          </a:p>
          <a:p>
            <a:pPr marL="0" indent="0">
              <a:buNone/>
            </a:pPr>
            <a:r>
              <a:rPr lang="en-US" dirty="0"/>
              <a:t>The penalty may consist of one or more of the measures listed in Rule 153(3) of the</a:t>
            </a:r>
          </a:p>
          <a:p>
            <a:pPr marL="0" indent="0">
              <a:buNone/>
            </a:pPr>
            <a:r>
              <a:rPr lang="en-US" dirty="0"/>
              <a:t>Rules of </a:t>
            </a:r>
            <a:r>
              <a:rPr lang="en-US" dirty="0" smtClean="0"/>
              <a:t>Procedure.4</a:t>
            </a:r>
            <a:r>
              <a:rPr lang="en-US" dirty="0"/>
              <a:t>. The internal appeal procedures defined in Rule 154 of the Rules of </a:t>
            </a:r>
            <a:r>
              <a:rPr lang="en-US" dirty="0" smtClean="0"/>
              <a:t>Procedure</a:t>
            </a:r>
            <a:r>
              <a:rPr lang="hr-HR" dirty="0" smtClean="0"/>
              <a:t> </a:t>
            </a:r>
            <a:r>
              <a:rPr lang="en-US" dirty="0" smtClean="0"/>
              <a:t>shall </a:t>
            </a:r>
            <a:r>
              <a:rPr lang="en-US" dirty="0"/>
              <a:t>be open to the Member concerned.</a:t>
            </a:r>
          </a:p>
          <a:p>
            <a:pPr marL="0" indent="0">
              <a:buNone/>
            </a:pPr>
            <a:r>
              <a:rPr lang="en-US" dirty="0"/>
              <a:t>5. After the expiry of the time-limits laid down in Rule 154 of the Rules of </a:t>
            </a:r>
            <a:r>
              <a:rPr lang="en-US" dirty="0" smtClean="0"/>
              <a:t>the</a:t>
            </a:r>
            <a:r>
              <a:rPr lang="hr-HR" dirty="0" smtClean="0"/>
              <a:t> </a:t>
            </a:r>
            <a:r>
              <a:rPr lang="en-US" dirty="0" smtClean="0"/>
              <a:t>Procedure</a:t>
            </a:r>
            <a:r>
              <a:rPr lang="en-US" dirty="0"/>
              <a:t>, any penalty imposed on a Member shall be announced by the President </a:t>
            </a:r>
            <a:r>
              <a:rPr lang="en-US" dirty="0" smtClean="0"/>
              <a:t>in</a:t>
            </a:r>
            <a:r>
              <a:rPr lang="hr-HR" dirty="0" smtClean="0"/>
              <a:t> </a:t>
            </a:r>
            <a:r>
              <a:rPr lang="en-US" dirty="0" smtClean="0"/>
              <a:t>plenary </a:t>
            </a:r>
            <a:r>
              <a:rPr lang="en-US" dirty="0"/>
              <a:t>and prominently published on Parliament’s website for the remainder of </a:t>
            </a:r>
            <a:r>
              <a:rPr lang="en-US" dirty="0" smtClean="0"/>
              <a:t>the</a:t>
            </a:r>
            <a:r>
              <a:rPr lang="hr-HR" dirty="0" smtClean="0"/>
              <a:t> </a:t>
            </a:r>
            <a:r>
              <a:rPr lang="en-US" dirty="0" smtClean="0"/>
              <a:t>parliamentary </a:t>
            </a:r>
            <a:r>
              <a:rPr lang="en-US" dirty="0"/>
              <a:t>term.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dirty="0" smtClean="0"/>
              <a:t>Istražiti </a:t>
            </a:r>
            <a:r>
              <a:rPr lang="hr-HR" dirty="0" err="1" smtClean="0"/>
              <a:t>činjenic</a:t>
            </a:r>
            <a:r>
              <a:rPr lang="hr-HR" dirty="0" smtClean="0"/>
              <a:t>, saslušati, preporučiti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697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Primjena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The Bureau shall lay down implementing measures for this Code of </a:t>
            </a:r>
            <a:r>
              <a:rPr lang="en-US" dirty="0" smtClean="0"/>
              <a:t>Conduct,</a:t>
            </a:r>
            <a:r>
              <a:rPr lang="hr-HR" dirty="0" smtClean="0"/>
              <a:t> </a:t>
            </a:r>
            <a:r>
              <a:rPr lang="en-US" dirty="0" smtClean="0"/>
              <a:t>including </a:t>
            </a:r>
            <a:r>
              <a:rPr lang="en-US" dirty="0"/>
              <a:t>a monitoring procedure, and shall update the amounts referred to in </a:t>
            </a:r>
            <a:r>
              <a:rPr lang="en-US" dirty="0" smtClean="0"/>
              <a:t>Articles</a:t>
            </a:r>
            <a:r>
              <a:rPr lang="hr-HR" dirty="0" smtClean="0"/>
              <a:t> </a:t>
            </a:r>
            <a:r>
              <a:rPr lang="en-US" dirty="0" smtClean="0"/>
              <a:t>4 </a:t>
            </a:r>
            <a:r>
              <a:rPr lang="en-US" dirty="0"/>
              <a:t>and 5, when necessary.</a:t>
            </a:r>
          </a:p>
          <a:p>
            <a:pPr marL="0" indent="0">
              <a:buNone/>
            </a:pPr>
            <a:r>
              <a:rPr lang="en-US" dirty="0"/>
              <a:t>It may bring forward proposals for revision of this Code of Conduct.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Postoji Ured uz Savjetodavno vijeće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368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Obveze službenika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69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Služba obvezuje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Officials and other servants are required to observe both the provisions governing </a:t>
            </a:r>
            <a:r>
              <a:rPr lang="en-US" dirty="0" smtClean="0"/>
              <a:t>the</a:t>
            </a:r>
            <a:r>
              <a:rPr lang="hr-HR" dirty="0" smtClean="0"/>
              <a:t> </a:t>
            </a:r>
            <a:r>
              <a:rPr lang="en-US" dirty="0" smtClean="0"/>
              <a:t>performance </a:t>
            </a:r>
            <a:r>
              <a:rPr lang="en-US" dirty="0"/>
              <a:t>of their duties and certain provisions relating to their lives outside </a:t>
            </a:r>
            <a:r>
              <a:rPr lang="en-US" dirty="0" smtClean="0"/>
              <a:t>work.</a:t>
            </a:r>
            <a:r>
              <a:rPr lang="hr-HR" dirty="0" smtClean="0"/>
              <a:t> </a:t>
            </a:r>
            <a:r>
              <a:rPr lang="en-US" dirty="0" smtClean="0"/>
              <a:t>Although </a:t>
            </a:r>
            <a:r>
              <a:rPr lang="en-US" dirty="0"/>
              <a:t>they enjoy the freedoms accorded to all citizens, they must exercise them </a:t>
            </a:r>
            <a:r>
              <a:rPr lang="en-US" dirty="0" smtClean="0"/>
              <a:t>with</a:t>
            </a:r>
            <a:r>
              <a:rPr lang="hr-HR" dirty="0" smtClean="0"/>
              <a:t> </a:t>
            </a:r>
            <a:r>
              <a:rPr lang="en-US" dirty="0" smtClean="0"/>
              <a:t>due </a:t>
            </a:r>
            <a:r>
              <a:rPr lang="en-US" dirty="0"/>
              <a:t>regard to their obligations vis-à-vis the European Union institutions. The </a:t>
            </a:r>
            <a:r>
              <a:rPr lang="en-US" dirty="0" smtClean="0"/>
              <a:t>Staff</a:t>
            </a:r>
            <a:r>
              <a:rPr lang="hr-HR" dirty="0" smtClean="0"/>
              <a:t> </a:t>
            </a:r>
            <a:r>
              <a:rPr lang="en-US" dirty="0" smtClean="0"/>
              <a:t>Regulations </a:t>
            </a:r>
            <a:r>
              <a:rPr lang="en-US" dirty="0"/>
              <a:t>thus lay down a whole series of do's and don'ts that constitute </a:t>
            </a:r>
            <a:r>
              <a:rPr lang="en-US" dirty="0" smtClean="0"/>
              <a:t>obligations</a:t>
            </a:r>
            <a:r>
              <a:rPr lang="hr-HR" dirty="0" smtClean="0"/>
              <a:t> </a:t>
            </a:r>
            <a:r>
              <a:rPr lang="en-US" dirty="0" smtClean="0"/>
              <a:t>extending </a:t>
            </a:r>
            <a:r>
              <a:rPr lang="en-US" dirty="0"/>
              <a:t>beyond the sphere of </a:t>
            </a:r>
            <a:r>
              <a:rPr lang="en-US" dirty="0">
                <a:solidFill>
                  <a:srgbClr val="FF0000"/>
                </a:solidFill>
              </a:rPr>
              <a:t>performance of duties and relations with Parliament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encompass </a:t>
            </a:r>
            <a:r>
              <a:rPr lang="en-US" dirty="0">
                <a:solidFill>
                  <a:srgbClr val="FF0000"/>
                </a:solidFill>
              </a:rPr>
              <a:t>life outside work. </a:t>
            </a:r>
            <a:r>
              <a:rPr lang="en-US" dirty="0"/>
              <a:t>Infringements are punished by the appropriate </a:t>
            </a:r>
            <a:r>
              <a:rPr lang="en-US" dirty="0" smtClean="0"/>
              <a:t>authority</a:t>
            </a:r>
            <a:r>
              <a:rPr lang="hr-HR" dirty="0" smtClean="0"/>
              <a:t> </a:t>
            </a:r>
            <a:r>
              <a:rPr lang="en-US" dirty="0" smtClean="0"/>
              <a:t>().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Služba obvezuje i preko/više od ugovora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06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purpose of the code of conduct is to set out the professional and ethical </a:t>
            </a:r>
            <a:r>
              <a:rPr lang="en-US" dirty="0" smtClean="0"/>
              <a:t>obligations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officials and other servants and to provide greater insight into the spirit and the </a:t>
            </a:r>
            <a:r>
              <a:rPr lang="en-US" dirty="0" smtClean="0"/>
              <a:t>scope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provisions applicable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Cilj je postaviti profesionalne i etičke obaveze dužnosnicima i ostalim službenicima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8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Ostavka Europske komisije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Sve</a:t>
            </a:r>
            <a:r>
              <a:rPr lang="en-US" dirty="0"/>
              <a:t> je </a:t>
            </a:r>
            <a:r>
              <a:rPr lang="en-US" dirty="0" err="1"/>
              <a:t>započelo</a:t>
            </a:r>
            <a:r>
              <a:rPr lang="en-US" dirty="0"/>
              <a:t>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postavljanjem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o </a:t>
            </a:r>
            <a:r>
              <a:rPr lang="en-US" dirty="0" err="1"/>
              <a:t>zloupotrebama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 u </a:t>
            </a:r>
            <a:r>
              <a:rPr lang="en-US" dirty="0" err="1"/>
              <a:t>Europskom</a:t>
            </a:r>
            <a:r>
              <a:rPr lang="en-US" dirty="0"/>
              <a:t> </a:t>
            </a:r>
            <a:r>
              <a:rPr lang="en-US" dirty="0" err="1"/>
              <a:t>parlamentu</a:t>
            </a:r>
            <a:r>
              <a:rPr lang="en-US" dirty="0"/>
              <a:t> i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anonimnim</a:t>
            </a:r>
            <a:r>
              <a:rPr lang="en-US" dirty="0"/>
              <a:t> </a:t>
            </a:r>
            <a:r>
              <a:rPr lang="en-US" dirty="0" err="1"/>
              <a:t>pismom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optužuje</a:t>
            </a:r>
            <a:r>
              <a:rPr lang="en-US" dirty="0"/>
              <a:t> za </a:t>
            </a:r>
            <a:r>
              <a:rPr lang="en-US" dirty="0" err="1"/>
              <a:t>zloupotrebu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za </a:t>
            </a:r>
            <a:r>
              <a:rPr lang="en-US" dirty="0" err="1"/>
              <a:t>znanost</a:t>
            </a:r>
            <a:r>
              <a:rPr lang="en-US" dirty="0"/>
              <a:t> i </a:t>
            </a:r>
            <a:r>
              <a:rPr lang="en-US" dirty="0" err="1"/>
              <a:t>promicanje</a:t>
            </a:r>
            <a:r>
              <a:rPr lang="en-US" dirty="0"/>
              <a:t> </a:t>
            </a:r>
            <a:r>
              <a:rPr lang="en-US" dirty="0" err="1"/>
              <a:t>turizma</a:t>
            </a:r>
            <a:r>
              <a:rPr lang="en-US" dirty="0"/>
              <a:t>. </a:t>
            </a:r>
            <a:r>
              <a:rPr lang="en-US" dirty="0" err="1"/>
              <a:t>Nakon</a:t>
            </a:r>
            <a:r>
              <a:rPr lang="en-US" dirty="0"/>
              <a:t> toga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Parlamenta</a:t>
            </a:r>
            <a:r>
              <a:rPr lang="en-US" dirty="0"/>
              <a:t>  i </a:t>
            </a:r>
            <a:r>
              <a:rPr lang="en-US" dirty="0" err="1"/>
              <a:t>revizor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Paul van </a:t>
            </a:r>
            <a:r>
              <a:rPr lang="en-US" dirty="0" err="1"/>
              <a:t>Buitenen</a:t>
            </a:r>
            <a:r>
              <a:rPr lang="en-US" dirty="0"/>
              <a:t> </a:t>
            </a:r>
            <a:r>
              <a:rPr lang="en-US" dirty="0" err="1"/>
              <a:t>obavijestio</a:t>
            </a:r>
            <a:r>
              <a:rPr lang="en-US" dirty="0"/>
              <a:t> je </a:t>
            </a:r>
            <a:r>
              <a:rPr lang="en-US" dirty="0" err="1"/>
              <a:t>zastupnicu</a:t>
            </a:r>
            <a:r>
              <a:rPr lang="en-US" dirty="0"/>
              <a:t> </a:t>
            </a:r>
            <a:r>
              <a:rPr lang="en-US" dirty="0" err="1"/>
              <a:t>stranke</a:t>
            </a:r>
            <a:r>
              <a:rPr lang="en-US" dirty="0"/>
              <a:t> </a:t>
            </a:r>
            <a:r>
              <a:rPr lang="en-US" dirty="0" err="1"/>
              <a:t>Zelenih</a:t>
            </a:r>
            <a:r>
              <a:rPr lang="en-US" dirty="0"/>
              <a:t>, o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nezakonitosti</a:t>
            </a:r>
            <a:r>
              <a:rPr lang="en-US" dirty="0"/>
              <a:t>  i </a:t>
            </a:r>
            <a:r>
              <a:rPr lang="en-US" dirty="0" err="1"/>
              <a:t>neodgovarajućoj</a:t>
            </a:r>
            <a:r>
              <a:rPr lang="en-US" dirty="0"/>
              <a:t> </a:t>
            </a:r>
            <a:r>
              <a:rPr lang="en-US" dirty="0" err="1"/>
              <a:t>reakciji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nadređenih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pokušali</a:t>
            </a:r>
            <a:r>
              <a:rPr lang="en-US" dirty="0"/>
              <a:t> </a:t>
            </a:r>
            <a:r>
              <a:rPr lang="en-US" dirty="0" err="1"/>
              <a:t>zataškati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i </a:t>
            </a:r>
            <a:r>
              <a:rPr lang="en-US" dirty="0" err="1"/>
              <a:t>umanjiti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. </a:t>
            </a:r>
            <a:r>
              <a:rPr lang="en-US" dirty="0" err="1"/>
              <a:t>Koncem</a:t>
            </a:r>
            <a:r>
              <a:rPr lang="en-US" dirty="0"/>
              <a:t> </a:t>
            </a:r>
            <a:r>
              <a:rPr lang="en-US" dirty="0" err="1"/>
              <a:t>listopada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Europskog</a:t>
            </a:r>
            <a:r>
              <a:rPr lang="en-US" dirty="0"/>
              <a:t> </a:t>
            </a:r>
            <a:r>
              <a:rPr lang="en-US" dirty="0" err="1"/>
              <a:t>parlamenta</a:t>
            </a:r>
            <a:r>
              <a:rPr lang="en-US" dirty="0"/>
              <a:t>  </a:t>
            </a:r>
            <a:r>
              <a:rPr lang="en-US" dirty="0" err="1"/>
              <a:t>zahtijevao</a:t>
            </a:r>
            <a:r>
              <a:rPr lang="en-US" dirty="0"/>
              <a:t> je od </a:t>
            </a:r>
            <a:r>
              <a:rPr lang="en-US" dirty="0" err="1"/>
              <a:t>predsjednika</a:t>
            </a:r>
            <a:r>
              <a:rPr lang="en-US" dirty="0"/>
              <a:t> 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Jaquesa</a:t>
            </a:r>
            <a:r>
              <a:rPr lang="en-US" dirty="0"/>
              <a:t> </a:t>
            </a:r>
            <a:r>
              <a:rPr lang="en-US" dirty="0" err="1"/>
              <a:t>Santera</a:t>
            </a:r>
            <a:r>
              <a:rPr lang="en-US" dirty="0"/>
              <a:t> da </a:t>
            </a:r>
            <a:r>
              <a:rPr lang="en-US" dirty="0" err="1"/>
              <a:t>temeljem</a:t>
            </a:r>
            <a:r>
              <a:rPr lang="en-US" dirty="0"/>
              <a:t> </a:t>
            </a:r>
            <a:r>
              <a:rPr lang="en-US" dirty="0" err="1"/>
              <a:t>članka</a:t>
            </a:r>
            <a:r>
              <a:rPr lang="en-US" dirty="0"/>
              <a:t> 206. </a:t>
            </a:r>
            <a:r>
              <a:rPr lang="en-US" dirty="0" err="1"/>
              <a:t>Europskog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informira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o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optužbama</a:t>
            </a:r>
            <a:r>
              <a:rPr lang="en-US" dirty="0"/>
              <a:t>. 14. </a:t>
            </a:r>
            <a:r>
              <a:rPr lang="en-US" dirty="0" err="1"/>
              <a:t>siječnja</a:t>
            </a:r>
            <a:r>
              <a:rPr lang="en-US" dirty="0"/>
              <a:t> 1999.  </a:t>
            </a:r>
            <a:r>
              <a:rPr lang="en-US" dirty="0" err="1"/>
              <a:t>Europski</a:t>
            </a:r>
            <a:r>
              <a:rPr lang="en-US" dirty="0"/>
              <a:t> </a:t>
            </a:r>
            <a:r>
              <a:rPr lang="en-US" dirty="0" err="1"/>
              <a:t>parlament</a:t>
            </a:r>
            <a:r>
              <a:rPr lang="en-US" dirty="0"/>
              <a:t> </a:t>
            </a:r>
            <a:r>
              <a:rPr lang="en-US" dirty="0" err="1"/>
              <a:t>odlučio</a:t>
            </a:r>
            <a:r>
              <a:rPr lang="en-US" dirty="0"/>
              <a:t> je  </a:t>
            </a:r>
            <a:r>
              <a:rPr lang="en-US" dirty="0" err="1"/>
              <a:t>raspraviti</a:t>
            </a:r>
            <a:r>
              <a:rPr lang="en-US" dirty="0"/>
              <a:t> o  </a:t>
            </a:r>
            <a:r>
              <a:rPr lang="en-US" dirty="0" err="1"/>
              <a:t>efikasnosti</a:t>
            </a:r>
            <a:r>
              <a:rPr lang="en-US" dirty="0"/>
              <a:t> i </a:t>
            </a:r>
            <a:r>
              <a:rPr lang="en-US" dirty="0" err="1"/>
              <a:t>preglednosti</a:t>
            </a:r>
            <a:r>
              <a:rPr lang="en-US" dirty="0"/>
              <a:t> </a:t>
            </a:r>
            <a:r>
              <a:rPr lang="en-US" dirty="0" err="1"/>
              <a:t>trošenja</a:t>
            </a:r>
            <a:r>
              <a:rPr lang="en-US" dirty="0"/>
              <a:t> </a:t>
            </a:r>
            <a:r>
              <a:rPr lang="en-US" dirty="0" err="1"/>
              <a:t>proračuna</a:t>
            </a:r>
            <a:r>
              <a:rPr lang="en-US" dirty="0"/>
              <a:t> i  </a:t>
            </a:r>
            <a:r>
              <a:rPr lang="en-US" dirty="0" err="1"/>
              <a:t>predložio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"</a:t>
            </a:r>
            <a:r>
              <a:rPr lang="en-US" dirty="0" err="1"/>
              <a:t>skupine</a:t>
            </a:r>
            <a:r>
              <a:rPr lang="en-US" dirty="0"/>
              <a:t> </a:t>
            </a:r>
            <a:r>
              <a:rPr lang="en-US" dirty="0" err="1"/>
              <a:t>nezavisnih</a:t>
            </a:r>
            <a:r>
              <a:rPr lang="en-US" dirty="0"/>
              <a:t> </a:t>
            </a:r>
            <a:r>
              <a:rPr lang="en-US" dirty="0" err="1"/>
              <a:t>eksperata</a:t>
            </a:r>
            <a:r>
              <a:rPr lang="en-US" dirty="0"/>
              <a:t>"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pregledati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. 27. </a:t>
            </a:r>
            <a:r>
              <a:rPr lang="en-US" dirty="0" err="1"/>
              <a:t>siječnja</a:t>
            </a:r>
            <a:r>
              <a:rPr lang="en-US" dirty="0"/>
              <a:t> </a:t>
            </a:r>
            <a:r>
              <a:rPr lang="en-US" dirty="0" err="1"/>
              <a:t>dogovoren</a:t>
            </a:r>
            <a:r>
              <a:rPr lang="en-US" dirty="0"/>
              <a:t> je </a:t>
            </a:r>
            <a:r>
              <a:rPr lang="en-US" dirty="0" err="1"/>
              <a:t>sastav</a:t>
            </a:r>
            <a:r>
              <a:rPr lang="en-US" dirty="0"/>
              <a:t> i </a:t>
            </a:r>
            <a:r>
              <a:rPr lang="en-US" dirty="0" err="1"/>
              <a:t>ovlaštenja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skupine</a:t>
            </a:r>
            <a:r>
              <a:rPr lang="en-US" dirty="0"/>
              <a:t>, a </a:t>
            </a:r>
            <a:r>
              <a:rPr lang="en-US" dirty="0" err="1"/>
              <a:t>početkom</a:t>
            </a:r>
            <a:r>
              <a:rPr lang="en-US" dirty="0"/>
              <a:t> </a:t>
            </a:r>
            <a:r>
              <a:rPr lang="en-US" dirty="0" err="1"/>
              <a:t>veljače</a:t>
            </a:r>
            <a:r>
              <a:rPr lang="en-US" dirty="0"/>
              <a:t> </a:t>
            </a:r>
            <a:r>
              <a:rPr lang="en-US" dirty="0" err="1"/>
              <a:t>započeo</a:t>
            </a:r>
            <a:r>
              <a:rPr lang="en-US" dirty="0"/>
              <a:t> je </a:t>
            </a:r>
            <a:r>
              <a:rPr lang="en-US" dirty="0" err="1"/>
              <a:t>njen</a:t>
            </a:r>
            <a:r>
              <a:rPr lang="en-US" dirty="0"/>
              <a:t> rad. </a:t>
            </a:r>
            <a:r>
              <a:rPr lang="en-US" b="1" dirty="0" err="1">
                <a:solidFill>
                  <a:srgbClr val="FF0000"/>
                </a:solidFill>
              </a:rPr>
              <a:t>Nakon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šest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tjedana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skupina</a:t>
            </a:r>
            <a:r>
              <a:rPr lang="en-US" b="1" dirty="0">
                <a:solidFill>
                  <a:srgbClr val="FF0000"/>
                </a:solidFill>
              </a:rPr>
              <a:t> je </a:t>
            </a:r>
            <a:r>
              <a:rPr lang="en-US" b="1" dirty="0" err="1">
                <a:solidFill>
                  <a:srgbClr val="FF0000"/>
                </a:solidFill>
              </a:rPr>
              <a:t>podnijela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izvješće</a:t>
            </a:r>
            <a:r>
              <a:rPr lang="en-US" b="1" dirty="0">
                <a:solidFill>
                  <a:srgbClr val="FF0000"/>
                </a:solidFill>
              </a:rPr>
              <a:t>, a </a:t>
            </a:r>
            <a:r>
              <a:rPr lang="en-US" b="1" dirty="0" err="1">
                <a:solidFill>
                  <a:srgbClr val="FF0000"/>
                </a:solidFill>
              </a:rPr>
              <a:t>Komisija</a:t>
            </a:r>
            <a:r>
              <a:rPr lang="en-US" b="1" dirty="0">
                <a:solidFill>
                  <a:srgbClr val="FF0000"/>
                </a:solidFill>
              </a:rPr>
              <a:t> je </a:t>
            </a:r>
            <a:r>
              <a:rPr lang="en-US" b="1" dirty="0" err="1">
                <a:solidFill>
                  <a:srgbClr val="FF0000"/>
                </a:solidFill>
              </a:rPr>
              <a:t>odmah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podnijela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ostavku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589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Obveze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obligation as regards independence is an absolute requirement incumbent on </a:t>
            </a:r>
            <a:r>
              <a:rPr lang="en-US" dirty="0" smtClean="0"/>
              <a:t>EU</a:t>
            </a:r>
            <a:r>
              <a:rPr lang="hr-HR" dirty="0" smtClean="0"/>
              <a:t> </a:t>
            </a:r>
            <a:r>
              <a:rPr lang="en-US" dirty="0" smtClean="0"/>
              <a:t>officials </a:t>
            </a:r>
            <a:r>
              <a:rPr lang="en-US" dirty="0"/>
              <a:t>and other staff in relation to national authorities (including the States of </a:t>
            </a:r>
            <a:r>
              <a:rPr lang="en-US" dirty="0" smtClean="0"/>
              <a:t>which</a:t>
            </a:r>
            <a:r>
              <a:rPr lang="hr-HR" dirty="0" smtClean="0"/>
              <a:t> </a:t>
            </a:r>
            <a:r>
              <a:rPr lang="en-US" dirty="0" smtClean="0"/>
              <a:t>they </a:t>
            </a:r>
            <a:r>
              <a:rPr lang="en-US" dirty="0"/>
              <a:t>are nationals, political forces and pressure groups) and implies that they must </a:t>
            </a:r>
            <a:r>
              <a:rPr lang="en-US" dirty="0" smtClean="0"/>
              <a:t>act</a:t>
            </a:r>
            <a:r>
              <a:rPr lang="hr-H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personal impartiality in order to further the interests of the European Union.</a:t>
            </a:r>
          </a:p>
          <a:p>
            <a:pPr marL="0" indent="0">
              <a:buNone/>
            </a:pPr>
            <a:r>
              <a:rPr lang="en-US" dirty="0"/>
              <a:t>2. EU officials and other staff 'shall carry out [their] duties and conduct [themselves] </a:t>
            </a:r>
            <a:r>
              <a:rPr lang="en-US" dirty="0" smtClean="0"/>
              <a:t>solely</a:t>
            </a:r>
            <a:r>
              <a:rPr lang="hr-H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interests of the Communities in mind. [They] shall neither seek nor </a:t>
            </a:r>
            <a:r>
              <a:rPr lang="en-US" dirty="0" smtClean="0"/>
              <a:t>take</a:t>
            </a:r>
            <a:r>
              <a:rPr lang="hr-HR" dirty="0" smtClean="0"/>
              <a:t> </a:t>
            </a:r>
            <a:r>
              <a:rPr lang="en-US" dirty="0" smtClean="0"/>
              <a:t>instructions </a:t>
            </a:r>
            <a:r>
              <a:rPr lang="en-US" dirty="0"/>
              <a:t>from any government, authority,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institution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4000" b="1" dirty="0" smtClean="0">
                <a:solidFill>
                  <a:srgbClr val="FF0000"/>
                </a:solidFill>
              </a:rPr>
              <a:t>Nezavisnost i nepristranost i od države porijekla</a:t>
            </a:r>
          </a:p>
          <a:p>
            <a:r>
              <a:rPr lang="hr-HR" sz="4000" b="1" dirty="0" smtClean="0">
                <a:solidFill>
                  <a:srgbClr val="FF0000"/>
                </a:solidFill>
              </a:rPr>
              <a:t>Prednost interesu UNIJE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0882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Inicijativa: tko brine- savjest brine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 guarantee such independence, Articles 11, 11a, 12b and 13 of the Staff </a:t>
            </a:r>
            <a:r>
              <a:rPr lang="en-US" dirty="0" smtClean="0"/>
              <a:t>Regulations</a:t>
            </a:r>
            <a:r>
              <a:rPr lang="hr-HR" dirty="0" smtClean="0"/>
              <a:t> </a:t>
            </a:r>
            <a:r>
              <a:rPr lang="en-US" dirty="0" smtClean="0"/>
              <a:t>lay </a:t>
            </a:r>
            <a:r>
              <a:rPr lang="en-US" dirty="0"/>
              <a:t>down a system of express </a:t>
            </a:r>
            <a:r>
              <a:rPr lang="en-US" dirty="0" err="1"/>
              <a:t>authorisation</a:t>
            </a:r>
            <a:r>
              <a:rPr lang="en-US" dirty="0"/>
              <a:t> and notification obligations. Since they </a:t>
            </a:r>
            <a:r>
              <a:rPr lang="en-US" dirty="0" smtClean="0"/>
              <a:t>have</a:t>
            </a:r>
            <a:r>
              <a:rPr lang="hr-H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cooperate faithfully with Parliament, officials and other staff must, </a:t>
            </a:r>
            <a:r>
              <a:rPr lang="en-US" sz="3000" dirty="0">
                <a:solidFill>
                  <a:srgbClr val="FF0000"/>
                </a:solidFill>
              </a:rPr>
              <a:t>on their </a:t>
            </a:r>
            <a:r>
              <a:rPr lang="en-US" sz="3000" dirty="0" smtClean="0">
                <a:solidFill>
                  <a:srgbClr val="FF0000"/>
                </a:solidFill>
              </a:rPr>
              <a:t>own</a:t>
            </a:r>
            <a:r>
              <a:rPr lang="hr-HR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initiative</a:t>
            </a:r>
            <a:r>
              <a:rPr lang="en-US" dirty="0"/>
              <a:t>, notify information concerning their personal situation or seek the </a:t>
            </a:r>
            <a:r>
              <a:rPr lang="en-US" dirty="0" err="1" smtClean="0"/>
              <a:t>necessarypermission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Etička obaveza i inicijativa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12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Dozvoljeno uz </a:t>
            </a:r>
            <a:r>
              <a:rPr lang="hr-HR" dirty="0" err="1" smtClean="0"/>
              <a:t>uvijet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dirty="0" smtClean="0"/>
              <a:t>P</a:t>
            </a:r>
            <a:r>
              <a:rPr lang="en-US" dirty="0" err="1" smtClean="0"/>
              <a:t>ermission</a:t>
            </a:r>
            <a:r>
              <a:rPr lang="en-US" dirty="0" smtClean="0"/>
              <a:t> </a:t>
            </a:r>
            <a:r>
              <a:rPr lang="en-US" dirty="0"/>
              <a:t>must be obtained from the appropriate authority before officials may </a:t>
            </a:r>
            <a:r>
              <a:rPr lang="en-US" dirty="0" smtClean="0"/>
              <a:t>accept</a:t>
            </a:r>
            <a:r>
              <a:rPr lang="hr-H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any government or from any source outside the institution 'any </a:t>
            </a:r>
            <a:r>
              <a:rPr lang="en-US" dirty="0" err="1"/>
              <a:t>honour</a:t>
            </a:r>
            <a:r>
              <a:rPr lang="en-US" dirty="0"/>
              <a:t>, </a:t>
            </a:r>
            <a:r>
              <a:rPr lang="hr-HR" dirty="0"/>
              <a:t>d</a:t>
            </a:r>
            <a:r>
              <a:rPr lang="en-US" dirty="0" err="1" smtClean="0"/>
              <a:t>ecoration</a:t>
            </a:r>
            <a:r>
              <a:rPr lang="en-US" dirty="0" smtClean="0"/>
              <a:t>,</a:t>
            </a:r>
            <a:r>
              <a:rPr lang="hr-HR" dirty="0" smtClean="0"/>
              <a:t> </a:t>
            </a:r>
            <a:r>
              <a:rPr lang="en-US" dirty="0" err="1" smtClean="0"/>
              <a:t>favour</a:t>
            </a:r>
            <a:r>
              <a:rPr lang="en-US" dirty="0"/>
              <a:t>, gift or payment of any kind whatever, except for services rendered either </a:t>
            </a:r>
            <a:r>
              <a:rPr lang="en-US" dirty="0" smtClean="0"/>
              <a:t>before[their</a:t>
            </a:r>
            <a:r>
              <a:rPr lang="en-US" dirty="0"/>
              <a:t>] </a:t>
            </a:r>
            <a:r>
              <a:rPr lang="hr-HR" dirty="0" smtClean="0"/>
              <a:t>a</a:t>
            </a:r>
            <a:r>
              <a:rPr lang="en-US" dirty="0" err="1" smtClean="0"/>
              <a:t>ppointment</a:t>
            </a:r>
            <a:r>
              <a:rPr lang="en-US" dirty="0" smtClean="0"/>
              <a:t> </a:t>
            </a:r>
            <a:r>
              <a:rPr lang="en-US" dirty="0"/>
              <a:t>or during special leave for military or other national service and </a:t>
            </a:r>
            <a:r>
              <a:rPr lang="en-US" dirty="0" smtClean="0"/>
              <a:t>in</a:t>
            </a:r>
            <a:r>
              <a:rPr lang="hr-HR" dirty="0" smtClean="0"/>
              <a:t> </a:t>
            </a:r>
            <a:r>
              <a:rPr lang="en-US" dirty="0" smtClean="0"/>
              <a:t>respect </a:t>
            </a:r>
            <a:r>
              <a:rPr lang="en-US" dirty="0"/>
              <a:t>of such </a:t>
            </a:r>
            <a:r>
              <a:rPr lang="en-US" dirty="0" err="1" smtClean="0"/>
              <a:t>servi</a:t>
            </a:r>
            <a:r>
              <a:rPr lang="hr-HR" dirty="0" smtClean="0"/>
              <a:t> </a:t>
            </a:r>
            <a:r>
              <a:rPr lang="en-US" dirty="0" err="1" smtClean="0"/>
              <a:t>ce</a:t>
            </a:r>
            <a:r>
              <a:rPr lang="en-US" dirty="0"/>
              <a:t>' (Staff Regulations, Article 11, second subparagraph).</a:t>
            </a:r>
          </a:p>
          <a:p>
            <a:pPr marL="0" indent="0">
              <a:buNone/>
            </a:pPr>
            <a:r>
              <a:rPr lang="en-US" dirty="0" smtClean="0"/>
              <a:t>2.3</a:t>
            </a:r>
            <a:r>
              <a:rPr lang="en-US" dirty="0"/>
              <a:t>. Officials and other servants need to be keenly aware of the risks to which they might </a:t>
            </a:r>
            <a:r>
              <a:rPr lang="en-US" dirty="0" err="1" smtClean="0"/>
              <a:t>beexposed</a:t>
            </a:r>
            <a:r>
              <a:rPr lang="en-US" dirty="0" smtClean="0"/>
              <a:t> </a:t>
            </a:r>
            <a:r>
              <a:rPr lang="en-US" dirty="0"/>
              <a:t>(not least from the disciplinary point of view) on account of the </a:t>
            </a:r>
            <a:r>
              <a:rPr lang="en-US" dirty="0" smtClean="0"/>
              <a:t>aggressive</a:t>
            </a:r>
            <a:r>
              <a:rPr lang="hr-HR" dirty="0" smtClean="0"/>
              <a:t> </a:t>
            </a:r>
            <a:r>
              <a:rPr lang="en-US" dirty="0" smtClean="0"/>
              <a:t>business </a:t>
            </a:r>
            <a:r>
              <a:rPr lang="en-US" dirty="0"/>
              <a:t>practices of certain companies or possible offers of employment in the </a:t>
            </a:r>
            <a:r>
              <a:rPr lang="en-US" dirty="0" smtClean="0"/>
              <a:t>private</a:t>
            </a:r>
            <a:r>
              <a:rPr lang="hr-HR" dirty="0" smtClean="0"/>
              <a:t> </a:t>
            </a:r>
            <a:r>
              <a:rPr lang="en-US" dirty="0" smtClean="0"/>
              <a:t>sector </a:t>
            </a:r>
            <a:r>
              <a:rPr lang="en-US" dirty="0"/>
              <a:t>after they have left Parliament's service.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Dozvola za prihvaćanje priznanja</a:t>
            </a:r>
          </a:p>
          <a:p>
            <a:r>
              <a:rPr lang="hr-HR" dirty="0" smtClean="0"/>
              <a:t>Odolite agresivnim zahtjevima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53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precisely, officials or other servants are prohibited under Article 15 of the </a:t>
            </a:r>
            <a:r>
              <a:rPr lang="en-US" dirty="0" smtClean="0"/>
              <a:t>Staff</a:t>
            </a:r>
            <a:r>
              <a:rPr lang="hr-HR" dirty="0" smtClean="0"/>
              <a:t> </a:t>
            </a:r>
            <a:r>
              <a:rPr lang="en-US" dirty="0" smtClean="0"/>
              <a:t>Regulations </a:t>
            </a:r>
            <a:r>
              <a:rPr lang="en-US" dirty="0"/>
              <a:t>from pursuing gainful employment other than public office. On the </a:t>
            </a:r>
            <a:r>
              <a:rPr lang="en-US" dirty="0" smtClean="0"/>
              <a:t>other</a:t>
            </a:r>
            <a:r>
              <a:rPr lang="hr-HR" dirty="0" smtClean="0"/>
              <a:t> </a:t>
            </a:r>
            <a:r>
              <a:rPr lang="en-US" dirty="0" smtClean="0"/>
              <a:t>hand</a:t>
            </a:r>
            <a:r>
              <a:rPr lang="en-US" dirty="0"/>
              <a:t>, this ban does not apply if the official or other servant is granted leave on </a:t>
            </a:r>
            <a:r>
              <a:rPr lang="en-US" dirty="0" smtClean="0"/>
              <a:t>personal</a:t>
            </a:r>
            <a:r>
              <a:rPr lang="hr-HR" dirty="0" smtClean="0"/>
              <a:t> </a:t>
            </a:r>
            <a:r>
              <a:rPr lang="en-US" dirty="0" smtClean="0"/>
              <a:t>grounds (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Nema posla van dužnosti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509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Nagrade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official or other servant who has been permitted to carry on an outside activity </a:t>
            </a:r>
            <a:r>
              <a:rPr lang="en-US" dirty="0" smtClean="0"/>
              <a:t>may</a:t>
            </a:r>
            <a:r>
              <a:rPr lang="hr-H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accept any payment other than refunds of costs related directly or indirectly to </a:t>
            </a:r>
            <a:r>
              <a:rPr lang="en-US" dirty="0" smtClean="0"/>
              <a:t>that</a:t>
            </a:r>
            <a:r>
              <a:rPr lang="hr-HR" dirty="0" smtClean="0"/>
              <a:t> </a:t>
            </a:r>
            <a:r>
              <a:rPr lang="en-US" dirty="0" smtClean="0"/>
              <a:t>activity</a:t>
            </a:r>
            <a:r>
              <a:rPr lang="en-US" dirty="0"/>
              <a:t>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Nema primanja i nagrada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70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Sukob interesa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Officials and other servants may not hold personal interests likely to conflict with </a:t>
            </a:r>
            <a:r>
              <a:rPr lang="en-US" dirty="0" smtClean="0"/>
              <a:t>those</a:t>
            </a:r>
            <a:r>
              <a:rPr lang="hr-H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Community or their institutions. Accordingly, the Staff Regulations prohibit them</a:t>
            </a:r>
          </a:p>
          <a:p>
            <a:r>
              <a:rPr lang="en-US" dirty="0"/>
              <a:t>(for example) from keeping or acquiring, directly or indirectly, in undertakings </a:t>
            </a:r>
            <a:r>
              <a:rPr lang="en-US" dirty="0" smtClean="0"/>
              <a:t>which</a:t>
            </a:r>
            <a:r>
              <a:rPr lang="hr-H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subject to the authority of the institution to which they belong or which have </a:t>
            </a:r>
            <a:r>
              <a:rPr lang="en-US" dirty="0" smtClean="0"/>
              <a:t>dealings</a:t>
            </a:r>
            <a:r>
              <a:rPr lang="hr-HR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that institution, any interest of such kind or magnitude as might impair </a:t>
            </a:r>
            <a:r>
              <a:rPr lang="en-US" dirty="0" smtClean="0"/>
              <a:t>their</a:t>
            </a:r>
            <a:r>
              <a:rPr lang="hr-HR" dirty="0" smtClean="0"/>
              <a:t> </a:t>
            </a:r>
            <a:r>
              <a:rPr lang="en-US" dirty="0" smtClean="0"/>
              <a:t>independence </a:t>
            </a:r>
            <a:r>
              <a:rPr lang="en-US" dirty="0"/>
              <a:t>in the performance of their duties (Article 11a(3) of the Staff Regulations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Osobni interes svakako prijaviti</a:t>
            </a:r>
          </a:p>
          <a:p>
            <a:r>
              <a:rPr lang="hr-HR" dirty="0" smtClean="0"/>
              <a:t>Tražiti izuzeće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28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Ništa ne smije utjecati na dužnost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Staff Regulations stipulate that officials shall refrain from any action or </a:t>
            </a:r>
            <a:r>
              <a:rPr lang="en-US" dirty="0" err="1" smtClean="0"/>
              <a:t>behaviour</a:t>
            </a:r>
            <a:r>
              <a:rPr lang="hr-HR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might reflect adversely upon their position (Article 12 of the Staff Regulations).</a:t>
            </a:r>
          </a:p>
          <a:p>
            <a:pPr marL="0" indent="0">
              <a:buNone/>
            </a:pPr>
            <a:r>
              <a:rPr lang="en-US" dirty="0"/>
              <a:t>2. The above provision raises the issue of the general obligation as regards </a:t>
            </a:r>
            <a:r>
              <a:rPr lang="en-US" dirty="0" smtClean="0"/>
              <a:t>circumspection</a:t>
            </a:r>
            <a:r>
              <a:rPr lang="hr-HR" dirty="0" smtClean="0"/>
              <a:t> </a:t>
            </a:r>
            <a:r>
              <a:rPr lang="en-US" dirty="0" smtClean="0"/>
              <a:t>whereby </a:t>
            </a:r>
            <a:r>
              <a:rPr lang="en-US" dirty="0"/>
              <a:t>officials and other servants, while enjoying the freedom of opinion </a:t>
            </a:r>
            <a:r>
              <a:rPr lang="en-US" dirty="0" smtClean="0"/>
              <a:t>and</a:t>
            </a:r>
            <a:r>
              <a:rPr lang="hr-HR" dirty="0" smtClean="0"/>
              <a:t> </a:t>
            </a:r>
            <a:r>
              <a:rPr lang="en-US" dirty="0" smtClean="0"/>
              <a:t>expression </a:t>
            </a:r>
            <a:r>
              <a:rPr lang="en-US" dirty="0"/>
              <a:t>which constitutes a fundamental human right, must observe a degree </a:t>
            </a:r>
            <a:r>
              <a:rPr lang="en-US" dirty="0" smtClean="0"/>
              <a:t>of</a:t>
            </a:r>
            <a:r>
              <a:rPr lang="hr-HR" dirty="0" smtClean="0"/>
              <a:t> </a:t>
            </a:r>
            <a:r>
              <a:rPr lang="en-US" dirty="0" smtClean="0"/>
              <a:t>moderation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Oprez pri radu radi potencijalnog sukoba interes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434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Uvijek na raspoložbi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Duty to be constantly at Parliament's </a:t>
            </a:r>
            <a:r>
              <a:rPr lang="en-US" dirty="0" smtClean="0"/>
              <a:t>disposal</a:t>
            </a:r>
            <a:endParaRPr lang="hr-HR" dirty="0" smtClean="0"/>
          </a:p>
          <a:p>
            <a:r>
              <a:rPr lang="en-US" dirty="0"/>
              <a:t>Duty of officials and other servants to perform the tasks assigned to </a:t>
            </a:r>
            <a:r>
              <a:rPr lang="en-US" dirty="0" smtClean="0"/>
              <a:t>them</a:t>
            </a:r>
            <a:endParaRPr lang="hr-HR" dirty="0" smtClean="0"/>
          </a:p>
          <a:p>
            <a:r>
              <a:rPr lang="en-US" dirty="0"/>
              <a:t>Ban on the insulting of colleagues' </a:t>
            </a:r>
            <a:r>
              <a:rPr lang="en-US" dirty="0" smtClean="0"/>
              <a:t>dignity</a:t>
            </a:r>
            <a:endParaRPr lang="hr-HR" dirty="0" smtClean="0"/>
          </a:p>
          <a:p>
            <a:r>
              <a:rPr lang="en-US" dirty="0"/>
              <a:t>Obligation to cooperate loyally with the institution and its </a:t>
            </a:r>
            <a:r>
              <a:rPr lang="en-US" dirty="0" smtClean="0"/>
              <a:t>authorities</a:t>
            </a:r>
            <a:endParaRPr lang="hr-HR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err="1" smtClean="0"/>
              <a:t>Noblesse</a:t>
            </a:r>
            <a:r>
              <a:rPr lang="hr-HR" dirty="0" smtClean="0"/>
              <a:t> </a:t>
            </a:r>
            <a:r>
              <a:rPr lang="hr-HR" dirty="0" err="1" smtClean="0"/>
              <a:t>oblige</a:t>
            </a:r>
            <a:endParaRPr lang="hr-HR" dirty="0" smtClean="0"/>
          </a:p>
          <a:p>
            <a:r>
              <a:rPr lang="hr-HR" dirty="0" smtClean="0"/>
              <a:t>Paziti na dostojanstvo i drugih</a:t>
            </a:r>
          </a:p>
          <a:p>
            <a:r>
              <a:rPr lang="hr-HR" dirty="0" smtClean="0"/>
              <a:t>Lojalnost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00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Otvorenost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accordance with the relevant applicable rules the European Civil Service </a:t>
            </a:r>
            <a:r>
              <a:rPr lang="en-US" dirty="0" smtClean="0"/>
              <a:t>must</a:t>
            </a:r>
            <a:r>
              <a:rPr lang="hr-H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both open and accessible to citizens, since decisions taken at EU level </a:t>
            </a:r>
            <a:r>
              <a:rPr lang="en-US" dirty="0" smtClean="0"/>
              <a:t>are</a:t>
            </a:r>
            <a:r>
              <a:rPr lang="hr-HR" dirty="0" smtClean="0"/>
              <a:t> </a:t>
            </a:r>
            <a:r>
              <a:rPr lang="en-US" dirty="0" smtClean="0"/>
              <a:t>having </a:t>
            </a:r>
            <a:r>
              <a:rPr lang="en-US" dirty="0"/>
              <a:t>an increasingly direct impact on the various aspects of European </a:t>
            </a:r>
            <a:r>
              <a:rPr lang="en-US" dirty="0" smtClean="0"/>
              <a:t>citizens‘</a:t>
            </a:r>
            <a:r>
              <a:rPr lang="hr-HR" dirty="0" smtClean="0"/>
              <a:t> </a:t>
            </a:r>
            <a:r>
              <a:rPr lang="en-US" dirty="0" smtClean="0"/>
              <a:t>everyday </a:t>
            </a:r>
            <a:r>
              <a:rPr lang="en-US" dirty="0"/>
              <a:t>lives.</a:t>
            </a:r>
          </a:p>
          <a:p>
            <a:r>
              <a:rPr lang="en-US" dirty="0" smtClean="0"/>
              <a:t>Parliament </a:t>
            </a:r>
            <a:r>
              <a:rPr lang="en-US" dirty="0"/>
              <a:t>must consequently take the steps required to enable it to adapt </a:t>
            </a:r>
            <a:r>
              <a:rPr lang="en-US" dirty="0" smtClean="0"/>
              <a:t>its</a:t>
            </a:r>
            <a:r>
              <a:rPr lang="hr-HR" dirty="0" smtClean="0"/>
              <a:t> </a:t>
            </a:r>
            <a:r>
              <a:rPr lang="en-US" dirty="0" smtClean="0"/>
              <a:t>management </a:t>
            </a:r>
            <a:r>
              <a:rPr lang="en-US" dirty="0"/>
              <a:t>style and administrative ethos so as to make for </a:t>
            </a:r>
            <a:r>
              <a:rPr lang="en-US" dirty="0" smtClean="0"/>
              <a:t>better</a:t>
            </a:r>
            <a:r>
              <a:rPr lang="hr-HR" dirty="0" smtClean="0"/>
              <a:t> </a:t>
            </a:r>
            <a:r>
              <a:rPr lang="en-US" dirty="0" smtClean="0"/>
              <a:t>communication </a:t>
            </a:r>
            <a:r>
              <a:rPr lang="en-US" dirty="0"/>
              <a:t>with the public.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Pristupačnost građanima</a:t>
            </a:r>
          </a:p>
          <a:p>
            <a:r>
              <a:rPr lang="hr-HR" dirty="0" smtClean="0"/>
              <a:t>Transparentnost institucije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51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Administrative openness</a:t>
            </a:r>
          </a:p>
          <a:p>
            <a:r>
              <a:rPr lang="en-US" dirty="0"/>
              <a:t>1. Any written request sent by a person from outside the institution to one </a:t>
            </a:r>
            <a:r>
              <a:rPr lang="en-US" dirty="0" err="1" smtClean="0"/>
              <a:t>ofParliament's</a:t>
            </a:r>
            <a:r>
              <a:rPr lang="en-US" dirty="0" smtClean="0"/>
              <a:t> </a:t>
            </a:r>
            <a:r>
              <a:rPr lang="en-US" dirty="0"/>
              <a:t>administrative departments must be dealt with as quickly as possible.</a:t>
            </a:r>
          </a:p>
          <a:p>
            <a:r>
              <a:rPr lang="en-US" dirty="0"/>
              <a:t>In accordance with the applicable rules the reply shall be drafted in the </a:t>
            </a:r>
            <a:r>
              <a:rPr lang="en-US" dirty="0" smtClean="0"/>
              <a:t>EU</a:t>
            </a:r>
            <a:r>
              <a:rPr lang="hr-HR" dirty="0" smtClean="0"/>
              <a:t> </a:t>
            </a:r>
            <a:r>
              <a:rPr lang="en-US" dirty="0" smtClean="0"/>
              <a:t>official </a:t>
            </a:r>
            <a:r>
              <a:rPr lang="en-US" dirty="0"/>
              <a:t>language used by the applicant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Hitno postupanje</a:t>
            </a:r>
          </a:p>
          <a:p>
            <a:r>
              <a:rPr lang="hr-HR" dirty="0" smtClean="0"/>
              <a:t>Jezik razumljiv stranci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24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pisalo u izvješću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pronađeno</a:t>
            </a:r>
            <a:r>
              <a:rPr lang="en-US" dirty="0"/>
              <a:t> </a:t>
            </a:r>
            <a:r>
              <a:rPr lang="en-US" dirty="0" err="1"/>
              <a:t>nijedno</a:t>
            </a:r>
            <a:r>
              <a:rPr lang="en-US" dirty="0"/>
              <a:t> </a:t>
            </a:r>
            <a:r>
              <a:rPr lang="en-US" dirty="0" err="1"/>
              <a:t>kažnjivo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za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osobno</a:t>
            </a:r>
            <a:r>
              <a:rPr lang="en-US" dirty="0"/>
              <a:t> </a:t>
            </a:r>
            <a:r>
              <a:rPr lang="en-US" dirty="0" err="1"/>
              <a:t>odgovarali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. Oni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za </a:t>
            </a:r>
            <a:r>
              <a:rPr lang="en-US" dirty="0" err="1"/>
              <a:t>stanje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oblastima</a:t>
            </a:r>
            <a:r>
              <a:rPr lang="en-US" dirty="0"/>
              <a:t> , </a:t>
            </a:r>
            <a:r>
              <a:rPr lang="en-US" dirty="0" err="1"/>
              <a:t>te</a:t>
            </a:r>
            <a:r>
              <a:rPr lang="en-US" dirty="0"/>
              <a:t> se </a:t>
            </a:r>
            <a:r>
              <a:rPr lang="en-US" dirty="0" err="1"/>
              <a:t>navodi</a:t>
            </a:r>
            <a:r>
              <a:rPr lang="en-US" dirty="0"/>
              <a:t>: "</a:t>
            </a:r>
            <a:r>
              <a:rPr lang="en-US" dirty="0" err="1"/>
              <a:t>gubitak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tešku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za  '</a:t>
            </a:r>
            <a:r>
              <a:rPr lang="en-US" dirty="0" err="1"/>
              <a:t>ministre</a:t>
            </a:r>
            <a:r>
              <a:rPr lang="en-US" dirty="0"/>
              <a:t>' </a:t>
            </a:r>
            <a:r>
              <a:rPr lang="en-US" dirty="0" err="1"/>
              <a:t>osobno</a:t>
            </a:r>
            <a:r>
              <a:rPr lang="en-US" dirty="0"/>
              <a:t> i </a:t>
            </a:r>
            <a:r>
              <a:rPr lang="en-US" dirty="0" err="1"/>
              <a:t>Komisiju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". </a:t>
            </a:r>
            <a:r>
              <a:rPr lang="en-US" dirty="0" err="1"/>
              <a:t>kaže</a:t>
            </a:r>
            <a:r>
              <a:rPr lang="en-US" dirty="0"/>
              <a:t> se </a:t>
            </a:r>
            <a:r>
              <a:rPr lang="en-US" dirty="0" err="1"/>
              <a:t>dalje</a:t>
            </a:r>
            <a:r>
              <a:rPr lang="en-US" dirty="0"/>
              <a:t>: "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jednostavnu</a:t>
            </a:r>
            <a:r>
              <a:rPr lang="en-US" dirty="0"/>
              <a:t>, </a:t>
            </a:r>
            <a:r>
              <a:rPr lang="en-US" dirty="0" err="1"/>
              <a:t>brzu</a:t>
            </a:r>
            <a:r>
              <a:rPr lang="en-US" dirty="0"/>
              <a:t> i </a:t>
            </a:r>
            <a:r>
              <a:rPr lang="en-US" dirty="0" err="1"/>
              <a:t>praktičnu</a:t>
            </a:r>
            <a:r>
              <a:rPr lang="en-US" dirty="0"/>
              <a:t> </a:t>
            </a:r>
            <a:r>
              <a:rPr lang="en-US" dirty="0" err="1"/>
              <a:t>internu</a:t>
            </a:r>
            <a:r>
              <a:rPr lang="en-US" dirty="0"/>
              <a:t> </a:t>
            </a:r>
            <a:r>
              <a:rPr lang="en-US" dirty="0" err="1"/>
              <a:t>financijsku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za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individualne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za </a:t>
            </a:r>
            <a:r>
              <a:rPr lang="en-US" dirty="0" err="1"/>
              <a:t>nezakonitosti</a:t>
            </a:r>
            <a:r>
              <a:rPr lang="en-US" dirty="0"/>
              <a:t>… </a:t>
            </a:r>
            <a:r>
              <a:rPr lang="en-US" dirty="0" err="1"/>
              <a:t>iskušenje</a:t>
            </a:r>
            <a:r>
              <a:rPr lang="en-US" dirty="0"/>
              <a:t> da se </a:t>
            </a:r>
            <a:r>
              <a:rPr lang="en-US" dirty="0" err="1"/>
              <a:t>izbjegne</a:t>
            </a:r>
            <a:r>
              <a:rPr lang="en-US" dirty="0"/>
              <a:t> </a:t>
            </a:r>
            <a:r>
              <a:rPr lang="en-US" dirty="0" err="1"/>
              <a:t>objektiva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je </a:t>
            </a:r>
            <a:r>
              <a:rPr lang="en-US" dirty="0" err="1"/>
              <a:t>opasna</a:t>
            </a:r>
            <a:r>
              <a:rPr lang="en-US" dirty="0"/>
              <a:t>. </a:t>
            </a:r>
            <a:r>
              <a:rPr lang="en-US" dirty="0" err="1"/>
              <a:t>Objektivna</a:t>
            </a:r>
            <a:r>
              <a:rPr lang="en-US" dirty="0"/>
              <a:t> </a:t>
            </a:r>
            <a:r>
              <a:rPr lang="en-US" dirty="0" err="1"/>
              <a:t>politička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je u </a:t>
            </a:r>
            <a:r>
              <a:rPr lang="en-US" dirty="0" err="1"/>
              <a:t>krajnjem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pokazatelj</a:t>
            </a:r>
            <a:r>
              <a:rPr lang="en-US" dirty="0"/>
              <a:t> </a:t>
            </a:r>
            <a:r>
              <a:rPr lang="en-US" dirty="0" err="1"/>
              <a:t>demokratičnosti</a:t>
            </a:r>
            <a:r>
              <a:rPr lang="en-US" dirty="0"/>
              <a:t>". Od "</a:t>
            </a:r>
            <a:r>
              <a:rPr lang="en-US" dirty="0" err="1"/>
              <a:t>strašnih</a:t>
            </a:r>
            <a:r>
              <a:rPr lang="en-US" dirty="0"/>
              <a:t>"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pronađene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nezakonitosti</a:t>
            </a:r>
            <a:r>
              <a:rPr lang="en-US" dirty="0"/>
              <a:t> u </a:t>
            </a:r>
            <a:r>
              <a:rPr lang="en-US" dirty="0" err="1"/>
              <a:t>promicanju</a:t>
            </a:r>
            <a:r>
              <a:rPr lang="en-US" dirty="0"/>
              <a:t> </a:t>
            </a:r>
            <a:r>
              <a:rPr lang="en-US" dirty="0" err="1"/>
              <a:t>turizma</a:t>
            </a:r>
            <a:r>
              <a:rPr lang="en-US" dirty="0"/>
              <a:t> (</a:t>
            </a:r>
            <a:r>
              <a:rPr lang="en-US" dirty="0" err="1"/>
              <a:t>nejasni</a:t>
            </a:r>
            <a:r>
              <a:rPr lang="en-US" dirty="0"/>
              <a:t> </a:t>
            </a:r>
            <a:r>
              <a:rPr lang="en-US" dirty="0" err="1"/>
              <a:t>putni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i </a:t>
            </a:r>
            <a:r>
              <a:rPr lang="en-US" dirty="0" err="1"/>
              <a:t>reprezentacija</a:t>
            </a:r>
            <a:r>
              <a:rPr lang="en-US" dirty="0"/>
              <a:t>), </a:t>
            </a:r>
            <a:r>
              <a:rPr lang="en-US" dirty="0" err="1"/>
              <a:t>lažni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 o </a:t>
            </a:r>
            <a:r>
              <a:rPr lang="en-US" dirty="0" err="1"/>
              <a:t>zapošljavanju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programima</a:t>
            </a:r>
            <a:r>
              <a:rPr lang="en-US" dirty="0"/>
              <a:t> </a:t>
            </a:r>
            <a:r>
              <a:rPr lang="en-US" dirty="0" err="1"/>
              <a:t>humanitarne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, </a:t>
            </a:r>
            <a:r>
              <a:rPr lang="en-US" dirty="0" err="1"/>
              <a:t>ugovorima</a:t>
            </a:r>
            <a:r>
              <a:rPr lang="en-US" dirty="0"/>
              <a:t> o </a:t>
            </a:r>
            <a:r>
              <a:rPr lang="en-US" dirty="0" err="1"/>
              <a:t>tehničkoj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za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znanosti</a:t>
            </a:r>
            <a:r>
              <a:rPr lang="en-US" dirty="0"/>
              <a:t> ("Leonardo Da Vinci program"), </a:t>
            </a:r>
            <a:r>
              <a:rPr lang="en-US" dirty="0" err="1"/>
              <a:t>postupcima</a:t>
            </a:r>
            <a:r>
              <a:rPr lang="en-US" dirty="0"/>
              <a:t> </a:t>
            </a:r>
            <a:r>
              <a:rPr lang="en-US" dirty="0" err="1"/>
              <a:t>dobivanja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(</a:t>
            </a:r>
            <a:r>
              <a:rPr lang="en-US" dirty="0" err="1"/>
              <a:t>još</a:t>
            </a:r>
            <a:r>
              <a:rPr lang="en-US" dirty="0"/>
              <a:t> u 1993!) u </a:t>
            </a:r>
            <a:r>
              <a:rPr lang="en-US" dirty="0" err="1"/>
              <a:t>uredu</a:t>
            </a:r>
            <a:r>
              <a:rPr lang="en-US" dirty="0"/>
              <a:t> za </a:t>
            </a:r>
            <a:r>
              <a:rPr lang="en-US" dirty="0" err="1"/>
              <a:t>sigurnost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propustima</a:t>
            </a:r>
            <a:r>
              <a:rPr lang="en-US" dirty="0"/>
              <a:t> u </a:t>
            </a:r>
            <a:r>
              <a:rPr lang="en-US" dirty="0" err="1"/>
              <a:t>čuvanju</a:t>
            </a:r>
            <a:r>
              <a:rPr lang="en-US" dirty="0"/>
              <a:t> </a:t>
            </a:r>
            <a:r>
              <a:rPr lang="en-US" dirty="0" err="1"/>
              <a:t>antiterorističke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332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Uvjeti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Under the Staff Regulations and in accordance with the intentions of its </a:t>
            </a:r>
            <a:r>
              <a:rPr lang="en-US" sz="1400" dirty="0" smtClean="0"/>
              <a:t>founders,</a:t>
            </a:r>
            <a:r>
              <a:rPr lang="hr-HR" sz="1400" dirty="0" smtClean="0"/>
              <a:t> </a:t>
            </a:r>
            <a:r>
              <a:rPr lang="en-US" sz="1400" dirty="0" smtClean="0"/>
              <a:t>serving </a:t>
            </a:r>
            <a:r>
              <a:rPr lang="en-US" sz="1400" dirty="0"/>
              <a:t>the European Union confers special dignity on officials and </a:t>
            </a:r>
            <a:r>
              <a:rPr lang="en-US" sz="1400" dirty="0" smtClean="0"/>
              <a:t>other</a:t>
            </a:r>
            <a:r>
              <a:rPr lang="hr-HR" sz="1400" dirty="0" smtClean="0"/>
              <a:t> </a:t>
            </a:r>
            <a:r>
              <a:rPr lang="en-US" sz="1400" dirty="0" smtClean="0"/>
              <a:t>servants</a:t>
            </a:r>
            <a:r>
              <a:rPr lang="en-US" sz="1400" dirty="0"/>
              <a:t>, whatever the nature of their duties, the importance of </a:t>
            </a:r>
            <a:r>
              <a:rPr lang="en-US" sz="1400" dirty="0" smtClean="0"/>
              <a:t>their</a:t>
            </a:r>
            <a:r>
              <a:rPr lang="hr-HR" sz="1400" dirty="0" smtClean="0"/>
              <a:t> </a:t>
            </a:r>
            <a:r>
              <a:rPr lang="en-US" sz="1400" dirty="0" smtClean="0"/>
              <a:t>responsibilities </a:t>
            </a:r>
            <a:r>
              <a:rPr lang="en-US" sz="1400" dirty="0"/>
              <a:t>or their position in the hierarchy.</a:t>
            </a:r>
          </a:p>
          <a:p>
            <a:pPr marL="0" indent="0">
              <a:buNone/>
            </a:pPr>
            <a:r>
              <a:rPr lang="en-US" sz="1400" dirty="0" smtClean="0"/>
              <a:t>Persons </a:t>
            </a:r>
            <a:r>
              <a:rPr lang="en-US" sz="1400" dirty="0"/>
              <a:t>entering the European Civil Service must be aware of these </a:t>
            </a:r>
            <a:r>
              <a:rPr lang="en-US" sz="1400" dirty="0" smtClean="0"/>
              <a:t>requirements</a:t>
            </a:r>
            <a:r>
              <a:rPr lang="hr-HR" sz="1400" dirty="0" smtClean="0"/>
              <a:t> </a:t>
            </a:r>
            <a:r>
              <a:rPr lang="en-US" sz="1400" dirty="0" smtClean="0"/>
              <a:t>(which </a:t>
            </a:r>
            <a:r>
              <a:rPr lang="en-US" sz="1400" dirty="0"/>
              <a:t>are laid down solely in the interest of the European Union) and </a:t>
            </a:r>
            <a:r>
              <a:rPr lang="en-US" sz="1400" dirty="0" smtClean="0"/>
              <a:t>understand</a:t>
            </a:r>
            <a:r>
              <a:rPr lang="hr-HR" sz="1400" dirty="0" smtClean="0"/>
              <a:t> </a:t>
            </a:r>
            <a:r>
              <a:rPr lang="en-US" sz="1400" dirty="0" smtClean="0"/>
              <a:t>that</a:t>
            </a:r>
            <a:r>
              <a:rPr lang="en-US" sz="1400" dirty="0"/>
              <a:t>, in addition to the guarantees granted to them under the Staff </a:t>
            </a:r>
            <a:r>
              <a:rPr lang="en-US" sz="1400" dirty="0" smtClean="0"/>
              <a:t>Regulations,</a:t>
            </a:r>
            <a:r>
              <a:rPr lang="hr-HR" sz="1400" dirty="0" smtClean="0"/>
              <a:t> </a:t>
            </a:r>
            <a:r>
              <a:rPr lang="en-US" sz="1400" dirty="0" smtClean="0"/>
              <a:t>they </a:t>
            </a:r>
            <a:r>
              <a:rPr lang="en-US" sz="1400" dirty="0"/>
              <a:t>are bound by a set of duties and obligations with which they must comply.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/>
              <a:t>Hence the legislators wished to protect the European Union from the risk that </a:t>
            </a:r>
            <a:r>
              <a:rPr lang="en-US" sz="1400" dirty="0" smtClean="0"/>
              <a:t>its</a:t>
            </a:r>
            <a:r>
              <a:rPr lang="hr-HR" sz="1400" dirty="0" smtClean="0"/>
              <a:t> </a:t>
            </a:r>
            <a:r>
              <a:rPr lang="en-US" sz="1400" dirty="0" smtClean="0"/>
              <a:t>officials </a:t>
            </a:r>
            <a:r>
              <a:rPr lang="en-US" sz="1400" dirty="0"/>
              <a:t>and other servants might become obligated to persons and sources </a:t>
            </a:r>
            <a:r>
              <a:rPr lang="en-US" sz="1400" dirty="0" smtClean="0"/>
              <a:t>of</a:t>
            </a:r>
            <a:r>
              <a:rPr lang="hr-HR" sz="1400" dirty="0" smtClean="0"/>
              <a:t> </a:t>
            </a:r>
            <a:r>
              <a:rPr lang="en-US" sz="1400" dirty="0" smtClean="0"/>
              <a:t>pressure </a:t>
            </a:r>
            <a:r>
              <a:rPr lang="en-US" sz="1400" dirty="0"/>
              <a:t>outside its institutions</a:t>
            </a:r>
            <a:r>
              <a:rPr lang="en-US" sz="1400" dirty="0" smtClean="0"/>
              <a:t>.</a:t>
            </a:r>
            <a:endParaRPr lang="hr-HR" sz="1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 smtClean="0"/>
              <a:t>The </a:t>
            </a:r>
            <a:r>
              <a:rPr lang="en-US" sz="1400" dirty="0"/>
              <a:t>employment relationship established by means of the Staff Regulations </a:t>
            </a:r>
            <a:r>
              <a:rPr lang="en-US" sz="1400" dirty="0" smtClean="0"/>
              <a:t>is</a:t>
            </a:r>
            <a:r>
              <a:rPr lang="hr-HR" sz="1400" dirty="0" smtClean="0"/>
              <a:t> </a:t>
            </a:r>
            <a:r>
              <a:rPr lang="en-US" sz="1400" dirty="0" smtClean="0"/>
              <a:t>rooted </a:t>
            </a:r>
            <a:r>
              <a:rPr lang="en-US" sz="1400" dirty="0"/>
              <a:t>in the culture and in the history of the Member States and its </a:t>
            </a:r>
            <a:r>
              <a:rPr lang="en-US" sz="1400" dirty="0" smtClean="0"/>
              <a:t>specific</a:t>
            </a:r>
            <a:r>
              <a:rPr lang="hr-HR" sz="1400" dirty="0" smtClean="0"/>
              <a:t> </a:t>
            </a:r>
            <a:r>
              <a:rPr lang="en-US" sz="1400" dirty="0" smtClean="0"/>
              <a:t>character</a:t>
            </a: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Obaveze štite i prava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4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Optužbe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Šest</a:t>
            </a:r>
            <a:r>
              <a:rPr lang="en-US" dirty="0"/>
              <a:t> </a:t>
            </a:r>
            <a:r>
              <a:rPr lang="en-US" dirty="0" err="1"/>
              <a:t>optuženo</a:t>
            </a:r>
            <a:r>
              <a:rPr lang="en-US" dirty="0"/>
              <a:t> je za </a:t>
            </a:r>
            <a:r>
              <a:rPr lang="en-US" dirty="0" err="1"/>
              <a:t>favoritizam</a:t>
            </a:r>
            <a:r>
              <a:rPr lang="en-US" dirty="0"/>
              <a:t>.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optužena</a:t>
            </a:r>
            <a:r>
              <a:rPr lang="en-US" dirty="0"/>
              <a:t> Edit Cresson,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u </a:t>
            </a:r>
            <a:r>
              <a:rPr lang="en-US" dirty="0" err="1"/>
              <a:t>Francuskoj</a:t>
            </a:r>
            <a:r>
              <a:rPr lang="en-US" dirty="0"/>
              <a:t> </a:t>
            </a:r>
            <a:r>
              <a:rPr lang="en-US" dirty="0" err="1"/>
              <a:t>obnašala</a:t>
            </a:r>
            <a:r>
              <a:rPr lang="en-US" dirty="0"/>
              <a:t> </a:t>
            </a:r>
            <a:r>
              <a:rPr lang="en-US" dirty="0" err="1"/>
              <a:t>dužnost</a:t>
            </a:r>
            <a:r>
              <a:rPr lang="en-US" dirty="0"/>
              <a:t> </a:t>
            </a:r>
            <a:r>
              <a:rPr lang="en-US" dirty="0" err="1"/>
              <a:t>predsjednice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, a u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brinula</a:t>
            </a:r>
            <a:r>
              <a:rPr lang="en-US" dirty="0"/>
              <a:t> o </a:t>
            </a:r>
            <a:r>
              <a:rPr lang="en-US" dirty="0" err="1"/>
              <a:t>znanosti</a:t>
            </a:r>
            <a:r>
              <a:rPr lang="en-US" dirty="0"/>
              <a:t> i </a:t>
            </a:r>
            <a:r>
              <a:rPr lang="en-US" dirty="0" err="1"/>
              <a:t>obrazovanju</a:t>
            </a:r>
            <a:r>
              <a:rPr lang="en-US" dirty="0"/>
              <a:t>. </a:t>
            </a:r>
            <a:r>
              <a:rPr lang="en-US" dirty="0" err="1"/>
              <a:t>Osumnjičena</a:t>
            </a:r>
            <a:r>
              <a:rPr lang="en-US" dirty="0"/>
              <a:t> je da je </a:t>
            </a:r>
            <a:r>
              <a:rPr lang="en-US" dirty="0" err="1"/>
              <a:t>pomogla</a:t>
            </a:r>
            <a:r>
              <a:rPr lang="en-US" dirty="0"/>
              <a:t> </a:t>
            </a:r>
            <a:r>
              <a:rPr lang="en-US" dirty="0" err="1"/>
              <a:t>preporukom</a:t>
            </a:r>
            <a:r>
              <a:rPr lang="en-US" dirty="0"/>
              <a:t>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zubaru</a:t>
            </a:r>
            <a:r>
              <a:rPr lang="en-US" dirty="0"/>
              <a:t> u </a:t>
            </a:r>
            <a:r>
              <a:rPr lang="en-US" dirty="0" err="1"/>
              <a:t>dobivanju</a:t>
            </a:r>
            <a:r>
              <a:rPr lang="en-US" dirty="0"/>
              <a:t> </a:t>
            </a:r>
            <a:r>
              <a:rPr lang="en-US" dirty="0" err="1"/>
              <a:t>stipendije</a:t>
            </a:r>
            <a:r>
              <a:rPr lang="en-US" dirty="0"/>
              <a:t> za </a:t>
            </a:r>
            <a:r>
              <a:rPr lang="en-US" dirty="0" err="1"/>
              <a:t>znanstveno</a:t>
            </a:r>
            <a:r>
              <a:rPr lang="en-US" dirty="0"/>
              <a:t> </a:t>
            </a:r>
            <a:r>
              <a:rPr lang="en-US" dirty="0" err="1"/>
              <a:t>usavršavanje</a:t>
            </a:r>
            <a:r>
              <a:rPr lang="en-US" dirty="0"/>
              <a:t>. </a:t>
            </a:r>
            <a:endParaRPr lang="hr-HR" dirty="0" smtClean="0"/>
          </a:p>
          <a:p>
            <a:pPr marL="0" indent="0">
              <a:buNone/>
            </a:pPr>
            <a:r>
              <a:rPr lang="en-US" dirty="0" err="1" smtClean="0"/>
              <a:t>Erkki</a:t>
            </a:r>
            <a:r>
              <a:rPr lang="en-US" dirty="0" smtClean="0"/>
              <a:t> </a:t>
            </a:r>
            <a:r>
              <a:rPr lang="en-US" dirty="0" err="1"/>
              <a:t>Liikannen</a:t>
            </a:r>
            <a:r>
              <a:rPr lang="en-US" dirty="0"/>
              <a:t> </a:t>
            </a:r>
            <a:r>
              <a:rPr lang="en-US" dirty="0" err="1"/>
              <a:t>optužen</a:t>
            </a:r>
            <a:r>
              <a:rPr lang="en-US" dirty="0"/>
              <a:t> je da je </a:t>
            </a:r>
            <a:r>
              <a:rPr lang="en-US" dirty="0" err="1"/>
              <a:t>pomogao</a:t>
            </a:r>
            <a:r>
              <a:rPr lang="en-US" dirty="0"/>
              <a:t> </a:t>
            </a:r>
            <a:r>
              <a:rPr lang="en-US" dirty="0" err="1"/>
              <a:t>sklapanju</a:t>
            </a:r>
            <a:r>
              <a:rPr lang="en-US" dirty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znanstvenom</a:t>
            </a:r>
            <a:r>
              <a:rPr lang="en-US" dirty="0"/>
              <a:t> </a:t>
            </a:r>
            <a:r>
              <a:rPr lang="en-US" dirty="0" err="1"/>
              <a:t>istraživanju</a:t>
            </a:r>
            <a:r>
              <a:rPr lang="en-US" dirty="0"/>
              <a:t> u </a:t>
            </a:r>
            <a:r>
              <a:rPr lang="en-US" dirty="0" err="1"/>
              <a:t>čemu</a:t>
            </a:r>
            <a:r>
              <a:rPr lang="en-US" dirty="0"/>
              <a:t> je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zainteresirana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supruga</a:t>
            </a:r>
            <a:r>
              <a:rPr lang="en-US" dirty="0"/>
              <a:t>,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sasvim</a:t>
            </a:r>
            <a:r>
              <a:rPr lang="en-US" dirty="0"/>
              <a:t> </a:t>
            </a:r>
            <a:r>
              <a:rPr lang="en-US" dirty="0" err="1"/>
              <a:t>profesionalno</a:t>
            </a:r>
            <a:r>
              <a:rPr lang="en-US" dirty="0"/>
              <a:t> i  </a:t>
            </a:r>
            <a:r>
              <a:rPr lang="en-US" dirty="0" err="1"/>
              <a:t>privatno</a:t>
            </a:r>
            <a:r>
              <a:rPr lang="en-US" dirty="0"/>
              <a:t> </a:t>
            </a:r>
            <a:r>
              <a:rPr lang="en-US" dirty="0" err="1"/>
              <a:t>odvojena</a:t>
            </a:r>
            <a:r>
              <a:rPr lang="en-US" dirty="0"/>
              <a:t> od </a:t>
            </a:r>
            <a:r>
              <a:rPr lang="en-US" dirty="0" err="1"/>
              <a:t>njega</a:t>
            </a:r>
            <a:r>
              <a:rPr lang="en-US" dirty="0"/>
              <a:t>. </a:t>
            </a:r>
            <a:r>
              <a:rPr lang="en-US" dirty="0" err="1"/>
              <a:t>Sporno</a:t>
            </a:r>
            <a:r>
              <a:rPr lang="en-US" dirty="0"/>
              <a:t> je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dvaju</a:t>
            </a:r>
            <a:r>
              <a:rPr lang="en-US" dirty="0"/>
              <a:t> </a:t>
            </a:r>
            <a:r>
              <a:rPr lang="en-US" dirty="0" err="1"/>
              <a:t>putnih</a:t>
            </a:r>
            <a:r>
              <a:rPr lang="en-US" dirty="0"/>
              <a:t> </a:t>
            </a:r>
            <a:r>
              <a:rPr lang="en-US" dirty="0" err="1"/>
              <a:t>naloga</a:t>
            </a:r>
            <a:r>
              <a:rPr lang="en-US" dirty="0"/>
              <a:t> za </a:t>
            </a:r>
            <a:r>
              <a:rPr lang="en-US" dirty="0" err="1"/>
              <a:t>gospođu</a:t>
            </a:r>
            <a:r>
              <a:rPr lang="en-US" dirty="0"/>
              <a:t> </a:t>
            </a:r>
            <a:r>
              <a:rPr lang="en-US" dirty="0" err="1"/>
              <a:t>Liikannen</a:t>
            </a:r>
            <a:r>
              <a:rPr lang="en-US" dirty="0"/>
              <a:t>. Joao de </a:t>
            </a:r>
            <a:r>
              <a:rPr lang="en-US" dirty="0" err="1"/>
              <a:t>Pinheiro</a:t>
            </a:r>
            <a:r>
              <a:rPr lang="en-US" dirty="0"/>
              <a:t> </a:t>
            </a:r>
            <a:r>
              <a:rPr lang="en-US" dirty="0" err="1"/>
              <a:t>optužen</a:t>
            </a:r>
            <a:r>
              <a:rPr lang="en-US" dirty="0"/>
              <a:t> je za to da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prekinuo</a:t>
            </a:r>
            <a:r>
              <a:rPr lang="en-US" dirty="0"/>
              <a:t> rad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sveučilištu</a:t>
            </a:r>
            <a:r>
              <a:rPr lang="en-US" dirty="0"/>
              <a:t> i da je </a:t>
            </a:r>
            <a:r>
              <a:rPr lang="en-US" dirty="0" err="1"/>
              <a:t>pomogao</a:t>
            </a:r>
            <a:r>
              <a:rPr lang="en-US" dirty="0"/>
              <a:t> u </a:t>
            </a:r>
            <a:r>
              <a:rPr lang="en-US" dirty="0" err="1"/>
              <a:t>zapošljavanju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nećaka</a:t>
            </a:r>
            <a:r>
              <a:rPr lang="en-US" dirty="0"/>
              <a:t>. </a:t>
            </a:r>
            <a:endParaRPr lang="hr-HR" dirty="0" smtClean="0"/>
          </a:p>
          <a:p>
            <a:pPr marL="0" indent="0">
              <a:buNone/>
            </a:pPr>
            <a:r>
              <a:rPr lang="en-US" dirty="0" err="1" smtClean="0"/>
              <a:t>Jaques</a:t>
            </a:r>
            <a:r>
              <a:rPr lang="en-US" dirty="0" smtClean="0"/>
              <a:t> </a:t>
            </a:r>
            <a:r>
              <a:rPr lang="en-US" dirty="0" err="1"/>
              <a:t>Santer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optužen</a:t>
            </a:r>
            <a:r>
              <a:rPr lang="en-US" dirty="0"/>
              <a:t> je za </a:t>
            </a:r>
            <a:r>
              <a:rPr lang="en-US" dirty="0" err="1"/>
              <a:t>pomaganje</a:t>
            </a:r>
            <a:r>
              <a:rPr lang="en-US" dirty="0"/>
              <a:t>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kompaniji</a:t>
            </a:r>
            <a:r>
              <a:rPr lang="en-US" dirty="0"/>
              <a:t> u </a:t>
            </a:r>
            <a:r>
              <a:rPr lang="en-US" dirty="0" err="1"/>
              <a:t>dobivanju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, a 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M</a:t>
            </a:r>
            <a:r>
              <a:rPr lang="en-US" dirty="0"/>
              <a:t>. </a:t>
            </a:r>
            <a:r>
              <a:rPr lang="en-US" dirty="0" err="1"/>
              <a:t>Wulf</a:t>
            </a:r>
            <a:r>
              <a:rPr lang="en-US" dirty="0"/>
              <a:t> </a:t>
            </a:r>
            <a:r>
              <a:rPr lang="en-US" dirty="0" err="1"/>
              <a:t>Mathies</a:t>
            </a:r>
            <a:r>
              <a:rPr lang="en-US" dirty="0"/>
              <a:t> za </a:t>
            </a:r>
            <a:r>
              <a:rPr lang="en-US" dirty="0" err="1"/>
              <a:t>sklapanje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zapošljavanju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prijateljicom</a:t>
            </a:r>
            <a:r>
              <a:rPr lang="en-US" dirty="0"/>
              <a:t>.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ukupan</a:t>
            </a:r>
            <a:r>
              <a:rPr lang="en-US" dirty="0"/>
              <a:t> proračun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zanemarivi</a:t>
            </a:r>
            <a:r>
              <a:rPr lang="en-US" dirty="0"/>
              <a:t>. </a:t>
            </a:r>
            <a:r>
              <a:rPr lang="en-US" dirty="0" err="1"/>
              <a:t>Nijedan</a:t>
            </a:r>
            <a:r>
              <a:rPr lang="en-US" dirty="0"/>
              <a:t> od </a:t>
            </a:r>
            <a:r>
              <a:rPr lang="en-US" dirty="0" err="1"/>
              <a:t>spomenutih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ostvario</a:t>
            </a:r>
            <a:r>
              <a:rPr lang="en-US" dirty="0"/>
              <a:t> </a:t>
            </a:r>
            <a:r>
              <a:rPr lang="en-US" dirty="0" err="1"/>
              <a:t>osobnu</a:t>
            </a:r>
            <a:r>
              <a:rPr lang="en-US" dirty="0"/>
              <a:t> </a:t>
            </a:r>
            <a:r>
              <a:rPr lang="en-US" dirty="0" err="1"/>
              <a:t>materijalnu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/>
              <a:t>. </a:t>
            </a:r>
            <a:r>
              <a:rPr lang="en-US" dirty="0" err="1"/>
              <a:t>Cijela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podnijela</a:t>
            </a:r>
            <a:r>
              <a:rPr lang="en-US" dirty="0"/>
              <a:t> je </a:t>
            </a:r>
            <a:r>
              <a:rPr lang="en-US" dirty="0" err="1"/>
              <a:t>ostavku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napomenu</a:t>
            </a:r>
            <a:r>
              <a:rPr lang="en-US" dirty="0"/>
              <a:t> da  se </a:t>
            </a:r>
            <a:r>
              <a:rPr lang="en-US" dirty="0" err="1"/>
              <a:t>nadaju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to </a:t>
            </a:r>
            <a:r>
              <a:rPr lang="en-US" dirty="0" err="1"/>
              <a:t>pomoći</a:t>
            </a:r>
            <a:r>
              <a:rPr lang="en-US" dirty="0"/>
              <a:t> </a:t>
            </a:r>
            <a:r>
              <a:rPr lang="en-US" dirty="0" err="1"/>
              <a:t>daljnjem</a:t>
            </a:r>
            <a:r>
              <a:rPr lang="en-US" dirty="0"/>
              <a:t> </a:t>
            </a:r>
            <a:r>
              <a:rPr lang="en-US" dirty="0" err="1"/>
              <a:t>jačanju</a:t>
            </a:r>
            <a:r>
              <a:rPr lang="en-US" dirty="0"/>
              <a:t> </a:t>
            </a:r>
            <a:r>
              <a:rPr lang="en-US" dirty="0" err="1"/>
              <a:t>europskog</a:t>
            </a:r>
            <a:r>
              <a:rPr lang="en-US" dirty="0"/>
              <a:t> </a:t>
            </a:r>
            <a:r>
              <a:rPr lang="en-US" dirty="0" err="1"/>
              <a:t>zajedništva</a:t>
            </a:r>
            <a:r>
              <a:rPr lang="en-US" dirty="0"/>
              <a:t>. Za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je </a:t>
            </a:r>
            <a:r>
              <a:rPr lang="en-US" dirty="0" err="1"/>
              <a:t>imenovan</a:t>
            </a:r>
            <a:r>
              <a:rPr lang="en-US" dirty="0"/>
              <a:t> Romani Prodi, </a:t>
            </a:r>
            <a:r>
              <a:rPr lang="en-US" dirty="0" err="1"/>
              <a:t>bivši</a:t>
            </a:r>
            <a:r>
              <a:rPr lang="en-US" dirty="0"/>
              <a:t>  </a:t>
            </a:r>
            <a:r>
              <a:rPr lang="en-US" dirty="0" err="1"/>
              <a:t>premijer</a:t>
            </a:r>
            <a:r>
              <a:rPr lang="en-US" dirty="0"/>
              <a:t> </a:t>
            </a:r>
            <a:r>
              <a:rPr lang="en-US" dirty="0" err="1"/>
              <a:t>talijanske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obećao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obnoviti</a:t>
            </a:r>
            <a:r>
              <a:rPr lang="en-US" dirty="0"/>
              <a:t>  </a:t>
            </a:r>
            <a:r>
              <a:rPr lang="en-US" dirty="0" err="1"/>
              <a:t>ugled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 i </a:t>
            </a:r>
            <a:r>
              <a:rPr lang="en-US" dirty="0" err="1"/>
              <a:t>učvrstiti</a:t>
            </a:r>
            <a:r>
              <a:rPr lang="en-US" dirty="0"/>
              <a:t>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korupcije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4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Anđeli na vlasti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Zar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europski</a:t>
            </a:r>
            <a:r>
              <a:rPr lang="en-US" dirty="0"/>
              <a:t> </a:t>
            </a:r>
            <a:r>
              <a:rPr lang="en-US" dirty="0" err="1"/>
              <a:t>političari</a:t>
            </a:r>
            <a:r>
              <a:rPr lang="en-US" dirty="0"/>
              <a:t> </a:t>
            </a:r>
            <a:r>
              <a:rPr lang="en-US" dirty="0" err="1"/>
              <a:t>anđeli</a:t>
            </a:r>
            <a:r>
              <a:rPr lang="en-US" dirty="0"/>
              <a:t>? </a:t>
            </a:r>
            <a:r>
              <a:rPr lang="en-US" dirty="0" err="1"/>
              <a:t>Našem</a:t>
            </a:r>
            <a:r>
              <a:rPr lang="en-US" dirty="0"/>
              <a:t> </a:t>
            </a:r>
            <a:r>
              <a:rPr lang="en-US" dirty="0" err="1"/>
              <a:t>ministru</a:t>
            </a:r>
            <a:r>
              <a:rPr lang="en-US" dirty="0"/>
              <a:t>, a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vladi</a:t>
            </a:r>
            <a:r>
              <a:rPr lang="en-US" dirty="0"/>
              <a:t> za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ne bi </a:t>
            </a:r>
            <a:r>
              <a:rPr lang="en-US" dirty="0" err="1"/>
              <a:t>palo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pamet</a:t>
            </a:r>
            <a:r>
              <a:rPr lang="en-US" dirty="0"/>
              <a:t> da </a:t>
            </a:r>
            <a:r>
              <a:rPr lang="en-US" dirty="0" err="1"/>
              <a:t>podnose</a:t>
            </a:r>
            <a:r>
              <a:rPr lang="en-US" dirty="0"/>
              <a:t> </a:t>
            </a:r>
            <a:r>
              <a:rPr lang="en-US" dirty="0" err="1"/>
              <a:t>ostavke</a:t>
            </a:r>
            <a:r>
              <a:rPr lang="en-US" dirty="0"/>
              <a:t>. </a:t>
            </a:r>
            <a:r>
              <a:rPr lang="en-US" dirty="0" err="1"/>
              <a:t>Kakva</a:t>
            </a:r>
            <a:r>
              <a:rPr lang="en-US" dirty="0"/>
              <a:t> </a:t>
            </a:r>
            <a:r>
              <a:rPr lang="en-US" dirty="0" err="1"/>
              <a:t>ostavka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ne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nikakvoj</a:t>
            </a:r>
            <a:r>
              <a:rPr lang="en-US" dirty="0"/>
              <a:t> </a:t>
            </a:r>
            <a:r>
              <a:rPr lang="en-US" dirty="0" err="1"/>
              <a:t>krivnji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sitnoj</a:t>
            </a:r>
            <a:r>
              <a:rPr lang="en-US" dirty="0"/>
              <a:t> </a:t>
            </a:r>
            <a:r>
              <a:rPr lang="en-US" dirty="0" err="1"/>
              <a:t>grešci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 </a:t>
            </a:r>
            <a:r>
              <a:rPr lang="en-US" dirty="0" err="1"/>
              <a:t>neurednosti</a:t>
            </a:r>
            <a:r>
              <a:rPr lang="en-US" dirty="0"/>
              <a:t>. </a:t>
            </a:r>
            <a:r>
              <a:rPr lang="en-US" dirty="0" err="1"/>
              <a:t>Tko</a:t>
            </a:r>
            <a:r>
              <a:rPr lang="en-US" dirty="0"/>
              <a:t> bi </a:t>
            </a:r>
            <a:r>
              <a:rPr lang="en-US" dirty="0" err="1"/>
              <a:t>trebao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ostavku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zagovara</a:t>
            </a:r>
            <a:r>
              <a:rPr lang="en-US" dirty="0"/>
              <a:t>  </a:t>
            </a:r>
            <a:r>
              <a:rPr lang="en-US" dirty="0" err="1"/>
              <a:t>dobivanje</a:t>
            </a:r>
            <a:r>
              <a:rPr lang="en-US" dirty="0"/>
              <a:t> </a:t>
            </a:r>
            <a:r>
              <a:rPr lang="en-US" dirty="0" err="1"/>
              <a:t>stipendije</a:t>
            </a:r>
            <a:r>
              <a:rPr lang="en-US" dirty="0"/>
              <a:t> za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prijatelja</a:t>
            </a:r>
            <a:r>
              <a:rPr lang="en-US" dirty="0"/>
              <a:t>. </a:t>
            </a:r>
            <a:r>
              <a:rPr lang="en-US" dirty="0" err="1"/>
              <a:t>Tko</a:t>
            </a:r>
            <a:r>
              <a:rPr lang="en-US" dirty="0"/>
              <a:t> bi </a:t>
            </a:r>
            <a:r>
              <a:rPr lang="en-US" dirty="0" err="1"/>
              <a:t>dao</a:t>
            </a:r>
            <a:r>
              <a:rPr lang="en-US" dirty="0"/>
              <a:t> </a:t>
            </a:r>
            <a:r>
              <a:rPr lang="en-US" dirty="0" err="1"/>
              <a:t>ostavku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objasnio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 </a:t>
            </a:r>
            <a:r>
              <a:rPr lang="en-US" dirty="0" err="1"/>
              <a:t>reprezentacije</a:t>
            </a:r>
            <a:r>
              <a:rPr lang="en-US" dirty="0"/>
              <a:t>? </a:t>
            </a:r>
            <a:r>
              <a:rPr lang="en-US" dirty="0" err="1"/>
              <a:t>Tko</a:t>
            </a:r>
            <a:r>
              <a:rPr lang="en-US" dirty="0"/>
              <a:t> bi </a:t>
            </a:r>
            <a:r>
              <a:rPr lang="en-US" dirty="0" err="1"/>
              <a:t>dao</a:t>
            </a:r>
            <a:r>
              <a:rPr lang="en-US" dirty="0"/>
              <a:t> </a:t>
            </a:r>
            <a:r>
              <a:rPr lang="en-US" dirty="0" err="1"/>
              <a:t>ostavku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podređeni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podređenog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pošten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 </a:t>
            </a:r>
            <a:r>
              <a:rPr lang="en-US" dirty="0" err="1"/>
              <a:t>sitni</a:t>
            </a:r>
            <a:r>
              <a:rPr lang="en-US" dirty="0"/>
              <a:t> </a:t>
            </a:r>
            <a:r>
              <a:rPr lang="en-US" dirty="0" err="1"/>
              <a:t>lopov</a:t>
            </a:r>
            <a:r>
              <a:rPr lang="en-US" dirty="0"/>
              <a:t>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0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Ozbiljnost optužbe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Međutim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sitnici</a:t>
            </a:r>
            <a:r>
              <a:rPr lang="en-US" dirty="0"/>
              <a:t>.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osobna</a:t>
            </a:r>
            <a:r>
              <a:rPr lang="en-US" dirty="0"/>
              <a:t> </a:t>
            </a:r>
            <a:r>
              <a:rPr lang="en-US" dirty="0" err="1"/>
              <a:t>materijalna</a:t>
            </a:r>
            <a:r>
              <a:rPr lang="en-US" dirty="0"/>
              <a:t> </a:t>
            </a:r>
            <a:r>
              <a:rPr lang="en-US" dirty="0" err="1"/>
              <a:t>zainteresiranost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uredno</a:t>
            </a:r>
            <a:r>
              <a:rPr lang="en-US" dirty="0"/>
              <a:t>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en-US" dirty="0" err="1"/>
              <a:t>službe</a:t>
            </a:r>
            <a:r>
              <a:rPr lang="en-US" dirty="0"/>
              <a:t>, </a:t>
            </a:r>
            <a:r>
              <a:rPr lang="en-US" dirty="0" err="1"/>
              <a:t>ugled</a:t>
            </a:r>
            <a:r>
              <a:rPr lang="en-US" dirty="0"/>
              <a:t> u </a:t>
            </a:r>
            <a:r>
              <a:rPr lang="en-US" dirty="0" err="1"/>
              <a:t>javnosti</a:t>
            </a:r>
            <a:r>
              <a:rPr lang="en-US" dirty="0"/>
              <a:t> i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političkog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. Kao </a:t>
            </a:r>
            <a:r>
              <a:rPr lang="en-US" dirty="0" err="1"/>
              <a:t>što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trudan</a:t>
            </a:r>
            <a:r>
              <a:rPr lang="en-US" dirty="0"/>
              <a:t>,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nemaran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nepošten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važnoj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nepogrešivi</a:t>
            </a:r>
            <a:r>
              <a:rPr lang="en-US" dirty="0"/>
              <a:t> i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anđeli</a:t>
            </a:r>
            <a:r>
              <a:rPr lang="en-US" dirty="0"/>
              <a:t>,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i </a:t>
            </a:r>
            <a:r>
              <a:rPr lang="en-US" dirty="0" err="1"/>
              <a:t>demokratska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mora </a:t>
            </a:r>
            <a:r>
              <a:rPr lang="en-US" dirty="0" err="1"/>
              <a:t>učiniti</a:t>
            </a:r>
            <a:r>
              <a:rPr lang="en-US" dirty="0"/>
              <a:t> </a:t>
            </a:r>
            <a:r>
              <a:rPr lang="en-US" dirty="0" err="1"/>
              <a:t>takvim</a:t>
            </a:r>
            <a:r>
              <a:rPr lang="en-US" dirty="0"/>
              <a:t>. </a:t>
            </a:r>
            <a:r>
              <a:rPr lang="en-US" dirty="0" err="1"/>
              <a:t>Egzaltirano</a:t>
            </a:r>
            <a:r>
              <a:rPr lang="en-US" dirty="0"/>
              <a:t> </a:t>
            </a:r>
            <a:r>
              <a:rPr lang="en-US" dirty="0" err="1"/>
              <a:t>osjećanje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, </a:t>
            </a:r>
            <a:r>
              <a:rPr lang="en-US" dirty="0" err="1"/>
              <a:t>poštenja</a:t>
            </a:r>
            <a:r>
              <a:rPr lang="en-US" dirty="0"/>
              <a:t> i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pretpostavka</a:t>
            </a:r>
            <a:r>
              <a:rPr lang="en-US" dirty="0"/>
              <a:t> je </a:t>
            </a:r>
            <a:r>
              <a:rPr lang="en-US" dirty="0" err="1"/>
              <a:t>obnašanja</a:t>
            </a:r>
            <a:r>
              <a:rPr lang="en-US" dirty="0"/>
              <a:t> </a:t>
            </a:r>
            <a:r>
              <a:rPr lang="en-US" dirty="0" err="1"/>
              <a:t>političkih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u </a:t>
            </a:r>
            <a:r>
              <a:rPr lang="en-US" dirty="0" err="1"/>
              <a:t>demokratskim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. </a:t>
            </a:r>
            <a:r>
              <a:rPr lang="en-US" dirty="0" err="1"/>
              <a:t>Alternativa</a:t>
            </a:r>
            <a:r>
              <a:rPr lang="en-US" dirty="0"/>
              <a:t> je </a:t>
            </a:r>
            <a:r>
              <a:rPr lang="en-US" dirty="0" err="1"/>
              <a:t>jasna</a:t>
            </a:r>
            <a:r>
              <a:rPr lang="en-US" dirty="0"/>
              <a:t>. </a:t>
            </a:r>
            <a:r>
              <a:rPr lang="en-US" dirty="0" err="1"/>
              <a:t>Nju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spominjali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. </a:t>
            </a:r>
            <a:r>
              <a:rPr lang="en-US" dirty="0" err="1"/>
              <a:t>Alternativa</a:t>
            </a:r>
            <a:r>
              <a:rPr lang="en-US" dirty="0"/>
              <a:t> je  </a:t>
            </a:r>
            <a:r>
              <a:rPr lang="en-US" dirty="0" err="1"/>
              <a:t>nizanje</a:t>
            </a:r>
            <a:r>
              <a:rPr lang="en-US" dirty="0"/>
              <a:t> </a:t>
            </a:r>
            <a:r>
              <a:rPr lang="en-US" dirty="0" err="1"/>
              <a:t>sistematskih</a:t>
            </a:r>
            <a:r>
              <a:rPr lang="en-US" dirty="0"/>
              <a:t> </a:t>
            </a:r>
            <a:r>
              <a:rPr lang="en-US" dirty="0" err="1"/>
              <a:t>kampanja</a:t>
            </a:r>
            <a:r>
              <a:rPr lang="en-US" dirty="0"/>
              <a:t> </a:t>
            </a:r>
            <a:r>
              <a:rPr lang="en-US" dirty="0" err="1"/>
              <a:t>progona</a:t>
            </a:r>
            <a:r>
              <a:rPr lang="en-US" dirty="0"/>
              <a:t> </a:t>
            </a:r>
            <a:r>
              <a:rPr lang="en-US" dirty="0" err="1"/>
              <a:t>gdje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da li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kriminalu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sprečavanju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err="1"/>
              <a:t>opozicije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i </a:t>
            </a:r>
            <a:r>
              <a:rPr lang="en-US" dirty="0" err="1"/>
              <a:t>jednom</a:t>
            </a:r>
            <a:r>
              <a:rPr lang="en-US" dirty="0"/>
              <a:t> i </a:t>
            </a:r>
            <a:r>
              <a:rPr lang="en-US" dirty="0" err="1"/>
              <a:t>drugom</a:t>
            </a:r>
            <a:r>
              <a:rPr lang="en-US" dirty="0"/>
              <a:t>. A u </a:t>
            </a:r>
            <a:r>
              <a:rPr lang="en-US" dirty="0" err="1"/>
              <a:t>takvom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/>
              <a:t>, </a:t>
            </a:r>
            <a:r>
              <a:rPr lang="en-US" dirty="0" err="1"/>
              <a:t>svima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gadi</a:t>
            </a:r>
            <a:r>
              <a:rPr lang="en-US" dirty="0"/>
              <a:t>, </a:t>
            </a:r>
            <a:r>
              <a:rPr lang="en-US" dirty="0" err="1"/>
              <a:t>političari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, bez </a:t>
            </a:r>
            <a:r>
              <a:rPr lang="en-US" dirty="0" err="1"/>
              <a:t>razlike</a:t>
            </a:r>
            <a:r>
              <a:rPr lang="en-US" dirty="0"/>
              <a:t>, 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nepoštenim</a:t>
            </a:r>
            <a:r>
              <a:rPr lang="en-US" dirty="0"/>
              <a:t>. </a:t>
            </a:r>
            <a:r>
              <a:rPr lang="en-US" dirty="0" err="1"/>
              <a:t>Ništa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ne </a:t>
            </a:r>
            <a:r>
              <a:rPr lang="en-US" dirty="0" err="1"/>
              <a:t>doprinosi</a:t>
            </a:r>
            <a:r>
              <a:rPr lang="en-US" dirty="0"/>
              <a:t>  </a:t>
            </a:r>
            <a:r>
              <a:rPr lang="en-US" dirty="0" err="1"/>
              <a:t>jačanju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ugled</a:t>
            </a:r>
            <a:r>
              <a:rPr lang="en-US" dirty="0"/>
              <a:t>, </a:t>
            </a:r>
            <a:r>
              <a:rPr lang="en-US" dirty="0" err="1"/>
              <a:t>legitimacija</a:t>
            </a:r>
            <a:r>
              <a:rPr lang="en-US" dirty="0"/>
              <a:t> </a:t>
            </a:r>
            <a:r>
              <a:rPr lang="en-US" dirty="0" err="1"/>
              <a:t>poštenih</a:t>
            </a:r>
            <a:r>
              <a:rPr lang="en-US" dirty="0"/>
              <a:t>, </a:t>
            </a:r>
            <a:r>
              <a:rPr lang="en-US" dirty="0" err="1"/>
              <a:t>časnih</a:t>
            </a:r>
            <a:r>
              <a:rPr lang="en-US" dirty="0"/>
              <a:t> i </a:t>
            </a:r>
            <a:r>
              <a:rPr lang="en-US" dirty="0" err="1"/>
              <a:t>sposobnih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. </a:t>
            </a:r>
            <a:r>
              <a:rPr lang="en-US" dirty="0" err="1"/>
              <a:t>Konzekvenca</a:t>
            </a:r>
            <a:r>
              <a:rPr lang="en-US" dirty="0"/>
              <a:t> </a:t>
            </a:r>
            <a:r>
              <a:rPr lang="en-US" dirty="0" err="1"/>
              <a:t>optužbe</a:t>
            </a:r>
            <a:r>
              <a:rPr lang="en-US" dirty="0"/>
              <a:t> je </a:t>
            </a:r>
            <a:r>
              <a:rPr lang="en-US" dirty="0" err="1"/>
              <a:t>ostavka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57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NAČELA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are guided by and observe the following general principles of conduct:</a:t>
            </a:r>
          </a:p>
          <a:p>
            <a:pPr marL="0" indent="0">
              <a:buNone/>
            </a:pPr>
            <a:r>
              <a:rPr lang="en-US" dirty="0"/>
              <a:t>disinterest, integrity, openness, diligence, honesty, accountability </a:t>
            </a:r>
            <a:r>
              <a:rPr lang="en-US" dirty="0" smtClean="0"/>
              <a:t>and</a:t>
            </a:r>
            <a:r>
              <a:rPr lang="hr-HR" dirty="0" smtClean="0"/>
              <a:t> </a:t>
            </a:r>
            <a:r>
              <a:rPr lang="en-US" dirty="0" smtClean="0"/>
              <a:t>respect </a:t>
            </a:r>
            <a:r>
              <a:rPr lang="en-US" dirty="0"/>
              <a:t>for Parliament’s reputation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000" dirty="0" smtClean="0">
                <a:solidFill>
                  <a:srgbClr val="FF0000"/>
                </a:solidFill>
              </a:rPr>
              <a:t>Osobni interes</a:t>
            </a:r>
          </a:p>
          <a:p>
            <a:pPr marL="0" indent="0">
              <a:buNone/>
            </a:pPr>
            <a:r>
              <a:rPr lang="hr-HR" sz="4000" dirty="0" smtClean="0">
                <a:solidFill>
                  <a:srgbClr val="FF0000"/>
                </a:solidFill>
              </a:rPr>
              <a:t>Integritet</a:t>
            </a:r>
          </a:p>
          <a:p>
            <a:pPr marL="0" indent="0">
              <a:buNone/>
            </a:pPr>
            <a:r>
              <a:rPr lang="hr-HR" sz="4000" dirty="0" smtClean="0">
                <a:solidFill>
                  <a:srgbClr val="FF0000"/>
                </a:solidFill>
              </a:rPr>
              <a:t>Poštenje</a:t>
            </a:r>
          </a:p>
          <a:p>
            <a:pPr marL="0" indent="0">
              <a:buNone/>
            </a:pPr>
            <a:r>
              <a:rPr lang="hr-HR" sz="4000" dirty="0" smtClean="0">
                <a:solidFill>
                  <a:srgbClr val="FF0000"/>
                </a:solidFill>
              </a:rPr>
              <a:t>Odgovornost</a:t>
            </a:r>
          </a:p>
          <a:p>
            <a:pPr marL="0" indent="0">
              <a:buNone/>
            </a:pPr>
            <a:r>
              <a:rPr lang="hr-HR" sz="4000" dirty="0">
                <a:solidFill>
                  <a:srgbClr val="FF0000"/>
                </a:solidFill>
              </a:rPr>
              <a:t>R</a:t>
            </a:r>
            <a:r>
              <a:rPr lang="hr-HR" sz="4000" dirty="0" smtClean="0">
                <a:solidFill>
                  <a:srgbClr val="FF0000"/>
                </a:solidFill>
              </a:rPr>
              <a:t>eputacija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NAČELA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 solely in the public interest and refrain from obtaining or seeking </a:t>
            </a:r>
            <a:r>
              <a:rPr lang="en-US" dirty="0" smtClean="0"/>
              <a:t>to</a:t>
            </a:r>
            <a:r>
              <a:rPr lang="hr-HR" dirty="0" smtClean="0"/>
              <a:t> </a:t>
            </a:r>
            <a:r>
              <a:rPr lang="en-US" dirty="0" smtClean="0"/>
              <a:t>obtain </a:t>
            </a:r>
            <a:r>
              <a:rPr lang="en-US" dirty="0"/>
              <a:t>any direct or indirect financial benefit or other reward.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b="1" dirty="0" smtClean="0">
                <a:solidFill>
                  <a:srgbClr val="0070C0"/>
                </a:solidFill>
              </a:rPr>
              <a:t>Djelovati će u javnom interesu i suzdržati se od prihvaćanja ili </a:t>
            </a:r>
            <a:r>
              <a:rPr lang="hr-HR" sz="3600" b="1" dirty="0" err="1" smtClean="0">
                <a:solidFill>
                  <a:srgbClr val="0070C0"/>
                </a:solidFill>
              </a:rPr>
              <a:t>treženja</a:t>
            </a:r>
            <a:r>
              <a:rPr lang="hr-HR" sz="3600" b="1" dirty="0" smtClean="0">
                <a:solidFill>
                  <a:srgbClr val="0070C0"/>
                </a:solidFill>
              </a:rPr>
              <a:t> izravnog ili neizravnog financijskog dobitka ili druge nagrade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7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 enter into any agreement to act or vote in the interest of any </a:t>
            </a:r>
            <a:r>
              <a:rPr lang="en-US" dirty="0" smtClean="0"/>
              <a:t>other</a:t>
            </a:r>
            <a:r>
              <a:rPr lang="hr-HR" dirty="0" smtClean="0"/>
              <a:t> </a:t>
            </a:r>
            <a:r>
              <a:rPr lang="en-US" dirty="0" smtClean="0"/>
              <a:t>legal </a:t>
            </a:r>
            <a:r>
              <a:rPr lang="en-US" dirty="0"/>
              <a:t>or natural person that would compromise their voting freedom, </a:t>
            </a:r>
            <a:r>
              <a:rPr lang="en-US" dirty="0" smtClean="0"/>
              <a:t>as</a:t>
            </a:r>
            <a:r>
              <a:rPr lang="hr-HR" dirty="0" smtClean="0"/>
              <a:t> </a:t>
            </a:r>
            <a:r>
              <a:rPr lang="en-US" dirty="0" smtClean="0"/>
              <a:t>enshrined </a:t>
            </a:r>
            <a:r>
              <a:rPr lang="en-US" dirty="0"/>
              <a:t>in Article 6 of the Act of 20 September 1976 concerning </a:t>
            </a:r>
            <a:r>
              <a:rPr lang="en-US" dirty="0" smtClean="0"/>
              <a:t>the</a:t>
            </a:r>
            <a:r>
              <a:rPr lang="hr-HR" dirty="0" smtClean="0"/>
              <a:t> </a:t>
            </a:r>
            <a:r>
              <a:rPr lang="en-US" dirty="0" smtClean="0"/>
              <a:t>election </a:t>
            </a:r>
            <a:r>
              <a:rPr lang="en-US" dirty="0"/>
              <a:t>of the members of the European Parliament by direct </a:t>
            </a:r>
            <a:r>
              <a:rPr lang="en-US" dirty="0" smtClean="0"/>
              <a:t>universal</a:t>
            </a:r>
            <a:r>
              <a:rPr lang="hr-HR" dirty="0" smtClean="0"/>
              <a:t> </a:t>
            </a:r>
            <a:r>
              <a:rPr lang="en-US" dirty="0" smtClean="0"/>
              <a:t>suffrage </a:t>
            </a:r>
            <a:r>
              <a:rPr lang="en-US" dirty="0"/>
              <a:t>and Article 2 of the Statute for Members of the </a:t>
            </a:r>
            <a:r>
              <a:rPr lang="en-US" dirty="0" smtClean="0"/>
              <a:t>European</a:t>
            </a:r>
            <a:r>
              <a:rPr lang="hr-HR" dirty="0" smtClean="0"/>
              <a:t> </a:t>
            </a:r>
            <a:r>
              <a:rPr lang="en-US" dirty="0" smtClean="0"/>
              <a:t>Parliament</a:t>
            </a:r>
            <a:r>
              <a:rPr lang="en-US" dirty="0"/>
              <a:t>,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4000" dirty="0" smtClean="0">
                <a:solidFill>
                  <a:srgbClr val="C00000"/>
                </a:solidFill>
              </a:rPr>
              <a:t>Neće glasovati tako da ugrozi slobodu glasovanja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23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3022</Words>
  <Application>Microsoft Office PowerPoint</Application>
  <PresentationFormat>Widescreen</PresentationFormat>
  <Paragraphs>129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ETIKA OBNAŠANJA DUŽNOSTI - EUROPA</vt:lpstr>
      <vt:lpstr>Ostavka Europske komisije</vt:lpstr>
      <vt:lpstr>Što je pisalo u izvješću</vt:lpstr>
      <vt:lpstr>Optužbe</vt:lpstr>
      <vt:lpstr>Anđeli na vlasti</vt:lpstr>
      <vt:lpstr>Ozbiljnost optužbe</vt:lpstr>
      <vt:lpstr>NAČELA</vt:lpstr>
      <vt:lpstr>NAČELA</vt:lpstr>
      <vt:lpstr>PowerPoint Presentation</vt:lpstr>
      <vt:lpstr>PowerPoint Presentation</vt:lpstr>
      <vt:lpstr>Mora izbjegavati</vt:lpstr>
      <vt:lpstr>Darovi</vt:lpstr>
      <vt:lpstr>I nakon funkcije</vt:lpstr>
      <vt:lpstr>Savjetodavni odbor</vt:lpstr>
      <vt:lpstr>Postupak</vt:lpstr>
      <vt:lpstr>Primjena</vt:lpstr>
      <vt:lpstr>Obveze službenika</vt:lpstr>
      <vt:lpstr>Služba obvezuje</vt:lpstr>
      <vt:lpstr>Cilj</vt:lpstr>
      <vt:lpstr>Obveze</vt:lpstr>
      <vt:lpstr>Inicijativa: tko brine- savjest brine</vt:lpstr>
      <vt:lpstr>Dozvoljeno uz uvijet</vt:lpstr>
      <vt:lpstr>PowerPoint Presentation</vt:lpstr>
      <vt:lpstr>Nagrade</vt:lpstr>
      <vt:lpstr>Sukob interesa</vt:lpstr>
      <vt:lpstr>Ništa ne smije utjecati na dužnost</vt:lpstr>
      <vt:lpstr>Uvijek na raspoložbi</vt:lpstr>
      <vt:lpstr>Otvorenost</vt:lpstr>
      <vt:lpstr>PowerPoint Presentation</vt:lpstr>
      <vt:lpstr>Uvjeti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OBNAŠANJA DUŽNOSTI - EUROPA</dc:title>
  <dc:creator>Josip Kregar</dc:creator>
  <cp:lastModifiedBy>Sanja Storjak</cp:lastModifiedBy>
  <cp:revision>14</cp:revision>
  <dcterms:created xsi:type="dcterms:W3CDTF">2019-04-01T08:02:01Z</dcterms:created>
  <dcterms:modified xsi:type="dcterms:W3CDTF">2019-04-02T06:22:09Z</dcterms:modified>
</cp:coreProperties>
</file>