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331" r:id="rId4"/>
    <p:sldId id="258" r:id="rId5"/>
    <p:sldId id="260" r:id="rId6"/>
    <p:sldId id="262" r:id="rId7"/>
    <p:sldId id="263" r:id="rId8"/>
    <p:sldId id="261" r:id="rId9"/>
    <p:sldId id="328" r:id="rId10"/>
    <p:sldId id="264" r:id="rId11"/>
    <p:sldId id="265" r:id="rId12"/>
    <p:sldId id="266" r:id="rId13"/>
    <p:sldId id="267" r:id="rId14"/>
    <p:sldId id="268" r:id="rId15"/>
    <p:sldId id="329" r:id="rId16"/>
    <p:sldId id="320" r:id="rId17"/>
    <p:sldId id="269" r:id="rId18"/>
    <p:sldId id="270" r:id="rId19"/>
    <p:sldId id="271" r:id="rId20"/>
    <p:sldId id="272" r:id="rId21"/>
    <p:sldId id="259" r:id="rId22"/>
    <p:sldId id="273" r:id="rId23"/>
    <p:sldId id="306" r:id="rId24"/>
    <p:sldId id="307" r:id="rId25"/>
    <p:sldId id="308" r:id="rId26"/>
    <p:sldId id="309" r:id="rId27"/>
    <p:sldId id="310" r:id="rId28"/>
    <p:sldId id="311" r:id="rId29"/>
    <p:sldId id="312" r:id="rId30"/>
    <p:sldId id="313" r:id="rId31"/>
    <p:sldId id="275" r:id="rId32"/>
    <p:sldId id="276" r:id="rId33"/>
    <p:sldId id="277" r:id="rId34"/>
    <p:sldId id="279" r:id="rId35"/>
    <p:sldId id="280" r:id="rId36"/>
    <p:sldId id="321" r:id="rId37"/>
    <p:sldId id="322" r:id="rId38"/>
    <p:sldId id="323" r:id="rId39"/>
    <p:sldId id="324" r:id="rId40"/>
    <p:sldId id="325" r:id="rId41"/>
    <p:sldId id="326" r:id="rId42"/>
    <p:sldId id="327" r:id="rId43"/>
    <p:sldId id="281" r:id="rId44"/>
    <p:sldId id="282" r:id="rId45"/>
    <p:sldId id="283" r:id="rId46"/>
    <p:sldId id="284" r:id="rId47"/>
    <p:sldId id="285" r:id="rId48"/>
    <p:sldId id="314" r:id="rId49"/>
    <p:sldId id="315" r:id="rId50"/>
    <p:sldId id="316" r:id="rId51"/>
    <p:sldId id="317" r:id="rId52"/>
    <p:sldId id="330" r:id="rId53"/>
    <p:sldId id="278" r:id="rId54"/>
    <p:sldId id="300" r:id="rId55"/>
    <p:sldId id="286" r:id="rId56"/>
    <p:sldId id="287" r:id="rId57"/>
    <p:sldId id="288" r:id="rId58"/>
    <p:sldId id="289" r:id="rId59"/>
    <p:sldId id="290" r:id="rId60"/>
    <p:sldId id="291" r:id="rId61"/>
    <p:sldId id="292" r:id="rId62"/>
    <p:sldId id="293" r:id="rId63"/>
    <p:sldId id="294" r:id="rId64"/>
    <p:sldId id="295" r:id="rId65"/>
    <p:sldId id="296" r:id="rId66"/>
    <p:sldId id="297" r:id="rId67"/>
    <p:sldId id="298" r:id="rId68"/>
    <p:sldId id="299" r:id="rId69"/>
    <p:sldId id="318" r:id="rId70"/>
    <p:sldId id="319" r:id="rId71"/>
    <p:sldId id="301" r:id="rId72"/>
    <p:sldId id="302" r:id="rId73"/>
    <p:sldId id="303" r:id="rId74"/>
    <p:sldId id="304" r:id="rId75"/>
    <p:sldId id="305" r:id="rId7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06" autoAdjust="0"/>
    <p:restoredTop sz="94660"/>
  </p:normalViewPr>
  <p:slideViewPr>
    <p:cSldViewPr snapToGrid="0">
      <p:cViewPr varScale="1">
        <p:scale>
          <a:sx n="115" d="100"/>
          <a:sy n="115" d="100"/>
        </p:scale>
        <p:origin x="30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5/20/2019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5/20/2019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5/20/2019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5/20/2019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E5059C3-6A89-4494-99FF-5A4D6FFD50EB}" type="datetimeFigureOut">
              <a:rPr lang="en-US" dirty="0"/>
              <a:t>5/20/2019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5/20/2019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5/20/2019</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5/20/2019</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5/20/2019</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7D525BB-DA17-4BA0-B3C8-3AC3ABC827E6}" type="datetimeFigureOut">
              <a:rPr lang="en-US" dirty="0"/>
              <a:t>5/20/2019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16C4C9A-3960-41CF-A4E9-2A8FB932454B}" type="datetimeFigureOut">
              <a:rPr lang="en-US" dirty="0"/>
              <a:t>5/20/2019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Eigth level</a:t>
            </a:r>
          </a:p>
          <a:p>
            <a:pPr lvl="8"/>
            <a:r>
              <a:rPr lang="en-US" dirty="0"/>
              <a:t>Ninth level</a:t>
            </a:r>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5/20/2019</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watergate.info/impeachment/analysis-judiciary-committee-impeachment-votes"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a:r>
              <a:rPr lang="hr-HR" sz="4800" dirty="0" smtClean="0"/>
              <a:t>THE EXECUTIVE BRANCH IN THE U.S.A.</a:t>
            </a:r>
            <a:endParaRPr lang="en-US" sz="4800" dirty="0"/>
          </a:p>
        </p:txBody>
      </p:sp>
      <p:sp>
        <p:nvSpPr>
          <p:cNvPr id="3" name="Subtitle 2"/>
          <p:cNvSpPr>
            <a:spLocks noGrp="1"/>
          </p:cNvSpPr>
          <p:nvPr>
            <p:ph type="subTitle" idx="1"/>
          </p:nvPr>
        </p:nvSpPr>
        <p:spPr/>
        <p:txBody>
          <a:bodyPr/>
          <a:lstStyle/>
          <a:p>
            <a:r>
              <a:rPr lang="hr-HR" dirty="0" smtClean="0"/>
              <a:t>UNIT 12</a:t>
            </a:r>
            <a:endParaRPr lang="en-US" dirty="0"/>
          </a:p>
        </p:txBody>
      </p:sp>
    </p:spTree>
    <p:extLst>
      <p:ext uri="{BB962C8B-B14F-4D97-AF65-F5344CB8AC3E}">
        <p14:creationId xmlns:p14="http://schemas.microsoft.com/office/powerpoint/2010/main" val="202273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smtClean="0"/>
              <a:t>PRESIDENTIAL POWERS</a:t>
            </a:r>
            <a:endParaRPr lang="en-US" dirty="0"/>
          </a:p>
        </p:txBody>
      </p:sp>
      <p:sp>
        <p:nvSpPr>
          <p:cNvPr id="3" name="Content Placeholder 2"/>
          <p:cNvSpPr>
            <a:spLocks noGrp="1"/>
          </p:cNvSpPr>
          <p:nvPr>
            <p:ph idx="1"/>
          </p:nvPr>
        </p:nvSpPr>
        <p:spPr/>
        <p:txBody>
          <a:bodyPr/>
          <a:lstStyle/>
          <a:p>
            <a:r>
              <a:rPr lang="en-GB" dirty="0"/>
              <a:t>The office of President of the United States is one of the most powerful in the world. </a:t>
            </a:r>
            <a:endParaRPr lang="hr-HR" dirty="0" smtClean="0"/>
          </a:p>
          <a:p>
            <a:r>
              <a:rPr lang="en-GB" dirty="0" smtClean="0"/>
              <a:t>He </a:t>
            </a:r>
            <a:r>
              <a:rPr lang="en-GB" dirty="0"/>
              <a:t>or she presides over the executive branch of the federal government -- a vast organization numbering several million people -- and in addition has important </a:t>
            </a:r>
            <a:r>
              <a:rPr lang="en-GB" b="1" dirty="0"/>
              <a:t>legislative and judicial powers</a:t>
            </a:r>
            <a:r>
              <a:rPr lang="en-GB" dirty="0"/>
              <a:t>.</a:t>
            </a:r>
            <a:endParaRPr lang="en-US" dirty="0"/>
          </a:p>
          <a:p>
            <a:r>
              <a:rPr lang="en-GB" dirty="0"/>
              <a:t> </a:t>
            </a:r>
            <a:endParaRPr lang="en-US" dirty="0"/>
          </a:p>
          <a:p>
            <a:endParaRPr lang="en-US" dirty="0"/>
          </a:p>
        </p:txBody>
      </p:sp>
    </p:spTree>
    <p:extLst>
      <p:ext uri="{BB962C8B-B14F-4D97-AF65-F5344CB8AC3E}">
        <p14:creationId xmlns:p14="http://schemas.microsoft.com/office/powerpoint/2010/main" val="6530955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i="1" dirty="0"/>
              <a:t>Executive Powers</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r>
              <a:rPr lang="en-GB" dirty="0"/>
              <a:t>Within the executive </a:t>
            </a:r>
            <a:r>
              <a:rPr lang="en-GB" dirty="0" smtClean="0"/>
              <a:t>branch, </a:t>
            </a:r>
            <a:r>
              <a:rPr lang="en-GB" dirty="0"/>
              <a:t>the president has broad powers to manage national affairs and the workings of the federal government. The president can issue rules, regulations and instructions called </a:t>
            </a:r>
            <a:r>
              <a:rPr lang="en-GB" b="1" dirty="0"/>
              <a:t>executive orders</a:t>
            </a:r>
            <a:r>
              <a:rPr lang="en-GB" dirty="0"/>
              <a:t>, which have the binding force of law upon federal </a:t>
            </a:r>
            <a:r>
              <a:rPr lang="en-GB" dirty="0" smtClean="0"/>
              <a:t>agencies</a:t>
            </a:r>
            <a:endParaRPr lang="hr-HR" dirty="0" smtClean="0"/>
          </a:p>
          <a:p>
            <a:r>
              <a:rPr lang="en-GB" dirty="0"/>
              <a:t>The president chooses the heads of all </a:t>
            </a:r>
            <a:r>
              <a:rPr lang="en-GB" b="1" dirty="0"/>
              <a:t>executive departments and agencies</a:t>
            </a:r>
            <a:r>
              <a:rPr lang="en-GB" dirty="0"/>
              <a:t>, together with hundreds of other high-ranking federal officials. </a:t>
            </a:r>
            <a:endParaRPr lang="hr-HR" dirty="0" smtClean="0"/>
          </a:p>
          <a:p>
            <a:r>
              <a:rPr lang="hr-HR" dirty="0" smtClean="0"/>
              <a:t>Most</a:t>
            </a:r>
            <a:r>
              <a:rPr lang="en-GB" dirty="0" smtClean="0"/>
              <a:t> </a:t>
            </a:r>
            <a:r>
              <a:rPr lang="en-GB" dirty="0"/>
              <a:t>federal </a:t>
            </a:r>
            <a:r>
              <a:rPr lang="en-GB" dirty="0" smtClean="0"/>
              <a:t>employees</a:t>
            </a:r>
            <a:r>
              <a:rPr lang="hr-HR" dirty="0" smtClean="0"/>
              <a:t> - </a:t>
            </a:r>
            <a:r>
              <a:rPr lang="en-GB" dirty="0" smtClean="0"/>
              <a:t>selected </a:t>
            </a:r>
            <a:r>
              <a:rPr lang="en-GB" dirty="0"/>
              <a:t>through the civil service system, in which appointment and promotion are based on ability and experience.</a:t>
            </a:r>
            <a:endParaRPr lang="en-US" dirty="0"/>
          </a:p>
          <a:p>
            <a:endParaRPr lang="en-US" dirty="0"/>
          </a:p>
        </p:txBody>
      </p:sp>
    </p:spTree>
    <p:extLst>
      <p:ext uri="{BB962C8B-B14F-4D97-AF65-F5344CB8AC3E}">
        <p14:creationId xmlns:p14="http://schemas.microsoft.com/office/powerpoint/2010/main" val="4031470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i="1" dirty="0"/>
              <a:t>Military Powers </a:t>
            </a:r>
            <a:r>
              <a:rPr lang="en-US" dirty="0"/>
              <a:t/>
            </a:r>
            <a:br>
              <a:rPr lang="en-US" dirty="0"/>
            </a:br>
            <a:endParaRPr lang="en-US" dirty="0"/>
          </a:p>
        </p:txBody>
      </p:sp>
      <p:sp>
        <p:nvSpPr>
          <p:cNvPr id="3" name="Content Placeholder 2"/>
          <p:cNvSpPr>
            <a:spLocks noGrp="1"/>
          </p:cNvSpPr>
          <p:nvPr>
            <p:ph idx="1"/>
          </p:nvPr>
        </p:nvSpPr>
        <p:spPr/>
        <p:txBody>
          <a:bodyPr/>
          <a:lstStyle/>
          <a:p>
            <a:r>
              <a:rPr lang="en-GB" dirty="0"/>
              <a:t>As </a:t>
            </a:r>
            <a:r>
              <a:rPr lang="en-GB" b="1" dirty="0"/>
              <a:t>commander-in-chief of the armed forces of the United States</a:t>
            </a:r>
            <a:r>
              <a:rPr lang="en-GB" dirty="0"/>
              <a:t>, the president may also call into federal service the state units of the National Guard. </a:t>
            </a:r>
            <a:endParaRPr lang="hr-HR" dirty="0" smtClean="0"/>
          </a:p>
          <a:p>
            <a:r>
              <a:rPr lang="en-GB" dirty="0" smtClean="0"/>
              <a:t>In </a:t>
            </a:r>
            <a:r>
              <a:rPr lang="en-GB" dirty="0"/>
              <a:t>times of war or national emergency, Congress may grant the president even broader powers to manage the national economy and protect the security of the United States.</a:t>
            </a:r>
            <a:endParaRPr lang="en-US" dirty="0"/>
          </a:p>
          <a:p>
            <a:endParaRPr lang="en-US" dirty="0"/>
          </a:p>
        </p:txBody>
      </p:sp>
    </p:spTree>
    <p:extLst>
      <p:ext uri="{BB962C8B-B14F-4D97-AF65-F5344CB8AC3E}">
        <p14:creationId xmlns:p14="http://schemas.microsoft.com/office/powerpoint/2010/main" val="40660087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i="1" dirty="0"/>
              <a:t>Powers in Foreign Affairs</a:t>
            </a:r>
            <a:r>
              <a:rPr lang="en-US" dirty="0"/>
              <a:t/>
            </a:r>
            <a:br>
              <a:rPr lang="en-US" dirty="0"/>
            </a:br>
            <a:endParaRPr lang="en-US" dirty="0"/>
          </a:p>
        </p:txBody>
      </p:sp>
      <p:sp>
        <p:nvSpPr>
          <p:cNvPr id="3" name="Content Placeholder 2"/>
          <p:cNvSpPr>
            <a:spLocks noGrp="1"/>
          </p:cNvSpPr>
          <p:nvPr>
            <p:ph idx="1"/>
          </p:nvPr>
        </p:nvSpPr>
        <p:spPr/>
        <p:txBody>
          <a:bodyPr/>
          <a:lstStyle/>
          <a:p>
            <a:r>
              <a:rPr lang="en-GB" dirty="0"/>
              <a:t>Under the Constitution, the president is the federal official primarily responsible for the relations of the United States with foreign nations. </a:t>
            </a:r>
            <a:endParaRPr lang="hr-HR" dirty="0" smtClean="0"/>
          </a:p>
          <a:p>
            <a:r>
              <a:rPr lang="en-GB" dirty="0" smtClean="0"/>
              <a:t>Presidents </a:t>
            </a:r>
            <a:r>
              <a:rPr lang="en-GB" dirty="0"/>
              <a:t>appoint ambassadors, ministers and consuls, subject to confirmation by the Senate, and receive foreign ambassadors and other public officials. </a:t>
            </a:r>
            <a:endParaRPr lang="hr-HR" dirty="0" smtClean="0"/>
          </a:p>
          <a:p>
            <a:r>
              <a:rPr lang="en-GB" dirty="0" smtClean="0"/>
              <a:t>With </a:t>
            </a:r>
            <a:r>
              <a:rPr lang="en-GB" dirty="0"/>
              <a:t>the secretary of state, the president manages all official contacts with foreign governments.</a:t>
            </a:r>
            <a:endParaRPr lang="en-US" dirty="0"/>
          </a:p>
          <a:p>
            <a:endParaRPr lang="en-US" dirty="0"/>
          </a:p>
        </p:txBody>
      </p:sp>
    </p:spTree>
    <p:extLst>
      <p:ext uri="{BB962C8B-B14F-4D97-AF65-F5344CB8AC3E}">
        <p14:creationId xmlns:p14="http://schemas.microsoft.com/office/powerpoint/2010/main" val="40026546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i="1" dirty="0"/>
              <a:t>Legislative Powers</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GB" dirty="0"/>
              <a:t>Despite the constitutional provision that "all legislative powers" shall be vested in Congress, the president can </a:t>
            </a:r>
            <a:r>
              <a:rPr lang="en-GB" b="1" dirty="0"/>
              <a:t>veto</a:t>
            </a:r>
            <a:r>
              <a:rPr lang="en-GB" dirty="0"/>
              <a:t> any bill passed by Congress and, unless two-thirds in each house vote to </a:t>
            </a:r>
            <a:r>
              <a:rPr lang="en-GB" b="1" dirty="0"/>
              <a:t>override the veto</a:t>
            </a:r>
            <a:r>
              <a:rPr lang="en-GB" dirty="0"/>
              <a:t>, the bill does not become law. </a:t>
            </a:r>
            <a:endParaRPr lang="hr-HR" dirty="0" smtClean="0"/>
          </a:p>
          <a:p>
            <a:r>
              <a:rPr lang="en-GB" dirty="0" smtClean="0"/>
              <a:t>The </a:t>
            </a:r>
            <a:r>
              <a:rPr lang="en-GB" dirty="0"/>
              <a:t>Constitution grants the president 10 days to review a measure passed by Congress. If the president has not signed the bill after 10 days, it becomes law without his signature. However, if Congress adjourns during the 10-day period, the bill does not become law (pocket veto).  </a:t>
            </a:r>
            <a:endParaRPr lang="en-US" dirty="0"/>
          </a:p>
        </p:txBody>
      </p:sp>
    </p:spTree>
    <p:extLst>
      <p:ext uri="{BB962C8B-B14F-4D97-AF65-F5344CB8AC3E}">
        <p14:creationId xmlns:p14="http://schemas.microsoft.com/office/powerpoint/2010/main" val="23473829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err="1" smtClean="0"/>
              <a:t>Pocket</a:t>
            </a:r>
            <a:r>
              <a:rPr lang="hr-HR" dirty="0" smtClean="0"/>
              <a:t> veto</a:t>
            </a:r>
            <a:endParaRPr lang="en-US" dirty="0"/>
          </a:p>
        </p:txBody>
      </p:sp>
      <p:sp>
        <p:nvSpPr>
          <p:cNvPr id="3" name="Content Placeholder 2"/>
          <p:cNvSpPr>
            <a:spLocks noGrp="1"/>
          </p:cNvSpPr>
          <p:nvPr>
            <p:ph idx="1"/>
          </p:nvPr>
        </p:nvSpPr>
        <p:spPr/>
        <p:txBody>
          <a:bodyPr/>
          <a:lstStyle/>
          <a:p>
            <a:r>
              <a:rPr lang="en-GB" dirty="0"/>
              <a:t>The Constitution grants the president 10 days to review a measure passed by Congress. </a:t>
            </a:r>
            <a:endParaRPr lang="hr-HR" dirty="0" smtClean="0"/>
          </a:p>
          <a:p>
            <a:r>
              <a:rPr lang="en-GB" dirty="0" smtClean="0"/>
              <a:t>If </a:t>
            </a:r>
            <a:r>
              <a:rPr lang="en-GB" dirty="0"/>
              <a:t>the president has not signed the bill after 10 days, it becomes law without his signature. </a:t>
            </a:r>
            <a:endParaRPr lang="hr-HR" dirty="0" smtClean="0"/>
          </a:p>
          <a:p>
            <a:r>
              <a:rPr lang="en-GB" dirty="0" smtClean="0"/>
              <a:t>However</a:t>
            </a:r>
            <a:r>
              <a:rPr lang="en-GB" dirty="0"/>
              <a:t>, if Congress adjourns during the 10-day period, the bill does not become law (pocket veto).  </a:t>
            </a:r>
            <a:endParaRPr lang="en-US" dirty="0"/>
          </a:p>
          <a:p>
            <a:endParaRPr lang="en-US" dirty="0"/>
          </a:p>
        </p:txBody>
      </p:sp>
    </p:spTree>
    <p:extLst>
      <p:ext uri="{BB962C8B-B14F-4D97-AF65-F5344CB8AC3E}">
        <p14:creationId xmlns:p14="http://schemas.microsoft.com/office/powerpoint/2010/main" val="32601788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smtClean="0"/>
              <a:t>Legislative </a:t>
            </a:r>
            <a:r>
              <a:rPr lang="hr-HR" dirty="0" err="1" smtClean="0"/>
              <a:t>powers</a:t>
            </a:r>
            <a:endParaRPr lang="en-US" dirty="0"/>
          </a:p>
        </p:txBody>
      </p:sp>
      <p:sp>
        <p:nvSpPr>
          <p:cNvPr id="3" name="Content Placeholder 2"/>
          <p:cNvSpPr>
            <a:spLocks noGrp="1"/>
          </p:cNvSpPr>
          <p:nvPr>
            <p:ph idx="1"/>
          </p:nvPr>
        </p:nvSpPr>
        <p:spPr/>
        <p:txBody>
          <a:bodyPr/>
          <a:lstStyle/>
          <a:p>
            <a:r>
              <a:rPr lang="en-GB" dirty="0"/>
              <a:t>Much of the legislation dealt with by Congress </a:t>
            </a:r>
            <a:r>
              <a:rPr lang="hr-HR" dirty="0"/>
              <a:t>- </a:t>
            </a:r>
            <a:r>
              <a:rPr lang="en-GB" dirty="0"/>
              <a:t>drafted at the initiative of the executive branch. </a:t>
            </a:r>
            <a:endParaRPr lang="hr-HR" dirty="0" smtClean="0"/>
          </a:p>
          <a:p>
            <a:r>
              <a:rPr lang="en-GB" dirty="0" smtClean="0"/>
              <a:t>In </a:t>
            </a:r>
            <a:r>
              <a:rPr lang="en-GB" dirty="0"/>
              <a:t>annual and special messages to Congress, the president may </a:t>
            </a:r>
            <a:r>
              <a:rPr lang="en-GB" b="1" dirty="0"/>
              <a:t>propose legislation</a:t>
            </a:r>
            <a:r>
              <a:rPr lang="en-GB" dirty="0"/>
              <a:t> he or she believes is necessary</a:t>
            </a:r>
            <a:r>
              <a:rPr lang="en-GB" dirty="0" smtClean="0"/>
              <a:t>.</a:t>
            </a:r>
            <a:endParaRPr lang="hr-HR" dirty="0" smtClean="0"/>
          </a:p>
          <a:p>
            <a:r>
              <a:rPr lang="en-GB" dirty="0" smtClean="0"/>
              <a:t> </a:t>
            </a:r>
            <a:r>
              <a:rPr lang="en-GB" dirty="0"/>
              <a:t>If Congress should adjourn without acting on those proposals, the president has the power to </a:t>
            </a:r>
            <a:r>
              <a:rPr lang="en-GB" b="1" dirty="0"/>
              <a:t>call it into special session</a:t>
            </a:r>
            <a:r>
              <a:rPr lang="en-GB" dirty="0"/>
              <a:t>.</a:t>
            </a:r>
            <a:endParaRPr lang="en-US" dirty="0"/>
          </a:p>
          <a:p>
            <a:endParaRPr lang="en-US" dirty="0"/>
          </a:p>
        </p:txBody>
      </p:sp>
    </p:spTree>
    <p:extLst>
      <p:ext uri="{BB962C8B-B14F-4D97-AF65-F5344CB8AC3E}">
        <p14:creationId xmlns:p14="http://schemas.microsoft.com/office/powerpoint/2010/main" val="11077916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i="1" dirty="0"/>
              <a:t>Judicial Powers</a:t>
            </a:r>
            <a:endParaRPr lang="en-US" dirty="0"/>
          </a:p>
        </p:txBody>
      </p:sp>
      <p:sp>
        <p:nvSpPr>
          <p:cNvPr id="3" name="Content Placeholder 2"/>
          <p:cNvSpPr>
            <a:spLocks noGrp="1"/>
          </p:cNvSpPr>
          <p:nvPr>
            <p:ph idx="1"/>
          </p:nvPr>
        </p:nvSpPr>
        <p:spPr/>
        <p:txBody>
          <a:bodyPr/>
          <a:lstStyle/>
          <a:p>
            <a:r>
              <a:rPr lang="en-GB" dirty="0"/>
              <a:t>Among the president's constitutional powers is that of appointing important public officials; presidential </a:t>
            </a:r>
            <a:r>
              <a:rPr lang="en-GB" b="1" dirty="0"/>
              <a:t>nomination of federal judges</a:t>
            </a:r>
            <a:r>
              <a:rPr lang="en-GB" dirty="0"/>
              <a:t>, including members of the Supreme Court, is subject to confirmation by the Senate. </a:t>
            </a:r>
            <a:endParaRPr lang="hr-HR" dirty="0" smtClean="0"/>
          </a:p>
          <a:p>
            <a:r>
              <a:rPr lang="en-GB" dirty="0" smtClean="0"/>
              <a:t>Another </a:t>
            </a:r>
            <a:r>
              <a:rPr lang="en-GB" dirty="0"/>
              <a:t>significant power </a:t>
            </a:r>
            <a:r>
              <a:rPr lang="hr-HR" dirty="0" smtClean="0"/>
              <a:t>- </a:t>
            </a:r>
            <a:r>
              <a:rPr lang="en-GB" b="1" dirty="0" smtClean="0"/>
              <a:t>granting </a:t>
            </a:r>
            <a:r>
              <a:rPr lang="en-GB" b="1" dirty="0"/>
              <a:t>a full or conditional pardon </a:t>
            </a:r>
            <a:r>
              <a:rPr lang="en-GB" dirty="0"/>
              <a:t>to anyone convicted of breaking a federal law, except in a case of impeachment</a:t>
            </a:r>
            <a:r>
              <a:rPr lang="en-GB" dirty="0" smtClean="0"/>
              <a:t>.</a:t>
            </a:r>
            <a:endParaRPr lang="hr-HR" dirty="0" smtClean="0"/>
          </a:p>
          <a:p>
            <a:r>
              <a:rPr lang="en-GB" dirty="0" smtClean="0"/>
              <a:t> </a:t>
            </a:r>
            <a:r>
              <a:rPr lang="en-GB" dirty="0"/>
              <a:t>The pardoning </a:t>
            </a:r>
            <a:r>
              <a:rPr lang="en-GB" dirty="0" smtClean="0"/>
              <a:t>power</a:t>
            </a:r>
            <a:r>
              <a:rPr lang="hr-HR" dirty="0" smtClean="0"/>
              <a:t>-</a:t>
            </a:r>
            <a:r>
              <a:rPr lang="en-GB" dirty="0" smtClean="0"/>
              <a:t> </a:t>
            </a:r>
            <a:r>
              <a:rPr lang="en-GB" dirty="0"/>
              <a:t>to shorten prison terms and reduce fines.</a:t>
            </a:r>
            <a:endParaRPr lang="en-US" dirty="0"/>
          </a:p>
          <a:p>
            <a:endParaRPr lang="en-US" dirty="0"/>
          </a:p>
        </p:txBody>
      </p:sp>
    </p:spTree>
    <p:extLst>
      <p:ext uri="{BB962C8B-B14F-4D97-AF65-F5344CB8AC3E}">
        <p14:creationId xmlns:p14="http://schemas.microsoft.com/office/powerpoint/2010/main" val="40117573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x-none" b="1" dirty="0"/>
              <a:t>The Vice President</a:t>
            </a:r>
            <a:r>
              <a:rPr lang="en-US" b="1" dirty="0"/>
              <a:t/>
            </a:r>
            <a:br>
              <a:rPr lang="en-US" b="1" dirty="0"/>
            </a:br>
            <a:endParaRPr lang="en-US" dirty="0"/>
          </a:p>
        </p:txBody>
      </p:sp>
      <p:sp>
        <p:nvSpPr>
          <p:cNvPr id="3" name="Content Placeholder 2"/>
          <p:cNvSpPr>
            <a:spLocks noGrp="1"/>
          </p:cNvSpPr>
          <p:nvPr>
            <p:ph idx="1"/>
          </p:nvPr>
        </p:nvSpPr>
        <p:spPr/>
        <p:txBody>
          <a:bodyPr>
            <a:normAutofit lnSpcReduction="10000"/>
          </a:bodyPr>
          <a:lstStyle/>
          <a:p>
            <a:r>
              <a:rPr lang="en-US" dirty="0"/>
              <a:t> </a:t>
            </a:r>
            <a:r>
              <a:rPr lang="en-GB" dirty="0"/>
              <a:t>The primary responsibility of the Vice President of the </a:t>
            </a:r>
            <a:r>
              <a:rPr lang="en-GB" dirty="0" smtClean="0"/>
              <a:t>US </a:t>
            </a:r>
            <a:r>
              <a:rPr lang="en-GB" dirty="0"/>
              <a:t>is to be ready at a moment's notice to </a:t>
            </a:r>
            <a:r>
              <a:rPr lang="en-GB" b="1" dirty="0"/>
              <a:t>assume the presidency</a:t>
            </a:r>
            <a:r>
              <a:rPr lang="en-GB" dirty="0"/>
              <a:t> if the president is unable to perform his duties. </a:t>
            </a:r>
            <a:endParaRPr lang="hr-HR" dirty="0" smtClean="0"/>
          </a:p>
          <a:p>
            <a:r>
              <a:rPr lang="en-GB" dirty="0" smtClean="0"/>
              <a:t>This </a:t>
            </a:r>
            <a:r>
              <a:rPr lang="en-GB" dirty="0"/>
              <a:t>can be because of </a:t>
            </a:r>
            <a:r>
              <a:rPr lang="en-GB" b="1" dirty="0"/>
              <a:t>the president's death, resignation, temporary incapacitation</a:t>
            </a:r>
            <a:r>
              <a:rPr lang="en-GB" dirty="0"/>
              <a:t>, or if the vice president and a majority of the cabinet conclude that the president is no longer able to discharge his duties. </a:t>
            </a:r>
            <a:endParaRPr lang="hr-HR" dirty="0" smtClean="0"/>
          </a:p>
          <a:p>
            <a:r>
              <a:rPr lang="en-GB" dirty="0" smtClean="0"/>
              <a:t>The </a:t>
            </a:r>
            <a:r>
              <a:rPr lang="en-GB" dirty="0"/>
              <a:t>vice president is elected along with the president by the Electoral College, each elector casting one vote for president and another for vice president.</a:t>
            </a:r>
            <a:endParaRPr lang="en-US" dirty="0"/>
          </a:p>
          <a:p>
            <a:endParaRPr lang="en-US" dirty="0"/>
          </a:p>
        </p:txBody>
      </p:sp>
    </p:spTree>
    <p:extLst>
      <p:ext uri="{BB962C8B-B14F-4D97-AF65-F5344CB8AC3E}">
        <p14:creationId xmlns:p14="http://schemas.microsoft.com/office/powerpoint/2010/main" val="4437777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x-none" b="1" dirty="0"/>
              <a:t>Executive Office of the President</a:t>
            </a:r>
            <a:r>
              <a:rPr lang="en-US" b="1" dirty="0"/>
              <a:t/>
            </a:r>
            <a:br>
              <a:rPr lang="en-US" b="1" dirty="0"/>
            </a:br>
            <a:endParaRPr lang="en-US" dirty="0"/>
          </a:p>
        </p:txBody>
      </p:sp>
      <p:sp>
        <p:nvSpPr>
          <p:cNvPr id="3" name="Content Placeholder 2"/>
          <p:cNvSpPr>
            <a:spLocks noGrp="1"/>
          </p:cNvSpPr>
          <p:nvPr>
            <p:ph idx="1"/>
          </p:nvPr>
        </p:nvSpPr>
        <p:spPr/>
        <p:txBody>
          <a:bodyPr>
            <a:normAutofit fontScale="92500" lnSpcReduction="20000"/>
          </a:bodyPr>
          <a:lstStyle/>
          <a:p>
            <a:r>
              <a:rPr lang="en-GB" dirty="0"/>
              <a:t>To provide the president with the support he or she needs to govern effectively, the Executive Office of the President (EOP) was created in 1939 by President Franklin D. Roosevelt. </a:t>
            </a:r>
            <a:endParaRPr lang="hr-HR" dirty="0" smtClean="0"/>
          </a:p>
          <a:p>
            <a:r>
              <a:rPr lang="en-GB" dirty="0" smtClean="0"/>
              <a:t>The </a:t>
            </a:r>
            <a:r>
              <a:rPr lang="en-GB" dirty="0"/>
              <a:t>EOP </a:t>
            </a:r>
            <a:r>
              <a:rPr lang="hr-HR" dirty="0" smtClean="0"/>
              <a:t>- </a:t>
            </a:r>
            <a:r>
              <a:rPr lang="en-GB" dirty="0" smtClean="0"/>
              <a:t>tasks </a:t>
            </a:r>
            <a:r>
              <a:rPr lang="en-GB" dirty="0"/>
              <a:t>ranging from communicating the president's message to the American people to promoting American trade interests abroad. </a:t>
            </a:r>
            <a:endParaRPr lang="hr-HR" dirty="0" smtClean="0"/>
          </a:p>
          <a:p>
            <a:r>
              <a:rPr lang="en-GB" dirty="0" smtClean="0"/>
              <a:t>The </a:t>
            </a:r>
            <a:r>
              <a:rPr lang="en-GB" dirty="0"/>
              <a:t>EOP, overseen by </a:t>
            </a:r>
            <a:r>
              <a:rPr lang="en-GB" b="1" dirty="0"/>
              <a:t>the White House Chief of Staff</a:t>
            </a:r>
            <a:r>
              <a:rPr lang="en-GB" dirty="0"/>
              <a:t>, has traditionally been home to many of the president's closest </a:t>
            </a:r>
            <a:r>
              <a:rPr lang="en-GB" dirty="0" smtClean="0"/>
              <a:t>advisers.</a:t>
            </a:r>
            <a:endParaRPr lang="hr-HR" dirty="0" smtClean="0"/>
          </a:p>
          <a:p>
            <a:r>
              <a:rPr lang="en-GB" dirty="0" smtClean="0"/>
              <a:t>While </a:t>
            </a:r>
            <a:r>
              <a:rPr lang="en-GB" dirty="0"/>
              <a:t>Senate confirmation is required for some advisers, such as the Director of the Office of Management and Budget, most are appointed with </a:t>
            </a:r>
            <a:r>
              <a:rPr lang="en-GB" b="1" dirty="0"/>
              <a:t>full presidential discretion</a:t>
            </a:r>
            <a:r>
              <a:rPr lang="en-GB" dirty="0"/>
              <a:t>.</a:t>
            </a:r>
            <a:endParaRPr lang="en-US" dirty="0"/>
          </a:p>
          <a:p>
            <a:endParaRPr lang="en-US" dirty="0"/>
          </a:p>
        </p:txBody>
      </p:sp>
    </p:spTree>
    <p:extLst>
      <p:ext uri="{BB962C8B-B14F-4D97-AF65-F5344CB8AC3E}">
        <p14:creationId xmlns:p14="http://schemas.microsoft.com/office/powerpoint/2010/main" val="2925507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b="1" i="1" dirty="0"/>
              <a:t>Discuss the following </a:t>
            </a:r>
            <a:r>
              <a:rPr lang="en-GB" b="1" i="1" dirty="0" smtClean="0"/>
              <a:t>questions:</a:t>
            </a:r>
            <a:endParaRPr lang="en-US" dirty="0"/>
          </a:p>
        </p:txBody>
      </p:sp>
      <p:sp>
        <p:nvSpPr>
          <p:cNvPr id="3" name="Content Placeholder 2"/>
          <p:cNvSpPr>
            <a:spLocks noGrp="1"/>
          </p:cNvSpPr>
          <p:nvPr>
            <p:ph idx="1"/>
          </p:nvPr>
        </p:nvSpPr>
        <p:spPr/>
        <p:txBody>
          <a:bodyPr/>
          <a:lstStyle/>
          <a:p>
            <a:r>
              <a:rPr lang="en-GB" dirty="0"/>
              <a:t>1.  What are the powers of the President of the Republic of Croatia?</a:t>
            </a:r>
            <a:endParaRPr lang="en-US" dirty="0"/>
          </a:p>
          <a:p>
            <a:r>
              <a:rPr lang="en-GB" dirty="0"/>
              <a:t>2.  What is the difference between a presidential and a parliamentary system of government?</a:t>
            </a:r>
            <a:endParaRPr lang="en-US" dirty="0"/>
          </a:p>
          <a:p>
            <a:r>
              <a:rPr lang="en-GB" dirty="0"/>
              <a:t>3.  Who were the most famous American presidents and why?</a:t>
            </a:r>
            <a:endParaRPr lang="en-US" dirty="0"/>
          </a:p>
          <a:p>
            <a:r>
              <a:rPr lang="en-GB" dirty="0"/>
              <a:t>4.  </a:t>
            </a:r>
            <a:r>
              <a:rPr lang="en-GB" dirty="0" err="1" smtClean="0"/>
              <a:t>Wh</a:t>
            </a:r>
            <a:r>
              <a:rPr lang="hr-HR" dirty="0" smtClean="0"/>
              <a:t>o </a:t>
            </a:r>
            <a:r>
              <a:rPr lang="hr-HR" dirty="0" err="1" smtClean="0"/>
              <a:t>was</a:t>
            </a:r>
            <a:r>
              <a:rPr lang="hr-HR" dirty="0" smtClean="0"/>
              <a:t> </a:t>
            </a:r>
            <a:r>
              <a:rPr lang="hr-HR" dirty="0" err="1" smtClean="0"/>
              <a:t>the</a:t>
            </a:r>
            <a:r>
              <a:rPr lang="hr-HR" dirty="0" smtClean="0"/>
              <a:t> </a:t>
            </a:r>
            <a:r>
              <a:rPr lang="hr-HR" dirty="0" err="1" smtClean="0"/>
              <a:t>first</a:t>
            </a:r>
            <a:r>
              <a:rPr lang="en-GB" dirty="0" smtClean="0"/>
              <a:t> </a:t>
            </a:r>
            <a:r>
              <a:rPr lang="en-GB" dirty="0"/>
              <a:t>American </a:t>
            </a:r>
            <a:r>
              <a:rPr lang="en-GB" dirty="0" smtClean="0"/>
              <a:t>president?</a:t>
            </a:r>
            <a:endParaRPr lang="en-US" dirty="0"/>
          </a:p>
          <a:p>
            <a:endParaRPr lang="en-US" dirty="0"/>
          </a:p>
        </p:txBody>
      </p:sp>
    </p:spTree>
    <p:extLst>
      <p:ext uri="{BB962C8B-B14F-4D97-AF65-F5344CB8AC3E}">
        <p14:creationId xmlns:p14="http://schemas.microsoft.com/office/powerpoint/2010/main" val="32066878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x-none" b="1" dirty="0"/>
              <a:t>The Cabinet</a:t>
            </a:r>
            <a:r>
              <a:rPr lang="en-US" b="1" dirty="0"/>
              <a:t/>
            </a:r>
            <a:br>
              <a:rPr lang="en-US" b="1" dirty="0"/>
            </a:br>
            <a:endParaRPr lang="en-US" dirty="0"/>
          </a:p>
        </p:txBody>
      </p:sp>
      <p:sp>
        <p:nvSpPr>
          <p:cNvPr id="3" name="Content Placeholder 2"/>
          <p:cNvSpPr>
            <a:spLocks noGrp="1"/>
          </p:cNvSpPr>
          <p:nvPr>
            <p:ph idx="1"/>
          </p:nvPr>
        </p:nvSpPr>
        <p:spPr/>
        <p:txBody>
          <a:bodyPr>
            <a:normAutofit fontScale="85000" lnSpcReduction="10000"/>
          </a:bodyPr>
          <a:lstStyle/>
          <a:p>
            <a:r>
              <a:rPr lang="en-GB" dirty="0"/>
              <a:t>The Cabinet </a:t>
            </a:r>
            <a:r>
              <a:rPr lang="hr-HR" dirty="0"/>
              <a:t>-</a:t>
            </a:r>
            <a:r>
              <a:rPr lang="en-GB" dirty="0" smtClean="0"/>
              <a:t> </a:t>
            </a:r>
            <a:r>
              <a:rPr lang="en-GB" b="1" dirty="0"/>
              <a:t>an advisory body</a:t>
            </a:r>
            <a:r>
              <a:rPr lang="en-GB" dirty="0"/>
              <a:t> made up of the heads of the 15 </a:t>
            </a:r>
            <a:r>
              <a:rPr lang="en-GB" b="1" dirty="0"/>
              <a:t>executive departments</a:t>
            </a:r>
            <a:r>
              <a:rPr lang="en-GB" dirty="0"/>
              <a:t>. </a:t>
            </a:r>
            <a:endParaRPr lang="hr-HR" dirty="0" smtClean="0"/>
          </a:p>
          <a:p>
            <a:r>
              <a:rPr lang="en-GB" dirty="0" smtClean="0"/>
              <a:t>Appointed </a:t>
            </a:r>
            <a:r>
              <a:rPr lang="en-GB" dirty="0"/>
              <a:t>by the president and confirmed by the Senate, the members of the cabinet are often the president's closest associates. </a:t>
            </a:r>
            <a:endParaRPr lang="hr-HR" dirty="0" smtClean="0"/>
          </a:p>
          <a:p>
            <a:r>
              <a:rPr lang="hr-HR" dirty="0" smtClean="0"/>
              <a:t>I</a:t>
            </a:r>
            <a:r>
              <a:rPr lang="en-GB" dirty="0" smtClean="0"/>
              <a:t>n </a:t>
            </a:r>
            <a:r>
              <a:rPr lang="en-GB" dirty="0"/>
              <a:t>addition to running major federal agencies, they play an important role in </a:t>
            </a:r>
            <a:r>
              <a:rPr lang="en-GB" b="1" dirty="0"/>
              <a:t>the presidential line of succession</a:t>
            </a:r>
            <a:r>
              <a:rPr lang="en-GB" dirty="0"/>
              <a:t> — after the vice president, Speaker of the House, and Senate president pro tempore, the line of succession continues with the cabinet offices in the order in which the departments were created. </a:t>
            </a:r>
            <a:endParaRPr lang="hr-HR" dirty="0" smtClean="0"/>
          </a:p>
          <a:p>
            <a:r>
              <a:rPr lang="en-GB" dirty="0" smtClean="0"/>
              <a:t>All </a:t>
            </a:r>
            <a:r>
              <a:rPr lang="en-GB" dirty="0"/>
              <a:t>the members of the cabinet take the title Secretary, excepting the head of the Justice Department, who is styled Attorney General.</a:t>
            </a:r>
            <a:endParaRPr lang="en-US" dirty="0"/>
          </a:p>
          <a:p>
            <a:endParaRPr lang="en-US" dirty="0"/>
          </a:p>
        </p:txBody>
      </p:sp>
    </p:spTree>
    <p:extLst>
      <p:ext uri="{BB962C8B-B14F-4D97-AF65-F5344CB8AC3E}">
        <p14:creationId xmlns:p14="http://schemas.microsoft.com/office/powerpoint/2010/main" val="11048838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i="1" dirty="0"/>
              <a:t>Read the text and answer the following </a:t>
            </a:r>
            <a:r>
              <a:rPr lang="en-GB" b="1" i="1" dirty="0" smtClean="0"/>
              <a:t>questions</a:t>
            </a:r>
            <a:r>
              <a:rPr lang="hr-HR" b="1" i="1" dirty="0" smtClean="0"/>
              <a:t>:</a:t>
            </a:r>
            <a:endParaRPr lang="en-US" dirty="0"/>
          </a:p>
        </p:txBody>
      </p:sp>
      <p:sp>
        <p:nvSpPr>
          <p:cNvPr id="3" name="Content Placeholder 2"/>
          <p:cNvSpPr>
            <a:spLocks noGrp="1"/>
          </p:cNvSpPr>
          <p:nvPr>
            <p:ph idx="1"/>
          </p:nvPr>
        </p:nvSpPr>
        <p:spPr/>
        <p:txBody>
          <a:bodyPr/>
          <a:lstStyle/>
          <a:p>
            <a:pPr lvl="0"/>
            <a:r>
              <a:rPr lang="en-GB" dirty="0"/>
              <a:t>What are the requirements for presidential office?  In your opinion, should there be any additional requirements?</a:t>
            </a:r>
            <a:endParaRPr lang="en-US" dirty="0"/>
          </a:p>
          <a:p>
            <a:pPr lvl="0"/>
            <a:r>
              <a:rPr lang="en-GB" dirty="0"/>
              <a:t>What does the Constitution determine in case of the president’s death, resignation or inability?</a:t>
            </a:r>
            <a:endParaRPr lang="en-US" dirty="0"/>
          </a:p>
          <a:p>
            <a:pPr lvl="0"/>
            <a:r>
              <a:rPr lang="en-GB" dirty="0"/>
              <a:t>What is the most important task of the president according to the Constitution?</a:t>
            </a:r>
            <a:endParaRPr lang="en-US" dirty="0"/>
          </a:p>
          <a:p>
            <a:pPr lvl="0"/>
            <a:r>
              <a:rPr lang="en-GB" dirty="0"/>
              <a:t>For what reasons can the president be removed from office?</a:t>
            </a:r>
            <a:endParaRPr lang="en-US" dirty="0"/>
          </a:p>
          <a:p>
            <a:endParaRPr lang="en-US" dirty="0"/>
          </a:p>
        </p:txBody>
      </p:sp>
    </p:spTree>
    <p:extLst>
      <p:ext uri="{BB962C8B-B14F-4D97-AF65-F5344CB8AC3E}">
        <p14:creationId xmlns:p14="http://schemas.microsoft.com/office/powerpoint/2010/main" val="39563558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II Answer the following questions.</a:t>
            </a:r>
            <a:r>
              <a:rPr lang="en-US" dirty="0"/>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r>
              <a:rPr lang="hr-HR" dirty="0" smtClean="0"/>
              <a:t>1</a:t>
            </a:r>
            <a:r>
              <a:rPr lang="en-GB" dirty="0" smtClean="0"/>
              <a:t>.      </a:t>
            </a:r>
            <a:r>
              <a:rPr lang="en-GB" dirty="0"/>
              <a:t>What does the executive branch consist of?</a:t>
            </a:r>
            <a:endParaRPr lang="en-US" dirty="0"/>
          </a:p>
          <a:p>
            <a:r>
              <a:rPr lang="en-GB" dirty="0"/>
              <a:t>2.      How is the President of the USA elected?</a:t>
            </a:r>
            <a:endParaRPr lang="en-US" dirty="0"/>
          </a:p>
          <a:p>
            <a:r>
              <a:rPr lang="en-GB" dirty="0"/>
              <a:t>3.      Which are the most important powers of the president?</a:t>
            </a:r>
            <a:endParaRPr lang="en-US" dirty="0"/>
          </a:p>
          <a:p>
            <a:r>
              <a:rPr lang="en-GB" dirty="0"/>
              <a:t>4.  What happens if the president does not approve of a bill passed by Congress?</a:t>
            </a:r>
            <a:endParaRPr lang="en-US" dirty="0"/>
          </a:p>
          <a:p>
            <a:r>
              <a:rPr lang="en-GB" dirty="0"/>
              <a:t>5.  What is a pocket veto?</a:t>
            </a:r>
            <a:endParaRPr lang="en-US" dirty="0"/>
          </a:p>
          <a:p>
            <a:r>
              <a:rPr lang="en-GB" dirty="0"/>
              <a:t>6.  Who cannot be granted a full pardon?</a:t>
            </a:r>
            <a:endParaRPr lang="en-US" dirty="0"/>
          </a:p>
          <a:p>
            <a:r>
              <a:rPr lang="en-GB" dirty="0"/>
              <a:t>7.      What is the primary responsibility of the vice </a:t>
            </a:r>
            <a:r>
              <a:rPr lang="en-GB" dirty="0" smtClean="0"/>
              <a:t>president?</a:t>
            </a:r>
            <a:endParaRPr lang="hr-HR" dirty="0"/>
          </a:p>
          <a:p>
            <a:r>
              <a:rPr lang="hr-HR" dirty="0" smtClean="0"/>
              <a:t>8</a:t>
            </a:r>
            <a:r>
              <a:rPr lang="en-GB" dirty="0" smtClean="0"/>
              <a:t>.      </a:t>
            </a:r>
            <a:r>
              <a:rPr lang="en-GB" dirty="0"/>
              <a:t>What is the Cabinet?</a:t>
            </a:r>
            <a:endParaRPr lang="en-US" dirty="0"/>
          </a:p>
          <a:p>
            <a:r>
              <a:rPr lang="en-GB" dirty="0"/>
              <a:t>10. </a:t>
            </a:r>
            <a:r>
              <a:rPr lang="hr-HR" dirty="0" smtClean="0"/>
              <a:t> </a:t>
            </a:r>
            <a:r>
              <a:rPr lang="en-GB" dirty="0" smtClean="0"/>
              <a:t>Who </a:t>
            </a:r>
            <a:r>
              <a:rPr lang="en-GB" dirty="0"/>
              <a:t>is the Attorney General?</a:t>
            </a:r>
            <a:endParaRPr lang="en-US" dirty="0"/>
          </a:p>
          <a:p>
            <a:endParaRPr lang="en-US" dirty="0"/>
          </a:p>
        </p:txBody>
      </p:sp>
    </p:spTree>
    <p:extLst>
      <p:ext uri="{BB962C8B-B14F-4D97-AF65-F5344CB8AC3E}">
        <p14:creationId xmlns:p14="http://schemas.microsoft.com/office/powerpoint/2010/main" val="17773897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smtClean="0"/>
              <a:t>Provide </a:t>
            </a:r>
            <a:r>
              <a:rPr lang="hr-HR" dirty="0" err="1" smtClean="0"/>
              <a:t>the</a:t>
            </a:r>
            <a:r>
              <a:rPr lang="hr-HR" dirty="0" smtClean="0"/>
              <a:t> </a:t>
            </a:r>
            <a:r>
              <a:rPr lang="hr-HR" dirty="0" err="1" smtClean="0"/>
              <a:t>terms</a:t>
            </a:r>
            <a:r>
              <a:rPr lang="hr-HR" dirty="0" smtClean="0"/>
              <a:t> </a:t>
            </a:r>
            <a:r>
              <a:rPr lang="hr-HR" dirty="0" err="1" smtClean="0"/>
              <a:t>matching</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definitions</a:t>
            </a:r>
            <a:endParaRPr lang="en-US" dirty="0"/>
          </a:p>
        </p:txBody>
      </p:sp>
      <p:sp>
        <p:nvSpPr>
          <p:cNvPr id="3" name="Content Placeholder 2"/>
          <p:cNvSpPr>
            <a:spLocks noGrp="1"/>
          </p:cNvSpPr>
          <p:nvPr>
            <p:ph idx="1"/>
          </p:nvPr>
        </p:nvSpPr>
        <p:spPr/>
        <p:txBody>
          <a:bodyPr>
            <a:normAutofit fontScale="85000" lnSpcReduction="20000"/>
          </a:bodyPr>
          <a:lstStyle/>
          <a:p>
            <a:endParaRPr lang="hr-HR" dirty="0" smtClean="0"/>
          </a:p>
          <a:p>
            <a:r>
              <a:rPr lang="en-US" dirty="0" smtClean="0"/>
              <a:t>confer </a:t>
            </a:r>
            <a:r>
              <a:rPr lang="en-US" dirty="0"/>
              <a:t>or bestow (power, authority, property, etc.) on someone.</a:t>
            </a:r>
          </a:p>
          <a:p>
            <a:r>
              <a:rPr lang="hr-HR" dirty="0" smtClean="0"/>
              <a:t>Vest </a:t>
            </a:r>
            <a:r>
              <a:rPr lang="hr-HR" dirty="0" err="1" smtClean="0"/>
              <a:t>e.g</a:t>
            </a:r>
            <a:r>
              <a:rPr lang="hr-HR" dirty="0" smtClean="0"/>
              <a:t>. </a:t>
            </a:r>
            <a:r>
              <a:rPr lang="en-US" dirty="0" smtClean="0"/>
              <a:t>"executive </a:t>
            </a:r>
            <a:r>
              <a:rPr lang="en-US" dirty="0"/>
              <a:t>power is vested in the </a:t>
            </a:r>
            <a:r>
              <a:rPr lang="en-US" dirty="0" smtClean="0"/>
              <a:t>President„</a:t>
            </a:r>
            <a:endParaRPr lang="hr-HR" dirty="0" smtClean="0"/>
          </a:p>
          <a:p>
            <a:r>
              <a:rPr lang="en-US" dirty="0"/>
              <a:t>(in the UK, Canada, and other Commonwealth countries) the committee of senior ministers responsible for controlling government policy.</a:t>
            </a:r>
          </a:p>
          <a:p>
            <a:r>
              <a:rPr lang="hr-HR" dirty="0" err="1" smtClean="0"/>
              <a:t>Cabinet</a:t>
            </a:r>
            <a:endParaRPr lang="hr-HR" dirty="0" smtClean="0"/>
          </a:p>
          <a:p>
            <a:r>
              <a:rPr lang="en-US" dirty="0"/>
              <a:t>an officer in charge of all of the armed forces of a country, or a major subdivision of </a:t>
            </a:r>
            <a:r>
              <a:rPr lang="en-US" dirty="0" smtClean="0"/>
              <a:t>them</a:t>
            </a:r>
            <a:r>
              <a:rPr lang="hr-HR" dirty="0" smtClean="0"/>
              <a:t>; </a:t>
            </a:r>
            <a:r>
              <a:rPr lang="en-US" dirty="0" smtClean="0"/>
              <a:t>a </a:t>
            </a:r>
            <a:r>
              <a:rPr lang="en-US" dirty="0"/>
              <a:t>politician or head of state in supreme command of a country's armed </a:t>
            </a:r>
            <a:r>
              <a:rPr lang="en-US" dirty="0" smtClean="0"/>
              <a:t>forces</a:t>
            </a:r>
            <a:endParaRPr lang="hr-HR" dirty="0" smtClean="0"/>
          </a:p>
          <a:p>
            <a:r>
              <a:rPr lang="hr-HR" dirty="0" err="1" smtClean="0"/>
              <a:t>Commander-in-chief</a:t>
            </a:r>
            <a:endParaRPr lang="en-US" dirty="0"/>
          </a:p>
          <a:p>
            <a:endParaRPr lang="en-US" dirty="0"/>
          </a:p>
          <a:p>
            <a:endParaRPr lang="en-US" dirty="0"/>
          </a:p>
        </p:txBody>
      </p:sp>
    </p:spTree>
    <p:extLst>
      <p:ext uri="{BB962C8B-B14F-4D97-AF65-F5344CB8AC3E}">
        <p14:creationId xmlns:p14="http://schemas.microsoft.com/office/powerpoint/2010/main" val="3510811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normAutofit fontScale="85000" lnSpcReduction="10000"/>
          </a:bodyPr>
          <a:lstStyle/>
          <a:p>
            <a:r>
              <a:rPr lang="en-US" dirty="0"/>
              <a:t>(in the US) a body of people representing the states of the US, who formally cast votes for the election of the president and vice president</a:t>
            </a:r>
            <a:r>
              <a:rPr lang="en-US" dirty="0" smtClean="0"/>
              <a:t>.</a:t>
            </a:r>
            <a:endParaRPr lang="hr-HR" dirty="0" smtClean="0"/>
          </a:p>
          <a:p>
            <a:r>
              <a:rPr lang="hr-HR" dirty="0" err="1" smtClean="0"/>
              <a:t>Electoral</a:t>
            </a:r>
            <a:r>
              <a:rPr lang="hr-HR" dirty="0" smtClean="0"/>
              <a:t> </a:t>
            </a:r>
            <a:r>
              <a:rPr lang="hr-HR" dirty="0" err="1" smtClean="0"/>
              <a:t>College</a:t>
            </a:r>
            <a:endParaRPr lang="hr-HR" dirty="0" smtClean="0"/>
          </a:p>
          <a:p>
            <a:r>
              <a:rPr lang="en-US" dirty="0"/>
              <a:t>1. a person who votes: 2. (in the US) a member of an electoral college (= a group of people whose job is to choose a political leader</a:t>
            </a:r>
            <a:r>
              <a:rPr lang="en-US" dirty="0" smtClean="0"/>
              <a:t>)</a:t>
            </a:r>
            <a:endParaRPr lang="hr-HR" dirty="0" smtClean="0"/>
          </a:p>
          <a:p>
            <a:r>
              <a:rPr lang="hr-HR" dirty="0" err="1" smtClean="0"/>
              <a:t>elector</a:t>
            </a:r>
            <a:endParaRPr lang="hr-HR" dirty="0" smtClean="0"/>
          </a:p>
          <a:p>
            <a:r>
              <a:rPr lang="en-US" dirty="0"/>
              <a:t>divide up and share out</a:t>
            </a:r>
          </a:p>
          <a:p>
            <a:r>
              <a:rPr lang="hr-HR" dirty="0" err="1" smtClean="0"/>
              <a:t>Apportion</a:t>
            </a:r>
            <a:r>
              <a:rPr lang="hr-HR" dirty="0" smtClean="0"/>
              <a:t> </a:t>
            </a:r>
            <a:endParaRPr lang="en-US" dirty="0"/>
          </a:p>
        </p:txBody>
      </p:sp>
    </p:spTree>
    <p:extLst>
      <p:ext uri="{BB962C8B-B14F-4D97-AF65-F5344CB8AC3E}">
        <p14:creationId xmlns:p14="http://schemas.microsoft.com/office/powerpoint/2010/main" val="2239784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lstStyle/>
          <a:p>
            <a:r>
              <a:rPr lang="en-US" dirty="0"/>
              <a:t>a rule or order issued by the president to an executive branch of the government and having the force of law</a:t>
            </a:r>
            <a:r>
              <a:rPr lang="en-US" dirty="0" smtClean="0"/>
              <a:t>.</a:t>
            </a:r>
            <a:endParaRPr lang="hr-HR" dirty="0" smtClean="0"/>
          </a:p>
          <a:p>
            <a:r>
              <a:rPr lang="hr-HR" dirty="0" err="1" smtClean="0"/>
              <a:t>Executive</a:t>
            </a:r>
            <a:r>
              <a:rPr lang="hr-HR" dirty="0" smtClean="0"/>
              <a:t> </a:t>
            </a:r>
            <a:r>
              <a:rPr lang="hr-HR" dirty="0" err="1" smtClean="0"/>
              <a:t>order</a:t>
            </a:r>
            <a:endParaRPr lang="hr-HR" dirty="0" smtClean="0"/>
          </a:p>
          <a:p>
            <a:r>
              <a:rPr lang="en-US" dirty="0"/>
              <a:t>(in the US) the primary reserve military force partly maintained by the states but also available for federal use</a:t>
            </a:r>
            <a:r>
              <a:rPr lang="en-US" dirty="0" smtClean="0"/>
              <a:t>.</a:t>
            </a:r>
            <a:endParaRPr lang="hr-HR" dirty="0" smtClean="0"/>
          </a:p>
          <a:p>
            <a:r>
              <a:rPr lang="hr-HR" dirty="0" smtClean="0"/>
              <a:t>National </a:t>
            </a:r>
            <a:r>
              <a:rPr lang="hr-HR" dirty="0" err="1" smtClean="0"/>
              <a:t>Guard</a:t>
            </a:r>
            <a:endParaRPr lang="en-US" dirty="0"/>
          </a:p>
          <a:p>
            <a:endParaRPr lang="en-US" dirty="0"/>
          </a:p>
        </p:txBody>
      </p:sp>
    </p:spTree>
    <p:extLst>
      <p:ext uri="{BB962C8B-B14F-4D97-AF65-F5344CB8AC3E}">
        <p14:creationId xmlns:p14="http://schemas.microsoft.com/office/powerpoint/2010/main" val="1877347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normAutofit/>
          </a:bodyPr>
          <a:lstStyle/>
          <a:p>
            <a:r>
              <a:rPr lang="en-US" dirty="0"/>
              <a:t>a senior official of the federal government of the United States of America, and as head of the </a:t>
            </a:r>
            <a:r>
              <a:rPr lang="en-US" dirty="0" smtClean="0"/>
              <a:t>U</a:t>
            </a:r>
            <a:r>
              <a:rPr lang="hr-HR" dirty="0" smtClean="0"/>
              <a:t>.</a:t>
            </a:r>
            <a:r>
              <a:rPr lang="en-US" dirty="0" smtClean="0"/>
              <a:t>S</a:t>
            </a:r>
            <a:r>
              <a:rPr lang="hr-HR" dirty="0" smtClean="0"/>
              <a:t>.</a:t>
            </a:r>
            <a:r>
              <a:rPr lang="en-US" dirty="0" smtClean="0"/>
              <a:t> </a:t>
            </a:r>
            <a:r>
              <a:rPr lang="en-US" dirty="0"/>
              <a:t>Department of State, is principally concerned with foreign policy and is considered to be the U.S. government's equivalent of a Minister for Foreign </a:t>
            </a:r>
            <a:r>
              <a:rPr lang="en-US" dirty="0" smtClean="0"/>
              <a:t>Affairs</a:t>
            </a:r>
            <a:endParaRPr lang="hr-HR" dirty="0" smtClean="0"/>
          </a:p>
          <a:p>
            <a:r>
              <a:rPr lang="hr-HR" dirty="0" err="1" smtClean="0"/>
              <a:t>Secretary</a:t>
            </a:r>
            <a:r>
              <a:rPr lang="hr-HR" dirty="0" smtClean="0"/>
              <a:t> </a:t>
            </a:r>
            <a:r>
              <a:rPr lang="hr-HR" dirty="0" err="1" smtClean="0"/>
              <a:t>of</a:t>
            </a:r>
            <a:r>
              <a:rPr lang="hr-HR" dirty="0" smtClean="0"/>
              <a:t> </a:t>
            </a:r>
            <a:r>
              <a:rPr lang="hr-HR" dirty="0" err="1" smtClean="0"/>
              <a:t>state</a:t>
            </a:r>
            <a:endParaRPr lang="hr-HR" dirty="0" smtClean="0"/>
          </a:p>
          <a:p>
            <a:r>
              <a:rPr lang="en-US" dirty="0"/>
              <a:t>use one's authority to reject or cancel (a decision, view, etc</a:t>
            </a:r>
            <a:r>
              <a:rPr lang="en-US" dirty="0" smtClean="0"/>
              <a:t>.).</a:t>
            </a:r>
            <a:endParaRPr lang="hr-HR" dirty="0" smtClean="0"/>
          </a:p>
          <a:p>
            <a:r>
              <a:rPr lang="hr-HR" dirty="0" err="1" smtClean="0"/>
              <a:t>Override</a:t>
            </a:r>
            <a:endParaRPr lang="hr-HR" dirty="0" smtClean="0"/>
          </a:p>
          <a:p>
            <a:endParaRPr lang="en-US" dirty="0"/>
          </a:p>
          <a:p>
            <a:endParaRPr lang="en-US" dirty="0"/>
          </a:p>
        </p:txBody>
      </p:sp>
    </p:spTree>
    <p:extLst>
      <p:ext uri="{BB962C8B-B14F-4D97-AF65-F5344CB8AC3E}">
        <p14:creationId xmlns:p14="http://schemas.microsoft.com/office/powerpoint/2010/main" val="477873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a:xfrm>
            <a:off x="2717074" y="2052116"/>
            <a:ext cx="7853065" cy="3997828"/>
          </a:xfrm>
        </p:spPr>
        <p:txBody>
          <a:bodyPr/>
          <a:lstStyle/>
          <a:p>
            <a:r>
              <a:rPr lang="en-US" dirty="0"/>
              <a:t>break off (a meeting, legal </a:t>
            </a:r>
            <a:r>
              <a:rPr lang="en-US" dirty="0" err="1"/>
              <a:t>cas</a:t>
            </a:r>
            <a:r>
              <a:rPr lang="hr-HR" dirty="0"/>
              <a:t>e </a:t>
            </a:r>
            <a:r>
              <a:rPr lang="hr-HR" dirty="0" err="1"/>
              <a:t>etc</a:t>
            </a:r>
            <a:r>
              <a:rPr lang="hr-HR" dirty="0"/>
              <a:t>.</a:t>
            </a:r>
            <a:r>
              <a:rPr lang="en-US" dirty="0"/>
              <a:t>) with the intention of resuming it later.</a:t>
            </a:r>
            <a:endParaRPr lang="hr-HR" dirty="0"/>
          </a:p>
          <a:p>
            <a:r>
              <a:rPr lang="hr-HR" dirty="0" err="1" smtClean="0"/>
              <a:t>Adjourn</a:t>
            </a:r>
            <a:endParaRPr lang="hr-HR" dirty="0" smtClean="0"/>
          </a:p>
          <a:p>
            <a:r>
              <a:rPr lang="en-US" dirty="0"/>
              <a:t>an indirect veto of a legislative bill by the US president or a state governor by retaining the bill unsigned until it is too late for it to be dealt with during the legislative session.</a:t>
            </a:r>
          </a:p>
          <a:p>
            <a:r>
              <a:rPr lang="hr-HR" dirty="0" err="1" smtClean="0"/>
              <a:t>Pocket</a:t>
            </a:r>
            <a:r>
              <a:rPr lang="hr-HR" dirty="0" smtClean="0"/>
              <a:t> veto</a:t>
            </a:r>
            <a:endParaRPr lang="en-US" dirty="0"/>
          </a:p>
        </p:txBody>
      </p:sp>
    </p:spTree>
    <p:extLst>
      <p:ext uri="{BB962C8B-B14F-4D97-AF65-F5344CB8AC3E}">
        <p14:creationId xmlns:p14="http://schemas.microsoft.com/office/powerpoint/2010/main" val="614745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lstStyle/>
          <a:p>
            <a:r>
              <a:rPr lang="en-US" dirty="0"/>
              <a:t>the head of the US Department of </a:t>
            </a:r>
            <a:r>
              <a:rPr lang="en-US" dirty="0" smtClean="0"/>
              <a:t>Justice</a:t>
            </a:r>
            <a:endParaRPr lang="hr-HR" dirty="0" smtClean="0"/>
          </a:p>
          <a:p>
            <a:r>
              <a:rPr lang="hr-HR" dirty="0" err="1" smtClean="0"/>
              <a:t>Attorney</a:t>
            </a:r>
            <a:r>
              <a:rPr lang="hr-HR" dirty="0" smtClean="0"/>
              <a:t> General</a:t>
            </a:r>
          </a:p>
          <a:p>
            <a:r>
              <a:rPr lang="en-US" dirty="0"/>
              <a:t>a group of federal agencies supervised by directors or staffs that work directly with the president or a presidential assistant</a:t>
            </a:r>
            <a:r>
              <a:rPr lang="en-US" dirty="0" smtClean="0"/>
              <a:t>.</a:t>
            </a:r>
            <a:endParaRPr lang="hr-HR" dirty="0" smtClean="0"/>
          </a:p>
          <a:p>
            <a:r>
              <a:rPr lang="hr-HR" dirty="0" err="1" smtClean="0"/>
              <a:t>Executive</a:t>
            </a:r>
            <a:r>
              <a:rPr lang="hr-HR" dirty="0" smtClean="0"/>
              <a:t> </a:t>
            </a:r>
            <a:r>
              <a:rPr lang="hr-HR" dirty="0"/>
              <a:t>O</a:t>
            </a:r>
            <a:r>
              <a:rPr lang="hr-HR" dirty="0" smtClean="0"/>
              <a:t>ffice </a:t>
            </a:r>
            <a:r>
              <a:rPr lang="hr-HR" dirty="0" err="1" smtClean="0"/>
              <a:t>of</a:t>
            </a:r>
            <a:r>
              <a:rPr lang="hr-HR" dirty="0" smtClean="0"/>
              <a:t> </a:t>
            </a:r>
            <a:r>
              <a:rPr lang="hr-HR" dirty="0" err="1" smtClean="0"/>
              <a:t>the</a:t>
            </a:r>
            <a:r>
              <a:rPr lang="hr-HR" dirty="0" smtClean="0"/>
              <a:t> </a:t>
            </a:r>
            <a:r>
              <a:rPr lang="hr-HR" dirty="0" err="1" smtClean="0"/>
              <a:t>President</a:t>
            </a:r>
            <a:endParaRPr lang="en-US" dirty="0"/>
          </a:p>
          <a:p>
            <a:endParaRPr lang="en-US" dirty="0"/>
          </a:p>
        </p:txBody>
      </p:sp>
    </p:spTree>
    <p:extLst>
      <p:ext uri="{BB962C8B-B14F-4D97-AF65-F5344CB8AC3E}">
        <p14:creationId xmlns:p14="http://schemas.microsoft.com/office/powerpoint/2010/main" val="29041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lstStyle/>
          <a:p>
            <a:r>
              <a:rPr lang="en-US" dirty="0"/>
              <a:t>an Assistant to the President of the United States. The </a:t>
            </a:r>
            <a:r>
              <a:rPr lang="hr-HR" dirty="0" smtClean="0"/>
              <a:t>___________</a:t>
            </a:r>
            <a:r>
              <a:rPr lang="en-US" dirty="0" smtClean="0"/>
              <a:t> </a:t>
            </a:r>
            <a:r>
              <a:rPr lang="en-US" dirty="0"/>
              <a:t>oversees the Executive Office of the President (EOP) of the United States. This office was created in 1939 by President Franklin D. Roosevelt and is responsible for a variety of critical functions in support of the president’s work and agenda. </a:t>
            </a:r>
            <a:endParaRPr lang="hr-HR" dirty="0" smtClean="0"/>
          </a:p>
          <a:p>
            <a:r>
              <a:rPr lang="hr-HR" dirty="0" smtClean="0"/>
              <a:t>White </a:t>
            </a:r>
            <a:r>
              <a:rPr lang="hr-HR" dirty="0" err="1" smtClean="0"/>
              <a:t>House</a:t>
            </a:r>
            <a:r>
              <a:rPr lang="hr-HR" dirty="0" smtClean="0"/>
              <a:t> </a:t>
            </a:r>
            <a:r>
              <a:rPr lang="hr-HR" dirty="0" err="1" smtClean="0"/>
              <a:t>Chief</a:t>
            </a:r>
            <a:r>
              <a:rPr lang="hr-HR" dirty="0" smtClean="0"/>
              <a:t> </a:t>
            </a:r>
            <a:r>
              <a:rPr lang="hr-HR" dirty="0" err="1" smtClean="0"/>
              <a:t>of</a:t>
            </a:r>
            <a:r>
              <a:rPr lang="hr-HR" dirty="0" smtClean="0"/>
              <a:t> </a:t>
            </a:r>
            <a:r>
              <a:rPr lang="hr-HR" dirty="0" err="1" smtClean="0"/>
              <a:t>Staff</a:t>
            </a:r>
            <a:endParaRPr lang="en-US" dirty="0"/>
          </a:p>
        </p:txBody>
      </p:sp>
    </p:spTree>
    <p:extLst>
      <p:ext uri="{BB962C8B-B14F-4D97-AF65-F5344CB8AC3E}">
        <p14:creationId xmlns:p14="http://schemas.microsoft.com/office/powerpoint/2010/main" val="3035438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err="1" smtClean="0"/>
              <a:t>Preview</a:t>
            </a:r>
            <a:r>
              <a:rPr lang="hr-HR" dirty="0" smtClean="0"/>
              <a:t> </a:t>
            </a:r>
            <a:endParaRPr lang="en-US" dirty="0"/>
          </a:p>
        </p:txBody>
      </p:sp>
      <p:sp>
        <p:nvSpPr>
          <p:cNvPr id="3" name="Content Placeholder 2"/>
          <p:cNvSpPr>
            <a:spLocks noGrp="1"/>
          </p:cNvSpPr>
          <p:nvPr>
            <p:ph idx="1"/>
          </p:nvPr>
        </p:nvSpPr>
        <p:spPr/>
        <p:txBody>
          <a:bodyPr>
            <a:normAutofit fontScale="77500" lnSpcReduction="20000"/>
          </a:bodyPr>
          <a:lstStyle/>
          <a:p>
            <a:r>
              <a:rPr lang="hr-HR" dirty="0" smtClean="0"/>
              <a:t>US </a:t>
            </a:r>
            <a:r>
              <a:rPr lang="hr-HR" dirty="0" err="1" smtClean="0"/>
              <a:t>President</a:t>
            </a:r>
            <a:r>
              <a:rPr lang="hr-HR" dirty="0" smtClean="0"/>
              <a:t>: </a:t>
            </a:r>
            <a:r>
              <a:rPr lang="hr-HR" dirty="0" err="1" smtClean="0"/>
              <a:t>responsibilities</a:t>
            </a:r>
            <a:endParaRPr lang="hr-HR" dirty="0" smtClean="0"/>
          </a:p>
          <a:p>
            <a:r>
              <a:rPr lang="hr-HR" dirty="0" err="1" smtClean="0"/>
              <a:t>Qualifications</a:t>
            </a:r>
            <a:r>
              <a:rPr lang="hr-HR" dirty="0" smtClean="0"/>
              <a:t> for </a:t>
            </a:r>
            <a:r>
              <a:rPr lang="hr-HR" dirty="0" err="1" smtClean="0"/>
              <a:t>the</a:t>
            </a:r>
            <a:r>
              <a:rPr lang="hr-HR" dirty="0" smtClean="0"/>
              <a:t> </a:t>
            </a:r>
            <a:r>
              <a:rPr lang="hr-HR" dirty="0" err="1" smtClean="0"/>
              <a:t>presidency</a:t>
            </a:r>
            <a:endParaRPr lang="hr-HR" dirty="0" smtClean="0"/>
          </a:p>
          <a:p>
            <a:r>
              <a:rPr lang="hr-HR" dirty="0" err="1" smtClean="0"/>
              <a:t>Elections</a:t>
            </a:r>
            <a:endParaRPr lang="hr-HR" dirty="0" smtClean="0"/>
          </a:p>
          <a:p>
            <a:r>
              <a:rPr lang="hr-HR" dirty="0" err="1" smtClean="0"/>
              <a:t>Presidential</a:t>
            </a:r>
            <a:r>
              <a:rPr lang="hr-HR" dirty="0" smtClean="0"/>
              <a:t> </a:t>
            </a:r>
            <a:r>
              <a:rPr lang="hr-HR" dirty="0" err="1" smtClean="0"/>
              <a:t>powers</a:t>
            </a:r>
            <a:r>
              <a:rPr lang="hr-HR" dirty="0" smtClean="0"/>
              <a:t>: </a:t>
            </a:r>
            <a:r>
              <a:rPr lang="hr-HR" dirty="0" err="1" smtClean="0"/>
              <a:t>executive</a:t>
            </a:r>
            <a:r>
              <a:rPr lang="hr-HR" dirty="0" smtClean="0"/>
              <a:t>, </a:t>
            </a:r>
            <a:r>
              <a:rPr lang="hr-HR" dirty="0" err="1" smtClean="0"/>
              <a:t>military</a:t>
            </a:r>
            <a:r>
              <a:rPr lang="hr-HR" dirty="0" smtClean="0"/>
              <a:t>, </a:t>
            </a:r>
            <a:r>
              <a:rPr lang="hr-HR" dirty="0" err="1" smtClean="0"/>
              <a:t>foreign</a:t>
            </a:r>
            <a:r>
              <a:rPr lang="hr-HR" dirty="0" smtClean="0"/>
              <a:t> </a:t>
            </a:r>
            <a:r>
              <a:rPr lang="hr-HR" dirty="0" err="1" smtClean="0"/>
              <a:t>affairs</a:t>
            </a:r>
            <a:r>
              <a:rPr lang="hr-HR" dirty="0" smtClean="0"/>
              <a:t>, legislative, </a:t>
            </a:r>
            <a:r>
              <a:rPr lang="hr-HR" dirty="0" err="1" smtClean="0"/>
              <a:t>judicial</a:t>
            </a:r>
            <a:endParaRPr lang="hr-HR" dirty="0" smtClean="0"/>
          </a:p>
          <a:p>
            <a:r>
              <a:rPr lang="hr-HR" dirty="0" err="1" smtClean="0"/>
              <a:t>The</a:t>
            </a:r>
            <a:r>
              <a:rPr lang="hr-HR" dirty="0" smtClean="0"/>
              <a:t> Vice </a:t>
            </a:r>
            <a:r>
              <a:rPr lang="hr-HR" dirty="0" err="1" smtClean="0"/>
              <a:t>President</a:t>
            </a:r>
            <a:endParaRPr lang="hr-HR" dirty="0" smtClean="0"/>
          </a:p>
          <a:p>
            <a:r>
              <a:rPr lang="hr-HR" dirty="0" err="1" smtClean="0"/>
              <a:t>Executive</a:t>
            </a:r>
            <a:r>
              <a:rPr lang="hr-HR" dirty="0" smtClean="0"/>
              <a:t> Office </a:t>
            </a:r>
            <a:r>
              <a:rPr lang="hr-HR" dirty="0" err="1" smtClean="0"/>
              <a:t>of</a:t>
            </a:r>
            <a:r>
              <a:rPr lang="hr-HR" dirty="0" smtClean="0"/>
              <a:t> </a:t>
            </a:r>
            <a:r>
              <a:rPr lang="hr-HR" dirty="0" err="1" smtClean="0"/>
              <a:t>the</a:t>
            </a:r>
            <a:r>
              <a:rPr lang="hr-HR" dirty="0" smtClean="0"/>
              <a:t> </a:t>
            </a:r>
            <a:r>
              <a:rPr lang="hr-HR" dirty="0" err="1" smtClean="0"/>
              <a:t>President</a:t>
            </a:r>
            <a:endParaRPr lang="hr-HR" dirty="0" smtClean="0"/>
          </a:p>
          <a:p>
            <a:r>
              <a:rPr lang="hr-HR" dirty="0" err="1" smtClean="0"/>
              <a:t>The</a:t>
            </a:r>
            <a:r>
              <a:rPr lang="hr-HR" dirty="0" smtClean="0"/>
              <a:t> </a:t>
            </a:r>
            <a:r>
              <a:rPr lang="hr-HR" dirty="0" err="1" smtClean="0"/>
              <a:t>Cabinet</a:t>
            </a:r>
            <a:endParaRPr lang="hr-HR" dirty="0" smtClean="0"/>
          </a:p>
          <a:p>
            <a:r>
              <a:rPr lang="hr-HR" dirty="0" err="1" smtClean="0"/>
              <a:t>Impeachment</a:t>
            </a:r>
            <a:r>
              <a:rPr lang="hr-HR" dirty="0" smtClean="0"/>
              <a:t>: </a:t>
            </a:r>
            <a:r>
              <a:rPr lang="hr-HR" dirty="0" err="1" smtClean="0"/>
              <a:t>grounds</a:t>
            </a:r>
            <a:r>
              <a:rPr lang="hr-HR" dirty="0" smtClean="0"/>
              <a:t> </a:t>
            </a:r>
            <a:r>
              <a:rPr lang="hr-HR" dirty="0" err="1" smtClean="0"/>
              <a:t>and</a:t>
            </a:r>
            <a:r>
              <a:rPr lang="hr-HR" dirty="0" smtClean="0"/>
              <a:t> procedure</a:t>
            </a:r>
          </a:p>
          <a:p>
            <a:r>
              <a:rPr lang="hr-HR" dirty="0" err="1" smtClean="0"/>
              <a:t>Articles</a:t>
            </a:r>
            <a:r>
              <a:rPr lang="hr-HR" dirty="0" smtClean="0"/>
              <a:t> </a:t>
            </a:r>
            <a:r>
              <a:rPr lang="hr-HR" dirty="0" err="1" smtClean="0"/>
              <a:t>of</a:t>
            </a:r>
            <a:r>
              <a:rPr lang="hr-HR" dirty="0" smtClean="0"/>
              <a:t> </a:t>
            </a:r>
            <a:r>
              <a:rPr lang="hr-HR" dirty="0" err="1" smtClean="0"/>
              <a:t>Impeachment</a:t>
            </a:r>
            <a:r>
              <a:rPr lang="hr-HR" dirty="0" smtClean="0"/>
              <a:t> </a:t>
            </a:r>
            <a:r>
              <a:rPr lang="hr-HR" dirty="0" err="1" smtClean="0"/>
              <a:t>against</a:t>
            </a:r>
            <a:r>
              <a:rPr lang="hr-HR" dirty="0" smtClean="0"/>
              <a:t> Richard Nixon (</a:t>
            </a:r>
            <a:r>
              <a:rPr lang="hr-HR" dirty="0" err="1" smtClean="0"/>
              <a:t>July</a:t>
            </a:r>
            <a:r>
              <a:rPr lang="hr-HR" smtClean="0"/>
              <a:t> 27, 1974)</a:t>
            </a:r>
            <a:endParaRPr lang="hr-HR" dirty="0" smtClean="0"/>
          </a:p>
          <a:p>
            <a:endParaRPr lang="en-US" dirty="0"/>
          </a:p>
        </p:txBody>
      </p:sp>
    </p:spTree>
    <p:extLst>
      <p:ext uri="{BB962C8B-B14F-4D97-AF65-F5344CB8AC3E}">
        <p14:creationId xmlns:p14="http://schemas.microsoft.com/office/powerpoint/2010/main" val="2280388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lstStyle/>
          <a:p>
            <a:r>
              <a:rPr lang="en-US" dirty="0"/>
              <a:t>the order in which officials of the </a:t>
            </a:r>
            <a:r>
              <a:rPr lang="en-US" dirty="0" smtClean="0"/>
              <a:t>US </a:t>
            </a:r>
            <a:r>
              <a:rPr lang="en-US" dirty="0"/>
              <a:t>federal government assume the powers and duties of the office of President of the United States if the </a:t>
            </a:r>
            <a:r>
              <a:rPr lang="en-US" dirty="0" smtClean="0"/>
              <a:t>president </a:t>
            </a:r>
            <a:r>
              <a:rPr lang="en-US" dirty="0"/>
              <a:t>becomes incapacitated, dies, resigns, or is removed from </a:t>
            </a:r>
            <a:r>
              <a:rPr lang="en-US" dirty="0" smtClean="0"/>
              <a:t>office</a:t>
            </a:r>
            <a:endParaRPr lang="hr-HR" dirty="0" smtClean="0"/>
          </a:p>
          <a:p>
            <a:r>
              <a:rPr lang="hr-HR" dirty="0" err="1" smtClean="0"/>
              <a:t>The</a:t>
            </a:r>
            <a:r>
              <a:rPr lang="hr-HR" dirty="0" smtClean="0"/>
              <a:t> US </a:t>
            </a:r>
            <a:r>
              <a:rPr lang="hr-HR" dirty="0" err="1" smtClean="0"/>
              <a:t>presidential</a:t>
            </a:r>
            <a:r>
              <a:rPr lang="hr-HR" dirty="0" smtClean="0"/>
              <a:t> line </a:t>
            </a:r>
            <a:r>
              <a:rPr lang="hr-HR" dirty="0" err="1" smtClean="0"/>
              <a:t>of</a:t>
            </a:r>
            <a:r>
              <a:rPr lang="hr-HR" dirty="0" smtClean="0"/>
              <a:t> </a:t>
            </a:r>
            <a:r>
              <a:rPr lang="hr-HR" dirty="0" err="1" smtClean="0"/>
              <a:t>succession</a:t>
            </a:r>
            <a:endParaRPr lang="en-US" dirty="0"/>
          </a:p>
        </p:txBody>
      </p:sp>
    </p:spTree>
    <p:extLst>
      <p:ext uri="{BB962C8B-B14F-4D97-AF65-F5344CB8AC3E}">
        <p14:creationId xmlns:p14="http://schemas.microsoft.com/office/powerpoint/2010/main" val="1456730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a:t>Read the text once again and complete the following paragraph.</a:t>
            </a:r>
            <a:endParaRPr lang="en-US" dirty="0"/>
          </a:p>
        </p:txBody>
      </p:sp>
      <p:sp>
        <p:nvSpPr>
          <p:cNvPr id="3" name="Content Placeholder 2"/>
          <p:cNvSpPr>
            <a:spLocks noGrp="1"/>
          </p:cNvSpPr>
          <p:nvPr>
            <p:ph idx="1"/>
          </p:nvPr>
        </p:nvSpPr>
        <p:spPr/>
        <p:txBody>
          <a:bodyPr/>
          <a:lstStyle/>
          <a:p>
            <a:r>
              <a:rPr lang="en-GB" dirty="0"/>
              <a:t>The president can veto any bill passed by Congress and, unless two-thirds in each house vote to _____________ the veto, the bill does not become law. The Constitution grants the president 10 days to ___________ a measure passed by the Congress. If the president has not ______________ the bill after 10 days, it becomes law without his signature. However, if Congress _____________ during the 10-day period, the bill does not become law, which is known as pocket veto.    </a:t>
            </a:r>
            <a:endParaRPr lang="en-US" dirty="0"/>
          </a:p>
          <a:p>
            <a:endParaRPr lang="en-US" dirty="0"/>
          </a:p>
        </p:txBody>
      </p:sp>
    </p:spTree>
    <p:extLst>
      <p:ext uri="{BB962C8B-B14F-4D97-AF65-F5344CB8AC3E}">
        <p14:creationId xmlns:p14="http://schemas.microsoft.com/office/powerpoint/2010/main" val="124027616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Match the verbs in the left column with the nouns in the right column.</a:t>
            </a:r>
            <a:endParaRPr lang="en-US" dirty="0"/>
          </a:p>
        </p:txBody>
      </p:sp>
      <p:graphicFrame>
        <p:nvGraphicFramePr>
          <p:cNvPr id="4" name="Content Placeholder 3"/>
          <p:cNvGraphicFramePr>
            <a:graphicFrameLocks noGrp="1"/>
          </p:cNvGraphicFramePr>
          <p:nvPr>
            <p:ph idx="1"/>
          </p:nvPr>
        </p:nvGraphicFramePr>
        <p:xfrm>
          <a:off x="3794919" y="2533396"/>
          <a:ext cx="5753100" cy="3035808"/>
        </p:xfrm>
        <a:graphic>
          <a:graphicData uri="http://schemas.openxmlformats.org/drawingml/2006/table">
            <a:tbl>
              <a:tblPr>
                <a:tableStyleId>{5C22544A-7EE6-4342-B048-85BDC9FD1C3A}</a:tableStyleId>
              </a:tblPr>
              <a:tblGrid>
                <a:gridCol w="2876550">
                  <a:extLst>
                    <a:ext uri="{9D8B030D-6E8A-4147-A177-3AD203B41FA5}">
                      <a16:colId xmlns:a16="http://schemas.microsoft.com/office/drawing/2014/main" val="1902576255"/>
                    </a:ext>
                  </a:extLst>
                </a:gridCol>
                <a:gridCol w="2876550">
                  <a:extLst>
                    <a:ext uri="{9D8B030D-6E8A-4147-A177-3AD203B41FA5}">
                      <a16:colId xmlns:a16="http://schemas.microsoft.com/office/drawing/2014/main" val="47799991"/>
                    </a:ext>
                  </a:extLst>
                </a:gridCol>
              </a:tblGrid>
              <a:tr h="0">
                <a:tc>
                  <a:txBody>
                    <a:bodyPr/>
                    <a:lstStyle/>
                    <a:p>
                      <a:pPr marL="342900" lvl="0" indent="-342900" algn="just">
                        <a:lnSpc>
                          <a:spcPct val="115000"/>
                        </a:lnSpc>
                        <a:spcAft>
                          <a:spcPts val="0"/>
                        </a:spcAft>
                        <a:buFont typeface="+mj-lt"/>
                        <a:buAutoNum type="arabicPeriod"/>
                      </a:pPr>
                      <a:r>
                        <a:rPr lang="en-GB" sz="1200">
                          <a:effectLst/>
                        </a:rPr>
                        <a:t>conduct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gn="just">
                        <a:lnSpc>
                          <a:spcPct val="115000"/>
                        </a:lnSpc>
                        <a:spcAft>
                          <a:spcPts val="800"/>
                        </a:spcAft>
                        <a:buFont typeface="+mj-lt"/>
                        <a:buAutoNum type="alphaLcPeriod"/>
                      </a:pPr>
                      <a:r>
                        <a:rPr lang="en-GB" sz="1200">
                          <a:effectLst/>
                        </a:rPr>
                        <a:t>a resolution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2516729821"/>
                  </a:ext>
                </a:extLst>
              </a:tr>
              <a:tr h="0">
                <a:tc>
                  <a:txBody>
                    <a:bodyPr/>
                    <a:lstStyle/>
                    <a:p>
                      <a:pPr marL="342900" lvl="0" indent="-342900" algn="just">
                        <a:lnSpc>
                          <a:spcPct val="115000"/>
                        </a:lnSpc>
                        <a:spcAft>
                          <a:spcPts val="0"/>
                        </a:spcAft>
                        <a:buFont typeface="+mj-lt"/>
                        <a:buAutoNum type="arabicPeriod"/>
                      </a:pPr>
                      <a:r>
                        <a:rPr lang="en-GB" sz="1200">
                          <a:effectLst/>
                        </a:rPr>
                        <a:t>make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gn="just">
                        <a:lnSpc>
                          <a:spcPct val="115000"/>
                        </a:lnSpc>
                        <a:spcAft>
                          <a:spcPts val="800"/>
                        </a:spcAft>
                        <a:buFont typeface="+mj-lt"/>
                        <a:buAutoNum type="alphaLcPeriod"/>
                      </a:pPr>
                      <a:r>
                        <a:rPr lang="en-GB" sz="1100">
                          <a:effectLst/>
                        </a:rPr>
                        <a:t>the title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837922807"/>
                  </a:ext>
                </a:extLst>
              </a:tr>
              <a:tr h="0">
                <a:tc>
                  <a:txBody>
                    <a:bodyPr/>
                    <a:lstStyle/>
                    <a:p>
                      <a:pPr marL="342900" lvl="0" indent="-342900" algn="just">
                        <a:lnSpc>
                          <a:spcPct val="115000"/>
                        </a:lnSpc>
                        <a:spcAft>
                          <a:spcPts val="0"/>
                        </a:spcAft>
                        <a:buFont typeface="+mj-lt"/>
                        <a:buAutoNum type="arabicPeriod"/>
                      </a:pPr>
                      <a:r>
                        <a:rPr lang="en-GB" sz="1200">
                          <a:effectLst/>
                        </a:rPr>
                        <a:t>take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gn="just">
                        <a:lnSpc>
                          <a:spcPct val="115000"/>
                        </a:lnSpc>
                        <a:spcAft>
                          <a:spcPts val="800"/>
                        </a:spcAft>
                        <a:buFont typeface="+mj-lt"/>
                        <a:buAutoNum type="alphaLcPeriod"/>
                      </a:pPr>
                      <a:r>
                        <a:rPr lang="en-GB" sz="1200">
                          <a:effectLst/>
                        </a:rPr>
                        <a:t>an investigation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5758271"/>
                  </a:ext>
                </a:extLst>
              </a:tr>
              <a:tr h="0">
                <a:tc>
                  <a:txBody>
                    <a:bodyPr/>
                    <a:lstStyle/>
                    <a:p>
                      <a:pPr marL="342900" lvl="0" indent="-342900" algn="just">
                        <a:lnSpc>
                          <a:spcPct val="115000"/>
                        </a:lnSpc>
                        <a:spcAft>
                          <a:spcPts val="0"/>
                        </a:spcAft>
                        <a:buFont typeface="+mj-lt"/>
                        <a:buAutoNum type="arabicPeriod"/>
                      </a:pPr>
                      <a:r>
                        <a:rPr lang="en-GB" sz="1200">
                          <a:effectLst/>
                        </a:rPr>
                        <a:t>appoint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gn="just">
                        <a:lnSpc>
                          <a:spcPct val="115000"/>
                        </a:lnSpc>
                        <a:spcAft>
                          <a:spcPts val="800"/>
                        </a:spcAft>
                        <a:buFont typeface="+mj-lt"/>
                        <a:buAutoNum type="alphaLcPeriod"/>
                      </a:pPr>
                      <a:r>
                        <a:rPr lang="en-GB" sz="1200">
                          <a:effectLst/>
                        </a:rPr>
                        <a:t>a referral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791312389"/>
                  </a:ext>
                </a:extLst>
              </a:tr>
              <a:tr h="0">
                <a:tc>
                  <a:txBody>
                    <a:bodyPr/>
                    <a:lstStyle/>
                    <a:p>
                      <a:pPr marL="342900" lvl="0" indent="-342900" algn="just">
                        <a:lnSpc>
                          <a:spcPct val="115000"/>
                        </a:lnSpc>
                        <a:spcAft>
                          <a:spcPts val="0"/>
                        </a:spcAft>
                        <a:buFont typeface="+mj-lt"/>
                        <a:buAutoNum type="arabicPeriod"/>
                      </a:pPr>
                      <a:r>
                        <a:rPr lang="en-GB" sz="1200">
                          <a:effectLst/>
                        </a:rPr>
                        <a:t>launch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gn="just">
                        <a:lnSpc>
                          <a:spcPct val="115000"/>
                        </a:lnSpc>
                        <a:spcAft>
                          <a:spcPts val="800"/>
                        </a:spcAft>
                        <a:buFont typeface="+mj-lt"/>
                        <a:buAutoNum type="alphaLcPeriod"/>
                      </a:pPr>
                      <a:r>
                        <a:rPr lang="en-GB" sz="1200">
                          <a:effectLst/>
                        </a:rPr>
                        <a:t>a member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2777702346"/>
                  </a:ext>
                </a:extLst>
              </a:tr>
              <a:tr h="0">
                <a:tc>
                  <a:txBody>
                    <a:bodyPr/>
                    <a:lstStyle/>
                    <a:p>
                      <a:pPr marL="342900" lvl="0" indent="-342900" algn="just">
                        <a:lnSpc>
                          <a:spcPct val="115000"/>
                        </a:lnSpc>
                        <a:spcAft>
                          <a:spcPts val="0"/>
                        </a:spcAft>
                        <a:buFont typeface="+mj-lt"/>
                        <a:buAutoNum type="arabicPeriod"/>
                      </a:pPr>
                      <a:r>
                        <a:rPr lang="en-GB" sz="1200">
                          <a:effectLst/>
                        </a:rPr>
                        <a:t>merit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gn="just">
                        <a:lnSpc>
                          <a:spcPct val="115000"/>
                        </a:lnSpc>
                        <a:spcAft>
                          <a:spcPts val="800"/>
                        </a:spcAft>
                        <a:buFont typeface="+mj-lt"/>
                        <a:buAutoNum type="alphaLcPeriod"/>
                      </a:pPr>
                      <a:r>
                        <a:rPr lang="en-GB" sz="1200">
                          <a:effectLst/>
                        </a:rPr>
                        <a:t>an inquiry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865474029"/>
                  </a:ext>
                </a:extLst>
              </a:tr>
              <a:tr h="0">
                <a:tc>
                  <a:txBody>
                    <a:bodyPr/>
                    <a:lstStyle/>
                    <a:p>
                      <a:pPr marL="342900" lvl="0" indent="-342900" algn="just">
                        <a:lnSpc>
                          <a:spcPct val="115000"/>
                        </a:lnSpc>
                        <a:spcAft>
                          <a:spcPts val="0"/>
                        </a:spcAft>
                        <a:buFont typeface="+mj-lt"/>
                        <a:buAutoNum type="arabicPeriod"/>
                      </a:pPr>
                      <a:r>
                        <a:rPr lang="en-GB" sz="1200">
                          <a:effectLst/>
                        </a:rPr>
                        <a:t>enforce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gn="just">
                        <a:lnSpc>
                          <a:spcPct val="115000"/>
                        </a:lnSpc>
                        <a:spcAft>
                          <a:spcPts val="800"/>
                        </a:spcAft>
                        <a:buFont typeface="+mj-lt"/>
                        <a:buAutoNum type="alphaLcPeriod"/>
                      </a:pPr>
                      <a:r>
                        <a:rPr lang="en-GB" sz="1200">
                          <a:effectLst/>
                        </a:rPr>
                        <a:t>a veto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2095294082"/>
                  </a:ext>
                </a:extLst>
              </a:tr>
              <a:tr h="0">
                <a:tc>
                  <a:txBody>
                    <a:bodyPr/>
                    <a:lstStyle/>
                    <a:p>
                      <a:pPr marL="342900" lvl="0" indent="-342900" algn="just">
                        <a:lnSpc>
                          <a:spcPct val="115000"/>
                        </a:lnSpc>
                        <a:spcAft>
                          <a:spcPts val="0"/>
                        </a:spcAft>
                        <a:buFont typeface="+mj-lt"/>
                        <a:buAutoNum type="arabicPeriod"/>
                      </a:pPr>
                      <a:r>
                        <a:rPr lang="en-GB" sz="1200">
                          <a:effectLst/>
                        </a:rPr>
                        <a:t>override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gn="just">
                        <a:lnSpc>
                          <a:spcPct val="115000"/>
                        </a:lnSpc>
                        <a:spcAft>
                          <a:spcPts val="800"/>
                        </a:spcAft>
                        <a:buFont typeface="+mj-lt"/>
                        <a:buAutoNum type="alphaLcPeriod"/>
                      </a:pPr>
                      <a:r>
                        <a:rPr lang="en-GB" sz="1200">
                          <a:effectLst/>
                        </a:rPr>
                        <a:t>affairs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839285390"/>
                  </a:ext>
                </a:extLst>
              </a:tr>
              <a:tr h="0">
                <a:tc>
                  <a:txBody>
                    <a:bodyPr/>
                    <a:lstStyle/>
                    <a:p>
                      <a:pPr marL="342900" lvl="0" indent="-342900" algn="just">
                        <a:lnSpc>
                          <a:spcPct val="115000"/>
                        </a:lnSpc>
                        <a:spcAft>
                          <a:spcPts val="0"/>
                        </a:spcAft>
                        <a:buFont typeface="+mj-lt"/>
                        <a:buAutoNum type="arabicPeriod"/>
                      </a:pPr>
                      <a:r>
                        <a:rPr lang="en-GB" sz="1200">
                          <a:effectLst/>
                        </a:rPr>
                        <a:t>manage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gn="just">
                        <a:lnSpc>
                          <a:spcPct val="115000"/>
                        </a:lnSpc>
                        <a:spcAft>
                          <a:spcPts val="800"/>
                        </a:spcAft>
                        <a:buFont typeface="+mj-lt"/>
                        <a:buAutoNum type="alphaLcPeriod"/>
                      </a:pPr>
                      <a:r>
                        <a:rPr lang="en-GB" sz="1200" dirty="0">
                          <a:effectLst/>
                        </a:rPr>
                        <a:t>laws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545219151"/>
                  </a:ext>
                </a:extLst>
              </a:tr>
            </a:tbl>
          </a:graphicData>
        </a:graphic>
      </p:graphicFrame>
    </p:spTree>
    <p:extLst>
      <p:ext uri="{BB962C8B-B14F-4D97-AF65-F5344CB8AC3E}">
        <p14:creationId xmlns:p14="http://schemas.microsoft.com/office/powerpoint/2010/main" val="318915414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i="1" dirty="0"/>
              <a:t> </a:t>
            </a:r>
            <a:r>
              <a:rPr lang="en-GB" sz="2700" b="1" dirty="0"/>
              <a:t>Choose from the </a:t>
            </a:r>
            <a:r>
              <a:rPr lang="en-GB" sz="2700" b="1" dirty="0" smtClean="0"/>
              <a:t>prepositions</a:t>
            </a:r>
            <a:r>
              <a:rPr lang="hr-HR" sz="2700" b="1" dirty="0" smtClean="0"/>
              <a:t>: </a:t>
            </a:r>
            <a:r>
              <a:rPr lang="hr-HR" sz="2700" b="1" i="1" dirty="0" smtClean="0"/>
              <a:t>for, </a:t>
            </a:r>
            <a:r>
              <a:rPr lang="hr-HR" sz="2700" b="1" i="1" dirty="0" err="1" smtClean="0"/>
              <a:t>by</a:t>
            </a:r>
            <a:r>
              <a:rPr lang="hr-HR" sz="2700" b="1" i="1" dirty="0" smtClean="0"/>
              <a:t>, </a:t>
            </a:r>
            <a:r>
              <a:rPr lang="hr-HR" sz="2700" b="1" i="1" dirty="0" err="1" smtClean="0"/>
              <a:t>in</a:t>
            </a:r>
            <a:r>
              <a:rPr lang="hr-HR" sz="2700" b="1" i="1" dirty="0" smtClean="0"/>
              <a:t>, to, on, </a:t>
            </a:r>
            <a:r>
              <a:rPr lang="hr-HR" sz="2700" b="1" i="1" dirty="0" err="1" smtClean="0"/>
              <a:t>against</a:t>
            </a:r>
            <a:r>
              <a:rPr lang="en-GB" sz="2700" b="1" dirty="0" smtClean="0"/>
              <a:t> to </a:t>
            </a:r>
            <a:r>
              <a:rPr lang="en-GB" sz="2700" b="1" dirty="0"/>
              <a:t>complete the sentences.</a:t>
            </a:r>
            <a:endParaRPr lang="en-US" sz="2700" dirty="0"/>
          </a:p>
        </p:txBody>
      </p:sp>
      <p:sp>
        <p:nvSpPr>
          <p:cNvPr id="3" name="Content Placeholder 2"/>
          <p:cNvSpPr>
            <a:spLocks noGrp="1"/>
          </p:cNvSpPr>
          <p:nvPr>
            <p:ph idx="1"/>
          </p:nvPr>
        </p:nvSpPr>
        <p:spPr/>
        <p:txBody>
          <a:bodyPr>
            <a:normAutofit fontScale="77500" lnSpcReduction="20000"/>
          </a:bodyPr>
          <a:lstStyle/>
          <a:p>
            <a:r>
              <a:rPr lang="en-GB" dirty="0"/>
              <a:t>Impeachment resolutions are made __ members of the House of Representatives.</a:t>
            </a:r>
            <a:endParaRPr lang="en-US" dirty="0"/>
          </a:p>
          <a:p>
            <a:r>
              <a:rPr lang="en-GB" dirty="0"/>
              <a:t>Impeachment resolutions are turned over __ the House Judiciary Committee.</a:t>
            </a:r>
            <a:endParaRPr lang="en-US" dirty="0"/>
          </a:p>
          <a:p>
            <a:r>
              <a:rPr lang="en-GB" dirty="0"/>
              <a:t>The House Judiciary Committee decides whether the resolution merits a referral to the full House ____ a vote on launching a formal impeachment inquiry.</a:t>
            </a:r>
            <a:endParaRPr lang="en-US" dirty="0"/>
          </a:p>
          <a:p>
            <a:r>
              <a:rPr lang="en-GB" dirty="0"/>
              <a:t>The entire House of Representatives votes for or ___________ a formal impeachment inquiry. </a:t>
            </a:r>
            <a:endParaRPr lang="en-US" dirty="0"/>
          </a:p>
          <a:p>
            <a:r>
              <a:rPr lang="en-GB" dirty="0"/>
              <a:t>The Committee votes ___ each article of impeachment.</a:t>
            </a:r>
            <a:endParaRPr lang="en-US" dirty="0"/>
          </a:p>
          <a:p>
            <a:r>
              <a:rPr lang="en-GB" dirty="0"/>
              <a:t>The trial of the president is held ___ the Senate.</a:t>
            </a:r>
            <a:endParaRPr lang="en-US" dirty="0"/>
          </a:p>
          <a:p>
            <a:endParaRPr lang="en-US" dirty="0"/>
          </a:p>
        </p:txBody>
      </p:sp>
    </p:spTree>
    <p:extLst>
      <p:ext uri="{BB962C8B-B14F-4D97-AF65-F5344CB8AC3E}">
        <p14:creationId xmlns:p14="http://schemas.microsoft.com/office/powerpoint/2010/main" val="165611167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smtClean="0"/>
              <a:t>GROUNDS FOR IMPEACHMENT</a:t>
            </a:r>
            <a:endParaRPr lang="en-US" dirty="0"/>
          </a:p>
        </p:txBody>
      </p:sp>
      <p:sp>
        <p:nvSpPr>
          <p:cNvPr id="3" name="Content Placeholder 2"/>
          <p:cNvSpPr>
            <a:spLocks noGrp="1"/>
          </p:cNvSpPr>
          <p:nvPr>
            <p:ph idx="1"/>
          </p:nvPr>
        </p:nvSpPr>
        <p:spPr/>
        <p:txBody>
          <a:bodyPr/>
          <a:lstStyle/>
          <a:p>
            <a:r>
              <a:rPr lang="en-GB" dirty="0"/>
              <a:t>The United States Constitution states in Article II, Section 4: "The President, Vice President and all civil Officers of the United States, shall be removed from Office on Impeachment for, and Conviction of, Treason, Bribery, or other high Crimes and </a:t>
            </a:r>
            <a:r>
              <a:rPr lang="en-GB" dirty="0" err="1"/>
              <a:t>Misdemeanors</a:t>
            </a:r>
            <a:r>
              <a:rPr lang="en-GB" dirty="0"/>
              <a:t>."</a:t>
            </a:r>
            <a:endParaRPr lang="en-US" dirty="0"/>
          </a:p>
          <a:p>
            <a:endParaRPr lang="en-US" dirty="0"/>
          </a:p>
        </p:txBody>
      </p:sp>
    </p:spTree>
    <p:extLst>
      <p:ext uri="{BB962C8B-B14F-4D97-AF65-F5344CB8AC3E}">
        <p14:creationId xmlns:p14="http://schemas.microsoft.com/office/powerpoint/2010/main" val="21723471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err="1" smtClean="0"/>
              <a:t>Impeachment</a:t>
            </a:r>
            <a:r>
              <a:rPr lang="hr-HR" dirty="0" smtClean="0"/>
              <a:t/>
            </a:r>
            <a:br>
              <a:rPr lang="hr-HR"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GB" dirty="0"/>
              <a:t>Thus far in the history of the United States there have been three presidential impeachment proceedings: </a:t>
            </a:r>
            <a:endParaRPr lang="hr-HR" dirty="0" smtClean="0"/>
          </a:p>
          <a:p>
            <a:r>
              <a:rPr lang="hr-HR" dirty="0" smtClean="0"/>
              <a:t>1) </a:t>
            </a:r>
            <a:r>
              <a:rPr lang="en-GB" dirty="0" smtClean="0"/>
              <a:t>in </a:t>
            </a:r>
            <a:r>
              <a:rPr lang="en-GB" dirty="0"/>
              <a:t>1868 against President Andrew Johnson for his removal of Secretary of War Edwin Stanton in violation of the Tenure of Office Act; </a:t>
            </a:r>
            <a:endParaRPr lang="hr-HR" dirty="0" smtClean="0"/>
          </a:p>
          <a:p>
            <a:r>
              <a:rPr lang="hr-HR" dirty="0" smtClean="0"/>
              <a:t>2) </a:t>
            </a:r>
            <a:r>
              <a:rPr lang="en-GB" dirty="0" smtClean="0"/>
              <a:t>in </a:t>
            </a:r>
            <a:r>
              <a:rPr lang="en-GB" dirty="0"/>
              <a:t>1974 against President Richard Nixon for the Watergate cover-up; </a:t>
            </a:r>
            <a:r>
              <a:rPr lang="en-GB" dirty="0" smtClean="0"/>
              <a:t>and</a:t>
            </a:r>
            <a:endParaRPr lang="hr-HR" dirty="0" smtClean="0"/>
          </a:p>
          <a:p>
            <a:r>
              <a:rPr lang="hr-HR" dirty="0" smtClean="0"/>
              <a:t>3) </a:t>
            </a:r>
            <a:r>
              <a:rPr lang="en-GB" dirty="0" smtClean="0"/>
              <a:t> </a:t>
            </a:r>
            <a:r>
              <a:rPr lang="en-GB" dirty="0"/>
              <a:t>in 1998-99 against President Bill Clinton for perjury and obstruction of justice. </a:t>
            </a:r>
            <a:endParaRPr lang="hr-HR" dirty="0" smtClean="0"/>
          </a:p>
          <a:p>
            <a:r>
              <a:rPr lang="en-GB" dirty="0" smtClean="0"/>
              <a:t>None </a:t>
            </a:r>
            <a:r>
              <a:rPr lang="en-GB" dirty="0"/>
              <a:t>of them was convicted.</a:t>
            </a:r>
            <a:endParaRPr lang="en-US" dirty="0"/>
          </a:p>
          <a:p>
            <a:endParaRPr lang="en-US" dirty="0"/>
          </a:p>
        </p:txBody>
      </p:sp>
    </p:spTree>
    <p:extLst>
      <p:ext uri="{BB962C8B-B14F-4D97-AF65-F5344CB8AC3E}">
        <p14:creationId xmlns:p14="http://schemas.microsoft.com/office/powerpoint/2010/main" val="227277837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fontScale="90000"/>
          </a:bodyPr>
          <a:lstStyle/>
          <a:p>
            <a:pPr algn="ctr" eaLnBrk="1" hangingPunct="1">
              <a:defRPr/>
            </a:pPr>
            <a:r>
              <a:rPr lang="hr-HR" sz="3600"/>
              <a:t>The Impeachment of Andrew Johnson (1868)</a:t>
            </a:r>
          </a:p>
        </p:txBody>
      </p:sp>
      <p:sp>
        <p:nvSpPr>
          <p:cNvPr id="22531" name="Rectangle 3"/>
          <p:cNvSpPr>
            <a:spLocks noGrp="1" noChangeArrowheads="1"/>
          </p:cNvSpPr>
          <p:nvPr>
            <p:ph type="body" idx="1"/>
          </p:nvPr>
        </p:nvSpPr>
        <p:spPr/>
        <p:txBody>
          <a:bodyPr/>
          <a:lstStyle/>
          <a:p>
            <a:pPr eaLnBrk="1" hangingPunct="1">
              <a:lnSpc>
                <a:spcPct val="90000"/>
              </a:lnSpc>
              <a:defRPr/>
            </a:pPr>
            <a:r>
              <a:rPr lang="hr-HR" smtClean="0"/>
              <a:t>Johnson became President following Lincoln’s assassination (1865)</a:t>
            </a:r>
          </a:p>
          <a:p>
            <a:pPr eaLnBrk="1" hangingPunct="1">
              <a:lnSpc>
                <a:spcPct val="90000"/>
              </a:lnSpc>
              <a:defRPr/>
            </a:pPr>
            <a:r>
              <a:rPr lang="hr-HR" smtClean="0"/>
              <a:t>Retained Lincoln’s Cabinet, including Secretary of War Edwin Stanton, who demanded harsh measures against the South</a:t>
            </a:r>
          </a:p>
          <a:p>
            <a:pPr eaLnBrk="1" hangingPunct="1">
              <a:lnSpc>
                <a:spcPct val="90000"/>
              </a:lnSpc>
              <a:defRPr/>
            </a:pPr>
            <a:r>
              <a:rPr lang="hr-HR" smtClean="0"/>
              <a:t>Johnson favored lenient treatment of the South</a:t>
            </a:r>
          </a:p>
          <a:p>
            <a:pPr eaLnBrk="1" hangingPunct="1">
              <a:lnSpc>
                <a:spcPct val="90000"/>
              </a:lnSpc>
              <a:defRPr/>
            </a:pPr>
            <a:endParaRPr lang="hr-HR" smtClean="0"/>
          </a:p>
        </p:txBody>
      </p:sp>
    </p:spTree>
    <p:extLst>
      <p:ext uri="{BB962C8B-B14F-4D97-AF65-F5344CB8AC3E}">
        <p14:creationId xmlns:p14="http://schemas.microsoft.com/office/powerpoint/2010/main" val="117343950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rmAutofit fontScale="90000"/>
          </a:bodyPr>
          <a:lstStyle/>
          <a:p>
            <a:pPr algn="ctr" eaLnBrk="1" hangingPunct="1">
              <a:defRPr/>
            </a:pPr>
            <a:r>
              <a:rPr lang="hr-HR" sz="4000"/>
              <a:t>The Impeachment of Andrew Johnson (1868)</a:t>
            </a:r>
          </a:p>
        </p:txBody>
      </p:sp>
      <p:sp>
        <p:nvSpPr>
          <p:cNvPr id="27651" name="Rectangle 3"/>
          <p:cNvSpPr>
            <a:spLocks noGrp="1" noChangeArrowheads="1"/>
          </p:cNvSpPr>
          <p:nvPr>
            <p:ph type="body" idx="1"/>
          </p:nvPr>
        </p:nvSpPr>
        <p:spPr/>
        <p:txBody>
          <a:bodyPr>
            <a:normAutofit lnSpcReduction="10000"/>
          </a:bodyPr>
          <a:lstStyle/>
          <a:p>
            <a:pPr eaLnBrk="1" hangingPunct="1">
              <a:defRPr/>
            </a:pPr>
            <a:r>
              <a:rPr lang="hr-HR" sz="2800" i="1"/>
              <a:t>The Tenure of Office Act</a:t>
            </a:r>
            <a:r>
              <a:rPr lang="hr-HR" sz="2800"/>
              <a:t> (1867) prohibited the President from discharging any major government official without consent of the Senate; in spite of this, Johnson fired Stanton</a:t>
            </a:r>
          </a:p>
          <a:p>
            <a:pPr eaLnBrk="1" hangingPunct="1">
              <a:defRPr/>
            </a:pPr>
            <a:r>
              <a:rPr lang="hr-HR" sz="2800"/>
              <a:t>Impeached by the House of Representatives</a:t>
            </a:r>
          </a:p>
          <a:p>
            <a:pPr eaLnBrk="1" hangingPunct="1">
              <a:defRPr/>
            </a:pPr>
            <a:r>
              <a:rPr lang="hr-HR" sz="2800"/>
              <a:t>Tried before the Senate, Johnson was declared not guilty by a one-vote margin</a:t>
            </a:r>
          </a:p>
          <a:p>
            <a:pPr eaLnBrk="1" hangingPunct="1">
              <a:defRPr/>
            </a:pPr>
            <a:endParaRPr lang="hr-HR" sz="2800"/>
          </a:p>
        </p:txBody>
      </p:sp>
    </p:spTree>
    <p:extLst>
      <p:ext uri="{BB962C8B-B14F-4D97-AF65-F5344CB8AC3E}">
        <p14:creationId xmlns:p14="http://schemas.microsoft.com/office/powerpoint/2010/main" val="149960866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rmAutofit fontScale="90000"/>
          </a:bodyPr>
          <a:lstStyle/>
          <a:p>
            <a:pPr algn="ctr" eaLnBrk="1" hangingPunct="1">
              <a:defRPr/>
            </a:pPr>
            <a:r>
              <a:rPr lang="hr-HR" sz="3600"/>
              <a:t>The Resignation of Richard Nixon (1974)</a:t>
            </a:r>
          </a:p>
        </p:txBody>
      </p:sp>
      <p:sp>
        <p:nvSpPr>
          <p:cNvPr id="23555" name="Rectangle 3"/>
          <p:cNvSpPr>
            <a:spLocks noGrp="1" noChangeArrowheads="1"/>
          </p:cNvSpPr>
          <p:nvPr>
            <p:ph type="body" idx="1"/>
          </p:nvPr>
        </p:nvSpPr>
        <p:spPr/>
        <p:txBody>
          <a:bodyPr/>
          <a:lstStyle/>
          <a:p>
            <a:pPr eaLnBrk="1" hangingPunct="1">
              <a:defRPr/>
            </a:pPr>
            <a:r>
              <a:rPr lang="hr-HR" sz="2800"/>
              <a:t>Watergate: 1) a series of political scandals, </a:t>
            </a:r>
          </a:p>
          <a:p>
            <a:pPr eaLnBrk="1" hangingPunct="1">
              <a:defRPr/>
            </a:pPr>
            <a:r>
              <a:rPr lang="hr-HR" sz="2800"/>
              <a:t>2) the June 1972 break-in at Democratic national headquarters in Washington at the Watergate apartments to steal documents and “bug” the offices, and the subsequent efforts to hide involvement of top administration officials by a cover-up</a:t>
            </a:r>
          </a:p>
        </p:txBody>
      </p:sp>
    </p:spTree>
    <p:extLst>
      <p:ext uri="{BB962C8B-B14F-4D97-AF65-F5344CB8AC3E}">
        <p14:creationId xmlns:p14="http://schemas.microsoft.com/office/powerpoint/2010/main" val="85687416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ormAutofit fontScale="90000"/>
          </a:bodyPr>
          <a:lstStyle/>
          <a:p>
            <a:pPr algn="l" eaLnBrk="1" hangingPunct="1">
              <a:defRPr/>
            </a:pPr>
            <a:r>
              <a:rPr lang="hr-HR" sz="4000" dirty="0" err="1"/>
              <a:t>The</a:t>
            </a:r>
            <a:r>
              <a:rPr lang="hr-HR" sz="4000" dirty="0"/>
              <a:t> </a:t>
            </a:r>
            <a:r>
              <a:rPr lang="hr-HR" sz="4000" dirty="0" err="1"/>
              <a:t>Resignation</a:t>
            </a:r>
            <a:r>
              <a:rPr lang="hr-HR" sz="4000" dirty="0"/>
              <a:t> </a:t>
            </a:r>
            <a:r>
              <a:rPr lang="hr-HR" sz="4000" dirty="0" err="1"/>
              <a:t>of</a:t>
            </a:r>
            <a:r>
              <a:rPr lang="hr-HR" sz="4000" dirty="0"/>
              <a:t> Richard Nixon (1974)</a:t>
            </a:r>
          </a:p>
        </p:txBody>
      </p:sp>
      <p:sp>
        <p:nvSpPr>
          <p:cNvPr id="28675" name="Rectangle 3"/>
          <p:cNvSpPr>
            <a:spLocks noGrp="1" noChangeArrowheads="1"/>
          </p:cNvSpPr>
          <p:nvPr>
            <p:ph type="body" idx="1"/>
          </p:nvPr>
        </p:nvSpPr>
        <p:spPr/>
        <p:txBody>
          <a:bodyPr/>
          <a:lstStyle/>
          <a:p>
            <a:pPr eaLnBrk="1" hangingPunct="1">
              <a:defRPr/>
            </a:pPr>
            <a:r>
              <a:rPr lang="hr-HR" dirty="0" smtClean="0"/>
              <a:t>Nixon </a:t>
            </a:r>
            <a:r>
              <a:rPr lang="hr-HR" dirty="0" err="1" smtClean="0"/>
              <a:t>claimed</a:t>
            </a:r>
            <a:r>
              <a:rPr lang="hr-HR" dirty="0" smtClean="0"/>
              <a:t> he had no </a:t>
            </a:r>
            <a:r>
              <a:rPr lang="hr-HR" dirty="0" err="1" smtClean="0"/>
              <a:t>knowledge</a:t>
            </a:r>
            <a:r>
              <a:rPr lang="hr-HR" dirty="0" smtClean="0"/>
              <a:t> </a:t>
            </a:r>
            <a:r>
              <a:rPr lang="hr-HR" dirty="0" err="1" smtClean="0"/>
              <a:t>of</a:t>
            </a:r>
            <a:r>
              <a:rPr lang="hr-HR" dirty="0" smtClean="0"/>
              <a:t> </a:t>
            </a:r>
            <a:r>
              <a:rPr lang="hr-HR" dirty="0" err="1" smtClean="0"/>
              <a:t>the</a:t>
            </a:r>
            <a:r>
              <a:rPr lang="hr-HR" dirty="0" smtClean="0"/>
              <a:t> </a:t>
            </a:r>
            <a:r>
              <a:rPr lang="hr-HR" dirty="0" err="1" smtClean="0"/>
              <a:t>Watergate</a:t>
            </a:r>
            <a:r>
              <a:rPr lang="hr-HR" dirty="0" smtClean="0"/>
              <a:t> </a:t>
            </a:r>
            <a:r>
              <a:rPr lang="hr-HR" dirty="0" err="1" smtClean="0"/>
              <a:t>break</a:t>
            </a:r>
            <a:r>
              <a:rPr lang="hr-HR" dirty="0" smtClean="0"/>
              <a:t>-</a:t>
            </a:r>
            <a:r>
              <a:rPr lang="hr-HR" dirty="0" err="1" smtClean="0"/>
              <a:t>in</a:t>
            </a:r>
            <a:r>
              <a:rPr lang="hr-HR" dirty="0" smtClean="0"/>
              <a:t>; </a:t>
            </a:r>
          </a:p>
          <a:p>
            <a:pPr eaLnBrk="1" hangingPunct="1">
              <a:defRPr/>
            </a:pPr>
            <a:r>
              <a:rPr lang="hr-HR" dirty="0" err="1" smtClean="0"/>
              <a:t>refused</a:t>
            </a:r>
            <a:r>
              <a:rPr lang="hr-HR" dirty="0" smtClean="0"/>
              <a:t> </a:t>
            </a:r>
            <a:r>
              <a:rPr lang="hr-HR" dirty="0" err="1" smtClean="0"/>
              <a:t>the</a:t>
            </a:r>
            <a:r>
              <a:rPr lang="hr-HR" dirty="0" smtClean="0"/>
              <a:t> </a:t>
            </a:r>
            <a:r>
              <a:rPr lang="hr-HR" dirty="0" err="1" smtClean="0"/>
              <a:t>prosecutor</a:t>
            </a:r>
            <a:r>
              <a:rPr lang="hr-HR" dirty="0" smtClean="0"/>
              <a:t>’s </a:t>
            </a:r>
            <a:r>
              <a:rPr lang="hr-HR" dirty="0" err="1" smtClean="0"/>
              <a:t>request</a:t>
            </a:r>
            <a:r>
              <a:rPr lang="hr-HR" dirty="0" smtClean="0"/>
              <a:t> to </a:t>
            </a:r>
            <a:r>
              <a:rPr lang="hr-HR" dirty="0" err="1" smtClean="0"/>
              <a:t>hand</a:t>
            </a:r>
            <a:r>
              <a:rPr lang="hr-HR" dirty="0" smtClean="0"/>
              <a:t> </a:t>
            </a:r>
            <a:r>
              <a:rPr lang="hr-HR" dirty="0" err="1" smtClean="0"/>
              <a:t>in</a:t>
            </a:r>
            <a:r>
              <a:rPr lang="hr-HR" dirty="0" smtClean="0"/>
              <a:t> </a:t>
            </a:r>
            <a:r>
              <a:rPr lang="hr-HR" dirty="0" err="1" smtClean="0"/>
              <a:t>additional</a:t>
            </a:r>
            <a:r>
              <a:rPr lang="hr-HR" dirty="0" smtClean="0"/>
              <a:t> </a:t>
            </a:r>
            <a:r>
              <a:rPr lang="hr-HR" dirty="0" err="1" smtClean="0"/>
              <a:t>tapes</a:t>
            </a:r>
            <a:r>
              <a:rPr lang="hr-HR" dirty="0" smtClean="0"/>
              <a:t> on </a:t>
            </a:r>
            <a:r>
              <a:rPr lang="hr-HR" dirty="0" err="1" smtClean="0"/>
              <a:t>the</a:t>
            </a:r>
            <a:r>
              <a:rPr lang="hr-HR" dirty="0" smtClean="0"/>
              <a:t> </a:t>
            </a:r>
            <a:r>
              <a:rPr lang="hr-HR" dirty="0" err="1" smtClean="0"/>
              <a:t>ground</a:t>
            </a:r>
            <a:r>
              <a:rPr lang="hr-HR" dirty="0" smtClean="0"/>
              <a:t> </a:t>
            </a:r>
            <a:r>
              <a:rPr lang="hr-HR" dirty="0" err="1" smtClean="0"/>
              <a:t>of</a:t>
            </a:r>
            <a:r>
              <a:rPr lang="hr-HR" dirty="0" smtClean="0"/>
              <a:t> </a:t>
            </a:r>
            <a:r>
              <a:rPr lang="hr-HR" dirty="0" err="1" smtClean="0"/>
              <a:t>executive</a:t>
            </a:r>
            <a:r>
              <a:rPr lang="hr-HR" dirty="0" smtClean="0"/>
              <a:t> </a:t>
            </a:r>
            <a:r>
              <a:rPr lang="hr-HR" dirty="0" err="1" smtClean="0"/>
              <a:t>privilege</a:t>
            </a:r>
            <a:r>
              <a:rPr lang="hr-HR" dirty="0" smtClean="0"/>
              <a:t> – </a:t>
            </a:r>
            <a:r>
              <a:rPr lang="hr-HR" dirty="0" err="1" smtClean="0"/>
              <a:t>the</a:t>
            </a:r>
            <a:r>
              <a:rPr lang="hr-HR" dirty="0" smtClean="0"/>
              <a:t> </a:t>
            </a:r>
            <a:r>
              <a:rPr lang="hr-HR" dirty="0" err="1" smtClean="0"/>
              <a:t>right</a:t>
            </a:r>
            <a:r>
              <a:rPr lang="hr-HR" dirty="0" smtClean="0"/>
              <a:t> </a:t>
            </a:r>
            <a:r>
              <a:rPr lang="hr-HR" dirty="0" err="1" smtClean="0"/>
              <a:t>of</a:t>
            </a:r>
            <a:r>
              <a:rPr lang="hr-HR" dirty="0" smtClean="0"/>
              <a:t> </a:t>
            </a:r>
            <a:r>
              <a:rPr lang="hr-HR" dirty="0" err="1" smtClean="0"/>
              <a:t>the</a:t>
            </a:r>
            <a:r>
              <a:rPr lang="hr-HR" dirty="0" smtClean="0"/>
              <a:t> </a:t>
            </a:r>
            <a:r>
              <a:rPr lang="hr-HR" dirty="0" err="1" smtClean="0"/>
              <a:t>President</a:t>
            </a:r>
            <a:r>
              <a:rPr lang="hr-HR" dirty="0" smtClean="0"/>
              <a:t> to </a:t>
            </a:r>
            <a:r>
              <a:rPr lang="hr-HR" dirty="0" err="1" smtClean="0"/>
              <a:t>maintain</a:t>
            </a:r>
            <a:r>
              <a:rPr lang="hr-HR" dirty="0" smtClean="0"/>
              <a:t> </a:t>
            </a:r>
            <a:r>
              <a:rPr lang="hr-HR" dirty="0" err="1" smtClean="0"/>
              <a:t>the</a:t>
            </a:r>
            <a:r>
              <a:rPr lang="hr-HR" dirty="0" smtClean="0"/>
              <a:t> </a:t>
            </a:r>
            <a:r>
              <a:rPr lang="hr-HR" dirty="0" err="1" smtClean="0"/>
              <a:t>confidentiality</a:t>
            </a:r>
            <a:r>
              <a:rPr lang="hr-HR" dirty="0" smtClean="0"/>
              <a:t> </a:t>
            </a:r>
            <a:r>
              <a:rPr lang="hr-HR" dirty="0" err="1" smtClean="0"/>
              <a:t>of</a:t>
            </a:r>
            <a:r>
              <a:rPr lang="hr-HR" dirty="0" smtClean="0"/>
              <a:t> his </a:t>
            </a:r>
            <a:r>
              <a:rPr lang="hr-HR" dirty="0" err="1" smtClean="0"/>
              <a:t>records</a:t>
            </a:r>
            <a:endParaRPr lang="hr-HR" dirty="0" smtClean="0"/>
          </a:p>
        </p:txBody>
      </p:sp>
    </p:spTree>
    <p:extLst>
      <p:ext uri="{BB962C8B-B14F-4D97-AF65-F5344CB8AC3E}">
        <p14:creationId xmlns:p14="http://schemas.microsoft.com/office/powerpoint/2010/main" val="1537203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err="1" smtClean="0"/>
              <a:t>Presidential</a:t>
            </a:r>
            <a:r>
              <a:rPr lang="hr-HR" dirty="0" smtClean="0"/>
              <a:t> </a:t>
            </a:r>
            <a:r>
              <a:rPr lang="hr-HR" dirty="0" err="1" smtClean="0"/>
              <a:t>oath</a:t>
            </a:r>
            <a:endParaRPr lang="en-US" dirty="0"/>
          </a:p>
        </p:txBody>
      </p:sp>
      <p:sp>
        <p:nvSpPr>
          <p:cNvPr id="3" name="Content Placeholder 2"/>
          <p:cNvSpPr>
            <a:spLocks noGrp="1"/>
          </p:cNvSpPr>
          <p:nvPr>
            <p:ph idx="1"/>
          </p:nvPr>
        </p:nvSpPr>
        <p:spPr/>
        <p:txBody>
          <a:bodyPr/>
          <a:lstStyle/>
          <a:p>
            <a:r>
              <a:rPr lang="en-GB" i="1" dirty="0"/>
              <a:t>Before he enter on the Execution of his Office, the President shall take the following Oath or Affirmation:—"I do solemnly swear (or affirm) that I will faithfully execute the Office of President of the United States, and will to the best of my </a:t>
            </a:r>
            <a:r>
              <a:rPr lang="hr-HR" i="1" dirty="0" smtClean="0"/>
              <a:t>a</a:t>
            </a:r>
            <a:r>
              <a:rPr lang="en-GB" i="1" dirty="0" err="1" smtClean="0"/>
              <a:t>bility</a:t>
            </a:r>
            <a:r>
              <a:rPr lang="en-GB" i="1" dirty="0"/>
              <a:t>, preserve, protect and defend the Constitution of the United States." (from the Constitution of the USA)</a:t>
            </a:r>
            <a:endParaRPr lang="en-US" dirty="0"/>
          </a:p>
          <a:p>
            <a:endParaRPr lang="en-US" dirty="0"/>
          </a:p>
        </p:txBody>
      </p:sp>
    </p:spTree>
    <p:extLst>
      <p:ext uri="{BB962C8B-B14F-4D97-AF65-F5344CB8AC3E}">
        <p14:creationId xmlns:p14="http://schemas.microsoft.com/office/powerpoint/2010/main" val="147644242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fontScale="90000"/>
          </a:bodyPr>
          <a:lstStyle/>
          <a:p>
            <a:pPr algn="l" eaLnBrk="1" hangingPunct="1">
              <a:defRPr/>
            </a:pPr>
            <a:r>
              <a:rPr lang="hr-HR" sz="4000" dirty="0" err="1"/>
              <a:t>The</a:t>
            </a:r>
            <a:r>
              <a:rPr lang="hr-HR" sz="4000" dirty="0"/>
              <a:t> </a:t>
            </a:r>
            <a:r>
              <a:rPr lang="hr-HR" sz="4000" dirty="0" err="1"/>
              <a:t>Resignation</a:t>
            </a:r>
            <a:r>
              <a:rPr lang="hr-HR" sz="4000" dirty="0"/>
              <a:t> </a:t>
            </a:r>
            <a:r>
              <a:rPr lang="hr-HR" sz="4000" dirty="0" err="1"/>
              <a:t>of</a:t>
            </a:r>
            <a:r>
              <a:rPr lang="hr-HR" sz="4000" dirty="0"/>
              <a:t> Richard Nixon (1974)</a:t>
            </a:r>
          </a:p>
        </p:txBody>
      </p:sp>
      <p:sp>
        <p:nvSpPr>
          <p:cNvPr id="29699" name="Rectangle 3"/>
          <p:cNvSpPr>
            <a:spLocks noGrp="1" noChangeArrowheads="1"/>
          </p:cNvSpPr>
          <p:nvPr>
            <p:ph type="body" idx="1"/>
          </p:nvPr>
        </p:nvSpPr>
        <p:spPr/>
        <p:txBody>
          <a:bodyPr/>
          <a:lstStyle/>
          <a:p>
            <a:pPr eaLnBrk="1" hangingPunct="1">
              <a:defRPr/>
            </a:pPr>
            <a:r>
              <a:rPr lang="hr-HR" smtClean="0"/>
              <a:t>Two articles of impeachment: </a:t>
            </a:r>
          </a:p>
          <a:p>
            <a:pPr eaLnBrk="1" hangingPunct="1">
              <a:defRPr/>
            </a:pPr>
            <a:r>
              <a:rPr lang="hr-HR" smtClean="0"/>
              <a:t>1) obstructing justice in the Watergate cover-up </a:t>
            </a:r>
          </a:p>
          <a:p>
            <a:pPr eaLnBrk="1" hangingPunct="1">
              <a:defRPr/>
            </a:pPr>
            <a:r>
              <a:rPr lang="hr-HR" smtClean="0"/>
              <a:t>2) abuse of Presidential power for personal purposes</a:t>
            </a:r>
          </a:p>
          <a:p>
            <a:pPr eaLnBrk="1" hangingPunct="1">
              <a:defRPr/>
            </a:pPr>
            <a:endParaRPr lang="hr-HR" smtClean="0"/>
          </a:p>
        </p:txBody>
      </p:sp>
    </p:spTree>
    <p:extLst>
      <p:ext uri="{BB962C8B-B14F-4D97-AF65-F5344CB8AC3E}">
        <p14:creationId xmlns:p14="http://schemas.microsoft.com/office/powerpoint/2010/main" val="28023660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algn="ctr" eaLnBrk="1" hangingPunct="1">
              <a:defRPr/>
            </a:pPr>
            <a:r>
              <a:rPr lang="hr-HR" sz="3200"/>
              <a:t>The Impeachment of Bill Clinton (1998)</a:t>
            </a:r>
          </a:p>
        </p:txBody>
      </p:sp>
      <p:sp>
        <p:nvSpPr>
          <p:cNvPr id="24579" name="Rectangle 3"/>
          <p:cNvSpPr>
            <a:spLocks noGrp="1" noChangeArrowheads="1"/>
          </p:cNvSpPr>
          <p:nvPr>
            <p:ph type="body" idx="1"/>
          </p:nvPr>
        </p:nvSpPr>
        <p:spPr/>
        <p:txBody>
          <a:bodyPr/>
          <a:lstStyle/>
          <a:p>
            <a:pPr eaLnBrk="1" hangingPunct="1">
              <a:defRPr/>
            </a:pPr>
            <a:r>
              <a:rPr lang="hr-HR" smtClean="0"/>
              <a:t>The House of Representatives voted on four articles of impeachment: </a:t>
            </a:r>
          </a:p>
          <a:p>
            <a:pPr eaLnBrk="1" hangingPunct="1">
              <a:defRPr/>
            </a:pPr>
            <a:r>
              <a:rPr lang="hr-HR" smtClean="0"/>
              <a:t>1) obstruction of justice, </a:t>
            </a:r>
          </a:p>
          <a:p>
            <a:pPr eaLnBrk="1" hangingPunct="1">
              <a:defRPr/>
            </a:pPr>
            <a:r>
              <a:rPr lang="hr-HR" smtClean="0"/>
              <a:t>2) lying under oath (perjury), </a:t>
            </a:r>
          </a:p>
          <a:p>
            <a:pPr eaLnBrk="1" hangingPunct="1">
              <a:defRPr/>
            </a:pPr>
            <a:r>
              <a:rPr lang="hr-HR" smtClean="0"/>
              <a:t>3) witness tampering, </a:t>
            </a:r>
          </a:p>
          <a:p>
            <a:pPr eaLnBrk="1" hangingPunct="1">
              <a:defRPr/>
            </a:pPr>
            <a:r>
              <a:rPr lang="hr-HR" smtClean="0"/>
              <a:t>4) abuse of power</a:t>
            </a:r>
          </a:p>
        </p:txBody>
      </p:sp>
    </p:spTree>
    <p:extLst>
      <p:ext uri="{BB962C8B-B14F-4D97-AF65-F5344CB8AC3E}">
        <p14:creationId xmlns:p14="http://schemas.microsoft.com/office/powerpoint/2010/main" val="243671811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normAutofit fontScale="90000"/>
          </a:bodyPr>
          <a:lstStyle/>
          <a:p>
            <a:pPr algn="ctr" eaLnBrk="1" hangingPunct="1">
              <a:defRPr/>
            </a:pPr>
            <a:r>
              <a:rPr lang="hr-HR" sz="3600"/>
              <a:t>The Impeachment of Bill Clinton (1998)</a:t>
            </a:r>
          </a:p>
        </p:txBody>
      </p:sp>
      <p:sp>
        <p:nvSpPr>
          <p:cNvPr id="30723" name="Rectangle 3"/>
          <p:cNvSpPr>
            <a:spLocks noGrp="1" noChangeArrowheads="1"/>
          </p:cNvSpPr>
          <p:nvPr>
            <p:ph type="body" idx="1"/>
          </p:nvPr>
        </p:nvSpPr>
        <p:spPr/>
        <p:txBody>
          <a:bodyPr/>
          <a:lstStyle/>
          <a:p>
            <a:pPr eaLnBrk="1" hangingPunct="1">
              <a:lnSpc>
                <a:spcPct val="90000"/>
              </a:lnSpc>
              <a:defRPr/>
            </a:pPr>
            <a:r>
              <a:rPr lang="hr-HR" smtClean="0"/>
              <a:t>The House approved two articles that accused Clinton of perjury and obstruction of justice</a:t>
            </a:r>
          </a:p>
          <a:p>
            <a:pPr eaLnBrk="1" hangingPunct="1">
              <a:lnSpc>
                <a:spcPct val="90000"/>
              </a:lnSpc>
              <a:defRPr/>
            </a:pPr>
            <a:r>
              <a:rPr lang="hr-HR" smtClean="0"/>
              <a:t>The Senate rejected both articles of impeachment in February 1999</a:t>
            </a:r>
          </a:p>
          <a:p>
            <a:pPr eaLnBrk="1" hangingPunct="1">
              <a:lnSpc>
                <a:spcPct val="90000"/>
              </a:lnSpc>
              <a:defRPr/>
            </a:pPr>
            <a:r>
              <a:rPr lang="hr-HR" smtClean="0"/>
              <a:t>Both Senate votes fell considerably short of the two-thirds majority required for a conviction</a:t>
            </a:r>
          </a:p>
          <a:p>
            <a:pPr eaLnBrk="1" hangingPunct="1">
              <a:lnSpc>
                <a:spcPct val="90000"/>
              </a:lnSpc>
              <a:defRPr/>
            </a:pPr>
            <a:endParaRPr lang="hr-HR" smtClean="0"/>
          </a:p>
        </p:txBody>
      </p:sp>
    </p:spTree>
    <p:extLst>
      <p:ext uri="{BB962C8B-B14F-4D97-AF65-F5344CB8AC3E}">
        <p14:creationId xmlns:p14="http://schemas.microsoft.com/office/powerpoint/2010/main" val="238752929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Modern Impeachment Procedure</a:t>
            </a:r>
            <a:r>
              <a:rPr lang="en-US" dirty="0"/>
              <a:t/>
            </a:r>
            <a:br>
              <a:rPr lang="en-US" dirty="0"/>
            </a:br>
            <a:endParaRPr lang="en-US" dirty="0"/>
          </a:p>
        </p:txBody>
      </p:sp>
      <p:sp>
        <p:nvSpPr>
          <p:cNvPr id="3" name="Content Placeholder 2"/>
          <p:cNvSpPr>
            <a:spLocks noGrp="1"/>
          </p:cNvSpPr>
          <p:nvPr>
            <p:ph idx="1"/>
          </p:nvPr>
        </p:nvSpPr>
        <p:spPr/>
        <p:txBody>
          <a:bodyPr/>
          <a:lstStyle/>
          <a:p>
            <a:r>
              <a:rPr lang="en-GB" dirty="0"/>
              <a:t>Impeachment resolutions made by members of the House of Representatives are turned over to the House Judiciary Committee which decides whether the resolution and its allegations of wrongdoing by the president merit a referral to the full House for a vote on launching a formal impeachment inquiry.</a:t>
            </a:r>
            <a:endParaRPr lang="en-US" dirty="0"/>
          </a:p>
          <a:p>
            <a:endParaRPr lang="en-US" dirty="0"/>
          </a:p>
        </p:txBody>
      </p:sp>
    </p:spTree>
    <p:extLst>
      <p:ext uri="{BB962C8B-B14F-4D97-AF65-F5344CB8AC3E}">
        <p14:creationId xmlns:p14="http://schemas.microsoft.com/office/powerpoint/2010/main" val="351949221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err="1" smtClean="0"/>
              <a:t>Impeachment</a:t>
            </a:r>
            <a:r>
              <a:rPr lang="hr-HR" dirty="0" smtClean="0"/>
              <a:t> procedure</a:t>
            </a:r>
            <a:endParaRPr lang="en-US" dirty="0"/>
          </a:p>
        </p:txBody>
      </p:sp>
      <p:sp>
        <p:nvSpPr>
          <p:cNvPr id="3" name="Content Placeholder 2"/>
          <p:cNvSpPr>
            <a:spLocks noGrp="1"/>
          </p:cNvSpPr>
          <p:nvPr>
            <p:ph idx="1"/>
          </p:nvPr>
        </p:nvSpPr>
        <p:spPr/>
        <p:txBody>
          <a:bodyPr/>
          <a:lstStyle/>
          <a:p>
            <a:r>
              <a:rPr lang="en-GB" dirty="0"/>
              <a:t>The entire House of Representatives votes for or against a formal impeachment inquiry, needing only a simple majority (a single vote) for approval. </a:t>
            </a:r>
            <a:endParaRPr lang="hr-HR" dirty="0" smtClean="0"/>
          </a:p>
          <a:p>
            <a:r>
              <a:rPr lang="en-GB" dirty="0" smtClean="0"/>
              <a:t>If </a:t>
            </a:r>
            <a:r>
              <a:rPr lang="en-GB" dirty="0"/>
              <a:t>approved, the House Judiciary Committee conducts an investigation to determine (similar to a grand jury) if there is enough evidence to warrant articles of impeachment (indictments) against the president. </a:t>
            </a:r>
            <a:endParaRPr lang="hr-HR" dirty="0" smtClean="0"/>
          </a:p>
          <a:p>
            <a:r>
              <a:rPr lang="en-GB" dirty="0" smtClean="0"/>
              <a:t>The </a:t>
            </a:r>
            <a:r>
              <a:rPr lang="en-GB" dirty="0"/>
              <a:t>Committee then drafts articles of impeachment pertaining to specific charges supported by the evidence. </a:t>
            </a:r>
            <a:endParaRPr lang="en-US" dirty="0"/>
          </a:p>
        </p:txBody>
      </p:sp>
    </p:spTree>
    <p:extLst>
      <p:ext uri="{BB962C8B-B14F-4D97-AF65-F5344CB8AC3E}">
        <p14:creationId xmlns:p14="http://schemas.microsoft.com/office/powerpoint/2010/main" val="40743764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err="1" smtClean="0"/>
              <a:t>Impeachment</a:t>
            </a:r>
            <a:r>
              <a:rPr lang="hr-HR" dirty="0" smtClean="0"/>
              <a:t> procedure</a:t>
            </a:r>
            <a:endParaRPr lang="en-US" dirty="0"/>
          </a:p>
        </p:txBody>
      </p:sp>
      <p:sp>
        <p:nvSpPr>
          <p:cNvPr id="3" name="Content Placeholder 2"/>
          <p:cNvSpPr>
            <a:spLocks noGrp="1"/>
          </p:cNvSpPr>
          <p:nvPr>
            <p:ph idx="1"/>
          </p:nvPr>
        </p:nvSpPr>
        <p:spPr/>
        <p:txBody>
          <a:bodyPr/>
          <a:lstStyle/>
          <a:p>
            <a:r>
              <a:rPr lang="en-GB" dirty="0"/>
              <a:t>If the full House approves at least one article of impeachment, the president is technically impeached and the matter is referred to the U.S. Senate. </a:t>
            </a:r>
            <a:endParaRPr lang="hr-HR" dirty="0" smtClean="0"/>
          </a:p>
          <a:p>
            <a:r>
              <a:rPr lang="en-GB" dirty="0" smtClean="0"/>
              <a:t>The </a:t>
            </a:r>
            <a:r>
              <a:rPr lang="en-GB" dirty="0"/>
              <a:t>House then appoints members of Congress to act as managers (prosecutors).</a:t>
            </a:r>
            <a:endParaRPr lang="en-US" dirty="0"/>
          </a:p>
          <a:p>
            <a:endParaRPr lang="en-US" dirty="0"/>
          </a:p>
        </p:txBody>
      </p:sp>
    </p:spTree>
    <p:extLst>
      <p:ext uri="{BB962C8B-B14F-4D97-AF65-F5344CB8AC3E}">
        <p14:creationId xmlns:p14="http://schemas.microsoft.com/office/powerpoint/2010/main" val="331616338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err="1" smtClean="0"/>
              <a:t>Impeachment</a:t>
            </a:r>
            <a:r>
              <a:rPr lang="hr-HR" dirty="0" smtClean="0"/>
              <a:t> procedure</a:t>
            </a:r>
            <a:endParaRPr lang="en-US" dirty="0"/>
          </a:p>
        </p:txBody>
      </p:sp>
      <p:sp>
        <p:nvSpPr>
          <p:cNvPr id="3" name="Content Placeholder 2"/>
          <p:cNvSpPr>
            <a:spLocks noGrp="1"/>
          </p:cNvSpPr>
          <p:nvPr>
            <p:ph idx="1"/>
          </p:nvPr>
        </p:nvSpPr>
        <p:spPr/>
        <p:txBody>
          <a:bodyPr/>
          <a:lstStyle/>
          <a:p>
            <a:r>
              <a:rPr lang="en-GB" dirty="0"/>
              <a:t>The trial of the president is held in the Senate with the Chief Justice of the U.S. Supreme Court presiding. </a:t>
            </a:r>
            <a:endParaRPr lang="hr-HR" dirty="0" smtClean="0"/>
          </a:p>
          <a:p>
            <a:r>
              <a:rPr lang="en-GB" dirty="0" smtClean="0"/>
              <a:t>The </a:t>
            </a:r>
            <a:r>
              <a:rPr lang="en-GB" dirty="0"/>
              <a:t>president can be represented by anyone he chooses. </a:t>
            </a:r>
            <a:endParaRPr lang="hr-HR" dirty="0" smtClean="0"/>
          </a:p>
          <a:p>
            <a:r>
              <a:rPr lang="en-GB" dirty="0" smtClean="0"/>
              <a:t>He </a:t>
            </a:r>
            <a:r>
              <a:rPr lang="en-GB" dirty="0"/>
              <a:t>may appear personally or leave his </a:t>
            </a:r>
            <a:r>
              <a:rPr lang="en-GB" dirty="0" err="1" smtClean="0"/>
              <a:t>defen</a:t>
            </a:r>
            <a:r>
              <a:rPr lang="hr-HR" dirty="0" smtClean="0"/>
              <a:t>c</a:t>
            </a:r>
            <a:r>
              <a:rPr lang="en-GB" dirty="0" smtClean="0"/>
              <a:t>e </a:t>
            </a:r>
            <a:r>
              <a:rPr lang="en-GB" dirty="0"/>
              <a:t>in the hands of his lawyers.</a:t>
            </a:r>
            <a:endParaRPr lang="en-US" dirty="0"/>
          </a:p>
          <a:p>
            <a:r>
              <a:rPr lang="en-GB" dirty="0"/>
              <a:t> </a:t>
            </a:r>
            <a:endParaRPr lang="en-US" dirty="0"/>
          </a:p>
          <a:p>
            <a:endParaRPr lang="en-US" dirty="0"/>
          </a:p>
        </p:txBody>
      </p:sp>
    </p:spTree>
    <p:extLst>
      <p:ext uri="{BB962C8B-B14F-4D97-AF65-F5344CB8AC3E}">
        <p14:creationId xmlns:p14="http://schemas.microsoft.com/office/powerpoint/2010/main" val="103029129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err="1" smtClean="0"/>
              <a:t>Impeachment</a:t>
            </a:r>
            <a:r>
              <a:rPr lang="hr-HR" dirty="0" smtClean="0"/>
              <a:t> procedure</a:t>
            </a:r>
            <a:endParaRPr lang="en-US" dirty="0"/>
          </a:p>
        </p:txBody>
      </p:sp>
      <p:sp>
        <p:nvSpPr>
          <p:cNvPr id="3" name="Content Placeholder 2"/>
          <p:cNvSpPr>
            <a:spLocks noGrp="1"/>
          </p:cNvSpPr>
          <p:nvPr>
            <p:ph idx="1"/>
          </p:nvPr>
        </p:nvSpPr>
        <p:spPr/>
        <p:txBody>
          <a:bodyPr/>
          <a:lstStyle/>
          <a:p>
            <a:r>
              <a:rPr lang="en-GB" dirty="0"/>
              <a:t>After hearing all of the evidence and closing arguments, the Senate deliberates behind closed doors then votes in open session on whether to convict or acquit the president. </a:t>
            </a:r>
            <a:endParaRPr lang="hr-HR" dirty="0" smtClean="0"/>
          </a:p>
          <a:p>
            <a:r>
              <a:rPr lang="en-GB" dirty="0" smtClean="0"/>
              <a:t>The </a:t>
            </a:r>
            <a:r>
              <a:rPr lang="en-GB" dirty="0"/>
              <a:t>vote to convict must be by a two thirds majority, or 67 Senators. </a:t>
            </a:r>
            <a:endParaRPr lang="hr-HR" dirty="0" smtClean="0"/>
          </a:p>
          <a:p>
            <a:r>
              <a:rPr lang="en-GB" dirty="0" smtClean="0"/>
              <a:t>If </a:t>
            </a:r>
            <a:r>
              <a:rPr lang="en-GB" dirty="0"/>
              <a:t>this occurs, the president is removed from office and is succeeded by the vice president. </a:t>
            </a:r>
            <a:endParaRPr lang="hr-HR" dirty="0" smtClean="0"/>
          </a:p>
          <a:p>
            <a:r>
              <a:rPr lang="en-GB" dirty="0" smtClean="0"/>
              <a:t>The </a:t>
            </a:r>
            <a:r>
              <a:rPr lang="en-GB" dirty="0"/>
              <a:t>Senate's verdict is final and there is no right of appeal. </a:t>
            </a:r>
            <a:endParaRPr lang="en-US" dirty="0"/>
          </a:p>
          <a:p>
            <a:endParaRPr lang="en-US" dirty="0"/>
          </a:p>
        </p:txBody>
      </p:sp>
    </p:spTree>
    <p:extLst>
      <p:ext uri="{BB962C8B-B14F-4D97-AF65-F5344CB8AC3E}">
        <p14:creationId xmlns:p14="http://schemas.microsoft.com/office/powerpoint/2010/main" val="379072286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smtClean="0"/>
              <a:t>Provide </a:t>
            </a:r>
            <a:r>
              <a:rPr lang="hr-HR" dirty="0" err="1" smtClean="0"/>
              <a:t>the</a:t>
            </a:r>
            <a:r>
              <a:rPr lang="hr-HR" dirty="0" smtClean="0"/>
              <a:t> </a:t>
            </a:r>
            <a:r>
              <a:rPr lang="hr-HR" dirty="0" err="1" smtClean="0"/>
              <a:t>terms</a:t>
            </a:r>
            <a:r>
              <a:rPr lang="hr-HR" dirty="0" smtClean="0"/>
              <a:t> </a:t>
            </a:r>
            <a:r>
              <a:rPr lang="hr-HR" dirty="0" err="1" smtClean="0"/>
              <a:t>matching</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definitions</a:t>
            </a:r>
            <a:endParaRPr lang="en-US" dirty="0"/>
          </a:p>
        </p:txBody>
      </p:sp>
      <p:sp>
        <p:nvSpPr>
          <p:cNvPr id="3" name="Content Placeholder 2"/>
          <p:cNvSpPr>
            <a:spLocks noGrp="1"/>
          </p:cNvSpPr>
          <p:nvPr>
            <p:ph idx="1"/>
          </p:nvPr>
        </p:nvSpPr>
        <p:spPr/>
        <p:txBody>
          <a:bodyPr>
            <a:normAutofit fontScale="92500" lnSpcReduction="20000"/>
          </a:bodyPr>
          <a:lstStyle/>
          <a:p>
            <a:endParaRPr lang="hr-HR" sz="1900" dirty="0" smtClean="0"/>
          </a:p>
          <a:p>
            <a:r>
              <a:rPr lang="en-US" sz="1900" dirty="0" smtClean="0"/>
              <a:t>a </a:t>
            </a:r>
            <a:r>
              <a:rPr lang="en-US" sz="1900" dirty="0"/>
              <a:t>charge of misconduct made against the holder of a public office.</a:t>
            </a:r>
          </a:p>
          <a:p>
            <a:r>
              <a:rPr lang="hr-HR" sz="1900" dirty="0" err="1" smtClean="0"/>
              <a:t>Impeachment</a:t>
            </a:r>
            <a:r>
              <a:rPr lang="hr-HR" sz="1900" dirty="0" smtClean="0"/>
              <a:t> </a:t>
            </a:r>
            <a:r>
              <a:rPr lang="hr-HR" sz="1900" dirty="0" err="1" smtClean="0"/>
              <a:t>e.g</a:t>
            </a:r>
            <a:r>
              <a:rPr lang="hr-HR" sz="1900" dirty="0" smtClean="0"/>
              <a:t>. </a:t>
            </a:r>
            <a:r>
              <a:rPr lang="en-US" sz="1900" dirty="0" smtClean="0"/>
              <a:t>"the </a:t>
            </a:r>
            <a:r>
              <a:rPr lang="en-US" sz="1900" dirty="0"/>
              <a:t>president is facing impeachment </a:t>
            </a:r>
            <a:endParaRPr lang="hr-HR" sz="1900" dirty="0" smtClean="0"/>
          </a:p>
          <a:p>
            <a:r>
              <a:rPr lang="en-US" sz="1900" dirty="0"/>
              <a:t>the crime of betraying one's </a:t>
            </a:r>
            <a:r>
              <a:rPr lang="en-US" sz="1900" dirty="0" smtClean="0"/>
              <a:t>country</a:t>
            </a:r>
            <a:endParaRPr lang="hr-HR" sz="1900" dirty="0" smtClean="0"/>
          </a:p>
          <a:p>
            <a:r>
              <a:rPr lang="hr-HR" sz="1900" dirty="0" err="1" smtClean="0"/>
              <a:t>Treason</a:t>
            </a:r>
            <a:endParaRPr lang="hr-HR" sz="1900" dirty="0" smtClean="0"/>
          </a:p>
          <a:p>
            <a:r>
              <a:rPr lang="en-US" sz="1900" dirty="0"/>
              <a:t>the crime of giving someone, especially someone in a position of authority, money, a gift, etc. so that they will do something illegal or dishonest for you</a:t>
            </a:r>
            <a:r>
              <a:rPr lang="en-US" sz="1900" dirty="0" smtClean="0"/>
              <a:t>:</a:t>
            </a:r>
            <a:endParaRPr lang="hr-HR" sz="1900" dirty="0" smtClean="0"/>
          </a:p>
          <a:p>
            <a:r>
              <a:rPr lang="hr-HR" sz="1900" dirty="0" err="1" smtClean="0"/>
              <a:t>bribery</a:t>
            </a:r>
            <a:endParaRPr lang="en-US" sz="1900" dirty="0"/>
          </a:p>
          <a:p>
            <a:endParaRPr lang="en-US" dirty="0"/>
          </a:p>
          <a:p>
            <a:endParaRPr lang="en-US" dirty="0"/>
          </a:p>
        </p:txBody>
      </p:sp>
    </p:spTree>
    <p:extLst>
      <p:ext uri="{BB962C8B-B14F-4D97-AF65-F5344CB8AC3E}">
        <p14:creationId xmlns:p14="http://schemas.microsoft.com/office/powerpoint/2010/main" val="57930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normAutofit lnSpcReduction="10000"/>
          </a:bodyPr>
          <a:lstStyle/>
          <a:p>
            <a:r>
              <a:rPr lang="en-US" dirty="0"/>
              <a:t>a non-indictable offence, regarded in the US (and formerly in the UK) as less serious than a felony</a:t>
            </a:r>
            <a:r>
              <a:rPr lang="en-US" dirty="0" smtClean="0"/>
              <a:t>.</a:t>
            </a:r>
            <a:endParaRPr lang="hr-HR" dirty="0" smtClean="0"/>
          </a:p>
          <a:p>
            <a:r>
              <a:rPr lang="hr-HR" dirty="0" err="1" smtClean="0"/>
              <a:t>Misdemeanor</a:t>
            </a:r>
            <a:endParaRPr lang="hr-HR" dirty="0" smtClean="0"/>
          </a:p>
          <a:p>
            <a:r>
              <a:rPr lang="en-US" dirty="0"/>
              <a:t>the right to hold office for a period of </a:t>
            </a:r>
            <a:r>
              <a:rPr lang="en-US" dirty="0" smtClean="0"/>
              <a:t>time</a:t>
            </a:r>
            <a:endParaRPr lang="hr-HR" dirty="0" smtClean="0"/>
          </a:p>
          <a:p>
            <a:r>
              <a:rPr lang="hr-HR" dirty="0" err="1" smtClean="0"/>
              <a:t>Tenure</a:t>
            </a:r>
            <a:r>
              <a:rPr lang="hr-HR" dirty="0" smtClean="0"/>
              <a:t> </a:t>
            </a:r>
            <a:r>
              <a:rPr lang="hr-HR" dirty="0" err="1" smtClean="0"/>
              <a:t>of</a:t>
            </a:r>
            <a:r>
              <a:rPr lang="hr-HR" dirty="0" smtClean="0"/>
              <a:t> </a:t>
            </a:r>
            <a:r>
              <a:rPr lang="hr-HR" dirty="0" err="1" smtClean="0"/>
              <a:t>office</a:t>
            </a:r>
            <a:endParaRPr lang="hr-HR" dirty="0" smtClean="0"/>
          </a:p>
          <a:p>
            <a:r>
              <a:rPr lang="en-US" dirty="0"/>
              <a:t>an attempt to prevent people discovering the truth about a serious mistake or crime</a:t>
            </a:r>
          </a:p>
          <a:p>
            <a:r>
              <a:rPr lang="hr-HR" dirty="0" err="1" smtClean="0"/>
              <a:t>Cover-up</a:t>
            </a:r>
            <a:endParaRPr lang="en-US" dirty="0"/>
          </a:p>
          <a:p>
            <a:endParaRPr lang="en-US" dirty="0"/>
          </a:p>
        </p:txBody>
      </p:sp>
    </p:spTree>
    <p:extLst>
      <p:ext uri="{BB962C8B-B14F-4D97-AF65-F5344CB8AC3E}">
        <p14:creationId xmlns:p14="http://schemas.microsoft.com/office/powerpoint/2010/main" val="3163121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smtClean="0"/>
              <a:t>THE EXECUTIVE BRANCH</a:t>
            </a:r>
            <a:endParaRPr lang="en-US" dirty="0"/>
          </a:p>
        </p:txBody>
      </p:sp>
      <p:sp>
        <p:nvSpPr>
          <p:cNvPr id="3" name="Content Placeholder 2"/>
          <p:cNvSpPr>
            <a:spLocks noGrp="1"/>
          </p:cNvSpPr>
          <p:nvPr>
            <p:ph idx="1"/>
          </p:nvPr>
        </p:nvSpPr>
        <p:spPr/>
        <p:txBody>
          <a:bodyPr>
            <a:normAutofit fontScale="92500"/>
          </a:bodyPr>
          <a:lstStyle/>
          <a:p>
            <a:r>
              <a:rPr lang="en-GB" dirty="0"/>
              <a:t>The power of the Executive Branch </a:t>
            </a:r>
            <a:r>
              <a:rPr lang="hr-HR" dirty="0" smtClean="0"/>
              <a:t>-</a:t>
            </a:r>
            <a:r>
              <a:rPr lang="en-GB" dirty="0" smtClean="0"/>
              <a:t> </a:t>
            </a:r>
            <a:r>
              <a:rPr lang="en-GB" dirty="0"/>
              <a:t>vested in the President of the United States. </a:t>
            </a:r>
            <a:endParaRPr lang="hr-HR" dirty="0" smtClean="0"/>
          </a:p>
          <a:p>
            <a:r>
              <a:rPr lang="en-GB" dirty="0" smtClean="0"/>
              <a:t>The </a:t>
            </a:r>
            <a:r>
              <a:rPr lang="en-GB" dirty="0"/>
              <a:t>president </a:t>
            </a:r>
            <a:r>
              <a:rPr lang="hr-HR" dirty="0"/>
              <a:t>-</a:t>
            </a:r>
            <a:r>
              <a:rPr lang="en-GB" dirty="0" smtClean="0"/>
              <a:t> </a:t>
            </a:r>
            <a:r>
              <a:rPr lang="en-GB" dirty="0"/>
              <a:t>responsible for implementing and enforcing the laws passed by Congress </a:t>
            </a:r>
            <a:r>
              <a:rPr lang="en-GB" dirty="0" smtClean="0"/>
              <a:t>and</a:t>
            </a:r>
            <a:r>
              <a:rPr lang="hr-HR" dirty="0" smtClean="0"/>
              <a:t> </a:t>
            </a:r>
            <a:r>
              <a:rPr lang="en-GB" dirty="0" smtClean="0"/>
              <a:t>appoints </a:t>
            </a:r>
            <a:r>
              <a:rPr lang="en-GB" dirty="0"/>
              <a:t>the heads of the federal agencies, including the </a:t>
            </a:r>
            <a:r>
              <a:rPr lang="en-GB" dirty="0" smtClean="0"/>
              <a:t>Cabinet</a:t>
            </a:r>
            <a:endParaRPr lang="hr-HR" dirty="0" smtClean="0"/>
          </a:p>
          <a:p>
            <a:r>
              <a:rPr lang="en-GB" dirty="0" smtClean="0"/>
              <a:t>The </a:t>
            </a:r>
            <a:r>
              <a:rPr lang="en-GB" dirty="0"/>
              <a:t>vice president </a:t>
            </a:r>
            <a:r>
              <a:rPr lang="hr-HR" dirty="0"/>
              <a:t>-</a:t>
            </a:r>
            <a:r>
              <a:rPr lang="en-GB" dirty="0" smtClean="0"/>
              <a:t> </a:t>
            </a:r>
            <a:r>
              <a:rPr lang="en-GB" dirty="0"/>
              <a:t>also part of the executive branch, ready to assume the presidency should the need arise. </a:t>
            </a:r>
            <a:endParaRPr lang="hr-HR" dirty="0" smtClean="0"/>
          </a:p>
          <a:p>
            <a:r>
              <a:rPr lang="en-GB" dirty="0" smtClean="0"/>
              <a:t>The </a:t>
            </a:r>
            <a:r>
              <a:rPr lang="en-GB" dirty="0"/>
              <a:t>Cabinet and independent federal agencies are responsible for the day-to-day enforcement and administration of federal laws.</a:t>
            </a:r>
            <a:endParaRPr lang="en-US" dirty="0"/>
          </a:p>
        </p:txBody>
      </p:sp>
    </p:spTree>
    <p:extLst>
      <p:ext uri="{BB962C8B-B14F-4D97-AF65-F5344CB8AC3E}">
        <p14:creationId xmlns:p14="http://schemas.microsoft.com/office/powerpoint/2010/main" val="20001254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lstStyle/>
          <a:p>
            <a:r>
              <a:rPr lang="en-US" dirty="0"/>
              <a:t>the offence of </a:t>
            </a:r>
            <a:r>
              <a:rPr lang="en-US" dirty="0" err="1"/>
              <a:t>wilfully</a:t>
            </a:r>
            <a:r>
              <a:rPr lang="en-US" dirty="0"/>
              <a:t> telling an untruth or making a misrepresentation under oath</a:t>
            </a:r>
            <a:r>
              <a:rPr lang="en-US" dirty="0" smtClean="0"/>
              <a:t>.</a:t>
            </a:r>
            <a:endParaRPr lang="hr-HR" dirty="0" smtClean="0"/>
          </a:p>
          <a:p>
            <a:r>
              <a:rPr lang="hr-HR" dirty="0" err="1" smtClean="0"/>
              <a:t>Perjury</a:t>
            </a:r>
            <a:endParaRPr lang="hr-HR" dirty="0" smtClean="0"/>
          </a:p>
          <a:p>
            <a:r>
              <a:rPr lang="en-US" dirty="0"/>
              <a:t>the crime or act of willfully interfering with the process of justice and law especially by influencing, threatening, harming, or impeding a witness, potential witness, juror, or judicial or legal officer or by furnishing false information in or otherwise impeding an investigation or legal process </a:t>
            </a:r>
            <a:endParaRPr lang="hr-HR" dirty="0" smtClean="0"/>
          </a:p>
          <a:p>
            <a:r>
              <a:rPr lang="hr-HR" dirty="0" err="1" smtClean="0"/>
              <a:t>Obstruction</a:t>
            </a:r>
            <a:r>
              <a:rPr lang="hr-HR" dirty="0" smtClean="0"/>
              <a:t> </a:t>
            </a:r>
            <a:r>
              <a:rPr lang="hr-HR" dirty="0" err="1" smtClean="0"/>
              <a:t>of</a:t>
            </a:r>
            <a:r>
              <a:rPr lang="hr-HR" dirty="0" smtClean="0"/>
              <a:t> </a:t>
            </a:r>
            <a:r>
              <a:rPr lang="hr-HR" dirty="0" err="1" smtClean="0"/>
              <a:t>justice</a:t>
            </a:r>
            <a:endParaRPr lang="en-US" dirty="0"/>
          </a:p>
        </p:txBody>
      </p:sp>
    </p:spTree>
    <p:extLst>
      <p:ext uri="{BB962C8B-B14F-4D97-AF65-F5344CB8AC3E}">
        <p14:creationId xmlns:p14="http://schemas.microsoft.com/office/powerpoint/2010/main" val="3324978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a:t>declare (someone) to be guilty of a criminal offence by the verdict of a jury or the decision of a judge in a court of law</a:t>
            </a:r>
            <a:r>
              <a:rPr lang="en-US" dirty="0" smtClean="0"/>
              <a:t>.</a:t>
            </a:r>
            <a:endParaRPr lang="hr-HR" dirty="0" smtClean="0"/>
          </a:p>
          <a:p>
            <a:r>
              <a:rPr lang="hr-HR" dirty="0" err="1" smtClean="0"/>
              <a:t>Convict</a:t>
            </a:r>
            <a:endParaRPr lang="hr-HR" dirty="0" smtClean="0"/>
          </a:p>
          <a:p>
            <a:r>
              <a:rPr lang="en-US" dirty="0"/>
              <a:t>a standing committee of the </a:t>
            </a:r>
            <a:r>
              <a:rPr lang="hr-HR" dirty="0" smtClean="0"/>
              <a:t>US </a:t>
            </a:r>
            <a:r>
              <a:rPr lang="en-US" dirty="0" smtClean="0"/>
              <a:t>House </a:t>
            </a:r>
            <a:r>
              <a:rPr lang="en-US" dirty="0"/>
              <a:t>of </a:t>
            </a:r>
            <a:r>
              <a:rPr lang="en-US" dirty="0" smtClean="0"/>
              <a:t>Representatives</a:t>
            </a:r>
            <a:r>
              <a:rPr lang="hr-HR" dirty="0" smtClean="0"/>
              <a:t> </a:t>
            </a:r>
            <a:r>
              <a:rPr lang="en-US" dirty="0" smtClean="0"/>
              <a:t>charged </a:t>
            </a:r>
            <a:r>
              <a:rPr lang="en-US" dirty="0"/>
              <a:t>with overseeing the administration of justice within the federal courts, administrative agencies and Federal law enforcement entities. </a:t>
            </a:r>
            <a:r>
              <a:rPr lang="hr-HR" dirty="0" err="1" smtClean="0"/>
              <a:t>It</a:t>
            </a:r>
            <a:r>
              <a:rPr lang="hr-HR" dirty="0" smtClean="0"/>
              <a:t> </a:t>
            </a:r>
            <a:r>
              <a:rPr lang="hr-HR" dirty="0" err="1" smtClean="0"/>
              <a:t>is</a:t>
            </a:r>
            <a:r>
              <a:rPr lang="hr-HR" dirty="0" smtClean="0"/>
              <a:t> </a:t>
            </a:r>
            <a:r>
              <a:rPr lang="hr-HR" dirty="0" err="1" smtClean="0"/>
              <a:t>also</a:t>
            </a:r>
            <a:r>
              <a:rPr lang="hr-HR" dirty="0" smtClean="0"/>
              <a:t> </a:t>
            </a:r>
            <a:r>
              <a:rPr lang="en-US" dirty="0" smtClean="0"/>
              <a:t>responsible </a:t>
            </a:r>
            <a:r>
              <a:rPr lang="en-US" dirty="0"/>
              <a:t>for impeachments of federal officials. Because of the legal nature of its oversight, committee members usually have a legal background, but this is not required. </a:t>
            </a:r>
            <a:endParaRPr lang="hr-HR" dirty="0" smtClean="0"/>
          </a:p>
          <a:p>
            <a:r>
              <a:rPr lang="hr-HR" dirty="0" err="1" smtClean="0"/>
              <a:t>The</a:t>
            </a:r>
            <a:r>
              <a:rPr lang="hr-HR" dirty="0" smtClean="0"/>
              <a:t> </a:t>
            </a:r>
            <a:r>
              <a:rPr lang="hr-HR" dirty="0" err="1" smtClean="0"/>
              <a:t>House</a:t>
            </a:r>
            <a:r>
              <a:rPr lang="hr-HR" dirty="0" smtClean="0"/>
              <a:t> </a:t>
            </a:r>
            <a:r>
              <a:rPr lang="hr-HR" dirty="0" err="1" smtClean="0"/>
              <a:t>Judiciary</a:t>
            </a:r>
            <a:r>
              <a:rPr lang="hr-HR" dirty="0" smtClean="0"/>
              <a:t> </a:t>
            </a:r>
            <a:r>
              <a:rPr lang="hr-HR" dirty="0" err="1" smtClean="0"/>
              <a:t>Committee</a:t>
            </a:r>
            <a:endParaRPr lang="en-US" dirty="0"/>
          </a:p>
          <a:p>
            <a:endParaRPr lang="en-US" dirty="0"/>
          </a:p>
        </p:txBody>
      </p:sp>
    </p:spTree>
    <p:extLst>
      <p:ext uri="{BB962C8B-B14F-4D97-AF65-F5344CB8AC3E}">
        <p14:creationId xmlns:p14="http://schemas.microsoft.com/office/powerpoint/2010/main" val="2336703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lstStyle/>
          <a:p>
            <a:r>
              <a:rPr lang="hr-HR" dirty="0"/>
              <a:t>A</a:t>
            </a:r>
            <a:r>
              <a:rPr lang="en-US" dirty="0" smtClean="0"/>
              <a:t> </a:t>
            </a:r>
            <a:r>
              <a:rPr lang="en-US" dirty="0"/>
              <a:t>majority in which the highest number of votes cast for any one candidate, issue, or item exceeds the second-highest number, while not constituting an absolute majority</a:t>
            </a:r>
            <a:r>
              <a:rPr lang="en-US" dirty="0" smtClean="0"/>
              <a:t>.</a:t>
            </a:r>
            <a:endParaRPr lang="hr-HR" dirty="0" smtClean="0"/>
          </a:p>
          <a:p>
            <a:r>
              <a:rPr lang="hr-HR" dirty="0" err="1" smtClean="0"/>
              <a:t>Simple</a:t>
            </a:r>
            <a:r>
              <a:rPr lang="hr-HR" dirty="0" smtClean="0"/>
              <a:t> </a:t>
            </a:r>
            <a:r>
              <a:rPr lang="hr-HR" dirty="0" err="1" smtClean="0"/>
              <a:t>majority</a:t>
            </a:r>
            <a:endParaRPr lang="en-US" dirty="0"/>
          </a:p>
          <a:p>
            <a:endParaRPr lang="en-US" dirty="0"/>
          </a:p>
        </p:txBody>
      </p:sp>
    </p:spTree>
    <p:extLst>
      <p:ext uri="{BB962C8B-B14F-4D97-AF65-F5344CB8AC3E}">
        <p14:creationId xmlns:p14="http://schemas.microsoft.com/office/powerpoint/2010/main" val="1768157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i="1" dirty="0"/>
              <a:t>Read the text and answer the following questions:</a:t>
            </a:r>
            <a:endParaRPr lang="en-US" dirty="0"/>
          </a:p>
        </p:txBody>
      </p:sp>
      <p:sp>
        <p:nvSpPr>
          <p:cNvPr id="3" name="Content Placeholder 2"/>
          <p:cNvSpPr>
            <a:spLocks noGrp="1"/>
          </p:cNvSpPr>
          <p:nvPr>
            <p:ph idx="1"/>
          </p:nvPr>
        </p:nvSpPr>
        <p:spPr/>
        <p:txBody>
          <a:bodyPr>
            <a:normAutofit/>
          </a:bodyPr>
          <a:lstStyle/>
          <a:p>
            <a:r>
              <a:rPr lang="en-GB" dirty="0"/>
              <a:t>1.  Has any American president ever been removed from office?</a:t>
            </a:r>
            <a:endParaRPr lang="en-US" dirty="0"/>
          </a:p>
          <a:p>
            <a:r>
              <a:rPr lang="en-GB" dirty="0"/>
              <a:t>2.  What are the constitutional grounds for impeachment?</a:t>
            </a:r>
            <a:endParaRPr lang="en-US" dirty="0"/>
          </a:p>
          <a:p>
            <a:r>
              <a:rPr lang="en-GB" dirty="0"/>
              <a:t>3. Who can be removed from office on impeachment?</a:t>
            </a:r>
            <a:endParaRPr lang="en-US" dirty="0"/>
          </a:p>
          <a:p>
            <a:r>
              <a:rPr lang="en-GB" dirty="0"/>
              <a:t>4.  How many presidents have been impeached so far</a:t>
            </a:r>
            <a:r>
              <a:rPr lang="en-GB" dirty="0" smtClean="0"/>
              <a:t>?</a:t>
            </a:r>
            <a:endParaRPr lang="en-US" dirty="0"/>
          </a:p>
        </p:txBody>
      </p:sp>
    </p:spTree>
    <p:extLst>
      <p:ext uri="{BB962C8B-B14F-4D97-AF65-F5344CB8AC3E}">
        <p14:creationId xmlns:p14="http://schemas.microsoft.com/office/powerpoint/2010/main" val="207502901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Read the text and answer the following questions:</a:t>
            </a:r>
            <a:endParaRPr lang="en-US" dirty="0"/>
          </a:p>
        </p:txBody>
      </p:sp>
      <p:sp>
        <p:nvSpPr>
          <p:cNvPr id="3" name="Content Placeholder 2"/>
          <p:cNvSpPr>
            <a:spLocks noGrp="1"/>
          </p:cNvSpPr>
          <p:nvPr>
            <p:ph idx="1"/>
          </p:nvPr>
        </p:nvSpPr>
        <p:spPr/>
        <p:txBody>
          <a:bodyPr/>
          <a:lstStyle/>
          <a:p>
            <a:r>
              <a:rPr lang="en-GB" dirty="0"/>
              <a:t>6.  Who votes for a formal impeachment inquiry?</a:t>
            </a:r>
            <a:endParaRPr lang="en-US" dirty="0"/>
          </a:p>
          <a:p>
            <a:r>
              <a:rPr lang="en-GB" dirty="0"/>
              <a:t>7.  Where is the trial of the president held?</a:t>
            </a:r>
            <a:endParaRPr lang="en-US" dirty="0"/>
          </a:p>
          <a:p>
            <a:r>
              <a:rPr lang="en-GB" dirty="0"/>
              <a:t>8.  Who presides over the trial of the president?</a:t>
            </a:r>
            <a:endParaRPr lang="en-US" dirty="0"/>
          </a:p>
          <a:p>
            <a:r>
              <a:rPr lang="en-GB" dirty="0"/>
              <a:t>9. Is the Senate's verdict final?</a:t>
            </a:r>
            <a:endParaRPr lang="en-US" dirty="0"/>
          </a:p>
        </p:txBody>
      </p:sp>
    </p:spTree>
    <p:extLst>
      <p:ext uri="{BB962C8B-B14F-4D97-AF65-F5344CB8AC3E}">
        <p14:creationId xmlns:p14="http://schemas.microsoft.com/office/powerpoint/2010/main" val="12037949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sz="2700" dirty="0"/>
              <a:t>Read the Articles of Impeachment against Richard Nixon adopted by House Judiciary Committee on July 27, 1974</a:t>
            </a:r>
            <a:r>
              <a:rPr lang="en-GB" b="1" dirty="0"/>
              <a:t>.</a:t>
            </a:r>
            <a:r>
              <a:rPr lang="en-US" dirty="0"/>
              <a:t/>
            </a:r>
            <a:br>
              <a:rPr lang="en-US" dirty="0"/>
            </a:br>
            <a:r>
              <a:rPr lang="en-GB" b="1" dirty="0"/>
              <a:t> </a:t>
            </a:r>
            <a:r>
              <a:rPr lang="en-US" dirty="0"/>
              <a:t/>
            </a:r>
            <a:br>
              <a:rPr lang="en-US" dirty="0"/>
            </a:br>
            <a:endParaRPr lang="en-US" dirty="0"/>
          </a:p>
        </p:txBody>
      </p:sp>
      <p:sp>
        <p:nvSpPr>
          <p:cNvPr id="3" name="Content Placeholder 2"/>
          <p:cNvSpPr>
            <a:spLocks noGrp="1"/>
          </p:cNvSpPr>
          <p:nvPr>
            <p:ph idx="1"/>
          </p:nvPr>
        </p:nvSpPr>
        <p:spPr/>
        <p:txBody>
          <a:bodyPr/>
          <a:lstStyle/>
          <a:p>
            <a:r>
              <a:rPr lang="en-GB" b="1" dirty="0"/>
              <a:t>Article 1</a:t>
            </a:r>
            <a:endParaRPr lang="en-US" dirty="0"/>
          </a:p>
          <a:p>
            <a:r>
              <a:rPr lang="en-GB" dirty="0"/>
              <a:t>RESOLVED, That Richard M. Nixon, President of the United States, is impeached for high crimes and misdemeanours, and that the following articles of impeachment to be exhibited to the Senate:</a:t>
            </a:r>
            <a:endParaRPr lang="en-US" dirty="0"/>
          </a:p>
          <a:p>
            <a:endParaRPr lang="en-US" dirty="0"/>
          </a:p>
        </p:txBody>
      </p:sp>
    </p:spTree>
    <p:extLst>
      <p:ext uri="{BB962C8B-B14F-4D97-AF65-F5344CB8AC3E}">
        <p14:creationId xmlns:p14="http://schemas.microsoft.com/office/powerpoint/2010/main" val="130225744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err="1" smtClean="0"/>
              <a:t>Articles</a:t>
            </a:r>
            <a:r>
              <a:rPr lang="hr-HR" dirty="0" smtClean="0"/>
              <a:t> </a:t>
            </a:r>
            <a:r>
              <a:rPr lang="hr-HR" dirty="0" err="1" smtClean="0"/>
              <a:t>of</a:t>
            </a:r>
            <a:r>
              <a:rPr lang="hr-HR" dirty="0" smtClean="0"/>
              <a:t> </a:t>
            </a:r>
            <a:r>
              <a:rPr lang="hr-HR" dirty="0" err="1" smtClean="0"/>
              <a:t>Impeachment</a:t>
            </a:r>
            <a:endParaRPr lang="en-US" dirty="0"/>
          </a:p>
        </p:txBody>
      </p:sp>
      <p:sp>
        <p:nvSpPr>
          <p:cNvPr id="3" name="Content Placeholder 2"/>
          <p:cNvSpPr>
            <a:spLocks noGrp="1"/>
          </p:cNvSpPr>
          <p:nvPr>
            <p:ph idx="1"/>
          </p:nvPr>
        </p:nvSpPr>
        <p:spPr/>
        <p:txBody>
          <a:bodyPr/>
          <a:lstStyle/>
          <a:p>
            <a:r>
              <a:rPr lang="en-GB" dirty="0"/>
              <a:t>ARTICLES OF IMPEACHMENT EXHIBITED BY THE HOUSE OF REPRESENTATIVES OF THE UNITED STATES OF AMERICA IN THE NAME OF ITSELF AND OF ALL OF THE PEOPLE OF THE UNITED STATES OF AMERICA, AGAINST RICHARD M. NIXON, PRESIDENT OF THE UNITED STATES OF AMERICA, IN MAINTENANCE AND SUPPORT OF ITS IMPEACHMENT AGAINST HIM FOR HIGH CRIMES AND MISDEMEANOURS.</a:t>
            </a:r>
            <a:endParaRPr lang="en-US" dirty="0"/>
          </a:p>
          <a:p>
            <a:endParaRPr lang="en-US" dirty="0"/>
          </a:p>
        </p:txBody>
      </p:sp>
    </p:spTree>
    <p:extLst>
      <p:ext uri="{BB962C8B-B14F-4D97-AF65-F5344CB8AC3E}">
        <p14:creationId xmlns:p14="http://schemas.microsoft.com/office/powerpoint/2010/main" val="310453720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t>ARTICLE 1</a:t>
            </a:r>
            <a:r>
              <a:rPr lang="en-US" dirty="0"/>
              <a:t/>
            </a:r>
            <a:br>
              <a:rPr lang="en-US" dirty="0"/>
            </a:br>
            <a:endParaRPr lang="en-US" dirty="0"/>
          </a:p>
        </p:txBody>
      </p:sp>
      <p:sp>
        <p:nvSpPr>
          <p:cNvPr id="3" name="Content Placeholder 2"/>
          <p:cNvSpPr>
            <a:spLocks noGrp="1"/>
          </p:cNvSpPr>
          <p:nvPr>
            <p:ph idx="1"/>
          </p:nvPr>
        </p:nvSpPr>
        <p:spPr/>
        <p:txBody>
          <a:bodyPr/>
          <a:lstStyle/>
          <a:p>
            <a:r>
              <a:rPr lang="en-GB" dirty="0"/>
              <a:t>In his conduct of the office of President of the United States, Richard M. Nixon, in violation of his constitutional oath faithfully to execute the office of President of the United States and, to the best of his ability, preserve, protect, and defend the Constitution of the United States, and in violation of his constitutional duty to take care that the laws be faithfully executed, has prevented, obstructed, and impeded the administration of justice, in that:</a:t>
            </a:r>
            <a:endParaRPr lang="en-US" dirty="0"/>
          </a:p>
          <a:p>
            <a:endParaRPr lang="en-US" dirty="0"/>
          </a:p>
        </p:txBody>
      </p:sp>
    </p:spTree>
    <p:extLst>
      <p:ext uri="{BB962C8B-B14F-4D97-AF65-F5344CB8AC3E}">
        <p14:creationId xmlns:p14="http://schemas.microsoft.com/office/powerpoint/2010/main" val="155527350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err="1" smtClean="0"/>
              <a:t>Article</a:t>
            </a:r>
            <a:r>
              <a:rPr lang="hr-HR" dirty="0" smtClean="0"/>
              <a:t> 1</a:t>
            </a:r>
            <a:endParaRPr lang="en-US" dirty="0"/>
          </a:p>
        </p:txBody>
      </p:sp>
      <p:sp>
        <p:nvSpPr>
          <p:cNvPr id="3" name="Content Placeholder 2"/>
          <p:cNvSpPr>
            <a:spLocks noGrp="1"/>
          </p:cNvSpPr>
          <p:nvPr>
            <p:ph idx="1"/>
          </p:nvPr>
        </p:nvSpPr>
        <p:spPr/>
        <p:txBody>
          <a:bodyPr>
            <a:normAutofit lnSpcReduction="10000"/>
          </a:bodyPr>
          <a:lstStyle/>
          <a:p>
            <a:r>
              <a:rPr lang="en-GB" dirty="0"/>
              <a:t>On June 17, 1972, and prior thereto, agents of the Committee for the Re-election of the President committed unlawful entry of the headquarters of the Democratic National Committee in Washington, District of Columbia, for the purpose of securing political intelligence. Subsequent thereto, Richard M. Nixon, using the powers of his high office, engaged personally and through his close subordinates and agents, in a course of conduct or plan designed to delay, impede, and obstruct the investigation of such illegal entry; to cover up, conceal and protect those responsible; and to conceal the existence and scope of other unlawful covert activities.</a:t>
            </a:r>
            <a:endParaRPr lang="en-US" dirty="0"/>
          </a:p>
          <a:p>
            <a:endParaRPr lang="en-US" dirty="0"/>
          </a:p>
        </p:txBody>
      </p:sp>
    </p:spTree>
    <p:extLst>
      <p:ext uri="{BB962C8B-B14F-4D97-AF65-F5344CB8AC3E}">
        <p14:creationId xmlns:p14="http://schemas.microsoft.com/office/powerpoint/2010/main" val="216908901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err="1"/>
              <a:t>Article</a:t>
            </a:r>
            <a:r>
              <a:rPr lang="hr-HR" dirty="0"/>
              <a:t> 1</a:t>
            </a:r>
            <a:endParaRPr lang="en-US" dirty="0"/>
          </a:p>
        </p:txBody>
      </p:sp>
      <p:sp>
        <p:nvSpPr>
          <p:cNvPr id="3" name="Content Placeholder 2"/>
          <p:cNvSpPr>
            <a:spLocks noGrp="1"/>
          </p:cNvSpPr>
          <p:nvPr>
            <p:ph idx="1"/>
          </p:nvPr>
        </p:nvSpPr>
        <p:spPr/>
        <p:txBody>
          <a:bodyPr/>
          <a:lstStyle/>
          <a:p>
            <a:r>
              <a:rPr lang="en-GB" dirty="0"/>
              <a:t>The means used to implement this course of conduct or plan included one or more of the following:</a:t>
            </a:r>
            <a:endParaRPr lang="en-US" dirty="0"/>
          </a:p>
        </p:txBody>
      </p:sp>
    </p:spTree>
    <p:extLst>
      <p:ext uri="{BB962C8B-B14F-4D97-AF65-F5344CB8AC3E}">
        <p14:creationId xmlns:p14="http://schemas.microsoft.com/office/powerpoint/2010/main" val="22709104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smtClean="0"/>
              <a:t>THE PRESIDENT</a:t>
            </a:r>
            <a:endParaRPr lang="en-US" dirty="0"/>
          </a:p>
        </p:txBody>
      </p:sp>
      <p:sp>
        <p:nvSpPr>
          <p:cNvPr id="3" name="Content Placeholder 2"/>
          <p:cNvSpPr>
            <a:spLocks noGrp="1"/>
          </p:cNvSpPr>
          <p:nvPr>
            <p:ph idx="1"/>
          </p:nvPr>
        </p:nvSpPr>
        <p:spPr/>
        <p:txBody>
          <a:bodyPr/>
          <a:lstStyle/>
          <a:p>
            <a:r>
              <a:rPr lang="en-GB" dirty="0"/>
              <a:t>The president is both </a:t>
            </a:r>
            <a:r>
              <a:rPr lang="en-GB" b="1" dirty="0"/>
              <a:t>the head of state</a:t>
            </a:r>
            <a:r>
              <a:rPr lang="en-GB" dirty="0"/>
              <a:t> and </a:t>
            </a:r>
            <a:r>
              <a:rPr lang="en-GB" b="1" dirty="0"/>
              <a:t>head of government</a:t>
            </a:r>
            <a:r>
              <a:rPr lang="en-GB" dirty="0"/>
              <a:t> of the </a:t>
            </a:r>
            <a:r>
              <a:rPr lang="en-GB" dirty="0" smtClean="0"/>
              <a:t>U</a:t>
            </a:r>
            <a:r>
              <a:rPr lang="hr-HR" dirty="0" smtClean="0"/>
              <a:t>.S.A.</a:t>
            </a:r>
            <a:r>
              <a:rPr lang="en-GB" dirty="0" smtClean="0"/>
              <a:t>, </a:t>
            </a:r>
            <a:r>
              <a:rPr lang="en-GB" dirty="0"/>
              <a:t>and commander-in-chief of the armed forces. </a:t>
            </a:r>
            <a:endParaRPr lang="hr-HR" dirty="0" smtClean="0"/>
          </a:p>
          <a:p>
            <a:r>
              <a:rPr lang="en-GB" dirty="0" smtClean="0"/>
              <a:t>Under </a:t>
            </a:r>
            <a:r>
              <a:rPr lang="en-GB" dirty="0"/>
              <a:t>Article II of the Constitution, the president is responsible for the </a:t>
            </a:r>
            <a:r>
              <a:rPr lang="en-GB" b="1" dirty="0"/>
              <a:t>execution and enforcement of the laws</a:t>
            </a:r>
            <a:r>
              <a:rPr lang="en-GB" dirty="0"/>
              <a:t> created by Congress</a:t>
            </a:r>
            <a:r>
              <a:rPr lang="en-GB" dirty="0" smtClean="0"/>
              <a:t>.</a:t>
            </a:r>
            <a:endParaRPr lang="hr-HR" dirty="0" smtClean="0"/>
          </a:p>
          <a:p>
            <a:r>
              <a:rPr lang="en-GB" dirty="0" smtClean="0"/>
              <a:t> </a:t>
            </a:r>
            <a:r>
              <a:rPr lang="en-GB" dirty="0"/>
              <a:t>Fifteen executive departments carry out the day-to-day administration of the federal government.</a:t>
            </a:r>
            <a:endParaRPr lang="en-US" dirty="0"/>
          </a:p>
          <a:p>
            <a:endParaRPr lang="en-US" dirty="0"/>
          </a:p>
        </p:txBody>
      </p:sp>
    </p:spTree>
    <p:extLst>
      <p:ext uri="{BB962C8B-B14F-4D97-AF65-F5344CB8AC3E}">
        <p14:creationId xmlns:p14="http://schemas.microsoft.com/office/powerpoint/2010/main" val="317069910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err="1"/>
              <a:t>Article</a:t>
            </a:r>
            <a:r>
              <a:rPr lang="hr-HR" dirty="0"/>
              <a:t> 1</a:t>
            </a:r>
            <a:endParaRPr lang="en-US" dirty="0"/>
          </a:p>
        </p:txBody>
      </p:sp>
      <p:sp>
        <p:nvSpPr>
          <p:cNvPr id="3" name="Content Placeholder 2"/>
          <p:cNvSpPr>
            <a:spLocks noGrp="1"/>
          </p:cNvSpPr>
          <p:nvPr>
            <p:ph idx="1"/>
          </p:nvPr>
        </p:nvSpPr>
        <p:spPr/>
        <p:txBody>
          <a:bodyPr/>
          <a:lstStyle/>
          <a:p>
            <a:r>
              <a:rPr lang="en-GB" dirty="0"/>
              <a:t>1. 	making false or misleading statements to lawfully authorized investigative officers and employees of the United States;</a:t>
            </a:r>
            <a:endParaRPr lang="en-US" dirty="0"/>
          </a:p>
          <a:p>
            <a:r>
              <a:rPr lang="en-GB" dirty="0"/>
              <a:t>2. 	withholding relevant and material evidence or information from lawfully authorized investigative officers and employees of the United States;</a:t>
            </a:r>
            <a:endParaRPr lang="en-US" dirty="0"/>
          </a:p>
          <a:p>
            <a:endParaRPr lang="en-US" dirty="0"/>
          </a:p>
        </p:txBody>
      </p:sp>
    </p:spTree>
    <p:extLst>
      <p:ext uri="{BB962C8B-B14F-4D97-AF65-F5344CB8AC3E}">
        <p14:creationId xmlns:p14="http://schemas.microsoft.com/office/powerpoint/2010/main" val="26661622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err="1"/>
              <a:t>Article</a:t>
            </a:r>
            <a:r>
              <a:rPr lang="hr-HR" dirty="0"/>
              <a:t> 1</a:t>
            </a:r>
            <a:endParaRPr lang="en-US" dirty="0"/>
          </a:p>
        </p:txBody>
      </p:sp>
      <p:sp>
        <p:nvSpPr>
          <p:cNvPr id="3" name="Content Placeholder 2"/>
          <p:cNvSpPr>
            <a:spLocks noGrp="1"/>
          </p:cNvSpPr>
          <p:nvPr>
            <p:ph idx="1"/>
          </p:nvPr>
        </p:nvSpPr>
        <p:spPr/>
        <p:txBody>
          <a:bodyPr/>
          <a:lstStyle/>
          <a:p>
            <a:r>
              <a:rPr lang="en-GB" dirty="0"/>
              <a:t>3. 	approving, condoning, acquiescing in, and counselling witnesses with respect to the giving of false or misleading statements to lawfully authorized investigative officers and employees of the United States and false or misleading testimony in duly instituted judicial and congressional proceedings;</a:t>
            </a:r>
            <a:endParaRPr lang="en-US" dirty="0"/>
          </a:p>
          <a:p>
            <a:endParaRPr lang="en-US" dirty="0"/>
          </a:p>
        </p:txBody>
      </p:sp>
    </p:spTree>
    <p:extLst>
      <p:ext uri="{BB962C8B-B14F-4D97-AF65-F5344CB8AC3E}">
        <p14:creationId xmlns:p14="http://schemas.microsoft.com/office/powerpoint/2010/main" val="62877740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err="1"/>
              <a:t>Article</a:t>
            </a:r>
            <a:r>
              <a:rPr lang="hr-HR" dirty="0"/>
              <a:t> 1</a:t>
            </a:r>
            <a:endParaRPr lang="en-US" dirty="0"/>
          </a:p>
        </p:txBody>
      </p:sp>
      <p:sp>
        <p:nvSpPr>
          <p:cNvPr id="3" name="Content Placeholder 2"/>
          <p:cNvSpPr>
            <a:spLocks noGrp="1"/>
          </p:cNvSpPr>
          <p:nvPr>
            <p:ph idx="1"/>
          </p:nvPr>
        </p:nvSpPr>
        <p:spPr/>
        <p:txBody>
          <a:bodyPr/>
          <a:lstStyle/>
          <a:p>
            <a:r>
              <a:rPr lang="en-GB" dirty="0"/>
              <a:t>4. 	interfering or endeavouring to interfere with the conduct of investigations by the Department of Justice of the United States, the Federal Bureau of Investigation, the office of Watergate Special Prosecution Force, and Congressional Committees;</a:t>
            </a:r>
            <a:endParaRPr lang="en-US" dirty="0"/>
          </a:p>
          <a:p>
            <a:endParaRPr lang="en-US" dirty="0"/>
          </a:p>
        </p:txBody>
      </p:sp>
    </p:spTree>
    <p:extLst>
      <p:ext uri="{BB962C8B-B14F-4D97-AF65-F5344CB8AC3E}">
        <p14:creationId xmlns:p14="http://schemas.microsoft.com/office/powerpoint/2010/main" val="69685869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err="1"/>
              <a:t>Article</a:t>
            </a:r>
            <a:r>
              <a:rPr lang="hr-HR" dirty="0"/>
              <a:t> 1</a:t>
            </a:r>
            <a:endParaRPr lang="en-US" dirty="0"/>
          </a:p>
        </p:txBody>
      </p:sp>
      <p:sp>
        <p:nvSpPr>
          <p:cNvPr id="3" name="Content Placeholder 2"/>
          <p:cNvSpPr>
            <a:spLocks noGrp="1"/>
          </p:cNvSpPr>
          <p:nvPr>
            <p:ph idx="1"/>
          </p:nvPr>
        </p:nvSpPr>
        <p:spPr/>
        <p:txBody>
          <a:bodyPr/>
          <a:lstStyle/>
          <a:p>
            <a:r>
              <a:rPr lang="en-GB" dirty="0"/>
              <a:t>5. 	approving, condoning, and acquiescing in, the surreptitious payment of substantial sums of money for the purpose of obtaining the silence or influencing the testimony of witnesses, potential witnesses or individuals who participated in such unlawful entry and other illegal activities;</a:t>
            </a:r>
            <a:endParaRPr lang="en-US" dirty="0"/>
          </a:p>
          <a:p>
            <a:endParaRPr lang="en-US" dirty="0"/>
          </a:p>
        </p:txBody>
      </p:sp>
    </p:spTree>
    <p:extLst>
      <p:ext uri="{BB962C8B-B14F-4D97-AF65-F5344CB8AC3E}">
        <p14:creationId xmlns:p14="http://schemas.microsoft.com/office/powerpoint/2010/main" val="227337493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err="1"/>
              <a:t>Article</a:t>
            </a:r>
            <a:r>
              <a:rPr lang="hr-HR" dirty="0"/>
              <a:t> 1</a:t>
            </a:r>
            <a:endParaRPr lang="en-US" dirty="0"/>
          </a:p>
        </p:txBody>
      </p:sp>
      <p:sp>
        <p:nvSpPr>
          <p:cNvPr id="3" name="Content Placeholder 2"/>
          <p:cNvSpPr>
            <a:spLocks noGrp="1"/>
          </p:cNvSpPr>
          <p:nvPr>
            <p:ph idx="1"/>
          </p:nvPr>
        </p:nvSpPr>
        <p:spPr/>
        <p:txBody>
          <a:bodyPr/>
          <a:lstStyle/>
          <a:p>
            <a:r>
              <a:rPr lang="en-GB" dirty="0"/>
              <a:t>6. 	endeavouring to misuse the Central Intelligence Agency, an agency of the United States;</a:t>
            </a:r>
            <a:endParaRPr lang="en-US" dirty="0"/>
          </a:p>
          <a:p>
            <a:r>
              <a:rPr lang="en-GB" dirty="0"/>
              <a:t>7. 	disseminating information received from officers of the Department of Justice of the United States to subjects of investigations conducted by lawfully authorized investigative officers and employees of the United States, for the purpose of aiding and assisting such subjects in their attempts to avoid criminal liability;</a:t>
            </a:r>
            <a:endParaRPr lang="en-US" dirty="0"/>
          </a:p>
        </p:txBody>
      </p:sp>
    </p:spTree>
    <p:extLst>
      <p:ext uri="{BB962C8B-B14F-4D97-AF65-F5344CB8AC3E}">
        <p14:creationId xmlns:p14="http://schemas.microsoft.com/office/powerpoint/2010/main" val="16667515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err="1"/>
              <a:t>Article</a:t>
            </a:r>
            <a:r>
              <a:rPr lang="hr-HR" dirty="0"/>
              <a:t> 1</a:t>
            </a:r>
            <a:endParaRPr lang="en-US" dirty="0"/>
          </a:p>
        </p:txBody>
      </p:sp>
      <p:sp>
        <p:nvSpPr>
          <p:cNvPr id="3" name="Content Placeholder 2"/>
          <p:cNvSpPr>
            <a:spLocks noGrp="1"/>
          </p:cNvSpPr>
          <p:nvPr>
            <p:ph idx="1"/>
          </p:nvPr>
        </p:nvSpPr>
        <p:spPr/>
        <p:txBody>
          <a:bodyPr/>
          <a:lstStyle/>
          <a:p>
            <a:r>
              <a:rPr lang="hr-HR" dirty="0" smtClean="0"/>
              <a:t>8</a:t>
            </a:r>
            <a:r>
              <a:rPr lang="en-GB" dirty="0" smtClean="0"/>
              <a:t>. </a:t>
            </a:r>
            <a:r>
              <a:rPr lang="en-GB" dirty="0"/>
              <a:t>	making or causing to be made false or misleading public statements for the purpose of deceiving the people of the United States into believing that a thorough and complete investigation had been conducted with respect to allegations of misconduct on the part of personnel of the executive branch of the United States and personnel of the Committee for the Re-election of the President, and that there was no involvement of such personnel in such misconduct: or</a:t>
            </a:r>
            <a:endParaRPr lang="en-US" dirty="0"/>
          </a:p>
        </p:txBody>
      </p:sp>
    </p:spTree>
    <p:extLst>
      <p:ext uri="{BB962C8B-B14F-4D97-AF65-F5344CB8AC3E}">
        <p14:creationId xmlns:p14="http://schemas.microsoft.com/office/powerpoint/2010/main" val="80002095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err="1"/>
              <a:t>Article</a:t>
            </a:r>
            <a:r>
              <a:rPr lang="hr-HR" dirty="0"/>
              <a:t> 1</a:t>
            </a:r>
            <a:endParaRPr lang="en-US" dirty="0"/>
          </a:p>
        </p:txBody>
      </p:sp>
      <p:sp>
        <p:nvSpPr>
          <p:cNvPr id="3" name="Content Placeholder 2"/>
          <p:cNvSpPr>
            <a:spLocks noGrp="1"/>
          </p:cNvSpPr>
          <p:nvPr>
            <p:ph idx="1"/>
          </p:nvPr>
        </p:nvSpPr>
        <p:spPr/>
        <p:txBody>
          <a:bodyPr/>
          <a:lstStyle/>
          <a:p>
            <a:r>
              <a:rPr lang="en-GB" dirty="0"/>
              <a:t>9. 	endeavouring to cause prospective defendants, and individuals duly tried and convicted, to expect favoured treatment and consideration in return for their silence or false testimony, or rewarding individuals for their silence or false testimony.</a:t>
            </a:r>
            <a:endParaRPr lang="en-US" dirty="0"/>
          </a:p>
          <a:p>
            <a:endParaRPr lang="en-US" dirty="0"/>
          </a:p>
        </p:txBody>
      </p:sp>
    </p:spTree>
    <p:extLst>
      <p:ext uri="{BB962C8B-B14F-4D97-AF65-F5344CB8AC3E}">
        <p14:creationId xmlns:p14="http://schemas.microsoft.com/office/powerpoint/2010/main" val="123928986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err="1"/>
              <a:t>Article</a:t>
            </a:r>
            <a:r>
              <a:rPr lang="hr-HR" dirty="0"/>
              <a:t> 1</a:t>
            </a:r>
            <a:endParaRPr lang="en-US" dirty="0"/>
          </a:p>
        </p:txBody>
      </p:sp>
      <p:sp>
        <p:nvSpPr>
          <p:cNvPr id="3" name="Content Placeholder 2"/>
          <p:cNvSpPr>
            <a:spLocks noGrp="1"/>
          </p:cNvSpPr>
          <p:nvPr>
            <p:ph idx="1"/>
          </p:nvPr>
        </p:nvSpPr>
        <p:spPr/>
        <p:txBody>
          <a:bodyPr/>
          <a:lstStyle/>
          <a:p>
            <a:r>
              <a:rPr lang="en-GB" dirty="0"/>
              <a:t>In all of this, Richard M. Nixon has acted in a manner contrary to his trust as President and subversive of constitutional government, to the great prejudice of the cause of law and justice and to the manifest injury of the people of the United States.</a:t>
            </a:r>
            <a:endParaRPr lang="en-US" dirty="0"/>
          </a:p>
          <a:p>
            <a:r>
              <a:rPr lang="en-GB" dirty="0"/>
              <a:t> </a:t>
            </a:r>
            <a:endParaRPr lang="en-US" dirty="0"/>
          </a:p>
          <a:p>
            <a:r>
              <a:rPr lang="en-GB" dirty="0"/>
              <a:t>Wherefore Richard M. Nixon, by such conduct, warrants impeachment and trial, and removal from office.</a:t>
            </a:r>
            <a:endParaRPr lang="en-US" dirty="0"/>
          </a:p>
          <a:p>
            <a:endParaRPr lang="en-US" dirty="0"/>
          </a:p>
        </p:txBody>
      </p:sp>
    </p:spTree>
    <p:extLst>
      <p:ext uri="{BB962C8B-B14F-4D97-AF65-F5344CB8AC3E}">
        <p14:creationId xmlns:p14="http://schemas.microsoft.com/office/powerpoint/2010/main" val="415559473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b="1" i="1" dirty="0"/>
              <a:t>Adopted</a:t>
            </a:r>
            <a:r>
              <a:rPr lang="en-GB" b="1" i="1" dirty="0">
                <a:hlinkClick r:id="rId2"/>
              </a:rPr>
              <a:t> 27-11</a:t>
            </a:r>
            <a:r>
              <a:rPr lang="en-GB" b="1" i="1" dirty="0"/>
              <a:t> by the Committee on the Judiciary of the House of Representatives, at 7.07pm on Saturday, 27th July, 1974, in Room 2141 of the Rayburn Office Building, Washington D.C.</a:t>
            </a:r>
            <a:endParaRPr lang="en-US" dirty="0"/>
          </a:p>
          <a:p>
            <a:r>
              <a:rPr lang="en-GB" dirty="0"/>
              <a:t>On August 8, 1974 Richard Nixon resigned from office.</a:t>
            </a:r>
            <a:endParaRPr lang="en-US" dirty="0"/>
          </a:p>
          <a:p>
            <a:endParaRPr lang="en-US" dirty="0"/>
          </a:p>
        </p:txBody>
      </p:sp>
    </p:spTree>
    <p:extLst>
      <p:ext uri="{BB962C8B-B14F-4D97-AF65-F5344CB8AC3E}">
        <p14:creationId xmlns:p14="http://schemas.microsoft.com/office/powerpoint/2010/main" val="35534853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smtClean="0"/>
              <a:t>Provide </a:t>
            </a:r>
            <a:r>
              <a:rPr lang="hr-HR" dirty="0" err="1" smtClean="0"/>
              <a:t>the</a:t>
            </a:r>
            <a:r>
              <a:rPr lang="hr-HR" dirty="0" smtClean="0"/>
              <a:t> </a:t>
            </a:r>
            <a:r>
              <a:rPr lang="hr-HR" dirty="0" err="1" smtClean="0"/>
              <a:t>terms</a:t>
            </a:r>
            <a:r>
              <a:rPr lang="hr-HR" dirty="0" smtClean="0"/>
              <a:t> </a:t>
            </a:r>
            <a:r>
              <a:rPr lang="hr-HR" dirty="0" err="1" smtClean="0"/>
              <a:t>matching</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definitions</a:t>
            </a:r>
            <a:endParaRPr lang="en-US" dirty="0"/>
          </a:p>
        </p:txBody>
      </p:sp>
      <p:sp>
        <p:nvSpPr>
          <p:cNvPr id="3" name="Content Placeholder 2"/>
          <p:cNvSpPr>
            <a:spLocks noGrp="1"/>
          </p:cNvSpPr>
          <p:nvPr>
            <p:ph idx="1"/>
          </p:nvPr>
        </p:nvSpPr>
        <p:spPr/>
        <p:txBody>
          <a:bodyPr/>
          <a:lstStyle/>
          <a:p>
            <a:r>
              <a:rPr lang="en-US" dirty="0"/>
              <a:t>accept (</a:t>
            </a:r>
            <a:r>
              <a:rPr lang="en-US" dirty="0" err="1"/>
              <a:t>behaviour</a:t>
            </a:r>
            <a:r>
              <a:rPr lang="en-US" dirty="0"/>
              <a:t> that is considered morally wrong or offensive).</a:t>
            </a:r>
          </a:p>
          <a:p>
            <a:r>
              <a:rPr lang="hr-HR" dirty="0" err="1" smtClean="0"/>
              <a:t>Condone</a:t>
            </a:r>
            <a:endParaRPr lang="hr-HR" dirty="0" smtClean="0"/>
          </a:p>
          <a:p>
            <a:r>
              <a:rPr lang="en-US" dirty="0"/>
              <a:t>accept something reluctantly but without </a:t>
            </a:r>
            <a:r>
              <a:rPr lang="en-US" dirty="0" err="1" smtClean="0"/>
              <a:t>protes</a:t>
            </a:r>
            <a:r>
              <a:rPr lang="hr-HR" dirty="0" smtClean="0"/>
              <a:t>t</a:t>
            </a:r>
            <a:endParaRPr lang="en-US" dirty="0"/>
          </a:p>
          <a:p>
            <a:r>
              <a:rPr lang="hr-HR" dirty="0" err="1" smtClean="0"/>
              <a:t>Acquiesce</a:t>
            </a:r>
            <a:endParaRPr lang="hr-HR" dirty="0" smtClean="0"/>
          </a:p>
          <a:p>
            <a:r>
              <a:rPr lang="en-US" dirty="0"/>
              <a:t>kept secret, especially because it would not be approved of.</a:t>
            </a:r>
          </a:p>
          <a:p>
            <a:r>
              <a:rPr lang="hr-HR" dirty="0" err="1" smtClean="0"/>
              <a:t>surreptitious</a:t>
            </a:r>
            <a:endParaRPr lang="en-US" dirty="0"/>
          </a:p>
        </p:txBody>
      </p:sp>
    </p:spTree>
    <p:extLst>
      <p:ext uri="{BB962C8B-B14F-4D97-AF65-F5344CB8AC3E}">
        <p14:creationId xmlns:p14="http://schemas.microsoft.com/office/powerpoint/2010/main" val="2869290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err="1" smtClean="0"/>
              <a:t>Qualifications</a:t>
            </a:r>
            <a:r>
              <a:rPr lang="hr-HR" dirty="0" smtClean="0"/>
              <a:t> for </a:t>
            </a:r>
            <a:r>
              <a:rPr lang="hr-HR" dirty="0" err="1" smtClean="0"/>
              <a:t>the</a:t>
            </a:r>
            <a:r>
              <a:rPr lang="hr-HR" dirty="0" smtClean="0"/>
              <a:t> </a:t>
            </a:r>
            <a:r>
              <a:rPr lang="hr-HR" dirty="0" err="1" smtClean="0"/>
              <a:t>presidency</a:t>
            </a:r>
            <a:endParaRPr lang="en-US" dirty="0"/>
          </a:p>
        </p:txBody>
      </p:sp>
      <p:sp>
        <p:nvSpPr>
          <p:cNvPr id="3" name="Content Placeholder 2"/>
          <p:cNvSpPr>
            <a:spLocks noGrp="1"/>
          </p:cNvSpPr>
          <p:nvPr>
            <p:ph idx="1"/>
          </p:nvPr>
        </p:nvSpPr>
        <p:spPr/>
        <p:txBody>
          <a:bodyPr/>
          <a:lstStyle/>
          <a:p>
            <a:r>
              <a:rPr lang="en-GB" dirty="0"/>
              <a:t>The Constitution lists only three qualifications for the presidency. The president must be:</a:t>
            </a:r>
            <a:endParaRPr lang="en-US" dirty="0"/>
          </a:p>
          <a:p>
            <a:pPr lvl="0"/>
            <a:r>
              <a:rPr lang="en-GB" dirty="0"/>
              <a:t> 35 years of age</a:t>
            </a:r>
            <a:endParaRPr lang="en-US" dirty="0"/>
          </a:p>
          <a:p>
            <a:pPr lvl="0"/>
            <a:r>
              <a:rPr lang="en-GB" dirty="0"/>
              <a:t>a natural born citizen, and </a:t>
            </a:r>
            <a:endParaRPr lang="en-US" dirty="0"/>
          </a:p>
          <a:p>
            <a:pPr lvl="0"/>
            <a:r>
              <a:rPr lang="en-GB" dirty="0"/>
              <a:t>must have lived in the United States for at least 14 years. </a:t>
            </a:r>
            <a:endParaRPr lang="en-US" dirty="0"/>
          </a:p>
        </p:txBody>
      </p:sp>
    </p:spTree>
    <p:extLst>
      <p:ext uri="{BB962C8B-B14F-4D97-AF65-F5344CB8AC3E}">
        <p14:creationId xmlns:p14="http://schemas.microsoft.com/office/powerpoint/2010/main" val="389511477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lstStyle/>
          <a:p>
            <a:r>
              <a:rPr lang="en-US" dirty="0"/>
              <a:t>a claim or assertion that someone has done something illegal or wrong, typically one made without proof.</a:t>
            </a:r>
          </a:p>
          <a:p>
            <a:r>
              <a:rPr lang="hr-HR" dirty="0" err="1" smtClean="0"/>
              <a:t>allegation</a:t>
            </a:r>
            <a:endParaRPr lang="en-US" dirty="0"/>
          </a:p>
        </p:txBody>
      </p:sp>
    </p:spTree>
    <p:extLst>
      <p:ext uri="{BB962C8B-B14F-4D97-AF65-F5344CB8AC3E}">
        <p14:creationId xmlns:p14="http://schemas.microsoft.com/office/powerpoint/2010/main" val="676406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a:t>IV Complete the table with words from the text and their related forms</a:t>
            </a:r>
            <a:endParaRPr lang="en-US" dirty="0"/>
          </a:p>
        </p:txBody>
      </p:sp>
      <p:graphicFrame>
        <p:nvGraphicFramePr>
          <p:cNvPr id="4" name="Content Placeholder 3"/>
          <p:cNvGraphicFramePr>
            <a:graphicFrameLocks noGrp="1"/>
          </p:cNvGraphicFramePr>
          <p:nvPr>
            <p:ph idx="1"/>
          </p:nvPr>
        </p:nvGraphicFramePr>
        <p:xfrm>
          <a:off x="3852069" y="3039364"/>
          <a:ext cx="5638800" cy="2023872"/>
        </p:xfrm>
        <a:graphic>
          <a:graphicData uri="http://schemas.openxmlformats.org/drawingml/2006/table">
            <a:tbl>
              <a:tblPr>
                <a:tableStyleId>{5C22544A-7EE6-4342-B048-85BDC9FD1C3A}</a:tableStyleId>
              </a:tblPr>
              <a:tblGrid>
                <a:gridCol w="1828800">
                  <a:extLst>
                    <a:ext uri="{9D8B030D-6E8A-4147-A177-3AD203B41FA5}">
                      <a16:colId xmlns:a16="http://schemas.microsoft.com/office/drawing/2014/main" val="1886588232"/>
                    </a:ext>
                  </a:extLst>
                </a:gridCol>
                <a:gridCol w="1905000">
                  <a:extLst>
                    <a:ext uri="{9D8B030D-6E8A-4147-A177-3AD203B41FA5}">
                      <a16:colId xmlns:a16="http://schemas.microsoft.com/office/drawing/2014/main" val="180860448"/>
                    </a:ext>
                  </a:extLst>
                </a:gridCol>
                <a:gridCol w="1905000">
                  <a:extLst>
                    <a:ext uri="{9D8B030D-6E8A-4147-A177-3AD203B41FA5}">
                      <a16:colId xmlns:a16="http://schemas.microsoft.com/office/drawing/2014/main" val="2315049414"/>
                    </a:ext>
                  </a:extLst>
                </a:gridCol>
              </a:tblGrid>
              <a:tr h="0">
                <a:tc>
                  <a:txBody>
                    <a:bodyPr/>
                    <a:lstStyle/>
                    <a:p>
                      <a:pPr algn="just">
                        <a:lnSpc>
                          <a:spcPct val="115000"/>
                        </a:lnSpc>
                        <a:spcAft>
                          <a:spcPts val="800"/>
                        </a:spcAft>
                      </a:pPr>
                      <a:r>
                        <a:rPr lang="en-GB" sz="1200">
                          <a:effectLst/>
                        </a:rPr>
                        <a:t>VERB</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800"/>
                        </a:spcAft>
                      </a:pPr>
                      <a:r>
                        <a:rPr lang="en-GB" sz="1200">
                          <a:effectLst/>
                        </a:rPr>
                        <a:t>NOUN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800"/>
                        </a:spcAft>
                      </a:pPr>
                      <a:r>
                        <a:rPr lang="en-GB" sz="1200">
                          <a:effectLst/>
                        </a:rPr>
                        <a:t>ADJECTIVE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3196851378"/>
                  </a:ext>
                </a:extLst>
              </a:tr>
              <a:tr h="0">
                <a:tc>
                  <a:txBody>
                    <a:bodyPr/>
                    <a:lstStyle/>
                    <a:p>
                      <a:pPr algn="just">
                        <a:lnSpc>
                          <a:spcPct val="115000"/>
                        </a:lnSpc>
                        <a:spcAft>
                          <a:spcPts val="800"/>
                        </a:spcAft>
                      </a:pPr>
                      <a:r>
                        <a:rPr lang="en-GB"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800"/>
                        </a:spcAft>
                      </a:pPr>
                      <a:r>
                        <a:rPr lang="en-GB"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800"/>
                        </a:spcAft>
                      </a:pPr>
                      <a:r>
                        <a:rPr lang="en-GB" sz="1200">
                          <a:effectLst/>
                        </a:rPr>
                        <a:t>constitutional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3922109901"/>
                  </a:ext>
                </a:extLst>
              </a:tr>
              <a:tr h="0">
                <a:tc>
                  <a:txBody>
                    <a:bodyPr/>
                    <a:lstStyle/>
                    <a:p>
                      <a:pPr algn="just">
                        <a:lnSpc>
                          <a:spcPct val="115000"/>
                        </a:lnSpc>
                        <a:spcAft>
                          <a:spcPts val="800"/>
                        </a:spcAft>
                      </a:pPr>
                      <a:r>
                        <a:rPr lang="en-GB" sz="1200">
                          <a:effectLst/>
                        </a:rPr>
                        <a:t>execute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800"/>
                        </a:spcAft>
                      </a:pPr>
                      <a:r>
                        <a:rPr lang="en-GB"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800"/>
                        </a:spcAft>
                      </a:pPr>
                      <a:r>
                        <a:rPr lang="en-GB"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826718297"/>
                  </a:ext>
                </a:extLst>
              </a:tr>
              <a:tr h="0">
                <a:tc>
                  <a:txBody>
                    <a:bodyPr/>
                    <a:lstStyle/>
                    <a:p>
                      <a:pPr algn="just">
                        <a:lnSpc>
                          <a:spcPct val="115000"/>
                        </a:lnSpc>
                        <a:spcAft>
                          <a:spcPts val="800"/>
                        </a:spcAft>
                      </a:pPr>
                      <a:r>
                        <a:rPr lang="en-GB"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800"/>
                        </a:spcAft>
                      </a:pPr>
                      <a:r>
                        <a:rPr lang="en-GB" sz="1200">
                          <a:effectLst/>
                        </a:rPr>
                        <a:t>investigation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800"/>
                        </a:spcAft>
                      </a:pPr>
                      <a:r>
                        <a:rPr lang="en-GB"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348655045"/>
                  </a:ext>
                </a:extLst>
              </a:tr>
              <a:tr h="0">
                <a:tc>
                  <a:txBody>
                    <a:bodyPr/>
                    <a:lstStyle/>
                    <a:p>
                      <a:pPr algn="just">
                        <a:lnSpc>
                          <a:spcPct val="115000"/>
                        </a:lnSpc>
                        <a:spcAft>
                          <a:spcPts val="800"/>
                        </a:spcAft>
                      </a:pPr>
                      <a:r>
                        <a:rPr lang="en-GB" sz="1200">
                          <a:effectLst/>
                        </a:rPr>
                        <a:t>obstruct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800"/>
                        </a:spcAft>
                      </a:pPr>
                      <a:r>
                        <a:rPr lang="en-GB"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800"/>
                        </a:spcAft>
                      </a:pPr>
                      <a:r>
                        <a:rPr lang="en-GB"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3407239377"/>
                  </a:ext>
                </a:extLst>
              </a:tr>
              <a:tr h="0">
                <a:tc>
                  <a:txBody>
                    <a:bodyPr/>
                    <a:lstStyle/>
                    <a:p>
                      <a:pPr algn="just">
                        <a:lnSpc>
                          <a:spcPct val="115000"/>
                        </a:lnSpc>
                        <a:spcAft>
                          <a:spcPts val="800"/>
                        </a:spcAft>
                      </a:pPr>
                      <a:r>
                        <a:rPr lang="en-GB"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800"/>
                        </a:spcAft>
                      </a:pPr>
                      <a:r>
                        <a:rPr lang="en-GB" sz="1200">
                          <a:effectLst/>
                        </a:rPr>
                        <a:t>administration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800"/>
                        </a:spcAft>
                      </a:pPr>
                      <a:r>
                        <a:rPr lang="en-GB"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874899890"/>
                  </a:ext>
                </a:extLst>
              </a:tr>
            </a:tbl>
          </a:graphicData>
        </a:graphic>
      </p:graphicFrame>
    </p:spTree>
    <p:extLst>
      <p:ext uri="{BB962C8B-B14F-4D97-AF65-F5344CB8AC3E}">
        <p14:creationId xmlns:p14="http://schemas.microsoft.com/office/powerpoint/2010/main" val="961941939"/>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sz="2700" b="1" i="1" dirty="0"/>
              <a:t>V</a:t>
            </a:r>
            <a:r>
              <a:rPr lang="en-GB" sz="2700" i="1" dirty="0"/>
              <a:t> </a:t>
            </a:r>
            <a:r>
              <a:rPr lang="en-GB" sz="2700" b="1" i="1" dirty="0"/>
              <a:t>Complete the following paragraph with the </a:t>
            </a:r>
            <a:r>
              <a:rPr lang="en-GB" sz="2700" b="1" i="1" dirty="0" smtClean="0"/>
              <a:t>words</a:t>
            </a:r>
            <a:r>
              <a:rPr lang="hr-HR" sz="2700" b="1" i="1" dirty="0" smtClean="0"/>
              <a:t>: </a:t>
            </a:r>
            <a:r>
              <a:rPr lang="en-GB" sz="2700" i="1" dirty="0" smtClean="0"/>
              <a:t>the </a:t>
            </a:r>
            <a:r>
              <a:rPr lang="en-GB" sz="2700" i="1" dirty="0"/>
              <a:t>Constitution, administration, the laws, oath, rights, conduct, powers</a:t>
            </a:r>
            <a:r>
              <a:rPr lang="en-US" sz="2700" dirty="0"/>
              <a:t/>
            </a:r>
            <a:br>
              <a:rPr lang="en-US" sz="2700" dirty="0"/>
            </a:br>
            <a:r>
              <a:rPr lang="en-GB" b="1" i="1" dirty="0" smtClean="0"/>
              <a:t>.</a:t>
            </a:r>
            <a:r>
              <a:rPr lang="en-US" dirty="0"/>
              <a:t/>
            </a:r>
            <a:br>
              <a:rPr lang="en-US" dirty="0"/>
            </a:br>
            <a:endParaRPr lang="en-US" dirty="0"/>
          </a:p>
        </p:txBody>
      </p:sp>
      <p:sp>
        <p:nvSpPr>
          <p:cNvPr id="3" name="Content Placeholder 2"/>
          <p:cNvSpPr>
            <a:spLocks noGrp="1"/>
          </p:cNvSpPr>
          <p:nvPr>
            <p:ph idx="1"/>
          </p:nvPr>
        </p:nvSpPr>
        <p:spPr/>
        <p:txBody>
          <a:bodyPr/>
          <a:lstStyle/>
          <a:p>
            <a:r>
              <a:rPr lang="en-GB" dirty="0"/>
              <a:t>Using the ___________ of the office of President of the United States, Richard M. Nixon, in violation of his constitutional ___________ faithfully to execute the office of President of the United States and, to the best of his ability, preserve, protect, and defend _______________ of the United States, and in disregard of his constitutional duty to take care that the ________ be faithfully executed, has repeatedly engaged in conduct violating the constitutional ___________ of citizens, impairing the due and proper _______________ of justice and the __________________ of lawful inquiries.</a:t>
            </a:r>
            <a:endParaRPr lang="en-US" dirty="0"/>
          </a:p>
          <a:p>
            <a:endParaRPr lang="en-US" dirty="0"/>
          </a:p>
        </p:txBody>
      </p:sp>
    </p:spTree>
    <p:extLst>
      <p:ext uri="{BB962C8B-B14F-4D97-AF65-F5344CB8AC3E}">
        <p14:creationId xmlns:p14="http://schemas.microsoft.com/office/powerpoint/2010/main" val="232411403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VI Read Article I carefully and match the verbs in the left column with the nouns in the right column.</a:t>
            </a:r>
            <a:endParaRPr lang="en-US" dirty="0"/>
          </a:p>
        </p:txBody>
      </p:sp>
      <p:graphicFrame>
        <p:nvGraphicFramePr>
          <p:cNvPr id="4" name="Content Placeholder 3"/>
          <p:cNvGraphicFramePr>
            <a:graphicFrameLocks noGrp="1"/>
          </p:cNvGraphicFramePr>
          <p:nvPr>
            <p:ph idx="1"/>
          </p:nvPr>
        </p:nvGraphicFramePr>
        <p:xfrm>
          <a:off x="3794919" y="2364740"/>
          <a:ext cx="5753100" cy="3373120"/>
        </p:xfrm>
        <a:graphic>
          <a:graphicData uri="http://schemas.openxmlformats.org/drawingml/2006/table">
            <a:tbl>
              <a:tblPr>
                <a:tableStyleId>{5C22544A-7EE6-4342-B048-85BDC9FD1C3A}</a:tableStyleId>
              </a:tblPr>
              <a:tblGrid>
                <a:gridCol w="2876550">
                  <a:extLst>
                    <a:ext uri="{9D8B030D-6E8A-4147-A177-3AD203B41FA5}">
                      <a16:colId xmlns:a16="http://schemas.microsoft.com/office/drawing/2014/main" val="4183515314"/>
                    </a:ext>
                  </a:extLst>
                </a:gridCol>
                <a:gridCol w="2876550">
                  <a:extLst>
                    <a:ext uri="{9D8B030D-6E8A-4147-A177-3AD203B41FA5}">
                      <a16:colId xmlns:a16="http://schemas.microsoft.com/office/drawing/2014/main" val="1545619336"/>
                    </a:ext>
                  </a:extLst>
                </a:gridCol>
              </a:tblGrid>
              <a:tr h="0">
                <a:tc>
                  <a:txBody>
                    <a:bodyPr/>
                    <a:lstStyle/>
                    <a:p>
                      <a:pPr marL="342900" lvl="0" indent="-342900" algn="just">
                        <a:lnSpc>
                          <a:spcPct val="115000"/>
                        </a:lnSpc>
                        <a:spcAft>
                          <a:spcPts val="0"/>
                        </a:spcAft>
                        <a:buFont typeface="+mj-lt"/>
                        <a:buAutoNum type="arabicPeriod"/>
                      </a:pPr>
                      <a:r>
                        <a:rPr lang="en-GB" sz="1200">
                          <a:effectLst/>
                        </a:rPr>
                        <a:t>execute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gn="just">
                        <a:lnSpc>
                          <a:spcPct val="115000"/>
                        </a:lnSpc>
                        <a:spcAft>
                          <a:spcPts val="800"/>
                        </a:spcAft>
                        <a:buFont typeface="+mj-lt"/>
                        <a:buAutoNum type="alphaLcPeriod"/>
                      </a:pPr>
                      <a:r>
                        <a:rPr lang="en-GB" sz="1200">
                          <a:effectLst/>
                        </a:rPr>
                        <a:t>investigation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3817247735"/>
                  </a:ext>
                </a:extLst>
              </a:tr>
              <a:tr h="0">
                <a:tc>
                  <a:txBody>
                    <a:bodyPr/>
                    <a:lstStyle/>
                    <a:p>
                      <a:pPr marL="342900" lvl="0" indent="-342900" algn="just">
                        <a:lnSpc>
                          <a:spcPct val="115000"/>
                        </a:lnSpc>
                        <a:spcAft>
                          <a:spcPts val="0"/>
                        </a:spcAft>
                        <a:buFont typeface="+mj-lt"/>
                        <a:buAutoNum type="arabicPeriod"/>
                      </a:pPr>
                      <a:r>
                        <a:rPr lang="en-GB" sz="1200">
                          <a:effectLst/>
                        </a:rPr>
                        <a:t>obstruct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gn="just">
                        <a:lnSpc>
                          <a:spcPct val="115000"/>
                        </a:lnSpc>
                        <a:spcAft>
                          <a:spcPts val="800"/>
                        </a:spcAft>
                        <a:buFont typeface="+mj-lt"/>
                        <a:buAutoNum type="alphaLcPeriod"/>
                      </a:pPr>
                      <a:r>
                        <a:rPr lang="en-GB" sz="1200">
                          <a:effectLst/>
                        </a:rPr>
                        <a:t>testimony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4141421313"/>
                  </a:ext>
                </a:extLst>
              </a:tr>
              <a:tr h="0">
                <a:tc>
                  <a:txBody>
                    <a:bodyPr/>
                    <a:lstStyle/>
                    <a:p>
                      <a:pPr marL="342900" lvl="0" indent="-342900" algn="just">
                        <a:lnSpc>
                          <a:spcPct val="115000"/>
                        </a:lnSpc>
                        <a:spcAft>
                          <a:spcPts val="0"/>
                        </a:spcAft>
                        <a:buFont typeface="+mj-lt"/>
                        <a:buAutoNum type="arabicPeriod"/>
                      </a:pPr>
                      <a:r>
                        <a:rPr lang="en-GB" sz="1200">
                          <a:effectLst/>
                        </a:rPr>
                        <a:t>make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gn="just">
                        <a:lnSpc>
                          <a:spcPct val="115000"/>
                        </a:lnSpc>
                        <a:spcAft>
                          <a:spcPts val="800"/>
                        </a:spcAft>
                        <a:buFont typeface="+mj-lt"/>
                        <a:buAutoNum type="alphaLcPeriod"/>
                      </a:pPr>
                      <a:r>
                        <a:rPr lang="en-GB" sz="1200">
                          <a:effectLst/>
                        </a:rPr>
                        <a:t>criminal liability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3100798785"/>
                  </a:ext>
                </a:extLst>
              </a:tr>
              <a:tr h="0">
                <a:tc>
                  <a:txBody>
                    <a:bodyPr/>
                    <a:lstStyle/>
                    <a:p>
                      <a:pPr marL="342900" lvl="0" indent="-342900" algn="just">
                        <a:lnSpc>
                          <a:spcPct val="115000"/>
                        </a:lnSpc>
                        <a:spcAft>
                          <a:spcPts val="0"/>
                        </a:spcAft>
                        <a:buFont typeface="+mj-lt"/>
                        <a:buAutoNum type="arabicPeriod"/>
                      </a:pPr>
                      <a:r>
                        <a:rPr lang="en-GB" sz="1200">
                          <a:effectLst/>
                        </a:rPr>
                        <a:t>withhold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gn="just">
                        <a:lnSpc>
                          <a:spcPct val="115000"/>
                        </a:lnSpc>
                        <a:spcAft>
                          <a:spcPts val="800"/>
                        </a:spcAft>
                        <a:buFont typeface="+mj-lt"/>
                        <a:buAutoNum type="alphaLcPeriod"/>
                      </a:pPr>
                      <a:r>
                        <a:rPr lang="en-GB" sz="1200">
                          <a:effectLst/>
                        </a:rPr>
                        <a:t>the administration of justice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4020577558"/>
                  </a:ext>
                </a:extLst>
              </a:tr>
              <a:tr h="0">
                <a:tc>
                  <a:txBody>
                    <a:bodyPr/>
                    <a:lstStyle/>
                    <a:p>
                      <a:pPr marL="342900" lvl="0" indent="-342900" algn="just">
                        <a:lnSpc>
                          <a:spcPct val="115000"/>
                        </a:lnSpc>
                        <a:spcAft>
                          <a:spcPts val="0"/>
                        </a:spcAft>
                        <a:buFont typeface="+mj-lt"/>
                        <a:buAutoNum type="arabicPeriod"/>
                      </a:pPr>
                      <a:r>
                        <a:rPr lang="en-GB" sz="1200">
                          <a:effectLst/>
                        </a:rPr>
                        <a:t>influence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gn="just">
                        <a:lnSpc>
                          <a:spcPct val="115000"/>
                        </a:lnSpc>
                        <a:spcAft>
                          <a:spcPts val="800"/>
                        </a:spcAft>
                        <a:buFont typeface="+mj-lt"/>
                        <a:buAutoNum type="alphaLcPeriod"/>
                      </a:pPr>
                      <a:r>
                        <a:rPr lang="en-GB" sz="1200">
                          <a:effectLst/>
                        </a:rPr>
                        <a:t>trial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316907099"/>
                  </a:ext>
                </a:extLst>
              </a:tr>
              <a:tr h="0">
                <a:tc>
                  <a:txBody>
                    <a:bodyPr/>
                    <a:lstStyle/>
                    <a:p>
                      <a:pPr marL="342900" lvl="0" indent="-342900" algn="just">
                        <a:lnSpc>
                          <a:spcPct val="115000"/>
                        </a:lnSpc>
                        <a:spcAft>
                          <a:spcPts val="0"/>
                        </a:spcAft>
                        <a:buFont typeface="+mj-lt"/>
                        <a:buAutoNum type="arabicPeriod"/>
                      </a:pPr>
                      <a:r>
                        <a:rPr lang="en-GB" sz="1200">
                          <a:effectLst/>
                        </a:rPr>
                        <a:t>conduct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gn="just">
                        <a:lnSpc>
                          <a:spcPct val="115000"/>
                        </a:lnSpc>
                        <a:spcAft>
                          <a:spcPts val="800"/>
                        </a:spcAft>
                        <a:buFont typeface="+mj-lt"/>
                        <a:buAutoNum type="alphaLcPeriod"/>
                      </a:pPr>
                      <a:r>
                        <a:rPr lang="en-GB" sz="1200">
                          <a:effectLst/>
                        </a:rPr>
                        <a:t>office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3986856246"/>
                  </a:ext>
                </a:extLst>
              </a:tr>
              <a:tr h="0">
                <a:tc>
                  <a:txBody>
                    <a:bodyPr/>
                    <a:lstStyle/>
                    <a:p>
                      <a:pPr marL="342900" lvl="0" indent="-342900" algn="just">
                        <a:lnSpc>
                          <a:spcPct val="115000"/>
                        </a:lnSpc>
                        <a:spcAft>
                          <a:spcPts val="0"/>
                        </a:spcAft>
                        <a:buFont typeface="+mj-lt"/>
                        <a:buAutoNum type="arabicPeriod"/>
                      </a:pPr>
                      <a:r>
                        <a:rPr lang="en-GB" sz="1200">
                          <a:effectLst/>
                        </a:rPr>
                        <a:t>disseminate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gn="just">
                        <a:lnSpc>
                          <a:spcPct val="115000"/>
                        </a:lnSpc>
                        <a:spcAft>
                          <a:spcPts val="800"/>
                        </a:spcAft>
                        <a:buFont typeface="+mj-lt"/>
                        <a:buAutoNum type="alphaLcPeriod"/>
                      </a:pPr>
                      <a:r>
                        <a:rPr lang="en-GB" sz="1200">
                          <a:effectLst/>
                        </a:rPr>
                        <a:t>statements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971111541"/>
                  </a:ext>
                </a:extLst>
              </a:tr>
              <a:tr h="0">
                <a:tc>
                  <a:txBody>
                    <a:bodyPr/>
                    <a:lstStyle/>
                    <a:p>
                      <a:pPr marL="342900" lvl="0" indent="-342900" algn="just">
                        <a:lnSpc>
                          <a:spcPct val="115000"/>
                        </a:lnSpc>
                        <a:spcAft>
                          <a:spcPts val="0"/>
                        </a:spcAft>
                        <a:buFont typeface="+mj-lt"/>
                        <a:buAutoNum type="arabicPeriod"/>
                      </a:pPr>
                      <a:r>
                        <a:rPr lang="en-GB" sz="1200">
                          <a:effectLst/>
                        </a:rPr>
                        <a:t>abuse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gn="just">
                        <a:lnSpc>
                          <a:spcPct val="115000"/>
                        </a:lnSpc>
                        <a:spcAft>
                          <a:spcPts val="800"/>
                        </a:spcAft>
                        <a:buFont typeface="+mj-lt"/>
                        <a:buAutoNum type="alphaLcPeriod"/>
                      </a:pPr>
                      <a:r>
                        <a:rPr lang="en-GB" sz="1200">
                          <a:effectLst/>
                        </a:rPr>
                        <a:t>evidence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2115548103"/>
                  </a:ext>
                </a:extLst>
              </a:tr>
              <a:tr h="0">
                <a:tc>
                  <a:txBody>
                    <a:bodyPr/>
                    <a:lstStyle/>
                    <a:p>
                      <a:pPr marL="342900" lvl="0" indent="-342900" algn="just">
                        <a:lnSpc>
                          <a:spcPct val="115000"/>
                        </a:lnSpc>
                        <a:spcAft>
                          <a:spcPts val="0"/>
                        </a:spcAft>
                        <a:buFont typeface="+mj-lt"/>
                        <a:buAutoNum type="arabicPeriod"/>
                      </a:pPr>
                      <a:r>
                        <a:rPr lang="en-GB" sz="1200">
                          <a:effectLst/>
                        </a:rPr>
                        <a:t>warrant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gn="just">
                        <a:lnSpc>
                          <a:spcPct val="115000"/>
                        </a:lnSpc>
                        <a:spcAft>
                          <a:spcPts val="800"/>
                        </a:spcAft>
                        <a:buFont typeface="+mj-lt"/>
                        <a:buAutoNum type="alphaLcPeriod"/>
                      </a:pPr>
                      <a:r>
                        <a:rPr lang="en-GB" sz="1200">
                          <a:effectLst/>
                        </a:rPr>
                        <a:t>powers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2229651519"/>
                  </a:ext>
                </a:extLst>
              </a:tr>
              <a:tr h="0">
                <a:tc>
                  <a:txBody>
                    <a:bodyPr/>
                    <a:lstStyle/>
                    <a:p>
                      <a:pPr marL="342900" lvl="0" indent="-342900" algn="just">
                        <a:lnSpc>
                          <a:spcPct val="115000"/>
                        </a:lnSpc>
                        <a:spcAft>
                          <a:spcPts val="0"/>
                        </a:spcAft>
                        <a:buFont typeface="+mj-lt"/>
                        <a:buAutoNum type="arabicPeriod"/>
                      </a:pPr>
                      <a:r>
                        <a:rPr lang="en-GB" sz="1200">
                          <a:effectLst/>
                        </a:rPr>
                        <a:t>avoid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gn="just">
                        <a:lnSpc>
                          <a:spcPct val="115000"/>
                        </a:lnSpc>
                        <a:spcAft>
                          <a:spcPts val="800"/>
                        </a:spcAft>
                        <a:buFont typeface="+mj-lt"/>
                        <a:buAutoNum type="alphaLcPeriod"/>
                      </a:pPr>
                      <a:r>
                        <a:rPr lang="en-GB" sz="1200" dirty="0">
                          <a:effectLst/>
                        </a:rPr>
                        <a:t>information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95119761"/>
                  </a:ext>
                </a:extLst>
              </a:tr>
            </a:tbl>
          </a:graphicData>
        </a:graphic>
      </p:graphicFrame>
      <p:sp>
        <p:nvSpPr>
          <p:cNvPr id="5"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969750556"/>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sz="3100" b="1" i="1" dirty="0"/>
              <a:t>VI I Decide whether the following statements are true or false. If false, provide the correct information</a:t>
            </a:r>
            <a:r>
              <a:rPr lang="en-GB" b="1" i="1" dirty="0"/>
              <a:t>.</a:t>
            </a:r>
            <a:r>
              <a:rPr lang="en-US" dirty="0"/>
              <a:t/>
            </a:r>
            <a:br>
              <a:rPr lang="en-US" dirty="0"/>
            </a:br>
            <a:endParaRPr lang="en-US" dirty="0"/>
          </a:p>
        </p:txBody>
      </p:sp>
      <p:graphicFrame>
        <p:nvGraphicFramePr>
          <p:cNvPr id="4" name="Content Placeholder 3"/>
          <p:cNvGraphicFramePr>
            <a:graphicFrameLocks noGrp="1"/>
          </p:cNvGraphicFramePr>
          <p:nvPr>
            <p:ph idx="1"/>
          </p:nvPr>
        </p:nvGraphicFramePr>
        <p:xfrm>
          <a:off x="3704431" y="2745740"/>
          <a:ext cx="5934075" cy="2611120"/>
        </p:xfrm>
        <a:graphic>
          <a:graphicData uri="http://schemas.openxmlformats.org/drawingml/2006/table">
            <a:tbl>
              <a:tblPr>
                <a:tableStyleId>{5C22544A-7EE6-4342-B048-85BDC9FD1C3A}</a:tableStyleId>
              </a:tblPr>
              <a:tblGrid>
                <a:gridCol w="304800">
                  <a:extLst>
                    <a:ext uri="{9D8B030D-6E8A-4147-A177-3AD203B41FA5}">
                      <a16:colId xmlns:a16="http://schemas.microsoft.com/office/drawing/2014/main" val="3715771610"/>
                    </a:ext>
                  </a:extLst>
                </a:gridCol>
                <a:gridCol w="4562475">
                  <a:extLst>
                    <a:ext uri="{9D8B030D-6E8A-4147-A177-3AD203B41FA5}">
                      <a16:colId xmlns:a16="http://schemas.microsoft.com/office/drawing/2014/main" val="2083076226"/>
                    </a:ext>
                  </a:extLst>
                </a:gridCol>
                <a:gridCol w="523875">
                  <a:extLst>
                    <a:ext uri="{9D8B030D-6E8A-4147-A177-3AD203B41FA5}">
                      <a16:colId xmlns:a16="http://schemas.microsoft.com/office/drawing/2014/main" val="2833234390"/>
                    </a:ext>
                  </a:extLst>
                </a:gridCol>
                <a:gridCol w="542925">
                  <a:extLst>
                    <a:ext uri="{9D8B030D-6E8A-4147-A177-3AD203B41FA5}">
                      <a16:colId xmlns:a16="http://schemas.microsoft.com/office/drawing/2014/main" val="2856315581"/>
                    </a:ext>
                  </a:extLst>
                </a:gridCol>
              </a:tblGrid>
              <a:tr h="0">
                <a:tc>
                  <a:txBody>
                    <a:bodyPr/>
                    <a:lstStyle/>
                    <a:p>
                      <a:pPr algn="just">
                        <a:lnSpc>
                          <a:spcPct val="115000"/>
                        </a:lnSpc>
                        <a:spcAft>
                          <a:spcPts val="800"/>
                        </a:spcAft>
                      </a:pPr>
                      <a:r>
                        <a:rPr lang="en-GB"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800"/>
                        </a:spcAft>
                      </a:pPr>
                      <a:r>
                        <a:rPr lang="en-GB"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800"/>
                        </a:spcAft>
                      </a:pPr>
                      <a:r>
                        <a:rPr lang="en-GB" sz="1200">
                          <a:effectLst/>
                        </a:rPr>
                        <a:t>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R="1085850" algn="just">
                        <a:lnSpc>
                          <a:spcPct val="115000"/>
                        </a:lnSpc>
                        <a:spcAft>
                          <a:spcPts val="800"/>
                        </a:spcAft>
                      </a:pPr>
                      <a:r>
                        <a:rPr lang="en-GB" sz="1200">
                          <a:effectLst/>
                        </a:rPr>
                        <a:t>F</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2171864042"/>
                  </a:ext>
                </a:extLst>
              </a:tr>
              <a:tr h="0">
                <a:tc>
                  <a:txBody>
                    <a:bodyPr/>
                    <a:lstStyle/>
                    <a:p>
                      <a:pPr algn="just">
                        <a:lnSpc>
                          <a:spcPct val="115000"/>
                        </a:lnSpc>
                        <a:spcAft>
                          <a:spcPts val="1000"/>
                        </a:spcAft>
                      </a:pPr>
                      <a:r>
                        <a:rPr lang="en-GB" sz="1200">
                          <a:effectLst/>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1000"/>
                        </a:spcAft>
                      </a:pPr>
                      <a:r>
                        <a:rPr lang="en-GB" sz="1200">
                          <a:effectLst/>
                        </a:rPr>
                        <a:t>Agents of the Committee for the Re-election of the President committed unlawful entry of the headquarters of the Democratic National Committee in Washington, District of Columbia, for the purpose of securing political intelligence prior to June 17, 1972.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800"/>
                        </a:spcAft>
                      </a:pPr>
                      <a:r>
                        <a:rPr lang="en-GB"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R="1028700" algn="just">
                        <a:lnSpc>
                          <a:spcPct val="115000"/>
                        </a:lnSpc>
                        <a:spcAft>
                          <a:spcPts val="800"/>
                        </a:spcAft>
                      </a:pPr>
                      <a:r>
                        <a:rPr lang="en-GB"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2181847128"/>
                  </a:ext>
                </a:extLst>
              </a:tr>
              <a:tr h="317500">
                <a:tc>
                  <a:txBody>
                    <a:bodyPr/>
                    <a:lstStyle/>
                    <a:p>
                      <a:pPr algn="just">
                        <a:lnSpc>
                          <a:spcPct val="115000"/>
                        </a:lnSpc>
                        <a:spcAft>
                          <a:spcPts val="1000"/>
                        </a:spcAft>
                      </a:pPr>
                      <a:r>
                        <a:rPr lang="en-GB" sz="1200">
                          <a:effectLst/>
                        </a:rPr>
                        <a:t>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1000"/>
                        </a:spcAft>
                      </a:pPr>
                      <a:r>
                        <a:rPr lang="en-GB" sz="1200">
                          <a:effectLst/>
                        </a:rPr>
                        <a:t>Richard Nixon did not engage personally in a course of conduct or plan designed to delay, impede, and obstruct the investigation of the illegal entry.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800"/>
                        </a:spcAft>
                      </a:pPr>
                      <a:r>
                        <a:rPr lang="en-GB"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800"/>
                        </a:spcAft>
                      </a:pPr>
                      <a:r>
                        <a:rPr lang="en-GB"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269119393"/>
                  </a:ext>
                </a:extLst>
              </a:tr>
              <a:tr h="0">
                <a:tc>
                  <a:txBody>
                    <a:bodyPr/>
                    <a:lstStyle/>
                    <a:p>
                      <a:pPr algn="just">
                        <a:lnSpc>
                          <a:spcPct val="115000"/>
                        </a:lnSpc>
                        <a:spcAft>
                          <a:spcPts val="1000"/>
                        </a:spcAft>
                      </a:pPr>
                      <a:r>
                        <a:rPr lang="en-GB" sz="1200">
                          <a:effectLst/>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1000"/>
                        </a:spcAft>
                      </a:pPr>
                      <a:r>
                        <a:rPr lang="en-GB" sz="1200">
                          <a:effectLst/>
                        </a:rPr>
                        <a:t>Among other charges, Nixon was accused of influencing the testimony of witnesses and potential witnesses.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800"/>
                        </a:spcAft>
                      </a:pPr>
                      <a:r>
                        <a:rPr lang="en-GB"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800"/>
                        </a:spcAft>
                      </a:pPr>
                      <a:r>
                        <a:rPr lang="en-GB"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3861625906"/>
                  </a:ext>
                </a:extLst>
              </a:tr>
            </a:tbl>
          </a:graphicData>
        </a:graphic>
      </p:graphicFrame>
      <p:sp>
        <p:nvSpPr>
          <p:cNvPr id="5"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68042646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VIII Discuss the following questions with a partner.</a:t>
            </a:r>
            <a:r>
              <a:rPr lang="en-US" dirty="0"/>
              <a:t/>
            </a:r>
            <a:br>
              <a:rPr lang="en-US" dirty="0"/>
            </a:br>
            <a:endParaRPr lang="en-US" dirty="0"/>
          </a:p>
        </p:txBody>
      </p:sp>
      <p:sp>
        <p:nvSpPr>
          <p:cNvPr id="3" name="Content Placeholder 2"/>
          <p:cNvSpPr>
            <a:spLocks noGrp="1"/>
          </p:cNvSpPr>
          <p:nvPr>
            <p:ph idx="1"/>
          </p:nvPr>
        </p:nvSpPr>
        <p:spPr/>
        <p:txBody>
          <a:bodyPr/>
          <a:lstStyle/>
          <a:p>
            <a:r>
              <a:rPr lang="en-GB" dirty="0"/>
              <a:t>1. What, in your opinion, should be the requirements for public office?</a:t>
            </a:r>
            <a:endParaRPr lang="en-US" dirty="0"/>
          </a:p>
          <a:p>
            <a:r>
              <a:rPr lang="en-GB" dirty="0"/>
              <a:t>2.  What should be valid reasons for removing public officials from office?</a:t>
            </a:r>
            <a:endParaRPr lang="en-US" dirty="0"/>
          </a:p>
          <a:p>
            <a:endParaRPr lang="en-US" dirty="0"/>
          </a:p>
        </p:txBody>
      </p:sp>
    </p:spTree>
    <p:extLst>
      <p:ext uri="{BB962C8B-B14F-4D97-AF65-F5344CB8AC3E}">
        <p14:creationId xmlns:p14="http://schemas.microsoft.com/office/powerpoint/2010/main" val="36794264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smtClean="0"/>
              <a:t>ELECTORAL COLLEGE</a:t>
            </a:r>
            <a:endParaRPr lang="en-US" dirty="0"/>
          </a:p>
        </p:txBody>
      </p:sp>
      <p:sp>
        <p:nvSpPr>
          <p:cNvPr id="3" name="Content Placeholder 2"/>
          <p:cNvSpPr>
            <a:spLocks noGrp="1"/>
          </p:cNvSpPr>
          <p:nvPr>
            <p:ph idx="1"/>
          </p:nvPr>
        </p:nvSpPr>
        <p:spPr/>
        <p:txBody>
          <a:bodyPr/>
          <a:lstStyle/>
          <a:p>
            <a:r>
              <a:rPr lang="en-GB" dirty="0"/>
              <a:t>On the first Tuesday in November of every fourth year, the people elect the members of </a:t>
            </a:r>
            <a:r>
              <a:rPr lang="en-GB" b="1" dirty="0"/>
              <a:t>the Electoral </a:t>
            </a:r>
            <a:r>
              <a:rPr lang="en-GB" b="1" dirty="0" smtClean="0"/>
              <a:t>College</a:t>
            </a:r>
            <a:r>
              <a:rPr lang="en-GB" dirty="0" smtClean="0"/>
              <a:t>.</a:t>
            </a:r>
            <a:endParaRPr lang="hr-HR" dirty="0" smtClean="0"/>
          </a:p>
          <a:p>
            <a:r>
              <a:rPr lang="en-GB" dirty="0" smtClean="0"/>
              <a:t>Apportioned </a:t>
            </a:r>
            <a:r>
              <a:rPr lang="en-GB" dirty="0"/>
              <a:t>by the population of the 50 states — one for each member of their congressional delegation (with the District of Columbia receiving 3 votes) — these electors then cast the votes for the president. </a:t>
            </a:r>
            <a:endParaRPr lang="hr-HR" dirty="0" smtClean="0"/>
          </a:p>
          <a:p>
            <a:r>
              <a:rPr lang="en-GB" dirty="0" smtClean="0"/>
              <a:t>There </a:t>
            </a:r>
            <a:r>
              <a:rPr lang="en-GB" dirty="0"/>
              <a:t>are currently 538 electors in the Electoral College.</a:t>
            </a:r>
            <a:endParaRPr lang="en-US" dirty="0"/>
          </a:p>
          <a:p>
            <a:endParaRPr lang="en-US" dirty="0"/>
          </a:p>
        </p:txBody>
      </p:sp>
    </p:spTree>
    <p:extLst>
      <p:ext uri="{BB962C8B-B14F-4D97-AF65-F5344CB8AC3E}">
        <p14:creationId xmlns:p14="http://schemas.microsoft.com/office/powerpoint/2010/main" val="2187523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err="1" smtClean="0"/>
              <a:t>Electoral</a:t>
            </a:r>
            <a:r>
              <a:rPr lang="hr-HR" dirty="0" smtClean="0"/>
              <a:t> </a:t>
            </a:r>
            <a:r>
              <a:rPr lang="hr-HR" dirty="0" err="1" smtClean="0"/>
              <a:t>college</a:t>
            </a:r>
            <a:endParaRPr lang="en-US" dirty="0"/>
          </a:p>
        </p:txBody>
      </p:sp>
      <p:sp>
        <p:nvSpPr>
          <p:cNvPr id="3" name="Content Placeholder 2"/>
          <p:cNvSpPr>
            <a:spLocks noGrp="1"/>
          </p:cNvSpPr>
          <p:nvPr>
            <p:ph idx="1"/>
          </p:nvPr>
        </p:nvSpPr>
        <p:spPr/>
        <p:txBody>
          <a:bodyPr/>
          <a:lstStyle/>
          <a:p>
            <a:pPr>
              <a:defRPr/>
            </a:pPr>
            <a:r>
              <a:rPr lang="hr-HR" i="1" dirty="0"/>
              <a:t>https://www.youtube.com/watch?v=yg8DsY1Daz8</a:t>
            </a:r>
            <a:endParaRPr lang="hr-HR" dirty="0"/>
          </a:p>
          <a:p>
            <a:pPr>
              <a:defRPr/>
            </a:pPr>
            <a:endParaRPr lang="hr-HR" i="1" dirty="0"/>
          </a:p>
          <a:p>
            <a:pPr>
              <a:defRPr/>
            </a:pPr>
            <a:r>
              <a:rPr lang="hr-HR" i="1" dirty="0"/>
              <a:t>https://www.youtube.com/watch?v=g5PbodZMA2M</a:t>
            </a:r>
            <a:endParaRPr lang="hr-HR" dirty="0"/>
          </a:p>
        </p:txBody>
      </p:sp>
    </p:spTree>
    <p:extLst>
      <p:ext uri="{BB962C8B-B14F-4D97-AF65-F5344CB8AC3E}">
        <p14:creationId xmlns:p14="http://schemas.microsoft.com/office/powerpoint/2010/main" val="39307558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TM16401375[[fn=Madison]]</Template>
  <TotalTime>606</TotalTime>
  <Words>4411</Words>
  <Application>Microsoft Office PowerPoint</Application>
  <PresentationFormat>Widescreen</PresentationFormat>
  <Paragraphs>367</Paragraphs>
  <Slides>75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75</vt:i4>
      </vt:variant>
    </vt:vector>
  </HeadingPairs>
  <TitlesOfParts>
    <vt:vector size="82" baseType="lpstr">
      <vt:lpstr>Arial</vt:lpstr>
      <vt:lpstr>Calibri</vt:lpstr>
      <vt:lpstr>MS Shell Dlg 2</vt:lpstr>
      <vt:lpstr>Times New Roman</vt:lpstr>
      <vt:lpstr>Wingdings</vt:lpstr>
      <vt:lpstr>Wingdings 3</vt:lpstr>
      <vt:lpstr>Madison</vt:lpstr>
      <vt:lpstr>THE EXECUTIVE BRANCH IN THE U.S.A.</vt:lpstr>
      <vt:lpstr>Discuss the following questions:</vt:lpstr>
      <vt:lpstr>Preview </vt:lpstr>
      <vt:lpstr>Presidential oath</vt:lpstr>
      <vt:lpstr>THE EXECUTIVE BRANCH</vt:lpstr>
      <vt:lpstr>THE PRESIDENT</vt:lpstr>
      <vt:lpstr>Qualifications for the presidency</vt:lpstr>
      <vt:lpstr>ELECTORAL COLLEGE</vt:lpstr>
      <vt:lpstr>Electoral college</vt:lpstr>
      <vt:lpstr>PRESIDENTIAL POWERS</vt:lpstr>
      <vt:lpstr>Executive Powers </vt:lpstr>
      <vt:lpstr>Military Powers  </vt:lpstr>
      <vt:lpstr>Powers in Foreign Affairs </vt:lpstr>
      <vt:lpstr>Legislative Powers </vt:lpstr>
      <vt:lpstr>Pocket veto</vt:lpstr>
      <vt:lpstr>Legislative powers</vt:lpstr>
      <vt:lpstr>Judicial Powers</vt:lpstr>
      <vt:lpstr>The Vice President </vt:lpstr>
      <vt:lpstr>Executive Office of the President </vt:lpstr>
      <vt:lpstr>The Cabinet </vt:lpstr>
      <vt:lpstr>Read the text and answer the following questions:</vt:lpstr>
      <vt:lpstr>II Answer the following questions. </vt:lpstr>
      <vt:lpstr>Provide the terms matching the following definitions</vt:lpstr>
      <vt:lpstr>Provide the terms matching the following definitions</vt:lpstr>
      <vt:lpstr>Provide the terms matching the following definitions</vt:lpstr>
      <vt:lpstr>Provide the terms matching the following definitions</vt:lpstr>
      <vt:lpstr>Provide the terms matching the following definitions</vt:lpstr>
      <vt:lpstr>Provide the terms matching the following definitions</vt:lpstr>
      <vt:lpstr>Provide the terms matching the following definitions</vt:lpstr>
      <vt:lpstr>Provide the terms matching the following definitions</vt:lpstr>
      <vt:lpstr>Read the text once again and complete the following paragraph.</vt:lpstr>
      <vt:lpstr>Match the verbs in the left column with the nouns in the right column.</vt:lpstr>
      <vt:lpstr> Choose from the prepositions: for, by, in, to, on, against to complete the sentences.</vt:lpstr>
      <vt:lpstr>GROUNDS FOR IMPEACHMENT</vt:lpstr>
      <vt:lpstr>Impeachment </vt:lpstr>
      <vt:lpstr>The Impeachment of Andrew Johnson (1868)</vt:lpstr>
      <vt:lpstr>The Impeachment of Andrew Johnson (1868)</vt:lpstr>
      <vt:lpstr>The Resignation of Richard Nixon (1974)</vt:lpstr>
      <vt:lpstr>The Resignation of Richard Nixon (1974)</vt:lpstr>
      <vt:lpstr>The Resignation of Richard Nixon (1974)</vt:lpstr>
      <vt:lpstr>The Impeachment of Bill Clinton (1998)</vt:lpstr>
      <vt:lpstr>The Impeachment of Bill Clinton (1998)</vt:lpstr>
      <vt:lpstr>Modern Impeachment Procedure </vt:lpstr>
      <vt:lpstr>Impeachment procedure</vt:lpstr>
      <vt:lpstr>Impeachment procedure</vt:lpstr>
      <vt:lpstr>Impeachment procedure</vt:lpstr>
      <vt:lpstr>Impeachment procedure</vt:lpstr>
      <vt:lpstr>Provide the terms matching the following definitions</vt:lpstr>
      <vt:lpstr>Provide the terms matching the following definitions</vt:lpstr>
      <vt:lpstr>Provide the terms matching the following definitions</vt:lpstr>
      <vt:lpstr>Provide the terms matching the following definitions</vt:lpstr>
      <vt:lpstr>Provide the terms matching the following definitions</vt:lpstr>
      <vt:lpstr>Read the text and answer the following questions:</vt:lpstr>
      <vt:lpstr>Read the text and answer the following questions:</vt:lpstr>
      <vt:lpstr>Read the Articles of Impeachment against Richard Nixon adopted by House Judiciary Committee on July 27, 1974.   </vt:lpstr>
      <vt:lpstr>Articles of Impeachment</vt:lpstr>
      <vt:lpstr>ARTICLE 1 </vt:lpstr>
      <vt:lpstr>Article 1</vt:lpstr>
      <vt:lpstr>Article 1</vt:lpstr>
      <vt:lpstr>Article 1</vt:lpstr>
      <vt:lpstr>Article 1</vt:lpstr>
      <vt:lpstr>Article 1</vt:lpstr>
      <vt:lpstr>Article 1</vt:lpstr>
      <vt:lpstr>Article 1</vt:lpstr>
      <vt:lpstr>Article 1</vt:lpstr>
      <vt:lpstr>Article 1</vt:lpstr>
      <vt:lpstr>Article 1</vt:lpstr>
      <vt:lpstr>PowerPoint Presentation</vt:lpstr>
      <vt:lpstr>Provide the terms matching the following definitions</vt:lpstr>
      <vt:lpstr>Provide the terms matching the following definitions</vt:lpstr>
      <vt:lpstr>IV Complete the table with words from the text and their related forms</vt:lpstr>
      <vt:lpstr>V Complete the following paragraph with the words: the Constitution, administration, the laws, oath, rights, conduct, powers . </vt:lpstr>
      <vt:lpstr>VI Read Article I carefully and match the verbs in the left column with the nouns in the right column.</vt:lpstr>
      <vt:lpstr>VI I Decide whether the following statements are true or false. If false, provide the correct information. </vt:lpstr>
      <vt:lpstr>VIII Discuss the following questions with a partner.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EXECUTIVE BRANCH IN THE USA</dc:title>
  <dc:creator>Windows User</dc:creator>
  <cp:lastModifiedBy>Lelija Sočanac</cp:lastModifiedBy>
  <cp:revision>42</cp:revision>
  <dcterms:created xsi:type="dcterms:W3CDTF">2019-05-19T12:44:10Z</dcterms:created>
  <dcterms:modified xsi:type="dcterms:W3CDTF">2019-05-20T11:56:50Z</dcterms:modified>
</cp:coreProperties>
</file>