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Economic, Social and Cultural Rights</a:t>
            </a: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612385"/>
            <a:ext cx="3886200" cy="255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432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Single firm conduct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err="1"/>
              <a:t>m</a:t>
            </a:r>
            <a:r>
              <a:rPr lang="hr-HR" dirty="0" err="1" smtClean="0"/>
              <a:t>onopoly</a:t>
            </a:r>
            <a:r>
              <a:rPr lang="hr-HR" dirty="0" smtClean="0"/>
              <a:t> </a:t>
            </a:r>
            <a:r>
              <a:rPr lang="hr-HR" dirty="0" smtClean="0"/>
              <a:t>– </a:t>
            </a:r>
            <a:r>
              <a:rPr lang="hr-HR" dirty="0"/>
              <a:t>a</a:t>
            </a:r>
            <a:r>
              <a:rPr lang="en-US" dirty="0" smtClean="0"/>
              <a:t> </a:t>
            </a:r>
            <a:r>
              <a:rPr lang="en-US" dirty="0"/>
              <a:t>situation in which a single company or group owns all or nearly all of the market for a given type of product or service</a:t>
            </a:r>
            <a:br>
              <a:rPr lang="en-US" dirty="0"/>
            </a:br>
            <a:endParaRPr lang="hr-HR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505200"/>
            <a:ext cx="4419600" cy="2620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1153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Social Rights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rights</a:t>
            </a:r>
            <a:r>
              <a:rPr lang="hr-HR" dirty="0" smtClean="0"/>
              <a:t> </a:t>
            </a:r>
            <a:r>
              <a:rPr lang="hr-HR" dirty="0" smtClean="0"/>
              <a:t>necessary for full participation in the life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society</a:t>
            </a:r>
            <a:endParaRPr lang="hr-HR" dirty="0" smtClean="0"/>
          </a:p>
          <a:p>
            <a:r>
              <a:rPr lang="hr-HR" dirty="0" err="1" smtClean="0"/>
              <a:t>right</a:t>
            </a:r>
            <a:r>
              <a:rPr lang="hr-HR" dirty="0" smtClean="0"/>
              <a:t> </a:t>
            </a:r>
            <a:r>
              <a:rPr lang="hr-HR" dirty="0" smtClean="0"/>
              <a:t>to work, found and </a:t>
            </a:r>
            <a:r>
              <a:rPr lang="hr-HR" dirty="0" err="1" smtClean="0"/>
              <a:t>maintain</a:t>
            </a:r>
            <a:r>
              <a:rPr lang="hr-HR" dirty="0" smtClean="0"/>
              <a:t> </a:t>
            </a:r>
            <a:r>
              <a:rPr lang="hr-HR" dirty="0" smtClean="0"/>
              <a:t>a </a:t>
            </a:r>
            <a:r>
              <a:rPr lang="hr-HR" dirty="0" err="1" smtClean="0"/>
              <a:t>family</a:t>
            </a:r>
            <a:r>
              <a:rPr lang="hr-HR" dirty="0" smtClean="0"/>
              <a:t>, </a:t>
            </a:r>
            <a:r>
              <a:rPr lang="hr-HR" dirty="0" err="1" smtClean="0"/>
              <a:t>health</a:t>
            </a:r>
            <a:r>
              <a:rPr lang="hr-HR" dirty="0" smtClean="0"/>
              <a:t> </a:t>
            </a:r>
            <a:r>
              <a:rPr lang="hr-HR" dirty="0" smtClean="0"/>
              <a:t>care</a:t>
            </a:r>
            <a:r>
              <a:rPr lang="hr-HR" dirty="0" smtClean="0"/>
              <a:t>, privacy...</a:t>
            </a: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3657600"/>
            <a:ext cx="1752600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9255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Right to work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err="1"/>
              <a:t>b</a:t>
            </a:r>
            <a:r>
              <a:rPr lang="hr-HR" dirty="0" err="1" smtClean="0"/>
              <a:t>elief</a:t>
            </a:r>
            <a:r>
              <a:rPr lang="hr-HR" dirty="0" smtClean="0"/>
              <a:t> </a:t>
            </a:r>
            <a:r>
              <a:rPr lang="hr-HR" dirty="0" smtClean="0"/>
              <a:t>that everyone has the right to work and can’t be prevented from doing so</a:t>
            </a:r>
          </a:p>
          <a:p>
            <a:endParaRPr lang="hr-H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505200"/>
            <a:ext cx="5486400" cy="2262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2596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 Croatia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e</a:t>
            </a:r>
            <a:r>
              <a:rPr lang="hr-HR" dirty="0" err="1" smtClean="0"/>
              <a:t>veryone</a:t>
            </a:r>
            <a:r>
              <a:rPr lang="hr-HR" dirty="0" smtClean="0"/>
              <a:t> </a:t>
            </a:r>
            <a:r>
              <a:rPr lang="hr-HR" dirty="0" smtClean="0"/>
              <a:t>has the right to work</a:t>
            </a:r>
          </a:p>
          <a:p>
            <a:r>
              <a:rPr lang="hr-HR" dirty="0" err="1"/>
              <a:t>s</a:t>
            </a:r>
            <a:r>
              <a:rPr lang="hr-HR" dirty="0" err="1" smtClean="0"/>
              <a:t>alary</a:t>
            </a:r>
            <a:r>
              <a:rPr lang="hr-HR" dirty="0" smtClean="0"/>
              <a:t> </a:t>
            </a:r>
            <a:r>
              <a:rPr lang="hr-HR" dirty="0" smtClean="0"/>
              <a:t>– should be enough to provide for the individual and their family</a:t>
            </a:r>
          </a:p>
          <a:p>
            <a:r>
              <a:rPr lang="hr-HR" dirty="0" err="1"/>
              <a:t>r</a:t>
            </a:r>
            <a:r>
              <a:rPr lang="hr-HR" dirty="0" err="1" smtClean="0"/>
              <a:t>ight</a:t>
            </a:r>
            <a:r>
              <a:rPr lang="hr-HR" dirty="0" smtClean="0"/>
              <a:t> </a:t>
            </a:r>
            <a:r>
              <a:rPr lang="hr-HR" dirty="0" smtClean="0"/>
              <a:t>to join </a:t>
            </a:r>
            <a:r>
              <a:rPr lang="hr-HR" dirty="0" err="1" smtClean="0"/>
              <a:t>trade</a:t>
            </a:r>
            <a:r>
              <a:rPr lang="hr-HR" dirty="0" smtClean="0"/>
              <a:t> </a:t>
            </a:r>
            <a:r>
              <a:rPr lang="hr-HR" dirty="0" err="1" smtClean="0"/>
              <a:t>unions</a:t>
            </a:r>
            <a:r>
              <a:rPr lang="hr-HR" dirty="0" smtClean="0"/>
              <a:t>            </a:t>
            </a:r>
            <a:r>
              <a:rPr lang="en-US" dirty="0"/>
              <a:t>an organized association of workers in a trade, group of trades, or profession, formed to protect and further their rights and interests</a:t>
            </a:r>
            <a:endParaRPr lang="hr-HR" dirty="0"/>
          </a:p>
        </p:txBody>
      </p:sp>
      <p:sp>
        <p:nvSpPr>
          <p:cNvPr id="4" name="Right Arrow 3"/>
          <p:cNvSpPr/>
          <p:nvPr/>
        </p:nvSpPr>
        <p:spPr>
          <a:xfrm>
            <a:off x="5105400" y="337854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43415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Collective bargaining agreement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a</a:t>
            </a:r>
            <a:r>
              <a:rPr lang="hr-HR" dirty="0" err="1" smtClean="0"/>
              <a:t>n</a:t>
            </a:r>
            <a:r>
              <a:rPr lang="hr-HR" dirty="0" smtClean="0"/>
              <a:t> </a:t>
            </a:r>
            <a:r>
              <a:rPr lang="hr-HR" dirty="0" smtClean="0"/>
              <a:t>agreement between trade unions and employers </a:t>
            </a:r>
          </a:p>
          <a:p>
            <a:endParaRPr lang="hr-HR" dirty="0"/>
          </a:p>
          <a:p>
            <a:r>
              <a:rPr lang="hr-HR" dirty="0" err="1"/>
              <a:t>d</a:t>
            </a:r>
            <a:r>
              <a:rPr lang="hr-HR" dirty="0" err="1" smtClean="0"/>
              <a:t>etermines</a:t>
            </a:r>
            <a:r>
              <a:rPr lang="hr-HR" dirty="0" smtClean="0"/>
              <a:t>: salaries, working hours, promotions, benefits...</a:t>
            </a:r>
          </a:p>
          <a:p>
            <a:r>
              <a:rPr lang="hr-HR" dirty="0" err="1" smtClean="0"/>
              <a:t>cannot</a:t>
            </a:r>
            <a:r>
              <a:rPr lang="hr-HR" dirty="0" smtClean="0"/>
              <a:t> </a:t>
            </a:r>
            <a:r>
              <a:rPr lang="hr-HR" dirty="0" smtClean="0"/>
              <a:t>go against laws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438919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Fixed term employment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f</a:t>
            </a:r>
            <a:r>
              <a:rPr lang="hr-HR" dirty="0" smtClean="0"/>
              <a:t>or </a:t>
            </a:r>
            <a:r>
              <a:rPr lang="hr-HR" dirty="0" smtClean="0"/>
              <a:t>a specified period (or until the job is done)</a:t>
            </a:r>
          </a:p>
          <a:p>
            <a:r>
              <a:rPr lang="hr-HR" dirty="0" err="1" smtClean="0"/>
              <a:t>needs</a:t>
            </a:r>
            <a:r>
              <a:rPr lang="hr-HR" dirty="0" smtClean="0"/>
              <a:t> </a:t>
            </a:r>
            <a:r>
              <a:rPr lang="hr-HR" dirty="0" smtClean="0"/>
              <a:t>a valid reason</a:t>
            </a:r>
          </a:p>
          <a:p>
            <a:r>
              <a:rPr lang="hr-HR" dirty="0" err="1" smtClean="0"/>
              <a:t>cannot</a:t>
            </a:r>
            <a:r>
              <a:rPr lang="hr-HR" dirty="0" smtClean="0"/>
              <a:t> </a:t>
            </a:r>
            <a:r>
              <a:rPr lang="hr-HR" dirty="0" smtClean="0"/>
              <a:t>last more than three years</a:t>
            </a: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412" y="3733800"/>
            <a:ext cx="2543175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511267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Full-time employment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m</a:t>
            </a:r>
            <a:r>
              <a:rPr lang="hr-HR" dirty="0" smtClean="0"/>
              <a:t>ore </a:t>
            </a:r>
            <a:r>
              <a:rPr lang="hr-HR" dirty="0" smtClean="0"/>
              <a:t>secure than fixed term employment</a:t>
            </a:r>
          </a:p>
          <a:p>
            <a:r>
              <a:rPr lang="hr-HR" dirty="0"/>
              <a:t>m</a:t>
            </a:r>
            <a:r>
              <a:rPr lang="hr-HR" dirty="0" smtClean="0"/>
              <a:t>ore </a:t>
            </a:r>
            <a:r>
              <a:rPr lang="hr-HR" dirty="0" smtClean="0"/>
              <a:t>benefits (annual leave, sick leave, health insurance)</a:t>
            </a:r>
          </a:p>
          <a:p>
            <a:r>
              <a:rPr lang="hr-HR" dirty="0" err="1"/>
              <a:t>t</a:t>
            </a:r>
            <a:r>
              <a:rPr lang="hr-HR" dirty="0" err="1" smtClean="0"/>
              <a:t>erminating</a:t>
            </a:r>
            <a:r>
              <a:rPr lang="hr-HR" dirty="0" smtClean="0"/>
              <a:t> </a:t>
            </a:r>
            <a:r>
              <a:rPr lang="hr-HR" dirty="0" smtClean="0"/>
              <a:t>the contract – termination period and severance pay</a:t>
            </a: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4063159"/>
            <a:ext cx="3124200" cy="2075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691536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Cultural rights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human rights that aim at assuring the enjoyment </a:t>
            </a:r>
            <a:r>
              <a:rPr lang="en-US" dirty="0" smtClean="0"/>
              <a:t>of</a:t>
            </a:r>
            <a:r>
              <a:rPr lang="hr-HR" dirty="0" smtClean="0"/>
              <a:t> </a:t>
            </a:r>
            <a:r>
              <a:rPr lang="en-US" dirty="0" smtClean="0"/>
              <a:t>culture</a:t>
            </a:r>
            <a:r>
              <a:rPr lang="en-US" dirty="0"/>
              <a:t> and its components in conditions of equality, human dignity </a:t>
            </a:r>
            <a:r>
              <a:rPr lang="en-US" dirty="0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non-discrimination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3557918"/>
            <a:ext cx="3352800" cy="256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477183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Universal Declaratin of Human Rights: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dirty="0" smtClean="0"/>
              <a:t>”</a:t>
            </a:r>
            <a:r>
              <a:rPr lang="hr-HR" dirty="0" err="1" smtClean="0"/>
              <a:t>Everyone</a:t>
            </a:r>
            <a:r>
              <a:rPr lang="hr-HR" dirty="0" smtClean="0"/>
              <a:t> </a:t>
            </a:r>
            <a:r>
              <a:rPr lang="hr-HR" dirty="0" smtClean="0"/>
              <a:t>has the right to education. Education shall be directed to the full development of the human personality and to the strengthening of respect for human rights and fundamental freedom.”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87578278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Right to education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</a:t>
            </a:r>
            <a:r>
              <a:rPr lang="hr-HR" dirty="0" smtClean="0"/>
              <a:t> </a:t>
            </a:r>
            <a:r>
              <a:rPr lang="hr-HR" dirty="0" smtClean="0"/>
              <a:t>universal entitlement to education</a:t>
            </a:r>
          </a:p>
          <a:p>
            <a:r>
              <a:rPr lang="hr-HR" dirty="0" err="1"/>
              <a:t>p</a:t>
            </a:r>
            <a:r>
              <a:rPr lang="hr-HR" dirty="0" err="1" smtClean="0"/>
              <a:t>romotes</a:t>
            </a:r>
            <a:r>
              <a:rPr lang="hr-HR" dirty="0" smtClean="0"/>
              <a:t> </a:t>
            </a:r>
            <a:r>
              <a:rPr lang="hr-HR" dirty="0" smtClean="0"/>
              <a:t>individual freedom and development</a:t>
            </a:r>
          </a:p>
          <a:p>
            <a:r>
              <a:rPr lang="hr-HR" dirty="0"/>
              <a:t>f</a:t>
            </a:r>
            <a:r>
              <a:rPr lang="hr-HR" dirty="0" smtClean="0"/>
              <a:t>ree </a:t>
            </a:r>
            <a:r>
              <a:rPr lang="hr-HR" dirty="0" smtClean="0"/>
              <a:t>primary and secondary education</a:t>
            </a: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3886199"/>
            <a:ext cx="3810000" cy="223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55407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Economic, Social and Cultural Rights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c</a:t>
            </a:r>
            <a:r>
              <a:rPr lang="hr-HR" dirty="0" err="1" smtClean="0"/>
              <a:t>oncern</a:t>
            </a:r>
            <a:r>
              <a:rPr lang="hr-HR" dirty="0" smtClean="0"/>
              <a:t> </a:t>
            </a:r>
            <a:r>
              <a:rPr lang="hr-HR" dirty="0" smtClean="0"/>
              <a:t>the dignity of human beings</a:t>
            </a:r>
          </a:p>
          <a:p>
            <a:endParaRPr lang="hr-HR" dirty="0" smtClean="0"/>
          </a:p>
          <a:p>
            <a:r>
              <a:rPr lang="hr-HR" dirty="0" err="1"/>
              <a:t>i</a:t>
            </a:r>
            <a:r>
              <a:rPr lang="hr-HR" dirty="0" err="1" smtClean="0"/>
              <a:t>deas</a:t>
            </a:r>
            <a:r>
              <a:rPr lang="hr-HR" dirty="0" smtClean="0"/>
              <a:t> </a:t>
            </a:r>
            <a:r>
              <a:rPr lang="hr-HR" dirty="0" smtClean="0"/>
              <a:t>of equality and access to essential social and economic goods and opportunities</a:t>
            </a: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114800"/>
            <a:ext cx="6096000" cy="193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8876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Vocabulary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err="1"/>
              <a:t>a</a:t>
            </a:r>
            <a:r>
              <a:rPr lang="hr-HR" dirty="0" err="1" smtClean="0"/>
              <a:t>nnual</a:t>
            </a:r>
            <a:r>
              <a:rPr lang="hr-HR" dirty="0" smtClean="0"/>
              <a:t> </a:t>
            </a:r>
            <a:r>
              <a:rPr lang="hr-HR" dirty="0" err="1" smtClean="0"/>
              <a:t>leave</a:t>
            </a:r>
            <a:endParaRPr lang="hr-HR" dirty="0" smtClean="0"/>
          </a:p>
          <a:p>
            <a:r>
              <a:rPr lang="hr-HR" dirty="0" err="1"/>
              <a:t>a</a:t>
            </a:r>
            <a:r>
              <a:rPr lang="hr-HR" dirty="0" err="1" smtClean="0"/>
              <a:t>nticompetitive</a:t>
            </a:r>
            <a:r>
              <a:rPr lang="hr-HR" dirty="0" smtClean="0"/>
              <a:t> </a:t>
            </a:r>
            <a:r>
              <a:rPr lang="hr-HR" dirty="0" err="1" smtClean="0"/>
              <a:t>practices</a:t>
            </a:r>
            <a:endParaRPr lang="hr-HR" dirty="0" smtClean="0"/>
          </a:p>
          <a:p>
            <a:r>
              <a:rPr lang="hr-HR" dirty="0" err="1"/>
              <a:t>a</a:t>
            </a:r>
            <a:r>
              <a:rPr lang="hr-HR" dirty="0" err="1" smtClean="0"/>
              <a:t>ntimonopoly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hr-HR" dirty="0" smtClean="0"/>
          </a:p>
          <a:p>
            <a:r>
              <a:rPr lang="hr-HR" dirty="0" err="1"/>
              <a:t>a</a:t>
            </a:r>
            <a:r>
              <a:rPr lang="hr-HR" dirty="0" err="1" smtClean="0"/>
              <a:t>ntitrust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hr-HR" dirty="0" smtClean="0"/>
          </a:p>
          <a:p>
            <a:r>
              <a:rPr lang="hr-HR" dirty="0" err="1"/>
              <a:t>c</a:t>
            </a:r>
            <a:r>
              <a:rPr lang="hr-HR" dirty="0" err="1" smtClean="0"/>
              <a:t>ollective</a:t>
            </a:r>
            <a:r>
              <a:rPr lang="hr-HR" dirty="0" smtClean="0"/>
              <a:t> </a:t>
            </a:r>
            <a:r>
              <a:rPr lang="hr-HR" dirty="0" err="1" smtClean="0"/>
              <a:t>bargaining</a:t>
            </a:r>
            <a:endParaRPr lang="hr-HR" dirty="0" smtClean="0"/>
          </a:p>
          <a:p>
            <a:r>
              <a:rPr lang="hr-HR" dirty="0" err="1"/>
              <a:t>c</a:t>
            </a:r>
            <a:r>
              <a:rPr lang="hr-HR" dirty="0" err="1" smtClean="0"/>
              <a:t>ompetition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hr-HR" dirty="0" smtClean="0"/>
          </a:p>
          <a:p>
            <a:r>
              <a:rPr lang="hr-HR" dirty="0" err="1"/>
              <a:t>e</a:t>
            </a:r>
            <a:r>
              <a:rPr lang="hr-HR" dirty="0" err="1" smtClean="0"/>
              <a:t>nterpreneurial</a:t>
            </a:r>
            <a:r>
              <a:rPr lang="hr-HR" dirty="0" smtClean="0"/>
              <a:t> </a:t>
            </a:r>
            <a:r>
              <a:rPr lang="hr-HR" dirty="0" err="1" smtClean="0"/>
              <a:t>freedom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dirty="0" err="1"/>
              <a:t>f</a:t>
            </a:r>
            <a:r>
              <a:rPr lang="hr-HR" dirty="0" err="1" smtClean="0"/>
              <a:t>ixed</a:t>
            </a:r>
            <a:r>
              <a:rPr lang="hr-HR" dirty="0" smtClean="0"/>
              <a:t> </a:t>
            </a:r>
            <a:r>
              <a:rPr lang="hr-HR" dirty="0" err="1" smtClean="0"/>
              <a:t>term</a:t>
            </a:r>
            <a:r>
              <a:rPr lang="hr-HR" dirty="0" smtClean="0"/>
              <a:t> </a:t>
            </a:r>
            <a:r>
              <a:rPr lang="hr-HR" dirty="0" err="1" smtClean="0"/>
              <a:t>emplyoment</a:t>
            </a:r>
            <a:endParaRPr lang="hr-HR" dirty="0" smtClean="0"/>
          </a:p>
          <a:p>
            <a:r>
              <a:rPr lang="hr-HR" dirty="0" err="1"/>
              <a:t>f</a:t>
            </a:r>
            <a:r>
              <a:rPr lang="hr-HR" dirty="0" err="1" smtClean="0"/>
              <a:t>ull</a:t>
            </a:r>
            <a:r>
              <a:rPr lang="hr-HR" dirty="0" smtClean="0"/>
              <a:t>-time </a:t>
            </a:r>
            <a:r>
              <a:rPr lang="hr-HR" dirty="0" err="1" smtClean="0"/>
              <a:t>employment</a:t>
            </a:r>
            <a:endParaRPr lang="hr-HR" dirty="0" smtClean="0"/>
          </a:p>
          <a:p>
            <a:r>
              <a:rPr lang="hr-HR" dirty="0" err="1" smtClean="0"/>
              <a:t>health</a:t>
            </a:r>
            <a:r>
              <a:rPr lang="hr-HR" dirty="0" smtClean="0"/>
              <a:t> </a:t>
            </a:r>
            <a:r>
              <a:rPr lang="hr-HR" dirty="0" err="1" smtClean="0"/>
              <a:t>insurance</a:t>
            </a:r>
            <a:endParaRPr lang="hr-HR" dirty="0" smtClean="0"/>
          </a:p>
          <a:p>
            <a:r>
              <a:rPr lang="hr-HR" dirty="0" err="1"/>
              <a:t>m</a:t>
            </a:r>
            <a:r>
              <a:rPr lang="hr-HR" dirty="0" err="1" smtClean="0"/>
              <a:t>arket</a:t>
            </a:r>
            <a:r>
              <a:rPr lang="hr-HR" dirty="0" smtClean="0"/>
              <a:t> </a:t>
            </a:r>
            <a:r>
              <a:rPr lang="hr-HR" dirty="0" err="1" smtClean="0"/>
              <a:t>competition</a:t>
            </a:r>
            <a:endParaRPr lang="hr-HR" dirty="0" smtClean="0"/>
          </a:p>
          <a:p>
            <a:r>
              <a:rPr lang="hr-HR" dirty="0" err="1"/>
              <a:t>s</a:t>
            </a:r>
            <a:r>
              <a:rPr lang="hr-HR" dirty="0" err="1" smtClean="0"/>
              <a:t>everance</a:t>
            </a:r>
            <a:r>
              <a:rPr lang="hr-HR" dirty="0" smtClean="0"/>
              <a:t> </a:t>
            </a:r>
            <a:r>
              <a:rPr lang="hr-HR" dirty="0" err="1" smtClean="0"/>
              <a:t>pay</a:t>
            </a:r>
            <a:endParaRPr lang="hr-HR" dirty="0" smtClean="0"/>
          </a:p>
          <a:p>
            <a:r>
              <a:rPr lang="hr-HR" dirty="0" err="1"/>
              <a:t>s</a:t>
            </a:r>
            <a:r>
              <a:rPr lang="hr-HR" dirty="0" err="1" smtClean="0"/>
              <a:t>ick</a:t>
            </a:r>
            <a:r>
              <a:rPr lang="hr-HR" dirty="0" smtClean="0"/>
              <a:t> </a:t>
            </a:r>
            <a:r>
              <a:rPr lang="hr-HR" dirty="0" err="1" smtClean="0"/>
              <a:t>leave</a:t>
            </a:r>
            <a:endParaRPr lang="hr-HR" dirty="0" smtClean="0"/>
          </a:p>
          <a:p>
            <a:r>
              <a:rPr lang="hr-HR" dirty="0" err="1"/>
              <a:t>t</a:t>
            </a:r>
            <a:r>
              <a:rPr lang="hr-HR" dirty="0" err="1" smtClean="0"/>
              <a:t>rade</a:t>
            </a:r>
            <a:r>
              <a:rPr lang="hr-HR" dirty="0" smtClean="0"/>
              <a:t> </a:t>
            </a:r>
            <a:r>
              <a:rPr lang="hr-HR" dirty="0" err="1" smtClean="0"/>
              <a:t>union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618771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Thank</a:t>
            </a:r>
            <a:r>
              <a:rPr lang="hr-HR" dirty="0" smtClean="0"/>
              <a:t> </a:t>
            </a:r>
            <a:r>
              <a:rPr lang="hr-HR" dirty="0" err="1" smtClean="0"/>
              <a:t>you</a:t>
            </a:r>
            <a:r>
              <a:rPr lang="hr-HR" dirty="0" smtClean="0"/>
              <a:t>!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0814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Economic Rights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e</a:t>
            </a:r>
            <a:r>
              <a:rPr lang="hr-HR" dirty="0" err="1" smtClean="0"/>
              <a:t>conomic</a:t>
            </a:r>
            <a:r>
              <a:rPr lang="hr-HR" dirty="0" smtClean="0"/>
              <a:t> </a:t>
            </a:r>
            <a:r>
              <a:rPr lang="hr-HR" dirty="0" smtClean="0"/>
              <a:t>rights – legal claim on potential property rights</a:t>
            </a:r>
          </a:p>
          <a:p>
            <a:endParaRPr lang="hr-HR" dirty="0" smtClean="0"/>
          </a:p>
          <a:p>
            <a:r>
              <a:rPr lang="hr-HR" dirty="0" err="1"/>
              <a:t>p</a:t>
            </a:r>
            <a:r>
              <a:rPr lang="hr-HR" dirty="0" err="1" smtClean="0"/>
              <a:t>roperty</a:t>
            </a:r>
            <a:r>
              <a:rPr lang="hr-HR" dirty="0" smtClean="0"/>
              <a:t> </a:t>
            </a:r>
            <a:r>
              <a:rPr lang="hr-HR" dirty="0" smtClean="0"/>
              <a:t>rights – legal claim on wealth that already exists</a:t>
            </a: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3905346"/>
            <a:ext cx="3810000" cy="239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8027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Economic rights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rights</a:t>
            </a:r>
            <a:r>
              <a:rPr lang="hr-HR" dirty="0" smtClean="0"/>
              <a:t> </a:t>
            </a:r>
            <a:r>
              <a:rPr lang="hr-HR" dirty="0" smtClean="0"/>
              <a:t>that provide people with opportunities for creating wealth</a:t>
            </a:r>
          </a:p>
          <a:p>
            <a:r>
              <a:rPr lang="hr-HR" dirty="0" err="1" smtClean="0"/>
              <a:t>right</a:t>
            </a:r>
            <a:r>
              <a:rPr lang="hr-HR" dirty="0" smtClean="0"/>
              <a:t> </a:t>
            </a:r>
            <a:r>
              <a:rPr lang="hr-HR" dirty="0" smtClean="0"/>
              <a:t>to an adequate standard of living, housing, </a:t>
            </a:r>
            <a:r>
              <a:rPr lang="hr-HR" dirty="0" err="1" smtClean="0"/>
              <a:t>pension</a:t>
            </a:r>
            <a:r>
              <a:rPr lang="hr-HR" dirty="0" smtClean="0"/>
              <a:t>...</a:t>
            </a:r>
          </a:p>
          <a:p>
            <a:endParaRPr lang="hr-HR" dirty="0"/>
          </a:p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888887"/>
            <a:ext cx="3505200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7740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Entrepreneurial freedom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f</a:t>
            </a:r>
            <a:r>
              <a:rPr lang="hr-HR" dirty="0" err="1" smtClean="0"/>
              <a:t>reedom</a:t>
            </a:r>
            <a:r>
              <a:rPr lang="hr-HR" dirty="0" smtClean="0"/>
              <a:t> </a:t>
            </a:r>
            <a:r>
              <a:rPr lang="hr-HR" dirty="0" smtClean="0"/>
              <a:t>to go into business for yourself</a:t>
            </a:r>
          </a:p>
          <a:p>
            <a:endParaRPr lang="hr-HR" dirty="0" smtClean="0"/>
          </a:p>
          <a:p>
            <a:r>
              <a:rPr lang="hr-HR" dirty="0" err="1"/>
              <a:t>e</a:t>
            </a:r>
            <a:r>
              <a:rPr lang="hr-HR" dirty="0" err="1" smtClean="0"/>
              <a:t>xistence</a:t>
            </a:r>
            <a:r>
              <a:rPr lang="hr-HR" dirty="0" smtClean="0"/>
              <a:t> </a:t>
            </a:r>
            <a:r>
              <a:rPr lang="hr-HR" dirty="0" smtClean="0"/>
              <a:t>of rights = existence of responsibilities</a:t>
            </a:r>
          </a:p>
          <a:p>
            <a:pPr lvl="1"/>
            <a:r>
              <a:rPr lang="hr-HR" dirty="0" err="1"/>
              <a:t>e</a:t>
            </a:r>
            <a:r>
              <a:rPr lang="hr-HR" dirty="0" err="1" smtClean="0"/>
              <a:t>nsures</a:t>
            </a:r>
            <a:r>
              <a:rPr lang="hr-HR" dirty="0" smtClean="0"/>
              <a:t> </a:t>
            </a:r>
            <a:r>
              <a:rPr lang="hr-HR" dirty="0" smtClean="0"/>
              <a:t>legal equality in the market</a:t>
            </a:r>
          </a:p>
        </p:txBody>
      </p:sp>
    </p:spTree>
    <p:extLst>
      <p:ext uri="{BB962C8B-B14F-4D97-AF65-F5344CB8AC3E}">
        <p14:creationId xmlns:p14="http://schemas.microsoft.com/office/powerpoint/2010/main" val="19295963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Competition law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</a:t>
            </a:r>
            <a:r>
              <a:rPr lang="en-US" dirty="0" err="1" smtClean="0"/>
              <a:t>ntitrust</a:t>
            </a:r>
            <a:r>
              <a:rPr lang="en-US" dirty="0" smtClean="0"/>
              <a:t> </a:t>
            </a:r>
            <a:r>
              <a:rPr lang="en-US" dirty="0" smtClean="0"/>
              <a:t>law, antimonopoly law</a:t>
            </a:r>
          </a:p>
          <a:p>
            <a:endParaRPr lang="hr-HR" dirty="0" smtClean="0"/>
          </a:p>
          <a:p>
            <a:r>
              <a:rPr lang="hr-HR" dirty="0" err="1"/>
              <a:t>m</a:t>
            </a:r>
            <a:r>
              <a:rPr lang="hr-HR" dirty="0" err="1" smtClean="0"/>
              <a:t>aintains</a:t>
            </a:r>
            <a:r>
              <a:rPr lang="hr-HR" dirty="0" smtClean="0"/>
              <a:t> </a:t>
            </a:r>
            <a:r>
              <a:rPr lang="hr-HR" dirty="0" smtClean="0"/>
              <a:t>and promotes market competition</a:t>
            </a:r>
          </a:p>
          <a:p>
            <a:r>
              <a:rPr lang="hr-HR" dirty="0" err="1" smtClean="0"/>
              <a:t>re</a:t>
            </a:r>
            <a:r>
              <a:rPr lang="hr-HR" dirty="0" err="1" smtClean="0"/>
              <a:t>gulates</a:t>
            </a:r>
            <a:r>
              <a:rPr lang="hr-HR" dirty="0" smtClean="0"/>
              <a:t> </a:t>
            </a:r>
            <a:r>
              <a:rPr lang="hr-HR" dirty="0" smtClean="0"/>
              <a:t>anticompetitive practices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4030663"/>
            <a:ext cx="35242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7559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Market competition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r</a:t>
            </a:r>
            <a:r>
              <a:rPr lang="hr-HR" dirty="0" err="1" smtClean="0"/>
              <a:t>ivalry</a:t>
            </a:r>
            <a:r>
              <a:rPr lang="hr-HR" dirty="0" smtClean="0"/>
              <a:t> </a:t>
            </a:r>
            <a:r>
              <a:rPr lang="hr-HR" dirty="0" smtClean="0"/>
              <a:t>among parties to get a bigger share of a </a:t>
            </a:r>
            <a:r>
              <a:rPr lang="hr-HR" dirty="0" err="1" smtClean="0"/>
              <a:t>market</a:t>
            </a:r>
            <a:endParaRPr lang="hr-HR" dirty="0"/>
          </a:p>
          <a:p>
            <a:r>
              <a:rPr lang="hr-HR" dirty="0" err="1"/>
              <a:t>c</a:t>
            </a:r>
            <a:r>
              <a:rPr lang="hr-HR" dirty="0" err="1" smtClean="0"/>
              <a:t>hanging</a:t>
            </a:r>
            <a:r>
              <a:rPr lang="hr-HR" dirty="0" smtClean="0"/>
              <a:t> </a:t>
            </a:r>
            <a:r>
              <a:rPr lang="hr-HR" dirty="0" smtClean="0"/>
              <a:t>elements – price, product, promotion...</a:t>
            </a: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3283677"/>
            <a:ext cx="3019425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6784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Anticompetitive pracitce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t</a:t>
            </a:r>
            <a:r>
              <a:rPr lang="hr-HR" dirty="0" smtClean="0"/>
              <a:t>o </a:t>
            </a:r>
            <a:r>
              <a:rPr lang="hr-HR" dirty="0" smtClean="0"/>
              <a:t>prevent competition in the market</a:t>
            </a:r>
          </a:p>
          <a:p>
            <a:endParaRPr lang="hr-HR" dirty="0"/>
          </a:p>
          <a:p>
            <a:r>
              <a:rPr lang="hr-HR" dirty="0" err="1"/>
              <a:t>d</a:t>
            </a:r>
            <a:r>
              <a:rPr lang="hr-HR" dirty="0" err="1" smtClean="0"/>
              <a:t>ealings</a:t>
            </a:r>
            <a:r>
              <a:rPr lang="hr-HR" dirty="0" smtClean="0"/>
              <a:t> </a:t>
            </a:r>
            <a:r>
              <a:rPr lang="hr-HR" dirty="0" smtClean="0"/>
              <a:t>with competitors</a:t>
            </a:r>
          </a:p>
          <a:p>
            <a:r>
              <a:rPr lang="hr-HR" dirty="0"/>
              <a:t>s</a:t>
            </a:r>
            <a:r>
              <a:rPr lang="hr-HR" dirty="0" smtClean="0"/>
              <a:t>ingle </a:t>
            </a:r>
            <a:r>
              <a:rPr lang="hr-HR" dirty="0" smtClean="0"/>
              <a:t>firm conduct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3505200"/>
            <a:ext cx="2539682" cy="2425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1593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Dealings with competitors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p</a:t>
            </a:r>
            <a:r>
              <a:rPr lang="hr-HR" dirty="0" err="1" smtClean="0"/>
              <a:t>rice</a:t>
            </a:r>
            <a:r>
              <a:rPr lang="hr-HR" dirty="0" smtClean="0"/>
              <a:t> </a:t>
            </a:r>
            <a:r>
              <a:rPr lang="hr-HR" dirty="0" smtClean="0"/>
              <a:t>fixing</a:t>
            </a:r>
          </a:p>
          <a:p>
            <a:r>
              <a:rPr lang="hr-HR" dirty="0" err="1"/>
              <a:t>d</a:t>
            </a:r>
            <a:r>
              <a:rPr lang="hr-HR" dirty="0" err="1" smtClean="0"/>
              <a:t>ividing</a:t>
            </a:r>
            <a:r>
              <a:rPr lang="hr-HR" dirty="0" smtClean="0"/>
              <a:t> </a:t>
            </a:r>
            <a:r>
              <a:rPr lang="hr-HR" dirty="0" smtClean="0"/>
              <a:t>markets</a:t>
            </a:r>
          </a:p>
          <a:p>
            <a:r>
              <a:rPr lang="hr-HR" dirty="0" err="1"/>
              <a:t>b</a:t>
            </a:r>
            <a:r>
              <a:rPr lang="hr-HR" dirty="0" err="1" smtClean="0"/>
              <a:t>id</a:t>
            </a:r>
            <a:r>
              <a:rPr lang="hr-HR" dirty="0" smtClean="0"/>
              <a:t> </a:t>
            </a:r>
            <a:r>
              <a:rPr lang="hr-HR" dirty="0" smtClean="0"/>
              <a:t>rigging</a:t>
            </a:r>
          </a:p>
          <a:p>
            <a:r>
              <a:rPr lang="hr-HR" dirty="0" err="1"/>
              <a:t>g</a:t>
            </a:r>
            <a:r>
              <a:rPr lang="hr-HR" dirty="0" err="1" smtClean="0"/>
              <a:t>roup</a:t>
            </a:r>
            <a:r>
              <a:rPr lang="hr-HR" dirty="0" smtClean="0"/>
              <a:t> </a:t>
            </a:r>
            <a:r>
              <a:rPr lang="hr-HR" dirty="0" err="1" smtClean="0"/>
              <a:t>boycotts</a:t>
            </a:r>
            <a:endParaRPr lang="hr-HR" dirty="0" smtClean="0"/>
          </a:p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038600"/>
            <a:ext cx="70866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2003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449</Words>
  <Application>Microsoft Office PowerPoint</Application>
  <PresentationFormat>On-screen Show (4:3)</PresentationFormat>
  <Paragraphs>86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Economic, Social and Cultural Rights</vt:lpstr>
      <vt:lpstr>Economic, Social and Cultural Rights</vt:lpstr>
      <vt:lpstr>Economic Rights</vt:lpstr>
      <vt:lpstr>Economic rights</vt:lpstr>
      <vt:lpstr>Entrepreneurial freedom</vt:lpstr>
      <vt:lpstr>Competition law</vt:lpstr>
      <vt:lpstr>Market competition</vt:lpstr>
      <vt:lpstr>Anticompetitive pracitce</vt:lpstr>
      <vt:lpstr>Dealings with competitors</vt:lpstr>
      <vt:lpstr>Single firm conduct</vt:lpstr>
      <vt:lpstr>Social Rights</vt:lpstr>
      <vt:lpstr>Right to work</vt:lpstr>
      <vt:lpstr>In Croatia</vt:lpstr>
      <vt:lpstr>Collective bargaining agreement</vt:lpstr>
      <vt:lpstr>Fixed term employment</vt:lpstr>
      <vt:lpstr>Full-time employment</vt:lpstr>
      <vt:lpstr>Cultural rights</vt:lpstr>
      <vt:lpstr>Universal Declaratin of Human Rights:</vt:lpstr>
      <vt:lpstr>Right to education</vt:lpstr>
      <vt:lpstr>Vocabulary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Economic, Social and Cultural Rights</dc:title>
  <dc:creator/>
  <cp:lastModifiedBy>ivana</cp:lastModifiedBy>
  <cp:revision>18</cp:revision>
  <dcterms:created xsi:type="dcterms:W3CDTF">2006-08-16T00:00:00Z</dcterms:created>
  <dcterms:modified xsi:type="dcterms:W3CDTF">2015-05-05T11:29:59Z</dcterms:modified>
</cp:coreProperties>
</file>