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95" r:id="rId4"/>
    <p:sldId id="258" r:id="rId5"/>
    <p:sldId id="293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94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Education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Public</a:t>
            </a:r>
            <a:r>
              <a:rPr lang="hr-HR" dirty="0" smtClean="0"/>
              <a:t> </a:t>
            </a:r>
            <a:r>
              <a:rPr lang="hr-HR" dirty="0" err="1" smtClean="0"/>
              <a:t>Administration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hr-HR" dirty="0" err="1" smtClean="0"/>
              <a:t>Unit</a:t>
            </a:r>
            <a:r>
              <a:rPr lang="hr-HR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99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err="1" smtClean="0"/>
              <a:t>Interpersonal</a:t>
            </a:r>
            <a:r>
              <a:rPr lang="hr-HR" i="1" dirty="0" smtClean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i="1" dirty="0" err="1"/>
              <a:t>behavioral</a:t>
            </a:r>
            <a:r>
              <a:rPr lang="hr-HR" i="1" dirty="0"/>
              <a:t> </a:t>
            </a:r>
            <a:r>
              <a:rPr lang="hr-HR" i="1" dirty="0" err="1"/>
              <a:t>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err="1"/>
              <a:t>C</a:t>
            </a:r>
            <a:r>
              <a:rPr lang="hr-HR" dirty="0" err="1" smtClean="0"/>
              <a:t>ulturally</a:t>
            </a:r>
            <a:r>
              <a:rPr lang="hr-HR" dirty="0" smtClean="0"/>
              <a:t> </a:t>
            </a:r>
            <a:r>
              <a:rPr lang="hr-HR" dirty="0" err="1"/>
              <a:t>specified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 smtClean="0"/>
              <a:t>approved</a:t>
            </a:r>
            <a:r>
              <a:rPr lang="hr-HR" dirty="0" smtClean="0"/>
              <a:t> </a:t>
            </a:r>
            <a:r>
              <a:rPr lang="hr-HR" dirty="0" err="1"/>
              <a:t>ways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interacting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we</a:t>
            </a:r>
            <a:r>
              <a:rPr lang="hr-HR" dirty="0"/>
              <a:t> use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our</a:t>
            </a:r>
            <a:r>
              <a:rPr lang="hr-HR" dirty="0"/>
              <a:t> </a:t>
            </a:r>
            <a:r>
              <a:rPr lang="hr-HR" dirty="0" err="1"/>
              <a:t>normal</a:t>
            </a:r>
            <a:r>
              <a:rPr lang="hr-HR" dirty="0"/>
              <a:t> </a:t>
            </a:r>
            <a:r>
              <a:rPr lang="hr-HR" dirty="0" err="1"/>
              <a:t>exchanges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others</a:t>
            </a:r>
            <a:r>
              <a:rPr lang="hr-HR" dirty="0"/>
              <a:t>. </a:t>
            </a:r>
            <a:endParaRPr lang="hr-HR" dirty="0" smtClean="0"/>
          </a:p>
          <a:p>
            <a:pPr marL="0" indent="0">
              <a:buNone/>
            </a:pPr>
            <a:r>
              <a:rPr lang="hr-HR" dirty="0" err="1"/>
              <a:t>S</a:t>
            </a:r>
            <a:r>
              <a:rPr lang="hr-HR" dirty="0" err="1" smtClean="0"/>
              <a:t>kills</a:t>
            </a:r>
            <a:r>
              <a:rPr lang="hr-HR" dirty="0" smtClean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enable</a:t>
            </a:r>
            <a:r>
              <a:rPr lang="hr-HR" dirty="0"/>
              <a:t> </a:t>
            </a:r>
            <a:r>
              <a:rPr lang="hr-HR" dirty="0" err="1"/>
              <a:t>us</a:t>
            </a:r>
            <a:r>
              <a:rPr lang="hr-HR" dirty="0"/>
              <a:t> to </a:t>
            </a:r>
            <a:r>
              <a:rPr lang="hr-HR" dirty="0" err="1"/>
              <a:t>act</a:t>
            </a:r>
            <a:r>
              <a:rPr lang="hr-HR" dirty="0"/>
              <a:t> </a:t>
            </a:r>
            <a:r>
              <a:rPr lang="hr-HR" dirty="0" err="1"/>
              <a:t>within</a:t>
            </a:r>
            <a:r>
              <a:rPr lang="hr-HR" dirty="0"/>
              <a:t> </a:t>
            </a:r>
            <a:r>
              <a:rPr lang="hr-HR" dirty="0" err="1"/>
              <a:t>organizational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interorganizational</a:t>
            </a:r>
            <a:r>
              <a:rPr lang="hr-HR" dirty="0"/>
              <a:t> </a:t>
            </a:r>
            <a:r>
              <a:rPr lang="hr-HR" dirty="0" err="1"/>
              <a:t>systems</a:t>
            </a:r>
            <a:r>
              <a:rPr lang="hr-HR" dirty="0"/>
              <a:t>, to </a:t>
            </a:r>
            <a:r>
              <a:rPr lang="hr-HR" dirty="0" err="1"/>
              <a:t>mediate</a:t>
            </a:r>
            <a:r>
              <a:rPr lang="hr-HR" dirty="0"/>
              <a:t> </a:t>
            </a:r>
            <a:r>
              <a:rPr lang="hr-HR" dirty="0" err="1"/>
              <a:t>disputes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to influence </a:t>
            </a:r>
            <a:r>
              <a:rPr lang="hr-HR" dirty="0" err="1"/>
              <a:t>processes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change</a:t>
            </a:r>
            <a:r>
              <a:rPr lang="hr-HR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086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err="1"/>
              <a:t>Interpersonal</a:t>
            </a:r>
            <a:r>
              <a:rPr lang="hr-HR" i="1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i="1" dirty="0" err="1"/>
              <a:t>behavioral</a:t>
            </a:r>
            <a:r>
              <a:rPr lang="hr-HR" i="1" dirty="0"/>
              <a:t> </a:t>
            </a:r>
            <a:r>
              <a:rPr lang="hr-HR" i="1" dirty="0" err="1"/>
              <a:t>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C</a:t>
            </a:r>
            <a:r>
              <a:rPr lang="hr-HR" dirty="0" err="1" smtClean="0"/>
              <a:t>ommunication</a:t>
            </a:r>
            <a:r>
              <a:rPr lang="hr-HR" dirty="0"/>
              <a:t>, </a:t>
            </a:r>
            <a:endParaRPr lang="hr-HR" dirty="0" smtClean="0"/>
          </a:p>
          <a:p>
            <a:r>
              <a:rPr lang="hr-HR" dirty="0" err="1"/>
              <a:t>M</a:t>
            </a:r>
            <a:r>
              <a:rPr lang="hr-HR" dirty="0" err="1" smtClean="0"/>
              <a:t>otivation</a:t>
            </a:r>
            <a:r>
              <a:rPr lang="hr-HR" dirty="0"/>
              <a:t>, </a:t>
            </a:r>
            <a:endParaRPr lang="hr-HR" dirty="0" smtClean="0"/>
          </a:p>
          <a:p>
            <a:r>
              <a:rPr lang="hr-HR" dirty="0" err="1"/>
              <a:t>D</a:t>
            </a:r>
            <a:r>
              <a:rPr lang="hr-HR" dirty="0" err="1" smtClean="0"/>
              <a:t>elegation</a:t>
            </a:r>
            <a:r>
              <a:rPr lang="hr-HR" dirty="0"/>
              <a:t>, </a:t>
            </a:r>
            <a:endParaRPr lang="hr-HR" dirty="0" smtClean="0"/>
          </a:p>
          <a:p>
            <a:r>
              <a:rPr lang="hr-HR" dirty="0" err="1"/>
              <a:t>N</a:t>
            </a:r>
            <a:r>
              <a:rPr lang="hr-HR" dirty="0" err="1" smtClean="0"/>
              <a:t>egotiation</a:t>
            </a:r>
            <a:r>
              <a:rPr lang="hr-HR" dirty="0" smtClean="0"/>
              <a:t>,</a:t>
            </a:r>
          </a:p>
          <a:p>
            <a:r>
              <a:rPr lang="hr-HR" dirty="0" err="1"/>
              <a:t>U</a:t>
            </a:r>
            <a:r>
              <a:rPr lang="hr-HR" dirty="0" err="1" smtClean="0"/>
              <a:t>nderstanding</a:t>
            </a:r>
            <a:r>
              <a:rPr lang="hr-HR" dirty="0" smtClean="0"/>
              <a:t> </a:t>
            </a:r>
            <a:r>
              <a:rPr lang="hr-HR" dirty="0" err="1"/>
              <a:t>behavioral</a:t>
            </a:r>
            <a:r>
              <a:rPr lang="hr-HR" dirty="0"/>
              <a:t> </a:t>
            </a:r>
            <a:r>
              <a:rPr lang="hr-HR" dirty="0" err="1"/>
              <a:t>cues</a:t>
            </a:r>
            <a:r>
              <a:rPr lang="hr-HR" dirty="0" smtClean="0"/>
              <a:t>,</a:t>
            </a:r>
          </a:p>
          <a:p>
            <a:r>
              <a:rPr lang="hr-HR" dirty="0" err="1"/>
              <a:t>E</a:t>
            </a:r>
            <a:r>
              <a:rPr lang="hr-HR" dirty="0" err="1" smtClean="0"/>
              <a:t>ngaging</a:t>
            </a:r>
            <a:r>
              <a:rPr lang="hr-HR" dirty="0" smtClean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relationships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power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authority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781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 err="1" smtClean="0"/>
              <a:t>Intrapersonal</a:t>
            </a:r>
            <a:r>
              <a:rPr lang="hr-HR" i="1" dirty="0" smtClean="0"/>
              <a:t> </a:t>
            </a:r>
            <a:r>
              <a:rPr lang="hr-HR" dirty="0" err="1"/>
              <a:t>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C</a:t>
            </a:r>
            <a:r>
              <a:rPr lang="hr-HR" dirty="0" err="1" smtClean="0"/>
              <a:t>apabilities</a:t>
            </a:r>
            <a:r>
              <a:rPr lang="hr-HR" dirty="0" smtClean="0"/>
              <a:t> </a:t>
            </a:r>
            <a:r>
              <a:rPr lang="hr-HR" dirty="0" err="1"/>
              <a:t>that</a:t>
            </a:r>
            <a:r>
              <a:rPr lang="hr-HR" dirty="0"/>
              <a:t> provide </a:t>
            </a:r>
            <a:r>
              <a:rPr lang="hr-HR" dirty="0" err="1"/>
              <a:t>psychological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moral </a:t>
            </a:r>
            <a:r>
              <a:rPr lang="hr-HR" dirty="0" err="1"/>
              <a:t>grounding</a:t>
            </a:r>
            <a:r>
              <a:rPr lang="hr-HR" dirty="0"/>
              <a:t> for </a:t>
            </a:r>
            <a:r>
              <a:rPr lang="hr-HR" dirty="0" err="1"/>
              <a:t>our</a:t>
            </a:r>
            <a:r>
              <a:rPr lang="hr-HR" dirty="0"/>
              <a:t> </a:t>
            </a:r>
            <a:r>
              <a:rPr lang="hr-HR" dirty="0" err="1"/>
              <a:t>actions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err="1" smtClean="0"/>
              <a:t>These</a:t>
            </a:r>
            <a:r>
              <a:rPr lang="hr-HR" dirty="0" smtClean="0"/>
              <a:t> </a:t>
            </a:r>
            <a:r>
              <a:rPr lang="hr-HR" dirty="0" err="1"/>
              <a:t>skills</a:t>
            </a:r>
            <a:r>
              <a:rPr lang="hr-HR" dirty="0"/>
              <a:t> </a:t>
            </a:r>
            <a:r>
              <a:rPr lang="hr-HR" dirty="0" err="1"/>
              <a:t>give</a:t>
            </a:r>
            <a:r>
              <a:rPr lang="hr-HR" dirty="0"/>
              <a:t> </a:t>
            </a:r>
            <a:r>
              <a:rPr lang="hr-HR" dirty="0" err="1"/>
              <a:t>us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confidence</a:t>
            </a:r>
            <a:r>
              <a:rPr lang="hr-HR" dirty="0"/>
              <a:t> to </a:t>
            </a:r>
            <a:r>
              <a:rPr lang="hr-HR" dirty="0" err="1"/>
              <a:t>actually</a:t>
            </a:r>
            <a:r>
              <a:rPr lang="hr-HR" dirty="0"/>
              <a:t> do </a:t>
            </a:r>
            <a:r>
              <a:rPr lang="hr-HR" dirty="0" err="1"/>
              <a:t>what</a:t>
            </a:r>
            <a:r>
              <a:rPr lang="hr-HR" dirty="0"/>
              <a:t> </a:t>
            </a:r>
            <a:r>
              <a:rPr lang="hr-HR" dirty="0" err="1"/>
              <a:t>we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learned</a:t>
            </a:r>
            <a:r>
              <a:rPr lang="hr-HR" dirty="0"/>
              <a:t> </a:t>
            </a:r>
            <a:r>
              <a:rPr lang="hr-HR" dirty="0" err="1"/>
              <a:t>cognitively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perhaps</a:t>
            </a:r>
            <a:r>
              <a:rPr lang="hr-HR" dirty="0"/>
              <a:t> </a:t>
            </a:r>
            <a:r>
              <a:rPr lang="hr-HR" dirty="0" err="1"/>
              <a:t>even</a:t>
            </a:r>
            <a:r>
              <a:rPr lang="hr-HR" dirty="0"/>
              <a:t> </a:t>
            </a:r>
            <a:r>
              <a:rPr lang="hr-HR" dirty="0" err="1"/>
              <a:t>practiced</a:t>
            </a:r>
            <a:r>
              <a:rPr lang="hr-HR" dirty="0"/>
              <a:t> </a:t>
            </a:r>
            <a:r>
              <a:rPr lang="hr-HR" dirty="0" err="1"/>
              <a:t>behaviorally</a:t>
            </a:r>
            <a:r>
              <a:rPr lang="hr-HR" dirty="0"/>
              <a:t> on </a:t>
            </a:r>
            <a:r>
              <a:rPr lang="hr-HR" dirty="0" err="1"/>
              <a:t>previous</a:t>
            </a:r>
            <a:r>
              <a:rPr lang="hr-HR" dirty="0"/>
              <a:t> </a:t>
            </a:r>
            <a:r>
              <a:rPr lang="hr-HR" dirty="0" err="1"/>
              <a:t>occasions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err="1" smtClean="0"/>
              <a:t>They</a:t>
            </a:r>
            <a:r>
              <a:rPr lang="hr-HR" dirty="0" smtClean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permit</a:t>
            </a:r>
            <a:r>
              <a:rPr lang="hr-HR" dirty="0"/>
              <a:t> </a:t>
            </a:r>
            <a:r>
              <a:rPr lang="hr-HR" dirty="0" err="1"/>
              <a:t>us</a:t>
            </a:r>
            <a:r>
              <a:rPr lang="hr-HR" dirty="0"/>
              <a:t> a </a:t>
            </a:r>
            <a:r>
              <a:rPr lang="hr-HR" dirty="0" err="1"/>
              <a:t>degree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independent</a:t>
            </a:r>
            <a:r>
              <a:rPr lang="hr-HR" dirty="0"/>
              <a:t> </a:t>
            </a:r>
            <a:r>
              <a:rPr lang="hr-HR" dirty="0" err="1"/>
              <a:t>self-reflection</a:t>
            </a:r>
            <a:r>
              <a:rPr lang="hr-HR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786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Educational</a:t>
            </a:r>
            <a:r>
              <a:rPr lang="hr-HR" dirty="0" smtClean="0"/>
              <a:t> </a:t>
            </a:r>
            <a:r>
              <a:rPr lang="hr-HR" dirty="0" err="1" smtClean="0"/>
              <a:t>approaches</a:t>
            </a:r>
            <a:r>
              <a:rPr lang="hr-HR" dirty="0" smtClean="0"/>
              <a:t>: </a:t>
            </a:r>
            <a:r>
              <a:rPr lang="hr-HR" dirty="0" err="1" smtClean="0"/>
              <a:t>cognitive</a:t>
            </a:r>
            <a:r>
              <a:rPr lang="hr-HR" dirty="0" smtClean="0"/>
              <a:t> </a:t>
            </a:r>
            <a:r>
              <a:rPr lang="hr-HR" dirty="0" err="1" smtClean="0"/>
              <a:t>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reading</a:t>
            </a:r>
            <a:r>
              <a:rPr lang="hr-HR" dirty="0" smtClean="0"/>
              <a:t> </a:t>
            </a:r>
            <a:r>
              <a:rPr lang="hr-HR" dirty="0" err="1"/>
              <a:t>books</a:t>
            </a:r>
            <a:r>
              <a:rPr lang="hr-HR" dirty="0"/>
              <a:t>, </a:t>
            </a:r>
            <a:endParaRPr lang="hr-HR" dirty="0" smtClean="0"/>
          </a:p>
          <a:p>
            <a:r>
              <a:rPr lang="hr-HR" dirty="0" err="1" smtClean="0"/>
              <a:t>listening</a:t>
            </a:r>
            <a:r>
              <a:rPr lang="hr-HR" dirty="0" smtClean="0"/>
              <a:t> </a:t>
            </a:r>
            <a:r>
              <a:rPr lang="hr-HR" dirty="0"/>
              <a:t>to </a:t>
            </a:r>
            <a:r>
              <a:rPr lang="hr-HR" dirty="0" err="1"/>
              <a:t>lectures</a:t>
            </a:r>
            <a:r>
              <a:rPr lang="hr-HR" dirty="0"/>
              <a:t>, </a:t>
            </a:r>
            <a:r>
              <a:rPr lang="hr-HR" dirty="0" err="1"/>
              <a:t>or</a:t>
            </a:r>
            <a:r>
              <a:rPr lang="hr-HR" dirty="0"/>
              <a:t> </a:t>
            </a:r>
            <a:endParaRPr lang="hr-HR" dirty="0" smtClean="0"/>
          </a:p>
          <a:p>
            <a:r>
              <a:rPr lang="hr-HR" dirty="0" err="1" smtClean="0"/>
              <a:t>conducting</a:t>
            </a:r>
            <a:r>
              <a:rPr lang="hr-HR" i="1" dirty="0" smtClean="0"/>
              <a:t> </a:t>
            </a:r>
            <a:r>
              <a:rPr lang="hr-HR" dirty="0" err="1"/>
              <a:t>research</a:t>
            </a:r>
            <a:r>
              <a:rPr lang="hr-HR" dirty="0"/>
              <a:t> </a:t>
            </a:r>
            <a:r>
              <a:rPr lang="hr-HR" dirty="0" err="1"/>
              <a:t>projects</a:t>
            </a:r>
            <a:r>
              <a:rPr lang="hr-H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230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Educational</a:t>
            </a:r>
            <a:r>
              <a:rPr lang="hr-HR" dirty="0" smtClean="0"/>
              <a:t> </a:t>
            </a:r>
            <a:r>
              <a:rPr lang="hr-HR" dirty="0" err="1" smtClean="0"/>
              <a:t>approaches</a:t>
            </a:r>
            <a:r>
              <a:rPr lang="hr-HR" dirty="0" smtClean="0"/>
              <a:t>: </a:t>
            </a:r>
            <a:r>
              <a:rPr lang="hr-HR" dirty="0" err="1" smtClean="0"/>
              <a:t>interpersonal</a:t>
            </a:r>
            <a:r>
              <a:rPr lang="hr-HR" dirty="0" smtClean="0"/>
              <a:t> </a:t>
            </a:r>
            <a:r>
              <a:rPr lang="hr-HR" dirty="0" err="1" smtClean="0"/>
              <a:t>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E</a:t>
            </a:r>
            <a:r>
              <a:rPr lang="hr-HR" dirty="0" err="1" smtClean="0"/>
              <a:t>xperiential</a:t>
            </a:r>
            <a:r>
              <a:rPr lang="hr-HR" dirty="0" smtClean="0"/>
              <a:t> </a:t>
            </a:r>
            <a:r>
              <a:rPr lang="hr-HR" dirty="0" err="1" smtClean="0"/>
              <a:t>learning</a:t>
            </a:r>
            <a:r>
              <a:rPr lang="hr-HR" dirty="0" smtClean="0"/>
              <a:t>:</a:t>
            </a:r>
          </a:p>
          <a:p>
            <a:r>
              <a:rPr lang="hr-HR" dirty="0" err="1" smtClean="0"/>
              <a:t>teamwork</a:t>
            </a:r>
            <a:endParaRPr lang="hr-HR" dirty="0" smtClean="0"/>
          </a:p>
          <a:p>
            <a:r>
              <a:rPr lang="hr-HR" dirty="0" err="1" smtClean="0"/>
              <a:t>cases</a:t>
            </a:r>
            <a:r>
              <a:rPr lang="hr-HR" dirty="0"/>
              <a:t>, </a:t>
            </a:r>
            <a:endParaRPr lang="hr-HR" dirty="0" smtClean="0"/>
          </a:p>
          <a:p>
            <a:r>
              <a:rPr lang="hr-HR" dirty="0" err="1" smtClean="0"/>
              <a:t>group</a:t>
            </a:r>
            <a:r>
              <a:rPr lang="hr-HR" dirty="0" smtClean="0"/>
              <a:t> </a:t>
            </a:r>
            <a:r>
              <a:rPr lang="hr-HR" dirty="0" err="1"/>
              <a:t>exercises</a:t>
            </a:r>
            <a:r>
              <a:rPr lang="hr-HR" dirty="0"/>
              <a:t>, </a:t>
            </a:r>
          </a:p>
          <a:p>
            <a:r>
              <a:rPr lang="hr-HR" dirty="0" err="1" smtClean="0"/>
              <a:t>simulations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47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Intrapersonal</a:t>
            </a:r>
            <a:r>
              <a:rPr lang="hr-HR" dirty="0" smtClean="0"/>
              <a:t> </a:t>
            </a:r>
            <a:r>
              <a:rPr lang="hr-HR" dirty="0" err="1" smtClean="0"/>
              <a:t>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r>
              <a:rPr lang="hr-HR" dirty="0" err="1"/>
              <a:t>journal-keeping</a:t>
            </a:r>
            <a:r>
              <a:rPr lang="hr-HR" i="1" dirty="0"/>
              <a:t> </a:t>
            </a:r>
            <a:r>
              <a:rPr lang="hr-HR" dirty="0" err="1"/>
              <a:t>exercises</a:t>
            </a:r>
            <a:r>
              <a:rPr lang="hr-HR" dirty="0"/>
              <a:t>, </a:t>
            </a:r>
            <a:endParaRPr lang="hr-HR" dirty="0" smtClean="0"/>
          </a:p>
          <a:p>
            <a:r>
              <a:rPr lang="hr-HR" dirty="0" err="1" smtClean="0"/>
              <a:t>internships</a:t>
            </a:r>
            <a:r>
              <a:rPr lang="hr-HR" dirty="0"/>
              <a:t>, </a:t>
            </a:r>
            <a:r>
              <a:rPr lang="hr-HR" dirty="0" smtClean="0"/>
              <a:t> </a:t>
            </a:r>
          </a:p>
          <a:p>
            <a:r>
              <a:rPr lang="hr-HR" dirty="0" err="1" smtClean="0"/>
              <a:t>other</a:t>
            </a:r>
            <a:r>
              <a:rPr lang="hr-HR" dirty="0" smtClean="0"/>
              <a:t> </a:t>
            </a:r>
            <a:r>
              <a:rPr lang="hr-HR" dirty="0" err="1"/>
              <a:t>real-world</a:t>
            </a:r>
            <a:r>
              <a:rPr lang="hr-HR" dirty="0"/>
              <a:t> </a:t>
            </a:r>
            <a:r>
              <a:rPr lang="hr-HR" dirty="0" err="1"/>
              <a:t>experiences</a:t>
            </a:r>
            <a:r>
              <a:rPr lang="hr-H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41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T</a:t>
            </a:r>
            <a:r>
              <a:rPr lang="hr-HR" dirty="0" err="1" smtClean="0"/>
              <a:t>he</a:t>
            </a:r>
            <a:r>
              <a:rPr lang="hr-HR" dirty="0" smtClean="0"/>
              <a:t> </a:t>
            </a:r>
            <a:r>
              <a:rPr lang="hr-HR" dirty="0" err="1" smtClean="0"/>
              <a:t>skills</a:t>
            </a:r>
            <a:r>
              <a:rPr lang="hr-HR" dirty="0" smtClean="0"/>
              <a:t> </a:t>
            </a:r>
            <a:r>
              <a:rPr lang="hr-HR" dirty="0" err="1" smtClean="0"/>
              <a:t>combined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Together</a:t>
            </a:r>
            <a:r>
              <a:rPr lang="hr-HR" dirty="0"/>
              <a:t>, </a:t>
            </a:r>
            <a:r>
              <a:rPr lang="hr-HR" dirty="0" err="1"/>
              <a:t>these</a:t>
            </a:r>
            <a:r>
              <a:rPr lang="hr-HR" dirty="0"/>
              <a:t> </a:t>
            </a:r>
            <a:r>
              <a:rPr lang="hr-HR" dirty="0" err="1"/>
              <a:t>skills</a:t>
            </a:r>
            <a:r>
              <a:rPr lang="hr-HR" dirty="0"/>
              <a:t> </a:t>
            </a:r>
            <a:r>
              <a:rPr lang="hr-HR" dirty="0" err="1"/>
              <a:t>enable</a:t>
            </a:r>
            <a:r>
              <a:rPr lang="hr-HR" dirty="0"/>
              <a:t> </a:t>
            </a:r>
            <a:r>
              <a:rPr lang="hr-HR" dirty="0" err="1"/>
              <a:t>us</a:t>
            </a:r>
            <a:r>
              <a:rPr lang="hr-HR" dirty="0"/>
              <a:t> to </a:t>
            </a:r>
            <a:r>
              <a:rPr lang="hr-HR" dirty="0" err="1"/>
              <a:t>act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confidence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translating</a:t>
            </a:r>
            <a:r>
              <a:rPr lang="hr-HR" dirty="0"/>
              <a:t> </a:t>
            </a:r>
            <a:r>
              <a:rPr lang="hr-HR" dirty="0" err="1"/>
              <a:t>norms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ideas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dirty="0"/>
              <a:t> </a:t>
            </a:r>
            <a:r>
              <a:rPr lang="hr-HR" dirty="0" err="1"/>
              <a:t>action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smtClean="0"/>
              <a:t>For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smtClean="0"/>
              <a:t>future </a:t>
            </a:r>
            <a:r>
              <a:rPr lang="hr-HR" dirty="0"/>
              <a:t>administrator, </a:t>
            </a:r>
            <a:r>
              <a:rPr lang="hr-HR" dirty="0" err="1"/>
              <a:t>these</a:t>
            </a:r>
            <a:r>
              <a:rPr lang="hr-HR" dirty="0"/>
              <a:t> </a:t>
            </a:r>
            <a:r>
              <a:rPr lang="hr-HR" dirty="0" err="1"/>
              <a:t>range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building</a:t>
            </a:r>
            <a:r>
              <a:rPr lang="hr-HR" dirty="0"/>
              <a:t> </a:t>
            </a:r>
            <a:r>
              <a:rPr lang="hr-HR" dirty="0" err="1"/>
              <a:t>sufficient</a:t>
            </a:r>
            <a:r>
              <a:rPr lang="hr-HR" dirty="0"/>
              <a:t> </a:t>
            </a:r>
            <a:r>
              <a:rPr lang="hr-HR" dirty="0" err="1"/>
              <a:t>maturity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self-confidence</a:t>
            </a:r>
            <a:r>
              <a:rPr lang="hr-HR" dirty="0"/>
              <a:t> to </a:t>
            </a:r>
            <a:r>
              <a:rPr lang="hr-HR" dirty="0" err="1"/>
              <a:t>operate</a:t>
            </a:r>
            <a:r>
              <a:rPr lang="hr-HR" dirty="0"/>
              <a:t> </a:t>
            </a:r>
            <a:r>
              <a:rPr lang="hr-HR" dirty="0" err="1"/>
              <a:t>effectively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responsibly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public</a:t>
            </a:r>
            <a:r>
              <a:rPr lang="hr-HR" dirty="0"/>
              <a:t> </a:t>
            </a:r>
            <a:r>
              <a:rPr lang="hr-HR" dirty="0" err="1"/>
              <a:t>organizations</a:t>
            </a:r>
            <a:r>
              <a:rPr lang="hr-HR" dirty="0"/>
              <a:t>, to </a:t>
            </a:r>
            <a:r>
              <a:rPr lang="hr-HR" dirty="0" err="1"/>
              <a:t>being</a:t>
            </a:r>
            <a:r>
              <a:rPr lang="hr-HR" dirty="0"/>
              <a:t> </a:t>
            </a:r>
            <a:r>
              <a:rPr lang="hr-HR" dirty="0" err="1"/>
              <a:t>able</a:t>
            </a:r>
            <a:r>
              <a:rPr lang="hr-HR" dirty="0"/>
              <a:t> to </a:t>
            </a:r>
            <a:r>
              <a:rPr lang="hr-HR" dirty="0" err="1"/>
              <a:t>independently</a:t>
            </a:r>
            <a:r>
              <a:rPr lang="hr-HR" dirty="0"/>
              <a:t> </a:t>
            </a:r>
            <a:r>
              <a:rPr lang="hr-HR" dirty="0" err="1"/>
              <a:t>sort</a:t>
            </a:r>
            <a:r>
              <a:rPr lang="hr-HR" dirty="0"/>
              <a:t> </a:t>
            </a:r>
            <a:r>
              <a:rPr lang="hr-HR" dirty="0" err="1"/>
              <a:t>through</a:t>
            </a:r>
            <a:r>
              <a:rPr lang="hr-HR" dirty="0"/>
              <a:t> </a:t>
            </a:r>
            <a:r>
              <a:rPr lang="hr-HR" dirty="0" err="1"/>
              <a:t>organizational</a:t>
            </a:r>
            <a:r>
              <a:rPr lang="hr-HR" dirty="0"/>
              <a:t> </a:t>
            </a:r>
            <a:r>
              <a:rPr lang="hr-HR" dirty="0" err="1" smtClean="0"/>
              <a:t>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424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err="1"/>
              <a:t>S</a:t>
            </a:r>
            <a:r>
              <a:rPr lang="hr-HR" dirty="0" err="1" smtClean="0"/>
              <a:t>tudents</a:t>
            </a:r>
            <a:r>
              <a:rPr lang="hr-HR" dirty="0" smtClean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faculty</a:t>
            </a:r>
            <a:r>
              <a:rPr lang="hr-HR" dirty="0"/>
              <a:t> </a:t>
            </a:r>
            <a:r>
              <a:rPr lang="hr-HR" dirty="0" err="1"/>
              <a:t>come</a:t>
            </a:r>
            <a:r>
              <a:rPr lang="hr-HR" dirty="0"/>
              <a:t> </a:t>
            </a:r>
            <a:r>
              <a:rPr lang="hr-HR" dirty="0" err="1"/>
              <a:t>together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important</a:t>
            </a:r>
            <a:r>
              <a:rPr lang="hr-HR" dirty="0"/>
              <a:t> </a:t>
            </a:r>
            <a:r>
              <a:rPr lang="hr-HR" dirty="0" err="1"/>
              <a:t>stages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personal, </a:t>
            </a:r>
            <a:r>
              <a:rPr lang="hr-HR" dirty="0" err="1"/>
              <a:t>professional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psychosocial</a:t>
            </a:r>
            <a:r>
              <a:rPr lang="hr-HR" dirty="0"/>
              <a:t> development</a:t>
            </a:r>
            <a:r>
              <a:rPr lang="hr-HR" dirty="0" smtClean="0"/>
              <a:t>.</a:t>
            </a:r>
          </a:p>
          <a:p>
            <a:r>
              <a:rPr lang="hr-HR" dirty="0" smtClean="0"/>
              <a:t> </a:t>
            </a:r>
            <a:r>
              <a:rPr lang="hr-HR" dirty="0" err="1"/>
              <a:t>Teachers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public</a:t>
            </a:r>
            <a:r>
              <a:rPr lang="hr-HR" dirty="0"/>
              <a:t> </a:t>
            </a:r>
            <a:r>
              <a:rPr lang="hr-HR" dirty="0" err="1"/>
              <a:t>administration</a:t>
            </a:r>
            <a:r>
              <a:rPr lang="hr-HR" dirty="0"/>
              <a:t> </a:t>
            </a:r>
            <a:r>
              <a:rPr lang="hr-HR" dirty="0" err="1"/>
              <a:t>come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dirty="0"/>
              <a:t> </a:t>
            </a:r>
            <a:r>
              <a:rPr lang="hr-HR" dirty="0" err="1"/>
              <a:t>students</a:t>
            </a:r>
            <a:r>
              <a:rPr lang="hr-HR" dirty="0"/>
              <a:t>’ </a:t>
            </a:r>
            <a:r>
              <a:rPr lang="hr-HR" dirty="0" err="1"/>
              <a:t>lives</a:t>
            </a:r>
            <a:r>
              <a:rPr lang="hr-HR" dirty="0"/>
              <a:t> at a </a:t>
            </a:r>
            <a:r>
              <a:rPr lang="hr-HR" dirty="0" err="1"/>
              <a:t>very</a:t>
            </a:r>
            <a:r>
              <a:rPr lang="hr-HR" dirty="0"/>
              <a:t> </a:t>
            </a:r>
            <a:r>
              <a:rPr lang="hr-HR" dirty="0" err="1"/>
              <a:t>important</a:t>
            </a:r>
            <a:r>
              <a:rPr lang="hr-HR" dirty="0"/>
              <a:t> time, a time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exploration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change</a:t>
            </a:r>
            <a:r>
              <a:rPr lang="hr-HR" dirty="0"/>
              <a:t>, a time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evolving</a:t>
            </a:r>
            <a:r>
              <a:rPr lang="hr-HR" dirty="0"/>
              <a:t> </a:t>
            </a:r>
            <a:r>
              <a:rPr lang="hr-HR" dirty="0" err="1"/>
              <a:t>commitment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self-realization</a:t>
            </a:r>
            <a:r>
              <a:rPr lang="hr-HR" dirty="0"/>
              <a:t>, a time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discovery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new</a:t>
            </a:r>
            <a:r>
              <a:rPr lang="hr-HR" dirty="0"/>
              <a:t> </a:t>
            </a:r>
            <a:r>
              <a:rPr lang="hr-HR" dirty="0" err="1"/>
              <a:t>commitments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err="1" smtClean="0"/>
              <a:t>Learning</a:t>
            </a:r>
            <a:r>
              <a:rPr lang="hr-HR" dirty="0" smtClean="0"/>
              <a:t> </a:t>
            </a:r>
            <a:r>
              <a:rPr lang="hr-HR" dirty="0"/>
              <a:t>-</a:t>
            </a:r>
            <a:r>
              <a:rPr lang="hr-HR" dirty="0" smtClean="0"/>
              <a:t> </a:t>
            </a:r>
            <a:r>
              <a:rPr lang="hr-HR" dirty="0"/>
              <a:t>most </a:t>
            </a:r>
            <a:r>
              <a:rPr lang="hr-HR" dirty="0" err="1"/>
              <a:t>effective</a:t>
            </a:r>
            <a:r>
              <a:rPr lang="hr-HR" dirty="0"/>
              <a:t> </a:t>
            </a:r>
            <a:r>
              <a:rPr lang="hr-HR" dirty="0" err="1"/>
              <a:t>when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involves</a:t>
            </a:r>
            <a:r>
              <a:rPr lang="hr-HR" dirty="0"/>
              <a:t> a </a:t>
            </a:r>
            <a:r>
              <a:rPr lang="hr-HR" dirty="0" err="1"/>
              <a:t>process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mutual</a:t>
            </a:r>
            <a:r>
              <a:rPr lang="hr-HR" dirty="0"/>
              <a:t> </a:t>
            </a:r>
            <a:r>
              <a:rPr lang="hr-HR" dirty="0" err="1"/>
              <a:t>sharing</a:t>
            </a:r>
            <a:r>
              <a:rPr lang="hr-HR" dirty="0"/>
              <a:t>,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/>
              <a:t>which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student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instructor</a:t>
            </a:r>
            <a:r>
              <a:rPr lang="hr-HR" dirty="0"/>
              <a:t> </a:t>
            </a:r>
            <a:r>
              <a:rPr lang="hr-HR" dirty="0" err="1"/>
              <a:t>enter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dirty="0"/>
              <a:t> a </a:t>
            </a:r>
            <a:r>
              <a:rPr lang="hr-HR" dirty="0" err="1"/>
              <a:t>relationship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creates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 </a:t>
            </a:r>
            <a:r>
              <a:rPr lang="hr-HR" dirty="0" err="1"/>
              <a:t>under</a:t>
            </a:r>
            <a:r>
              <a:rPr lang="hr-HR" dirty="0"/>
              <a:t> </a:t>
            </a:r>
            <a:r>
              <a:rPr lang="hr-HR" dirty="0" err="1"/>
              <a:t>which</a:t>
            </a:r>
            <a:r>
              <a:rPr lang="hr-HR" dirty="0"/>
              <a:t> </a:t>
            </a:r>
            <a:r>
              <a:rPr lang="hr-HR" dirty="0" err="1"/>
              <a:t>appropriate</a:t>
            </a:r>
            <a:r>
              <a:rPr lang="hr-HR" dirty="0"/>
              <a:t> </a:t>
            </a:r>
            <a:r>
              <a:rPr lang="hr-HR" dirty="0" err="1"/>
              <a:t>learning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personal development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flourish</a:t>
            </a:r>
            <a:r>
              <a:rPr lang="hr-HR" dirty="0"/>
              <a:t>, </a:t>
            </a:r>
            <a:r>
              <a:rPr lang="hr-HR" dirty="0" err="1"/>
              <a:t>both</a:t>
            </a:r>
            <a:r>
              <a:rPr lang="hr-HR" dirty="0"/>
              <a:t> for </a:t>
            </a:r>
            <a:r>
              <a:rPr lang="hr-HR" dirty="0" err="1"/>
              <a:t>the</a:t>
            </a:r>
            <a:r>
              <a:rPr lang="hr-HR" dirty="0"/>
              <a:t> student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teacher</a:t>
            </a:r>
            <a:r>
              <a:rPr lang="hr-HR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081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err="1"/>
              <a:t>Read</a:t>
            </a:r>
            <a:r>
              <a:rPr lang="hr-HR" b="1" dirty="0"/>
              <a:t> </a:t>
            </a:r>
            <a:r>
              <a:rPr lang="hr-HR" b="1" dirty="0" err="1"/>
              <a:t>the</a:t>
            </a:r>
            <a:r>
              <a:rPr lang="hr-HR" b="1" dirty="0"/>
              <a:t> </a:t>
            </a:r>
            <a:r>
              <a:rPr lang="hr-HR" b="1" dirty="0" err="1"/>
              <a:t>text</a:t>
            </a:r>
            <a:r>
              <a:rPr lang="hr-HR" b="1" dirty="0"/>
              <a:t> </a:t>
            </a:r>
            <a:r>
              <a:rPr lang="hr-HR" b="1" dirty="0" err="1"/>
              <a:t>carefully</a:t>
            </a:r>
            <a:r>
              <a:rPr lang="hr-HR" b="1" dirty="0"/>
              <a:t> </a:t>
            </a:r>
            <a:r>
              <a:rPr lang="hr-HR" b="1" dirty="0" err="1"/>
              <a:t>and</a:t>
            </a:r>
            <a:r>
              <a:rPr lang="hr-HR" b="1" dirty="0"/>
              <a:t> </a:t>
            </a:r>
            <a:r>
              <a:rPr lang="hr-HR" b="1" dirty="0" err="1"/>
              <a:t>answer</a:t>
            </a:r>
            <a:r>
              <a:rPr lang="hr-HR" b="1" dirty="0"/>
              <a:t> </a:t>
            </a:r>
            <a:r>
              <a:rPr lang="hr-HR" b="1" dirty="0" err="1"/>
              <a:t>the</a:t>
            </a:r>
            <a:r>
              <a:rPr lang="hr-HR" b="1" dirty="0"/>
              <a:t> </a:t>
            </a:r>
            <a:r>
              <a:rPr lang="hr-HR" b="1" dirty="0" err="1"/>
              <a:t>following</a:t>
            </a:r>
            <a:r>
              <a:rPr lang="hr-HR" b="1" dirty="0"/>
              <a:t> </a:t>
            </a:r>
            <a:r>
              <a:rPr lang="hr-HR" b="1" dirty="0" err="1"/>
              <a:t>questions</a:t>
            </a:r>
            <a:r>
              <a:rPr lang="hr-HR" b="1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1. </a:t>
            </a:r>
            <a:r>
              <a:rPr lang="hr-HR" dirty="0" err="1"/>
              <a:t>What</a:t>
            </a:r>
            <a:r>
              <a:rPr lang="hr-HR" dirty="0"/>
              <a:t> are </a:t>
            </a:r>
            <a:r>
              <a:rPr lang="hr-HR" dirty="0" err="1"/>
              <a:t>students</a:t>
            </a:r>
            <a:r>
              <a:rPr lang="hr-HR" dirty="0"/>
              <a:t>' </a:t>
            </a:r>
            <a:r>
              <a:rPr lang="hr-HR" dirty="0" err="1"/>
              <a:t>views</a:t>
            </a:r>
            <a:r>
              <a:rPr lang="hr-HR" dirty="0"/>
              <a:t> </a:t>
            </a:r>
            <a:r>
              <a:rPr lang="hr-HR" dirty="0" err="1"/>
              <a:t>about</a:t>
            </a:r>
            <a:r>
              <a:rPr lang="hr-HR" dirty="0"/>
              <a:t> </a:t>
            </a:r>
            <a:r>
              <a:rPr lang="hr-HR" dirty="0" err="1"/>
              <a:t>theory</a:t>
            </a:r>
            <a:r>
              <a:rPr lang="hr-HR" dirty="0"/>
              <a:t> vs.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public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?</a:t>
            </a:r>
          </a:p>
          <a:p>
            <a:r>
              <a:rPr lang="hr-HR" dirty="0"/>
              <a:t>2. </a:t>
            </a:r>
            <a:r>
              <a:rPr lang="hr-HR" dirty="0" err="1"/>
              <a:t>What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difference</a:t>
            </a:r>
            <a:r>
              <a:rPr lang="hr-HR" dirty="0"/>
              <a:t> </a:t>
            </a:r>
            <a:r>
              <a:rPr lang="hr-HR" dirty="0" err="1"/>
              <a:t>between</a:t>
            </a:r>
            <a:r>
              <a:rPr lang="hr-HR" dirty="0"/>
              <a:t> </a:t>
            </a:r>
            <a:r>
              <a:rPr lang="hr-HR" dirty="0" err="1"/>
              <a:t>pre-service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in-service</a:t>
            </a:r>
            <a:r>
              <a:rPr lang="hr-HR" dirty="0"/>
              <a:t> </a:t>
            </a:r>
            <a:r>
              <a:rPr lang="hr-HR" dirty="0" err="1"/>
              <a:t>students</a:t>
            </a:r>
            <a:r>
              <a:rPr lang="hr-HR" dirty="0"/>
              <a:t>? </a:t>
            </a:r>
          </a:p>
          <a:p>
            <a:r>
              <a:rPr lang="hr-HR" dirty="0"/>
              <a:t>3. </a:t>
            </a:r>
            <a:r>
              <a:rPr lang="hr-HR" dirty="0" err="1"/>
              <a:t>What</a:t>
            </a:r>
            <a:r>
              <a:rPr lang="hr-HR" dirty="0"/>
              <a:t> </a:t>
            </a:r>
            <a:r>
              <a:rPr lang="hr-HR" dirty="0" err="1"/>
              <a:t>positions</a:t>
            </a:r>
            <a:r>
              <a:rPr lang="hr-HR" dirty="0"/>
              <a:t> do MPA </a:t>
            </a:r>
            <a:r>
              <a:rPr lang="hr-HR" dirty="0" err="1"/>
              <a:t>students</a:t>
            </a:r>
            <a:r>
              <a:rPr lang="hr-HR" dirty="0"/>
              <a:t> </a:t>
            </a:r>
            <a:r>
              <a:rPr lang="hr-HR" dirty="0" err="1"/>
              <a:t>usually</a:t>
            </a:r>
            <a:r>
              <a:rPr lang="hr-HR" dirty="0"/>
              <a:t> </a:t>
            </a:r>
            <a:r>
              <a:rPr lang="hr-HR" dirty="0" err="1"/>
              <a:t>move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dirty="0"/>
              <a:t> </a:t>
            </a:r>
            <a:r>
              <a:rPr lang="hr-HR" dirty="0" err="1"/>
              <a:t>after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graduation</a:t>
            </a:r>
            <a:r>
              <a:rPr lang="hr-HR" dirty="0"/>
              <a:t>? </a:t>
            </a:r>
          </a:p>
          <a:p>
            <a:r>
              <a:rPr lang="hr-HR" dirty="0"/>
              <a:t>4. </a:t>
            </a:r>
            <a:r>
              <a:rPr lang="hr-HR" dirty="0" err="1"/>
              <a:t>What</a:t>
            </a:r>
            <a:r>
              <a:rPr lang="hr-HR" dirty="0"/>
              <a:t> </a:t>
            </a:r>
            <a:r>
              <a:rPr lang="hr-HR" dirty="0" err="1"/>
              <a:t>positions</a:t>
            </a:r>
            <a:r>
              <a:rPr lang="hr-HR" dirty="0"/>
              <a:t> do </a:t>
            </a:r>
            <a:r>
              <a:rPr lang="hr-HR" dirty="0" err="1"/>
              <a:t>in-service</a:t>
            </a:r>
            <a:r>
              <a:rPr lang="hr-HR" dirty="0"/>
              <a:t> </a:t>
            </a:r>
            <a:r>
              <a:rPr lang="hr-HR" dirty="0" err="1"/>
              <a:t>students</a:t>
            </a:r>
            <a:r>
              <a:rPr lang="hr-HR" dirty="0"/>
              <a:t> </a:t>
            </a:r>
            <a:r>
              <a:rPr lang="hr-HR" dirty="0" err="1"/>
              <a:t>sometimes</a:t>
            </a:r>
            <a:r>
              <a:rPr lang="hr-HR" dirty="0"/>
              <a:t> </a:t>
            </a:r>
            <a:r>
              <a:rPr lang="hr-HR" dirty="0" err="1"/>
              <a:t>move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dirty="0"/>
              <a:t>?</a:t>
            </a:r>
          </a:p>
          <a:p>
            <a:r>
              <a:rPr lang="hr-HR" dirty="0"/>
              <a:t>5. </a:t>
            </a:r>
            <a:r>
              <a:rPr lang="hr-HR" dirty="0" err="1"/>
              <a:t>What</a:t>
            </a:r>
            <a:r>
              <a:rPr lang="hr-HR" dirty="0"/>
              <a:t> are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three</a:t>
            </a:r>
            <a:r>
              <a:rPr lang="hr-HR" dirty="0"/>
              <a:t> </a:t>
            </a:r>
            <a:r>
              <a:rPr lang="hr-HR" dirty="0" err="1"/>
              <a:t>types</a:t>
            </a:r>
            <a:r>
              <a:rPr lang="hr-HR" dirty="0"/>
              <a:t> </a:t>
            </a:r>
            <a:r>
              <a:rPr lang="hr-HR" dirty="0" err="1"/>
              <a:t>pf</a:t>
            </a:r>
            <a:r>
              <a:rPr lang="hr-HR" dirty="0"/>
              <a:t> </a:t>
            </a:r>
            <a:r>
              <a:rPr lang="hr-HR" dirty="0" err="1"/>
              <a:t>knowledge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skills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a </a:t>
            </a:r>
            <a:r>
              <a:rPr lang="hr-HR" dirty="0" err="1"/>
              <a:t>developmental</a:t>
            </a:r>
            <a:r>
              <a:rPr lang="hr-HR" dirty="0"/>
              <a:t> </a:t>
            </a:r>
            <a:r>
              <a:rPr lang="hr-HR" dirty="0" err="1"/>
              <a:t>perspective</a:t>
            </a:r>
            <a:r>
              <a:rPr lang="hr-HR" dirty="0"/>
              <a:t>?</a:t>
            </a:r>
          </a:p>
          <a:p>
            <a:r>
              <a:rPr lang="hr-HR" dirty="0"/>
              <a:t>6. </a:t>
            </a:r>
            <a:r>
              <a:rPr lang="hr-HR" dirty="0" err="1"/>
              <a:t>Which</a:t>
            </a:r>
            <a:r>
              <a:rPr lang="hr-HR" dirty="0"/>
              <a:t> </a:t>
            </a:r>
            <a:r>
              <a:rPr lang="hr-HR" dirty="0" err="1"/>
              <a:t>educational</a:t>
            </a:r>
            <a:r>
              <a:rPr lang="hr-HR" dirty="0"/>
              <a:t> </a:t>
            </a:r>
            <a:r>
              <a:rPr lang="hr-HR" dirty="0" err="1"/>
              <a:t>approaches</a:t>
            </a:r>
            <a:r>
              <a:rPr lang="hr-HR" dirty="0"/>
              <a:t> </a:t>
            </a:r>
            <a:r>
              <a:rPr lang="hr-HR" dirty="0" err="1"/>
              <a:t>correspond</a:t>
            </a:r>
            <a:r>
              <a:rPr lang="hr-HR" dirty="0"/>
              <a:t> to </a:t>
            </a:r>
            <a:r>
              <a:rPr lang="hr-HR" dirty="0" err="1"/>
              <a:t>these</a:t>
            </a:r>
            <a:r>
              <a:rPr lang="hr-HR" dirty="0"/>
              <a:t> </a:t>
            </a:r>
            <a:r>
              <a:rPr lang="hr-HR" dirty="0" err="1"/>
              <a:t>three</a:t>
            </a:r>
            <a:r>
              <a:rPr lang="hr-HR" dirty="0"/>
              <a:t> </a:t>
            </a:r>
            <a:r>
              <a:rPr lang="hr-HR" dirty="0" err="1"/>
              <a:t>levels</a:t>
            </a:r>
            <a:r>
              <a:rPr lang="hr-HR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331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err="1"/>
              <a:t>Combine</a:t>
            </a:r>
            <a:r>
              <a:rPr lang="hr-HR" b="1" dirty="0"/>
              <a:t> </a:t>
            </a:r>
            <a:r>
              <a:rPr lang="hr-HR" b="1" dirty="0" err="1"/>
              <a:t>the</a:t>
            </a:r>
            <a:r>
              <a:rPr lang="hr-HR" b="1" dirty="0"/>
              <a:t> </a:t>
            </a:r>
            <a:r>
              <a:rPr lang="hr-HR" b="1" dirty="0" err="1"/>
              <a:t>verbs</a:t>
            </a:r>
            <a:r>
              <a:rPr lang="hr-HR" b="1" dirty="0"/>
              <a:t> </a:t>
            </a:r>
            <a:r>
              <a:rPr lang="hr-HR" b="1" dirty="0" err="1"/>
              <a:t>with</a:t>
            </a:r>
            <a:r>
              <a:rPr lang="hr-HR" b="1" dirty="0"/>
              <a:t> </a:t>
            </a:r>
            <a:r>
              <a:rPr lang="hr-HR" b="1" dirty="0" err="1"/>
              <a:t>appropriate</a:t>
            </a:r>
            <a:r>
              <a:rPr lang="hr-HR" b="1" dirty="0"/>
              <a:t> </a:t>
            </a:r>
            <a:r>
              <a:rPr lang="hr-HR" b="1" dirty="0" err="1"/>
              <a:t>prepositions</a:t>
            </a:r>
            <a:r>
              <a:rPr lang="hr-HR" b="1" dirty="0"/>
              <a:t>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610485" y="2901791"/>
          <a:ext cx="5755005" cy="2468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6860"/>
                <a:gridCol w="293814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VERB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PREPOSITION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concern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from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consist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in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 deal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into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engage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of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enter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out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point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through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range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with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sort</a:t>
                      </a:r>
                      <a:endParaRPr lang="hr-H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2928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What</a:t>
            </a:r>
            <a:r>
              <a:rPr lang="hr-HR" dirty="0" smtClean="0"/>
              <a:t> do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think</a:t>
            </a:r>
            <a:r>
              <a:rPr lang="hr-HR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1. In your opinion, what should public administration education place more focus on: theory or practice? Why?</a:t>
            </a:r>
            <a:endParaRPr lang="hr-HR" dirty="0"/>
          </a:p>
          <a:p>
            <a:r>
              <a:rPr lang="en-GB" dirty="0"/>
              <a:t>2. What should a public administration curriculum consist of?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637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Provide </a:t>
            </a:r>
            <a:r>
              <a:rPr lang="hr-HR" b="1" dirty="0" err="1"/>
              <a:t>the</a:t>
            </a:r>
            <a:r>
              <a:rPr lang="hr-HR" b="1" dirty="0"/>
              <a:t> </a:t>
            </a:r>
            <a:r>
              <a:rPr lang="hr-HR" b="1" dirty="0" err="1"/>
              <a:t>missing</a:t>
            </a:r>
            <a:r>
              <a:rPr lang="hr-HR" b="1" dirty="0"/>
              <a:t> </a:t>
            </a:r>
            <a:r>
              <a:rPr lang="hr-HR" b="1" dirty="0" err="1"/>
              <a:t>forms</a:t>
            </a:r>
            <a:r>
              <a:rPr lang="hr-HR" b="1" dirty="0"/>
              <a:t> </a:t>
            </a:r>
            <a:r>
              <a:rPr lang="hr-HR" b="1" dirty="0" err="1"/>
              <a:t>where</a:t>
            </a:r>
            <a:r>
              <a:rPr lang="hr-HR" b="1" dirty="0"/>
              <a:t> </a:t>
            </a:r>
            <a:r>
              <a:rPr lang="hr-HR" b="1" dirty="0" err="1" smtClean="0"/>
              <a:t>possible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67856" y="2336799"/>
          <a:ext cx="4440263" cy="35988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1685"/>
                <a:gridCol w="1426510"/>
                <a:gridCol w="1522068"/>
              </a:tblGrid>
              <a:tr h="2116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VERB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NOUN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ADJECTIVE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</a:tr>
              <a:tr h="2116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analyze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</a:tr>
              <a:tr h="2116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apply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</a:tr>
              <a:tr h="2116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argue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</a:tr>
              <a:tr h="2116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delegate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</a:tr>
              <a:tr h="2116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differ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</a:tr>
              <a:tr h="2116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educate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</a:tr>
              <a:tr h="2116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equate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</a:tr>
              <a:tr h="2116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evolve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</a:tr>
              <a:tr h="2116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graduate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</a:tr>
              <a:tr h="2116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inform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</a:tr>
              <a:tr h="2116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manage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</a:tr>
              <a:tr h="2116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operate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</a:tr>
              <a:tr h="2116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permit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</a:tr>
              <a:tr h="2116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practise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</a:tr>
              <a:tr h="2116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reflect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</a:tr>
              <a:tr h="2116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understand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>
                          <a:effectLst/>
                        </a:rPr>
                        <a:t> </a:t>
                      </a:r>
                      <a:endParaRPr lang="hr-H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900" dirty="0">
                          <a:effectLst/>
                        </a:rPr>
                        <a:t> </a:t>
                      </a:r>
                      <a:endParaRPr lang="hr-H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924" marR="5292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05496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Discuss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following</a:t>
            </a:r>
            <a:r>
              <a:rPr lang="hr-HR" dirty="0" smtClean="0"/>
              <a:t> </a:t>
            </a:r>
            <a:r>
              <a:rPr lang="hr-HR" dirty="0" err="1" smtClean="0"/>
              <a:t>questions</a:t>
            </a:r>
            <a:r>
              <a:rPr lang="hr-HR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1. Which contemporary issues are relevant for the study of public administration?</a:t>
            </a:r>
            <a:endParaRPr lang="hr-HR" dirty="0"/>
          </a:p>
          <a:p>
            <a:r>
              <a:rPr lang="en-GB" dirty="0"/>
              <a:t>2. Should public administration studies be interdisciplinary? </a:t>
            </a:r>
            <a:endParaRPr lang="hr-HR" dirty="0"/>
          </a:p>
          <a:p>
            <a:r>
              <a:rPr lang="en-GB" dirty="0"/>
              <a:t>3. According to you, which disciplines are relevant for the study of public administration?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8721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 </a:t>
            </a:r>
            <a:r>
              <a:rPr lang="hr-HR" dirty="0" err="1" smtClean="0"/>
              <a:t>Public</a:t>
            </a:r>
            <a:r>
              <a:rPr lang="hr-HR" dirty="0" smtClean="0"/>
              <a:t> </a:t>
            </a:r>
            <a:r>
              <a:rPr lang="hr-HR" dirty="0" err="1" smtClean="0"/>
              <a:t>Administration</a:t>
            </a:r>
            <a:r>
              <a:rPr lang="hr-HR" dirty="0" smtClean="0"/>
              <a:t> </a:t>
            </a:r>
            <a:r>
              <a:rPr lang="hr-HR" dirty="0" err="1" smtClean="0"/>
              <a:t>Curriculum</a:t>
            </a:r>
            <a:r>
              <a:rPr lang="hr-HR" dirty="0" smtClean="0"/>
              <a:t>: How </a:t>
            </a:r>
            <a:r>
              <a:rPr lang="hr-HR" dirty="0" err="1" smtClean="0"/>
              <a:t>will</a:t>
            </a:r>
            <a:r>
              <a:rPr lang="hr-HR" dirty="0" smtClean="0"/>
              <a:t>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change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world</a:t>
            </a:r>
            <a:r>
              <a:rPr lang="hr-HR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nuclear</a:t>
            </a:r>
            <a:r>
              <a:rPr lang="hr-HR" dirty="0"/>
              <a:t> </a:t>
            </a:r>
            <a:r>
              <a:rPr lang="hr-HR" dirty="0" err="1"/>
              <a:t>energy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key</a:t>
            </a:r>
            <a:r>
              <a:rPr lang="hr-HR" dirty="0"/>
              <a:t> to </a:t>
            </a:r>
            <a:r>
              <a:rPr lang="hr-HR" dirty="0" err="1"/>
              <a:t>mitigating</a:t>
            </a:r>
            <a:r>
              <a:rPr lang="hr-HR" dirty="0"/>
              <a:t> </a:t>
            </a:r>
            <a:r>
              <a:rPr lang="hr-HR" dirty="0" err="1"/>
              <a:t>climate</a:t>
            </a:r>
            <a:r>
              <a:rPr lang="hr-HR" dirty="0"/>
              <a:t> </a:t>
            </a:r>
            <a:r>
              <a:rPr lang="hr-HR" dirty="0" err="1"/>
              <a:t>change</a:t>
            </a:r>
            <a:r>
              <a:rPr lang="hr-HR" dirty="0"/>
              <a:t>?</a:t>
            </a:r>
          </a:p>
          <a:p>
            <a:r>
              <a:rPr lang="hr-HR" dirty="0"/>
              <a:t>How </a:t>
            </a:r>
            <a:r>
              <a:rPr lang="hr-HR" dirty="0" err="1"/>
              <a:t>much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we</a:t>
            </a:r>
            <a:r>
              <a:rPr lang="hr-HR" dirty="0"/>
              <a:t> </a:t>
            </a:r>
            <a:r>
              <a:rPr lang="hr-HR" dirty="0" err="1"/>
              <a:t>regulate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internet?</a:t>
            </a:r>
          </a:p>
          <a:p>
            <a:r>
              <a:rPr lang="hr-HR" dirty="0"/>
              <a:t>How </a:t>
            </a:r>
            <a:r>
              <a:rPr lang="hr-HR" dirty="0" err="1"/>
              <a:t>will</a:t>
            </a:r>
            <a:r>
              <a:rPr lang="hr-HR" dirty="0"/>
              <a:t> </a:t>
            </a:r>
            <a:r>
              <a:rPr lang="hr-HR" dirty="0" err="1"/>
              <a:t>smart</a:t>
            </a:r>
            <a:r>
              <a:rPr lang="hr-HR" dirty="0"/>
              <a:t> </a:t>
            </a:r>
            <a:r>
              <a:rPr lang="hr-HR" dirty="0" err="1"/>
              <a:t>cities</a:t>
            </a:r>
            <a:r>
              <a:rPr lang="hr-HR" dirty="0"/>
              <a:t> </a:t>
            </a:r>
            <a:r>
              <a:rPr lang="hr-HR" dirty="0" err="1"/>
              <a:t>shape</a:t>
            </a:r>
            <a:r>
              <a:rPr lang="hr-HR" dirty="0"/>
              <a:t> </a:t>
            </a:r>
            <a:r>
              <a:rPr lang="hr-HR" dirty="0" err="1"/>
              <a:t>our</a:t>
            </a:r>
            <a:r>
              <a:rPr lang="hr-HR" dirty="0"/>
              <a:t> future?</a:t>
            </a:r>
          </a:p>
          <a:p>
            <a:r>
              <a:rPr lang="hr-HR" dirty="0" err="1"/>
              <a:t>Does</a:t>
            </a:r>
            <a:r>
              <a:rPr lang="hr-HR" dirty="0"/>
              <a:t> </a:t>
            </a:r>
            <a:r>
              <a:rPr lang="hr-HR" dirty="0" err="1"/>
              <a:t>technological</a:t>
            </a:r>
            <a:r>
              <a:rPr lang="hr-HR" dirty="0"/>
              <a:t> </a:t>
            </a:r>
            <a:r>
              <a:rPr lang="hr-HR" dirty="0" err="1"/>
              <a:t>innovation</a:t>
            </a:r>
            <a:r>
              <a:rPr lang="hr-HR" dirty="0"/>
              <a:t> </a:t>
            </a:r>
            <a:r>
              <a:rPr lang="hr-HR" dirty="0" err="1"/>
              <a:t>reduce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increase</a:t>
            </a:r>
            <a:r>
              <a:rPr lang="hr-HR" dirty="0"/>
              <a:t> global </a:t>
            </a:r>
            <a:r>
              <a:rPr lang="hr-HR" dirty="0" err="1"/>
              <a:t>inequality</a:t>
            </a:r>
            <a:r>
              <a:rPr lang="hr-HR" dirty="0"/>
              <a:t>?</a:t>
            </a:r>
          </a:p>
          <a:p>
            <a:r>
              <a:rPr lang="hr-HR" dirty="0" err="1"/>
              <a:t>What</a:t>
            </a:r>
            <a:r>
              <a:rPr lang="hr-HR" dirty="0"/>
              <a:t> are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best</a:t>
            </a:r>
            <a:r>
              <a:rPr lang="hr-HR" dirty="0"/>
              <a:t> </a:t>
            </a:r>
            <a:r>
              <a:rPr lang="hr-HR" dirty="0" err="1"/>
              <a:t>mechanisms</a:t>
            </a:r>
            <a:r>
              <a:rPr lang="hr-HR" dirty="0"/>
              <a:t> for </a:t>
            </a:r>
            <a:r>
              <a:rPr lang="hr-HR" dirty="0" err="1"/>
              <a:t>governments</a:t>
            </a:r>
            <a:r>
              <a:rPr lang="hr-HR" dirty="0"/>
              <a:t> to </a:t>
            </a:r>
            <a:r>
              <a:rPr lang="hr-HR" dirty="0" err="1"/>
              <a:t>support</a:t>
            </a:r>
            <a:r>
              <a:rPr lang="hr-HR" dirty="0"/>
              <a:t> </a:t>
            </a:r>
            <a:r>
              <a:rPr lang="hr-HR" dirty="0" err="1"/>
              <a:t>digital</a:t>
            </a:r>
            <a:r>
              <a:rPr lang="hr-HR" dirty="0"/>
              <a:t> </a:t>
            </a:r>
            <a:r>
              <a:rPr lang="hr-HR" dirty="0" err="1"/>
              <a:t>innovation</a:t>
            </a:r>
            <a:r>
              <a:rPr lang="hr-HR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3368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Introduction</a:t>
            </a:r>
            <a:r>
              <a:rPr lang="hr-H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Some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today’s</a:t>
            </a:r>
            <a:r>
              <a:rPr lang="hr-HR" dirty="0"/>
              <a:t> most </a:t>
            </a:r>
            <a:r>
              <a:rPr lang="hr-HR" dirty="0" err="1"/>
              <a:t>controversial</a:t>
            </a:r>
            <a:r>
              <a:rPr lang="hr-HR" dirty="0"/>
              <a:t> </a:t>
            </a:r>
            <a:r>
              <a:rPr lang="hr-HR" dirty="0" err="1"/>
              <a:t>questions</a:t>
            </a:r>
            <a:r>
              <a:rPr lang="hr-HR" dirty="0"/>
              <a:t> are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ones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could</a:t>
            </a:r>
            <a:r>
              <a:rPr lang="hr-HR" dirty="0"/>
              <a:t> provide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opportunity</a:t>
            </a:r>
            <a:r>
              <a:rPr lang="hr-HR" dirty="0"/>
              <a:t> to </a:t>
            </a:r>
            <a:r>
              <a:rPr lang="hr-HR" dirty="0" err="1"/>
              <a:t>change</a:t>
            </a:r>
            <a:r>
              <a:rPr lang="hr-HR" dirty="0"/>
              <a:t> </a:t>
            </a:r>
            <a:r>
              <a:rPr lang="hr-HR" dirty="0" err="1"/>
              <a:t>our</a:t>
            </a:r>
            <a:r>
              <a:rPr lang="hr-HR" dirty="0"/>
              <a:t> </a:t>
            </a:r>
            <a:r>
              <a:rPr lang="hr-HR" dirty="0" err="1"/>
              <a:t>world</a:t>
            </a:r>
            <a:r>
              <a:rPr lang="hr-HR" dirty="0"/>
              <a:t> for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better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err="1" smtClean="0"/>
              <a:t>Innovations</a:t>
            </a:r>
            <a:r>
              <a:rPr lang="hr-HR" dirty="0" smtClean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science</a:t>
            </a:r>
            <a:r>
              <a:rPr lang="hr-HR" dirty="0"/>
              <a:t>, </a:t>
            </a:r>
            <a:r>
              <a:rPr lang="hr-HR" dirty="0" err="1"/>
              <a:t>technology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engineering</a:t>
            </a:r>
            <a:r>
              <a:rPr lang="hr-HR" dirty="0"/>
              <a:t> (STE) are </a:t>
            </a:r>
            <a:r>
              <a:rPr lang="hr-HR" dirty="0" err="1"/>
              <a:t>almost</a:t>
            </a:r>
            <a:r>
              <a:rPr lang="hr-HR" dirty="0"/>
              <a:t> </a:t>
            </a:r>
            <a:r>
              <a:rPr lang="hr-HR" dirty="0" err="1"/>
              <a:t>always</a:t>
            </a:r>
            <a:r>
              <a:rPr lang="hr-HR" dirty="0"/>
              <a:t> </a:t>
            </a:r>
            <a:r>
              <a:rPr lang="hr-HR" dirty="0" err="1"/>
              <a:t>central</a:t>
            </a:r>
            <a:r>
              <a:rPr lang="hr-HR" dirty="0"/>
              <a:t> </a:t>
            </a:r>
            <a:r>
              <a:rPr lang="hr-HR" dirty="0" smtClean="0"/>
              <a:t>to </a:t>
            </a:r>
            <a:r>
              <a:rPr lang="hr-HR" dirty="0" err="1" smtClean="0"/>
              <a:t>grappling</a:t>
            </a:r>
            <a:r>
              <a:rPr lang="hr-HR" dirty="0" smtClean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these</a:t>
            </a:r>
            <a:r>
              <a:rPr lang="hr-HR" dirty="0"/>
              <a:t> complex global </a:t>
            </a:r>
            <a:r>
              <a:rPr lang="hr-HR" dirty="0" err="1"/>
              <a:t>challenges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smtClean="0"/>
              <a:t>As </a:t>
            </a:r>
            <a:r>
              <a:rPr lang="hr-HR" dirty="0"/>
              <a:t>a </a:t>
            </a:r>
            <a:r>
              <a:rPr lang="hr-HR" dirty="0" err="1"/>
              <a:t>result</a:t>
            </a:r>
            <a:r>
              <a:rPr lang="hr-HR" dirty="0"/>
              <a:t>, </a:t>
            </a:r>
            <a:r>
              <a:rPr lang="hr-HR" dirty="0" err="1"/>
              <a:t>decision</a:t>
            </a:r>
            <a:r>
              <a:rPr lang="hr-HR" dirty="0"/>
              <a:t> </a:t>
            </a:r>
            <a:r>
              <a:rPr lang="hr-HR" dirty="0" err="1"/>
              <a:t>makers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public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private</a:t>
            </a:r>
            <a:r>
              <a:rPr lang="hr-HR" dirty="0"/>
              <a:t> </a:t>
            </a:r>
            <a:r>
              <a:rPr lang="hr-HR" dirty="0" err="1"/>
              <a:t>sectors</a:t>
            </a:r>
            <a:r>
              <a:rPr lang="hr-HR" dirty="0"/>
              <a:t> must </a:t>
            </a:r>
            <a:r>
              <a:rPr lang="hr-HR" dirty="0" err="1"/>
              <a:t>work</a:t>
            </a:r>
            <a:r>
              <a:rPr lang="hr-HR" dirty="0"/>
              <a:t> </a:t>
            </a:r>
            <a:r>
              <a:rPr lang="hr-HR" dirty="0" err="1"/>
              <a:t>together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scientists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engineers</a:t>
            </a:r>
            <a:r>
              <a:rPr lang="hr-HR" dirty="0"/>
              <a:t> to make a </a:t>
            </a:r>
            <a:r>
              <a:rPr lang="hr-HR" dirty="0" err="1"/>
              <a:t>change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err="1" smtClean="0"/>
              <a:t>Our</a:t>
            </a:r>
            <a:r>
              <a:rPr lang="hr-HR" dirty="0" smtClean="0"/>
              <a:t> </a:t>
            </a:r>
            <a:r>
              <a:rPr lang="hr-HR" dirty="0" err="1"/>
              <a:t>Master’s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Public</a:t>
            </a:r>
            <a:r>
              <a:rPr lang="hr-HR" dirty="0"/>
              <a:t> </a:t>
            </a:r>
            <a:r>
              <a:rPr lang="hr-HR" dirty="0" err="1"/>
              <a:t>Administration</a:t>
            </a:r>
            <a:r>
              <a:rPr lang="hr-HR" dirty="0"/>
              <a:t> (</a:t>
            </a:r>
            <a:r>
              <a:rPr lang="hr-HR" dirty="0" smtClean="0"/>
              <a:t>MPA) </a:t>
            </a:r>
            <a:r>
              <a:rPr lang="hr-HR" dirty="0" err="1" smtClean="0"/>
              <a:t>degrees</a:t>
            </a:r>
            <a:r>
              <a:rPr lang="hr-HR" dirty="0" smtClean="0"/>
              <a:t> </a:t>
            </a:r>
            <a:r>
              <a:rPr lang="hr-HR" dirty="0"/>
              <a:t>provide </a:t>
            </a:r>
            <a:r>
              <a:rPr lang="hr-HR" dirty="0" err="1"/>
              <a:t>practical</a:t>
            </a:r>
            <a:r>
              <a:rPr lang="hr-HR" dirty="0"/>
              <a:t> </a:t>
            </a:r>
            <a:r>
              <a:rPr lang="hr-HR" dirty="0" err="1"/>
              <a:t>skills</a:t>
            </a:r>
            <a:r>
              <a:rPr lang="hr-HR" dirty="0"/>
              <a:t>, </a:t>
            </a:r>
            <a:r>
              <a:rPr lang="hr-HR" dirty="0" err="1"/>
              <a:t>tools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knowledge</a:t>
            </a:r>
            <a:r>
              <a:rPr lang="hr-HR" dirty="0"/>
              <a:t> for </a:t>
            </a:r>
            <a:r>
              <a:rPr lang="hr-HR" dirty="0" err="1"/>
              <a:t>those</a:t>
            </a:r>
            <a:r>
              <a:rPr lang="hr-HR" dirty="0"/>
              <a:t> </a:t>
            </a:r>
            <a:r>
              <a:rPr lang="hr-HR" dirty="0" err="1"/>
              <a:t>working</a:t>
            </a:r>
            <a:r>
              <a:rPr lang="hr-HR" dirty="0"/>
              <a:t> at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interface</a:t>
            </a:r>
            <a:r>
              <a:rPr lang="hr-HR" dirty="0"/>
              <a:t> </a:t>
            </a:r>
            <a:r>
              <a:rPr lang="hr-HR" dirty="0" err="1"/>
              <a:t>between</a:t>
            </a:r>
            <a:r>
              <a:rPr lang="hr-HR" dirty="0"/>
              <a:t> STE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public</a:t>
            </a:r>
            <a:r>
              <a:rPr lang="hr-HR" dirty="0"/>
              <a:t> </a:t>
            </a:r>
            <a:r>
              <a:rPr lang="hr-HR" dirty="0" err="1"/>
              <a:t>policy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/>
              <a:t>degree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designed</a:t>
            </a:r>
            <a:r>
              <a:rPr lang="hr-HR" dirty="0"/>
              <a:t> for </a:t>
            </a:r>
            <a:r>
              <a:rPr lang="hr-HR" dirty="0" err="1"/>
              <a:t>decision</a:t>
            </a:r>
            <a:r>
              <a:rPr lang="hr-HR" dirty="0"/>
              <a:t> </a:t>
            </a:r>
            <a:r>
              <a:rPr lang="hr-HR" dirty="0" err="1"/>
              <a:t>makers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policy</a:t>
            </a:r>
            <a:r>
              <a:rPr lang="hr-HR" dirty="0"/>
              <a:t> </a:t>
            </a:r>
            <a:r>
              <a:rPr lang="hr-HR" dirty="0" err="1"/>
              <a:t>professionals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public</a:t>
            </a:r>
            <a:r>
              <a:rPr lang="hr-HR" dirty="0"/>
              <a:t>, </a:t>
            </a:r>
            <a:r>
              <a:rPr lang="hr-HR" dirty="0" err="1"/>
              <a:t>private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third</a:t>
            </a:r>
            <a:r>
              <a:rPr lang="hr-HR" dirty="0"/>
              <a:t> </a:t>
            </a:r>
            <a:r>
              <a:rPr lang="hr-HR" dirty="0" err="1" smtClean="0"/>
              <a:t>sector</a:t>
            </a:r>
            <a:r>
              <a:rPr lang="hr-HR" dirty="0" smtClean="0"/>
              <a:t>, as </a:t>
            </a:r>
            <a:r>
              <a:rPr lang="hr-HR" dirty="0" err="1"/>
              <a:t>well</a:t>
            </a:r>
            <a:r>
              <a:rPr lang="hr-HR" dirty="0"/>
              <a:t> as </a:t>
            </a:r>
            <a:r>
              <a:rPr lang="hr-HR" dirty="0" err="1"/>
              <a:t>those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a </a:t>
            </a:r>
            <a:r>
              <a:rPr lang="hr-HR" dirty="0" err="1"/>
              <a:t>science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engineering</a:t>
            </a:r>
            <a:r>
              <a:rPr lang="hr-HR" dirty="0"/>
              <a:t> </a:t>
            </a:r>
            <a:r>
              <a:rPr lang="hr-HR" dirty="0" err="1"/>
              <a:t>background</a:t>
            </a:r>
            <a:r>
              <a:rPr lang="hr-HR" dirty="0"/>
              <a:t> </a:t>
            </a:r>
            <a:r>
              <a:rPr lang="hr-HR" dirty="0" err="1"/>
              <a:t>who</a:t>
            </a:r>
            <a:r>
              <a:rPr lang="hr-HR" dirty="0"/>
              <a:t> </a:t>
            </a:r>
            <a:r>
              <a:rPr lang="hr-HR" dirty="0" err="1"/>
              <a:t>wish</a:t>
            </a:r>
            <a:r>
              <a:rPr lang="hr-HR" dirty="0"/>
              <a:t> to </a:t>
            </a:r>
            <a:r>
              <a:rPr lang="hr-HR" dirty="0" err="1"/>
              <a:t>engage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 smtClean="0"/>
              <a:t>policy</a:t>
            </a:r>
            <a:r>
              <a:rPr lang="hr-H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9521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TAKE A MASTER’S OF PUBLIC </a:t>
            </a:r>
            <a:r>
              <a:rPr lang="hr-HR" b="1" dirty="0" smtClean="0"/>
              <a:t>ADMINISTRATION </a:t>
            </a:r>
            <a:br>
              <a:rPr lang="hr-HR" b="1" dirty="0" smtClean="0"/>
            </a:br>
            <a:r>
              <a:rPr lang="hr-HR" b="1" dirty="0" smtClean="0"/>
              <a:t>University </a:t>
            </a:r>
            <a:r>
              <a:rPr lang="hr-HR" b="1" dirty="0" err="1" smtClean="0"/>
              <a:t>College</a:t>
            </a:r>
            <a:r>
              <a:rPr lang="hr-HR" b="1" dirty="0" smtClean="0"/>
              <a:t>, London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We</a:t>
            </a:r>
            <a:r>
              <a:rPr lang="hr-HR" dirty="0"/>
              <a:t> </a:t>
            </a:r>
            <a:r>
              <a:rPr lang="hr-HR" dirty="0" err="1"/>
              <a:t>offer</a:t>
            </a:r>
            <a:r>
              <a:rPr lang="hr-HR" dirty="0"/>
              <a:t> </a:t>
            </a:r>
            <a:r>
              <a:rPr lang="hr-HR" dirty="0" err="1"/>
              <a:t>five</a:t>
            </a:r>
            <a:r>
              <a:rPr lang="hr-HR" dirty="0"/>
              <a:t> one-</a:t>
            </a:r>
            <a:r>
              <a:rPr lang="hr-HR" dirty="0" err="1"/>
              <a:t>year</a:t>
            </a:r>
            <a:r>
              <a:rPr lang="hr-HR" dirty="0"/>
              <a:t> MPA </a:t>
            </a:r>
            <a:r>
              <a:rPr lang="hr-HR" dirty="0" err="1"/>
              <a:t>degrees</a:t>
            </a:r>
            <a:r>
              <a:rPr lang="hr-HR" dirty="0"/>
              <a:t>, </a:t>
            </a:r>
            <a:r>
              <a:rPr lang="hr-HR" dirty="0" err="1"/>
              <a:t>focused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following</a:t>
            </a:r>
            <a:r>
              <a:rPr lang="hr-HR" dirty="0"/>
              <a:t> </a:t>
            </a:r>
            <a:r>
              <a:rPr lang="hr-HR" dirty="0" err="1"/>
              <a:t>policy</a:t>
            </a:r>
            <a:r>
              <a:rPr lang="hr-HR" dirty="0"/>
              <a:t> </a:t>
            </a:r>
            <a:r>
              <a:rPr lang="hr-HR" dirty="0" err="1"/>
              <a:t>areas</a:t>
            </a:r>
            <a:r>
              <a:rPr lang="hr-HR" dirty="0"/>
              <a:t>:</a:t>
            </a:r>
          </a:p>
          <a:p>
            <a:r>
              <a:rPr lang="hr-HR" dirty="0"/>
              <a:t>• Science, </a:t>
            </a:r>
            <a:r>
              <a:rPr lang="hr-HR" dirty="0" err="1"/>
              <a:t>Engineering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Public</a:t>
            </a:r>
            <a:r>
              <a:rPr lang="hr-HR" dirty="0"/>
              <a:t> </a:t>
            </a:r>
            <a:r>
              <a:rPr lang="hr-HR" dirty="0" err="1"/>
              <a:t>Policy</a:t>
            </a:r>
            <a:endParaRPr lang="hr-HR" dirty="0"/>
          </a:p>
          <a:p>
            <a:r>
              <a:rPr lang="hr-HR" dirty="0"/>
              <a:t>• Digital Technologies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Policy</a:t>
            </a:r>
            <a:endParaRPr lang="hr-HR" dirty="0"/>
          </a:p>
          <a:p>
            <a:r>
              <a:rPr lang="hr-HR" dirty="0"/>
              <a:t>• Urban </a:t>
            </a:r>
            <a:r>
              <a:rPr lang="hr-HR" dirty="0" err="1"/>
              <a:t>Innovation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Policy</a:t>
            </a:r>
            <a:endParaRPr lang="hr-HR" dirty="0"/>
          </a:p>
          <a:p>
            <a:r>
              <a:rPr lang="hr-HR" dirty="0"/>
              <a:t>• Energy, Technology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Climate</a:t>
            </a:r>
            <a:r>
              <a:rPr lang="hr-HR" dirty="0"/>
              <a:t> </a:t>
            </a:r>
            <a:r>
              <a:rPr lang="hr-HR" dirty="0" err="1"/>
              <a:t>Policy</a:t>
            </a:r>
            <a:endParaRPr lang="hr-HR" dirty="0"/>
          </a:p>
          <a:p>
            <a:r>
              <a:rPr lang="hr-HR" dirty="0"/>
              <a:t>• Development, Technology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Innovation</a:t>
            </a:r>
            <a:r>
              <a:rPr lang="hr-HR" dirty="0"/>
              <a:t> </a:t>
            </a:r>
            <a:r>
              <a:rPr lang="hr-HR" dirty="0" err="1"/>
              <a:t>Policy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362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err="1"/>
              <a:t>Which</a:t>
            </a:r>
            <a:r>
              <a:rPr lang="hr-HR" b="1" dirty="0"/>
              <a:t> MPA </a:t>
            </a:r>
            <a:r>
              <a:rPr lang="hr-HR" b="1" dirty="0" err="1"/>
              <a:t>degree</a:t>
            </a:r>
            <a:r>
              <a:rPr lang="hr-HR" b="1" dirty="0"/>
              <a:t> </a:t>
            </a:r>
            <a:r>
              <a:rPr lang="hr-HR" b="1" dirty="0" err="1"/>
              <a:t>is</a:t>
            </a:r>
            <a:r>
              <a:rPr lang="hr-HR" b="1" dirty="0"/>
              <a:t> </a:t>
            </a:r>
            <a:r>
              <a:rPr lang="hr-HR" b="1" dirty="0" err="1"/>
              <a:t>right</a:t>
            </a:r>
            <a:r>
              <a:rPr lang="hr-HR" b="1" dirty="0"/>
              <a:t> for me?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/>
              <a:t>Whichever</a:t>
            </a:r>
            <a:r>
              <a:rPr lang="hr-HR" dirty="0"/>
              <a:t> </a:t>
            </a:r>
            <a:r>
              <a:rPr lang="hr-HR" dirty="0" err="1"/>
              <a:t>aspect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policy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want</a:t>
            </a:r>
            <a:r>
              <a:rPr lang="hr-HR" dirty="0"/>
              <a:t> to </a:t>
            </a:r>
            <a:r>
              <a:rPr lang="hr-HR" dirty="0" err="1"/>
              <a:t>focus</a:t>
            </a:r>
            <a:r>
              <a:rPr lang="hr-HR" dirty="0"/>
              <a:t> on, </a:t>
            </a:r>
            <a:r>
              <a:rPr lang="hr-HR" dirty="0" err="1"/>
              <a:t>our</a:t>
            </a:r>
            <a:r>
              <a:rPr lang="hr-HR" dirty="0"/>
              <a:t> </a:t>
            </a:r>
            <a:r>
              <a:rPr lang="hr-HR" dirty="0" err="1"/>
              <a:t>flexible</a:t>
            </a:r>
            <a:r>
              <a:rPr lang="hr-HR" dirty="0"/>
              <a:t> MPA </a:t>
            </a:r>
            <a:r>
              <a:rPr lang="hr-HR" dirty="0" err="1"/>
              <a:t>degrees</a:t>
            </a:r>
            <a:r>
              <a:rPr lang="hr-HR" dirty="0"/>
              <a:t> provide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opportunity</a:t>
            </a:r>
            <a:r>
              <a:rPr lang="hr-HR" dirty="0"/>
              <a:t> to </a:t>
            </a:r>
            <a:r>
              <a:rPr lang="hr-HR" dirty="0" err="1"/>
              <a:t>tailor</a:t>
            </a:r>
            <a:r>
              <a:rPr lang="hr-HR" dirty="0"/>
              <a:t> </a:t>
            </a:r>
            <a:r>
              <a:rPr lang="hr-HR" dirty="0" err="1"/>
              <a:t>your</a:t>
            </a:r>
            <a:r>
              <a:rPr lang="hr-HR" dirty="0"/>
              <a:t> </a:t>
            </a:r>
            <a:r>
              <a:rPr lang="hr-HR" dirty="0" err="1"/>
              <a:t>Master’s</a:t>
            </a:r>
            <a:r>
              <a:rPr lang="hr-HR" dirty="0"/>
              <a:t> </a:t>
            </a:r>
            <a:r>
              <a:rPr lang="hr-HR" dirty="0" err="1"/>
              <a:t>experience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smtClean="0"/>
              <a:t>All </a:t>
            </a:r>
            <a:r>
              <a:rPr lang="hr-HR" dirty="0" err="1"/>
              <a:t>five</a:t>
            </a:r>
            <a:r>
              <a:rPr lang="hr-HR" dirty="0"/>
              <a:t> MPA </a:t>
            </a:r>
            <a:r>
              <a:rPr lang="hr-HR" dirty="0" err="1"/>
              <a:t>degrees</a:t>
            </a:r>
            <a:r>
              <a:rPr lang="hr-HR" dirty="0"/>
              <a:t> </a:t>
            </a:r>
            <a:r>
              <a:rPr lang="hr-HR" dirty="0" err="1"/>
              <a:t>share</a:t>
            </a:r>
            <a:r>
              <a:rPr lang="hr-HR" dirty="0"/>
              <a:t> a </a:t>
            </a:r>
            <a:r>
              <a:rPr lang="hr-HR" dirty="0" err="1"/>
              <a:t>number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core</a:t>
            </a:r>
            <a:r>
              <a:rPr lang="hr-HR" dirty="0"/>
              <a:t> </a:t>
            </a:r>
            <a:r>
              <a:rPr lang="hr-HR" dirty="0" err="1"/>
              <a:t>modules</a:t>
            </a:r>
            <a:r>
              <a:rPr lang="hr-HR" dirty="0"/>
              <a:t>. </a:t>
            </a:r>
            <a:r>
              <a:rPr lang="hr-HR" dirty="0" err="1"/>
              <a:t>These</a:t>
            </a:r>
            <a:r>
              <a:rPr lang="hr-HR" dirty="0"/>
              <a:t> </a:t>
            </a:r>
            <a:r>
              <a:rPr lang="hr-HR" dirty="0" err="1"/>
              <a:t>develop</a:t>
            </a:r>
            <a:r>
              <a:rPr lang="hr-HR" dirty="0"/>
              <a:t> </a:t>
            </a:r>
            <a:r>
              <a:rPr lang="hr-HR" dirty="0" err="1"/>
              <a:t>your</a:t>
            </a:r>
            <a:r>
              <a:rPr lang="hr-HR" dirty="0"/>
              <a:t> </a:t>
            </a:r>
            <a:r>
              <a:rPr lang="hr-HR" dirty="0" err="1"/>
              <a:t>understanding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policy</a:t>
            </a:r>
            <a:r>
              <a:rPr lang="hr-HR" dirty="0"/>
              <a:t> </a:t>
            </a:r>
            <a:r>
              <a:rPr lang="hr-HR" dirty="0" err="1"/>
              <a:t>models</a:t>
            </a:r>
            <a:r>
              <a:rPr lang="hr-HR" dirty="0"/>
              <a:t>, </a:t>
            </a:r>
            <a:r>
              <a:rPr lang="hr-HR" dirty="0" err="1"/>
              <a:t>tools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frameworks</a:t>
            </a:r>
            <a:r>
              <a:rPr lang="hr-HR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1280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err="1"/>
              <a:t>Which</a:t>
            </a:r>
            <a:r>
              <a:rPr lang="hr-HR" b="1" dirty="0"/>
              <a:t> MPA </a:t>
            </a:r>
            <a:r>
              <a:rPr lang="hr-HR" b="1" dirty="0" err="1"/>
              <a:t>degree</a:t>
            </a:r>
            <a:r>
              <a:rPr lang="hr-HR" b="1" dirty="0"/>
              <a:t> </a:t>
            </a:r>
            <a:r>
              <a:rPr lang="hr-HR" b="1" dirty="0" err="1"/>
              <a:t>is</a:t>
            </a:r>
            <a:r>
              <a:rPr lang="hr-HR" b="1" dirty="0"/>
              <a:t> </a:t>
            </a:r>
            <a:r>
              <a:rPr lang="hr-HR" b="1" dirty="0" err="1"/>
              <a:t>right</a:t>
            </a:r>
            <a:r>
              <a:rPr lang="hr-HR" b="1" dirty="0"/>
              <a:t> for me?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majority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core</a:t>
            </a:r>
            <a:r>
              <a:rPr lang="hr-HR" dirty="0"/>
              <a:t> </a:t>
            </a:r>
            <a:r>
              <a:rPr lang="hr-HR" dirty="0" err="1"/>
              <a:t>learning</a:t>
            </a:r>
            <a:r>
              <a:rPr lang="hr-HR" dirty="0"/>
              <a:t> </a:t>
            </a:r>
            <a:r>
              <a:rPr lang="hr-HR" dirty="0" err="1"/>
              <a:t>happens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Term</a:t>
            </a:r>
            <a:r>
              <a:rPr lang="hr-HR" dirty="0"/>
              <a:t> 1. </a:t>
            </a:r>
            <a:r>
              <a:rPr lang="hr-HR" dirty="0" err="1"/>
              <a:t>Students</a:t>
            </a:r>
            <a:r>
              <a:rPr lang="hr-HR" dirty="0"/>
              <a:t> </a:t>
            </a:r>
            <a:r>
              <a:rPr lang="hr-HR" dirty="0" err="1"/>
              <a:t>then</a:t>
            </a:r>
            <a:r>
              <a:rPr lang="hr-HR" dirty="0"/>
              <a:t> </a:t>
            </a:r>
            <a:r>
              <a:rPr lang="hr-HR" dirty="0" err="1"/>
              <a:t>focus</a:t>
            </a:r>
            <a:r>
              <a:rPr lang="hr-HR" dirty="0"/>
              <a:t> on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chosen</a:t>
            </a:r>
            <a:r>
              <a:rPr lang="hr-HR" dirty="0"/>
              <a:t> </a:t>
            </a:r>
            <a:r>
              <a:rPr lang="hr-HR" dirty="0" err="1"/>
              <a:t>policy</a:t>
            </a:r>
            <a:r>
              <a:rPr lang="hr-HR" dirty="0"/>
              <a:t> </a:t>
            </a:r>
            <a:r>
              <a:rPr lang="hr-HR" dirty="0" err="1"/>
              <a:t>areas</a:t>
            </a:r>
            <a:r>
              <a:rPr lang="hr-HR" dirty="0"/>
              <a:t> </a:t>
            </a:r>
            <a:r>
              <a:rPr lang="hr-HR" dirty="0" err="1"/>
              <a:t>through</a:t>
            </a:r>
            <a:r>
              <a:rPr lang="hr-HR" dirty="0"/>
              <a:t> a </a:t>
            </a:r>
            <a:r>
              <a:rPr lang="hr-HR" dirty="0" err="1"/>
              <a:t>combination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electives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specialist</a:t>
            </a:r>
            <a:r>
              <a:rPr lang="hr-HR" dirty="0"/>
              <a:t> </a:t>
            </a:r>
            <a:r>
              <a:rPr lang="hr-HR" dirty="0" err="1"/>
              <a:t>modules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Term</a:t>
            </a:r>
            <a:r>
              <a:rPr lang="hr-HR" dirty="0"/>
              <a:t> 2, </a:t>
            </a:r>
            <a:r>
              <a:rPr lang="hr-HR" dirty="0" err="1"/>
              <a:t>culminating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extended</a:t>
            </a:r>
            <a:r>
              <a:rPr lang="hr-HR" dirty="0"/>
              <a:t> </a:t>
            </a:r>
            <a:r>
              <a:rPr lang="hr-HR" dirty="0" err="1"/>
              <a:t>policy</a:t>
            </a:r>
            <a:r>
              <a:rPr lang="hr-HR" dirty="0"/>
              <a:t> </a:t>
            </a:r>
            <a:r>
              <a:rPr lang="hr-HR" dirty="0" err="1"/>
              <a:t>project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a </a:t>
            </a:r>
            <a:r>
              <a:rPr lang="hr-HR" dirty="0" err="1"/>
              <a:t>real</a:t>
            </a:r>
            <a:r>
              <a:rPr lang="hr-HR" dirty="0"/>
              <a:t> </a:t>
            </a:r>
            <a:r>
              <a:rPr lang="hr-HR" dirty="0" err="1"/>
              <a:t>client</a:t>
            </a:r>
            <a:r>
              <a:rPr lang="hr-HR" dirty="0"/>
              <a:t>, </a:t>
            </a:r>
            <a:r>
              <a:rPr lang="hr-HR" dirty="0" err="1"/>
              <a:t>which</a:t>
            </a:r>
            <a:r>
              <a:rPr lang="hr-HR" dirty="0"/>
              <a:t> </a:t>
            </a:r>
            <a:r>
              <a:rPr lang="hr-HR" dirty="0" err="1"/>
              <a:t>takes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place </a:t>
            </a:r>
            <a:r>
              <a:rPr lang="hr-HR" dirty="0" err="1"/>
              <a:t>of</a:t>
            </a:r>
            <a:r>
              <a:rPr lang="hr-HR" dirty="0"/>
              <a:t> a </a:t>
            </a:r>
            <a:r>
              <a:rPr lang="hr-HR" dirty="0" err="1"/>
              <a:t>final</a:t>
            </a:r>
            <a:r>
              <a:rPr lang="hr-HR" dirty="0"/>
              <a:t> </a:t>
            </a:r>
            <a:r>
              <a:rPr lang="hr-HR" dirty="0" err="1"/>
              <a:t>dissertation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Term</a:t>
            </a:r>
            <a:r>
              <a:rPr lang="hr-HR" dirty="0"/>
              <a:t> 3.</a:t>
            </a:r>
          </a:p>
          <a:p>
            <a:r>
              <a:rPr lang="hr-HR" dirty="0" err="1"/>
              <a:t>We</a:t>
            </a:r>
            <a:r>
              <a:rPr lang="hr-HR" dirty="0"/>
              <a:t> </a:t>
            </a:r>
            <a:r>
              <a:rPr lang="hr-HR" dirty="0" err="1"/>
              <a:t>offer</a:t>
            </a:r>
            <a:r>
              <a:rPr lang="hr-HR" dirty="0"/>
              <a:t> a </a:t>
            </a:r>
            <a:r>
              <a:rPr lang="hr-HR" dirty="0" err="1"/>
              <a:t>range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focused</a:t>
            </a:r>
            <a:r>
              <a:rPr lang="hr-HR" dirty="0"/>
              <a:t> MPA </a:t>
            </a:r>
            <a:r>
              <a:rPr lang="hr-HR" dirty="0" err="1"/>
              <a:t>degrees</a:t>
            </a:r>
            <a:r>
              <a:rPr lang="hr-HR" dirty="0"/>
              <a:t>, but </a:t>
            </a:r>
            <a:r>
              <a:rPr lang="hr-HR" dirty="0" err="1"/>
              <a:t>if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would</a:t>
            </a:r>
            <a:r>
              <a:rPr lang="hr-HR" dirty="0"/>
              <a:t> </a:t>
            </a:r>
            <a:r>
              <a:rPr lang="hr-HR" dirty="0" err="1"/>
              <a:t>like</a:t>
            </a:r>
            <a:r>
              <a:rPr lang="hr-HR" dirty="0"/>
              <a:t> to take a </a:t>
            </a:r>
            <a:r>
              <a:rPr lang="hr-HR" dirty="0" err="1"/>
              <a:t>broader</a:t>
            </a:r>
            <a:r>
              <a:rPr lang="hr-HR" dirty="0"/>
              <a:t>, </a:t>
            </a:r>
            <a:r>
              <a:rPr lang="hr-HR" dirty="0" err="1"/>
              <a:t>less</a:t>
            </a:r>
            <a:r>
              <a:rPr lang="hr-HR" dirty="0"/>
              <a:t> </a:t>
            </a:r>
            <a:r>
              <a:rPr lang="hr-HR" dirty="0" err="1"/>
              <a:t>topical</a:t>
            </a:r>
            <a:r>
              <a:rPr lang="hr-HR" dirty="0"/>
              <a:t> </a:t>
            </a:r>
            <a:r>
              <a:rPr lang="hr-HR" dirty="0" err="1"/>
              <a:t>approach</a:t>
            </a:r>
            <a:r>
              <a:rPr lang="hr-HR" dirty="0"/>
              <a:t>, </a:t>
            </a:r>
            <a:r>
              <a:rPr lang="hr-HR" dirty="0" err="1"/>
              <a:t>we</a:t>
            </a:r>
            <a:r>
              <a:rPr lang="hr-HR" dirty="0"/>
              <a:t> </a:t>
            </a:r>
            <a:r>
              <a:rPr lang="hr-HR" dirty="0" err="1"/>
              <a:t>recommend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</a:t>
            </a:r>
            <a:r>
              <a:rPr lang="hr-HR" dirty="0" err="1"/>
              <a:t>consider</a:t>
            </a:r>
            <a:r>
              <a:rPr lang="hr-HR" dirty="0"/>
              <a:t> </a:t>
            </a:r>
            <a:r>
              <a:rPr lang="hr-HR" dirty="0" err="1"/>
              <a:t>our</a:t>
            </a:r>
            <a:r>
              <a:rPr lang="hr-HR" dirty="0"/>
              <a:t> MPA </a:t>
            </a:r>
            <a:r>
              <a:rPr lang="hr-HR" dirty="0" err="1"/>
              <a:t>in</a:t>
            </a:r>
            <a:r>
              <a:rPr lang="hr-HR" dirty="0"/>
              <a:t> Science, </a:t>
            </a:r>
            <a:r>
              <a:rPr lang="hr-HR" dirty="0" err="1"/>
              <a:t>Engineering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Public</a:t>
            </a:r>
            <a:r>
              <a:rPr lang="hr-HR" dirty="0"/>
              <a:t> </a:t>
            </a:r>
            <a:r>
              <a:rPr lang="hr-HR" dirty="0" err="1"/>
              <a:t>Policy</a:t>
            </a:r>
            <a:r>
              <a:rPr lang="hr-HR" dirty="0"/>
              <a:t>.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degree</a:t>
            </a:r>
            <a:r>
              <a:rPr lang="hr-HR" dirty="0"/>
              <a:t> </a:t>
            </a:r>
            <a:r>
              <a:rPr lang="hr-HR" dirty="0" err="1"/>
              <a:t>provides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increased</a:t>
            </a:r>
            <a:r>
              <a:rPr lang="hr-HR" dirty="0"/>
              <a:t> </a:t>
            </a:r>
            <a:r>
              <a:rPr lang="hr-HR" dirty="0" err="1"/>
              <a:t>number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elective</a:t>
            </a:r>
            <a:r>
              <a:rPr lang="hr-HR" dirty="0"/>
              <a:t> </a:t>
            </a:r>
            <a:r>
              <a:rPr lang="hr-HR" dirty="0" err="1"/>
              <a:t>options</a:t>
            </a:r>
            <a:r>
              <a:rPr lang="hr-HR" dirty="0"/>
              <a:t> for more </a:t>
            </a:r>
            <a:r>
              <a:rPr lang="hr-HR" dirty="0" err="1"/>
              <a:t>flexibility</a:t>
            </a:r>
            <a:r>
              <a:rPr lang="hr-HR" dirty="0"/>
              <a:t>, </a:t>
            </a:r>
            <a:r>
              <a:rPr lang="hr-HR" dirty="0" err="1"/>
              <a:t>allowing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to </a:t>
            </a:r>
            <a:r>
              <a:rPr lang="hr-HR" dirty="0" err="1"/>
              <a:t>focus</a:t>
            </a:r>
            <a:r>
              <a:rPr lang="hr-HR" dirty="0"/>
              <a:t> on </a:t>
            </a:r>
            <a:r>
              <a:rPr lang="hr-HR" dirty="0" err="1"/>
              <a:t>several</a:t>
            </a:r>
            <a:r>
              <a:rPr lang="hr-HR" dirty="0"/>
              <a:t> </a:t>
            </a:r>
            <a:r>
              <a:rPr lang="hr-HR" dirty="0" err="1"/>
              <a:t>areas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policy</a:t>
            </a:r>
            <a:r>
              <a:rPr lang="hr-HR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225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Science, </a:t>
            </a:r>
            <a:r>
              <a:rPr lang="hr-HR" b="1" dirty="0" err="1"/>
              <a:t>Engineering</a:t>
            </a:r>
            <a:r>
              <a:rPr lang="hr-HR" b="1" dirty="0"/>
              <a:t> </a:t>
            </a:r>
            <a:r>
              <a:rPr lang="hr-HR" b="1" dirty="0" err="1"/>
              <a:t>and</a:t>
            </a:r>
            <a:r>
              <a:rPr lang="hr-HR" b="1" dirty="0"/>
              <a:t> </a:t>
            </a:r>
            <a:r>
              <a:rPr lang="hr-HR" b="1" dirty="0" err="1"/>
              <a:t>Public</a:t>
            </a:r>
            <a:r>
              <a:rPr lang="hr-HR" b="1" dirty="0"/>
              <a:t> </a:t>
            </a:r>
            <a:r>
              <a:rPr lang="hr-HR" b="1" dirty="0" err="1"/>
              <a:t>Policy</a:t>
            </a:r>
            <a:r>
              <a:rPr lang="hr-HR" b="1" dirty="0"/>
              <a:t> (MPA)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Our</a:t>
            </a:r>
            <a:r>
              <a:rPr lang="hr-HR" dirty="0"/>
              <a:t> most </a:t>
            </a:r>
            <a:r>
              <a:rPr lang="hr-HR" dirty="0" err="1"/>
              <a:t>flexible</a:t>
            </a:r>
            <a:r>
              <a:rPr lang="hr-HR" dirty="0"/>
              <a:t> MPA </a:t>
            </a:r>
            <a:r>
              <a:rPr lang="hr-HR" dirty="0" err="1"/>
              <a:t>degree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suited</a:t>
            </a:r>
            <a:r>
              <a:rPr lang="hr-HR" dirty="0"/>
              <a:t> to </a:t>
            </a:r>
            <a:r>
              <a:rPr lang="hr-HR" dirty="0" err="1"/>
              <a:t>applicants</a:t>
            </a:r>
            <a:r>
              <a:rPr lang="hr-HR" dirty="0"/>
              <a:t> </a:t>
            </a:r>
            <a:r>
              <a:rPr lang="hr-HR" dirty="0" err="1"/>
              <a:t>who</a:t>
            </a:r>
            <a:r>
              <a:rPr lang="hr-HR" dirty="0"/>
              <a:t> </a:t>
            </a:r>
            <a:r>
              <a:rPr lang="hr-HR" dirty="0" err="1"/>
              <a:t>would</a:t>
            </a:r>
            <a:r>
              <a:rPr lang="hr-HR" dirty="0"/>
              <a:t> </a:t>
            </a:r>
            <a:r>
              <a:rPr lang="hr-HR" dirty="0" err="1"/>
              <a:t>like</a:t>
            </a:r>
            <a:r>
              <a:rPr lang="hr-HR" dirty="0"/>
              <a:t> to </a:t>
            </a:r>
            <a:r>
              <a:rPr lang="hr-HR" dirty="0" err="1"/>
              <a:t>explore</a:t>
            </a:r>
            <a:r>
              <a:rPr lang="hr-HR" dirty="0"/>
              <a:t> </a:t>
            </a:r>
            <a:r>
              <a:rPr lang="hr-HR" dirty="0" err="1"/>
              <a:t>several</a:t>
            </a:r>
            <a:r>
              <a:rPr lang="hr-HR" dirty="0"/>
              <a:t>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/>
              <a:t>policy</a:t>
            </a:r>
            <a:r>
              <a:rPr lang="hr-HR" dirty="0"/>
              <a:t> </a:t>
            </a:r>
            <a:r>
              <a:rPr lang="hr-HR" dirty="0" err="1"/>
              <a:t>areas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/>
              <a:t>degree</a:t>
            </a:r>
            <a:r>
              <a:rPr lang="hr-HR" dirty="0"/>
              <a:t> </a:t>
            </a:r>
            <a:r>
              <a:rPr lang="hr-HR" dirty="0" err="1"/>
              <a:t>shares</a:t>
            </a:r>
            <a:r>
              <a:rPr lang="hr-HR" dirty="0"/>
              <a:t> </a:t>
            </a:r>
            <a:r>
              <a:rPr lang="hr-HR" dirty="0" err="1"/>
              <a:t>core</a:t>
            </a:r>
            <a:r>
              <a:rPr lang="hr-HR" dirty="0"/>
              <a:t> </a:t>
            </a:r>
            <a:r>
              <a:rPr lang="hr-HR" dirty="0" err="1"/>
              <a:t>modules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specialised</a:t>
            </a:r>
            <a:r>
              <a:rPr lang="hr-HR" dirty="0"/>
              <a:t> MPA </a:t>
            </a:r>
            <a:r>
              <a:rPr lang="hr-HR" dirty="0" err="1"/>
              <a:t>degrees</a:t>
            </a:r>
            <a:r>
              <a:rPr lang="hr-HR" dirty="0"/>
              <a:t>, </a:t>
            </a:r>
            <a:r>
              <a:rPr lang="hr-HR" dirty="0" err="1"/>
              <a:t>while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allowing</a:t>
            </a:r>
            <a:r>
              <a:rPr lang="hr-HR" dirty="0"/>
              <a:t> </a:t>
            </a:r>
            <a:r>
              <a:rPr lang="hr-HR" dirty="0" err="1"/>
              <a:t>students</a:t>
            </a:r>
            <a:r>
              <a:rPr lang="hr-HR" dirty="0"/>
              <a:t> to </a:t>
            </a:r>
            <a:r>
              <a:rPr lang="hr-HR" dirty="0" err="1"/>
              <a:t>choose</a:t>
            </a:r>
            <a:r>
              <a:rPr lang="hr-HR" dirty="0"/>
              <a:t> </a:t>
            </a:r>
            <a:r>
              <a:rPr lang="hr-HR" dirty="0" err="1"/>
              <a:t>three</a:t>
            </a:r>
            <a:r>
              <a:rPr lang="hr-HR" dirty="0"/>
              <a:t> </a:t>
            </a:r>
            <a:r>
              <a:rPr lang="hr-HR" dirty="0" err="1"/>
              <a:t>optional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elective</a:t>
            </a:r>
            <a:r>
              <a:rPr lang="hr-HR" dirty="0"/>
              <a:t> </a:t>
            </a:r>
            <a:r>
              <a:rPr lang="hr-HR" dirty="0" err="1"/>
              <a:t>modules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across</a:t>
            </a:r>
            <a:r>
              <a:rPr lang="hr-HR" dirty="0"/>
              <a:t>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world-class</a:t>
            </a:r>
            <a:r>
              <a:rPr lang="hr-HR" dirty="0"/>
              <a:t> </a:t>
            </a:r>
            <a:r>
              <a:rPr lang="hr-HR" dirty="0" err="1"/>
              <a:t>departments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err="1" smtClean="0"/>
              <a:t>This</a:t>
            </a:r>
            <a:r>
              <a:rPr lang="hr-HR" dirty="0" smtClean="0"/>
              <a:t> </a:t>
            </a:r>
            <a:r>
              <a:rPr lang="hr-HR" dirty="0" err="1"/>
              <a:t>provides</a:t>
            </a:r>
            <a:r>
              <a:rPr lang="hr-HR" dirty="0"/>
              <a:t> </a:t>
            </a:r>
            <a:r>
              <a:rPr lang="hr-HR" dirty="0" err="1"/>
              <a:t>graduates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a </a:t>
            </a:r>
            <a:r>
              <a:rPr lang="hr-HR" dirty="0" err="1"/>
              <a:t>foundation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policy</a:t>
            </a:r>
            <a:r>
              <a:rPr lang="hr-HR" dirty="0"/>
              <a:t> </a:t>
            </a:r>
            <a:r>
              <a:rPr lang="hr-HR" dirty="0" err="1"/>
              <a:t>tools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frameworks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tailored</a:t>
            </a:r>
            <a:r>
              <a:rPr lang="hr-HR" dirty="0"/>
              <a:t> </a:t>
            </a:r>
            <a:r>
              <a:rPr lang="hr-HR" dirty="0" err="1"/>
              <a:t>experience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policy</a:t>
            </a:r>
            <a:r>
              <a:rPr lang="hr-HR" dirty="0"/>
              <a:t> </a:t>
            </a:r>
            <a:r>
              <a:rPr lang="hr-HR" dirty="0" err="1"/>
              <a:t>areas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suit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interests</a:t>
            </a:r>
            <a:r>
              <a:rPr lang="hr-HR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5768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Digital Technologies </a:t>
            </a:r>
            <a:r>
              <a:rPr lang="hr-HR" b="1" dirty="0" err="1"/>
              <a:t>and</a:t>
            </a:r>
            <a:r>
              <a:rPr lang="hr-HR" b="1" dirty="0"/>
              <a:t> </a:t>
            </a:r>
            <a:r>
              <a:rPr lang="hr-HR" b="1" dirty="0" err="1"/>
              <a:t>Policy</a:t>
            </a:r>
            <a:r>
              <a:rPr lang="hr-HR" b="1" dirty="0"/>
              <a:t> (MPA)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degree</a:t>
            </a:r>
            <a:r>
              <a:rPr lang="hr-HR" dirty="0"/>
              <a:t> </a:t>
            </a:r>
            <a:r>
              <a:rPr lang="hr-HR" dirty="0" err="1"/>
              <a:t>prepares</a:t>
            </a:r>
            <a:r>
              <a:rPr lang="hr-HR" dirty="0"/>
              <a:t> future </a:t>
            </a:r>
            <a:r>
              <a:rPr lang="hr-HR" dirty="0" err="1"/>
              <a:t>decision</a:t>
            </a:r>
            <a:r>
              <a:rPr lang="hr-HR" dirty="0"/>
              <a:t> </a:t>
            </a:r>
            <a:r>
              <a:rPr lang="hr-HR" dirty="0" err="1"/>
              <a:t>makers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technologists</a:t>
            </a:r>
            <a:r>
              <a:rPr lang="hr-HR" dirty="0"/>
              <a:t>/</a:t>
            </a:r>
            <a:r>
              <a:rPr lang="hr-HR" dirty="0" err="1"/>
              <a:t>engineers</a:t>
            </a:r>
            <a:r>
              <a:rPr lang="hr-HR" dirty="0"/>
              <a:t> </a:t>
            </a:r>
            <a:r>
              <a:rPr lang="hr-HR" dirty="0" err="1"/>
              <a:t>working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policy</a:t>
            </a:r>
            <a:r>
              <a:rPr lang="hr-HR" dirty="0"/>
              <a:t> to </a:t>
            </a:r>
            <a:r>
              <a:rPr lang="hr-HR" dirty="0" err="1"/>
              <a:t>meet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challenges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opportunities</a:t>
            </a:r>
            <a:r>
              <a:rPr lang="hr-HR" dirty="0"/>
              <a:t> </a:t>
            </a:r>
            <a:r>
              <a:rPr lang="hr-HR" dirty="0" err="1"/>
              <a:t>presented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today’s</a:t>
            </a:r>
            <a:r>
              <a:rPr lang="hr-HR" dirty="0"/>
              <a:t> </a:t>
            </a:r>
            <a:r>
              <a:rPr lang="hr-HR" dirty="0" err="1"/>
              <a:t>fast</a:t>
            </a:r>
            <a:r>
              <a:rPr lang="hr-HR" dirty="0"/>
              <a:t> </a:t>
            </a:r>
            <a:r>
              <a:rPr lang="hr-HR" dirty="0" err="1"/>
              <a:t>evolving</a:t>
            </a:r>
            <a:r>
              <a:rPr lang="hr-HR" dirty="0"/>
              <a:t> </a:t>
            </a:r>
            <a:r>
              <a:rPr lang="hr-HR" dirty="0" err="1"/>
              <a:t>digital</a:t>
            </a:r>
            <a:r>
              <a:rPr lang="hr-HR" dirty="0"/>
              <a:t> </a:t>
            </a:r>
            <a:r>
              <a:rPr lang="hr-HR" dirty="0" err="1"/>
              <a:t>technologies</a:t>
            </a:r>
            <a:r>
              <a:rPr lang="hr-HR" dirty="0" smtClean="0"/>
              <a:t>.</a:t>
            </a:r>
          </a:p>
          <a:p>
            <a:r>
              <a:rPr lang="hr-HR" dirty="0" smtClean="0"/>
              <a:t> </a:t>
            </a:r>
            <a:r>
              <a:rPr lang="hr-HR" dirty="0" err="1"/>
              <a:t>Graduates</a:t>
            </a:r>
            <a:r>
              <a:rPr lang="hr-HR" dirty="0"/>
              <a:t> are </a:t>
            </a:r>
            <a:r>
              <a:rPr lang="hr-HR" dirty="0" err="1"/>
              <a:t>equipped</a:t>
            </a:r>
            <a:r>
              <a:rPr lang="hr-HR" dirty="0"/>
              <a:t> to </a:t>
            </a:r>
            <a:r>
              <a:rPr lang="hr-HR" dirty="0" err="1"/>
              <a:t>develop</a:t>
            </a:r>
            <a:r>
              <a:rPr lang="hr-HR" dirty="0"/>
              <a:t> </a:t>
            </a:r>
            <a:r>
              <a:rPr lang="hr-HR" dirty="0" err="1"/>
              <a:t>strategies</a:t>
            </a:r>
            <a:r>
              <a:rPr lang="hr-HR" dirty="0"/>
              <a:t>, </a:t>
            </a:r>
            <a:r>
              <a:rPr lang="hr-HR" dirty="0" err="1"/>
              <a:t>policies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guidelines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collaborate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a </a:t>
            </a:r>
            <a:r>
              <a:rPr lang="hr-HR" dirty="0" err="1"/>
              <a:t>range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stakeholders</a:t>
            </a:r>
            <a:r>
              <a:rPr lang="hr-HR" dirty="0"/>
              <a:t> </a:t>
            </a:r>
            <a:r>
              <a:rPr lang="hr-HR" dirty="0" err="1"/>
              <a:t>across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public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private</a:t>
            </a:r>
            <a:r>
              <a:rPr lang="hr-HR" dirty="0"/>
              <a:t> </a:t>
            </a:r>
            <a:r>
              <a:rPr lang="hr-HR" dirty="0" err="1"/>
              <a:t>sectors</a:t>
            </a:r>
            <a:r>
              <a:rPr lang="hr-HR" dirty="0"/>
              <a:t> </a:t>
            </a:r>
            <a:r>
              <a:rPr lang="hr-HR" dirty="0" err="1"/>
              <a:t>working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digital</a:t>
            </a:r>
            <a:r>
              <a:rPr lang="hr-HR" dirty="0"/>
              <a:t> </a:t>
            </a:r>
            <a:r>
              <a:rPr lang="hr-HR" dirty="0" err="1"/>
              <a:t>technology</a:t>
            </a:r>
            <a:r>
              <a:rPr lang="hr-HR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193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Digital Technologies </a:t>
            </a:r>
            <a:r>
              <a:rPr lang="hr-HR" b="1" dirty="0" err="1"/>
              <a:t>and</a:t>
            </a:r>
            <a:r>
              <a:rPr lang="hr-HR" b="1" dirty="0"/>
              <a:t> </a:t>
            </a:r>
            <a:r>
              <a:rPr lang="hr-HR" b="1" dirty="0" err="1"/>
              <a:t>Policy</a:t>
            </a:r>
            <a:r>
              <a:rPr lang="hr-HR" b="1" dirty="0"/>
              <a:t> (MPA)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Content</a:t>
            </a:r>
            <a:r>
              <a:rPr lang="hr-HR" dirty="0"/>
              <a:t> </a:t>
            </a:r>
            <a:r>
              <a:rPr lang="hr-HR" dirty="0" err="1"/>
              <a:t>covered</a:t>
            </a:r>
            <a:r>
              <a:rPr lang="hr-HR" dirty="0"/>
              <a:t>:</a:t>
            </a:r>
          </a:p>
          <a:p>
            <a:r>
              <a:rPr lang="hr-HR" dirty="0"/>
              <a:t>•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digital</a:t>
            </a:r>
            <a:r>
              <a:rPr lang="hr-HR" dirty="0"/>
              <a:t> </a:t>
            </a:r>
            <a:r>
              <a:rPr lang="hr-HR" dirty="0" err="1"/>
              <a:t>economy</a:t>
            </a:r>
            <a:endParaRPr lang="hr-HR" dirty="0"/>
          </a:p>
          <a:p>
            <a:r>
              <a:rPr lang="hr-HR" dirty="0"/>
              <a:t>• </a:t>
            </a:r>
            <a:r>
              <a:rPr lang="hr-HR" dirty="0" err="1"/>
              <a:t>Policy</a:t>
            </a:r>
            <a:r>
              <a:rPr lang="hr-HR" dirty="0"/>
              <a:t> </a:t>
            </a:r>
            <a:r>
              <a:rPr lang="hr-HR" dirty="0" err="1"/>
              <a:t>making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information</a:t>
            </a:r>
            <a:r>
              <a:rPr lang="hr-HR" dirty="0"/>
              <a:t> age</a:t>
            </a:r>
          </a:p>
          <a:p>
            <a:r>
              <a:rPr lang="hr-HR" dirty="0"/>
              <a:t>• </a:t>
            </a:r>
            <a:r>
              <a:rPr lang="hr-HR" dirty="0" err="1"/>
              <a:t>Cyber</a:t>
            </a:r>
            <a:r>
              <a:rPr lang="hr-HR" dirty="0"/>
              <a:t> </a:t>
            </a:r>
            <a:r>
              <a:rPr lang="hr-HR" dirty="0" err="1"/>
              <a:t>security</a:t>
            </a:r>
            <a:endParaRPr lang="hr-HR" dirty="0"/>
          </a:p>
          <a:p>
            <a:r>
              <a:rPr lang="hr-HR" dirty="0"/>
              <a:t>• Online human </a:t>
            </a:r>
            <a:r>
              <a:rPr lang="hr-HR" dirty="0" err="1"/>
              <a:t>rights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Internet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Things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922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Preview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Theory</a:t>
            </a:r>
            <a:r>
              <a:rPr lang="hr-HR" dirty="0" smtClean="0"/>
              <a:t> v </a:t>
            </a:r>
            <a:r>
              <a:rPr lang="hr-HR" dirty="0" err="1" smtClean="0"/>
              <a:t>practice</a:t>
            </a:r>
            <a:endParaRPr lang="hr-HR" dirty="0" smtClean="0"/>
          </a:p>
          <a:p>
            <a:r>
              <a:rPr lang="hr-HR" dirty="0" err="1" smtClean="0"/>
              <a:t>Types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students</a:t>
            </a:r>
            <a:endParaRPr lang="hr-HR" dirty="0" smtClean="0"/>
          </a:p>
          <a:p>
            <a:r>
              <a:rPr lang="hr-HR" dirty="0" err="1" smtClean="0"/>
              <a:t>Basic</a:t>
            </a:r>
            <a:r>
              <a:rPr lang="hr-HR" dirty="0" smtClean="0"/>
              <a:t> </a:t>
            </a:r>
            <a:r>
              <a:rPr lang="hr-HR" dirty="0" err="1" smtClean="0"/>
              <a:t>types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knowledge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skills</a:t>
            </a:r>
            <a:endParaRPr lang="hr-HR" dirty="0" smtClean="0"/>
          </a:p>
          <a:p>
            <a:r>
              <a:rPr lang="hr-HR" dirty="0" smtClean="0"/>
              <a:t>A </a:t>
            </a:r>
            <a:r>
              <a:rPr lang="hr-HR" dirty="0" err="1" smtClean="0"/>
              <a:t>public</a:t>
            </a:r>
            <a:r>
              <a:rPr lang="hr-HR" dirty="0" smtClean="0"/>
              <a:t> </a:t>
            </a:r>
            <a:r>
              <a:rPr lang="hr-HR" dirty="0" err="1" smtClean="0"/>
              <a:t>administration</a:t>
            </a:r>
            <a:r>
              <a:rPr lang="hr-HR" dirty="0" smtClean="0"/>
              <a:t> </a:t>
            </a:r>
            <a:r>
              <a:rPr lang="hr-HR" dirty="0" err="1" smtClean="0"/>
              <a:t>curriculum</a:t>
            </a:r>
            <a:r>
              <a:rPr lang="hr-HR" dirty="0" smtClean="0"/>
              <a:t> (University </a:t>
            </a:r>
            <a:r>
              <a:rPr lang="hr-HR" dirty="0" err="1" smtClean="0"/>
              <a:t>College</a:t>
            </a:r>
            <a:r>
              <a:rPr lang="hr-HR" dirty="0" smtClean="0"/>
              <a:t> London)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8063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Energy, Technology </a:t>
            </a:r>
            <a:r>
              <a:rPr lang="hr-HR" b="1" dirty="0" err="1"/>
              <a:t>and</a:t>
            </a:r>
            <a:r>
              <a:rPr lang="hr-HR" b="1" dirty="0"/>
              <a:t> </a:t>
            </a:r>
            <a:r>
              <a:rPr lang="hr-HR" b="1" dirty="0" err="1"/>
              <a:t>Climate</a:t>
            </a:r>
            <a:r>
              <a:rPr lang="hr-HR" b="1" dirty="0"/>
              <a:t> </a:t>
            </a:r>
            <a:r>
              <a:rPr lang="hr-HR" b="1" dirty="0" err="1"/>
              <a:t>Policy</a:t>
            </a:r>
            <a:r>
              <a:rPr lang="hr-HR" b="1" dirty="0"/>
              <a:t> (MPA)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degree</a:t>
            </a:r>
            <a:r>
              <a:rPr lang="hr-HR" dirty="0"/>
              <a:t> </a:t>
            </a:r>
            <a:r>
              <a:rPr lang="hr-HR" dirty="0" err="1"/>
              <a:t>explores</a:t>
            </a:r>
            <a:r>
              <a:rPr lang="hr-HR" dirty="0"/>
              <a:t> </a:t>
            </a:r>
            <a:r>
              <a:rPr lang="hr-HR" dirty="0" err="1"/>
              <a:t>sustainable</a:t>
            </a:r>
            <a:r>
              <a:rPr lang="hr-HR" dirty="0"/>
              <a:t> </a:t>
            </a:r>
            <a:r>
              <a:rPr lang="hr-HR" dirty="0" err="1"/>
              <a:t>approaches</a:t>
            </a:r>
            <a:r>
              <a:rPr lang="hr-HR" dirty="0"/>
              <a:t> to </a:t>
            </a:r>
            <a:r>
              <a:rPr lang="hr-HR" dirty="0" err="1"/>
              <a:t>addressing</a:t>
            </a:r>
            <a:r>
              <a:rPr lang="hr-HR" dirty="0"/>
              <a:t> global </a:t>
            </a:r>
            <a:r>
              <a:rPr lang="hr-HR" dirty="0" err="1"/>
              <a:t>challenges</a:t>
            </a:r>
            <a:r>
              <a:rPr lang="hr-HR" dirty="0"/>
              <a:t>,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mitigating</a:t>
            </a:r>
            <a:r>
              <a:rPr lang="hr-HR" dirty="0"/>
              <a:t> </a:t>
            </a:r>
            <a:r>
              <a:rPr lang="hr-HR" dirty="0" err="1"/>
              <a:t>climate</a:t>
            </a:r>
            <a:r>
              <a:rPr lang="hr-HR" dirty="0"/>
              <a:t> </a:t>
            </a:r>
            <a:r>
              <a:rPr lang="hr-HR" dirty="0" err="1"/>
              <a:t>change</a:t>
            </a:r>
            <a:r>
              <a:rPr lang="hr-HR" dirty="0"/>
              <a:t> to </a:t>
            </a:r>
            <a:r>
              <a:rPr lang="hr-HR" dirty="0" err="1"/>
              <a:t>developing</a:t>
            </a:r>
            <a:r>
              <a:rPr lang="hr-HR" dirty="0"/>
              <a:t> </a:t>
            </a:r>
            <a:r>
              <a:rPr lang="hr-HR" dirty="0" err="1"/>
              <a:t>accessible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renewable</a:t>
            </a:r>
            <a:r>
              <a:rPr lang="hr-HR" dirty="0"/>
              <a:t> </a:t>
            </a:r>
            <a:r>
              <a:rPr lang="hr-HR" dirty="0" err="1"/>
              <a:t>energy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err="1" smtClean="0"/>
              <a:t>Graduates</a:t>
            </a:r>
            <a:r>
              <a:rPr lang="hr-HR" dirty="0" smtClean="0"/>
              <a:t> </a:t>
            </a:r>
            <a:r>
              <a:rPr lang="hr-HR" dirty="0" err="1"/>
              <a:t>develop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in-depth</a:t>
            </a:r>
            <a:r>
              <a:rPr lang="hr-HR" dirty="0"/>
              <a:t> </a:t>
            </a:r>
            <a:r>
              <a:rPr lang="hr-HR" dirty="0" err="1"/>
              <a:t>understanding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complexities</a:t>
            </a:r>
            <a:r>
              <a:rPr lang="hr-HR" dirty="0"/>
              <a:t> </a:t>
            </a:r>
            <a:r>
              <a:rPr lang="hr-HR" dirty="0" err="1"/>
              <a:t>around</a:t>
            </a:r>
            <a:r>
              <a:rPr lang="hr-HR" dirty="0"/>
              <a:t> </a:t>
            </a:r>
            <a:r>
              <a:rPr lang="hr-HR" dirty="0" err="1"/>
              <a:t>energy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climate</a:t>
            </a:r>
            <a:r>
              <a:rPr lang="hr-HR" dirty="0"/>
              <a:t> </a:t>
            </a:r>
            <a:r>
              <a:rPr lang="hr-HR" dirty="0" err="1"/>
              <a:t>policy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tools</a:t>
            </a:r>
            <a:r>
              <a:rPr lang="hr-HR" dirty="0"/>
              <a:t> </a:t>
            </a:r>
            <a:r>
              <a:rPr lang="hr-HR" dirty="0" err="1"/>
              <a:t>available</a:t>
            </a:r>
            <a:r>
              <a:rPr lang="hr-HR" dirty="0"/>
              <a:t> to </a:t>
            </a:r>
            <a:r>
              <a:rPr lang="hr-HR" dirty="0" err="1"/>
              <a:t>collaborate</a:t>
            </a:r>
            <a:r>
              <a:rPr lang="hr-HR" dirty="0"/>
              <a:t> on </a:t>
            </a:r>
            <a:r>
              <a:rPr lang="hr-HR" dirty="0" err="1"/>
              <a:t>creative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inclusive</a:t>
            </a:r>
            <a:r>
              <a:rPr lang="hr-HR" dirty="0"/>
              <a:t> </a:t>
            </a:r>
            <a:r>
              <a:rPr lang="hr-HR" dirty="0" err="1"/>
              <a:t>policy</a:t>
            </a:r>
            <a:r>
              <a:rPr lang="hr-HR" dirty="0"/>
              <a:t> </a:t>
            </a:r>
            <a:r>
              <a:rPr lang="hr-HR" dirty="0" err="1" smtClean="0"/>
              <a:t>solutions</a:t>
            </a:r>
            <a:r>
              <a:rPr lang="hr-H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5974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Energy, Technology </a:t>
            </a:r>
            <a:r>
              <a:rPr lang="hr-HR" b="1" dirty="0" err="1"/>
              <a:t>and</a:t>
            </a:r>
            <a:r>
              <a:rPr lang="hr-HR" b="1" dirty="0"/>
              <a:t> </a:t>
            </a:r>
            <a:r>
              <a:rPr lang="hr-HR" b="1" dirty="0" err="1"/>
              <a:t>Climate</a:t>
            </a:r>
            <a:r>
              <a:rPr lang="hr-HR" b="1" dirty="0"/>
              <a:t> </a:t>
            </a:r>
            <a:r>
              <a:rPr lang="hr-HR" b="1" dirty="0" err="1"/>
              <a:t>Policy</a:t>
            </a:r>
            <a:r>
              <a:rPr lang="hr-HR" b="1" dirty="0"/>
              <a:t> (MPA)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Sustainability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innovation</a:t>
            </a:r>
            <a:endParaRPr lang="hr-HR" dirty="0"/>
          </a:p>
          <a:p>
            <a:r>
              <a:rPr lang="hr-HR" dirty="0" smtClean="0"/>
              <a:t>Technology </a:t>
            </a:r>
            <a:r>
              <a:rPr lang="hr-HR" dirty="0"/>
              <a:t>for </a:t>
            </a:r>
            <a:r>
              <a:rPr lang="hr-HR" dirty="0" err="1"/>
              <a:t>renewable</a:t>
            </a:r>
            <a:r>
              <a:rPr lang="hr-HR" dirty="0"/>
              <a:t> </a:t>
            </a:r>
            <a:r>
              <a:rPr lang="hr-HR" dirty="0" err="1"/>
              <a:t>energy</a:t>
            </a:r>
            <a:endParaRPr lang="hr-HR" dirty="0"/>
          </a:p>
          <a:p>
            <a:r>
              <a:rPr lang="hr-HR" dirty="0" err="1" smtClean="0"/>
              <a:t>Carbon</a:t>
            </a:r>
            <a:r>
              <a:rPr lang="hr-HR" dirty="0" smtClean="0"/>
              <a:t> </a:t>
            </a:r>
            <a:r>
              <a:rPr lang="hr-HR" dirty="0" err="1"/>
              <a:t>dioxide</a:t>
            </a:r>
            <a:r>
              <a:rPr lang="hr-HR" dirty="0"/>
              <a:t> </a:t>
            </a:r>
            <a:r>
              <a:rPr lang="hr-HR" dirty="0" err="1"/>
              <a:t>capture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storage</a:t>
            </a:r>
            <a:endParaRPr lang="hr-HR" dirty="0"/>
          </a:p>
          <a:p>
            <a:r>
              <a:rPr lang="hr-HR" dirty="0" err="1" smtClean="0"/>
              <a:t>Scientific</a:t>
            </a:r>
            <a:r>
              <a:rPr lang="hr-HR" dirty="0" smtClean="0"/>
              <a:t> </a:t>
            </a:r>
            <a:r>
              <a:rPr lang="hr-HR" dirty="0" err="1"/>
              <a:t>advice</a:t>
            </a:r>
            <a:r>
              <a:rPr lang="hr-HR" dirty="0"/>
              <a:t> on </a:t>
            </a:r>
            <a:r>
              <a:rPr lang="hr-HR" dirty="0" err="1"/>
              <a:t>energy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climate</a:t>
            </a:r>
            <a:r>
              <a:rPr lang="hr-HR" dirty="0"/>
              <a:t> </a:t>
            </a:r>
            <a:r>
              <a:rPr lang="hr-HR" dirty="0" err="1"/>
              <a:t>policy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2026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Urban </a:t>
            </a:r>
            <a:r>
              <a:rPr lang="hr-HR" b="1" dirty="0" err="1"/>
              <a:t>Innovation</a:t>
            </a:r>
            <a:r>
              <a:rPr lang="hr-HR" b="1" dirty="0"/>
              <a:t> </a:t>
            </a:r>
            <a:r>
              <a:rPr lang="hr-HR" b="1" dirty="0" err="1"/>
              <a:t>and</a:t>
            </a:r>
            <a:r>
              <a:rPr lang="hr-HR" b="1" dirty="0"/>
              <a:t> </a:t>
            </a:r>
            <a:r>
              <a:rPr lang="hr-HR" b="1" dirty="0" err="1"/>
              <a:t>Policy</a:t>
            </a:r>
            <a:r>
              <a:rPr lang="hr-HR" b="1" dirty="0"/>
              <a:t> (MPA)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Become</a:t>
            </a:r>
            <a:r>
              <a:rPr lang="hr-HR" dirty="0"/>
              <a:t> a future </a:t>
            </a:r>
            <a:r>
              <a:rPr lang="hr-HR" dirty="0" err="1"/>
              <a:t>innovator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urban development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city</a:t>
            </a:r>
            <a:r>
              <a:rPr lang="hr-HR" dirty="0"/>
              <a:t> </a:t>
            </a:r>
            <a:r>
              <a:rPr lang="hr-HR" dirty="0" err="1"/>
              <a:t>leadership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err="1" smtClean="0"/>
              <a:t>This</a:t>
            </a:r>
            <a:r>
              <a:rPr lang="hr-HR" dirty="0" smtClean="0"/>
              <a:t> </a:t>
            </a:r>
            <a:r>
              <a:rPr lang="hr-HR" dirty="0" err="1"/>
              <a:t>degree</a:t>
            </a:r>
            <a:r>
              <a:rPr lang="hr-HR" dirty="0"/>
              <a:t> </a:t>
            </a:r>
            <a:r>
              <a:rPr lang="hr-HR" dirty="0" err="1"/>
              <a:t>provides</a:t>
            </a:r>
            <a:r>
              <a:rPr lang="hr-HR" dirty="0"/>
              <a:t> </a:t>
            </a:r>
            <a:r>
              <a:rPr lang="hr-HR" dirty="0" err="1"/>
              <a:t>graduates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 smtClean="0"/>
              <a:t>skills</a:t>
            </a:r>
            <a:r>
              <a:rPr lang="hr-HR" dirty="0"/>
              <a:t> </a:t>
            </a:r>
            <a:r>
              <a:rPr lang="hr-HR" dirty="0" smtClean="0"/>
              <a:t>to </a:t>
            </a:r>
            <a:r>
              <a:rPr lang="hr-HR" dirty="0" err="1"/>
              <a:t>collaborate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a </a:t>
            </a:r>
            <a:r>
              <a:rPr lang="hr-HR" dirty="0" err="1"/>
              <a:t>broad</a:t>
            </a:r>
            <a:r>
              <a:rPr lang="hr-HR" dirty="0"/>
              <a:t> </a:t>
            </a:r>
            <a:r>
              <a:rPr lang="hr-HR" dirty="0" err="1"/>
              <a:t>range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urban </a:t>
            </a:r>
            <a:r>
              <a:rPr lang="hr-HR" dirty="0" err="1"/>
              <a:t>stakeholders</a:t>
            </a:r>
            <a:r>
              <a:rPr lang="hr-HR" dirty="0"/>
              <a:t>; </a:t>
            </a:r>
            <a:r>
              <a:rPr lang="hr-HR" dirty="0" err="1"/>
              <a:t>analyse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set </a:t>
            </a:r>
            <a:r>
              <a:rPr lang="hr-HR" dirty="0" err="1"/>
              <a:t>policy</a:t>
            </a:r>
            <a:r>
              <a:rPr lang="hr-HR" dirty="0"/>
              <a:t>; </a:t>
            </a:r>
            <a:r>
              <a:rPr lang="hr-HR" dirty="0" err="1"/>
              <a:t>innovate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face </a:t>
            </a:r>
            <a:r>
              <a:rPr lang="hr-HR" dirty="0" err="1"/>
              <a:t>of</a:t>
            </a:r>
            <a:r>
              <a:rPr lang="hr-HR" dirty="0"/>
              <a:t> complex </a:t>
            </a:r>
            <a:r>
              <a:rPr lang="hr-HR" dirty="0" err="1"/>
              <a:t>systems</a:t>
            </a:r>
            <a:r>
              <a:rPr lang="hr-HR" dirty="0"/>
              <a:t>;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enable</a:t>
            </a:r>
            <a:r>
              <a:rPr lang="hr-HR" dirty="0"/>
              <a:t> </a:t>
            </a:r>
            <a:r>
              <a:rPr lang="hr-HR" dirty="0" err="1"/>
              <a:t>sustainable</a:t>
            </a:r>
            <a:r>
              <a:rPr lang="hr-HR" dirty="0"/>
              <a:t> urban </a:t>
            </a:r>
            <a:r>
              <a:rPr lang="hr-HR" dirty="0" err="1"/>
              <a:t>planning</a:t>
            </a:r>
            <a:r>
              <a:rPr lang="hr-HR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1201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Urban </a:t>
            </a:r>
            <a:r>
              <a:rPr lang="hr-HR" b="1" dirty="0" err="1"/>
              <a:t>Innovation</a:t>
            </a:r>
            <a:r>
              <a:rPr lang="hr-HR" b="1" dirty="0"/>
              <a:t> </a:t>
            </a:r>
            <a:r>
              <a:rPr lang="hr-HR" b="1" dirty="0" err="1"/>
              <a:t>and</a:t>
            </a:r>
            <a:r>
              <a:rPr lang="hr-HR" b="1" dirty="0"/>
              <a:t> </a:t>
            </a:r>
            <a:r>
              <a:rPr lang="hr-HR" b="1" dirty="0" err="1"/>
              <a:t>Policy</a:t>
            </a:r>
            <a:r>
              <a:rPr lang="hr-HR" b="1" dirty="0"/>
              <a:t> (MPA)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Content</a:t>
            </a:r>
            <a:r>
              <a:rPr lang="hr-HR" dirty="0"/>
              <a:t> </a:t>
            </a:r>
            <a:r>
              <a:rPr lang="hr-HR" dirty="0" err="1"/>
              <a:t>covered</a:t>
            </a:r>
            <a:r>
              <a:rPr lang="hr-HR" dirty="0"/>
              <a:t>:</a:t>
            </a:r>
          </a:p>
          <a:p>
            <a:r>
              <a:rPr lang="hr-HR" dirty="0"/>
              <a:t>• </a:t>
            </a:r>
            <a:r>
              <a:rPr lang="hr-HR" dirty="0" err="1"/>
              <a:t>Contemporary</a:t>
            </a:r>
            <a:r>
              <a:rPr lang="hr-HR" dirty="0"/>
              <a:t> urban </a:t>
            </a:r>
            <a:r>
              <a:rPr lang="hr-HR" dirty="0" err="1"/>
              <a:t>challenges</a:t>
            </a:r>
            <a:endParaRPr lang="hr-HR" dirty="0"/>
          </a:p>
          <a:p>
            <a:r>
              <a:rPr lang="hr-HR" dirty="0"/>
              <a:t>• </a:t>
            </a:r>
            <a:r>
              <a:rPr lang="hr-HR" dirty="0" err="1"/>
              <a:t>Principles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urban </a:t>
            </a:r>
            <a:r>
              <a:rPr lang="hr-HR" dirty="0" err="1"/>
              <a:t>innovation</a:t>
            </a:r>
            <a:endParaRPr lang="hr-HR" dirty="0"/>
          </a:p>
          <a:p>
            <a:r>
              <a:rPr lang="hr-HR" dirty="0"/>
              <a:t>• </a:t>
            </a:r>
            <a:r>
              <a:rPr lang="hr-HR" dirty="0" err="1"/>
              <a:t>Disciplinary</a:t>
            </a:r>
            <a:r>
              <a:rPr lang="hr-HR" dirty="0"/>
              <a:t> </a:t>
            </a:r>
            <a:r>
              <a:rPr lang="hr-HR" dirty="0" err="1"/>
              <a:t>lenses</a:t>
            </a:r>
            <a:r>
              <a:rPr lang="hr-HR" dirty="0"/>
              <a:t> for </a:t>
            </a:r>
            <a:r>
              <a:rPr lang="hr-HR" dirty="0" err="1"/>
              <a:t>understanding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city</a:t>
            </a:r>
            <a:endParaRPr lang="hr-HR" dirty="0"/>
          </a:p>
          <a:p>
            <a:r>
              <a:rPr lang="hr-HR" dirty="0"/>
              <a:t>• </a:t>
            </a:r>
            <a:r>
              <a:rPr lang="hr-HR" dirty="0" err="1"/>
              <a:t>Methods</a:t>
            </a:r>
            <a:r>
              <a:rPr lang="hr-HR" dirty="0"/>
              <a:t> for </a:t>
            </a:r>
            <a:r>
              <a:rPr lang="hr-HR" dirty="0" err="1"/>
              <a:t>delivering</a:t>
            </a:r>
            <a:r>
              <a:rPr lang="hr-HR" dirty="0"/>
              <a:t> urban </a:t>
            </a:r>
            <a:r>
              <a:rPr lang="hr-HR" dirty="0" err="1"/>
              <a:t>policy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9340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Development, Technology </a:t>
            </a:r>
            <a:r>
              <a:rPr lang="hr-HR" b="1" dirty="0" err="1"/>
              <a:t>and</a:t>
            </a:r>
            <a:r>
              <a:rPr lang="hr-HR" b="1" dirty="0"/>
              <a:t> </a:t>
            </a:r>
            <a:r>
              <a:rPr lang="hr-HR" b="1" dirty="0" err="1"/>
              <a:t>Innovation</a:t>
            </a:r>
            <a:r>
              <a:rPr lang="hr-HR" b="1" dirty="0"/>
              <a:t> </a:t>
            </a:r>
            <a:r>
              <a:rPr lang="hr-HR" b="1" dirty="0" err="1"/>
              <a:t>Policy</a:t>
            </a:r>
            <a:r>
              <a:rPr lang="hr-HR" b="1" dirty="0"/>
              <a:t> (MPA)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degree</a:t>
            </a:r>
            <a:r>
              <a:rPr lang="hr-HR" dirty="0"/>
              <a:t> </a:t>
            </a:r>
            <a:r>
              <a:rPr lang="hr-HR" dirty="0" err="1"/>
              <a:t>focuses</a:t>
            </a:r>
            <a:r>
              <a:rPr lang="hr-HR" dirty="0"/>
              <a:t> on how </a:t>
            </a:r>
            <a:r>
              <a:rPr lang="hr-HR" dirty="0" err="1"/>
              <a:t>policy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respond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need</a:t>
            </a:r>
            <a:r>
              <a:rPr lang="hr-HR" dirty="0"/>
              <a:t> for </a:t>
            </a:r>
            <a:r>
              <a:rPr lang="hr-HR" dirty="0" err="1"/>
              <a:t>balanced</a:t>
            </a:r>
            <a:r>
              <a:rPr lang="hr-HR" dirty="0"/>
              <a:t> </a:t>
            </a:r>
            <a:r>
              <a:rPr lang="hr-HR" dirty="0" err="1"/>
              <a:t>growth</a:t>
            </a:r>
            <a:r>
              <a:rPr lang="hr-HR" dirty="0"/>
              <a:t>, </a:t>
            </a:r>
            <a:r>
              <a:rPr lang="hr-HR" dirty="0" err="1"/>
              <a:t>social</a:t>
            </a:r>
            <a:r>
              <a:rPr lang="hr-HR" dirty="0"/>
              <a:t> </a:t>
            </a:r>
            <a:r>
              <a:rPr lang="hr-HR" dirty="0" err="1"/>
              <a:t>well-being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environmental</a:t>
            </a:r>
            <a:r>
              <a:rPr lang="hr-HR" dirty="0"/>
              <a:t> </a:t>
            </a:r>
            <a:r>
              <a:rPr lang="hr-HR" dirty="0" err="1"/>
              <a:t>protection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developing</a:t>
            </a:r>
            <a:r>
              <a:rPr lang="hr-HR" dirty="0"/>
              <a:t> </a:t>
            </a:r>
            <a:r>
              <a:rPr lang="hr-HR" dirty="0" err="1"/>
              <a:t>countries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/>
              <a:t>MPA </a:t>
            </a:r>
            <a:r>
              <a:rPr lang="hr-HR" dirty="0" err="1"/>
              <a:t>draws</a:t>
            </a:r>
            <a:r>
              <a:rPr lang="hr-HR" dirty="0"/>
              <a:t> on global, </a:t>
            </a:r>
            <a:r>
              <a:rPr lang="hr-HR" dirty="0" err="1"/>
              <a:t>regional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local</a:t>
            </a:r>
            <a:r>
              <a:rPr lang="hr-HR" dirty="0"/>
              <a:t> </a:t>
            </a:r>
            <a:r>
              <a:rPr lang="hr-HR" dirty="0" err="1"/>
              <a:t>examples</a:t>
            </a:r>
            <a:r>
              <a:rPr lang="hr-HR" dirty="0"/>
              <a:t> </a:t>
            </a:r>
            <a:r>
              <a:rPr lang="hr-HR" dirty="0" err="1" smtClean="0"/>
              <a:t>in</a:t>
            </a:r>
            <a:r>
              <a:rPr lang="hr-HR" dirty="0"/>
              <a:t> </a:t>
            </a:r>
            <a:r>
              <a:rPr lang="hr-HR" dirty="0" err="1" smtClean="0"/>
              <a:t>sectors</a:t>
            </a:r>
            <a:r>
              <a:rPr lang="hr-HR" dirty="0" smtClean="0"/>
              <a:t> </a:t>
            </a:r>
            <a:r>
              <a:rPr lang="hr-HR" dirty="0" err="1"/>
              <a:t>such</a:t>
            </a:r>
            <a:r>
              <a:rPr lang="hr-HR" dirty="0"/>
              <a:t> as </a:t>
            </a:r>
            <a:r>
              <a:rPr lang="hr-HR" dirty="0" err="1"/>
              <a:t>agriculture</a:t>
            </a:r>
            <a:r>
              <a:rPr lang="hr-HR" dirty="0"/>
              <a:t>, </a:t>
            </a:r>
            <a:r>
              <a:rPr lang="hr-HR" dirty="0" err="1"/>
              <a:t>energy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environment</a:t>
            </a:r>
            <a:r>
              <a:rPr lang="hr-HR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946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Development, Technology </a:t>
            </a:r>
            <a:r>
              <a:rPr lang="hr-HR" b="1" dirty="0" err="1"/>
              <a:t>and</a:t>
            </a:r>
            <a:r>
              <a:rPr lang="hr-HR" b="1" dirty="0"/>
              <a:t> </a:t>
            </a:r>
            <a:r>
              <a:rPr lang="hr-HR" b="1" dirty="0" err="1"/>
              <a:t>Innovation</a:t>
            </a:r>
            <a:r>
              <a:rPr lang="hr-HR" b="1" dirty="0"/>
              <a:t> </a:t>
            </a:r>
            <a:r>
              <a:rPr lang="hr-HR" b="1" dirty="0" err="1"/>
              <a:t>Policy</a:t>
            </a:r>
            <a:r>
              <a:rPr lang="hr-HR" b="1" dirty="0"/>
              <a:t> (MPA)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Content</a:t>
            </a:r>
            <a:r>
              <a:rPr lang="hr-HR" dirty="0" smtClean="0"/>
              <a:t> </a:t>
            </a:r>
            <a:r>
              <a:rPr lang="hr-HR" dirty="0" err="1" smtClean="0"/>
              <a:t>covered</a:t>
            </a:r>
            <a:r>
              <a:rPr lang="hr-HR" dirty="0" smtClean="0"/>
              <a:t>:</a:t>
            </a:r>
          </a:p>
          <a:p>
            <a:r>
              <a:rPr lang="hr-HR" dirty="0" err="1" smtClean="0"/>
              <a:t>Inclusive</a:t>
            </a:r>
            <a:r>
              <a:rPr lang="hr-HR" dirty="0" smtClean="0"/>
              <a:t> </a:t>
            </a:r>
            <a:r>
              <a:rPr lang="hr-HR" dirty="0" err="1"/>
              <a:t>transformation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smart</a:t>
            </a:r>
            <a:r>
              <a:rPr lang="hr-HR" dirty="0"/>
              <a:t> </a:t>
            </a:r>
            <a:r>
              <a:rPr lang="hr-HR" dirty="0" err="1"/>
              <a:t>infrastructure</a:t>
            </a:r>
            <a:endParaRPr lang="hr-HR" dirty="0"/>
          </a:p>
          <a:p>
            <a:r>
              <a:rPr lang="hr-HR" dirty="0" err="1" smtClean="0"/>
              <a:t>Regulation</a:t>
            </a:r>
            <a:r>
              <a:rPr lang="hr-HR" dirty="0" smtClean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finance</a:t>
            </a:r>
            <a:r>
              <a:rPr lang="hr-HR" dirty="0"/>
              <a:t> for </a:t>
            </a:r>
            <a:r>
              <a:rPr lang="hr-HR" dirty="0" err="1"/>
              <a:t>innovation</a:t>
            </a:r>
            <a:endParaRPr lang="hr-HR" dirty="0"/>
          </a:p>
          <a:p>
            <a:r>
              <a:rPr lang="hr-HR" dirty="0" err="1" smtClean="0"/>
              <a:t>Technological</a:t>
            </a:r>
            <a:r>
              <a:rPr lang="hr-HR" dirty="0" smtClean="0"/>
              <a:t> </a:t>
            </a:r>
            <a:r>
              <a:rPr lang="hr-HR" dirty="0" err="1"/>
              <a:t>opportunities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risks</a:t>
            </a:r>
            <a:endParaRPr lang="hr-HR" dirty="0"/>
          </a:p>
          <a:p>
            <a:r>
              <a:rPr lang="hr-HR" dirty="0" err="1" smtClean="0"/>
              <a:t>Institution</a:t>
            </a:r>
            <a:r>
              <a:rPr lang="hr-HR" dirty="0" smtClean="0"/>
              <a:t> </a:t>
            </a:r>
            <a:r>
              <a:rPr lang="hr-HR" dirty="0" err="1"/>
              <a:t>building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capacity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4792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DEGREE STRUCTURE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err="1"/>
              <a:t>Our</a:t>
            </a:r>
            <a:r>
              <a:rPr lang="hr-HR" dirty="0"/>
              <a:t> MPA </a:t>
            </a:r>
            <a:r>
              <a:rPr lang="hr-HR" dirty="0" err="1"/>
              <a:t>degrees</a:t>
            </a:r>
            <a:r>
              <a:rPr lang="hr-HR" dirty="0"/>
              <a:t> </a:t>
            </a:r>
            <a:r>
              <a:rPr lang="hr-HR" dirty="0" err="1"/>
              <a:t>combine</a:t>
            </a:r>
            <a:r>
              <a:rPr lang="hr-HR" dirty="0"/>
              <a:t> a </a:t>
            </a:r>
            <a:r>
              <a:rPr lang="hr-HR" dirty="0" err="1"/>
              <a:t>high</a:t>
            </a:r>
            <a:r>
              <a:rPr lang="hr-HR" dirty="0"/>
              <a:t> </a:t>
            </a:r>
            <a:r>
              <a:rPr lang="hr-HR" dirty="0" err="1"/>
              <a:t>level</a:t>
            </a:r>
            <a:r>
              <a:rPr lang="hr-HR" dirty="0"/>
              <a:t> </a:t>
            </a:r>
            <a:r>
              <a:rPr lang="hr-HR" dirty="0" err="1"/>
              <a:t>overview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ideas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in-depth</a:t>
            </a:r>
            <a:r>
              <a:rPr lang="hr-HR" dirty="0"/>
              <a:t> </a:t>
            </a:r>
            <a:r>
              <a:rPr lang="hr-HR" dirty="0" err="1"/>
              <a:t>focus</a:t>
            </a:r>
            <a:r>
              <a:rPr lang="hr-HR" dirty="0"/>
              <a:t> on </a:t>
            </a:r>
            <a:r>
              <a:rPr lang="hr-HR" dirty="0" err="1"/>
              <a:t>topical</a:t>
            </a:r>
            <a:r>
              <a:rPr lang="hr-HR" dirty="0"/>
              <a:t> </a:t>
            </a:r>
            <a:r>
              <a:rPr lang="hr-HR" dirty="0" err="1"/>
              <a:t>themes</a:t>
            </a:r>
            <a:r>
              <a:rPr lang="hr-HR" dirty="0"/>
              <a:t>, </a:t>
            </a:r>
            <a:r>
              <a:rPr lang="hr-HR" dirty="0" err="1"/>
              <a:t>tools</a:t>
            </a:r>
            <a:r>
              <a:rPr lang="hr-HR" dirty="0"/>
              <a:t>, </a:t>
            </a:r>
            <a:r>
              <a:rPr lang="hr-HR" dirty="0" err="1"/>
              <a:t>frameworks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policy</a:t>
            </a:r>
            <a:r>
              <a:rPr lang="hr-HR" dirty="0"/>
              <a:t> </a:t>
            </a:r>
            <a:r>
              <a:rPr lang="hr-HR" dirty="0" err="1"/>
              <a:t>analysis</a:t>
            </a:r>
            <a:r>
              <a:rPr lang="hr-HR" dirty="0"/>
              <a:t>.</a:t>
            </a:r>
          </a:p>
          <a:p>
            <a:r>
              <a:rPr lang="hr-HR" b="1" dirty="0" err="1"/>
              <a:t>Specialist</a:t>
            </a:r>
            <a:r>
              <a:rPr lang="hr-HR" b="1" dirty="0"/>
              <a:t> </a:t>
            </a:r>
            <a:r>
              <a:rPr lang="hr-HR" b="1" dirty="0" err="1"/>
              <a:t>content</a:t>
            </a:r>
            <a:endParaRPr lang="hr-HR" dirty="0"/>
          </a:p>
          <a:p>
            <a:r>
              <a:rPr lang="hr-HR" i="1" dirty="0" err="1"/>
              <a:t>Specialised</a:t>
            </a:r>
            <a:r>
              <a:rPr lang="hr-HR" i="1" dirty="0"/>
              <a:t> </a:t>
            </a:r>
            <a:r>
              <a:rPr lang="hr-HR" i="1" dirty="0" err="1"/>
              <a:t>material</a:t>
            </a:r>
            <a:r>
              <a:rPr lang="hr-HR" i="1" dirty="0"/>
              <a:t> for </a:t>
            </a:r>
            <a:r>
              <a:rPr lang="hr-HR" i="1" dirty="0" err="1"/>
              <a:t>each</a:t>
            </a:r>
            <a:r>
              <a:rPr lang="hr-HR" i="1" dirty="0"/>
              <a:t> MPA </a:t>
            </a:r>
            <a:r>
              <a:rPr lang="hr-HR" i="1" dirty="0" err="1"/>
              <a:t>degree</a:t>
            </a:r>
            <a:endParaRPr lang="hr-HR" dirty="0"/>
          </a:p>
          <a:p>
            <a:r>
              <a:rPr lang="hr-HR" b="1" dirty="0" err="1"/>
              <a:t>Shared</a:t>
            </a:r>
            <a:r>
              <a:rPr lang="hr-HR" b="1" dirty="0"/>
              <a:t> </a:t>
            </a:r>
            <a:r>
              <a:rPr lang="hr-HR" b="1" dirty="0" err="1"/>
              <a:t>content</a:t>
            </a:r>
            <a:endParaRPr lang="hr-HR" dirty="0"/>
          </a:p>
          <a:p>
            <a:r>
              <a:rPr lang="hr-HR" i="1" dirty="0"/>
              <a:t>Core </a:t>
            </a:r>
            <a:r>
              <a:rPr lang="hr-HR" i="1" dirty="0" err="1"/>
              <a:t>concepts</a:t>
            </a:r>
            <a:r>
              <a:rPr lang="hr-HR" i="1" dirty="0"/>
              <a:t> </a:t>
            </a:r>
            <a:r>
              <a:rPr lang="hr-HR" i="1" dirty="0" err="1"/>
              <a:t>studied</a:t>
            </a:r>
            <a:r>
              <a:rPr lang="hr-HR" i="1" dirty="0"/>
              <a:t> </a:t>
            </a:r>
            <a:r>
              <a:rPr lang="hr-HR" i="1" dirty="0" err="1"/>
              <a:t>across</a:t>
            </a:r>
            <a:r>
              <a:rPr lang="hr-HR" i="1" dirty="0"/>
              <a:t> </a:t>
            </a:r>
            <a:r>
              <a:rPr lang="hr-HR" i="1" dirty="0" err="1"/>
              <a:t>all</a:t>
            </a:r>
            <a:r>
              <a:rPr lang="hr-HR" i="1" dirty="0"/>
              <a:t> MPA </a:t>
            </a:r>
            <a:r>
              <a:rPr lang="hr-HR" i="1" dirty="0" err="1"/>
              <a:t>degrees</a:t>
            </a:r>
            <a:endParaRPr lang="hr-HR" dirty="0"/>
          </a:p>
          <a:p>
            <a:r>
              <a:rPr lang="hr-HR" b="1" dirty="0" err="1"/>
              <a:t>Experiential</a:t>
            </a:r>
            <a:r>
              <a:rPr lang="hr-HR" b="1" dirty="0"/>
              <a:t> </a:t>
            </a:r>
            <a:r>
              <a:rPr lang="hr-HR" b="1" dirty="0" err="1"/>
              <a:t>learning</a:t>
            </a:r>
            <a:endParaRPr lang="hr-HR" dirty="0"/>
          </a:p>
          <a:p>
            <a:r>
              <a:rPr lang="hr-HR" i="1" dirty="0" err="1"/>
              <a:t>Applying</a:t>
            </a:r>
            <a:r>
              <a:rPr lang="hr-HR" i="1" dirty="0"/>
              <a:t> </a:t>
            </a:r>
            <a:r>
              <a:rPr lang="hr-HR" i="1" dirty="0" err="1"/>
              <a:t>skills</a:t>
            </a:r>
            <a:r>
              <a:rPr lang="hr-HR" i="1" dirty="0"/>
              <a:t> </a:t>
            </a:r>
            <a:r>
              <a:rPr lang="hr-HR" i="1" dirty="0" err="1"/>
              <a:t>and</a:t>
            </a:r>
            <a:r>
              <a:rPr lang="hr-HR" i="1" dirty="0"/>
              <a:t> </a:t>
            </a:r>
            <a:r>
              <a:rPr lang="hr-HR" i="1" dirty="0" err="1"/>
              <a:t>knowledge</a:t>
            </a:r>
            <a:r>
              <a:rPr lang="hr-HR" i="1" dirty="0"/>
              <a:t> to </a:t>
            </a:r>
            <a:r>
              <a:rPr lang="hr-HR" i="1" dirty="0" err="1"/>
              <a:t>real</a:t>
            </a:r>
            <a:r>
              <a:rPr lang="hr-HR" i="1" dirty="0"/>
              <a:t> </a:t>
            </a:r>
            <a:r>
              <a:rPr lang="hr-HR" i="1" dirty="0" err="1"/>
              <a:t>problems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5174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err="1"/>
              <a:t>Read</a:t>
            </a:r>
            <a:r>
              <a:rPr lang="hr-HR" b="1" dirty="0"/>
              <a:t> </a:t>
            </a:r>
            <a:r>
              <a:rPr lang="hr-HR" b="1" dirty="0" err="1"/>
              <a:t>the</a:t>
            </a:r>
            <a:r>
              <a:rPr lang="hr-HR" b="1" dirty="0"/>
              <a:t> </a:t>
            </a:r>
            <a:r>
              <a:rPr lang="hr-HR" b="1" dirty="0" err="1"/>
              <a:t>text</a:t>
            </a:r>
            <a:r>
              <a:rPr lang="hr-HR" b="1" dirty="0"/>
              <a:t> </a:t>
            </a:r>
            <a:r>
              <a:rPr lang="hr-HR" b="1" dirty="0" err="1"/>
              <a:t>carefully</a:t>
            </a:r>
            <a:r>
              <a:rPr lang="hr-HR" b="1" dirty="0"/>
              <a:t> </a:t>
            </a:r>
            <a:r>
              <a:rPr lang="hr-HR" b="1" dirty="0" err="1"/>
              <a:t>and</a:t>
            </a:r>
            <a:r>
              <a:rPr lang="hr-HR" b="1" dirty="0"/>
              <a:t> </a:t>
            </a:r>
            <a:r>
              <a:rPr lang="hr-HR" b="1" dirty="0" err="1"/>
              <a:t>answer</a:t>
            </a:r>
            <a:r>
              <a:rPr lang="hr-HR" b="1" dirty="0"/>
              <a:t> </a:t>
            </a:r>
            <a:r>
              <a:rPr lang="hr-HR" b="1" dirty="0" err="1"/>
              <a:t>the</a:t>
            </a:r>
            <a:r>
              <a:rPr lang="hr-HR" b="1" dirty="0"/>
              <a:t> </a:t>
            </a:r>
            <a:r>
              <a:rPr lang="hr-HR" b="1" dirty="0" err="1"/>
              <a:t>following</a:t>
            </a:r>
            <a:r>
              <a:rPr lang="hr-HR" b="1" dirty="0"/>
              <a:t> </a:t>
            </a:r>
            <a:r>
              <a:rPr lang="hr-HR" b="1" dirty="0" err="1"/>
              <a:t>questions</a:t>
            </a:r>
            <a:r>
              <a:rPr lang="hr-HR" b="1" dirty="0"/>
              <a:t>: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1. </a:t>
            </a:r>
            <a:r>
              <a:rPr lang="hr-HR" dirty="0" err="1"/>
              <a:t>Which</a:t>
            </a:r>
            <a:r>
              <a:rPr lang="hr-HR" dirty="0"/>
              <a:t> MPA </a:t>
            </a:r>
            <a:r>
              <a:rPr lang="hr-HR" dirty="0" err="1"/>
              <a:t>degrees</a:t>
            </a:r>
            <a:r>
              <a:rPr lang="hr-HR" dirty="0"/>
              <a:t> are </a:t>
            </a:r>
            <a:r>
              <a:rPr lang="hr-HR" dirty="0" err="1"/>
              <a:t>offered</a:t>
            </a:r>
            <a:r>
              <a:rPr lang="hr-HR" dirty="0"/>
              <a:t>?</a:t>
            </a:r>
          </a:p>
          <a:p>
            <a:r>
              <a:rPr lang="hr-HR" dirty="0"/>
              <a:t>2. </a:t>
            </a:r>
            <a:r>
              <a:rPr lang="hr-HR" dirty="0" err="1"/>
              <a:t>What</a:t>
            </a:r>
            <a:r>
              <a:rPr lang="hr-HR" dirty="0"/>
              <a:t> </a:t>
            </a:r>
            <a:r>
              <a:rPr lang="hr-HR" dirty="0" err="1"/>
              <a:t>types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content</a:t>
            </a:r>
            <a:r>
              <a:rPr lang="hr-HR" dirty="0"/>
              <a:t> are </a:t>
            </a:r>
            <a:r>
              <a:rPr lang="hr-HR" dirty="0" err="1"/>
              <a:t>offered</a:t>
            </a:r>
            <a:r>
              <a:rPr lang="hr-HR" dirty="0"/>
              <a:t>?</a:t>
            </a:r>
          </a:p>
          <a:p>
            <a:r>
              <a:rPr lang="hr-HR" dirty="0"/>
              <a:t>3. How </a:t>
            </a:r>
            <a:r>
              <a:rPr lang="hr-HR" dirty="0" err="1"/>
              <a:t>would</a:t>
            </a:r>
            <a:r>
              <a:rPr lang="hr-HR" dirty="0"/>
              <a:t> </a:t>
            </a:r>
            <a:r>
              <a:rPr lang="hr-HR" dirty="0" err="1"/>
              <a:t>relate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types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content</a:t>
            </a:r>
            <a:r>
              <a:rPr lang="hr-HR" dirty="0"/>
              <a:t> to </a:t>
            </a:r>
            <a:r>
              <a:rPr lang="hr-HR" dirty="0" err="1"/>
              <a:t>three</a:t>
            </a:r>
            <a:r>
              <a:rPr lang="hr-HR" dirty="0"/>
              <a:t> </a:t>
            </a:r>
            <a:r>
              <a:rPr lang="hr-HR" dirty="0" err="1"/>
              <a:t>types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knowledge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skills</a:t>
            </a:r>
            <a:r>
              <a:rPr lang="hr-HR" dirty="0"/>
              <a:t> </a:t>
            </a:r>
            <a:r>
              <a:rPr lang="hr-HR" dirty="0" err="1"/>
              <a:t>discussed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introduction</a:t>
            </a:r>
            <a:r>
              <a:rPr lang="hr-HR" dirty="0"/>
              <a:t>?</a:t>
            </a:r>
          </a:p>
          <a:p>
            <a:r>
              <a:rPr lang="hr-HR" dirty="0"/>
              <a:t>4.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programme</a:t>
            </a:r>
            <a:r>
              <a:rPr lang="hr-HR" dirty="0"/>
              <a:t> </a:t>
            </a:r>
            <a:r>
              <a:rPr lang="hr-HR" dirty="0" err="1"/>
              <a:t>flexible</a:t>
            </a:r>
            <a:r>
              <a:rPr lang="hr-HR" dirty="0"/>
              <a:t>?</a:t>
            </a:r>
          </a:p>
          <a:p>
            <a:r>
              <a:rPr lang="hr-HR" dirty="0"/>
              <a:t>5. How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flexibility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curricula</a:t>
            </a:r>
            <a:r>
              <a:rPr lang="hr-HR" dirty="0"/>
              <a:t> </a:t>
            </a:r>
            <a:r>
              <a:rPr lang="hr-HR" dirty="0" err="1"/>
              <a:t>achieved</a:t>
            </a:r>
            <a:r>
              <a:rPr lang="hr-HR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5342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err="1"/>
              <a:t>Chose</a:t>
            </a:r>
            <a:r>
              <a:rPr lang="hr-HR" b="1" dirty="0"/>
              <a:t> </a:t>
            </a:r>
            <a:r>
              <a:rPr lang="hr-HR" b="1" dirty="0" err="1"/>
              <a:t>the</a:t>
            </a:r>
            <a:r>
              <a:rPr lang="hr-HR" b="1" dirty="0"/>
              <a:t> module </a:t>
            </a:r>
            <a:r>
              <a:rPr lang="hr-HR" b="1" dirty="0" err="1"/>
              <a:t>you</a:t>
            </a:r>
            <a:r>
              <a:rPr lang="hr-HR" b="1" dirty="0"/>
              <a:t> </a:t>
            </a:r>
            <a:r>
              <a:rPr lang="hr-HR" b="1" dirty="0" err="1"/>
              <a:t>find</a:t>
            </a:r>
            <a:r>
              <a:rPr lang="hr-HR" b="1" dirty="0"/>
              <a:t> most </a:t>
            </a:r>
            <a:r>
              <a:rPr lang="hr-HR" b="1" dirty="0" err="1"/>
              <a:t>interesting</a:t>
            </a:r>
            <a:r>
              <a:rPr lang="hr-HR" b="1" dirty="0"/>
              <a:t> </a:t>
            </a:r>
            <a:r>
              <a:rPr lang="hr-HR" b="1" dirty="0" err="1"/>
              <a:t>and</a:t>
            </a:r>
            <a:r>
              <a:rPr lang="hr-HR" b="1" dirty="0"/>
              <a:t> </a:t>
            </a:r>
            <a:r>
              <a:rPr lang="hr-HR" b="1" dirty="0" err="1"/>
              <a:t>summarize</a:t>
            </a:r>
            <a:r>
              <a:rPr lang="hr-HR" b="1" dirty="0"/>
              <a:t> </a:t>
            </a:r>
            <a:r>
              <a:rPr lang="hr-HR" b="1" dirty="0" err="1"/>
              <a:t>its</a:t>
            </a:r>
            <a:r>
              <a:rPr lang="hr-HR" b="1" dirty="0"/>
              <a:t> </a:t>
            </a:r>
            <a:r>
              <a:rPr lang="hr-HR" b="1" dirty="0" err="1"/>
              <a:t>content</a:t>
            </a:r>
            <a:r>
              <a:rPr lang="hr-HR" b="1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2870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err="1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1. Do you think that the MPA modules listed are relevant for public administration?</a:t>
            </a:r>
            <a:endParaRPr lang="hr-HR" dirty="0"/>
          </a:p>
          <a:p>
            <a:r>
              <a:rPr lang="en-GB" dirty="0"/>
              <a:t>2. In your opinion, do the modules prepare the students well for their future careers? Which careers can you think of for the students of the above modules?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374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Theory</a:t>
            </a:r>
            <a:r>
              <a:rPr lang="hr-HR" dirty="0" smtClean="0"/>
              <a:t> v </a:t>
            </a:r>
            <a:r>
              <a:rPr lang="hr-HR" dirty="0" err="1" smtClean="0"/>
              <a:t>practice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public</a:t>
            </a:r>
            <a:r>
              <a:rPr lang="hr-HR" dirty="0" smtClean="0"/>
              <a:t> </a:t>
            </a:r>
            <a:r>
              <a:rPr lang="hr-HR" dirty="0" err="1" smtClean="0"/>
              <a:t>administration</a:t>
            </a:r>
            <a:r>
              <a:rPr lang="hr-HR" dirty="0" smtClean="0"/>
              <a:t> </a:t>
            </a:r>
            <a:r>
              <a:rPr lang="hr-HR" dirty="0" err="1" smtClean="0"/>
              <a:t>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/>
              <a:t>T</a:t>
            </a:r>
            <a:r>
              <a:rPr lang="hr-HR" dirty="0" err="1" smtClean="0"/>
              <a:t>he</a:t>
            </a:r>
            <a:r>
              <a:rPr lang="hr-HR" dirty="0" smtClean="0"/>
              <a:t> </a:t>
            </a:r>
            <a:r>
              <a:rPr lang="hr-HR" dirty="0" err="1"/>
              <a:t>tension</a:t>
            </a:r>
            <a:r>
              <a:rPr lang="hr-HR" dirty="0"/>
              <a:t> </a:t>
            </a:r>
            <a:r>
              <a:rPr lang="hr-HR" dirty="0" err="1"/>
              <a:t>between</a:t>
            </a:r>
            <a:r>
              <a:rPr lang="hr-HR" dirty="0"/>
              <a:t> </a:t>
            </a:r>
            <a:r>
              <a:rPr lang="hr-HR" dirty="0" err="1"/>
              <a:t>theory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smtClean="0"/>
              <a:t>- </a:t>
            </a:r>
            <a:r>
              <a:rPr lang="hr-HR" dirty="0" err="1" smtClean="0"/>
              <a:t>central</a:t>
            </a:r>
            <a:r>
              <a:rPr lang="hr-HR" dirty="0" smtClean="0"/>
              <a:t> </a:t>
            </a:r>
            <a:r>
              <a:rPr lang="hr-HR" dirty="0"/>
              <a:t>to </a:t>
            </a:r>
            <a:r>
              <a:rPr lang="hr-HR" dirty="0" err="1"/>
              <a:t>public</a:t>
            </a:r>
            <a:r>
              <a:rPr lang="hr-HR" dirty="0"/>
              <a:t> </a:t>
            </a:r>
            <a:r>
              <a:rPr lang="hr-HR" dirty="0" err="1"/>
              <a:t>administration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. </a:t>
            </a:r>
            <a:r>
              <a:rPr lang="hr-HR" dirty="0" err="1" smtClean="0"/>
              <a:t>Different</a:t>
            </a:r>
            <a:r>
              <a:rPr lang="hr-HR" dirty="0" smtClean="0"/>
              <a:t> </a:t>
            </a:r>
            <a:r>
              <a:rPr lang="hr-HR" dirty="0" err="1" smtClean="0"/>
              <a:t>views</a:t>
            </a:r>
            <a:r>
              <a:rPr lang="hr-HR" dirty="0" smtClean="0"/>
              <a:t>:</a:t>
            </a:r>
          </a:p>
          <a:p>
            <a:r>
              <a:rPr lang="hr-HR" dirty="0" err="1"/>
              <a:t>T</a:t>
            </a:r>
            <a:r>
              <a:rPr lang="hr-HR" dirty="0" err="1" smtClean="0"/>
              <a:t>heories</a:t>
            </a:r>
            <a:r>
              <a:rPr lang="hr-HR" dirty="0" smtClean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public</a:t>
            </a:r>
            <a:r>
              <a:rPr lang="hr-HR" dirty="0"/>
              <a:t> </a:t>
            </a:r>
            <a:r>
              <a:rPr lang="hr-HR" dirty="0" err="1"/>
              <a:t>organization</a:t>
            </a:r>
            <a:r>
              <a:rPr lang="hr-HR" dirty="0"/>
              <a:t> provide a </a:t>
            </a:r>
            <a:r>
              <a:rPr lang="hr-HR" dirty="0" err="1"/>
              <a:t>basis</a:t>
            </a:r>
            <a:r>
              <a:rPr lang="hr-HR" dirty="0"/>
              <a:t> for </a:t>
            </a:r>
            <a:r>
              <a:rPr lang="hr-HR" dirty="0" err="1"/>
              <a:t>understanding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inform</a:t>
            </a:r>
            <a:r>
              <a:rPr lang="hr-HR" dirty="0"/>
              <a:t> </a:t>
            </a:r>
            <a:r>
              <a:rPr lang="hr-HR" dirty="0" err="1"/>
              <a:t>everything</a:t>
            </a:r>
            <a:r>
              <a:rPr lang="hr-HR" dirty="0"/>
              <a:t> a “</a:t>
            </a:r>
            <a:r>
              <a:rPr lang="hr-HR" dirty="0" err="1"/>
              <a:t>reflective</a:t>
            </a:r>
            <a:r>
              <a:rPr lang="hr-HR" dirty="0"/>
              <a:t> </a:t>
            </a:r>
            <a:r>
              <a:rPr lang="hr-HR" dirty="0" err="1"/>
              <a:t>practitioner</a:t>
            </a:r>
            <a:r>
              <a:rPr lang="hr-HR" dirty="0"/>
              <a:t>” </a:t>
            </a:r>
            <a:r>
              <a:rPr lang="hr-HR" dirty="0" err="1" smtClean="0"/>
              <a:t>does</a:t>
            </a:r>
            <a:r>
              <a:rPr lang="hr-HR" dirty="0" smtClean="0"/>
              <a:t>.</a:t>
            </a:r>
          </a:p>
          <a:p>
            <a:r>
              <a:rPr lang="hr-HR" dirty="0" err="1"/>
              <a:t>T</a:t>
            </a:r>
            <a:r>
              <a:rPr lang="hr-HR" dirty="0" err="1" smtClean="0"/>
              <a:t>heories</a:t>
            </a:r>
            <a:r>
              <a:rPr lang="hr-HR" dirty="0" smtClean="0"/>
              <a:t> </a:t>
            </a:r>
            <a:r>
              <a:rPr lang="hr-HR" dirty="0" err="1"/>
              <a:t>usually</a:t>
            </a:r>
            <a:r>
              <a:rPr lang="hr-HR" dirty="0"/>
              <a:t> </a:t>
            </a:r>
            <a:r>
              <a:rPr lang="hr-HR" dirty="0" err="1"/>
              <a:t>stand</a:t>
            </a:r>
            <a:r>
              <a:rPr lang="hr-HR" dirty="0"/>
              <a:t> </a:t>
            </a:r>
            <a:r>
              <a:rPr lang="hr-HR" dirty="0" smtClean="0"/>
              <a:t>at </a:t>
            </a:r>
            <a:r>
              <a:rPr lang="hr-HR" dirty="0"/>
              <a:t>some distance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, </a:t>
            </a:r>
            <a:r>
              <a:rPr lang="hr-HR" dirty="0" err="1"/>
              <a:t>so</a:t>
            </a:r>
            <a:r>
              <a:rPr lang="hr-HR" dirty="0"/>
              <a:t> </a:t>
            </a:r>
            <a:r>
              <a:rPr lang="hr-HR" dirty="0" err="1"/>
              <a:t>understanding</a:t>
            </a:r>
            <a:r>
              <a:rPr lang="hr-HR" dirty="0"/>
              <a:t> </a:t>
            </a:r>
            <a:r>
              <a:rPr lang="hr-HR" dirty="0" err="1"/>
              <a:t>theory</a:t>
            </a:r>
            <a:r>
              <a:rPr lang="hr-HR" dirty="0"/>
              <a:t> </a:t>
            </a:r>
            <a:r>
              <a:rPr lang="hr-HR" dirty="0" err="1"/>
              <a:t>may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help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. </a:t>
            </a:r>
            <a:endParaRPr lang="hr-H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3046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Research</a:t>
            </a:r>
            <a:r>
              <a:rPr lang="hr-HR" dirty="0"/>
              <a:t/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1</a:t>
            </a:r>
            <a:r>
              <a:rPr lang="en-GB" smtClean="0"/>
              <a:t>. </a:t>
            </a:r>
            <a:r>
              <a:rPr lang="en-GB" dirty="0"/>
              <a:t>Find out more about topics of the four modules and present your findings in class.</a:t>
            </a:r>
            <a:endParaRPr lang="hr-HR" dirty="0"/>
          </a:p>
          <a:p>
            <a:r>
              <a:rPr lang="en-GB" dirty="0"/>
              <a:t>2. Find other MPA programmes and present their contents in class.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250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Theory</a:t>
            </a:r>
            <a:r>
              <a:rPr lang="hr-HR" dirty="0"/>
              <a:t> v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public</a:t>
            </a:r>
            <a:r>
              <a:rPr lang="hr-HR" dirty="0"/>
              <a:t> </a:t>
            </a:r>
            <a:r>
              <a:rPr lang="hr-HR" dirty="0" err="1"/>
              <a:t>administration</a:t>
            </a:r>
            <a:r>
              <a:rPr lang="hr-HR" dirty="0"/>
              <a:t> </a:t>
            </a:r>
            <a:r>
              <a:rPr lang="hr-HR" dirty="0" err="1" smtClean="0"/>
              <a:t>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Learning</a:t>
            </a:r>
            <a:r>
              <a:rPr lang="hr-HR" dirty="0"/>
              <a:t> </a:t>
            </a:r>
            <a:r>
              <a:rPr lang="hr-HR" dirty="0" err="1"/>
              <a:t>theory</a:t>
            </a:r>
            <a:r>
              <a:rPr lang="hr-HR" dirty="0"/>
              <a:t> – </a:t>
            </a:r>
            <a:r>
              <a:rPr lang="hr-HR" dirty="0" err="1"/>
              <a:t>equivalent</a:t>
            </a:r>
            <a:r>
              <a:rPr lang="hr-HR" dirty="0"/>
              <a:t> to </a:t>
            </a:r>
            <a:r>
              <a:rPr lang="hr-HR" dirty="0" err="1"/>
              <a:t>learning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“</a:t>
            </a:r>
            <a:r>
              <a:rPr lang="hr-HR" dirty="0" err="1"/>
              <a:t>logic</a:t>
            </a:r>
            <a:r>
              <a:rPr lang="hr-HR" dirty="0"/>
              <a:t>”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field</a:t>
            </a:r>
            <a:r>
              <a:rPr lang="hr-HR" dirty="0"/>
              <a:t>;  </a:t>
            </a:r>
            <a:r>
              <a:rPr lang="hr-HR" dirty="0" err="1"/>
              <a:t>students</a:t>
            </a:r>
            <a:r>
              <a:rPr lang="hr-HR" dirty="0"/>
              <a:t> </a:t>
            </a:r>
            <a:r>
              <a:rPr lang="hr-HR" dirty="0" err="1"/>
              <a:t>need</a:t>
            </a:r>
            <a:r>
              <a:rPr lang="hr-HR" dirty="0"/>
              <a:t> to </a:t>
            </a:r>
            <a:r>
              <a:rPr lang="hr-HR" dirty="0" err="1"/>
              <a:t>understand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basic</a:t>
            </a:r>
            <a:r>
              <a:rPr lang="hr-HR" dirty="0"/>
              <a:t> </a:t>
            </a:r>
            <a:r>
              <a:rPr lang="hr-HR" dirty="0" err="1"/>
              <a:t>logic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field</a:t>
            </a:r>
            <a:r>
              <a:rPr lang="hr-HR" dirty="0"/>
              <a:t> </a:t>
            </a:r>
            <a:r>
              <a:rPr lang="hr-HR" dirty="0" err="1"/>
              <a:t>rather</a:t>
            </a:r>
            <a:r>
              <a:rPr lang="hr-HR" dirty="0"/>
              <a:t> </a:t>
            </a:r>
            <a:r>
              <a:rPr lang="hr-HR" dirty="0" err="1"/>
              <a:t>than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details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.</a:t>
            </a:r>
          </a:p>
          <a:p>
            <a:r>
              <a:rPr lang="hr-HR" dirty="0" err="1"/>
              <a:t>Students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only</a:t>
            </a:r>
            <a:r>
              <a:rPr lang="hr-HR" dirty="0"/>
              <a:t> </a:t>
            </a:r>
            <a:r>
              <a:rPr lang="hr-HR" dirty="0" err="1"/>
              <a:t>need</a:t>
            </a:r>
            <a:r>
              <a:rPr lang="hr-HR" dirty="0"/>
              <a:t> to </a:t>
            </a:r>
            <a:r>
              <a:rPr lang="hr-HR" dirty="0" err="1"/>
              <a:t>learn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logic</a:t>
            </a:r>
            <a:r>
              <a:rPr lang="hr-HR" dirty="0"/>
              <a:t>, </a:t>
            </a:r>
            <a:r>
              <a:rPr lang="hr-HR" dirty="0" err="1"/>
              <a:t>they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need</a:t>
            </a:r>
            <a:r>
              <a:rPr lang="hr-HR" dirty="0"/>
              <a:t> </a:t>
            </a:r>
            <a:r>
              <a:rPr lang="hr-HR" dirty="0" err="1"/>
              <a:t>those</a:t>
            </a:r>
            <a:r>
              <a:rPr lang="hr-HR" dirty="0"/>
              <a:t> </a:t>
            </a:r>
            <a:r>
              <a:rPr lang="hr-HR" dirty="0" err="1"/>
              <a:t>skills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allow</a:t>
            </a:r>
            <a:r>
              <a:rPr lang="hr-HR" dirty="0"/>
              <a:t> </a:t>
            </a:r>
            <a:r>
              <a:rPr lang="hr-HR" dirty="0" err="1"/>
              <a:t>them</a:t>
            </a:r>
            <a:r>
              <a:rPr lang="hr-HR" dirty="0"/>
              <a:t> to </a:t>
            </a:r>
            <a:r>
              <a:rPr lang="hr-HR" dirty="0" err="1"/>
              <a:t>apply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. </a:t>
            </a:r>
          </a:p>
          <a:p>
            <a:r>
              <a:rPr lang="hr-HR" dirty="0" err="1"/>
              <a:t>Students</a:t>
            </a:r>
            <a:r>
              <a:rPr lang="hr-HR" dirty="0"/>
              <a:t> </a:t>
            </a:r>
            <a:r>
              <a:rPr lang="hr-HR" dirty="0" err="1"/>
              <a:t>need</a:t>
            </a:r>
            <a:r>
              <a:rPr lang="hr-HR" dirty="0"/>
              <a:t> a base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knowledge</a:t>
            </a:r>
            <a:r>
              <a:rPr lang="hr-HR" dirty="0"/>
              <a:t>, but </a:t>
            </a:r>
            <a:r>
              <a:rPr lang="hr-HR" dirty="0" err="1"/>
              <a:t>they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must </a:t>
            </a:r>
            <a:r>
              <a:rPr lang="hr-HR" dirty="0" err="1"/>
              <a:t>develop</a:t>
            </a:r>
            <a:r>
              <a:rPr lang="hr-HR" dirty="0"/>
              <a:t> </a:t>
            </a:r>
            <a:r>
              <a:rPr lang="hr-HR" dirty="0" err="1"/>
              <a:t>specific</a:t>
            </a:r>
            <a:r>
              <a:rPr lang="hr-HR" dirty="0"/>
              <a:t> </a:t>
            </a:r>
            <a:r>
              <a:rPr lang="hr-HR" dirty="0" err="1"/>
              <a:t>skills</a:t>
            </a:r>
            <a:r>
              <a:rPr lang="hr-HR" dirty="0"/>
              <a:t> </a:t>
            </a:r>
            <a:r>
              <a:rPr lang="hr-HR" dirty="0" err="1"/>
              <a:t>they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use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administrative</a:t>
            </a:r>
            <a:r>
              <a:rPr lang="hr-HR" dirty="0"/>
              <a:t> </a:t>
            </a:r>
            <a:r>
              <a:rPr lang="hr-HR" dirty="0" err="1"/>
              <a:t>situations</a:t>
            </a:r>
            <a:r>
              <a:rPr lang="hr-HR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840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Types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students</a:t>
            </a:r>
            <a:r>
              <a:rPr lang="hr-HR" dirty="0" smtClean="0"/>
              <a:t>: </a:t>
            </a:r>
            <a:r>
              <a:rPr lang="hr-HR" dirty="0" err="1" smtClean="0"/>
              <a:t>pre-service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in-service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Pre-service</a:t>
            </a:r>
            <a:r>
              <a:rPr lang="hr-HR" dirty="0" smtClean="0"/>
              <a:t> </a:t>
            </a:r>
            <a:r>
              <a:rPr lang="hr-HR" dirty="0" err="1" smtClean="0"/>
              <a:t>students</a:t>
            </a:r>
            <a:r>
              <a:rPr lang="hr-HR" dirty="0" smtClean="0"/>
              <a:t> - </a:t>
            </a:r>
            <a:r>
              <a:rPr lang="hr-HR" dirty="0" err="1" smtClean="0"/>
              <a:t>often</a:t>
            </a:r>
            <a:r>
              <a:rPr lang="hr-HR" dirty="0" smtClean="0"/>
              <a:t> </a:t>
            </a:r>
            <a:r>
              <a:rPr lang="hr-HR" dirty="0"/>
              <a:t>more </a:t>
            </a:r>
            <a:r>
              <a:rPr lang="hr-HR" dirty="0" err="1"/>
              <a:t>interested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administrative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; </a:t>
            </a:r>
            <a:endParaRPr lang="hr-HR" dirty="0" smtClean="0"/>
          </a:p>
          <a:p>
            <a:r>
              <a:rPr lang="hr-HR" dirty="0"/>
              <a:t>I</a:t>
            </a:r>
            <a:r>
              <a:rPr lang="hr-HR" dirty="0" smtClean="0"/>
              <a:t>n-</a:t>
            </a:r>
            <a:r>
              <a:rPr lang="hr-HR" dirty="0" err="1" smtClean="0"/>
              <a:t>service</a:t>
            </a:r>
            <a:r>
              <a:rPr lang="hr-HR" dirty="0" smtClean="0"/>
              <a:t> </a:t>
            </a:r>
            <a:r>
              <a:rPr lang="hr-HR" dirty="0" err="1" smtClean="0"/>
              <a:t>students</a:t>
            </a:r>
            <a:r>
              <a:rPr lang="hr-HR" dirty="0" smtClean="0"/>
              <a:t> </a:t>
            </a:r>
            <a:r>
              <a:rPr lang="hr-HR" dirty="0" err="1" smtClean="0"/>
              <a:t>feel</a:t>
            </a:r>
            <a:r>
              <a:rPr lang="hr-HR" dirty="0" smtClean="0"/>
              <a:t> </a:t>
            </a:r>
            <a:r>
              <a:rPr lang="hr-HR" dirty="0" err="1"/>
              <a:t>they</a:t>
            </a:r>
            <a:r>
              <a:rPr lang="hr-HR" dirty="0"/>
              <a:t> </a:t>
            </a:r>
            <a:r>
              <a:rPr lang="hr-HR" dirty="0" err="1"/>
              <a:t>know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are </a:t>
            </a:r>
            <a:r>
              <a:rPr lang="hr-HR" dirty="0" smtClean="0"/>
              <a:t>more </a:t>
            </a:r>
            <a:r>
              <a:rPr lang="hr-HR" dirty="0" err="1"/>
              <a:t>concerned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theory</a:t>
            </a:r>
            <a:r>
              <a:rPr lang="hr-HR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32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Career</a:t>
            </a:r>
            <a:r>
              <a:rPr lang="hr-H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Most </a:t>
            </a:r>
            <a:r>
              <a:rPr lang="hr-HR" dirty="0" err="1"/>
              <a:t>pre-service</a:t>
            </a:r>
            <a:r>
              <a:rPr lang="hr-HR" dirty="0"/>
              <a:t> MPA</a:t>
            </a:r>
            <a:r>
              <a:rPr lang="hr-HR" i="1" dirty="0"/>
              <a:t> </a:t>
            </a:r>
            <a:r>
              <a:rPr lang="hr-HR" dirty="0" err="1"/>
              <a:t>students</a:t>
            </a:r>
            <a:r>
              <a:rPr lang="hr-HR" dirty="0"/>
              <a:t> </a:t>
            </a:r>
            <a:r>
              <a:rPr lang="hr-HR" dirty="0" err="1"/>
              <a:t>move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graduate</a:t>
            </a:r>
            <a:r>
              <a:rPr lang="hr-HR" dirty="0"/>
              <a:t> </a:t>
            </a:r>
            <a:r>
              <a:rPr lang="hr-HR" dirty="0" err="1"/>
              <a:t>degree</a:t>
            </a:r>
            <a:r>
              <a:rPr lang="hr-HR" dirty="0"/>
              <a:t> </a:t>
            </a:r>
            <a:r>
              <a:rPr lang="hr-HR" dirty="0" err="1"/>
              <a:t>programs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i="1" dirty="0"/>
              <a:t> </a:t>
            </a:r>
            <a:r>
              <a:rPr lang="hr-HR" i="1" dirty="0" err="1" smtClean="0"/>
              <a:t>technical</a:t>
            </a:r>
            <a:r>
              <a:rPr lang="hr-HR" i="1" dirty="0" smtClean="0"/>
              <a:t> </a:t>
            </a:r>
            <a:r>
              <a:rPr lang="hr-HR" i="1" dirty="0" err="1" smtClean="0"/>
              <a:t>or</a:t>
            </a:r>
            <a:r>
              <a:rPr lang="hr-HR" i="1" dirty="0" smtClean="0"/>
              <a:t> </a:t>
            </a:r>
            <a:r>
              <a:rPr lang="hr-HR" i="1" dirty="0" err="1" smtClean="0"/>
              <a:t>analytical</a:t>
            </a:r>
            <a:r>
              <a:rPr lang="hr-HR" i="1" dirty="0" smtClean="0"/>
              <a:t> </a:t>
            </a:r>
            <a:r>
              <a:rPr lang="hr-HR" dirty="0" err="1" smtClean="0"/>
              <a:t>positions</a:t>
            </a:r>
            <a:r>
              <a:rPr lang="hr-HR" dirty="0" smtClean="0"/>
              <a:t> </a:t>
            </a:r>
            <a:r>
              <a:rPr lang="hr-HR" dirty="0" err="1" smtClean="0"/>
              <a:t>e.g</a:t>
            </a:r>
            <a:r>
              <a:rPr lang="hr-HR" dirty="0" smtClean="0"/>
              <a:t>.</a:t>
            </a:r>
            <a:r>
              <a:rPr lang="hr-HR" i="1" dirty="0" smtClean="0"/>
              <a:t> </a:t>
            </a:r>
            <a:r>
              <a:rPr lang="hr-HR" dirty="0" err="1"/>
              <a:t>budget</a:t>
            </a:r>
            <a:r>
              <a:rPr lang="hr-HR" dirty="0"/>
              <a:t> </a:t>
            </a:r>
            <a:r>
              <a:rPr lang="hr-HR" dirty="0" err="1"/>
              <a:t>analysts</a:t>
            </a:r>
            <a:r>
              <a:rPr lang="hr-HR" dirty="0"/>
              <a:t>, </a:t>
            </a:r>
            <a:r>
              <a:rPr lang="hr-HR" dirty="0" err="1"/>
              <a:t>personnel</a:t>
            </a:r>
            <a:r>
              <a:rPr lang="hr-HR" dirty="0"/>
              <a:t> </a:t>
            </a:r>
            <a:r>
              <a:rPr lang="hr-HR" dirty="0" err="1"/>
              <a:t>analysts</a:t>
            </a:r>
            <a:r>
              <a:rPr lang="hr-HR" dirty="0"/>
              <a:t>, </a:t>
            </a:r>
            <a:r>
              <a:rPr lang="hr-HR" dirty="0" err="1" smtClean="0"/>
              <a:t>administrative</a:t>
            </a:r>
            <a:r>
              <a:rPr lang="hr-HR" dirty="0" smtClean="0"/>
              <a:t> </a:t>
            </a:r>
            <a:r>
              <a:rPr lang="hr-HR" dirty="0" err="1"/>
              <a:t>assistants</a:t>
            </a:r>
            <a:r>
              <a:rPr lang="hr-HR" dirty="0"/>
              <a:t>.  </a:t>
            </a:r>
            <a:endParaRPr lang="hr-HR" dirty="0" smtClean="0"/>
          </a:p>
          <a:p>
            <a:r>
              <a:rPr lang="hr-HR" dirty="0"/>
              <a:t>I</a:t>
            </a:r>
            <a:r>
              <a:rPr lang="hr-HR" dirty="0" smtClean="0"/>
              <a:t>n-</a:t>
            </a:r>
            <a:r>
              <a:rPr lang="hr-HR" dirty="0" err="1" smtClean="0"/>
              <a:t>service</a:t>
            </a:r>
            <a:r>
              <a:rPr lang="hr-HR" dirty="0" smtClean="0"/>
              <a:t> </a:t>
            </a:r>
            <a:r>
              <a:rPr lang="hr-HR" dirty="0" err="1"/>
              <a:t>students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probably</a:t>
            </a:r>
            <a:r>
              <a:rPr lang="hr-HR" dirty="0"/>
              <a:t> </a:t>
            </a:r>
            <a:r>
              <a:rPr lang="hr-HR" dirty="0" err="1"/>
              <a:t>moved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initial</a:t>
            </a:r>
            <a:r>
              <a:rPr lang="hr-HR" dirty="0"/>
              <a:t> </a:t>
            </a:r>
            <a:r>
              <a:rPr lang="hr-HR" dirty="0" err="1" smtClean="0"/>
              <a:t>positions</a:t>
            </a:r>
            <a:r>
              <a:rPr lang="hr-HR" dirty="0" smtClean="0"/>
              <a:t> </a:t>
            </a:r>
            <a:r>
              <a:rPr lang="hr-HR" dirty="0" err="1"/>
              <a:t>into</a:t>
            </a:r>
            <a:r>
              <a:rPr lang="hr-HR" dirty="0"/>
              <a:t> management </a:t>
            </a:r>
            <a:r>
              <a:rPr lang="hr-HR" dirty="0" err="1"/>
              <a:t>jobs</a:t>
            </a:r>
            <a:r>
              <a:rPr lang="hr-HR" dirty="0"/>
              <a:t>. </a:t>
            </a:r>
            <a:r>
              <a:rPr lang="hr-HR" dirty="0" err="1" smtClean="0"/>
              <a:t>They</a:t>
            </a:r>
            <a:r>
              <a:rPr lang="hr-HR" dirty="0" smtClean="0"/>
              <a:t> </a:t>
            </a:r>
            <a:r>
              <a:rPr lang="hr-HR" dirty="0" err="1" smtClean="0"/>
              <a:t>return</a:t>
            </a:r>
            <a:r>
              <a:rPr lang="hr-HR" dirty="0" smtClean="0"/>
              <a:t> </a:t>
            </a:r>
            <a:r>
              <a:rPr lang="hr-HR" dirty="0"/>
              <a:t>to </a:t>
            </a:r>
            <a:r>
              <a:rPr lang="hr-HR" dirty="0" err="1"/>
              <a:t>school</a:t>
            </a:r>
            <a:r>
              <a:rPr lang="hr-HR" dirty="0"/>
              <a:t> </a:t>
            </a:r>
            <a:r>
              <a:rPr lang="hr-HR" dirty="0" err="1" smtClean="0"/>
              <a:t>out</a:t>
            </a:r>
            <a:r>
              <a:rPr lang="hr-HR" dirty="0" smtClean="0"/>
              <a:t> </a:t>
            </a:r>
            <a:r>
              <a:rPr lang="hr-HR" dirty="0" err="1"/>
              <a:t>of</a:t>
            </a:r>
            <a:r>
              <a:rPr lang="hr-HR" dirty="0"/>
              <a:t> a </a:t>
            </a:r>
            <a:r>
              <a:rPr lang="hr-HR" dirty="0" err="1"/>
              <a:t>desire</a:t>
            </a:r>
            <a:r>
              <a:rPr lang="hr-HR" dirty="0"/>
              <a:t> </a:t>
            </a:r>
            <a:r>
              <a:rPr lang="hr-HR" dirty="0" smtClean="0"/>
              <a:t>to </a:t>
            </a:r>
            <a:r>
              <a:rPr lang="hr-HR" dirty="0" err="1" smtClean="0"/>
              <a:t>acquire</a:t>
            </a:r>
            <a:r>
              <a:rPr lang="hr-HR" dirty="0" smtClean="0"/>
              <a:t> </a:t>
            </a:r>
            <a:r>
              <a:rPr lang="hr-HR" dirty="0" err="1" smtClean="0"/>
              <a:t>knowledge</a:t>
            </a:r>
            <a:r>
              <a:rPr lang="hr-HR" dirty="0" smtClean="0"/>
              <a:t> </a:t>
            </a:r>
            <a:r>
              <a:rPr lang="hr-HR" dirty="0" err="1" smtClean="0"/>
              <a:t>needed</a:t>
            </a:r>
            <a:r>
              <a:rPr lang="hr-HR" dirty="0" smtClean="0"/>
              <a:t> for </a:t>
            </a:r>
            <a:r>
              <a:rPr lang="hr-HR" dirty="0" err="1" smtClean="0"/>
              <a:t>their</a:t>
            </a:r>
            <a:r>
              <a:rPr lang="hr-HR" dirty="0" smtClean="0"/>
              <a:t> </a:t>
            </a:r>
            <a:r>
              <a:rPr lang="hr-HR" dirty="0" err="1"/>
              <a:t>new</a:t>
            </a:r>
            <a:r>
              <a:rPr lang="hr-HR" dirty="0"/>
              <a:t> </a:t>
            </a:r>
            <a:r>
              <a:rPr lang="hr-HR" dirty="0" err="1"/>
              <a:t>job</a:t>
            </a:r>
            <a:r>
              <a:rPr lang="hr-HR" dirty="0"/>
              <a:t> as a manager</a:t>
            </a:r>
            <a:r>
              <a:rPr lang="hr-HR" dirty="0" smtClean="0"/>
              <a:t>.</a:t>
            </a:r>
          </a:p>
          <a:p>
            <a:r>
              <a:rPr lang="hr-HR" dirty="0" smtClean="0"/>
              <a:t> </a:t>
            </a:r>
            <a:r>
              <a:rPr lang="hr-HR" dirty="0" err="1"/>
              <a:t>S</a:t>
            </a:r>
            <a:r>
              <a:rPr lang="hr-HR" dirty="0" err="1" smtClean="0"/>
              <a:t>tudents</a:t>
            </a:r>
            <a:r>
              <a:rPr lang="hr-HR" dirty="0" smtClean="0"/>
              <a:t> </a:t>
            </a:r>
            <a:r>
              <a:rPr lang="hr-HR" dirty="0" err="1"/>
              <a:t>require</a:t>
            </a:r>
            <a:r>
              <a:rPr lang="hr-HR" dirty="0"/>
              <a:t>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/>
              <a:t>kinds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knowledge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skills</a:t>
            </a:r>
            <a:r>
              <a:rPr lang="hr-HR" dirty="0"/>
              <a:t> at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/>
              <a:t>points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careers</a:t>
            </a:r>
            <a:r>
              <a:rPr lang="hr-H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616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Basic</a:t>
            </a:r>
            <a:r>
              <a:rPr lang="hr-HR" dirty="0" smtClean="0"/>
              <a:t> </a:t>
            </a:r>
            <a:r>
              <a:rPr lang="hr-HR" dirty="0" err="1" smtClean="0"/>
              <a:t>types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knowledge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smtClean="0"/>
              <a:t>personal </a:t>
            </a:r>
            <a:r>
              <a:rPr lang="hr-HR" dirty="0" err="1" smtClean="0"/>
              <a:t>developmental</a:t>
            </a:r>
            <a:r>
              <a:rPr lang="hr-HR" dirty="0" smtClean="0"/>
              <a:t> </a:t>
            </a:r>
            <a:r>
              <a:rPr lang="hr-HR" dirty="0" err="1" smtClean="0"/>
              <a:t>perspective</a:t>
            </a:r>
            <a:r>
              <a:rPr lang="hr-HR" dirty="0" smtClean="0"/>
              <a:t>: </a:t>
            </a:r>
            <a:r>
              <a:rPr lang="hr-HR" dirty="0" err="1" smtClean="0"/>
              <a:t>basic</a:t>
            </a:r>
            <a:r>
              <a:rPr lang="hr-HR" dirty="0" smtClean="0"/>
              <a:t> </a:t>
            </a:r>
            <a:r>
              <a:rPr lang="hr-HR" dirty="0" err="1"/>
              <a:t>types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knowledge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skills</a:t>
            </a:r>
            <a:r>
              <a:rPr lang="hr-HR" dirty="0"/>
              <a:t>: </a:t>
            </a:r>
            <a:endParaRPr lang="hr-HR" dirty="0" smtClean="0"/>
          </a:p>
          <a:p>
            <a:r>
              <a:rPr lang="hr-HR" dirty="0" smtClean="0"/>
              <a:t>1</a:t>
            </a:r>
            <a:r>
              <a:rPr lang="hr-HR" dirty="0"/>
              <a:t>) </a:t>
            </a:r>
            <a:r>
              <a:rPr lang="hr-HR" dirty="0" err="1"/>
              <a:t>cognitive</a:t>
            </a:r>
            <a:r>
              <a:rPr lang="hr-HR" dirty="0"/>
              <a:t> </a:t>
            </a:r>
            <a:r>
              <a:rPr lang="hr-HR" dirty="0" err="1"/>
              <a:t>knowledge</a:t>
            </a:r>
            <a:r>
              <a:rPr lang="hr-HR" dirty="0"/>
              <a:t>, </a:t>
            </a:r>
            <a:endParaRPr lang="hr-HR" dirty="0" smtClean="0"/>
          </a:p>
          <a:p>
            <a:r>
              <a:rPr lang="hr-HR" dirty="0" smtClean="0"/>
              <a:t>2</a:t>
            </a:r>
            <a:r>
              <a:rPr lang="hr-HR" dirty="0"/>
              <a:t>) </a:t>
            </a:r>
            <a:r>
              <a:rPr lang="hr-HR" dirty="0" err="1"/>
              <a:t>interpersonsonal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behavioral</a:t>
            </a:r>
            <a:r>
              <a:rPr lang="hr-HR" dirty="0"/>
              <a:t> </a:t>
            </a:r>
            <a:r>
              <a:rPr lang="hr-HR" dirty="0" err="1"/>
              <a:t>skills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endParaRPr lang="hr-HR" dirty="0" smtClean="0"/>
          </a:p>
          <a:p>
            <a:r>
              <a:rPr lang="hr-HR" dirty="0" smtClean="0"/>
              <a:t>3</a:t>
            </a:r>
            <a:r>
              <a:rPr lang="hr-HR" dirty="0"/>
              <a:t>) </a:t>
            </a:r>
            <a:r>
              <a:rPr lang="hr-HR" dirty="0" err="1"/>
              <a:t>intrapersonal</a:t>
            </a:r>
            <a:r>
              <a:rPr lang="hr-HR" dirty="0"/>
              <a:t> </a:t>
            </a:r>
            <a:r>
              <a:rPr lang="hr-HR" dirty="0" err="1"/>
              <a:t>skills</a:t>
            </a:r>
            <a:r>
              <a:rPr lang="hr-HR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603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Cognitive</a:t>
            </a:r>
            <a:r>
              <a:rPr lang="hr-HR" dirty="0" smtClean="0"/>
              <a:t> </a:t>
            </a:r>
            <a:r>
              <a:rPr lang="hr-HR" dirty="0" err="1" smtClean="0"/>
              <a:t>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C</a:t>
            </a:r>
            <a:r>
              <a:rPr lang="hr-HR" i="1" dirty="0" err="1" smtClean="0"/>
              <a:t>ognitive</a:t>
            </a:r>
            <a:r>
              <a:rPr lang="hr-HR" i="1" dirty="0" smtClean="0"/>
              <a:t> </a:t>
            </a:r>
            <a:r>
              <a:rPr lang="hr-HR" i="1" dirty="0" err="1"/>
              <a:t>knowledge</a:t>
            </a:r>
            <a:r>
              <a:rPr lang="hr-HR" i="1" dirty="0"/>
              <a:t> </a:t>
            </a:r>
            <a:r>
              <a:rPr lang="hr-HR" dirty="0"/>
              <a:t>-</a:t>
            </a:r>
            <a:r>
              <a:rPr lang="hr-HR" dirty="0" smtClean="0"/>
              <a:t> </a:t>
            </a:r>
            <a:r>
              <a:rPr lang="hr-HR" dirty="0" err="1"/>
              <a:t>information</a:t>
            </a:r>
            <a:r>
              <a:rPr lang="hr-HR" dirty="0"/>
              <a:t> </a:t>
            </a:r>
            <a:r>
              <a:rPr lang="hr-HR" dirty="0" err="1"/>
              <a:t>about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world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a </a:t>
            </a:r>
            <a:r>
              <a:rPr lang="hr-HR" dirty="0" err="1"/>
              <a:t>way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interpreting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world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err="1" smtClean="0"/>
              <a:t>This</a:t>
            </a:r>
            <a:r>
              <a:rPr lang="hr-HR" dirty="0" smtClean="0"/>
              <a:t> </a:t>
            </a:r>
            <a:r>
              <a:rPr lang="hr-HR" dirty="0" err="1"/>
              <a:t>area</a:t>
            </a:r>
            <a:r>
              <a:rPr lang="hr-HR" dirty="0"/>
              <a:t> </a:t>
            </a:r>
            <a:r>
              <a:rPr lang="hr-HR" dirty="0" err="1"/>
              <a:t>would</a:t>
            </a:r>
            <a:r>
              <a:rPr lang="hr-HR" dirty="0"/>
              <a:t> </a:t>
            </a:r>
            <a:r>
              <a:rPr lang="hr-HR" dirty="0" err="1"/>
              <a:t>include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administrator’s</a:t>
            </a:r>
            <a:r>
              <a:rPr lang="hr-HR" dirty="0"/>
              <a:t> </a:t>
            </a:r>
            <a:r>
              <a:rPr lang="hr-HR" dirty="0" err="1"/>
              <a:t>factual</a:t>
            </a:r>
            <a:r>
              <a:rPr lang="hr-HR" dirty="0"/>
              <a:t> </a:t>
            </a:r>
            <a:r>
              <a:rPr lang="hr-HR" dirty="0" err="1"/>
              <a:t>knowledge</a:t>
            </a:r>
            <a:r>
              <a:rPr lang="hr-HR" dirty="0"/>
              <a:t> </a:t>
            </a:r>
            <a:r>
              <a:rPr lang="hr-HR" dirty="0" err="1"/>
              <a:t>about</a:t>
            </a:r>
            <a:r>
              <a:rPr lang="hr-HR" dirty="0"/>
              <a:t> </a:t>
            </a:r>
            <a:r>
              <a:rPr lang="hr-HR" dirty="0" err="1"/>
              <a:t>programs</a:t>
            </a:r>
            <a:r>
              <a:rPr lang="hr-HR" dirty="0"/>
              <a:t>, </a:t>
            </a:r>
            <a:r>
              <a:rPr lang="hr-HR" dirty="0" err="1"/>
              <a:t>policies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processes</a:t>
            </a:r>
            <a:r>
              <a:rPr lang="hr-HR" dirty="0"/>
              <a:t>, as </a:t>
            </a:r>
            <a:r>
              <a:rPr lang="hr-HR" dirty="0" err="1"/>
              <a:t>well</a:t>
            </a:r>
            <a:r>
              <a:rPr lang="hr-HR" dirty="0"/>
              <a:t> as </a:t>
            </a:r>
            <a:r>
              <a:rPr lang="hr-HR" dirty="0" err="1"/>
              <a:t>his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her</a:t>
            </a:r>
            <a:r>
              <a:rPr lang="hr-HR" dirty="0"/>
              <a:t> </a:t>
            </a:r>
            <a:r>
              <a:rPr lang="hr-HR" dirty="0" err="1"/>
              <a:t>intellectual</a:t>
            </a:r>
            <a:r>
              <a:rPr lang="hr-HR" dirty="0"/>
              <a:t> </a:t>
            </a:r>
            <a:r>
              <a:rPr lang="hr-HR" dirty="0" err="1"/>
              <a:t>understanding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moral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political</a:t>
            </a:r>
            <a:r>
              <a:rPr lang="hr-HR" dirty="0"/>
              <a:t> </a:t>
            </a:r>
            <a:r>
              <a:rPr lang="hr-HR" dirty="0" err="1"/>
              <a:t>context</a:t>
            </a:r>
            <a:r>
              <a:rPr lang="hr-HR" dirty="0"/>
              <a:t> </a:t>
            </a:r>
            <a:r>
              <a:rPr lang="hr-HR" dirty="0" err="1"/>
              <a:t>within</a:t>
            </a:r>
            <a:r>
              <a:rPr lang="hr-HR" dirty="0"/>
              <a:t> </a:t>
            </a:r>
            <a:r>
              <a:rPr lang="hr-HR" dirty="0" err="1"/>
              <a:t>which</a:t>
            </a:r>
            <a:r>
              <a:rPr lang="hr-HR" dirty="0"/>
              <a:t> </a:t>
            </a:r>
            <a:r>
              <a:rPr lang="hr-HR" dirty="0" err="1"/>
              <a:t>administrative</a:t>
            </a:r>
            <a:r>
              <a:rPr lang="hr-HR" dirty="0"/>
              <a:t> </a:t>
            </a:r>
            <a:r>
              <a:rPr lang="hr-HR" dirty="0" err="1"/>
              <a:t>action</a:t>
            </a:r>
            <a:r>
              <a:rPr lang="hr-HR" dirty="0"/>
              <a:t> </a:t>
            </a:r>
            <a:r>
              <a:rPr lang="hr-HR" dirty="0" err="1"/>
              <a:t>occurs</a:t>
            </a:r>
            <a:r>
              <a:rPr lang="hr-HR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84265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605</TotalTime>
  <Words>1959</Words>
  <Application>Microsoft Office PowerPoint</Application>
  <PresentationFormat>Widescreen</PresentationFormat>
  <Paragraphs>236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5" baseType="lpstr">
      <vt:lpstr>Arial</vt:lpstr>
      <vt:lpstr>Calibri</vt:lpstr>
      <vt:lpstr>Times New Roman</vt:lpstr>
      <vt:lpstr>Trebuchet MS</vt:lpstr>
      <vt:lpstr>Berlin</vt:lpstr>
      <vt:lpstr>Education in Public Administration</vt:lpstr>
      <vt:lpstr>What do you think?</vt:lpstr>
      <vt:lpstr>Preview</vt:lpstr>
      <vt:lpstr>Theory v practice in public administration education</vt:lpstr>
      <vt:lpstr>Theory v practice in public administration education</vt:lpstr>
      <vt:lpstr>Types of students: pre-service and in-service</vt:lpstr>
      <vt:lpstr>Career </vt:lpstr>
      <vt:lpstr>Basic types of knowledge and skills</vt:lpstr>
      <vt:lpstr>Cognitive knowledge</vt:lpstr>
      <vt:lpstr>Interpersonal or behavioral skills</vt:lpstr>
      <vt:lpstr>Interpersonal or behavioral skills</vt:lpstr>
      <vt:lpstr>Intrapersonal skills</vt:lpstr>
      <vt:lpstr>Educational approaches: cognitive skills</vt:lpstr>
      <vt:lpstr>Educational approaches: interpersonal skills</vt:lpstr>
      <vt:lpstr>Intrapersonal skills</vt:lpstr>
      <vt:lpstr>The skills combined</vt:lpstr>
      <vt:lpstr>Conclusion</vt:lpstr>
      <vt:lpstr>Read the text carefully and answer the following questions:</vt:lpstr>
      <vt:lpstr>Combine the verbs with appropriate prepositions:</vt:lpstr>
      <vt:lpstr>Provide the missing forms where possible</vt:lpstr>
      <vt:lpstr>Discuss the following questions:</vt:lpstr>
      <vt:lpstr>A Public Administration Curriculum: How will you change the world?</vt:lpstr>
      <vt:lpstr>Introduction </vt:lpstr>
      <vt:lpstr>TAKE A MASTER’S OF PUBLIC ADMINISTRATION  University College, London </vt:lpstr>
      <vt:lpstr>Which MPA degree is right for me? </vt:lpstr>
      <vt:lpstr>Which MPA degree is right for me? </vt:lpstr>
      <vt:lpstr>Science, Engineering and Public Policy (MPA) </vt:lpstr>
      <vt:lpstr>Digital Technologies and Policy (MPA) </vt:lpstr>
      <vt:lpstr>Digital Technologies and Policy (MPA) </vt:lpstr>
      <vt:lpstr>Energy, Technology and Climate Policy (MPA) </vt:lpstr>
      <vt:lpstr>Energy, Technology and Climate Policy (MPA) </vt:lpstr>
      <vt:lpstr>Urban Innovation and Policy (MPA) </vt:lpstr>
      <vt:lpstr>Urban Innovation and Policy (MPA) </vt:lpstr>
      <vt:lpstr>Development, Technology and Innovation Policy (MPA) </vt:lpstr>
      <vt:lpstr>Development, Technology and Innovation Policy (MPA) </vt:lpstr>
      <vt:lpstr>DEGREE STRUCTURE </vt:lpstr>
      <vt:lpstr>Read the text carefully and answer the following questions: </vt:lpstr>
      <vt:lpstr>Task</vt:lpstr>
      <vt:lpstr>Discussion</vt:lpstr>
      <vt:lpstr>Research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in Public Administration</dc:title>
  <dc:creator>Lelija Socanac</dc:creator>
  <cp:lastModifiedBy>Lelija Socanac</cp:lastModifiedBy>
  <cp:revision>22</cp:revision>
  <dcterms:created xsi:type="dcterms:W3CDTF">2018-10-07T14:12:59Z</dcterms:created>
  <dcterms:modified xsi:type="dcterms:W3CDTF">2018-11-08T15:30:02Z</dcterms:modified>
</cp:coreProperties>
</file>