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5" r:id="rId4"/>
    <p:sldId id="258" r:id="rId5"/>
    <p:sldId id="29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4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Education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r-HR" dirty="0" err="1" smtClean="0"/>
              <a:t>Unit</a:t>
            </a:r>
            <a:r>
              <a:rPr lang="hr-HR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 smtClean="0"/>
              <a:t>Interpersonal</a:t>
            </a:r>
            <a:r>
              <a:rPr lang="hr-HR" i="1" dirty="0" smtClean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i="1" dirty="0" err="1"/>
              <a:t>behavioral</a:t>
            </a:r>
            <a:r>
              <a:rPr lang="hr-HR" i="1" dirty="0"/>
              <a:t> </a:t>
            </a:r>
            <a:r>
              <a:rPr lang="hr-HR" i="1" dirty="0" err="1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/>
              <a:t>C</a:t>
            </a:r>
            <a:r>
              <a:rPr lang="hr-HR" dirty="0" err="1" smtClean="0"/>
              <a:t>ulturally</a:t>
            </a:r>
            <a:r>
              <a:rPr lang="hr-HR" dirty="0" smtClean="0"/>
              <a:t> </a:t>
            </a:r>
            <a:r>
              <a:rPr lang="hr-HR" dirty="0" err="1"/>
              <a:t>specified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approved</a:t>
            </a:r>
            <a:r>
              <a:rPr lang="hr-HR" dirty="0" smtClean="0"/>
              <a:t> </a:t>
            </a:r>
            <a:r>
              <a:rPr lang="hr-HR" dirty="0" err="1"/>
              <a:t>ways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interacting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use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normal</a:t>
            </a:r>
            <a:r>
              <a:rPr lang="hr-HR" dirty="0"/>
              <a:t> </a:t>
            </a:r>
            <a:r>
              <a:rPr lang="hr-HR" dirty="0" err="1"/>
              <a:t>exchanges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others</a:t>
            </a:r>
            <a:r>
              <a:rPr lang="hr-HR" dirty="0"/>
              <a:t>. </a:t>
            </a:r>
            <a:endParaRPr lang="hr-HR" dirty="0" smtClean="0"/>
          </a:p>
          <a:p>
            <a:pPr marL="0" indent="0">
              <a:buNone/>
            </a:pPr>
            <a:r>
              <a:rPr lang="hr-HR" dirty="0" err="1"/>
              <a:t>S</a:t>
            </a:r>
            <a:r>
              <a:rPr lang="hr-HR" dirty="0" err="1" smtClean="0"/>
              <a:t>kills</a:t>
            </a:r>
            <a:r>
              <a:rPr lang="hr-HR" dirty="0" smtClean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enable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to </a:t>
            </a:r>
            <a:r>
              <a:rPr lang="hr-HR" dirty="0" err="1"/>
              <a:t>act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organizational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interorganizational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, to </a:t>
            </a:r>
            <a:r>
              <a:rPr lang="hr-HR" dirty="0" err="1"/>
              <a:t>mediate</a:t>
            </a:r>
            <a:r>
              <a:rPr lang="hr-HR" dirty="0"/>
              <a:t> </a:t>
            </a:r>
            <a:r>
              <a:rPr lang="hr-HR" dirty="0" err="1"/>
              <a:t>disputes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influence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change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86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/>
              <a:t>Interpersonal</a:t>
            </a:r>
            <a:r>
              <a:rPr lang="hr-HR" i="1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i="1" dirty="0" err="1"/>
              <a:t>behavioral</a:t>
            </a:r>
            <a:r>
              <a:rPr lang="hr-HR" i="1" dirty="0"/>
              <a:t> </a:t>
            </a:r>
            <a:r>
              <a:rPr lang="hr-HR" i="1" dirty="0" err="1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</a:t>
            </a:r>
            <a:r>
              <a:rPr lang="hr-HR" dirty="0" err="1" smtClean="0"/>
              <a:t>ommunication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/>
              <a:t>M</a:t>
            </a:r>
            <a:r>
              <a:rPr lang="hr-HR" dirty="0" err="1" smtClean="0"/>
              <a:t>otivation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/>
              <a:t>D</a:t>
            </a:r>
            <a:r>
              <a:rPr lang="hr-HR" dirty="0" err="1" smtClean="0"/>
              <a:t>elegation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/>
              <a:t>N</a:t>
            </a:r>
            <a:r>
              <a:rPr lang="hr-HR" dirty="0" err="1" smtClean="0"/>
              <a:t>egotiation</a:t>
            </a:r>
            <a:r>
              <a:rPr lang="hr-HR" dirty="0" smtClean="0"/>
              <a:t>,</a:t>
            </a:r>
          </a:p>
          <a:p>
            <a:r>
              <a:rPr lang="hr-HR" dirty="0" err="1"/>
              <a:t>U</a:t>
            </a:r>
            <a:r>
              <a:rPr lang="hr-HR" dirty="0" err="1" smtClean="0"/>
              <a:t>nderstanding</a:t>
            </a:r>
            <a:r>
              <a:rPr lang="hr-HR" dirty="0" smtClean="0"/>
              <a:t>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cues</a:t>
            </a:r>
            <a:r>
              <a:rPr lang="hr-HR" dirty="0" smtClean="0"/>
              <a:t>,</a:t>
            </a:r>
          </a:p>
          <a:p>
            <a:r>
              <a:rPr lang="hr-HR" dirty="0" err="1"/>
              <a:t>E</a:t>
            </a:r>
            <a:r>
              <a:rPr lang="hr-HR" dirty="0" err="1" smtClean="0"/>
              <a:t>ngaging</a:t>
            </a:r>
            <a:r>
              <a:rPr lang="hr-HR" dirty="0" smtClean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relationships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power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8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 smtClean="0"/>
              <a:t>Intrapersonal</a:t>
            </a:r>
            <a:r>
              <a:rPr lang="hr-HR" i="1" dirty="0" smtClean="0"/>
              <a:t> </a:t>
            </a:r>
            <a:r>
              <a:rPr lang="hr-HR" dirty="0" err="1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</a:t>
            </a:r>
            <a:r>
              <a:rPr lang="hr-HR" dirty="0" err="1" smtClean="0"/>
              <a:t>apabilities</a:t>
            </a:r>
            <a:r>
              <a:rPr lang="hr-HR" dirty="0" smtClean="0"/>
              <a:t> </a:t>
            </a:r>
            <a:r>
              <a:rPr lang="hr-HR" dirty="0" err="1"/>
              <a:t>that</a:t>
            </a:r>
            <a:r>
              <a:rPr lang="hr-HR" dirty="0"/>
              <a:t> provide </a:t>
            </a:r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moral </a:t>
            </a:r>
            <a:r>
              <a:rPr lang="hr-HR" dirty="0" err="1"/>
              <a:t>grounding</a:t>
            </a:r>
            <a:r>
              <a:rPr lang="hr-HR" dirty="0"/>
              <a:t> for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actions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These</a:t>
            </a:r>
            <a:r>
              <a:rPr lang="hr-HR" dirty="0" smtClean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give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confidence</a:t>
            </a:r>
            <a:r>
              <a:rPr lang="hr-HR" dirty="0"/>
              <a:t> to </a:t>
            </a:r>
            <a:r>
              <a:rPr lang="hr-HR" dirty="0" err="1"/>
              <a:t>actually</a:t>
            </a:r>
            <a:r>
              <a:rPr lang="hr-HR" dirty="0"/>
              <a:t> do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learned</a:t>
            </a:r>
            <a:r>
              <a:rPr lang="hr-HR" dirty="0"/>
              <a:t> </a:t>
            </a:r>
            <a:r>
              <a:rPr lang="hr-HR" dirty="0" err="1"/>
              <a:t>cognitively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perhaps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practiced</a:t>
            </a:r>
            <a:r>
              <a:rPr lang="hr-HR" dirty="0"/>
              <a:t> </a:t>
            </a:r>
            <a:r>
              <a:rPr lang="hr-HR" dirty="0" err="1"/>
              <a:t>behaviorally</a:t>
            </a:r>
            <a:r>
              <a:rPr lang="hr-HR" dirty="0"/>
              <a:t> on </a:t>
            </a:r>
            <a:r>
              <a:rPr lang="hr-HR" dirty="0" err="1"/>
              <a:t>previous</a:t>
            </a:r>
            <a:r>
              <a:rPr lang="hr-HR" dirty="0"/>
              <a:t> </a:t>
            </a:r>
            <a:r>
              <a:rPr lang="hr-HR" dirty="0" err="1"/>
              <a:t>occasions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permit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a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independent</a:t>
            </a:r>
            <a:r>
              <a:rPr lang="hr-HR" dirty="0"/>
              <a:t> </a:t>
            </a:r>
            <a:r>
              <a:rPr lang="hr-HR" dirty="0" err="1"/>
              <a:t>self-reflection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Educational</a:t>
            </a:r>
            <a:r>
              <a:rPr lang="hr-HR" dirty="0" smtClean="0"/>
              <a:t> </a:t>
            </a:r>
            <a:r>
              <a:rPr lang="hr-HR" dirty="0" err="1" smtClean="0"/>
              <a:t>approaches</a:t>
            </a:r>
            <a:r>
              <a:rPr lang="hr-HR" dirty="0" smtClean="0"/>
              <a:t>: </a:t>
            </a:r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reading</a:t>
            </a:r>
            <a:r>
              <a:rPr lang="hr-HR" dirty="0" smtClean="0"/>
              <a:t> </a:t>
            </a:r>
            <a:r>
              <a:rPr lang="hr-HR" dirty="0" err="1"/>
              <a:t>books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 smtClean="0"/>
              <a:t>listening</a:t>
            </a:r>
            <a:r>
              <a:rPr lang="hr-HR" dirty="0" smtClean="0"/>
              <a:t> </a:t>
            </a:r>
            <a:r>
              <a:rPr lang="hr-HR" dirty="0"/>
              <a:t>to </a:t>
            </a:r>
            <a:r>
              <a:rPr lang="hr-HR" dirty="0" err="1"/>
              <a:t>lectures</a:t>
            </a:r>
            <a:r>
              <a:rPr lang="hr-HR" dirty="0"/>
              <a:t>, </a:t>
            </a:r>
            <a:r>
              <a:rPr lang="hr-HR" dirty="0" err="1"/>
              <a:t>or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err="1" smtClean="0"/>
              <a:t>conducting</a:t>
            </a:r>
            <a:r>
              <a:rPr lang="hr-HR" i="1" dirty="0" smtClean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projects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3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Educational</a:t>
            </a:r>
            <a:r>
              <a:rPr lang="hr-HR" dirty="0" smtClean="0"/>
              <a:t> </a:t>
            </a:r>
            <a:r>
              <a:rPr lang="hr-HR" dirty="0" err="1" smtClean="0"/>
              <a:t>approaches</a:t>
            </a:r>
            <a:r>
              <a:rPr lang="hr-HR" dirty="0" smtClean="0"/>
              <a:t>: </a:t>
            </a:r>
            <a:r>
              <a:rPr lang="hr-HR" dirty="0" err="1" smtClean="0"/>
              <a:t>interpersonal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E</a:t>
            </a:r>
            <a:r>
              <a:rPr lang="hr-HR" dirty="0" err="1" smtClean="0"/>
              <a:t>xperiential</a:t>
            </a:r>
            <a:r>
              <a:rPr lang="hr-HR" dirty="0" smtClean="0"/>
              <a:t> </a:t>
            </a:r>
            <a:r>
              <a:rPr lang="hr-HR" dirty="0" err="1" smtClean="0"/>
              <a:t>learning</a:t>
            </a:r>
            <a:r>
              <a:rPr lang="hr-HR" dirty="0" smtClean="0"/>
              <a:t>:</a:t>
            </a:r>
          </a:p>
          <a:p>
            <a:r>
              <a:rPr lang="hr-HR" dirty="0" err="1" smtClean="0"/>
              <a:t>teamwork</a:t>
            </a:r>
            <a:endParaRPr lang="hr-HR" dirty="0" smtClean="0"/>
          </a:p>
          <a:p>
            <a:r>
              <a:rPr lang="hr-HR" dirty="0" err="1" smtClean="0"/>
              <a:t>cases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 smtClean="0"/>
              <a:t>group</a:t>
            </a:r>
            <a:r>
              <a:rPr lang="hr-HR" dirty="0" smtClean="0"/>
              <a:t> </a:t>
            </a:r>
            <a:r>
              <a:rPr lang="hr-HR" dirty="0" err="1"/>
              <a:t>exercises</a:t>
            </a:r>
            <a:r>
              <a:rPr lang="hr-HR" dirty="0"/>
              <a:t>, </a:t>
            </a:r>
          </a:p>
          <a:p>
            <a:r>
              <a:rPr lang="hr-HR" dirty="0" err="1" smtClean="0"/>
              <a:t>simulations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47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Intrapersonal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/>
              <a:t>journal-keeping</a:t>
            </a:r>
            <a:r>
              <a:rPr lang="hr-HR" i="1" dirty="0"/>
              <a:t> </a:t>
            </a:r>
            <a:r>
              <a:rPr lang="hr-HR" dirty="0" err="1"/>
              <a:t>exercises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err="1" smtClean="0"/>
              <a:t>internships</a:t>
            </a:r>
            <a:r>
              <a:rPr lang="hr-HR" dirty="0"/>
              <a:t>, 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/>
              <a:t>real-world</a:t>
            </a:r>
            <a:r>
              <a:rPr lang="hr-HR" dirty="0"/>
              <a:t> </a:t>
            </a:r>
            <a:r>
              <a:rPr lang="hr-HR" dirty="0" err="1"/>
              <a:t>experiences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4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r>
              <a:rPr lang="hr-HR" dirty="0" smtClean="0"/>
              <a:t> </a:t>
            </a:r>
            <a:r>
              <a:rPr lang="hr-HR" dirty="0" err="1" smtClean="0"/>
              <a:t>combined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Together</a:t>
            </a:r>
            <a:r>
              <a:rPr lang="hr-HR" dirty="0"/>
              <a:t>,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enable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to </a:t>
            </a:r>
            <a:r>
              <a:rPr lang="hr-HR" dirty="0" err="1"/>
              <a:t>act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confidence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translating</a:t>
            </a:r>
            <a:r>
              <a:rPr lang="hr-HR" dirty="0"/>
              <a:t> </a:t>
            </a:r>
            <a:r>
              <a:rPr lang="hr-HR" dirty="0" err="1"/>
              <a:t>norms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ideas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smtClean="0"/>
              <a:t>future </a:t>
            </a:r>
            <a:r>
              <a:rPr lang="hr-HR" dirty="0"/>
              <a:t>administrator,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building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 </a:t>
            </a:r>
            <a:r>
              <a:rPr lang="hr-HR" dirty="0" err="1"/>
              <a:t>maturity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self-confidence</a:t>
            </a:r>
            <a:r>
              <a:rPr lang="hr-HR" dirty="0"/>
              <a:t> to </a:t>
            </a:r>
            <a:r>
              <a:rPr lang="hr-HR" dirty="0" err="1"/>
              <a:t>operate</a:t>
            </a:r>
            <a:r>
              <a:rPr lang="hr-HR" dirty="0"/>
              <a:t> </a:t>
            </a:r>
            <a:r>
              <a:rPr lang="hr-HR" dirty="0" err="1"/>
              <a:t>effectively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responsibly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r>
              <a:rPr lang="hr-HR" dirty="0"/>
              <a:t>, to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independently</a:t>
            </a:r>
            <a:r>
              <a:rPr lang="hr-HR" dirty="0"/>
              <a:t> </a:t>
            </a:r>
            <a:r>
              <a:rPr lang="hr-HR" dirty="0" err="1"/>
              <a:t>sort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organizational</a:t>
            </a:r>
            <a:r>
              <a:rPr lang="hr-HR" dirty="0"/>
              <a:t> </a:t>
            </a:r>
            <a:r>
              <a:rPr lang="hr-HR" dirty="0" err="1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24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S</a:t>
            </a:r>
            <a:r>
              <a:rPr lang="hr-HR" dirty="0" err="1" smtClean="0"/>
              <a:t>tudents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faculty</a:t>
            </a:r>
            <a:r>
              <a:rPr lang="hr-HR" dirty="0"/>
              <a:t> </a:t>
            </a:r>
            <a:r>
              <a:rPr lang="hr-HR" dirty="0" err="1"/>
              <a:t>come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stages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personal, </a:t>
            </a:r>
            <a:r>
              <a:rPr lang="hr-HR" dirty="0" err="1"/>
              <a:t>professional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psychosocial</a:t>
            </a:r>
            <a:r>
              <a:rPr lang="hr-HR" dirty="0"/>
              <a:t> development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err="1"/>
              <a:t>Teachers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come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’ </a:t>
            </a:r>
            <a:r>
              <a:rPr lang="hr-HR" dirty="0" err="1"/>
              <a:t>lives</a:t>
            </a:r>
            <a:r>
              <a:rPr lang="hr-HR" dirty="0"/>
              <a:t> at a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time, a time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exploration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change</a:t>
            </a:r>
            <a:r>
              <a:rPr lang="hr-HR" dirty="0"/>
              <a:t>, a time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evolving</a:t>
            </a:r>
            <a:r>
              <a:rPr lang="hr-HR" dirty="0"/>
              <a:t> </a:t>
            </a:r>
            <a:r>
              <a:rPr lang="hr-HR" dirty="0" err="1"/>
              <a:t>commitment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self-realization</a:t>
            </a:r>
            <a:r>
              <a:rPr lang="hr-HR" dirty="0"/>
              <a:t>, a time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discovery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commitments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/>
              <a:t>-</a:t>
            </a:r>
            <a:r>
              <a:rPr lang="hr-HR" dirty="0" smtClean="0"/>
              <a:t> </a:t>
            </a:r>
            <a:r>
              <a:rPr lang="hr-HR" dirty="0"/>
              <a:t>most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involves</a:t>
            </a:r>
            <a:r>
              <a:rPr lang="hr-HR" dirty="0"/>
              <a:t> a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mutual</a:t>
            </a:r>
            <a:r>
              <a:rPr lang="hr-HR" dirty="0"/>
              <a:t> </a:t>
            </a:r>
            <a:r>
              <a:rPr lang="hr-HR" dirty="0" err="1"/>
              <a:t>sharing</a:t>
            </a:r>
            <a:r>
              <a:rPr lang="hr-HR" dirty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student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instructor</a:t>
            </a:r>
            <a:r>
              <a:rPr lang="hr-HR" dirty="0"/>
              <a:t> </a:t>
            </a:r>
            <a:r>
              <a:rPr lang="hr-HR" dirty="0" err="1"/>
              <a:t>enter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a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creates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personal development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flourish</a:t>
            </a:r>
            <a:r>
              <a:rPr lang="hr-HR" dirty="0"/>
              <a:t>, </a:t>
            </a:r>
            <a:r>
              <a:rPr lang="hr-HR" dirty="0" err="1"/>
              <a:t>both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student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teacher</a:t>
            </a:r>
            <a:r>
              <a:rPr lang="hr-H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81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Read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text</a:t>
            </a:r>
            <a:r>
              <a:rPr lang="hr-HR" b="1" dirty="0"/>
              <a:t> </a:t>
            </a:r>
            <a:r>
              <a:rPr lang="hr-HR" b="1" dirty="0" err="1"/>
              <a:t>carefully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answer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following</a:t>
            </a:r>
            <a:r>
              <a:rPr lang="hr-HR" b="1" dirty="0"/>
              <a:t> </a:t>
            </a:r>
            <a:r>
              <a:rPr lang="hr-HR" b="1" dirty="0" err="1"/>
              <a:t>questions</a:t>
            </a:r>
            <a:r>
              <a:rPr lang="hr-HR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1. </a:t>
            </a:r>
            <a:r>
              <a:rPr lang="hr-HR" dirty="0" err="1"/>
              <a:t>What</a:t>
            </a:r>
            <a:r>
              <a:rPr lang="hr-HR" dirty="0"/>
              <a:t> are </a:t>
            </a:r>
            <a:r>
              <a:rPr lang="hr-HR" dirty="0" err="1"/>
              <a:t>students</a:t>
            </a:r>
            <a:r>
              <a:rPr lang="hr-HR" dirty="0"/>
              <a:t>' </a:t>
            </a:r>
            <a:r>
              <a:rPr lang="hr-HR" dirty="0" err="1"/>
              <a:t>views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vs.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?</a:t>
            </a:r>
          </a:p>
          <a:p>
            <a:r>
              <a:rPr lang="hr-HR" dirty="0"/>
              <a:t>2.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difference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pre-service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in-service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? </a:t>
            </a:r>
          </a:p>
          <a:p>
            <a:r>
              <a:rPr lang="hr-HR" dirty="0"/>
              <a:t>3.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positions</a:t>
            </a:r>
            <a:r>
              <a:rPr lang="hr-HR" dirty="0"/>
              <a:t> do MPA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move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graduation</a:t>
            </a:r>
            <a:r>
              <a:rPr lang="hr-HR" dirty="0"/>
              <a:t>? </a:t>
            </a:r>
          </a:p>
          <a:p>
            <a:r>
              <a:rPr lang="hr-HR" dirty="0"/>
              <a:t>4.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positions</a:t>
            </a:r>
            <a:r>
              <a:rPr lang="hr-HR" dirty="0"/>
              <a:t> do </a:t>
            </a:r>
            <a:r>
              <a:rPr lang="hr-HR" dirty="0" err="1"/>
              <a:t>in-service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sometimes</a:t>
            </a:r>
            <a:r>
              <a:rPr lang="hr-HR" dirty="0"/>
              <a:t> </a:t>
            </a:r>
            <a:r>
              <a:rPr lang="hr-HR" dirty="0" err="1"/>
              <a:t>move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?</a:t>
            </a:r>
          </a:p>
          <a:p>
            <a:r>
              <a:rPr lang="hr-HR" dirty="0"/>
              <a:t>5. </a:t>
            </a:r>
            <a:r>
              <a:rPr lang="hr-HR" dirty="0" err="1"/>
              <a:t>What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pf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developmental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?</a:t>
            </a:r>
          </a:p>
          <a:p>
            <a:r>
              <a:rPr lang="hr-HR" dirty="0"/>
              <a:t>6.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correspond</a:t>
            </a:r>
            <a:r>
              <a:rPr lang="hr-HR" dirty="0"/>
              <a:t> to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levels</a:t>
            </a:r>
            <a:r>
              <a:rPr lang="hr-HR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31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Combine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verbs</a:t>
            </a:r>
            <a:r>
              <a:rPr lang="hr-HR" b="1" dirty="0"/>
              <a:t> </a:t>
            </a:r>
            <a:r>
              <a:rPr lang="hr-HR" b="1" dirty="0" err="1"/>
              <a:t>with</a:t>
            </a:r>
            <a:r>
              <a:rPr lang="hr-HR" b="1" dirty="0"/>
              <a:t> </a:t>
            </a:r>
            <a:r>
              <a:rPr lang="hr-HR" b="1" dirty="0" err="1"/>
              <a:t>appropriate</a:t>
            </a:r>
            <a:r>
              <a:rPr lang="hr-HR" b="1" dirty="0"/>
              <a:t> </a:t>
            </a:r>
            <a:r>
              <a:rPr lang="hr-HR" b="1" dirty="0" err="1"/>
              <a:t>prepositions</a:t>
            </a:r>
            <a:r>
              <a:rPr lang="hr-HR" b="1" dirty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10485" y="2901791"/>
          <a:ext cx="5755005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6860"/>
                <a:gridCol w="293814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VERB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PREPOSITION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concern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from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consist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in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 deal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into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engage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of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enter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out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point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through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range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with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</a:rPr>
                        <a:t>sort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92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In your opinion, what should public administration education place more focus on: theory or practice? Why?</a:t>
            </a:r>
            <a:endParaRPr lang="hr-HR" dirty="0"/>
          </a:p>
          <a:p>
            <a:r>
              <a:rPr lang="en-GB" dirty="0"/>
              <a:t>2. What should a public administration curriculum consist of?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7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Provide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missing</a:t>
            </a:r>
            <a:r>
              <a:rPr lang="hr-HR" b="1" dirty="0"/>
              <a:t> </a:t>
            </a:r>
            <a:r>
              <a:rPr lang="hr-HR" b="1" dirty="0" err="1"/>
              <a:t>forms</a:t>
            </a:r>
            <a:r>
              <a:rPr lang="hr-HR" b="1" dirty="0"/>
              <a:t> </a:t>
            </a:r>
            <a:r>
              <a:rPr lang="hr-HR" b="1" dirty="0" err="1"/>
              <a:t>where</a:t>
            </a:r>
            <a:r>
              <a:rPr lang="hr-HR" b="1" dirty="0"/>
              <a:t> </a:t>
            </a:r>
            <a:r>
              <a:rPr lang="hr-HR" b="1" dirty="0" err="1" smtClean="0"/>
              <a:t>possible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67856" y="2336799"/>
          <a:ext cx="4440263" cy="3598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685"/>
                <a:gridCol w="1426510"/>
                <a:gridCol w="1522068"/>
              </a:tblGrid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VERB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NOUN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ADJECTIVE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analyze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apply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argue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delegate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differ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educate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equate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evolve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graduate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inform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manage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operate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permit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practise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reflect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  <a:tr h="2116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understand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>
                          <a:effectLst/>
                        </a:rPr>
                        <a:t> </a:t>
                      </a:r>
                      <a:endParaRPr lang="hr-H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</a:rPr>
                        <a:t> </a:t>
                      </a:r>
                      <a:endParaRPr lang="hr-H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924" marR="529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49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Discuss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Which contemporary issues are relevant for the study of public administration?</a:t>
            </a:r>
            <a:endParaRPr lang="hr-HR" dirty="0"/>
          </a:p>
          <a:p>
            <a:r>
              <a:rPr lang="en-GB" dirty="0"/>
              <a:t>2. Should public administration studies be interdisciplinary? </a:t>
            </a:r>
            <a:endParaRPr lang="hr-HR" dirty="0"/>
          </a:p>
          <a:p>
            <a:r>
              <a:rPr lang="en-GB" dirty="0"/>
              <a:t>3. According to you, which disciplines are relevant for the study of public administration?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72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Curriculum</a:t>
            </a:r>
            <a:r>
              <a:rPr lang="hr-HR" dirty="0" smtClean="0"/>
              <a:t>: How </a:t>
            </a:r>
            <a:r>
              <a:rPr lang="hr-HR" dirty="0" err="1" smtClean="0"/>
              <a:t>will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change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world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nuclear</a:t>
            </a:r>
            <a:r>
              <a:rPr lang="hr-HR" dirty="0"/>
              <a:t>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to </a:t>
            </a:r>
            <a:r>
              <a:rPr lang="hr-HR" dirty="0" err="1"/>
              <a:t>mitigating</a:t>
            </a:r>
            <a:r>
              <a:rPr lang="hr-HR" dirty="0"/>
              <a:t> </a:t>
            </a:r>
            <a:r>
              <a:rPr lang="hr-HR" dirty="0" err="1"/>
              <a:t>climate</a:t>
            </a:r>
            <a:r>
              <a:rPr lang="hr-HR" dirty="0"/>
              <a:t> </a:t>
            </a:r>
            <a:r>
              <a:rPr lang="hr-HR" dirty="0" err="1"/>
              <a:t>change</a:t>
            </a:r>
            <a:r>
              <a:rPr lang="hr-HR" dirty="0"/>
              <a:t>?</a:t>
            </a:r>
          </a:p>
          <a:p>
            <a:r>
              <a:rPr lang="hr-HR" dirty="0"/>
              <a:t>How </a:t>
            </a:r>
            <a:r>
              <a:rPr lang="hr-HR" dirty="0" err="1"/>
              <a:t>much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regulate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internet?</a:t>
            </a:r>
          </a:p>
          <a:p>
            <a:r>
              <a:rPr lang="hr-HR" dirty="0"/>
              <a:t>How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smart</a:t>
            </a:r>
            <a:r>
              <a:rPr lang="hr-HR" dirty="0"/>
              <a:t> </a:t>
            </a:r>
            <a:r>
              <a:rPr lang="hr-HR" dirty="0" err="1"/>
              <a:t>cities</a:t>
            </a:r>
            <a:r>
              <a:rPr lang="hr-HR" dirty="0"/>
              <a:t> </a:t>
            </a:r>
            <a:r>
              <a:rPr lang="hr-HR" dirty="0" err="1"/>
              <a:t>shape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future?</a:t>
            </a:r>
          </a:p>
          <a:p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technological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reduce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global </a:t>
            </a:r>
            <a:r>
              <a:rPr lang="hr-HR" dirty="0" err="1"/>
              <a:t>inequality</a:t>
            </a:r>
            <a:r>
              <a:rPr lang="hr-HR" dirty="0"/>
              <a:t>?</a:t>
            </a:r>
          </a:p>
          <a:p>
            <a:r>
              <a:rPr lang="hr-HR" dirty="0" err="1"/>
              <a:t>What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mechanisms</a:t>
            </a:r>
            <a:r>
              <a:rPr lang="hr-HR" dirty="0"/>
              <a:t> for </a:t>
            </a:r>
            <a:r>
              <a:rPr lang="hr-HR" dirty="0" err="1"/>
              <a:t>governments</a:t>
            </a:r>
            <a:r>
              <a:rPr lang="hr-HR" dirty="0"/>
              <a:t> to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36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Some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today’s</a:t>
            </a:r>
            <a:r>
              <a:rPr lang="hr-HR" dirty="0"/>
              <a:t> most </a:t>
            </a:r>
            <a:r>
              <a:rPr lang="hr-HR" dirty="0" err="1"/>
              <a:t>controversial</a:t>
            </a:r>
            <a:r>
              <a:rPr lang="hr-HR" dirty="0"/>
              <a:t> </a:t>
            </a:r>
            <a:r>
              <a:rPr lang="hr-HR" dirty="0" err="1"/>
              <a:t>questions</a:t>
            </a:r>
            <a:r>
              <a:rPr lang="hr-HR" dirty="0"/>
              <a:t> are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ones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could</a:t>
            </a:r>
            <a:r>
              <a:rPr lang="hr-HR" dirty="0"/>
              <a:t> provide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opportunity</a:t>
            </a:r>
            <a:r>
              <a:rPr lang="hr-HR" dirty="0"/>
              <a:t> to </a:t>
            </a:r>
            <a:r>
              <a:rPr lang="hr-HR" dirty="0" err="1"/>
              <a:t>change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Innovations</a:t>
            </a:r>
            <a:r>
              <a:rPr lang="hr-HR" dirty="0" smtClean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science</a:t>
            </a:r>
            <a:r>
              <a:rPr lang="hr-HR" dirty="0"/>
              <a:t>, </a:t>
            </a:r>
            <a:r>
              <a:rPr lang="hr-HR" dirty="0" err="1"/>
              <a:t>technology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engineering</a:t>
            </a:r>
            <a:r>
              <a:rPr lang="hr-HR" dirty="0"/>
              <a:t> (STE) are </a:t>
            </a:r>
            <a:r>
              <a:rPr lang="hr-HR" dirty="0" err="1"/>
              <a:t>almost</a:t>
            </a:r>
            <a:r>
              <a:rPr lang="hr-HR" dirty="0"/>
              <a:t> </a:t>
            </a:r>
            <a:r>
              <a:rPr lang="hr-HR" dirty="0" err="1"/>
              <a:t>always</a:t>
            </a:r>
            <a:r>
              <a:rPr lang="hr-HR" dirty="0"/>
              <a:t> </a:t>
            </a:r>
            <a:r>
              <a:rPr lang="hr-HR" dirty="0" err="1"/>
              <a:t>central</a:t>
            </a:r>
            <a:r>
              <a:rPr lang="hr-HR" dirty="0"/>
              <a:t> </a:t>
            </a:r>
            <a:r>
              <a:rPr lang="hr-HR" dirty="0" smtClean="0"/>
              <a:t>to </a:t>
            </a:r>
            <a:r>
              <a:rPr lang="hr-HR" dirty="0" err="1" smtClean="0"/>
              <a:t>grappling</a:t>
            </a:r>
            <a:r>
              <a:rPr lang="hr-HR" dirty="0" smtClean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complex global </a:t>
            </a:r>
            <a:r>
              <a:rPr lang="hr-HR" dirty="0" err="1"/>
              <a:t>challenges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As </a:t>
            </a:r>
            <a:r>
              <a:rPr lang="hr-HR" dirty="0"/>
              <a:t>a </a:t>
            </a:r>
            <a:r>
              <a:rPr lang="hr-HR" dirty="0" err="1"/>
              <a:t>result</a:t>
            </a:r>
            <a:r>
              <a:rPr lang="hr-HR" dirty="0"/>
              <a:t>,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sectors</a:t>
            </a:r>
            <a:r>
              <a:rPr lang="hr-HR" dirty="0"/>
              <a:t> must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together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scientists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engineers</a:t>
            </a:r>
            <a:r>
              <a:rPr lang="hr-HR" dirty="0"/>
              <a:t> to make a </a:t>
            </a:r>
            <a:r>
              <a:rPr lang="hr-HR" dirty="0" err="1"/>
              <a:t>change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/>
              <a:t>Master’s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(</a:t>
            </a:r>
            <a:r>
              <a:rPr lang="hr-HR" dirty="0" smtClean="0"/>
              <a:t>MPA) </a:t>
            </a:r>
            <a:r>
              <a:rPr lang="hr-HR" dirty="0" err="1" smtClean="0"/>
              <a:t>degrees</a:t>
            </a:r>
            <a:r>
              <a:rPr lang="hr-HR" dirty="0" smtClean="0"/>
              <a:t> </a:t>
            </a:r>
            <a:r>
              <a:rPr lang="hr-HR" dirty="0"/>
              <a:t>provide </a:t>
            </a:r>
            <a:r>
              <a:rPr lang="hr-HR" dirty="0" err="1"/>
              <a:t>practical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tools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for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interface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STE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designed</a:t>
            </a:r>
            <a:r>
              <a:rPr lang="hr-HR" dirty="0"/>
              <a:t> for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,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third</a:t>
            </a:r>
            <a:r>
              <a:rPr lang="hr-HR" dirty="0"/>
              <a:t> </a:t>
            </a:r>
            <a:r>
              <a:rPr lang="hr-HR" dirty="0" err="1" smtClean="0"/>
              <a:t>sector</a:t>
            </a:r>
            <a:r>
              <a:rPr lang="hr-HR" dirty="0" smtClean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science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engineering</a:t>
            </a:r>
            <a:r>
              <a:rPr lang="hr-HR" dirty="0"/>
              <a:t> </a:t>
            </a:r>
            <a:r>
              <a:rPr lang="hr-HR" dirty="0" err="1"/>
              <a:t>background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wish</a:t>
            </a:r>
            <a:r>
              <a:rPr lang="hr-HR" dirty="0"/>
              <a:t> to </a:t>
            </a:r>
            <a:r>
              <a:rPr lang="hr-HR" dirty="0" err="1"/>
              <a:t>engage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 smtClean="0"/>
              <a:t>policy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52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TAKE A MASTER’S OF PUBLIC </a:t>
            </a:r>
            <a:r>
              <a:rPr lang="hr-HR" b="1" dirty="0" smtClean="0"/>
              <a:t>ADMINISTRATION </a:t>
            </a:r>
            <a:br>
              <a:rPr lang="hr-HR" b="1" dirty="0" smtClean="0"/>
            </a:br>
            <a:r>
              <a:rPr lang="hr-HR" b="1" dirty="0" smtClean="0"/>
              <a:t>University </a:t>
            </a:r>
            <a:r>
              <a:rPr lang="hr-HR" b="1" dirty="0" err="1" smtClean="0"/>
              <a:t>College</a:t>
            </a:r>
            <a:r>
              <a:rPr lang="hr-HR" b="1" dirty="0" smtClean="0"/>
              <a:t>, London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offer</a:t>
            </a:r>
            <a:r>
              <a:rPr lang="hr-HR" dirty="0"/>
              <a:t> </a:t>
            </a:r>
            <a:r>
              <a:rPr lang="hr-HR" dirty="0" err="1"/>
              <a:t>five</a:t>
            </a:r>
            <a:r>
              <a:rPr lang="hr-HR" dirty="0"/>
              <a:t> one-</a:t>
            </a:r>
            <a:r>
              <a:rPr lang="hr-HR" dirty="0" err="1"/>
              <a:t>year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, </a:t>
            </a:r>
            <a:r>
              <a:rPr lang="hr-HR" dirty="0" err="1"/>
              <a:t>focused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:</a:t>
            </a:r>
          </a:p>
          <a:p>
            <a:r>
              <a:rPr lang="hr-HR" dirty="0"/>
              <a:t>• Science, </a:t>
            </a:r>
            <a:r>
              <a:rPr lang="hr-HR" dirty="0" err="1"/>
              <a:t>Engineering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r>
              <a:rPr lang="hr-HR" dirty="0"/>
              <a:t>• Digital Technologies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r>
              <a:rPr lang="hr-HR" dirty="0"/>
              <a:t>• Urban </a:t>
            </a:r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r>
              <a:rPr lang="hr-HR" dirty="0"/>
              <a:t>• Energy, Technology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Climate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r>
              <a:rPr lang="hr-HR" dirty="0"/>
              <a:t>• Development, Technology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6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Which</a:t>
            </a:r>
            <a:r>
              <a:rPr lang="hr-HR" b="1" dirty="0"/>
              <a:t> MPA </a:t>
            </a:r>
            <a:r>
              <a:rPr lang="hr-HR" b="1" dirty="0" err="1"/>
              <a:t>degree</a:t>
            </a:r>
            <a:r>
              <a:rPr lang="hr-HR" b="1" dirty="0"/>
              <a:t> </a:t>
            </a:r>
            <a:r>
              <a:rPr lang="hr-HR" b="1" dirty="0" err="1"/>
              <a:t>is</a:t>
            </a:r>
            <a:r>
              <a:rPr lang="hr-HR" b="1" dirty="0"/>
              <a:t> </a:t>
            </a:r>
            <a:r>
              <a:rPr lang="hr-HR" b="1" dirty="0" err="1"/>
              <a:t>right</a:t>
            </a:r>
            <a:r>
              <a:rPr lang="hr-HR" b="1" dirty="0"/>
              <a:t> for me?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Whichever</a:t>
            </a:r>
            <a:r>
              <a:rPr lang="hr-HR" dirty="0"/>
              <a:t> </a:t>
            </a:r>
            <a:r>
              <a:rPr lang="hr-HR" dirty="0" err="1"/>
              <a:t>aspect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want</a:t>
            </a:r>
            <a:r>
              <a:rPr lang="hr-HR" dirty="0"/>
              <a:t> to </a:t>
            </a:r>
            <a:r>
              <a:rPr lang="hr-HR" dirty="0" err="1"/>
              <a:t>focus</a:t>
            </a:r>
            <a:r>
              <a:rPr lang="hr-HR" dirty="0"/>
              <a:t> on,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flexible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 provide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opportunity</a:t>
            </a:r>
            <a:r>
              <a:rPr lang="hr-HR" dirty="0"/>
              <a:t> to </a:t>
            </a:r>
            <a:r>
              <a:rPr lang="hr-HR" dirty="0" err="1"/>
              <a:t>tailor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Master’s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smtClean="0"/>
              <a:t>All </a:t>
            </a:r>
            <a:r>
              <a:rPr lang="hr-HR" dirty="0" err="1"/>
              <a:t>five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 </a:t>
            </a:r>
            <a:r>
              <a:rPr lang="hr-HR" dirty="0" err="1"/>
              <a:t>share</a:t>
            </a:r>
            <a:r>
              <a:rPr lang="hr-HR" dirty="0"/>
              <a:t> a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modules</a:t>
            </a:r>
            <a:r>
              <a:rPr lang="hr-HR" dirty="0"/>
              <a:t>.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models</a:t>
            </a:r>
            <a:r>
              <a:rPr lang="hr-HR" dirty="0"/>
              <a:t>, </a:t>
            </a:r>
            <a:r>
              <a:rPr lang="hr-HR" dirty="0" err="1"/>
              <a:t>tools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frameworks</a:t>
            </a:r>
            <a:r>
              <a:rPr lang="hr-H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28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Which</a:t>
            </a:r>
            <a:r>
              <a:rPr lang="hr-HR" b="1" dirty="0"/>
              <a:t> MPA </a:t>
            </a:r>
            <a:r>
              <a:rPr lang="hr-HR" b="1" dirty="0" err="1"/>
              <a:t>degree</a:t>
            </a:r>
            <a:r>
              <a:rPr lang="hr-HR" b="1" dirty="0"/>
              <a:t> </a:t>
            </a:r>
            <a:r>
              <a:rPr lang="hr-HR" b="1" dirty="0" err="1"/>
              <a:t>is</a:t>
            </a:r>
            <a:r>
              <a:rPr lang="hr-HR" b="1" dirty="0"/>
              <a:t> </a:t>
            </a:r>
            <a:r>
              <a:rPr lang="hr-HR" b="1" dirty="0" err="1"/>
              <a:t>right</a:t>
            </a:r>
            <a:r>
              <a:rPr lang="hr-HR" b="1" dirty="0"/>
              <a:t> for me?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majority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happens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1.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chosen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</a:t>
            </a:r>
            <a:r>
              <a:rPr lang="hr-HR" dirty="0" err="1"/>
              <a:t>combination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electives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modules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2, </a:t>
            </a:r>
            <a:r>
              <a:rPr lang="hr-HR" dirty="0" err="1"/>
              <a:t>culminating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extended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project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real</a:t>
            </a:r>
            <a:r>
              <a:rPr lang="hr-HR" dirty="0"/>
              <a:t> </a:t>
            </a:r>
            <a:r>
              <a:rPr lang="hr-HR" dirty="0" err="1"/>
              <a:t>client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takes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place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final</a:t>
            </a:r>
            <a:r>
              <a:rPr lang="hr-HR" dirty="0"/>
              <a:t> </a:t>
            </a:r>
            <a:r>
              <a:rPr lang="hr-HR" dirty="0" err="1"/>
              <a:t>dissertation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3.</a:t>
            </a:r>
          </a:p>
          <a:p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offer</a:t>
            </a:r>
            <a:r>
              <a:rPr lang="hr-HR" dirty="0"/>
              <a:t> a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focused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, but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like</a:t>
            </a:r>
            <a:r>
              <a:rPr lang="hr-HR" dirty="0"/>
              <a:t> to take a </a:t>
            </a:r>
            <a:r>
              <a:rPr lang="hr-HR" dirty="0" err="1"/>
              <a:t>broader</a:t>
            </a:r>
            <a:r>
              <a:rPr lang="hr-HR" dirty="0"/>
              <a:t>,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topical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,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recommend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consider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MPA </a:t>
            </a:r>
            <a:r>
              <a:rPr lang="hr-HR" dirty="0" err="1"/>
              <a:t>in</a:t>
            </a:r>
            <a:r>
              <a:rPr lang="hr-HR" dirty="0"/>
              <a:t> Science, </a:t>
            </a:r>
            <a:r>
              <a:rPr lang="hr-HR" dirty="0" err="1"/>
              <a:t>Engineering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provides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elective</a:t>
            </a:r>
            <a:r>
              <a:rPr lang="hr-HR" dirty="0"/>
              <a:t> </a:t>
            </a:r>
            <a:r>
              <a:rPr lang="hr-HR" dirty="0" err="1"/>
              <a:t>options</a:t>
            </a:r>
            <a:r>
              <a:rPr lang="hr-HR" dirty="0"/>
              <a:t> for more </a:t>
            </a:r>
            <a:r>
              <a:rPr lang="hr-HR" dirty="0" err="1"/>
              <a:t>flexibility</a:t>
            </a:r>
            <a:r>
              <a:rPr lang="hr-HR" dirty="0"/>
              <a:t>, </a:t>
            </a:r>
            <a:r>
              <a:rPr lang="hr-HR" dirty="0" err="1"/>
              <a:t>allowing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to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22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Science, </a:t>
            </a:r>
            <a:r>
              <a:rPr lang="hr-HR" b="1" dirty="0" err="1"/>
              <a:t>Engineering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Public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Our</a:t>
            </a:r>
            <a:r>
              <a:rPr lang="hr-HR" dirty="0"/>
              <a:t> most </a:t>
            </a:r>
            <a:r>
              <a:rPr lang="hr-HR" dirty="0" err="1"/>
              <a:t>flexible</a:t>
            </a:r>
            <a:r>
              <a:rPr lang="hr-HR" dirty="0"/>
              <a:t> MPA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suited</a:t>
            </a:r>
            <a:r>
              <a:rPr lang="hr-HR" dirty="0"/>
              <a:t> to </a:t>
            </a:r>
            <a:r>
              <a:rPr lang="hr-HR" dirty="0" err="1"/>
              <a:t>applicants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like</a:t>
            </a:r>
            <a:r>
              <a:rPr lang="hr-HR" dirty="0"/>
              <a:t> to </a:t>
            </a:r>
            <a:r>
              <a:rPr lang="hr-HR" dirty="0" err="1"/>
              <a:t>explore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shares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modules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specialised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allowing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to </a:t>
            </a:r>
            <a:r>
              <a:rPr lang="hr-HR" dirty="0" err="1"/>
              <a:t>choose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optional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elective</a:t>
            </a:r>
            <a:r>
              <a:rPr lang="hr-HR" dirty="0"/>
              <a:t> </a:t>
            </a:r>
            <a:r>
              <a:rPr lang="hr-HR" dirty="0" err="1"/>
              <a:t>modules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across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world-class</a:t>
            </a:r>
            <a:r>
              <a:rPr lang="hr-HR" dirty="0"/>
              <a:t> </a:t>
            </a:r>
            <a:r>
              <a:rPr lang="hr-HR" dirty="0" err="1"/>
              <a:t>departments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/>
              <a:t>provides</a:t>
            </a:r>
            <a:r>
              <a:rPr lang="hr-HR" dirty="0"/>
              <a:t> </a:t>
            </a:r>
            <a:r>
              <a:rPr lang="hr-HR" dirty="0" err="1"/>
              <a:t>graduates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foundation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tools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frameworks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tailored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suit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interests</a:t>
            </a:r>
            <a:r>
              <a:rPr lang="hr-H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76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Digital Technologies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prepares</a:t>
            </a:r>
            <a:r>
              <a:rPr lang="hr-HR" dirty="0"/>
              <a:t> future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technologists</a:t>
            </a:r>
            <a:r>
              <a:rPr lang="hr-HR" dirty="0"/>
              <a:t>/</a:t>
            </a:r>
            <a:r>
              <a:rPr lang="hr-HR" dirty="0" err="1"/>
              <a:t>engineers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to </a:t>
            </a:r>
            <a:r>
              <a:rPr lang="hr-HR" dirty="0" err="1"/>
              <a:t>meet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opportunities</a:t>
            </a:r>
            <a:r>
              <a:rPr lang="hr-HR" dirty="0"/>
              <a:t> </a:t>
            </a:r>
            <a:r>
              <a:rPr lang="hr-HR" dirty="0" err="1"/>
              <a:t>presented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today’s</a:t>
            </a:r>
            <a:r>
              <a:rPr lang="hr-HR" dirty="0"/>
              <a:t> </a:t>
            </a:r>
            <a:r>
              <a:rPr lang="hr-HR" dirty="0" err="1"/>
              <a:t>fast</a:t>
            </a:r>
            <a:r>
              <a:rPr lang="hr-HR" dirty="0"/>
              <a:t> </a:t>
            </a:r>
            <a:r>
              <a:rPr lang="hr-HR" dirty="0" err="1"/>
              <a:t>evolving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err="1"/>
              <a:t>Graduates</a:t>
            </a:r>
            <a:r>
              <a:rPr lang="hr-HR" dirty="0"/>
              <a:t> are </a:t>
            </a:r>
            <a:r>
              <a:rPr lang="hr-HR" dirty="0" err="1"/>
              <a:t>equipped</a:t>
            </a:r>
            <a:r>
              <a:rPr lang="hr-HR" dirty="0"/>
              <a:t> to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, </a:t>
            </a:r>
            <a:r>
              <a:rPr lang="hr-HR" dirty="0" err="1"/>
              <a:t>policies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collaborate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stakeholders</a:t>
            </a:r>
            <a:r>
              <a:rPr lang="hr-HR" dirty="0"/>
              <a:t> </a:t>
            </a:r>
            <a:r>
              <a:rPr lang="hr-HR" dirty="0" err="1"/>
              <a:t>across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sectors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technology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19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Digital Technologies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Content</a:t>
            </a:r>
            <a:r>
              <a:rPr lang="hr-HR" dirty="0"/>
              <a:t> </a:t>
            </a:r>
            <a:r>
              <a:rPr lang="hr-HR" dirty="0" err="1"/>
              <a:t>covered</a:t>
            </a:r>
            <a:r>
              <a:rPr lang="hr-HR" dirty="0"/>
              <a:t>:</a:t>
            </a:r>
          </a:p>
          <a:p>
            <a:r>
              <a:rPr lang="hr-HR" dirty="0"/>
              <a:t>•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digital</a:t>
            </a:r>
            <a:r>
              <a:rPr lang="hr-HR" dirty="0"/>
              <a:t> </a:t>
            </a:r>
            <a:r>
              <a:rPr lang="hr-HR" dirty="0" err="1"/>
              <a:t>economy</a:t>
            </a:r>
            <a:endParaRPr lang="hr-HR" dirty="0"/>
          </a:p>
          <a:p>
            <a:r>
              <a:rPr lang="hr-HR" dirty="0"/>
              <a:t>•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age</a:t>
            </a:r>
          </a:p>
          <a:p>
            <a:r>
              <a:rPr lang="hr-HR" dirty="0"/>
              <a:t>• </a:t>
            </a:r>
            <a:r>
              <a:rPr lang="hr-HR" dirty="0" err="1"/>
              <a:t>Cyber</a:t>
            </a:r>
            <a:r>
              <a:rPr lang="hr-HR" dirty="0"/>
              <a:t> </a:t>
            </a:r>
            <a:r>
              <a:rPr lang="hr-HR" dirty="0" err="1"/>
              <a:t>security</a:t>
            </a:r>
            <a:endParaRPr lang="hr-HR" dirty="0"/>
          </a:p>
          <a:p>
            <a:r>
              <a:rPr lang="hr-HR" dirty="0"/>
              <a:t>• Online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Internet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Things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2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Theory</a:t>
            </a:r>
            <a:r>
              <a:rPr lang="hr-HR" dirty="0" smtClean="0"/>
              <a:t> v </a:t>
            </a:r>
            <a:r>
              <a:rPr lang="hr-HR" dirty="0" err="1" smtClean="0"/>
              <a:t>practice</a:t>
            </a:r>
            <a:endParaRPr lang="hr-HR" dirty="0" smtClean="0"/>
          </a:p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endParaRPr lang="hr-HR" dirty="0" smtClean="0"/>
          </a:p>
          <a:p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hr-HR" dirty="0" smtClean="0"/>
          </a:p>
          <a:p>
            <a:r>
              <a:rPr lang="hr-HR" dirty="0" smtClean="0"/>
              <a:t>A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curriculum</a:t>
            </a:r>
            <a:r>
              <a:rPr lang="hr-HR" dirty="0" smtClean="0"/>
              <a:t> (University </a:t>
            </a:r>
            <a:r>
              <a:rPr lang="hr-HR" dirty="0" err="1" smtClean="0"/>
              <a:t>College</a:t>
            </a:r>
            <a:r>
              <a:rPr lang="hr-HR" dirty="0" smtClean="0"/>
              <a:t> London)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06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Energy, Technology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Climate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explores</a:t>
            </a:r>
            <a:r>
              <a:rPr lang="hr-HR" dirty="0"/>
              <a:t> </a:t>
            </a:r>
            <a:r>
              <a:rPr lang="hr-HR" dirty="0" err="1"/>
              <a:t>sustainable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to </a:t>
            </a:r>
            <a:r>
              <a:rPr lang="hr-HR" dirty="0" err="1"/>
              <a:t>addressing</a:t>
            </a:r>
            <a:r>
              <a:rPr lang="hr-HR" dirty="0"/>
              <a:t> global </a:t>
            </a:r>
            <a:r>
              <a:rPr lang="hr-HR" dirty="0" err="1"/>
              <a:t>challenges</a:t>
            </a:r>
            <a:r>
              <a:rPr lang="hr-HR" dirty="0"/>
              <a:t>,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mitigating</a:t>
            </a:r>
            <a:r>
              <a:rPr lang="hr-HR" dirty="0"/>
              <a:t> </a:t>
            </a:r>
            <a:r>
              <a:rPr lang="hr-HR" dirty="0" err="1"/>
              <a:t>climate</a:t>
            </a:r>
            <a:r>
              <a:rPr lang="hr-HR" dirty="0"/>
              <a:t> </a:t>
            </a:r>
            <a:r>
              <a:rPr lang="hr-HR" dirty="0" err="1"/>
              <a:t>change</a:t>
            </a:r>
            <a:r>
              <a:rPr lang="hr-HR" dirty="0"/>
              <a:t> to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accessible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renewable</a:t>
            </a:r>
            <a:r>
              <a:rPr lang="hr-HR" dirty="0"/>
              <a:t> </a:t>
            </a:r>
            <a:r>
              <a:rPr lang="hr-HR" dirty="0" err="1"/>
              <a:t>energy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Graduates</a:t>
            </a:r>
            <a:r>
              <a:rPr lang="hr-HR" dirty="0" smtClean="0"/>
              <a:t>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in-depth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complexities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climate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tools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to </a:t>
            </a:r>
            <a:r>
              <a:rPr lang="hr-HR" dirty="0" err="1"/>
              <a:t>collaborate</a:t>
            </a:r>
            <a:r>
              <a:rPr lang="hr-HR" dirty="0"/>
              <a:t> on </a:t>
            </a:r>
            <a:r>
              <a:rPr lang="hr-HR" dirty="0" err="1"/>
              <a:t>creative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inclusive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 smtClean="0"/>
              <a:t>solutions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97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Energy, Technology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Climate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Sustainability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innovation</a:t>
            </a:r>
            <a:endParaRPr lang="hr-HR" dirty="0"/>
          </a:p>
          <a:p>
            <a:r>
              <a:rPr lang="hr-HR" dirty="0" smtClean="0"/>
              <a:t>Technology </a:t>
            </a:r>
            <a:r>
              <a:rPr lang="hr-HR" dirty="0"/>
              <a:t>for </a:t>
            </a:r>
            <a:r>
              <a:rPr lang="hr-HR" dirty="0" err="1"/>
              <a:t>renewable</a:t>
            </a:r>
            <a:r>
              <a:rPr lang="hr-HR" dirty="0"/>
              <a:t> </a:t>
            </a:r>
            <a:r>
              <a:rPr lang="hr-HR" dirty="0" err="1"/>
              <a:t>energy</a:t>
            </a:r>
            <a:endParaRPr lang="hr-HR" dirty="0"/>
          </a:p>
          <a:p>
            <a:r>
              <a:rPr lang="hr-HR" dirty="0" err="1" smtClean="0"/>
              <a:t>Carbon</a:t>
            </a:r>
            <a:r>
              <a:rPr lang="hr-HR" dirty="0" smtClean="0"/>
              <a:t> </a:t>
            </a:r>
            <a:r>
              <a:rPr lang="hr-HR" dirty="0" err="1"/>
              <a:t>dioxide</a:t>
            </a:r>
            <a:r>
              <a:rPr lang="hr-HR" dirty="0"/>
              <a:t> </a:t>
            </a:r>
            <a:r>
              <a:rPr lang="hr-HR" dirty="0" err="1"/>
              <a:t>capture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storage</a:t>
            </a:r>
            <a:endParaRPr lang="hr-HR" dirty="0"/>
          </a:p>
          <a:p>
            <a:r>
              <a:rPr lang="hr-HR" dirty="0" err="1" smtClean="0"/>
              <a:t>Scientific</a:t>
            </a:r>
            <a:r>
              <a:rPr lang="hr-HR" dirty="0" smtClean="0"/>
              <a:t> </a:t>
            </a:r>
            <a:r>
              <a:rPr lang="hr-HR" dirty="0" err="1"/>
              <a:t>advice</a:t>
            </a:r>
            <a:r>
              <a:rPr lang="hr-HR" dirty="0"/>
              <a:t> on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climate</a:t>
            </a:r>
            <a:r>
              <a:rPr lang="hr-HR" dirty="0"/>
              <a:t> </a:t>
            </a:r>
            <a:r>
              <a:rPr lang="hr-HR" dirty="0" err="1"/>
              <a:t>policy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02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Urban </a:t>
            </a:r>
            <a:r>
              <a:rPr lang="hr-HR" b="1" dirty="0" err="1"/>
              <a:t>Innovation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Become</a:t>
            </a:r>
            <a:r>
              <a:rPr lang="hr-HR" dirty="0"/>
              <a:t> a future </a:t>
            </a:r>
            <a:r>
              <a:rPr lang="hr-HR" dirty="0" err="1"/>
              <a:t>innovator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urban development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city</a:t>
            </a:r>
            <a:r>
              <a:rPr lang="hr-HR" dirty="0"/>
              <a:t> </a:t>
            </a:r>
            <a:r>
              <a:rPr lang="hr-HR" dirty="0" err="1"/>
              <a:t>leadership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provides</a:t>
            </a:r>
            <a:r>
              <a:rPr lang="hr-HR" dirty="0"/>
              <a:t> </a:t>
            </a:r>
            <a:r>
              <a:rPr lang="hr-HR" dirty="0" err="1"/>
              <a:t>graduates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 smtClean="0"/>
              <a:t>skills</a:t>
            </a:r>
            <a:r>
              <a:rPr lang="hr-HR" dirty="0"/>
              <a:t> </a:t>
            </a:r>
            <a:r>
              <a:rPr lang="hr-HR" dirty="0" smtClean="0"/>
              <a:t>to </a:t>
            </a:r>
            <a:r>
              <a:rPr lang="hr-HR" dirty="0" err="1"/>
              <a:t>collaborate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urban </a:t>
            </a:r>
            <a:r>
              <a:rPr lang="hr-HR" dirty="0" err="1"/>
              <a:t>stakeholders</a:t>
            </a:r>
            <a:r>
              <a:rPr lang="hr-HR" dirty="0"/>
              <a:t>; </a:t>
            </a:r>
            <a:r>
              <a:rPr lang="hr-HR" dirty="0" err="1"/>
              <a:t>analyse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set </a:t>
            </a:r>
            <a:r>
              <a:rPr lang="hr-HR" dirty="0" err="1"/>
              <a:t>policy</a:t>
            </a:r>
            <a:r>
              <a:rPr lang="hr-HR" dirty="0"/>
              <a:t>; </a:t>
            </a:r>
            <a:r>
              <a:rPr lang="hr-HR" dirty="0" err="1"/>
              <a:t>innovate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face </a:t>
            </a:r>
            <a:r>
              <a:rPr lang="hr-HR" dirty="0" err="1"/>
              <a:t>of</a:t>
            </a:r>
            <a:r>
              <a:rPr lang="hr-HR" dirty="0"/>
              <a:t> complex </a:t>
            </a:r>
            <a:r>
              <a:rPr lang="hr-HR" dirty="0" err="1"/>
              <a:t>systems</a:t>
            </a:r>
            <a:r>
              <a:rPr lang="hr-HR" dirty="0"/>
              <a:t>;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enable</a:t>
            </a:r>
            <a:r>
              <a:rPr lang="hr-HR" dirty="0"/>
              <a:t> </a:t>
            </a:r>
            <a:r>
              <a:rPr lang="hr-HR" dirty="0" err="1"/>
              <a:t>sustainable</a:t>
            </a:r>
            <a:r>
              <a:rPr lang="hr-HR" dirty="0"/>
              <a:t> urban </a:t>
            </a:r>
            <a:r>
              <a:rPr lang="hr-HR" dirty="0" err="1"/>
              <a:t>planning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20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Urban </a:t>
            </a:r>
            <a:r>
              <a:rPr lang="hr-HR" b="1" dirty="0" err="1"/>
              <a:t>Innovation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Content</a:t>
            </a:r>
            <a:r>
              <a:rPr lang="hr-HR" dirty="0"/>
              <a:t> </a:t>
            </a:r>
            <a:r>
              <a:rPr lang="hr-HR" dirty="0" err="1"/>
              <a:t>covered</a:t>
            </a:r>
            <a:r>
              <a:rPr lang="hr-HR" dirty="0"/>
              <a:t>:</a:t>
            </a:r>
          </a:p>
          <a:p>
            <a:r>
              <a:rPr lang="hr-HR" dirty="0"/>
              <a:t>• </a:t>
            </a:r>
            <a:r>
              <a:rPr lang="hr-HR" dirty="0" err="1"/>
              <a:t>Contemporary</a:t>
            </a:r>
            <a:r>
              <a:rPr lang="hr-HR" dirty="0"/>
              <a:t> urban </a:t>
            </a:r>
            <a:r>
              <a:rPr lang="hr-HR" dirty="0" err="1"/>
              <a:t>challenges</a:t>
            </a:r>
            <a:endParaRPr lang="hr-HR" dirty="0"/>
          </a:p>
          <a:p>
            <a:r>
              <a:rPr lang="hr-HR" dirty="0"/>
              <a:t>•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urban </a:t>
            </a:r>
            <a:r>
              <a:rPr lang="hr-HR" dirty="0" err="1"/>
              <a:t>innovation</a:t>
            </a:r>
            <a:endParaRPr lang="hr-HR" dirty="0"/>
          </a:p>
          <a:p>
            <a:r>
              <a:rPr lang="hr-HR" dirty="0"/>
              <a:t>• </a:t>
            </a:r>
            <a:r>
              <a:rPr lang="hr-HR" dirty="0" err="1"/>
              <a:t>Disciplinary</a:t>
            </a:r>
            <a:r>
              <a:rPr lang="hr-HR" dirty="0"/>
              <a:t> </a:t>
            </a:r>
            <a:r>
              <a:rPr lang="hr-HR" dirty="0" err="1"/>
              <a:t>lenses</a:t>
            </a:r>
            <a:r>
              <a:rPr lang="hr-HR" dirty="0"/>
              <a:t> for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city</a:t>
            </a:r>
            <a:endParaRPr lang="hr-HR" dirty="0"/>
          </a:p>
          <a:p>
            <a:r>
              <a:rPr lang="hr-HR" dirty="0"/>
              <a:t>• </a:t>
            </a:r>
            <a:r>
              <a:rPr lang="hr-HR" dirty="0" err="1"/>
              <a:t>Methods</a:t>
            </a:r>
            <a:r>
              <a:rPr lang="hr-HR" dirty="0"/>
              <a:t> for </a:t>
            </a:r>
            <a:r>
              <a:rPr lang="hr-HR" dirty="0" err="1"/>
              <a:t>delivering</a:t>
            </a:r>
            <a:r>
              <a:rPr lang="hr-HR" dirty="0"/>
              <a:t> urban </a:t>
            </a:r>
            <a:r>
              <a:rPr lang="hr-HR" dirty="0" err="1"/>
              <a:t>policy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4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Development, Technology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Innovation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focuses</a:t>
            </a:r>
            <a:r>
              <a:rPr lang="hr-HR" dirty="0"/>
              <a:t> on how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respond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for </a:t>
            </a:r>
            <a:r>
              <a:rPr lang="hr-HR" dirty="0" err="1"/>
              <a:t>balanced</a:t>
            </a:r>
            <a:r>
              <a:rPr lang="hr-HR" dirty="0"/>
              <a:t> </a:t>
            </a:r>
            <a:r>
              <a:rPr lang="hr-HR" dirty="0" err="1"/>
              <a:t>growth</a:t>
            </a:r>
            <a:r>
              <a:rPr lang="hr-HR" dirty="0"/>
              <a:t>,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well-being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protection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/>
              <a:t>MPA </a:t>
            </a:r>
            <a:r>
              <a:rPr lang="hr-HR" dirty="0" err="1"/>
              <a:t>draws</a:t>
            </a:r>
            <a:r>
              <a:rPr lang="hr-HR" dirty="0"/>
              <a:t> on global, </a:t>
            </a:r>
            <a:r>
              <a:rPr lang="hr-HR" dirty="0" err="1"/>
              <a:t>regional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local</a:t>
            </a:r>
            <a:r>
              <a:rPr lang="hr-HR" dirty="0"/>
              <a:t> </a:t>
            </a:r>
            <a:r>
              <a:rPr lang="hr-HR" dirty="0" err="1"/>
              <a:t>examples</a:t>
            </a:r>
            <a:r>
              <a:rPr lang="hr-HR" dirty="0"/>
              <a:t> </a:t>
            </a:r>
            <a:r>
              <a:rPr lang="hr-HR" dirty="0" err="1" smtClean="0"/>
              <a:t>in</a:t>
            </a:r>
            <a:r>
              <a:rPr lang="hr-HR" dirty="0"/>
              <a:t> </a:t>
            </a:r>
            <a:r>
              <a:rPr lang="hr-HR" dirty="0" err="1" smtClean="0"/>
              <a:t>sectors</a:t>
            </a:r>
            <a:r>
              <a:rPr lang="hr-HR" dirty="0" smtClean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agriculture</a:t>
            </a:r>
            <a:r>
              <a:rPr lang="hr-HR" dirty="0"/>
              <a:t>,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4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Development, Technology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Innovation</a:t>
            </a:r>
            <a:r>
              <a:rPr lang="hr-HR" b="1" dirty="0"/>
              <a:t> </a:t>
            </a:r>
            <a:r>
              <a:rPr lang="hr-HR" b="1" dirty="0" err="1"/>
              <a:t>Policy</a:t>
            </a:r>
            <a:r>
              <a:rPr lang="hr-HR" b="1" dirty="0"/>
              <a:t> (MPA)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Content</a:t>
            </a:r>
            <a:r>
              <a:rPr lang="hr-HR" dirty="0" smtClean="0"/>
              <a:t> </a:t>
            </a:r>
            <a:r>
              <a:rPr lang="hr-HR" dirty="0" err="1" smtClean="0"/>
              <a:t>covered</a:t>
            </a:r>
            <a:r>
              <a:rPr lang="hr-HR" dirty="0" smtClean="0"/>
              <a:t>:</a:t>
            </a:r>
          </a:p>
          <a:p>
            <a:r>
              <a:rPr lang="hr-HR" dirty="0" err="1" smtClean="0"/>
              <a:t>Inclusive</a:t>
            </a:r>
            <a:r>
              <a:rPr lang="hr-HR" dirty="0" smtClean="0"/>
              <a:t> </a:t>
            </a:r>
            <a:r>
              <a:rPr lang="hr-HR" dirty="0" err="1"/>
              <a:t>transformation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smart</a:t>
            </a:r>
            <a:r>
              <a:rPr lang="hr-HR" dirty="0"/>
              <a:t> </a:t>
            </a:r>
            <a:r>
              <a:rPr lang="hr-HR" dirty="0" err="1"/>
              <a:t>infrastructure</a:t>
            </a:r>
            <a:endParaRPr lang="hr-HR" dirty="0"/>
          </a:p>
          <a:p>
            <a:r>
              <a:rPr lang="hr-HR" dirty="0" err="1" smtClean="0"/>
              <a:t>Regulation</a:t>
            </a:r>
            <a:r>
              <a:rPr lang="hr-HR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finance</a:t>
            </a:r>
            <a:r>
              <a:rPr lang="hr-HR" dirty="0"/>
              <a:t> for </a:t>
            </a:r>
            <a:r>
              <a:rPr lang="hr-HR" dirty="0" err="1"/>
              <a:t>innovation</a:t>
            </a:r>
            <a:endParaRPr lang="hr-HR" dirty="0"/>
          </a:p>
          <a:p>
            <a:r>
              <a:rPr lang="hr-HR" dirty="0" err="1" smtClean="0"/>
              <a:t>Technological</a:t>
            </a:r>
            <a:r>
              <a:rPr lang="hr-HR" dirty="0" smtClean="0"/>
              <a:t> </a:t>
            </a:r>
            <a:r>
              <a:rPr lang="hr-HR" dirty="0" err="1"/>
              <a:t>opportunities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risks</a:t>
            </a:r>
            <a:endParaRPr lang="hr-HR" dirty="0"/>
          </a:p>
          <a:p>
            <a:r>
              <a:rPr lang="hr-HR" dirty="0" err="1" smtClean="0"/>
              <a:t>Institution</a:t>
            </a:r>
            <a:r>
              <a:rPr lang="hr-HR" dirty="0" smtClean="0"/>
              <a:t> </a:t>
            </a:r>
            <a:r>
              <a:rPr lang="hr-HR" dirty="0" err="1"/>
              <a:t>building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79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DEGREE STRUCTURE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Our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 </a:t>
            </a:r>
            <a:r>
              <a:rPr lang="hr-HR" dirty="0" err="1"/>
              <a:t>combine</a:t>
            </a:r>
            <a:r>
              <a:rPr lang="hr-HR" dirty="0"/>
              <a:t> a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overview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ideas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in-depth</a:t>
            </a:r>
            <a:r>
              <a:rPr lang="hr-HR" dirty="0"/>
              <a:t> </a:t>
            </a:r>
            <a:r>
              <a:rPr lang="hr-HR" dirty="0" err="1"/>
              <a:t>focus</a:t>
            </a:r>
            <a:r>
              <a:rPr lang="hr-HR" dirty="0"/>
              <a:t> on </a:t>
            </a:r>
            <a:r>
              <a:rPr lang="hr-HR" dirty="0" err="1"/>
              <a:t>topical</a:t>
            </a:r>
            <a:r>
              <a:rPr lang="hr-HR" dirty="0"/>
              <a:t> </a:t>
            </a:r>
            <a:r>
              <a:rPr lang="hr-HR" dirty="0" err="1"/>
              <a:t>themes</a:t>
            </a:r>
            <a:r>
              <a:rPr lang="hr-HR" dirty="0"/>
              <a:t>, </a:t>
            </a:r>
            <a:r>
              <a:rPr lang="hr-HR" dirty="0" err="1"/>
              <a:t>tools</a:t>
            </a:r>
            <a:r>
              <a:rPr lang="hr-HR" dirty="0"/>
              <a:t>, </a:t>
            </a:r>
            <a:r>
              <a:rPr lang="hr-HR" dirty="0" err="1"/>
              <a:t>frameworks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.</a:t>
            </a:r>
          </a:p>
          <a:p>
            <a:r>
              <a:rPr lang="hr-HR" b="1" dirty="0" err="1"/>
              <a:t>Specialist</a:t>
            </a:r>
            <a:r>
              <a:rPr lang="hr-HR" b="1" dirty="0"/>
              <a:t> </a:t>
            </a:r>
            <a:r>
              <a:rPr lang="hr-HR" b="1" dirty="0" err="1"/>
              <a:t>content</a:t>
            </a:r>
            <a:endParaRPr lang="hr-HR" dirty="0"/>
          </a:p>
          <a:p>
            <a:r>
              <a:rPr lang="hr-HR" i="1" dirty="0" err="1"/>
              <a:t>Specialised</a:t>
            </a:r>
            <a:r>
              <a:rPr lang="hr-HR" i="1" dirty="0"/>
              <a:t> </a:t>
            </a:r>
            <a:r>
              <a:rPr lang="hr-HR" i="1" dirty="0" err="1"/>
              <a:t>material</a:t>
            </a:r>
            <a:r>
              <a:rPr lang="hr-HR" i="1" dirty="0"/>
              <a:t> for </a:t>
            </a:r>
            <a:r>
              <a:rPr lang="hr-HR" i="1" dirty="0" err="1"/>
              <a:t>each</a:t>
            </a:r>
            <a:r>
              <a:rPr lang="hr-HR" i="1" dirty="0"/>
              <a:t> MPA </a:t>
            </a:r>
            <a:r>
              <a:rPr lang="hr-HR" i="1" dirty="0" err="1"/>
              <a:t>degree</a:t>
            </a:r>
            <a:endParaRPr lang="hr-HR" dirty="0"/>
          </a:p>
          <a:p>
            <a:r>
              <a:rPr lang="hr-HR" b="1" dirty="0" err="1"/>
              <a:t>Shared</a:t>
            </a:r>
            <a:r>
              <a:rPr lang="hr-HR" b="1" dirty="0"/>
              <a:t> </a:t>
            </a:r>
            <a:r>
              <a:rPr lang="hr-HR" b="1" dirty="0" err="1"/>
              <a:t>content</a:t>
            </a:r>
            <a:endParaRPr lang="hr-HR" dirty="0"/>
          </a:p>
          <a:p>
            <a:r>
              <a:rPr lang="hr-HR" i="1" dirty="0"/>
              <a:t>Core </a:t>
            </a:r>
            <a:r>
              <a:rPr lang="hr-HR" i="1" dirty="0" err="1"/>
              <a:t>concepts</a:t>
            </a:r>
            <a:r>
              <a:rPr lang="hr-HR" i="1" dirty="0"/>
              <a:t> </a:t>
            </a:r>
            <a:r>
              <a:rPr lang="hr-HR" i="1" dirty="0" err="1"/>
              <a:t>studied</a:t>
            </a:r>
            <a:r>
              <a:rPr lang="hr-HR" i="1" dirty="0"/>
              <a:t> </a:t>
            </a:r>
            <a:r>
              <a:rPr lang="hr-HR" i="1" dirty="0" err="1"/>
              <a:t>across</a:t>
            </a:r>
            <a:r>
              <a:rPr lang="hr-HR" i="1" dirty="0"/>
              <a:t> </a:t>
            </a:r>
            <a:r>
              <a:rPr lang="hr-HR" i="1" dirty="0" err="1"/>
              <a:t>all</a:t>
            </a:r>
            <a:r>
              <a:rPr lang="hr-HR" i="1" dirty="0"/>
              <a:t> MPA </a:t>
            </a:r>
            <a:r>
              <a:rPr lang="hr-HR" i="1" dirty="0" err="1"/>
              <a:t>degrees</a:t>
            </a:r>
            <a:endParaRPr lang="hr-HR" dirty="0"/>
          </a:p>
          <a:p>
            <a:r>
              <a:rPr lang="hr-HR" b="1" dirty="0" err="1"/>
              <a:t>Experiential</a:t>
            </a:r>
            <a:r>
              <a:rPr lang="hr-HR" b="1" dirty="0"/>
              <a:t> </a:t>
            </a:r>
            <a:r>
              <a:rPr lang="hr-HR" b="1" dirty="0" err="1"/>
              <a:t>learning</a:t>
            </a:r>
            <a:endParaRPr lang="hr-HR" dirty="0"/>
          </a:p>
          <a:p>
            <a:r>
              <a:rPr lang="hr-HR" i="1" dirty="0" err="1"/>
              <a:t>Applying</a:t>
            </a:r>
            <a:r>
              <a:rPr lang="hr-HR" i="1" dirty="0"/>
              <a:t> </a:t>
            </a:r>
            <a:r>
              <a:rPr lang="hr-HR" i="1" dirty="0" err="1"/>
              <a:t>skills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knowledge</a:t>
            </a:r>
            <a:r>
              <a:rPr lang="hr-HR" i="1" dirty="0"/>
              <a:t> to </a:t>
            </a:r>
            <a:r>
              <a:rPr lang="hr-HR" i="1" dirty="0" err="1"/>
              <a:t>real</a:t>
            </a:r>
            <a:r>
              <a:rPr lang="hr-HR" i="1" dirty="0"/>
              <a:t> </a:t>
            </a:r>
            <a:r>
              <a:rPr lang="hr-HR" i="1" dirty="0" err="1"/>
              <a:t>problems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17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err="1"/>
              <a:t>Read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text</a:t>
            </a:r>
            <a:r>
              <a:rPr lang="hr-HR" b="1" dirty="0"/>
              <a:t> </a:t>
            </a:r>
            <a:r>
              <a:rPr lang="hr-HR" b="1" dirty="0" err="1"/>
              <a:t>carefully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answer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</a:t>
            </a:r>
            <a:r>
              <a:rPr lang="hr-HR" b="1" dirty="0" err="1"/>
              <a:t>following</a:t>
            </a:r>
            <a:r>
              <a:rPr lang="hr-HR" b="1" dirty="0"/>
              <a:t> </a:t>
            </a:r>
            <a:r>
              <a:rPr lang="hr-HR" b="1" dirty="0" err="1"/>
              <a:t>questions</a:t>
            </a:r>
            <a:r>
              <a:rPr lang="hr-HR" b="1" dirty="0"/>
              <a:t>: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hr-HR" dirty="0" err="1"/>
              <a:t>Which</a:t>
            </a:r>
            <a:r>
              <a:rPr lang="hr-HR" dirty="0"/>
              <a:t> MPA </a:t>
            </a:r>
            <a:r>
              <a:rPr lang="hr-HR" dirty="0" err="1"/>
              <a:t>degrees</a:t>
            </a:r>
            <a:r>
              <a:rPr lang="hr-HR" dirty="0"/>
              <a:t> are </a:t>
            </a:r>
            <a:r>
              <a:rPr lang="hr-HR" dirty="0" err="1"/>
              <a:t>offered</a:t>
            </a:r>
            <a:r>
              <a:rPr lang="hr-HR" dirty="0"/>
              <a:t>?</a:t>
            </a:r>
          </a:p>
          <a:p>
            <a:r>
              <a:rPr lang="hr-HR" dirty="0"/>
              <a:t>2.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 are </a:t>
            </a:r>
            <a:r>
              <a:rPr lang="hr-HR" dirty="0" err="1"/>
              <a:t>offered</a:t>
            </a:r>
            <a:r>
              <a:rPr lang="hr-HR" dirty="0"/>
              <a:t>?</a:t>
            </a:r>
          </a:p>
          <a:p>
            <a:r>
              <a:rPr lang="hr-HR" dirty="0"/>
              <a:t>3. How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relate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 to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discussed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introduction</a:t>
            </a:r>
            <a:r>
              <a:rPr lang="hr-HR" dirty="0"/>
              <a:t>?</a:t>
            </a:r>
          </a:p>
          <a:p>
            <a:r>
              <a:rPr lang="hr-HR" dirty="0"/>
              <a:t>4.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err="1"/>
              <a:t>flexible</a:t>
            </a:r>
            <a:r>
              <a:rPr lang="hr-HR" dirty="0"/>
              <a:t>?</a:t>
            </a:r>
          </a:p>
          <a:p>
            <a:r>
              <a:rPr lang="hr-HR" dirty="0"/>
              <a:t>5. How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flexibility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curricula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342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/>
              <a:t>Chose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module </a:t>
            </a:r>
            <a:r>
              <a:rPr lang="hr-HR" b="1" dirty="0" err="1"/>
              <a:t>you</a:t>
            </a:r>
            <a:r>
              <a:rPr lang="hr-HR" b="1" dirty="0"/>
              <a:t> </a:t>
            </a:r>
            <a:r>
              <a:rPr lang="hr-HR" b="1" dirty="0" err="1"/>
              <a:t>find</a:t>
            </a:r>
            <a:r>
              <a:rPr lang="hr-HR" b="1" dirty="0"/>
              <a:t> most </a:t>
            </a:r>
            <a:r>
              <a:rPr lang="hr-HR" b="1" dirty="0" err="1"/>
              <a:t>interesting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summarize</a:t>
            </a:r>
            <a:r>
              <a:rPr lang="hr-HR" b="1" dirty="0"/>
              <a:t> </a:t>
            </a:r>
            <a:r>
              <a:rPr lang="hr-HR" b="1" dirty="0" err="1"/>
              <a:t>its</a:t>
            </a:r>
            <a:r>
              <a:rPr lang="hr-HR" b="1" dirty="0"/>
              <a:t> </a:t>
            </a:r>
            <a:r>
              <a:rPr lang="hr-HR" b="1" dirty="0" err="1"/>
              <a:t>content</a:t>
            </a:r>
            <a:r>
              <a:rPr lang="hr-HR" b="1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870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Do you think that the MPA modules listed are relevant for public administration?</a:t>
            </a:r>
            <a:endParaRPr lang="hr-HR" dirty="0"/>
          </a:p>
          <a:p>
            <a:r>
              <a:rPr lang="en-GB" dirty="0"/>
              <a:t>2. In your opinion, do the modules prepare the students well for their future careers? Which careers can you think of for the students of the above modules?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7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Theory</a:t>
            </a:r>
            <a:r>
              <a:rPr lang="hr-HR" dirty="0" smtClean="0"/>
              <a:t> v </a:t>
            </a:r>
            <a:r>
              <a:rPr lang="hr-HR" dirty="0" err="1" smtClean="0"/>
              <a:t>practice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T</a:t>
            </a:r>
            <a:r>
              <a:rPr lang="hr-HR" dirty="0" err="1" smtClean="0"/>
              <a:t>he</a:t>
            </a:r>
            <a:r>
              <a:rPr lang="hr-HR" dirty="0" smtClean="0"/>
              <a:t> </a:t>
            </a:r>
            <a:r>
              <a:rPr lang="hr-HR" dirty="0" err="1"/>
              <a:t>tension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hr-HR" dirty="0" err="1" smtClean="0"/>
              <a:t>central</a:t>
            </a:r>
            <a:r>
              <a:rPr lang="hr-HR" dirty="0" smtClean="0"/>
              <a:t> </a:t>
            </a:r>
            <a:r>
              <a:rPr lang="hr-HR" dirty="0"/>
              <a:t>to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.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views</a:t>
            </a:r>
            <a:r>
              <a:rPr lang="hr-HR" dirty="0" smtClean="0"/>
              <a:t>:</a:t>
            </a:r>
          </a:p>
          <a:p>
            <a:r>
              <a:rPr lang="hr-HR" dirty="0" err="1"/>
              <a:t>T</a:t>
            </a:r>
            <a:r>
              <a:rPr lang="hr-HR" dirty="0" err="1" smtClean="0"/>
              <a:t>heories</a:t>
            </a:r>
            <a:r>
              <a:rPr lang="hr-HR" dirty="0" smtClean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organization</a:t>
            </a:r>
            <a:r>
              <a:rPr lang="hr-HR" dirty="0"/>
              <a:t> provide a </a:t>
            </a:r>
            <a:r>
              <a:rPr lang="hr-HR" dirty="0" err="1"/>
              <a:t>basis</a:t>
            </a:r>
            <a:r>
              <a:rPr lang="hr-HR" dirty="0"/>
              <a:t> for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inform</a:t>
            </a:r>
            <a:r>
              <a:rPr lang="hr-HR" dirty="0"/>
              <a:t> </a:t>
            </a:r>
            <a:r>
              <a:rPr lang="hr-HR" dirty="0" err="1"/>
              <a:t>everything</a:t>
            </a:r>
            <a:r>
              <a:rPr lang="hr-HR" dirty="0"/>
              <a:t> a “</a:t>
            </a:r>
            <a:r>
              <a:rPr lang="hr-HR" dirty="0" err="1"/>
              <a:t>reflective</a:t>
            </a:r>
            <a:r>
              <a:rPr lang="hr-HR" dirty="0"/>
              <a:t> </a:t>
            </a:r>
            <a:r>
              <a:rPr lang="hr-HR" dirty="0" err="1"/>
              <a:t>practitioner</a:t>
            </a:r>
            <a:r>
              <a:rPr lang="hr-HR" dirty="0"/>
              <a:t>” </a:t>
            </a:r>
            <a:r>
              <a:rPr lang="hr-HR" dirty="0" err="1" smtClean="0"/>
              <a:t>does</a:t>
            </a:r>
            <a:r>
              <a:rPr lang="hr-HR" dirty="0" smtClean="0"/>
              <a:t>.</a:t>
            </a:r>
          </a:p>
          <a:p>
            <a:r>
              <a:rPr lang="hr-HR" dirty="0" err="1"/>
              <a:t>T</a:t>
            </a:r>
            <a:r>
              <a:rPr lang="hr-HR" dirty="0" err="1" smtClean="0"/>
              <a:t>heories</a:t>
            </a:r>
            <a:r>
              <a:rPr lang="hr-HR" dirty="0" smtClean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stand</a:t>
            </a:r>
            <a:r>
              <a:rPr lang="hr-HR" dirty="0"/>
              <a:t> </a:t>
            </a:r>
            <a:r>
              <a:rPr lang="hr-HR" dirty="0" smtClean="0"/>
              <a:t>at </a:t>
            </a:r>
            <a:r>
              <a:rPr lang="hr-HR" dirty="0"/>
              <a:t>some distance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, </a:t>
            </a:r>
            <a:r>
              <a:rPr lang="hr-HR" dirty="0" err="1"/>
              <a:t>so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help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. 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046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Research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1</a:t>
            </a:r>
            <a:r>
              <a:rPr lang="en-GB" smtClean="0"/>
              <a:t>. </a:t>
            </a:r>
            <a:r>
              <a:rPr lang="en-GB" dirty="0"/>
              <a:t>Find out more about topics of the four modules and present your findings in class.</a:t>
            </a:r>
            <a:endParaRPr lang="hr-HR" dirty="0"/>
          </a:p>
          <a:p>
            <a:r>
              <a:rPr lang="en-GB" dirty="0"/>
              <a:t>2. Find other MPA programmes and present their contents in class.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5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Theory</a:t>
            </a:r>
            <a:r>
              <a:rPr lang="hr-HR" dirty="0"/>
              <a:t> v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administration</a:t>
            </a:r>
            <a:r>
              <a:rPr lang="hr-HR" dirty="0"/>
              <a:t> </a:t>
            </a:r>
            <a:r>
              <a:rPr lang="hr-HR" dirty="0" err="1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 – </a:t>
            </a:r>
            <a:r>
              <a:rPr lang="hr-HR" dirty="0" err="1"/>
              <a:t>equivalent</a:t>
            </a:r>
            <a:r>
              <a:rPr lang="hr-HR" dirty="0"/>
              <a:t> to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“</a:t>
            </a:r>
            <a:r>
              <a:rPr lang="hr-HR" dirty="0" err="1"/>
              <a:t>logic</a:t>
            </a:r>
            <a:r>
              <a:rPr lang="hr-HR" dirty="0"/>
              <a:t>”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; 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logic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rather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.</a:t>
            </a:r>
          </a:p>
          <a:p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learn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logic</a:t>
            </a:r>
            <a:r>
              <a:rPr lang="hr-HR" dirty="0"/>
              <a:t>,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allow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to </a:t>
            </a:r>
            <a:r>
              <a:rPr lang="hr-HR" dirty="0" err="1"/>
              <a:t>apply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. </a:t>
            </a:r>
          </a:p>
          <a:p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a base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, but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must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use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situations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4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 smtClean="0"/>
              <a:t>: </a:t>
            </a:r>
            <a:r>
              <a:rPr lang="hr-HR" dirty="0" err="1" smtClean="0"/>
              <a:t>pre-service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in-service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Pre-service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 smtClean="0"/>
              <a:t> - </a:t>
            </a:r>
            <a:r>
              <a:rPr lang="hr-HR" dirty="0" err="1" smtClean="0"/>
              <a:t>often</a:t>
            </a:r>
            <a:r>
              <a:rPr lang="hr-HR" dirty="0" smtClean="0"/>
              <a:t> </a:t>
            </a:r>
            <a:r>
              <a:rPr lang="hr-HR" dirty="0"/>
              <a:t>more </a:t>
            </a:r>
            <a:r>
              <a:rPr lang="hr-HR" dirty="0" err="1"/>
              <a:t>interested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; </a:t>
            </a:r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n-</a:t>
            </a:r>
            <a:r>
              <a:rPr lang="hr-HR" dirty="0" err="1" smtClean="0"/>
              <a:t>service</a:t>
            </a:r>
            <a:r>
              <a:rPr lang="hr-HR" dirty="0" smtClean="0"/>
              <a:t> </a:t>
            </a:r>
            <a:r>
              <a:rPr lang="hr-HR" dirty="0" err="1" smtClean="0"/>
              <a:t>students</a:t>
            </a:r>
            <a:r>
              <a:rPr lang="hr-HR" dirty="0" smtClean="0"/>
              <a:t> </a:t>
            </a:r>
            <a:r>
              <a:rPr lang="hr-HR" dirty="0" err="1" smtClean="0"/>
              <a:t>feel</a:t>
            </a:r>
            <a:r>
              <a:rPr lang="hr-HR" dirty="0" smtClean="0"/>
              <a:t>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know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are </a:t>
            </a:r>
            <a:r>
              <a:rPr lang="hr-HR" dirty="0" smtClean="0"/>
              <a:t>more </a:t>
            </a:r>
            <a:r>
              <a:rPr lang="hr-HR" dirty="0" err="1"/>
              <a:t>concerned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theory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Career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Most </a:t>
            </a:r>
            <a:r>
              <a:rPr lang="hr-HR" dirty="0" err="1"/>
              <a:t>pre-service</a:t>
            </a:r>
            <a:r>
              <a:rPr lang="hr-HR" dirty="0"/>
              <a:t> MPA</a:t>
            </a:r>
            <a:r>
              <a:rPr lang="hr-HR" i="1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move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graduate</a:t>
            </a:r>
            <a:r>
              <a:rPr lang="hr-HR" dirty="0"/>
              <a:t> </a:t>
            </a:r>
            <a:r>
              <a:rPr lang="hr-HR" dirty="0" err="1"/>
              <a:t>degree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i="1" dirty="0"/>
              <a:t> </a:t>
            </a:r>
            <a:r>
              <a:rPr lang="hr-HR" i="1" dirty="0" err="1" smtClean="0"/>
              <a:t>technical</a:t>
            </a:r>
            <a:r>
              <a:rPr lang="hr-HR" i="1" dirty="0" smtClean="0"/>
              <a:t> </a:t>
            </a:r>
            <a:r>
              <a:rPr lang="hr-HR" i="1" dirty="0" err="1" smtClean="0"/>
              <a:t>or</a:t>
            </a:r>
            <a:r>
              <a:rPr lang="hr-HR" i="1" dirty="0" smtClean="0"/>
              <a:t> </a:t>
            </a:r>
            <a:r>
              <a:rPr lang="hr-HR" i="1" dirty="0" err="1" smtClean="0"/>
              <a:t>analytical</a:t>
            </a:r>
            <a:r>
              <a:rPr lang="hr-HR" i="1" dirty="0" smtClean="0"/>
              <a:t> </a:t>
            </a:r>
            <a:r>
              <a:rPr lang="hr-HR" dirty="0" err="1" smtClean="0"/>
              <a:t>positions</a:t>
            </a:r>
            <a:r>
              <a:rPr lang="hr-HR" dirty="0" smtClean="0"/>
              <a:t> </a:t>
            </a:r>
            <a:r>
              <a:rPr lang="hr-HR" dirty="0" err="1" smtClean="0"/>
              <a:t>e.g</a:t>
            </a:r>
            <a:r>
              <a:rPr lang="hr-HR" dirty="0" smtClean="0"/>
              <a:t>.</a:t>
            </a:r>
            <a:r>
              <a:rPr lang="hr-HR" i="1" dirty="0" smtClean="0"/>
              <a:t> </a:t>
            </a:r>
            <a:r>
              <a:rPr lang="hr-HR" dirty="0" err="1"/>
              <a:t>budget</a:t>
            </a:r>
            <a:r>
              <a:rPr lang="hr-HR" dirty="0"/>
              <a:t> </a:t>
            </a:r>
            <a:r>
              <a:rPr lang="hr-HR" dirty="0" err="1"/>
              <a:t>analysts</a:t>
            </a:r>
            <a:r>
              <a:rPr lang="hr-HR" dirty="0"/>
              <a:t>, </a:t>
            </a:r>
            <a:r>
              <a:rPr lang="hr-HR" dirty="0" err="1"/>
              <a:t>personnel</a:t>
            </a:r>
            <a:r>
              <a:rPr lang="hr-HR" dirty="0"/>
              <a:t> </a:t>
            </a:r>
            <a:r>
              <a:rPr lang="hr-HR" dirty="0" err="1"/>
              <a:t>analysts</a:t>
            </a:r>
            <a:r>
              <a:rPr lang="hr-HR" dirty="0"/>
              <a:t>,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/>
              <a:t>assistants</a:t>
            </a:r>
            <a:r>
              <a:rPr lang="hr-HR" dirty="0"/>
              <a:t>.  </a:t>
            </a:r>
            <a:endParaRPr lang="hr-HR" dirty="0" smtClean="0"/>
          </a:p>
          <a:p>
            <a:r>
              <a:rPr lang="hr-HR" dirty="0"/>
              <a:t>I</a:t>
            </a:r>
            <a:r>
              <a:rPr lang="hr-HR" dirty="0" smtClean="0"/>
              <a:t>n-</a:t>
            </a:r>
            <a:r>
              <a:rPr lang="hr-HR" dirty="0" err="1" smtClean="0"/>
              <a:t>service</a:t>
            </a:r>
            <a:r>
              <a:rPr lang="hr-HR" dirty="0" smtClean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probably</a:t>
            </a:r>
            <a:r>
              <a:rPr lang="hr-HR" dirty="0"/>
              <a:t> </a:t>
            </a:r>
            <a:r>
              <a:rPr lang="hr-HR" dirty="0" err="1"/>
              <a:t>moved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initial</a:t>
            </a:r>
            <a:r>
              <a:rPr lang="hr-HR" dirty="0"/>
              <a:t> </a:t>
            </a:r>
            <a:r>
              <a:rPr lang="hr-HR" dirty="0" err="1" smtClean="0"/>
              <a:t>positions</a:t>
            </a:r>
            <a:r>
              <a:rPr lang="hr-HR" dirty="0" smtClean="0"/>
              <a:t> </a:t>
            </a:r>
            <a:r>
              <a:rPr lang="hr-HR" dirty="0" err="1"/>
              <a:t>into</a:t>
            </a:r>
            <a:r>
              <a:rPr lang="hr-HR" dirty="0"/>
              <a:t> management </a:t>
            </a:r>
            <a:r>
              <a:rPr lang="hr-HR" dirty="0" err="1"/>
              <a:t>jobs</a:t>
            </a:r>
            <a:r>
              <a:rPr lang="hr-HR" dirty="0"/>
              <a:t>.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return</a:t>
            </a:r>
            <a:r>
              <a:rPr lang="hr-HR" dirty="0" smtClean="0"/>
              <a:t> </a:t>
            </a:r>
            <a:r>
              <a:rPr lang="hr-HR" dirty="0"/>
              <a:t>to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desire</a:t>
            </a:r>
            <a:r>
              <a:rPr lang="hr-HR" dirty="0"/>
              <a:t> </a:t>
            </a:r>
            <a:r>
              <a:rPr lang="hr-HR" dirty="0" smtClean="0"/>
              <a:t>to </a:t>
            </a:r>
            <a:r>
              <a:rPr lang="hr-HR" dirty="0" err="1" smtClean="0"/>
              <a:t>acquire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needed</a:t>
            </a:r>
            <a:r>
              <a:rPr lang="hr-HR" dirty="0" smtClean="0"/>
              <a:t> for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job</a:t>
            </a:r>
            <a:r>
              <a:rPr lang="hr-HR" dirty="0"/>
              <a:t> as a manager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 err="1"/>
              <a:t>S</a:t>
            </a:r>
            <a:r>
              <a:rPr lang="hr-HR" dirty="0" err="1" smtClean="0"/>
              <a:t>tudents</a:t>
            </a:r>
            <a:r>
              <a:rPr lang="hr-HR" dirty="0" smtClean="0"/>
              <a:t> </a:t>
            </a:r>
            <a:r>
              <a:rPr lang="hr-HR" dirty="0" err="1"/>
              <a:t>require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kinds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at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points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careers</a:t>
            </a:r>
            <a:r>
              <a:rPr lang="hr-H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smtClean="0"/>
              <a:t>personal </a:t>
            </a:r>
            <a:r>
              <a:rPr lang="hr-HR" dirty="0" err="1" smtClean="0"/>
              <a:t>developmental</a:t>
            </a:r>
            <a:r>
              <a:rPr lang="hr-HR" dirty="0" smtClean="0"/>
              <a:t> </a:t>
            </a:r>
            <a:r>
              <a:rPr lang="hr-HR" dirty="0" err="1" smtClean="0"/>
              <a:t>perspective</a:t>
            </a:r>
            <a:r>
              <a:rPr lang="hr-HR" dirty="0" smtClean="0"/>
              <a:t>: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/>
              <a:t>types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: </a:t>
            </a:r>
            <a:endParaRPr lang="hr-HR" dirty="0" smtClean="0"/>
          </a:p>
          <a:p>
            <a:r>
              <a:rPr lang="hr-HR" dirty="0" smtClean="0"/>
              <a:t>1</a:t>
            </a:r>
            <a:r>
              <a:rPr lang="hr-HR" dirty="0"/>
              <a:t>) </a:t>
            </a:r>
            <a:r>
              <a:rPr lang="hr-HR" dirty="0" err="1"/>
              <a:t>cognitive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, </a:t>
            </a:r>
            <a:endParaRPr lang="hr-HR" dirty="0" smtClean="0"/>
          </a:p>
          <a:p>
            <a:r>
              <a:rPr lang="hr-HR" dirty="0" smtClean="0"/>
              <a:t>2</a:t>
            </a:r>
            <a:r>
              <a:rPr lang="hr-HR" dirty="0"/>
              <a:t>) </a:t>
            </a:r>
            <a:r>
              <a:rPr lang="hr-HR" dirty="0" err="1"/>
              <a:t>interpersonsonal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3</a:t>
            </a:r>
            <a:r>
              <a:rPr lang="hr-HR" dirty="0"/>
              <a:t>) </a:t>
            </a:r>
            <a:r>
              <a:rPr lang="hr-HR" dirty="0" err="1"/>
              <a:t>intrapersonal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0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Cognitive</a:t>
            </a:r>
            <a:r>
              <a:rPr lang="hr-HR" dirty="0" smtClean="0"/>
              <a:t> </a:t>
            </a:r>
            <a:r>
              <a:rPr lang="hr-HR" dirty="0" err="1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C</a:t>
            </a:r>
            <a:r>
              <a:rPr lang="hr-HR" i="1" dirty="0" err="1" smtClean="0"/>
              <a:t>ognitive</a:t>
            </a:r>
            <a:r>
              <a:rPr lang="hr-HR" i="1" dirty="0" smtClean="0"/>
              <a:t> </a:t>
            </a:r>
            <a:r>
              <a:rPr lang="hr-HR" i="1" dirty="0" err="1"/>
              <a:t>knowledge</a:t>
            </a:r>
            <a:r>
              <a:rPr lang="hr-HR" i="1" dirty="0"/>
              <a:t> </a:t>
            </a:r>
            <a:r>
              <a:rPr lang="hr-HR" dirty="0"/>
              <a:t>-</a:t>
            </a:r>
            <a:r>
              <a:rPr lang="hr-HR" dirty="0" smtClean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interpreting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. </a:t>
            </a:r>
            <a:endParaRPr lang="hr-HR" dirty="0" smtClean="0"/>
          </a:p>
          <a:p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administrator’s</a:t>
            </a:r>
            <a:r>
              <a:rPr lang="hr-HR" dirty="0"/>
              <a:t> </a:t>
            </a:r>
            <a:r>
              <a:rPr lang="hr-HR" dirty="0" err="1"/>
              <a:t>factual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, </a:t>
            </a:r>
            <a:r>
              <a:rPr lang="hr-HR" dirty="0" err="1"/>
              <a:t>policies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his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her</a:t>
            </a:r>
            <a:r>
              <a:rPr lang="hr-HR" dirty="0"/>
              <a:t> </a:t>
            </a:r>
            <a:r>
              <a:rPr lang="hr-HR" dirty="0" err="1"/>
              <a:t>intellectual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moral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political</a:t>
            </a:r>
            <a:r>
              <a:rPr lang="hr-HR" dirty="0"/>
              <a:t>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hr-HR" dirty="0" err="1"/>
              <a:t>occurs</a:t>
            </a:r>
            <a:r>
              <a:rPr lang="hr-H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426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605</TotalTime>
  <Words>1959</Words>
  <Application>Microsoft Office PowerPoint</Application>
  <PresentationFormat>Widescreen</PresentationFormat>
  <Paragraphs>236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Trebuchet MS</vt:lpstr>
      <vt:lpstr>Berlin</vt:lpstr>
      <vt:lpstr>Education in Public Administration</vt:lpstr>
      <vt:lpstr>What do you think?</vt:lpstr>
      <vt:lpstr>Preview</vt:lpstr>
      <vt:lpstr>Theory v practice in public administration education</vt:lpstr>
      <vt:lpstr>Theory v practice in public administration education</vt:lpstr>
      <vt:lpstr>Types of students: pre-service and in-service</vt:lpstr>
      <vt:lpstr>Career </vt:lpstr>
      <vt:lpstr>Basic types of knowledge and skills</vt:lpstr>
      <vt:lpstr>Cognitive knowledge</vt:lpstr>
      <vt:lpstr>Interpersonal or behavioral skills</vt:lpstr>
      <vt:lpstr>Interpersonal or behavioral skills</vt:lpstr>
      <vt:lpstr>Intrapersonal skills</vt:lpstr>
      <vt:lpstr>Educational approaches: cognitive skills</vt:lpstr>
      <vt:lpstr>Educational approaches: interpersonal skills</vt:lpstr>
      <vt:lpstr>Intrapersonal skills</vt:lpstr>
      <vt:lpstr>The skills combined</vt:lpstr>
      <vt:lpstr>Conclusion</vt:lpstr>
      <vt:lpstr>Read the text carefully and answer the following questions:</vt:lpstr>
      <vt:lpstr>Combine the verbs with appropriate prepositions:</vt:lpstr>
      <vt:lpstr>Provide the missing forms where possible</vt:lpstr>
      <vt:lpstr>Discuss the following questions:</vt:lpstr>
      <vt:lpstr>A Public Administration Curriculum: How will you change the world?</vt:lpstr>
      <vt:lpstr>Introduction </vt:lpstr>
      <vt:lpstr>TAKE A MASTER’S OF PUBLIC ADMINISTRATION  University College, London </vt:lpstr>
      <vt:lpstr>Which MPA degree is right for me? </vt:lpstr>
      <vt:lpstr>Which MPA degree is right for me? </vt:lpstr>
      <vt:lpstr>Science, Engineering and Public Policy (MPA) </vt:lpstr>
      <vt:lpstr>Digital Technologies and Policy (MPA) </vt:lpstr>
      <vt:lpstr>Digital Technologies and Policy (MPA) </vt:lpstr>
      <vt:lpstr>Energy, Technology and Climate Policy (MPA) </vt:lpstr>
      <vt:lpstr>Energy, Technology and Climate Policy (MPA) </vt:lpstr>
      <vt:lpstr>Urban Innovation and Policy (MPA) </vt:lpstr>
      <vt:lpstr>Urban Innovation and Policy (MPA) </vt:lpstr>
      <vt:lpstr>Development, Technology and Innovation Policy (MPA) </vt:lpstr>
      <vt:lpstr>Development, Technology and Innovation Policy (MPA) </vt:lpstr>
      <vt:lpstr>DEGREE STRUCTURE </vt:lpstr>
      <vt:lpstr>Read the text carefully and answer the following questions: </vt:lpstr>
      <vt:lpstr>Task</vt:lpstr>
      <vt:lpstr>Discussion</vt:lpstr>
      <vt:lpstr>Research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Public Administration</dc:title>
  <dc:creator>Lelija Socanac</dc:creator>
  <cp:lastModifiedBy>Lelija Socanac</cp:lastModifiedBy>
  <cp:revision>22</cp:revision>
  <dcterms:created xsi:type="dcterms:W3CDTF">2018-10-07T14:12:59Z</dcterms:created>
  <dcterms:modified xsi:type="dcterms:W3CDTF">2018-11-08T15:30:02Z</dcterms:modified>
</cp:coreProperties>
</file>