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1" r:id="rId3"/>
    <p:sldId id="258" r:id="rId4"/>
    <p:sldId id="277" r:id="rId5"/>
    <p:sldId id="259" r:id="rId6"/>
    <p:sldId id="260" r:id="rId7"/>
    <p:sldId id="278" r:id="rId8"/>
    <p:sldId id="279" r:id="rId9"/>
    <p:sldId id="284" r:id="rId10"/>
    <p:sldId id="286" r:id="rId11"/>
    <p:sldId id="282" r:id="rId12"/>
    <p:sldId id="280" r:id="rId13"/>
    <p:sldId id="261" r:id="rId14"/>
    <p:sldId id="262" r:id="rId15"/>
    <p:sldId id="264" r:id="rId16"/>
    <p:sldId id="263" r:id="rId17"/>
    <p:sldId id="265" r:id="rId18"/>
    <p:sldId id="272" r:id="rId19"/>
    <p:sldId id="273" r:id="rId20"/>
    <p:sldId id="266" r:id="rId21"/>
    <p:sldId id="267" r:id="rId22"/>
    <p:sldId id="268" r:id="rId23"/>
    <p:sldId id="269" r:id="rId24"/>
    <p:sldId id="287" r:id="rId25"/>
    <p:sldId id="270" r:id="rId26"/>
    <p:sldId id="271" r:id="rId27"/>
    <p:sldId id="274" r:id="rId28"/>
    <p:sldId id="275" r:id="rId29"/>
    <p:sldId id="276" r:id="rId30"/>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29A4C6C-9B7D-4FD3-896A-82CC3EDFFC5D}" type="datetimeFigureOut">
              <a:rPr lang="hr-HR" smtClean="0"/>
              <a:pPr/>
              <a:t>10.3.2019.</a:t>
            </a:fld>
            <a:endParaRPr lang="hr-HR"/>
          </a:p>
        </p:txBody>
      </p:sp>
      <p:sp>
        <p:nvSpPr>
          <p:cNvPr id="19" name="Footer Placeholder 18"/>
          <p:cNvSpPr>
            <a:spLocks noGrp="1"/>
          </p:cNvSpPr>
          <p:nvPr>
            <p:ph type="ftr" sz="quarter" idx="11"/>
          </p:nvPr>
        </p:nvSpPr>
        <p:spPr/>
        <p:txBody>
          <a:bodyPr/>
          <a:lstStyle/>
          <a:p>
            <a:endParaRPr lang="hr-HR"/>
          </a:p>
        </p:txBody>
      </p:sp>
      <p:sp>
        <p:nvSpPr>
          <p:cNvPr id="27" name="Slide Number Placeholder 26"/>
          <p:cNvSpPr>
            <a:spLocks noGrp="1"/>
          </p:cNvSpPr>
          <p:nvPr>
            <p:ph type="sldNum" sz="quarter" idx="12"/>
          </p:nvPr>
        </p:nvSpPr>
        <p:spPr/>
        <p:txBody>
          <a:bodyPr/>
          <a:lstStyle/>
          <a:p>
            <a:fld id="{3A5C7C16-3829-4EB2-BDF7-E533E12A14EB}"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9A4C6C-9B7D-4FD3-896A-82CC3EDFFC5D}" type="datetimeFigureOut">
              <a:rPr lang="hr-HR" smtClean="0"/>
              <a:pPr/>
              <a:t>10.3.2019.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9A4C6C-9B7D-4FD3-896A-82CC3EDFFC5D}" type="datetimeFigureOut">
              <a:rPr lang="hr-HR" smtClean="0"/>
              <a:pPr/>
              <a:t>10.3.2019.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9A4C6C-9B7D-4FD3-896A-82CC3EDFFC5D}" type="datetimeFigureOut">
              <a:rPr lang="hr-HR" smtClean="0"/>
              <a:pPr/>
              <a:t>10.3.2019.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29A4C6C-9B7D-4FD3-896A-82CC3EDFFC5D}" type="datetimeFigureOut">
              <a:rPr lang="hr-HR" smtClean="0"/>
              <a:pPr/>
              <a:t>10.3.2019.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A5C7C16-3829-4EB2-BDF7-E533E12A14EB}" type="slidenum">
              <a:rPr lang="hr-HR" smtClean="0"/>
              <a:pPr/>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9A4C6C-9B7D-4FD3-896A-82CC3EDFFC5D}" type="datetimeFigureOut">
              <a:rPr lang="hr-HR" smtClean="0"/>
              <a:pPr/>
              <a:t>10.3.2019.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9A4C6C-9B7D-4FD3-896A-82CC3EDFFC5D}" type="datetimeFigureOut">
              <a:rPr lang="hr-HR" smtClean="0"/>
              <a:pPr/>
              <a:t>10.3.2019.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29A4C6C-9B7D-4FD3-896A-82CC3EDFFC5D}" type="datetimeFigureOut">
              <a:rPr lang="hr-HR" smtClean="0"/>
              <a:pPr/>
              <a:t>10.3.2019.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9A4C6C-9B7D-4FD3-896A-82CC3EDFFC5D}" type="datetimeFigureOut">
              <a:rPr lang="hr-HR" smtClean="0"/>
              <a:pPr/>
              <a:t>10.3.2019.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9A4C6C-9B7D-4FD3-896A-82CC3EDFFC5D}" type="datetimeFigureOut">
              <a:rPr lang="hr-HR" smtClean="0"/>
              <a:pPr/>
              <a:t>10.3.2019.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A5C7C16-3829-4EB2-BDF7-E533E12A14EB}"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9A4C6C-9B7D-4FD3-896A-82CC3EDFFC5D}" type="datetimeFigureOut">
              <a:rPr lang="hr-HR" smtClean="0"/>
              <a:pPr/>
              <a:t>10.3.2019.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a:xfrm>
            <a:off x="8077200" y="6356350"/>
            <a:ext cx="609600" cy="365125"/>
          </a:xfrm>
        </p:spPr>
        <p:txBody>
          <a:bodyPr/>
          <a:lstStyle/>
          <a:p>
            <a:fld id="{3A5C7C16-3829-4EB2-BDF7-E533E12A14EB}" type="slidenum">
              <a:rPr lang="hr-HR" smtClean="0"/>
              <a:pPr/>
              <a:t>‹#›</a:t>
            </a:fld>
            <a:endParaRPr lang="hr-H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29A4C6C-9B7D-4FD3-896A-82CC3EDFFC5D}" type="datetimeFigureOut">
              <a:rPr lang="hr-HR" smtClean="0"/>
              <a:pPr/>
              <a:t>10.3.2019.</a:t>
            </a:fld>
            <a:endParaRPr lang="hr-H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hr-H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5C7C16-3829-4EB2-BDF7-E533E12A14EB}" type="slidenum">
              <a:rPr lang="hr-HR" smtClean="0"/>
              <a:pPr/>
              <a:t>‹#›</a:t>
            </a:fld>
            <a:endParaRPr lang="hr-H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youtube.com/watch?v=3uok6WSc4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7F9V4TXuEHc"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vlada.gov.hr/highlights-15141/archives/smart-government-e-croatia/1802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Electronic</a:t>
            </a:r>
            <a:r>
              <a:rPr lang="hr-HR" dirty="0" smtClean="0"/>
              <a:t> </a:t>
            </a:r>
            <a:r>
              <a:rPr lang="hr-HR" dirty="0" err="1" smtClean="0"/>
              <a:t>Commerce</a:t>
            </a:r>
            <a:r>
              <a:rPr lang="hr-HR" dirty="0" smtClean="0"/>
              <a:t> </a:t>
            </a:r>
            <a:r>
              <a:rPr lang="hr-HR" dirty="0" err="1" smtClean="0"/>
              <a:t>Act</a:t>
            </a:r>
            <a:endParaRPr lang="hr-HR" dirty="0"/>
          </a:p>
        </p:txBody>
      </p:sp>
      <p:sp>
        <p:nvSpPr>
          <p:cNvPr id="3" name="Subtitle 2"/>
          <p:cNvSpPr>
            <a:spLocks noGrp="1"/>
          </p:cNvSpPr>
          <p:nvPr>
            <p:ph type="subTitle" idx="1"/>
          </p:nvPr>
        </p:nvSpPr>
        <p:spPr/>
        <p:txBody>
          <a:bodyPr/>
          <a:lstStyle/>
          <a:p>
            <a:endParaRPr lang="hr-HR"/>
          </a:p>
        </p:txBody>
      </p:sp>
    </p:spTree>
    <p:extLst>
      <p:ext uri="{BB962C8B-B14F-4D97-AF65-F5344CB8AC3E}">
        <p14:creationId xmlns:p14="http://schemas.microsoft.com/office/powerpoint/2010/main" xmlns="" val="361208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 services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Through the Personal User Mailbox, as well as viewing notices sent personally to you, you </a:t>
            </a:r>
            <a:r>
              <a:rPr lang="en-US" dirty="0" smtClean="0"/>
              <a:t>can:</a:t>
            </a:r>
            <a:endParaRPr lang="en-US" dirty="0" smtClean="0"/>
          </a:p>
          <a:p>
            <a:r>
              <a:rPr lang="en-US" dirty="0" smtClean="0"/>
              <a:t>request electronic extracts from the register of births and marriages</a:t>
            </a:r>
          </a:p>
          <a:p>
            <a:r>
              <a:rPr lang="en-US" dirty="0" smtClean="0"/>
              <a:t>verify your registration to vote in the electoral register</a:t>
            </a:r>
          </a:p>
          <a:p>
            <a:r>
              <a:rPr lang="en-US" dirty="0" smtClean="0"/>
              <a:t>find out about your child's grades at school</a:t>
            </a:r>
          </a:p>
          <a:p>
            <a:r>
              <a:rPr lang="en-US" dirty="0" smtClean="0"/>
              <a:t>verify your selected GP</a:t>
            </a:r>
          </a:p>
          <a:p>
            <a:r>
              <a:rPr lang="en-US" dirty="0" smtClean="0"/>
              <a:t>order a European Health Insurance Card</a:t>
            </a:r>
          </a:p>
          <a:p>
            <a:r>
              <a:rPr lang="en-US" dirty="0" smtClean="0"/>
              <a:t>request an electronic employment booklet</a:t>
            </a:r>
          </a:p>
          <a:p>
            <a:r>
              <a:rPr lang="en-US" dirty="0" smtClean="0"/>
              <a:t>find out how much pension you can expect to receive</a:t>
            </a:r>
          </a:p>
          <a:p>
            <a:r>
              <a:rPr lang="en-US" dirty="0" smtClean="0"/>
              <a:t>register as a potential employee</a:t>
            </a:r>
          </a:p>
          <a:p>
            <a:r>
              <a:rPr lang="en-US" dirty="0" smtClean="0"/>
              <a:t>verify the amount of contributions paid into the Second Pillar of pension insurance</a:t>
            </a:r>
          </a:p>
          <a:p>
            <a:r>
              <a:rPr lang="en-US" dirty="0" smtClean="0"/>
              <a:t>obtain a REGOS certificate</a:t>
            </a:r>
          </a:p>
          <a:p>
            <a:r>
              <a:rPr lang="en-US" dirty="0" smtClean="0"/>
              <a:t>check your tax account card</a:t>
            </a:r>
          </a:p>
          <a:p>
            <a:r>
              <a:rPr lang="en-US" dirty="0" smtClean="0"/>
              <a:t>check your data in the OIB system</a:t>
            </a:r>
          </a:p>
          <a:p>
            <a:r>
              <a:rPr lang="en-US" dirty="0" smtClean="0"/>
              <a:t>manage your electronic identity</a:t>
            </a:r>
            <a:r>
              <a:rPr lang="en-US" dirty="0" smtClean="0"/>
              <a:t>.</a:t>
            </a:r>
            <a:r>
              <a:rPr lang="hr-HR" dirty="0" smtClean="0"/>
              <a:t> </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Part Two</a:t>
            </a:r>
            <a:endParaRPr lang="en-US" dirty="0"/>
          </a:p>
        </p:txBody>
      </p:sp>
      <p:sp>
        <p:nvSpPr>
          <p:cNvPr id="5" name="Subtitle 4"/>
          <p:cNvSpPr>
            <a:spLocks noGrp="1"/>
          </p:cNvSpPr>
          <p:nvPr>
            <p:ph type="subTitle" idx="1"/>
          </p:nvPr>
        </p:nvSpPr>
        <p:spPr/>
        <p:txBody>
          <a:bodyPr/>
          <a:lstStyle/>
          <a:p>
            <a:r>
              <a:rPr lang="hr-HR" dirty="0" smtClean="0"/>
              <a:t>Electronic Commerce Act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Electronic commerce</a:t>
            </a:r>
            <a:endParaRPr lang="en-US" dirty="0"/>
          </a:p>
        </p:txBody>
      </p:sp>
      <p:sp>
        <p:nvSpPr>
          <p:cNvPr id="3" name="Content Placeholder 2"/>
          <p:cNvSpPr>
            <a:spLocks noGrp="1"/>
          </p:cNvSpPr>
          <p:nvPr>
            <p:ph idx="1"/>
          </p:nvPr>
        </p:nvSpPr>
        <p:spPr/>
        <p:txBody>
          <a:bodyPr/>
          <a:lstStyle/>
          <a:p>
            <a:r>
              <a:rPr lang="en-US" altLang="sr-Latn-RS" dirty="0" smtClean="0"/>
              <a:t>E-commerce (electronic commerce or EC) is the buying and selling of goods and services, or the transmitting of funds or data, over an electronic network, primarily the Internet. These business transactions occur either business-to-business, business-to-consumer, consumer-to-consumer or consumer-to-business.</a:t>
            </a:r>
            <a:r>
              <a:rPr lang="en-US" altLang="sr-Latn-RS" i="1" dirty="0" smtClean="0"/>
              <a:t> </a:t>
            </a:r>
            <a:r>
              <a:rPr lang="en-US" altLang="sr-Latn-RS" dirty="0" smtClean="0"/>
              <a:t>The terms</a:t>
            </a:r>
            <a:r>
              <a:rPr lang="en-US" altLang="sr-Latn-RS" i="1" dirty="0" smtClean="0"/>
              <a:t> e-commerce </a:t>
            </a:r>
            <a:r>
              <a:rPr lang="en-US" altLang="sr-Latn-RS" dirty="0" smtClean="0"/>
              <a:t>and</a:t>
            </a:r>
            <a:r>
              <a:rPr lang="hr-HR" altLang="sr-Latn-RS" dirty="0" smtClean="0"/>
              <a:t> </a:t>
            </a:r>
            <a:r>
              <a:rPr lang="hr-HR" altLang="sr-Latn-RS" i="1" dirty="0" smtClean="0"/>
              <a:t>e-business</a:t>
            </a:r>
            <a:r>
              <a:rPr lang="en-US" altLang="sr-Latn-RS" dirty="0" smtClean="0"/>
              <a:t> are often used interchangeably. </a:t>
            </a:r>
            <a:endParaRPr lang="hr-HR" altLang="sr-Latn-R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Electronic</a:t>
            </a:r>
            <a:r>
              <a:rPr lang="hr-HR" dirty="0" smtClean="0"/>
              <a:t> </a:t>
            </a:r>
            <a:r>
              <a:rPr lang="hr-HR" dirty="0" err="1" smtClean="0"/>
              <a:t>Commerce</a:t>
            </a:r>
            <a:r>
              <a:rPr lang="hr-HR" dirty="0" smtClean="0"/>
              <a:t> </a:t>
            </a:r>
            <a:r>
              <a:rPr lang="hr-HR" dirty="0" err="1" smtClean="0"/>
              <a:t>Act</a:t>
            </a:r>
            <a:endParaRPr lang="hr-HR" dirty="0"/>
          </a:p>
        </p:txBody>
      </p:sp>
      <p:sp>
        <p:nvSpPr>
          <p:cNvPr id="3" name="Content Placeholder 2"/>
          <p:cNvSpPr>
            <a:spLocks noGrp="1"/>
          </p:cNvSpPr>
          <p:nvPr>
            <p:ph idx="1"/>
          </p:nvPr>
        </p:nvSpPr>
        <p:spPr/>
        <p:txBody>
          <a:bodyPr/>
          <a:lstStyle/>
          <a:p>
            <a:r>
              <a:rPr lang="en-US" dirty="0"/>
              <a:t>The Electronic Commerce Act was adopted by the Croatian Parliament at its session on 15 October 2003. It has been </a:t>
            </a:r>
            <a:r>
              <a:rPr lang="en-US" dirty="0" err="1"/>
              <a:t>harmonised</a:t>
            </a:r>
            <a:r>
              <a:rPr lang="en-US" dirty="0"/>
              <a:t> with the Directive 2000/31/EC of the European Parliament and Council. It regulates the obligation of informing and providing commercial communications, e-documents, form and validity of e-contracts, responsibility of the provider of information society services, as well as inspection supervision and penal provisions.</a:t>
            </a:r>
            <a:endParaRPr lang="hr-HR" dirty="0"/>
          </a:p>
          <a:p>
            <a:endParaRPr lang="hr-HR" dirty="0"/>
          </a:p>
        </p:txBody>
      </p:sp>
    </p:spTree>
    <p:extLst>
      <p:ext uri="{BB962C8B-B14F-4D97-AF65-F5344CB8AC3E}">
        <p14:creationId xmlns:p14="http://schemas.microsoft.com/office/powerpoint/2010/main" xmlns="" val="1599970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General </a:t>
            </a:r>
            <a:r>
              <a:rPr lang="hr-HR" dirty="0" err="1" smtClean="0"/>
              <a:t>provisions</a:t>
            </a:r>
            <a:endParaRPr lang="hr-HR" dirty="0"/>
          </a:p>
        </p:txBody>
      </p:sp>
      <p:sp>
        <p:nvSpPr>
          <p:cNvPr id="3" name="Content Placeholder 2"/>
          <p:cNvSpPr>
            <a:spLocks noGrp="1"/>
          </p:cNvSpPr>
          <p:nvPr>
            <p:ph idx="1"/>
          </p:nvPr>
        </p:nvSpPr>
        <p:spPr/>
        <p:txBody>
          <a:bodyPr/>
          <a:lstStyle/>
          <a:p>
            <a:r>
              <a:rPr lang="en-US" dirty="0"/>
              <a:t>This Act shall regulate the provision of information society services, </a:t>
            </a:r>
            <a:r>
              <a:rPr lang="en-US" dirty="0" smtClean="0"/>
              <a:t>the</a:t>
            </a:r>
            <a:r>
              <a:rPr lang="hr-HR" dirty="0"/>
              <a:t> </a:t>
            </a:r>
            <a:r>
              <a:rPr lang="en-US" dirty="0" smtClean="0"/>
              <a:t>responsibility </a:t>
            </a:r>
            <a:r>
              <a:rPr lang="en-US" dirty="0"/>
              <a:t>of the provider of information society services and rules concerning contracts concluded by electronic means</a:t>
            </a:r>
            <a:r>
              <a:rPr lang="en-US" dirty="0" smtClean="0"/>
              <a:t>.</a:t>
            </a:r>
            <a:endParaRPr lang="hr-HR" dirty="0" smtClean="0"/>
          </a:p>
          <a:p>
            <a:endParaRPr lang="hr-HR" dirty="0"/>
          </a:p>
          <a:p>
            <a:r>
              <a:rPr lang="hr-HR" dirty="0" err="1" smtClean="0"/>
              <a:t>Translate</a:t>
            </a:r>
            <a:r>
              <a:rPr lang="hr-HR" dirty="0" smtClean="0"/>
              <a:t> </a:t>
            </a:r>
            <a:r>
              <a:rPr lang="hr-HR" dirty="0" err="1" smtClean="0"/>
              <a:t>the</a:t>
            </a:r>
            <a:r>
              <a:rPr lang="hr-HR" dirty="0" smtClean="0"/>
              <a:t> sentence </a:t>
            </a:r>
            <a:r>
              <a:rPr lang="hr-HR" dirty="0" err="1" smtClean="0"/>
              <a:t>above</a:t>
            </a:r>
            <a:r>
              <a:rPr lang="hr-HR" dirty="0" smtClean="0"/>
              <a:t>!</a:t>
            </a:r>
          </a:p>
          <a:p>
            <a:r>
              <a:rPr lang="hr-HR" dirty="0" err="1" smtClean="0"/>
              <a:t>Take</a:t>
            </a:r>
            <a:r>
              <a:rPr lang="hr-HR" dirty="0" smtClean="0"/>
              <a:t> </a:t>
            </a:r>
            <a:r>
              <a:rPr lang="hr-HR" dirty="0" err="1" smtClean="0"/>
              <a:t>into</a:t>
            </a:r>
            <a:r>
              <a:rPr lang="hr-HR" dirty="0" smtClean="0"/>
              <a:t> </a:t>
            </a:r>
            <a:r>
              <a:rPr lang="hr-HR" dirty="0" err="1" smtClean="0"/>
              <a:t>consideration</a:t>
            </a:r>
            <a:r>
              <a:rPr lang="hr-HR" dirty="0" smtClean="0"/>
              <a:t> </a:t>
            </a:r>
            <a:r>
              <a:rPr lang="hr-HR" dirty="0" err="1" smtClean="0"/>
              <a:t>the</a:t>
            </a:r>
            <a:r>
              <a:rPr lang="hr-HR" dirty="0" smtClean="0"/>
              <a:t> </a:t>
            </a:r>
            <a:r>
              <a:rPr lang="hr-HR" dirty="0" err="1" smtClean="0"/>
              <a:t>usage</a:t>
            </a:r>
            <a:r>
              <a:rPr lang="hr-HR" dirty="0" smtClean="0"/>
              <a:t> </a:t>
            </a:r>
            <a:r>
              <a:rPr lang="hr-HR" dirty="0" err="1" smtClean="0"/>
              <a:t>of</a:t>
            </a:r>
            <a:r>
              <a:rPr lang="hr-HR" dirty="0" smtClean="0"/>
              <a:t> </a:t>
            </a:r>
            <a:r>
              <a:rPr lang="hr-HR" dirty="0" err="1" smtClean="0"/>
              <a:t>legal</a:t>
            </a:r>
            <a:r>
              <a:rPr lang="hr-HR" dirty="0" smtClean="0"/>
              <a:t> ‘</a:t>
            </a:r>
            <a:r>
              <a:rPr lang="hr-HR" dirty="0" err="1" smtClean="0"/>
              <a:t>shall</a:t>
            </a:r>
            <a:r>
              <a:rPr lang="hr-HR" dirty="0" smtClean="0"/>
              <a:t>’</a:t>
            </a:r>
            <a:endParaRPr lang="hr-HR" dirty="0"/>
          </a:p>
          <a:p>
            <a:pPr marL="0" indent="0">
              <a:buNone/>
            </a:pPr>
            <a:endParaRPr lang="hr-HR" dirty="0"/>
          </a:p>
        </p:txBody>
      </p:sp>
    </p:spTree>
    <p:extLst>
      <p:ext uri="{BB962C8B-B14F-4D97-AF65-F5344CB8AC3E}">
        <p14:creationId xmlns:p14="http://schemas.microsoft.com/office/powerpoint/2010/main" xmlns="" val="6869050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Opće odredbe</a:t>
            </a:r>
            <a:endParaRPr lang="hr-HR" dirty="0"/>
          </a:p>
        </p:txBody>
      </p:sp>
      <p:sp>
        <p:nvSpPr>
          <p:cNvPr id="3" name="Content Placeholder 2"/>
          <p:cNvSpPr>
            <a:spLocks noGrp="1"/>
          </p:cNvSpPr>
          <p:nvPr>
            <p:ph idx="1"/>
          </p:nvPr>
        </p:nvSpPr>
        <p:spPr/>
        <p:txBody>
          <a:bodyPr/>
          <a:lstStyle/>
          <a:p>
            <a:pPr algn="just"/>
            <a:r>
              <a:rPr lang="hr-HR" dirty="0" smtClean="0"/>
              <a:t>Ovim se zakonom uređuje/regulira pružanje usluga informacijskog društva, odgovornost davatelja usluga informacijskog društva, te pravila u vezi sa sklapanjem ugovora u elektroničkom obliku.</a:t>
            </a:r>
            <a:endParaRPr lang="hr-HR" dirty="0"/>
          </a:p>
        </p:txBody>
      </p:sp>
    </p:spTree>
    <p:extLst>
      <p:ext uri="{BB962C8B-B14F-4D97-AF65-F5344CB8AC3E}">
        <p14:creationId xmlns:p14="http://schemas.microsoft.com/office/powerpoint/2010/main" xmlns="" val="23108530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normAutofit lnSpcReduction="10000"/>
          </a:bodyPr>
          <a:lstStyle/>
          <a:p>
            <a:r>
              <a:rPr lang="en-US" sz="2400" dirty="0"/>
              <a:t>The provisions of this Act </a:t>
            </a:r>
            <a:r>
              <a:rPr lang="en-US" sz="2400" b="1" dirty="0"/>
              <a:t>shall not apply </a:t>
            </a:r>
            <a:r>
              <a:rPr lang="en-US" sz="2400" dirty="0"/>
              <a:t>to data protection, the field of </a:t>
            </a:r>
            <a:r>
              <a:rPr lang="en-US" sz="2400" dirty="0" smtClean="0"/>
              <a:t>taxation,</a:t>
            </a:r>
            <a:r>
              <a:rPr lang="hr-HR" sz="2400" dirty="0"/>
              <a:t> </a:t>
            </a:r>
            <a:r>
              <a:rPr lang="en-US" sz="2400" dirty="0" smtClean="0"/>
              <a:t>the </a:t>
            </a:r>
            <a:r>
              <a:rPr lang="en-US" sz="2400" dirty="0"/>
              <a:t>activities of notaries, the representation of a client and </a:t>
            </a:r>
            <a:r>
              <a:rPr lang="en-US" sz="2400" dirty="0" err="1"/>
              <a:t>defence</a:t>
            </a:r>
            <a:r>
              <a:rPr lang="en-US" sz="2400" dirty="0"/>
              <a:t> of his </a:t>
            </a:r>
            <a:r>
              <a:rPr lang="en-US" sz="2400" dirty="0" smtClean="0"/>
              <a:t>interests</a:t>
            </a:r>
            <a:r>
              <a:rPr lang="hr-HR" sz="2400" dirty="0"/>
              <a:t> </a:t>
            </a:r>
            <a:r>
              <a:rPr lang="en-US" sz="2400" dirty="0" smtClean="0"/>
              <a:t>before </a:t>
            </a:r>
            <a:r>
              <a:rPr lang="en-US" sz="2400" dirty="0"/>
              <a:t>the courts, gambling activities which involve wagering a stake with </a:t>
            </a:r>
            <a:r>
              <a:rPr lang="en-US" sz="2400" dirty="0" smtClean="0"/>
              <a:t>monetary</a:t>
            </a:r>
            <a:r>
              <a:rPr lang="hr-HR" sz="2400" dirty="0"/>
              <a:t> </a:t>
            </a:r>
            <a:r>
              <a:rPr lang="en-US" sz="2400" dirty="0" smtClean="0"/>
              <a:t>value </a:t>
            </a:r>
            <a:r>
              <a:rPr lang="en-US" sz="2400" dirty="0"/>
              <a:t>in games of chance, including lotteries, casino games, betting transactions </a:t>
            </a:r>
            <a:r>
              <a:rPr lang="en-US" sz="2400" dirty="0" smtClean="0"/>
              <a:t>and</a:t>
            </a:r>
            <a:r>
              <a:rPr lang="hr-HR" sz="2400" dirty="0"/>
              <a:t> </a:t>
            </a:r>
            <a:r>
              <a:rPr lang="en-US" sz="2400" dirty="0" smtClean="0"/>
              <a:t>slot </a:t>
            </a:r>
            <a:r>
              <a:rPr lang="en-US" sz="2400" dirty="0"/>
              <a:t>machine games pursuant to the provisions of special laws regulating </a:t>
            </a:r>
            <a:r>
              <a:rPr lang="en-US" sz="2400" dirty="0" smtClean="0"/>
              <a:t>the</a:t>
            </a:r>
            <a:r>
              <a:rPr lang="hr-HR" sz="2400" dirty="0"/>
              <a:t> </a:t>
            </a:r>
            <a:r>
              <a:rPr lang="en-US" sz="2400" dirty="0" smtClean="0"/>
              <a:t>respective </a:t>
            </a:r>
            <a:r>
              <a:rPr lang="en-US" sz="2400" dirty="0"/>
              <a:t>areas</a:t>
            </a:r>
            <a:r>
              <a:rPr lang="en-US" sz="2400" dirty="0" smtClean="0"/>
              <a:t>.</a:t>
            </a:r>
            <a:endParaRPr lang="hr-HR" sz="2400" dirty="0" smtClean="0"/>
          </a:p>
          <a:p>
            <a:r>
              <a:rPr lang="hr-HR" sz="1800" dirty="0" err="1"/>
              <a:t>t</a:t>
            </a:r>
            <a:r>
              <a:rPr lang="hr-HR" sz="1800" dirty="0" err="1" smtClean="0"/>
              <a:t>he</a:t>
            </a:r>
            <a:r>
              <a:rPr lang="hr-HR" sz="1800" dirty="0" smtClean="0"/>
              <a:t> </a:t>
            </a:r>
            <a:r>
              <a:rPr lang="hr-HR" sz="1800" dirty="0" err="1" smtClean="0"/>
              <a:t>activities</a:t>
            </a:r>
            <a:r>
              <a:rPr lang="hr-HR" sz="1800" dirty="0" smtClean="0"/>
              <a:t> </a:t>
            </a:r>
            <a:r>
              <a:rPr lang="hr-HR" sz="1800" dirty="0" err="1" smtClean="0"/>
              <a:t>of</a:t>
            </a:r>
            <a:r>
              <a:rPr lang="hr-HR" sz="1800" dirty="0" smtClean="0"/>
              <a:t> </a:t>
            </a:r>
            <a:r>
              <a:rPr lang="hr-HR" sz="1800" dirty="0" err="1" smtClean="0"/>
              <a:t>notaries</a:t>
            </a:r>
            <a:r>
              <a:rPr lang="hr-HR" sz="1800" dirty="0" smtClean="0"/>
              <a:t> – javnobilježnička aktivnost</a:t>
            </a:r>
          </a:p>
          <a:p>
            <a:r>
              <a:rPr lang="hr-HR" sz="1800" dirty="0" err="1"/>
              <a:t>r</a:t>
            </a:r>
            <a:r>
              <a:rPr lang="hr-HR" sz="1800" dirty="0" err="1" smtClean="0"/>
              <a:t>epresentation</a:t>
            </a:r>
            <a:r>
              <a:rPr lang="hr-HR" sz="1800" dirty="0" smtClean="0"/>
              <a:t> </a:t>
            </a:r>
            <a:r>
              <a:rPr lang="hr-HR" sz="1800" dirty="0" err="1" smtClean="0"/>
              <a:t>of</a:t>
            </a:r>
            <a:r>
              <a:rPr lang="hr-HR" sz="1800" dirty="0" smtClean="0"/>
              <a:t> a </a:t>
            </a:r>
            <a:r>
              <a:rPr lang="hr-HR" sz="1800" dirty="0" err="1" smtClean="0"/>
              <a:t>client</a:t>
            </a:r>
            <a:r>
              <a:rPr lang="hr-HR" sz="1800" dirty="0" smtClean="0"/>
              <a:t> – zastupanje klijenta</a:t>
            </a:r>
          </a:p>
          <a:p>
            <a:r>
              <a:rPr lang="hr-HR" sz="1800" dirty="0" err="1"/>
              <a:t>w</a:t>
            </a:r>
            <a:r>
              <a:rPr lang="hr-HR" sz="1800" dirty="0" err="1" smtClean="0"/>
              <a:t>agering</a:t>
            </a:r>
            <a:r>
              <a:rPr lang="hr-HR" sz="1800" dirty="0" smtClean="0"/>
              <a:t> a </a:t>
            </a:r>
            <a:r>
              <a:rPr lang="hr-HR" sz="1800" dirty="0" err="1" smtClean="0"/>
              <a:t>stake</a:t>
            </a:r>
            <a:r>
              <a:rPr lang="hr-HR" sz="1800" dirty="0" smtClean="0"/>
              <a:t> </a:t>
            </a:r>
            <a:r>
              <a:rPr lang="hr-HR" sz="1800" dirty="0" err="1" smtClean="0"/>
              <a:t>with</a:t>
            </a:r>
            <a:r>
              <a:rPr lang="hr-HR" sz="1800" dirty="0" smtClean="0"/>
              <a:t> </a:t>
            </a:r>
            <a:r>
              <a:rPr lang="hr-HR" sz="1800" dirty="0" err="1" smtClean="0"/>
              <a:t>monetary</a:t>
            </a:r>
            <a:r>
              <a:rPr lang="hr-HR" sz="1800" dirty="0" smtClean="0"/>
              <a:t> </a:t>
            </a:r>
            <a:r>
              <a:rPr lang="hr-HR" sz="1800" dirty="0" err="1" smtClean="0"/>
              <a:t>value</a:t>
            </a:r>
            <a:r>
              <a:rPr lang="hr-HR" sz="1800" dirty="0" smtClean="0"/>
              <a:t> </a:t>
            </a:r>
            <a:r>
              <a:rPr lang="hr-HR" sz="1800" dirty="0" err="1" smtClean="0"/>
              <a:t>in</a:t>
            </a:r>
            <a:r>
              <a:rPr lang="hr-HR" sz="1800" dirty="0" smtClean="0"/>
              <a:t> </a:t>
            </a:r>
            <a:r>
              <a:rPr lang="hr-HR" sz="1800" dirty="0" err="1" smtClean="0"/>
              <a:t>games</a:t>
            </a:r>
            <a:r>
              <a:rPr lang="hr-HR" sz="1800" dirty="0" smtClean="0"/>
              <a:t> </a:t>
            </a:r>
            <a:r>
              <a:rPr lang="hr-HR" sz="1800" dirty="0" err="1" smtClean="0"/>
              <a:t>of</a:t>
            </a:r>
            <a:r>
              <a:rPr lang="hr-HR" sz="1800" dirty="0" smtClean="0"/>
              <a:t> </a:t>
            </a:r>
            <a:r>
              <a:rPr lang="hr-HR" sz="1800" dirty="0" err="1" smtClean="0"/>
              <a:t>chance</a:t>
            </a:r>
            <a:r>
              <a:rPr lang="hr-HR" sz="1800" dirty="0" smtClean="0"/>
              <a:t> – igre na sreću s novčanim ulozima</a:t>
            </a:r>
          </a:p>
          <a:p>
            <a:r>
              <a:rPr lang="hr-HR" sz="1800" dirty="0" err="1"/>
              <a:t>p</a:t>
            </a:r>
            <a:r>
              <a:rPr lang="hr-HR" sz="1800" dirty="0" err="1" smtClean="0"/>
              <a:t>ursuant</a:t>
            </a:r>
            <a:r>
              <a:rPr lang="hr-HR" sz="1800" dirty="0" smtClean="0"/>
              <a:t> to – u skladu s</a:t>
            </a:r>
            <a:endParaRPr lang="hr-HR" sz="1800" dirty="0"/>
          </a:p>
          <a:p>
            <a:endParaRPr lang="hr-HR" dirty="0"/>
          </a:p>
        </p:txBody>
      </p:sp>
    </p:spTree>
    <p:extLst>
      <p:ext uri="{BB962C8B-B14F-4D97-AF65-F5344CB8AC3E}">
        <p14:creationId xmlns:p14="http://schemas.microsoft.com/office/powerpoint/2010/main" xmlns="" val="3172831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Relevant</a:t>
            </a:r>
            <a:r>
              <a:rPr lang="hr-HR" dirty="0" smtClean="0"/>
              <a:t> </a:t>
            </a:r>
            <a:r>
              <a:rPr lang="hr-HR" dirty="0" err="1" smtClean="0"/>
              <a:t>terms</a:t>
            </a:r>
            <a:endParaRPr lang="hr-HR" dirty="0"/>
          </a:p>
        </p:txBody>
      </p:sp>
      <p:sp>
        <p:nvSpPr>
          <p:cNvPr id="3" name="Content Placeholder 2"/>
          <p:cNvSpPr>
            <a:spLocks noGrp="1"/>
          </p:cNvSpPr>
          <p:nvPr>
            <p:ph idx="1"/>
          </p:nvPr>
        </p:nvSpPr>
        <p:spPr/>
        <p:txBody>
          <a:bodyPr>
            <a:normAutofit/>
          </a:bodyPr>
          <a:lstStyle/>
          <a:p>
            <a:r>
              <a:rPr lang="hr-HR" sz="2400" dirty="0" err="1" smtClean="0"/>
              <a:t>Information</a:t>
            </a:r>
            <a:r>
              <a:rPr lang="hr-HR" sz="2400" dirty="0" smtClean="0"/>
              <a:t> - podatak</a:t>
            </a:r>
          </a:p>
          <a:p>
            <a:r>
              <a:rPr lang="hr-HR" sz="2400" dirty="0" err="1" smtClean="0"/>
              <a:t>Information</a:t>
            </a:r>
            <a:r>
              <a:rPr lang="hr-HR" sz="2400" dirty="0" smtClean="0"/>
              <a:t> </a:t>
            </a:r>
            <a:r>
              <a:rPr lang="hr-HR" sz="2400" dirty="0" err="1" smtClean="0"/>
              <a:t>society</a:t>
            </a:r>
            <a:r>
              <a:rPr lang="hr-HR" sz="2400" dirty="0" smtClean="0"/>
              <a:t> </a:t>
            </a:r>
            <a:r>
              <a:rPr lang="hr-HR" sz="2400" dirty="0" err="1" smtClean="0"/>
              <a:t>service</a:t>
            </a:r>
            <a:r>
              <a:rPr lang="hr-HR" sz="2400" dirty="0" smtClean="0"/>
              <a:t> – usluga informacijskog društva</a:t>
            </a:r>
          </a:p>
          <a:p>
            <a:r>
              <a:rPr lang="hr-HR" sz="2400" dirty="0" err="1" smtClean="0"/>
              <a:t>Electronic</a:t>
            </a:r>
            <a:r>
              <a:rPr lang="hr-HR" sz="2400" dirty="0" smtClean="0"/>
              <a:t> signature – elektronički potpis</a:t>
            </a:r>
          </a:p>
          <a:p>
            <a:r>
              <a:rPr lang="hr-HR" sz="2400" dirty="0" smtClean="0"/>
              <a:t>Service </a:t>
            </a:r>
            <a:r>
              <a:rPr lang="hr-HR" sz="2400" dirty="0" err="1" smtClean="0"/>
              <a:t>provider</a:t>
            </a:r>
            <a:r>
              <a:rPr lang="hr-HR" sz="2400" dirty="0" smtClean="0"/>
              <a:t> – pružatelj usluge</a:t>
            </a:r>
          </a:p>
          <a:p>
            <a:r>
              <a:rPr lang="hr-HR" sz="2400" dirty="0" err="1" smtClean="0"/>
              <a:t>Recipient</a:t>
            </a:r>
            <a:r>
              <a:rPr lang="hr-HR" sz="2400" dirty="0" smtClean="0"/>
              <a:t> </a:t>
            </a:r>
            <a:r>
              <a:rPr lang="hr-HR" sz="2400" dirty="0" err="1" smtClean="0"/>
              <a:t>of</a:t>
            </a:r>
            <a:r>
              <a:rPr lang="hr-HR" sz="2400" dirty="0" smtClean="0"/>
              <a:t> </a:t>
            </a:r>
            <a:r>
              <a:rPr lang="hr-HR" sz="2400" dirty="0" err="1" smtClean="0"/>
              <a:t>the</a:t>
            </a:r>
            <a:r>
              <a:rPr lang="hr-HR" sz="2400" dirty="0" smtClean="0"/>
              <a:t> </a:t>
            </a:r>
            <a:r>
              <a:rPr lang="hr-HR" sz="2400" dirty="0" err="1" smtClean="0"/>
              <a:t>service</a:t>
            </a:r>
            <a:r>
              <a:rPr lang="hr-HR" sz="2400" dirty="0" smtClean="0"/>
              <a:t> – korisnik usluge</a:t>
            </a:r>
          </a:p>
          <a:p>
            <a:r>
              <a:rPr lang="hr-HR" sz="2400" dirty="0" err="1" smtClean="0"/>
              <a:t>Electonic</a:t>
            </a:r>
            <a:r>
              <a:rPr lang="hr-HR" sz="2400" dirty="0" smtClean="0"/>
              <a:t> </a:t>
            </a:r>
            <a:r>
              <a:rPr lang="hr-HR" sz="2400" dirty="0" err="1" smtClean="0"/>
              <a:t>contracts</a:t>
            </a:r>
            <a:r>
              <a:rPr lang="hr-HR" sz="2400" dirty="0" smtClean="0"/>
              <a:t> – ugovori u elektroničkom obliku</a:t>
            </a:r>
          </a:p>
          <a:p>
            <a:r>
              <a:rPr lang="hr-HR" sz="2400" dirty="0" err="1" smtClean="0"/>
              <a:t>Commercial</a:t>
            </a:r>
            <a:r>
              <a:rPr lang="hr-HR" sz="2400" dirty="0" smtClean="0"/>
              <a:t> </a:t>
            </a:r>
            <a:r>
              <a:rPr lang="hr-HR" sz="2400" dirty="0" err="1" smtClean="0"/>
              <a:t>communication</a:t>
            </a:r>
            <a:r>
              <a:rPr lang="hr-HR" sz="2400" dirty="0" smtClean="0"/>
              <a:t> – komercijalno priopćenje</a:t>
            </a:r>
          </a:p>
          <a:p>
            <a:r>
              <a:rPr lang="hr-HR" sz="2400" dirty="0" err="1" smtClean="0"/>
              <a:t>Consumer</a:t>
            </a:r>
            <a:r>
              <a:rPr lang="hr-HR" sz="2400" dirty="0" smtClean="0"/>
              <a:t> - potrošač</a:t>
            </a:r>
            <a:endParaRPr lang="hr-HR" sz="2400" dirty="0"/>
          </a:p>
        </p:txBody>
      </p:sp>
    </p:spTree>
    <p:extLst>
      <p:ext uri="{BB962C8B-B14F-4D97-AF65-F5344CB8AC3E}">
        <p14:creationId xmlns:p14="http://schemas.microsoft.com/office/powerpoint/2010/main" xmlns="" val="37835399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err="1" smtClean="0"/>
              <a:t>Translate</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paragraph</a:t>
            </a:r>
            <a:r>
              <a:rPr lang="hr-HR" dirty="0" smtClean="0"/>
              <a:t>:</a:t>
            </a:r>
            <a:endParaRPr lang="hr-HR" dirty="0"/>
          </a:p>
        </p:txBody>
      </p:sp>
      <p:sp>
        <p:nvSpPr>
          <p:cNvPr id="3" name="Content Placeholder 2"/>
          <p:cNvSpPr>
            <a:spLocks noGrp="1"/>
          </p:cNvSpPr>
          <p:nvPr>
            <p:ph idx="1"/>
          </p:nvPr>
        </p:nvSpPr>
        <p:spPr/>
        <p:txBody>
          <a:bodyPr/>
          <a:lstStyle/>
          <a:p>
            <a:r>
              <a:rPr lang="en-US" dirty="0"/>
              <a:t>Electronic signature</a:t>
            </a:r>
            <a:r>
              <a:rPr lang="en-US" i="1" dirty="0"/>
              <a:t> </a:t>
            </a:r>
            <a:r>
              <a:rPr lang="en-US" dirty="0"/>
              <a:t>means data in electronic form which are attached to or logically associated with other electronic data and which serve as a method of identification of the signatory and of the credibility of the signed electronic document as defined by a special law. </a:t>
            </a:r>
            <a:endParaRPr lang="hr-HR" dirty="0"/>
          </a:p>
          <a:p>
            <a:endParaRPr lang="hr-HR" dirty="0"/>
          </a:p>
        </p:txBody>
      </p:sp>
    </p:spTree>
    <p:extLst>
      <p:ext uri="{BB962C8B-B14F-4D97-AF65-F5344CB8AC3E}">
        <p14:creationId xmlns:p14="http://schemas.microsoft.com/office/powerpoint/2010/main" xmlns="" val="4511749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en-US" dirty="0" err="1"/>
              <a:t>Elektronički</a:t>
            </a:r>
            <a:r>
              <a:rPr lang="en-US" dirty="0"/>
              <a:t> </a:t>
            </a:r>
            <a:r>
              <a:rPr lang="en-US" dirty="0" err="1"/>
              <a:t>potpis</a:t>
            </a:r>
            <a:r>
              <a:rPr lang="en-US" dirty="0"/>
              <a:t> je </a:t>
            </a:r>
            <a:r>
              <a:rPr lang="en-US" dirty="0" err="1"/>
              <a:t>skup</a:t>
            </a:r>
            <a:r>
              <a:rPr lang="en-US" dirty="0"/>
              <a:t> </a:t>
            </a:r>
            <a:r>
              <a:rPr lang="en-US" dirty="0" err="1"/>
              <a:t>podataka</a:t>
            </a:r>
            <a:r>
              <a:rPr lang="en-US" dirty="0"/>
              <a:t> u </a:t>
            </a:r>
            <a:r>
              <a:rPr lang="en-US" dirty="0" err="1"/>
              <a:t>elektroničkom</a:t>
            </a:r>
            <a:r>
              <a:rPr lang="en-US" dirty="0"/>
              <a:t> </a:t>
            </a:r>
            <a:r>
              <a:rPr lang="en-US" dirty="0" err="1"/>
              <a:t>obliku</a:t>
            </a:r>
            <a:r>
              <a:rPr lang="en-US" dirty="0"/>
              <a:t> </a:t>
            </a:r>
            <a:r>
              <a:rPr lang="en-US" dirty="0" err="1"/>
              <a:t>koji</a:t>
            </a:r>
            <a:r>
              <a:rPr lang="en-US" dirty="0"/>
              <a:t> </a:t>
            </a:r>
            <a:r>
              <a:rPr lang="en-US" dirty="0" err="1"/>
              <a:t>su</a:t>
            </a:r>
            <a:r>
              <a:rPr lang="en-US" dirty="0"/>
              <a:t> </a:t>
            </a:r>
            <a:r>
              <a:rPr lang="en-US" dirty="0" err="1"/>
              <a:t>pridruženi</a:t>
            </a:r>
            <a:r>
              <a:rPr lang="en-US" dirty="0"/>
              <a:t> </a:t>
            </a:r>
            <a:r>
              <a:rPr lang="en-US" dirty="0" err="1"/>
              <a:t>ili</a:t>
            </a:r>
            <a:r>
              <a:rPr lang="en-US" dirty="0"/>
              <a:t> </a:t>
            </a:r>
            <a:r>
              <a:rPr lang="en-US" dirty="0" err="1"/>
              <a:t>su</a:t>
            </a:r>
            <a:r>
              <a:rPr lang="en-US" dirty="0"/>
              <a:t> </a:t>
            </a:r>
            <a:r>
              <a:rPr lang="en-US" dirty="0" err="1"/>
              <a:t>logički</a:t>
            </a:r>
            <a:r>
              <a:rPr lang="en-US" dirty="0"/>
              <a:t> </a:t>
            </a:r>
            <a:r>
              <a:rPr lang="en-US" dirty="0" err="1"/>
              <a:t>povezani</a:t>
            </a:r>
            <a:r>
              <a:rPr lang="en-US" dirty="0"/>
              <a:t> s </a:t>
            </a:r>
            <a:r>
              <a:rPr lang="en-US" dirty="0" err="1"/>
              <a:t>drugim</a:t>
            </a:r>
            <a:r>
              <a:rPr lang="en-US" dirty="0"/>
              <a:t> </a:t>
            </a:r>
            <a:r>
              <a:rPr lang="en-US" dirty="0" err="1"/>
              <a:t>podacima</a:t>
            </a:r>
            <a:r>
              <a:rPr lang="en-US" dirty="0"/>
              <a:t> u </a:t>
            </a:r>
            <a:r>
              <a:rPr lang="en-US" dirty="0" err="1"/>
              <a:t>elektroničkom</a:t>
            </a:r>
            <a:r>
              <a:rPr lang="en-US" dirty="0"/>
              <a:t> </a:t>
            </a:r>
            <a:r>
              <a:rPr lang="en-US" dirty="0" err="1"/>
              <a:t>obliku</a:t>
            </a:r>
            <a:r>
              <a:rPr lang="en-US" dirty="0"/>
              <a:t>, a </a:t>
            </a:r>
            <a:r>
              <a:rPr lang="en-US" dirty="0" err="1"/>
              <a:t>služe</a:t>
            </a:r>
            <a:r>
              <a:rPr lang="en-US" dirty="0"/>
              <a:t> </a:t>
            </a:r>
            <a:r>
              <a:rPr lang="en-US" dirty="0" err="1"/>
              <a:t>za</a:t>
            </a:r>
            <a:r>
              <a:rPr lang="en-US" dirty="0"/>
              <a:t> </a:t>
            </a:r>
            <a:r>
              <a:rPr lang="en-US" dirty="0" err="1"/>
              <a:t>identifikaciju</a:t>
            </a:r>
            <a:r>
              <a:rPr lang="en-US" dirty="0"/>
              <a:t> </a:t>
            </a:r>
            <a:r>
              <a:rPr lang="en-US" dirty="0" err="1"/>
              <a:t>potpisnika</a:t>
            </a:r>
            <a:r>
              <a:rPr lang="en-US" dirty="0"/>
              <a:t> I </a:t>
            </a:r>
            <a:r>
              <a:rPr lang="en-US" dirty="0" err="1"/>
              <a:t>vjerodostojnosti</a:t>
            </a:r>
            <a:r>
              <a:rPr lang="en-US" dirty="0"/>
              <a:t> </a:t>
            </a:r>
            <a:r>
              <a:rPr lang="en-US" dirty="0" err="1"/>
              <a:t>potpisanoga</a:t>
            </a:r>
            <a:r>
              <a:rPr lang="en-US" dirty="0"/>
              <a:t> </a:t>
            </a:r>
            <a:r>
              <a:rPr lang="en-US" dirty="0" err="1"/>
              <a:t>elektroničkog</a:t>
            </a:r>
            <a:r>
              <a:rPr lang="en-US" dirty="0"/>
              <a:t> </a:t>
            </a:r>
            <a:r>
              <a:rPr lang="en-US" dirty="0" err="1"/>
              <a:t>dokumenta</a:t>
            </a:r>
            <a:r>
              <a:rPr lang="en-US" dirty="0"/>
              <a:t>, </a:t>
            </a:r>
            <a:r>
              <a:rPr lang="en-US" dirty="0" err="1"/>
              <a:t>kako</a:t>
            </a:r>
            <a:r>
              <a:rPr lang="en-US" dirty="0"/>
              <a:t> je </a:t>
            </a:r>
            <a:r>
              <a:rPr lang="en-US" dirty="0" err="1"/>
              <a:t>definirano</a:t>
            </a:r>
            <a:r>
              <a:rPr lang="en-US" dirty="0"/>
              <a:t> </a:t>
            </a:r>
            <a:r>
              <a:rPr lang="en-US" dirty="0" err="1"/>
              <a:t>posebnim</a:t>
            </a:r>
            <a:r>
              <a:rPr lang="en-US" dirty="0"/>
              <a:t> </a:t>
            </a:r>
            <a:r>
              <a:rPr lang="en-US" dirty="0" err="1"/>
              <a:t>zakonom</a:t>
            </a:r>
            <a:r>
              <a:rPr lang="en-US" dirty="0"/>
              <a:t>.</a:t>
            </a:r>
            <a:endParaRPr lang="hr-HR" dirty="0"/>
          </a:p>
          <a:p>
            <a:pPr marL="0" indent="0">
              <a:buNone/>
            </a:pPr>
            <a:endParaRPr lang="hr-HR" dirty="0"/>
          </a:p>
        </p:txBody>
      </p:sp>
    </p:spTree>
    <p:extLst>
      <p:ext uri="{BB962C8B-B14F-4D97-AF65-F5344CB8AC3E}">
        <p14:creationId xmlns:p14="http://schemas.microsoft.com/office/powerpoint/2010/main" xmlns="" val="2468990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Part One:</a:t>
            </a:r>
            <a:endParaRPr lang="en-US" dirty="0"/>
          </a:p>
        </p:txBody>
      </p:sp>
      <p:sp>
        <p:nvSpPr>
          <p:cNvPr id="5" name="Subtitle 4"/>
          <p:cNvSpPr>
            <a:spLocks noGrp="1"/>
          </p:cNvSpPr>
          <p:nvPr>
            <p:ph type="subTitle" idx="1"/>
          </p:nvPr>
        </p:nvSpPr>
        <p:spPr/>
        <p:txBody>
          <a:bodyPr/>
          <a:lstStyle/>
          <a:p>
            <a:r>
              <a:rPr lang="hr-HR" dirty="0" smtClean="0"/>
              <a:t>e</a:t>
            </a:r>
            <a:r>
              <a:rPr lang="hr-HR" dirty="0" smtClean="0"/>
              <a:t>-Government</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Comprehension</a:t>
            </a:r>
            <a:r>
              <a:rPr lang="hr-HR" dirty="0" smtClean="0"/>
              <a:t> </a:t>
            </a:r>
            <a:r>
              <a:rPr lang="hr-HR" dirty="0" err="1" smtClean="0"/>
              <a:t>check</a:t>
            </a:r>
            <a:endParaRPr lang="hr-HR" dirty="0"/>
          </a:p>
        </p:txBody>
      </p:sp>
      <p:sp>
        <p:nvSpPr>
          <p:cNvPr id="3" name="Content Placeholder 2"/>
          <p:cNvSpPr>
            <a:spLocks noGrp="1"/>
          </p:cNvSpPr>
          <p:nvPr>
            <p:ph idx="1"/>
          </p:nvPr>
        </p:nvSpPr>
        <p:spPr/>
        <p:txBody>
          <a:bodyPr/>
          <a:lstStyle/>
          <a:p>
            <a:pPr marL="0" indent="0">
              <a:buNone/>
            </a:pPr>
            <a:r>
              <a:rPr lang="hr-HR" dirty="0" err="1" smtClean="0"/>
              <a:t>Read</a:t>
            </a:r>
            <a:r>
              <a:rPr lang="hr-HR" dirty="0" smtClean="0"/>
              <a:t> </a:t>
            </a:r>
            <a:r>
              <a:rPr lang="hr-HR" dirty="0" err="1" smtClean="0"/>
              <a:t>the</a:t>
            </a:r>
            <a:r>
              <a:rPr lang="hr-HR" dirty="0" smtClean="0"/>
              <a:t> </a:t>
            </a:r>
            <a:r>
              <a:rPr lang="hr-HR" dirty="0" err="1" smtClean="0"/>
              <a:t>text</a:t>
            </a:r>
            <a:r>
              <a:rPr lang="hr-HR" dirty="0" smtClean="0"/>
              <a:t> </a:t>
            </a:r>
            <a:r>
              <a:rPr lang="hr-HR" dirty="0" err="1" smtClean="0"/>
              <a:t>and</a:t>
            </a:r>
            <a:r>
              <a:rPr lang="hr-HR" dirty="0" smtClean="0"/>
              <a:t> </a:t>
            </a:r>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p>
          <a:p>
            <a:pPr lvl="0"/>
            <a:endParaRPr lang="hr-HR" dirty="0" smtClean="0"/>
          </a:p>
          <a:p>
            <a:pPr lvl="0"/>
            <a:r>
              <a:rPr lang="en-US" dirty="0" smtClean="0"/>
              <a:t>What </a:t>
            </a:r>
            <a:r>
              <a:rPr lang="en-US" dirty="0"/>
              <a:t>shall the Electronic Commerce Act regulate?</a:t>
            </a:r>
            <a:endParaRPr lang="hr-HR" dirty="0"/>
          </a:p>
          <a:p>
            <a:pPr lvl="0"/>
            <a:r>
              <a:rPr lang="en-US" dirty="0"/>
              <a:t>What is Information Society Service?</a:t>
            </a:r>
            <a:endParaRPr lang="hr-HR" dirty="0"/>
          </a:p>
          <a:p>
            <a:pPr lvl="0"/>
            <a:r>
              <a:rPr lang="en-US" dirty="0"/>
              <a:t>What is electronic signature?</a:t>
            </a:r>
            <a:endParaRPr lang="hr-HR" dirty="0"/>
          </a:p>
          <a:p>
            <a:pPr lvl="0"/>
            <a:r>
              <a:rPr lang="en-US" dirty="0"/>
              <a:t>Who is a service provider?</a:t>
            </a:r>
            <a:endParaRPr lang="hr-HR" dirty="0"/>
          </a:p>
          <a:p>
            <a:pPr lvl="0"/>
            <a:r>
              <a:rPr lang="en-US" dirty="0"/>
              <a:t>Who is a recipient of the service?</a:t>
            </a:r>
            <a:endParaRPr lang="hr-HR" dirty="0"/>
          </a:p>
          <a:p>
            <a:pPr lvl="0"/>
            <a:r>
              <a:rPr lang="en-US" dirty="0"/>
              <a:t>Who is a consumer?</a:t>
            </a:r>
            <a:endParaRPr lang="hr-HR" dirty="0"/>
          </a:p>
          <a:p>
            <a:endParaRPr lang="hr-HR" dirty="0"/>
          </a:p>
        </p:txBody>
      </p:sp>
    </p:spTree>
    <p:extLst>
      <p:ext uri="{BB962C8B-B14F-4D97-AF65-F5344CB8AC3E}">
        <p14:creationId xmlns:p14="http://schemas.microsoft.com/office/powerpoint/2010/main" xmlns="" val="12989079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hr-HR" b="1" dirty="0" smtClean="0"/>
              <a:t/>
            </a:r>
            <a:br>
              <a:rPr lang="hr-HR" b="1" dirty="0" smtClean="0"/>
            </a:br>
            <a:r>
              <a:rPr lang="hr-HR" b="1" dirty="0"/>
              <a:t/>
            </a:r>
            <a:br>
              <a:rPr lang="hr-HR" b="1" dirty="0"/>
            </a:br>
            <a:r>
              <a:rPr lang="en-GB" sz="2200" b="1" dirty="0" smtClean="0"/>
              <a:t>Complete </a:t>
            </a:r>
            <a:r>
              <a:rPr lang="en-GB" sz="2200" b="1" dirty="0"/>
              <a:t>the table with words from the text and their related forms:</a:t>
            </a:r>
            <a:r>
              <a:rPr lang="hr-HR" b="1" dirty="0"/>
              <a:t/>
            </a:r>
            <a:br>
              <a:rPr lang="hr-HR" b="1" dirty="0"/>
            </a:br>
            <a:endParaRPr lang="hr-H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865599199"/>
              </p:ext>
            </p:extLst>
          </p:nvPr>
        </p:nvGraphicFramePr>
        <p:xfrm>
          <a:off x="457200" y="1935163"/>
          <a:ext cx="8229600" cy="22250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lnSpc>
                          <a:spcPct val="115000"/>
                        </a:lnSpc>
                        <a:spcAft>
                          <a:spcPts val="1000"/>
                        </a:spcAft>
                      </a:pPr>
                      <a:r>
                        <a:rPr lang="en-US" sz="1100" b="1" dirty="0">
                          <a:effectLst/>
                          <a:latin typeface="Calibri"/>
                          <a:ea typeface="Calibri"/>
                          <a:cs typeface="Times New Roman"/>
                        </a:rPr>
                        <a:t>VERB</a:t>
                      </a:r>
                      <a:endParaRPr lang="hr-HR" sz="1100" dirty="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US" sz="1100" b="1">
                          <a:effectLst/>
                          <a:latin typeface="Calibri"/>
                          <a:ea typeface="Calibri"/>
                          <a:cs typeface="Times New Roman"/>
                        </a:rPr>
                        <a:t>NOUN</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US" sz="1100" b="1">
                          <a:effectLst/>
                          <a:latin typeface="Calibri"/>
                          <a:ea typeface="Calibri"/>
                          <a:cs typeface="Times New Roman"/>
                        </a:rPr>
                        <a:t>ADJECTIVE</a:t>
                      </a:r>
                      <a:endParaRPr lang="hr-HR" sz="1100">
                        <a:effectLst/>
                        <a:latin typeface="Calibri"/>
                        <a:ea typeface="Calibri"/>
                        <a:cs typeface="Times New Roman"/>
                      </a:endParaRPr>
                    </a:p>
                  </a:txBody>
                  <a:tcPr marL="63500" marR="63500" marT="63500" marB="63500"/>
                </a:tc>
              </a:tr>
              <a:tr h="370840">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US" sz="1100">
                          <a:effectLst/>
                          <a:latin typeface="Calibri"/>
                          <a:ea typeface="Calibri"/>
                          <a:cs typeface="Times New Roman"/>
                        </a:rPr>
                        <a:t>provision</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r>
              <a:tr h="370840">
                <a:tc>
                  <a:txBody>
                    <a:bodyPr/>
                    <a:lstStyle/>
                    <a:p>
                      <a:pPr algn="ctr">
                        <a:lnSpc>
                          <a:spcPct val="115000"/>
                        </a:lnSpc>
                        <a:spcAft>
                          <a:spcPts val="1000"/>
                        </a:spcAft>
                      </a:pPr>
                      <a:r>
                        <a:rPr lang="en-US" sz="1100">
                          <a:effectLst/>
                          <a:latin typeface="Calibri"/>
                          <a:ea typeface="Calibri"/>
                          <a:cs typeface="Times New Roman"/>
                        </a:rPr>
                        <a:t>apply</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r>
              <a:tr h="370840">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US" sz="1100">
                          <a:effectLst/>
                          <a:latin typeface="Calibri"/>
                          <a:ea typeface="Calibri"/>
                          <a:cs typeface="Times New Roman"/>
                        </a:rPr>
                        <a:t>recipient</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r>
              <a:tr h="370840">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US" sz="1100">
                          <a:effectLst/>
                          <a:latin typeface="Calibri"/>
                          <a:ea typeface="Calibri"/>
                          <a:cs typeface="Times New Roman"/>
                        </a:rPr>
                        <a:t>regulated</a:t>
                      </a:r>
                      <a:endParaRPr lang="hr-HR" sz="1100">
                        <a:effectLst/>
                        <a:latin typeface="Calibri"/>
                        <a:ea typeface="Calibri"/>
                        <a:cs typeface="Times New Roman"/>
                      </a:endParaRPr>
                    </a:p>
                  </a:txBody>
                  <a:tcPr marL="63500" marR="63500" marT="63500" marB="63500"/>
                </a:tc>
              </a:tr>
              <a:tr h="370840">
                <a:tc>
                  <a:txBody>
                    <a:bodyPr/>
                    <a:lstStyle/>
                    <a:p>
                      <a:pPr algn="ctr">
                        <a:lnSpc>
                          <a:spcPct val="115000"/>
                        </a:lnSpc>
                        <a:spcAft>
                          <a:spcPts val="1000"/>
                        </a:spcAft>
                      </a:pPr>
                      <a:r>
                        <a:rPr lang="en-US" sz="1100">
                          <a:effectLst/>
                          <a:latin typeface="Calibri"/>
                          <a:ea typeface="Calibri"/>
                          <a:cs typeface="Times New Roman"/>
                        </a:rPr>
                        <a:t>constitute</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a:effectLst/>
                          <a:latin typeface="Calibri"/>
                          <a:ea typeface="Calibri"/>
                          <a:cs typeface="Times New Roman"/>
                        </a:rPr>
                        <a:t> </a:t>
                      </a:r>
                      <a:endParaRPr lang="hr-HR" sz="1100">
                        <a:effectLst/>
                        <a:latin typeface="Calibri"/>
                        <a:ea typeface="Calibri"/>
                        <a:cs typeface="Times New Roman"/>
                      </a:endParaRPr>
                    </a:p>
                  </a:txBody>
                  <a:tcPr marL="63500" marR="63500" marT="63500" marB="63500"/>
                </a:tc>
                <a:tc>
                  <a:txBody>
                    <a:bodyPr/>
                    <a:lstStyle/>
                    <a:p>
                      <a:pPr algn="ctr">
                        <a:lnSpc>
                          <a:spcPct val="115000"/>
                        </a:lnSpc>
                        <a:spcAft>
                          <a:spcPts val="1000"/>
                        </a:spcAft>
                      </a:pPr>
                      <a:r>
                        <a:rPr lang="en-GB" sz="1200" dirty="0">
                          <a:effectLst/>
                          <a:latin typeface="Calibri"/>
                          <a:ea typeface="Calibri"/>
                          <a:cs typeface="Times New Roman"/>
                        </a:rPr>
                        <a:t> </a:t>
                      </a:r>
                      <a:endParaRPr lang="hr-HR" sz="1100" dirty="0">
                        <a:effectLst/>
                        <a:latin typeface="Calibri"/>
                        <a:ea typeface="Calibri"/>
                        <a:cs typeface="Times New Roman"/>
                      </a:endParaRPr>
                    </a:p>
                  </a:txBody>
                  <a:tcPr marL="63500" marR="63500" marT="63500" marB="63500"/>
                </a:tc>
              </a:tr>
            </a:tbl>
          </a:graphicData>
        </a:graphic>
      </p:graphicFrame>
    </p:spTree>
    <p:extLst>
      <p:ext uri="{BB962C8B-B14F-4D97-AF65-F5344CB8AC3E}">
        <p14:creationId xmlns:p14="http://schemas.microsoft.com/office/powerpoint/2010/main" xmlns="" val="1310044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Collocations</a:t>
            </a:r>
            <a:r>
              <a:rPr lang="hr-HR" dirty="0" smtClean="0"/>
              <a:t> </a:t>
            </a:r>
            <a:r>
              <a:rPr lang="hr-HR" dirty="0" err="1" smtClean="0"/>
              <a:t>with</a:t>
            </a:r>
            <a:r>
              <a:rPr lang="hr-HR" dirty="0" smtClean="0"/>
              <a:t> </a:t>
            </a:r>
            <a:r>
              <a:rPr lang="hr-HR" dirty="0" err="1" smtClean="0"/>
              <a:t>adjectives</a:t>
            </a:r>
            <a:endParaRPr lang="hr-HR" dirty="0"/>
          </a:p>
        </p:txBody>
      </p:sp>
      <p:sp>
        <p:nvSpPr>
          <p:cNvPr id="3" name="Content Placeholder 2"/>
          <p:cNvSpPr>
            <a:spLocks noGrp="1"/>
          </p:cNvSpPr>
          <p:nvPr>
            <p:ph idx="1"/>
          </p:nvPr>
        </p:nvSpPr>
        <p:spPr/>
        <p:txBody>
          <a:bodyPr/>
          <a:lstStyle/>
          <a:p>
            <a:r>
              <a:rPr lang="hr-HR" dirty="0" err="1" smtClean="0"/>
              <a:t>Which</a:t>
            </a:r>
            <a:r>
              <a:rPr lang="hr-HR" dirty="0" smtClean="0"/>
              <a:t> </a:t>
            </a:r>
            <a:r>
              <a:rPr lang="hr-HR" dirty="0" err="1" smtClean="0"/>
              <a:t>collocations</a:t>
            </a:r>
            <a:r>
              <a:rPr lang="hr-HR" dirty="0" smtClean="0"/>
              <a:t> </a:t>
            </a:r>
            <a:r>
              <a:rPr lang="hr-HR" dirty="0" err="1" smtClean="0"/>
              <a:t>with</a:t>
            </a:r>
            <a:r>
              <a:rPr lang="hr-HR" dirty="0" smtClean="0"/>
              <a:t> </a:t>
            </a:r>
            <a:r>
              <a:rPr lang="hr-HR" dirty="0" err="1" smtClean="0"/>
              <a:t>the</a:t>
            </a:r>
            <a:r>
              <a:rPr lang="hr-HR" dirty="0" smtClean="0"/>
              <a:t> </a:t>
            </a:r>
            <a:r>
              <a:rPr lang="hr-HR" dirty="0" err="1" smtClean="0"/>
              <a:t>adjectives</a:t>
            </a:r>
            <a:r>
              <a:rPr lang="hr-HR" dirty="0" smtClean="0"/>
              <a:t> </a:t>
            </a:r>
            <a:r>
              <a:rPr lang="hr-HR" dirty="0" err="1" smtClean="0"/>
              <a:t>from</a:t>
            </a:r>
            <a:r>
              <a:rPr lang="hr-HR" dirty="0" smtClean="0"/>
              <a:t> </a:t>
            </a:r>
            <a:r>
              <a:rPr lang="hr-HR" dirty="0" err="1" smtClean="0"/>
              <a:t>the</a:t>
            </a:r>
            <a:r>
              <a:rPr lang="hr-HR" dirty="0" smtClean="0"/>
              <a:t> </a:t>
            </a:r>
            <a:r>
              <a:rPr lang="hr-HR" dirty="0" err="1" smtClean="0"/>
              <a:t>previous</a:t>
            </a:r>
            <a:r>
              <a:rPr lang="hr-HR" dirty="0" smtClean="0"/>
              <a:t> </a:t>
            </a:r>
            <a:r>
              <a:rPr lang="hr-HR" dirty="0" err="1" smtClean="0"/>
              <a:t>exercise</a:t>
            </a:r>
            <a:r>
              <a:rPr lang="hr-HR" dirty="0" smtClean="0"/>
              <a:t> </a:t>
            </a:r>
            <a:r>
              <a:rPr lang="hr-HR" dirty="0" err="1" smtClean="0"/>
              <a:t>can</a:t>
            </a:r>
            <a:r>
              <a:rPr lang="hr-HR" dirty="0" smtClean="0"/>
              <a:t> </a:t>
            </a:r>
            <a:r>
              <a:rPr lang="hr-HR" dirty="0" err="1" smtClean="0"/>
              <a:t>you</a:t>
            </a:r>
            <a:r>
              <a:rPr lang="hr-HR" dirty="0" smtClean="0"/>
              <a:t> </a:t>
            </a:r>
            <a:r>
              <a:rPr lang="hr-HR" dirty="0" err="1" smtClean="0"/>
              <a:t>think</a:t>
            </a:r>
            <a:r>
              <a:rPr lang="hr-HR" dirty="0" smtClean="0"/>
              <a:t> </a:t>
            </a:r>
            <a:r>
              <a:rPr lang="hr-HR" dirty="0" err="1" smtClean="0"/>
              <a:t>of</a:t>
            </a:r>
            <a:r>
              <a:rPr lang="hr-HR" dirty="0" smtClean="0"/>
              <a:t>?</a:t>
            </a:r>
          </a:p>
          <a:p>
            <a:pPr marL="0" indent="0">
              <a:buNone/>
            </a:pPr>
            <a:r>
              <a:rPr lang="hr-HR" dirty="0" err="1"/>
              <a:t>p</a:t>
            </a:r>
            <a:r>
              <a:rPr lang="hr-HR" dirty="0" err="1" smtClean="0"/>
              <a:t>rovisional</a:t>
            </a:r>
            <a:r>
              <a:rPr lang="hr-HR" dirty="0" smtClean="0"/>
              <a:t> ______________</a:t>
            </a:r>
          </a:p>
          <a:p>
            <a:pPr marL="0" indent="0">
              <a:buNone/>
            </a:pPr>
            <a:r>
              <a:rPr lang="hr-HR" dirty="0" err="1"/>
              <a:t>a</a:t>
            </a:r>
            <a:r>
              <a:rPr lang="hr-HR" dirty="0" err="1" smtClean="0"/>
              <a:t>pplicable</a:t>
            </a:r>
            <a:r>
              <a:rPr lang="hr-HR" dirty="0" smtClean="0"/>
              <a:t> _______________</a:t>
            </a:r>
          </a:p>
          <a:p>
            <a:pPr marL="0" indent="0">
              <a:buNone/>
            </a:pPr>
            <a:r>
              <a:rPr lang="hr-HR" dirty="0" smtClean="0"/>
              <a:t>___________ </a:t>
            </a:r>
            <a:r>
              <a:rPr lang="hr-HR" dirty="0" err="1" smtClean="0"/>
              <a:t>receivable</a:t>
            </a:r>
            <a:endParaRPr lang="hr-HR" dirty="0" smtClean="0"/>
          </a:p>
          <a:p>
            <a:pPr marL="0" indent="0">
              <a:buNone/>
            </a:pPr>
            <a:r>
              <a:rPr lang="hr-HR" dirty="0" err="1" smtClean="0"/>
              <a:t>regulated</a:t>
            </a:r>
            <a:r>
              <a:rPr lang="hr-HR" dirty="0" smtClean="0"/>
              <a:t> ________________</a:t>
            </a:r>
          </a:p>
          <a:p>
            <a:pPr marL="0" indent="0">
              <a:buNone/>
            </a:pPr>
            <a:r>
              <a:rPr lang="hr-HR" dirty="0" err="1"/>
              <a:t>c</a:t>
            </a:r>
            <a:r>
              <a:rPr lang="hr-HR" dirty="0" err="1" smtClean="0"/>
              <a:t>onstitutional</a:t>
            </a:r>
            <a:r>
              <a:rPr lang="hr-HR" dirty="0" smtClean="0"/>
              <a:t> ____________</a:t>
            </a:r>
          </a:p>
          <a:p>
            <a:pPr marL="0" indent="0">
              <a:buNone/>
            </a:pPr>
            <a:endParaRPr lang="hr-HR" dirty="0"/>
          </a:p>
        </p:txBody>
      </p:sp>
    </p:spTree>
    <p:extLst>
      <p:ext uri="{BB962C8B-B14F-4D97-AF65-F5344CB8AC3E}">
        <p14:creationId xmlns:p14="http://schemas.microsoft.com/office/powerpoint/2010/main" xmlns="" val="15102635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hr-HR" dirty="0" err="1"/>
              <a:t>p</a:t>
            </a:r>
            <a:r>
              <a:rPr lang="hr-HR" dirty="0" err="1" smtClean="0"/>
              <a:t>rovisional</a:t>
            </a:r>
            <a:r>
              <a:rPr lang="hr-HR" dirty="0" smtClean="0"/>
              <a:t> </a:t>
            </a:r>
            <a:r>
              <a:rPr lang="hr-HR" dirty="0" err="1" smtClean="0"/>
              <a:t>accounts</a:t>
            </a:r>
            <a:r>
              <a:rPr lang="hr-HR" dirty="0" smtClean="0"/>
              <a:t> – privremena financijska izvješća, privremena računovodstvena dokumentacija</a:t>
            </a:r>
          </a:p>
          <a:p>
            <a:r>
              <a:rPr lang="hr-HR" dirty="0" err="1"/>
              <a:t>a</a:t>
            </a:r>
            <a:r>
              <a:rPr lang="hr-HR" dirty="0" err="1" smtClean="0"/>
              <a:t>ccounts</a:t>
            </a:r>
            <a:r>
              <a:rPr lang="hr-HR" dirty="0" smtClean="0"/>
              <a:t> </a:t>
            </a:r>
            <a:r>
              <a:rPr lang="hr-HR" dirty="0" err="1" smtClean="0"/>
              <a:t>receivable</a:t>
            </a:r>
            <a:r>
              <a:rPr lang="hr-HR" dirty="0" smtClean="0"/>
              <a:t> – potraživanja od kupaca / </a:t>
            </a:r>
            <a:r>
              <a:rPr lang="hr-HR" dirty="0" err="1" smtClean="0"/>
              <a:t>accounts</a:t>
            </a:r>
            <a:r>
              <a:rPr lang="hr-HR" dirty="0" smtClean="0"/>
              <a:t> </a:t>
            </a:r>
            <a:r>
              <a:rPr lang="hr-HR" dirty="0" err="1" smtClean="0"/>
              <a:t>payable</a:t>
            </a:r>
            <a:r>
              <a:rPr lang="hr-HR" dirty="0" smtClean="0"/>
              <a:t> – naplata računa</a:t>
            </a:r>
          </a:p>
          <a:p>
            <a:r>
              <a:rPr lang="hr-HR" dirty="0" err="1"/>
              <a:t>c</a:t>
            </a:r>
            <a:r>
              <a:rPr lang="hr-HR" dirty="0" err="1" smtClean="0"/>
              <a:t>redit</a:t>
            </a:r>
            <a:r>
              <a:rPr lang="hr-HR" dirty="0" smtClean="0"/>
              <a:t> </a:t>
            </a:r>
            <a:r>
              <a:rPr lang="hr-HR" dirty="0" err="1" smtClean="0"/>
              <a:t>card</a:t>
            </a:r>
            <a:r>
              <a:rPr lang="hr-HR" dirty="0" smtClean="0"/>
              <a:t> </a:t>
            </a:r>
            <a:r>
              <a:rPr lang="hr-HR" dirty="0" err="1" smtClean="0"/>
              <a:t>receivables</a:t>
            </a:r>
            <a:r>
              <a:rPr lang="hr-HR" dirty="0" smtClean="0"/>
              <a:t> – potraživanja po kreditnim karticama</a:t>
            </a:r>
          </a:p>
          <a:p>
            <a:r>
              <a:rPr lang="hr-HR" dirty="0" err="1"/>
              <a:t>a</a:t>
            </a:r>
            <a:r>
              <a:rPr lang="hr-HR" dirty="0" err="1" smtClean="0"/>
              <a:t>mounts</a:t>
            </a:r>
            <a:r>
              <a:rPr lang="hr-HR" dirty="0" smtClean="0"/>
              <a:t> </a:t>
            </a:r>
            <a:r>
              <a:rPr lang="hr-HR" dirty="0" err="1" smtClean="0"/>
              <a:t>receivable</a:t>
            </a:r>
            <a:r>
              <a:rPr lang="hr-HR" dirty="0" smtClean="0"/>
              <a:t> – iznos potraživanja</a:t>
            </a:r>
          </a:p>
          <a:p>
            <a:r>
              <a:rPr lang="hr-HR" dirty="0" err="1"/>
              <a:t>i</a:t>
            </a:r>
            <a:r>
              <a:rPr lang="hr-HR" dirty="0" err="1" smtClean="0"/>
              <a:t>nterest</a:t>
            </a:r>
            <a:r>
              <a:rPr lang="hr-HR" dirty="0" smtClean="0"/>
              <a:t> </a:t>
            </a:r>
            <a:r>
              <a:rPr lang="hr-HR" dirty="0" err="1" smtClean="0"/>
              <a:t>receivable</a:t>
            </a:r>
            <a:r>
              <a:rPr lang="hr-HR" dirty="0" smtClean="0"/>
              <a:t> – naplativa kamata</a:t>
            </a:r>
          </a:p>
          <a:p>
            <a:endParaRPr lang="hr-HR" dirty="0"/>
          </a:p>
        </p:txBody>
      </p:sp>
    </p:spTree>
    <p:extLst>
      <p:ext uri="{BB962C8B-B14F-4D97-AF65-F5344CB8AC3E}">
        <p14:creationId xmlns:p14="http://schemas.microsoft.com/office/powerpoint/2010/main" xmlns="" val="1321305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Account</a:t>
            </a:r>
            <a:endParaRPr lang="en-US" dirty="0"/>
          </a:p>
        </p:txBody>
      </p:sp>
      <p:sp>
        <p:nvSpPr>
          <p:cNvPr id="3" name="Content Placeholder 2"/>
          <p:cNvSpPr>
            <a:spLocks noGrp="1"/>
          </p:cNvSpPr>
          <p:nvPr>
            <p:ph idx="1"/>
          </p:nvPr>
        </p:nvSpPr>
        <p:spPr/>
        <p:txBody>
          <a:bodyPr/>
          <a:lstStyle/>
          <a:p>
            <a:r>
              <a:rPr lang="hr-HR" dirty="0" smtClean="0"/>
              <a:t>Business account</a:t>
            </a:r>
          </a:p>
          <a:p>
            <a:r>
              <a:rPr lang="hr-HR" dirty="0" smtClean="0"/>
              <a:t>Current account</a:t>
            </a:r>
          </a:p>
          <a:p>
            <a:r>
              <a:rPr lang="hr-HR" dirty="0" smtClean="0"/>
              <a:t>Foreign currency account</a:t>
            </a:r>
          </a:p>
          <a:p>
            <a:r>
              <a:rPr lang="hr-HR" dirty="0" smtClean="0"/>
              <a:t>Transfer account</a:t>
            </a:r>
          </a:p>
          <a:p>
            <a:r>
              <a:rPr lang="hr-HR" dirty="0" smtClean="0"/>
              <a:t>Savings account</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2000" b="1" dirty="0"/>
              <a:t>Match the verbs in the left column with the nouns in the right column:</a:t>
            </a:r>
            <a:endParaRPr lang="hr-HR" sz="2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4021222636"/>
              </p:ext>
            </p:extLst>
          </p:nvPr>
        </p:nvGraphicFramePr>
        <p:xfrm>
          <a:off x="457200" y="1935163"/>
          <a:ext cx="8229600" cy="40792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bear</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data</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receive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contract</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a:effectLst/>
                          <a:latin typeface="Times New Roman"/>
                          <a:ea typeface="Calibri"/>
                          <a:cs typeface="Times New Roman"/>
                        </a:rPr>
                        <a:t>provide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meaning</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archive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respective</a:t>
                      </a:r>
                      <a:r>
                        <a:rPr lang="hr-HR" sz="1200" dirty="0">
                          <a:effectLst/>
                          <a:latin typeface="Times New Roman"/>
                          <a:ea typeface="Calibri"/>
                          <a:cs typeface="Times New Roman"/>
                        </a:rPr>
                        <a:t> </a:t>
                      </a:r>
                      <a:r>
                        <a:rPr lang="hr-HR" sz="1200" dirty="0" err="1">
                          <a:effectLst/>
                          <a:latin typeface="Times New Roman"/>
                          <a:ea typeface="Calibri"/>
                          <a:cs typeface="Times New Roman"/>
                        </a:rPr>
                        <a:t>areas</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conclude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Calibri"/>
                          <a:cs typeface="Times New Roman"/>
                        </a:rPr>
                        <a:t>act</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promote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access</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exercise</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message</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allow</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services</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adopt</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profession</a:t>
                      </a:r>
                      <a:endParaRPr lang="hr-HR" sz="1100" dirty="0">
                        <a:effectLst/>
                        <a:latin typeface="Calibri"/>
                        <a:ea typeface="Calibri"/>
                        <a:cs typeface="Times New Roman"/>
                      </a:endParaRPr>
                    </a:p>
                  </a:txBody>
                  <a:tcPr marL="63500" marR="63500" marT="63500" marB="63500"/>
                </a:tc>
              </a:tr>
              <a:tr h="370840">
                <a:tc>
                  <a:txBody>
                    <a:bodyPr/>
                    <a:lstStyle/>
                    <a:p>
                      <a:pPr marL="0" lvl="0" indent="0">
                        <a:lnSpc>
                          <a:spcPct val="115000"/>
                        </a:lnSpc>
                        <a:spcAft>
                          <a:spcPts val="800"/>
                        </a:spcAft>
                        <a:buFont typeface="+mj-lt"/>
                        <a:buNone/>
                      </a:pPr>
                      <a:r>
                        <a:rPr lang="hr-HR" sz="1200" dirty="0" err="1">
                          <a:effectLst/>
                          <a:latin typeface="Times New Roman"/>
                          <a:ea typeface="Times New Roman"/>
                          <a:cs typeface="Times New Roman"/>
                        </a:rPr>
                        <a:t>regulate</a:t>
                      </a:r>
                      <a:r>
                        <a:rPr lang="hr-HR" sz="1200" dirty="0">
                          <a:effectLst/>
                          <a:latin typeface="Times New Roman"/>
                          <a:ea typeface="Times New Roman"/>
                          <a:cs typeface="Times New Roman"/>
                        </a:rPr>
                        <a:t> </a:t>
                      </a:r>
                      <a:endParaRPr lang="hr-HR" sz="1100" dirty="0">
                        <a:effectLst/>
                        <a:latin typeface="Calibri"/>
                        <a:ea typeface="Calibri"/>
                        <a:cs typeface="Times New Roman"/>
                      </a:endParaRPr>
                    </a:p>
                  </a:txBody>
                  <a:tcPr marL="63500" marR="63500" marT="63500" marB="63500"/>
                </a:tc>
                <a:tc>
                  <a:txBody>
                    <a:bodyPr/>
                    <a:lstStyle/>
                    <a:p>
                      <a:pPr marL="0" lvl="0" indent="0">
                        <a:lnSpc>
                          <a:spcPct val="115000"/>
                        </a:lnSpc>
                        <a:spcAft>
                          <a:spcPts val="800"/>
                        </a:spcAft>
                        <a:buFont typeface="+mj-lt"/>
                        <a:buNone/>
                      </a:pPr>
                      <a:r>
                        <a:rPr lang="hr-HR" sz="1200" dirty="0">
                          <a:effectLst/>
                          <a:latin typeface="Times New Roman"/>
                          <a:ea typeface="Times New Roman"/>
                          <a:cs typeface="Times New Roman"/>
                        </a:rPr>
                        <a:t>image</a:t>
                      </a:r>
                      <a:endParaRPr lang="hr-HR" sz="1100" dirty="0">
                        <a:effectLst/>
                        <a:latin typeface="Calibri"/>
                        <a:ea typeface="Calibri"/>
                        <a:cs typeface="Times New Roman"/>
                      </a:endParaRPr>
                    </a:p>
                  </a:txBody>
                  <a:tcPr marL="63500" marR="63500" marT="63500" marB="63500"/>
                </a:tc>
              </a:tr>
              <a:tr h="370840">
                <a:tc>
                  <a:txBody>
                    <a:bodyPr/>
                    <a:lstStyle/>
                    <a:p>
                      <a:endParaRPr lang="hr-HR"/>
                    </a:p>
                  </a:txBody>
                  <a:tcPr/>
                </a:tc>
                <a:tc>
                  <a:txBody>
                    <a:bodyPr/>
                    <a:lstStyle/>
                    <a:p>
                      <a:endParaRPr lang="hr-HR"/>
                    </a:p>
                  </a:txBody>
                  <a:tcPr/>
                </a:tc>
              </a:tr>
            </a:tbl>
          </a:graphicData>
        </a:graphic>
      </p:graphicFrame>
    </p:spTree>
    <p:extLst>
      <p:ext uri="{BB962C8B-B14F-4D97-AF65-F5344CB8AC3E}">
        <p14:creationId xmlns:p14="http://schemas.microsoft.com/office/powerpoint/2010/main" xmlns="" val="3917939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the</a:t>
            </a:r>
            <a:r>
              <a:rPr lang="hr-HR" dirty="0" smtClean="0"/>
              <a:t> </a:t>
            </a:r>
            <a:r>
              <a:rPr lang="hr-HR" dirty="0" err="1" smtClean="0"/>
              <a:t>collocations</a:t>
            </a:r>
            <a:r>
              <a:rPr lang="hr-HR" dirty="0" smtClean="0"/>
              <a:t>:</a:t>
            </a:r>
            <a:endParaRPr lang="hr-HR" dirty="0"/>
          </a:p>
        </p:txBody>
      </p:sp>
      <p:sp>
        <p:nvSpPr>
          <p:cNvPr id="3" name="Content Placeholder 2"/>
          <p:cNvSpPr>
            <a:spLocks noGrp="1"/>
          </p:cNvSpPr>
          <p:nvPr>
            <p:ph idx="1"/>
          </p:nvPr>
        </p:nvSpPr>
        <p:spPr/>
        <p:txBody>
          <a:bodyPr>
            <a:normAutofit/>
          </a:bodyPr>
          <a:lstStyle/>
          <a:p>
            <a:r>
              <a:rPr lang="hr-HR" sz="2000" dirty="0"/>
              <a:t>t</a:t>
            </a:r>
            <a:r>
              <a:rPr lang="hr-HR" sz="2000" dirty="0" smtClean="0"/>
              <a:t>o </a:t>
            </a:r>
            <a:r>
              <a:rPr lang="hr-HR" sz="2000" dirty="0" err="1" smtClean="0"/>
              <a:t>bear</a:t>
            </a:r>
            <a:r>
              <a:rPr lang="hr-HR" sz="2000" dirty="0" smtClean="0"/>
              <a:t> </a:t>
            </a:r>
            <a:r>
              <a:rPr lang="hr-HR" sz="2000" dirty="0" err="1" smtClean="0"/>
              <a:t>meaning</a:t>
            </a:r>
            <a:endParaRPr lang="hr-HR" sz="2000" dirty="0" smtClean="0"/>
          </a:p>
          <a:p>
            <a:r>
              <a:rPr lang="hr-HR" sz="2000" dirty="0"/>
              <a:t>t</a:t>
            </a:r>
            <a:r>
              <a:rPr lang="hr-HR" sz="2000" dirty="0" smtClean="0"/>
              <a:t>o </a:t>
            </a:r>
            <a:r>
              <a:rPr lang="hr-HR" sz="2000" dirty="0" err="1" smtClean="0"/>
              <a:t>receive</a:t>
            </a:r>
            <a:r>
              <a:rPr lang="hr-HR" sz="2000" dirty="0" smtClean="0"/>
              <a:t> a </a:t>
            </a:r>
            <a:r>
              <a:rPr lang="hr-HR" sz="2000" dirty="0" err="1" smtClean="0"/>
              <a:t>message</a:t>
            </a:r>
            <a:endParaRPr lang="hr-HR" sz="2000" dirty="0" smtClean="0"/>
          </a:p>
          <a:p>
            <a:r>
              <a:rPr lang="hr-HR" sz="2000" dirty="0"/>
              <a:t>t</a:t>
            </a:r>
            <a:r>
              <a:rPr lang="hr-HR" sz="2000" dirty="0" smtClean="0"/>
              <a:t>o provide </a:t>
            </a:r>
            <a:r>
              <a:rPr lang="hr-HR" sz="2000" dirty="0" err="1" smtClean="0"/>
              <a:t>services</a:t>
            </a:r>
            <a:endParaRPr lang="hr-HR" sz="2000" dirty="0" smtClean="0"/>
          </a:p>
          <a:p>
            <a:r>
              <a:rPr lang="hr-HR" sz="2000" dirty="0"/>
              <a:t>t</a:t>
            </a:r>
            <a:r>
              <a:rPr lang="hr-HR" sz="2000" dirty="0" smtClean="0"/>
              <a:t>o archive </a:t>
            </a:r>
            <a:r>
              <a:rPr lang="hr-HR" sz="2000" dirty="0" smtClean="0"/>
              <a:t>data</a:t>
            </a:r>
            <a:endParaRPr lang="hr-HR" sz="2000" dirty="0" smtClean="0"/>
          </a:p>
          <a:p>
            <a:r>
              <a:rPr lang="hr-HR" sz="2000" dirty="0"/>
              <a:t>t</a:t>
            </a:r>
            <a:r>
              <a:rPr lang="hr-HR" sz="2000" dirty="0" smtClean="0"/>
              <a:t>o </a:t>
            </a:r>
            <a:r>
              <a:rPr lang="hr-HR" sz="2000" dirty="0" err="1" smtClean="0"/>
              <a:t>conclude</a:t>
            </a:r>
            <a:r>
              <a:rPr lang="hr-HR" sz="2000" dirty="0" smtClean="0"/>
              <a:t> a </a:t>
            </a:r>
            <a:r>
              <a:rPr lang="hr-HR" sz="2000" dirty="0" err="1" smtClean="0"/>
              <a:t>contract</a:t>
            </a:r>
            <a:endParaRPr lang="hr-HR" sz="2000" dirty="0" smtClean="0"/>
          </a:p>
          <a:p>
            <a:r>
              <a:rPr lang="hr-HR" sz="2000" dirty="0"/>
              <a:t>t</a:t>
            </a:r>
            <a:r>
              <a:rPr lang="hr-HR" sz="2000" dirty="0" smtClean="0"/>
              <a:t>o </a:t>
            </a:r>
            <a:r>
              <a:rPr lang="hr-HR" sz="2000" dirty="0" err="1" smtClean="0"/>
              <a:t>promote</a:t>
            </a:r>
            <a:r>
              <a:rPr lang="hr-HR" sz="2000" dirty="0" smtClean="0"/>
              <a:t> </a:t>
            </a:r>
            <a:r>
              <a:rPr lang="hr-HR" sz="2000" dirty="0" err="1" smtClean="0"/>
              <a:t>an</a:t>
            </a:r>
            <a:r>
              <a:rPr lang="hr-HR" sz="2000" dirty="0" smtClean="0"/>
              <a:t> image</a:t>
            </a:r>
          </a:p>
          <a:p>
            <a:r>
              <a:rPr lang="hr-HR" sz="2000" dirty="0"/>
              <a:t>t</a:t>
            </a:r>
            <a:r>
              <a:rPr lang="hr-HR" sz="2000" dirty="0" smtClean="0"/>
              <a:t>o </a:t>
            </a:r>
            <a:r>
              <a:rPr lang="hr-HR" sz="2000" dirty="0" err="1" smtClean="0"/>
              <a:t>exercise</a:t>
            </a:r>
            <a:r>
              <a:rPr lang="hr-HR" sz="2000" dirty="0" smtClean="0"/>
              <a:t> </a:t>
            </a:r>
            <a:r>
              <a:rPr lang="hr-HR" sz="2000" dirty="0" err="1" smtClean="0"/>
              <a:t>profession</a:t>
            </a:r>
            <a:endParaRPr lang="hr-HR" sz="2000" dirty="0" smtClean="0"/>
          </a:p>
          <a:p>
            <a:r>
              <a:rPr lang="hr-HR" sz="2000" dirty="0"/>
              <a:t>t</a:t>
            </a:r>
            <a:r>
              <a:rPr lang="hr-HR" sz="2000" dirty="0" smtClean="0"/>
              <a:t>o </a:t>
            </a:r>
            <a:r>
              <a:rPr lang="hr-HR" sz="2000" dirty="0" err="1" smtClean="0"/>
              <a:t>allow</a:t>
            </a:r>
            <a:r>
              <a:rPr lang="hr-HR" sz="2000" dirty="0" smtClean="0"/>
              <a:t> </a:t>
            </a:r>
            <a:r>
              <a:rPr lang="hr-HR" sz="2000" dirty="0" err="1" smtClean="0"/>
              <a:t>access</a:t>
            </a:r>
            <a:endParaRPr lang="hr-HR" sz="2000" dirty="0" smtClean="0"/>
          </a:p>
          <a:p>
            <a:r>
              <a:rPr lang="hr-HR" sz="2000" dirty="0"/>
              <a:t>t</a:t>
            </a:r>
            <a:r>
              <a:rPr lang="hr-HR" sz="2000" dirty="0" smtClean="0"/>
              <a:t>o </a:t>
            </a:r>
            <a:r>
              <a:rPr lang="hr-HR" sz="2000" dirty="0" err="1" smtClean="0"/>
              <a:t>adopt</a:t>
            </a:r>
            <a:r>
              <a:rPr lang="hr-HR" sz="2000" dirty="0" smtClean="0"/>
              <a:t> </a:t>
            </a:r>
            <a:r>
              <a:rPr lang="hr-HR" sz="2000" dirty="0" err="1" smtClean="0"/>
              <a:t>an</a:t>
            </a:r>
            <a:r>
              <a:rPr lang="hr-HR" sz="2000" dirty="0" smtClean="0"/>
              <a:t> </a:t>
            </a:r>
            <a:r>
              <a:rPr lang="hr-HR" sz="2000" dirty="0" err="1" smtClean="0"/>
              <a:t>act</a:t>
            </a:r>
            <a:endParaRPr lang="hr-HR" sz="2000" dirty="0" smtClean="0"/>
          </a:p>
          <a:p>
            <a:r>
              <a:rPr lang="hr-HR" sz="2000" dirty="0"/>
              <a:t>t</a:t>
            </a:r>
            <a:r>
              <a:rPr lang="hr-HR" sz="2000" dirty="0" smtClean="0"/>
              <a:t>o </a:t>
            </a:r>
            <a:r>
              <a:rPr lang="hr-HR" sz="2000" dirty="0" err="1" smtClean="0"/>
              <a:t>regulate</a:t>
            </a:r>
            <a:r>
              <a:rPr lang="hr-HR" sz="2000" dirty="0" smtClean="0"/>
              <a:t> </a:t>
            </a:r>
            <a:r>
              <a:rPr lang="hr-HR" sz="2000" dirty="0" err="1" smtClean="0"/>
              <a:t>respective</a:t>
            </a:r>
            <a:r>
              <a:rPr lang="hr-HR" sz="2000" dirty="0" smtClean="0"/>
              <a:t> </a:t>
            </a:r>
            <a:r>
              <a:rPr lang="hr-HR" sz="2000" dirty="0" err="1" smtClean="0"/>
              <a:t>areas</a:t>
            </a:r>
            <a:endParaRPr lang="hr-HR" sz="2000" dirty="0"/>
          </a:p>
        </p:txBody>
      </p:sp>
    </p:spTree>
    <p:extLst>
      <p:ext uri="{BB962C8B-B14F-4D97-AF65-F5344CB8AC3E}">
        <p14:creationId xmlns:p14="http://schemas.microsoft.com/office/powerpoint/2010/main" xmlns="" val="845059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Translate</a:t>
            </a:r>
            <a:r>
              <a:rPr lang="hr-HR" dirty="0" smtClean="0"/>
              <a:t> </a:t>
            </a:r>
            <a:r>
              <a:rPr lang="hr-HR" dirty="0" err="1" smtClean="0"/>
              <a:t>into</a:t>
            </a:r>
            <a:r>
              <a:rPr lang="hr-HR" dirty="0" smtClean="0"/>
              <a:t> </a:t>
            </a:r>
            <a:r>
              <a:rPr lang="hr-HR" dirty="0" err="1" smtClean="0"/>
              <a:t>English</a:t>
            </a:r>
            <a:r>
              <a:rPr lang="hr-HR" dirty="0" smtClean="0"/>
              <a:t>:</a:t>
            </a:r>
            <a:endParaRPr lang="hr-HR" dirty="0"/>
          </a:p>
        </p:txBody>
      </p:sp>
      <p:sp>
        <p:nvSpPr>
          <p:cNvPr id="3" name="Content Placeholder 2"/>
          <p:cNvSpPr>
            <a:spLocks noGrp="1"/>
          </p:cNvSpPr>
          <p:nvPr>
            <p:ph idx="1"/>
          </p:nvPr>
        </p:nvSpPr>
        <p:spPr/>
        <p:txBody>
          <a:bodyPr/>
          <a:lstStyle/>
          <a:p>
            <a:r>
              <a:rPr lang="en-US" dirty="0" err="1"/>
              <a:t>Davatalj</a:t>
            </a:r>
            <a:r>
              <a:rPr lang="en-US" dirty="0"/>
              <a:t> </a:t>
            </a:r>
            <a:r>
              <a:rPr lang="en-US" dirty="0" err="1"/>
              <a:t>usluga</a:t>
            </a:r>
            <a:r>
              <a:rPr lang="en-US" dirty="0"/>
              <a:t> </a:t>
            </a:r>
            <a:r>
              <a:rPr lang="en-US" dirty="0" err="1"/>
              <a:t>informacijskog</a:t>
            </a:r>
            <a:r>
              <a:rPr lang="en-US" dirty="0"/>
              <a:t> </a:t>
            </a:r>
            <a:r>
              <a:rPr lang="en-US" dirty="0" err="1"/>
              <a:t>društva</a:t>
            </a:r>
            <a:r>
              <a:rPr lang="en-US" dirty="0"/>
              <a:t> </a:t>
            </a:r>
            <a:r>
              <a:rPr lang="en-US" dirty="0" err="1"/>
              <a:t>sa</a:t>
            </a:r>
            <a:r>
              <a:rPr lang="en-US" dirty="0"/>
              <a:t> </a:t>
            </a:r>
            <a:r>
              <a:rPr lang="en-US" dirty="0" err="1"/>
              <a:t>sjedištem</a:t>
            </a:r>
            <a:r>
              <a:rPr lang="en-US" dirty="0"/>
              <a:t> u RH </a:t>
            </a:r>
            <a:r>
              <a:rPr lang="en-US" dirty="0" err="1"/>
              <a:t>dužan</a:t>
            </a:r>
            <a:r>
              <a:rPr lang="en-US" dirty="0"/>
              <a:t> je </a:t>
            </a:r>
            <a:r>
              <a:rPr lang="en-US" dirty="0" err="1"/>
              <a:t>potupati</a:t>
            </a:r>
            <a:r>
              <a:rPr lang="en-US" dirty="0"/>
              <a:t> </a:t>
            </a:r>
            <a:r>
              <a:rPr lang="hr-HR" dirty="0" smtClean="0"/>
              <a:t>i</a:t>
            </a:r>
            <a:r>
              <a:rPr lang="en-US" dirty="0" smtClean="0"/>
              <a:t> </a:t>
            </a:r>
            <a:r>
              <a:rPr lang="en-US" dirty="0" err="1"/>
              <a:t>pružati</a:t>
            </a:r>
            <a:r>
              <a:rPr lang="en-US" dirty="0"/>
              <a:t> </a:t>
            </a:r>
            <a:r>
              <a:rPr lang="en-US" dirty="0" err="1"/>
              <a:t>usluge</a:t>
            </a:r>
            <a:r>
              <a:rPr lang="en-US" dirty="0"/>
              <a:t> u </a:t>
            </a:r>
            <a:r>
              <a:rPr lang="en-US" dirty="0" err="1"/>
              <a:t>skladu</a:t>
            </a:r>
            <a:r>
              <a:rPr lang="en-US" dirty="0"/>
              <a:t> </a:t>
            </a:r>
            <a:r>
              <a:rPr lang="en-US" dirty="0" err="1"/>
              <a:t>sa</a:t>
            </a:r>
            <a:r>
              <a:rPr lang="en-US" dirty="0"/>
              <a:t> </a:t>
            </a:r>
            <a:r>
              <a:rPr lang="en-US" dirty="0" err="1"/>
              <a:t>zakonima</a:t>
            </a:r>
            <a:r>
              <a:rPr lang="en-US" dirty="0"/>
              <a:t> </a:t>
            </a:r>
            <a:r>
              <a:rPr lang="hr-HR" dirty="0" smtClean="0"/>
              <a:t>i</a:t>
            </a:r>
            <a:r>
              <a:rPr lang="en-US" dirty="0" smtClean="0"/>
              <a:t> </a:t>
            </a:r>
            <a:r>
              <a:rPr lang="en-US" dirty="0" err="1"/>
              <a:t>drugim</a:t>
            </a:r>
            <a:r>
              <a:rPr lang="en-US" dirty="0"/>
              <a:t> </a:t>
            </a:r>
            <a:r>
              <a:rPr lang="en-US" dirty="0" err="1"/>
              <a:t>propisima</a:t>
            </a:r>
            <a:r>
              <a:rPr lang="en-US" dirty="0"/>
              <a:t> RH.</a:t>
            </a:r>
            <a:endParaRPr lang="hr-HR" dirty="0"/>
          </a:p>
          <a:p>
            <a:endParaRPr lang="hr-HR" dirty="0"/>
          </a:p>
        </p:txBody>
      </p:sp>
    </p:spTree>
    <p:extLst>
      <p:ext uri="{BB962C8B-B14F-4D97-AF65-F5344CB8AC3E}">
        <p14:creationId xmlns:p14="http://schemas.microsoft.com/office/powerpoint/2010/main" xmlns="" val="18316277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a:p>
        </p:txBody>
      </p:sp>
      <p:sp>
        <p:nvSpPr>
          <p:cNvPr id="3" name="Content Placeholder 2"/>
          <p:cNvSpPr>
            <a:spLocks noGrp="1"/>
          </p:cNvSpPr>
          <p:nvPr>
            <p:ph idx="1"/>
          </p:nvPr>
        </p:nvSpPr>
        <p:spPr/>
        <p:txBody>
          <a:bodyPr/>
          <a:lstStyle/>
          <a:p>
            <a:r>
              <a:rPr lang="en-US" dirty="0"/>
              <a:t>The provider of information society services with a seat in the Republic of Croatia shall act and provide services in accordance with acts and regulations of the Republic of Croatia.</a:t>
            </a:r>
            <a:endParaRPr lang="hr-HR" dirty="0"/>
          </a:p>
          <a:p>
            <a:endParaRPr lang="hr-HR" dirty="0"/>
          </a:p>
        </p:txBody>
      </p:sp>
    </p:spTree>
    <p:extLst>
      <p:ext uri="{BB962C8B-B14F-4D97-AF65-F5344CB8AC3E}">
        <p14:creationId xmlns:p14="http://schemas.microsoft.com/office/powerpoint/2010/main" xmlns="" val="319479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err="1" smtClean="0"/>
              <a:t>Thank</a:t>
            </a:r>
            <a:r>
              <a:rPr lang="hr-HR" dirty="0" smtClean="0"/>
              <a:t> </a:t>
            </a:r>
            <a:r>
              <a:rPr lang="hr-HR" dirty="0" err="1" smtClean="0"/>
              <a:t>you</a:t>
            </a:r>
            <a:r>
              <a:rPr lang="hr-HR" dirty="0" smtClean="0"/>
              <a:t> for </a:t>
            </a:r>
            <a:r>
              <a:rPr lang="hr-HR" dirty="0" err="1" smtClean="0"/>
              <a:t>your</a:t>
            </a:r>
            <a:r>
              <a:rPr lang="hr-HR" dirty="0" smtClean="0"/>
              <a:t> </a:t>
            </a:r>
            <a:r>
              <a:rPr lang="hr-HR" dirty="0" err="1" smtClean="0"/>
              <a:t>attention</a:t>
            </a:r>
            <a:r>
              <a:rPr lang="hr-HR" smtClean="0"/>
              <a:t>!</a:t>
            </a:r>
            <a:endParaRPr lang="hr-HR"/>
          </a:p>
        </p:txBody>
      </p:sp>
      <p:sp>
        <p:nvSpPr>
          <p:cNvPr id="5" name="Subtitle 4"/>
          <p:cNvSpPr>
            <a:spLocks noGrp="1"/>
          </p:cNvSpPr>
          <p:nvPr>
            <p:ph type="subTitle" idx="1"/>
          </p:nvPr>
        </p:nvSpPr>
        <p:spPr/>
        <p:txBody>
          <a:bodyPr/>
          <a:lstStyle/>
          <a:p>
            <a:endParaRPr lang="hr-HR"/>
          </a:p>
        </p:txBody>
      </p:sp>
    </p:spTree>
    <p:extLst>
      <p:ext uri="{BB962C8B-B14F-4D97-AF65-F5344CB8AC3E}">
        <p14:creationId xmlns:p14="http://schemas.microsoft.com/office/powerpoint/2010/main" xmlns="" val="1725725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a:t>
            </a:r>
            <a:r>
              <a:rPr lang="hr-HR" dirty="0" err="1" smtClean="0"/>
              <a:t>Government</a:t>
            </a:r>
            <a:endParaRPr lang="hr-HR" dirty="0"/>
          </a:p>
        </p:txBody>
      </p:sp>
      <p:sp>
        <p:nvSpPr>
          <p:cNvPr id="3" name="Content Placeholder 2"/>
          <p:cNvSpPr>
            <a:spLocks noGrp="1"/>
          </p:cNvSpPr>
          <p:nvPr>
            <p:ph idx="1"/>
          </p:nvPr>
        </p:nvSpPr>
        <p:spPr/>
        <p:txBody>
          <a:bodyPr/>
          <a:lstStyle/>
          <a:p>
            <a:r>
              <a:rPr lang="hr-HR" altLang="sr-Latn-RS" dirty="0" smtClean="0"/>
              <a:t>e-Government is the use of information and communication technologies, particularly the Internet, as a tool to achieve a better </a:t>
            </a:r>
            <a:r>
              <a:rPr lang="hr-HR" altLang="sr-Latn-RS" dirty="0" smtClean="0"/>
              <a:t>government</a:t>
            </a:r>
          </a:p>
          <a:p>
            <a:r>
              <a:rPr lang="hr-HR" altLang="sr-Latn-RS" dirty="0" smtClean="0"/>
              <a:t>It </a:t>
            </a:r>
            <a:r>
              <a:rPr lang="hr-HR" altLang="sr-Latn-RS" dirty="0" smtClean="0"/>
              <a:t>enables better policy outcomes, higher quality services and greater engagement with citizens</a:t>
            </a:r>
          </a:p>
          <a:p>
            <a:endParaRPr lang="hr-HR" dirty="0"/>
          </a:p>
        </p:txBody>
      </p:sp>
    </p:spTree>
    <p:extLst>
      <p:ext uri="{BB962C8B-B14F-4D97-AF65-F5344CB8AC3E}">
        <p14:creationId xmlns:p14="http://schemas.microsoft.com/office/powerpoint/2010/main" xmlns="" val="1830639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Aims</a:t>
            </a:r>
            <a:endParaRPr lang="en-US" dirty="0"/>
          </a:p>
        </p:txBody>
      </p:sp>
      <p:sp>
        <p:nvSpPr>
          <p:cNvPr id="3" name="Content Placeholder 2"/>
          <p:cNvSpPr>
            <a:spLocks noGrp="1"/>
          </p:cNvSpPr>
          <p:nvPr>
            <p:ph idx="1"/>
          </p:nvPr>
        </p:nvSpPr>
        <p:spPr/>
        <p:txBody>
          <a:bodyPr/>
          <a:lstStyle/>
          <a:p>
            <a:r>
              <a:rPr lang="en-US" dirty="0" smtClean="0"/>
              <a:t>Improving government processes</a:t>
            </a:r>
            <a:r>
              <a:rPr lang="hr-HR" dirty="0" smtClean="0"/>
              <a:t> (eAdministration)</a:t>
            </a:r>
          </a:p>
          <a:p>
            <a:r>
              <a:rPr lang="en-US" dirty="0" smtClean="0"/>
              <a:t>Connecting citizens</a:t>
            </a:r>
            <a:r>
              <a:rPr lang="hr-HR" dirty="0" smtClean="0"/>
              <a:t> (eCitizens and eServices)</a:t>
            </a:r>
          </a:p>
          <a:p>
            <a:r>
              <a:rPr lang="en-US" dirty="0" smtClean="0"/>
              <a:t>Building external interactions</a:t>
            </a:r>
            <a:r>
              <a:rPr lang="hr-HR" dirty="0" smtClean="0"/>
              <a:t> (eSociety)</a:t>
            </a:r>
            <a:endParaRPr lang="en-US" dirty="0" smtClean="0"/>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Video </a:t>
            </a:r>
            <a:r>
              <a:rPr lang="hr-HR" dirty="0" err="1" smtClean="0"/>
              <a:t>exercise</a:t>
            </a:r>
            <a:endParaRPr lang="hr-HR" dirty="0"/>
          </a:p>
        </p:txBody>
      </p:sp>
      <p:sp>
        <p:nvSpPr>
          <p:cNvPr id="3" name="Content Placeholder 2"/>
          <p:cNvSpPr>
            <a:spLocks noGrp="1"/>
          </p:cNvSpPr>
          <p:nvPr>
            <p:ph idx="1"/>
          </p:nvPr>
        </p:nvSpPr>
        <p:spPr/>
        <p:txBody>
          <a:bodyPr/>
          <a:lstStyle/>
          <a:p>
            <a:r>
              <a:rPr lang="hr-HR" altLang="sr-Latn-RS" dirty="0" smtClean="0">
                <a:hlinkClick r:id="rId2"/>
              </a:rPr>
              <a:t>http://www.youtube.com/</a:t>
            </a:r>
            <a:r>
              <a:rPr lang="hr-HR" altLang="sr-Latn-RS" dirty="0" err="1" smtClean="0">
                <a:hlinkClick r:id="rId2"/>
              </a:rPr>
              <a:t>watch</a:t>
            </a:r>
            <a:r>
              <a:rPr lang="hr-HR" altLang="sr-Latn-RS" dirty="0" smtClean="0">
                <a:hlinkClick r:id="rId2"/>
              </a:rPr>
              <a:t>?v=3uok6WSc4nk</a:t>
            </a:r>
            <a:r>
              <a:rPr lang="hr-HR" altLang="sr-Latn-RS" dirty="0" smtClean="0"/>
              <a:t> </a:t>
            </a:r>
          </a:p>
          <a:p>
            <a:r>
              <a:rPr lang="hr-HR" altLang="sr-Latn-RS" dirty="0" err="1" smtClean="0"/>
              <a:t>What</a:t>
            </a:r>
            <a:r>
              <a:rPr lang="hr-HR" altLang="sr-Latn-RS" dirty="0" smtClean="0"/>
              <a:t> </a:t>
            </a:r>
            <a:r>
              <a:rPr lang="hr-HR" altLang="sr-Latn-RS" dirty="0" err="1" smtClean="0"/>
              <a:t>does</a:t>
            </a:r>
            <a:r>
              <a:rPr lang="hr-HR" altLang="sr-Latn-RS" dirty="0" smtClean="0"/>
              <a:t> e-</a:t>
            </a:r>
            <a:r>
              <a:rPr lang="hr-HR" altLang="sr-Latn-RS" dirty="0" err="1" smtClean="0"/>
              <a:t>govt</a:t>
            </a:r>
            <a:r>
              <a:rPr lang="hr-HR" altLang="sr-Latn-RS" dirty="0" smtClean="0"/>
              <a:t> </a:t>
            </a:r>
            <a:r>
              <a:rPr lang="hr-HR" altLang="sr-Latn-RS" dirty="0" err="1" smtClean="0"/>
              <a:t>make</a:t>
            </a:r>
            <a:r>
              <a:rPr lang="hr-HR" altLang="sr-Latn-RS" dirty="0" smtClean="0"/>
              <a:t> use </a:t>
            </a:r>
            <a:r>
              <a:rPr lang="hr-HR" altLang="sr-Latn-RS" dirty="0" err="1" smtClean="0"/>
              <a:t>of</a:t>
            </a:r>
            <a:r>
              <a:rPr lang="hr-HR" altLang="sr-Latn-RS" dirty="0" smtClean="0"/>
              <a:t>?</a:t>
            </a:r>
          </a:p>
          <a:p>
            <a:r>
              <a:rPr lang="hr-HR" altLang="sr-Latn-RS" dirty="0" err="1" smtClean="0"/>
              <a:t>What</a:t>
            </a:r>
            <a:r>
              <a:rPr lang="hr-HR" altLang="sr-Latn-RS" dirty="0" smtClean="0"/>
              <a:t> are </a:t>
            </a:r>
            <a:r>
              <a:rPr lang="hr-HR" altLang="sr-Latn-RS" dirty="0" err="1" smtClean="0"/>
              <a:t>synonyms</a:t>
            </a:r>
            <a:r>
              <a:rPr lang="hr-HR" altLang="sr-Latn-RS" dirty="0" smtClean="0"/>
              <a:t> for e-</a:t>
            </a:r>
            <a:r>
              <a:rPr lang="hr-HR" altLang="sr-Latn-RS" dirty="0" err="1" smtClean="0"/>
              <a:t>government</a:t>
            </a:r>
            <a:r>
              <a:rPr lang="hr-HR" altLang="sr-Latn-RS" dirty="0" smtClean="0"/>
              <a:t>?</a:t>
            </a:r>
          </a:p>
          <a:p>
            <a:r>
              <a:rPr lang="hr-HR" altLang="sr-Latn-RS" dirty="0" err="1" smtClean="0"/>
              <a:t>Which</a:t>
            </a:r>
            <a:r>
              <a:rPr lang="hr-HR" altLang="sr-Latn-RS" dirty="0" smtClean="0"/>
              <a:t> are </a:t>
            </a:r>
            <a:r>
              <a:rPr lang="hr-HR" altLang="sr-Latn-RS" dirty="0" err="1" smtClean="0"/>
              <a:t>objectives</a:t>
            </a:r>
            <a:r>
              <a:rPr lang="hr-HR" altLang="sr-Latn-RS" dirty="0" smtClean="0"/>
              <a:t> </a:t>
            </a:r>
            <a:r>
              <a:rPr lang="hr-HR" altLang="sr-Latn-RS" dirty="0" err="1" smtClean="0"/>
              <a:t>of</a:t>
            </a:r>
            <a:r>
              <a:rPr lang="hr-HR" altLang="sr-Latn-RS" dirty="0" smtClean="0"/>
              <a:t> e-</a:t>
            </a:r>
            <a:r>
              <a:rPr lang="hr-HR" altLang="sr-Latn-RS" dirty="0" err="1" smtClean="0"/>
              <a:t>govt</a:t>
            </a:r>
            <a:r>
              <a:rPr lang="hr-HR" altLang="sr-Latn-RS" dirty="0" smtClean="0"/>
              <a:t>?</a:t>
            </a:r>
          </a:p>
          <a:p>
            <a:r>
              <a:rPr lang="hr-HR" altLang="sr-Latn-RS" dirty="0" err="1" smtClean="0"/>
              <a:t>What</a:t>
            </a:r>
            <a:r>
              <a:rPr lang="hr-HR" altLang="sr-Latn-RS" dirty="0" smtClean="0"/>
              <a:t> are </a:t>
            </a:r>
            <a:r>
              <a:rPr lang="hr-HR" altLang="sr-Latn-RS" dirty="0" err="1" smtClean="0"/>
              <a:t>benefits</a:t>
            </a:r>
            <a:r>
              <a:rPr lang="hr-HR" altLang="sr-Latn-RS" dirty="0" smtClean="0"/>
              <a:t> </a:t>
            </a:r>
            <a:r>
              <a:rPr lang="hr-HR" altLang="sr-Latn-RS" dirty="0" err="1" smtClean="0"/>
              <a:t>of</a:t>
            </a:r>
            <a:r>
              <a:rPr lang="hr-HR" altLang="sr-Latn-RS" dirty="0" smtClean="0"/>
              <a:t> e-</a:t>
            </a:r>
            <a:r>
              <a:rPr lang="hr-HR" altLang="sr-Latn-RS" dirty="0" err="1" smtClean="0"/>
              <a:t>govt</a:t>
            </a:r>
            <a:r>
              <a:rPr lang="hr-HR" altLang="sr-Latn-RS" dirty="0" smtClean="0"/>
              <a:t>?</a:t>
            </a:r>
          </a:p>
          <a:p>
            <a:endParaRPr lang="hr-HR" dirty="0"/>
          </a:p>
        </p:txBody>
      </p:sp>
    </p:spTree>
    <p:extLst>
      <p:ext uri="{BB962C8B-B14F-4D97-AF65-F5344CB8AC3E}">
        <p14:creationId xmlns:p14="http://schemas.microsoft.com/office/powerpoint/2010/main" xmlns="" val="743728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Suggested</a:t>
            </a:r>
            <a:r>
              <a:rPr lang="hr-HR" dirty="0" smtClean="0"/>
              <a:t> </a:t>
            </a:r>
            <a:r>
              <a:rPr lang="hr-HR" dirty="0" err="1" smtClean="0"/>
              <a:t>answers</a:t>
            </a:r>
            <a:endParaRPr lang="hr-HR" dirty="0"/>
          </a:p>
        </p:txBody>
      </p:sp>
      <p:sp>
        <p:nvSpPr>
          <p:cNvPr id="3" name="Content Placeholder 2"/>
          <p:cNvSpPr>
            <a:spLocks noGrp="1"/>
          </p:cNvSpPr>
          <p:nvPr>
            <p:ph idx="1"/>
          </p:nvPr>
        </p:nvSpPr>
        <p:spPr/>
        <p:txBody>
          <a:bodyPr/>
          <a:lstStyle/>
          <a:p>
            <a:r>
              <a:rPr lang="hr-HR" altLang="sr-Latn-RS" dirty="0" err="1" smtClean="0"/>
              <a:t>Synonyms</a:t>
            </a:r>
            <a:r>
              <a:rPr lang="hr-HR" altLang="sr-Latn-RS" dirty="0" smtClean="0"/>
              <a:t>: </a:t>
            </a:r>
            <a:r>
              <a:rPr lang="hr-HR" altLang="sr-Latn-RS" dirty="0" err="1" smtClean="0"/>
              <a:t>online</a:t>
            </a:r>
            <a:r>
              <a:rPr lang="hr-HR" altLang="sr-Latn-RS" dirty="0" smtClean="0"/>
              <a:t> </a:t>
            </a:r>
            <a:r>
              <a:rPr lang="hr-HR" altLang="sr-Latn-RS" dirty="0" err="1" smtClean="0"/>
              <a:t>government</a:t>
            </a:r>
            <a:r>
              <a:rPr lang="hr-HR" altLang="sr-Latn-RS" dirty="0" smtClean="0"/>
              <a:t>, </a:t>
            </a:r>
            <a:r>
              <a:rPr lang="hr-HR" altLang="sr-Latn-RS" dirty="0" err="1" smtClean="0"/>
              <a:t>connected</a:t>
            </a:r>
            <a:r>
              <a:rPr lang="hr-HR" altLang="sr-Latn-RS" dirty="0" smtClean="0"/>
              <a:t> </a:t>
            </a:r>
            <a:r>
              <a:rPr lang="hr-HR" altLang="sr-Latn-RS" dirty="0" err="1" smtClean="0"/>
              <a:t>government</a:t>
            </a:r>
            <a:endParaRPr lang="hr-HR" altLang="sr-Latn-RS" dirty="0" smtClean="0"/>
          </a:p>
          <a:p>
            <a:r>
              <a:rPr lang="hr-HR" altLang="sr-Latn-RS" dirty="0" err="1" smtClean="0"/>
              <a:t>Objectives</a:t>
            </a:r>
            <a:r>
              <a:rPr lang="hr-HR" altLang="sr-Latn-RS" dirty="0" smtClean="0"/>
              <a:t>: </a:t>
            </a:r>
            <a:r>
              <a:rPr lang="hr-HR" altLang="sr-Latn-RS" dirty="0" err="1" smtClean="0"/>
              <a:t>automation</a:t>
            </a:r>
            <a:r>
              <a:rPr lang="hr-HR" altLang="sr-Latn-RS" dirty="0" smtClean="0"/>
              <a:t>, </a:t>
            </a:r>
            <a:r>
              <a:rPr lang="hr-HR" altLang="sr-Latn-RS" dirty="0" err="1" smtClean="0"/>
              <a:t>informatisation</a:t>
            </a:r>
            <a:r>
              <a:rPr lang="hr-HR" altLang="sr-Latn-RS" dirty="0" smtClean="0"/>
              <a:t>, </a:t>
            </a:r>
            <a:r>
              <a:rPr lang="hr-HR" altLang="sr-Latn-RS" dirty="0" err="1" smtClean="0"/>
              <a:t>transformation</a:t>
            </a:r>
            <a:endParaRPr lang="hr-HR" altLang="sr-Latn-RS" dirty="0" smtClean="0"/>
          </a:p>
          <a:p>
            <a:r>
              <a:rPr lang="hr-HR" altLang="sr-Latn-RS" dirty="0" err="1" smtClean="0"/>
              <a:t>Benefits</a:t>
            </a:r>
            <a:r>
              <a:rPr lang="hr-HR" altLang="sr-Latn-RS" dirty="0" smtClean="0"/>
              <a:t>: more </a:t>
            </a:r>
            <a:r>
              <a:rPr lang="hr-HR" altLang="sr-Latn-RS" dirty="0" err="1" smtClean="0"/>
              <a:t>efficiency</a:t>
            </a:r>
            <a:r>
              <a:rPr lang="hr-HR" altLang="sr-Latn-RS" dirty="0" smtClean="0"/>
              <a:t>, </a:t>
            </a:r>
            <a:r>
              <a:rPr lang="hr-HR" altLang="sr-Latn-RS" dirty="0" err="1" smtClean="0"/>
              <a:t>less</a:t>
            </a:r>
            <a:r>
              <a:rPr lang="hr-HR" altLang="sr-Latn-RS" dirty="0" smtClean="0"/>
              <a:t> </a:t>
            </a:r>
            <a:r>
              <a:rPr lang="hr-HR" altLang="sr-Latn-RS" dirty="0" err="1" smtClean="0"/>
              <a:t>spending</a:t>
            </a:r>
            <a:r>
              <a:rPr lang="hr-HR" altLang="sr-Latn-RS" dirty="0" smtClean="0"/>
              <a:t>, </a:t>
            </a:r>
            <a:r>
              <a:rPr lang="hr-HR" altLang="sr-Latn-RS" dirty="0" err="1" smtClean="0"/>
              <a:t>faster</a:t>
            </a:r>
            <a:r>
              <a:rPr lang="hr-HR" altLang="sr-Latn-RS" dirty="0" smtClean="0"/>
              <a:t> </a:t>
            </a:r>
            <a:r>
              <a:rPr lang="hr-HR" altLang="sr-Latn-RS" dirty="0" err="1" smtClean="0"/>
              <a:t>action</a:t>
            </a:r>
            <a:r>
              <a:rPr lang="hr-HR" altLang="sr-Latn-RS" dirty="0" smtClean="0"/>
              <a:t>, more </a:t>
            </a:r>
            <a:r>
              <a:rPr lang="hr-HR" altLang="sr-Latn-RS" dirty="0" err="1" smtClean="0"/>
              <a:t>results</a:t>
            </a:r>
            <a:endParaRPr lang="hr-HR" altLang="sr-Latn-RS" smtClean="0"/>
          </a:p>
          <a:p>
            <a:endParaRPr lang="hr-HR"/>
          </a:p>
        </p:txBody>
      </p:sp>
    </p:spTree>
    <p:extLst>
      <p:ext uri="{BB962C8B-B14F-4D97-AF65-F5344CB8AC3E}">
        <p14:creationId xmlns:p14="http://schemas.microsoft.com/office/powerpoint/2010/main" xmlns="" val="51824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Advantages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Speed, efficiency</a:t>
            </a:r>
            <a:r>
              <a:rPr lang="hr-HR" dirty="0" smtClean="0"/>
              <a:t> and </a:t>
            </a:r>
            <a:r>
              <a:rPr lang="en-US" dirty="0" smtClean="0"/>
              <a:t>cost effective manner</a:t>
            </a:r>
            <a:endParaRPr lang="hr-HR" dirty="0" smtClean="0"/>
          </a:p>
          <a:p>
            <a:r>
              <a:rPr lang="hr-HR" dirty="0" smtClean="0"/>
              <a:t>E</a:t>
            </a:r>
            <a:r>
              <a:rPr lang="en-US" dirty="0" err="1" smtClean="0"/>
              <a:t>asy</a:t>
            </a:r>
            <a:r>
              <a:rPr lang="en-US" dirty="0" smtClean="0"/>
              <a:t> access to government information for citizens and agencies</a:t>
            </a:r>
            <a:endParaRPr lang="hr-HR" dirty="0" smtClean="0"/>
          </a:p>
          <a:p>
            <a:r>
              <a:rPr lang="hr-HR" dirty="0" smtClean="0"/>
              <a:t>T</a:t>
            </a:r>
            <a:r>
              <a:rPr lang="en-US" dirty="0" err="1" smtClean="0"/>
              <a:t>ransparency</a:t>
            </a:r>
            <a:r>
              <a:rPr lang="en-US" dirty="0" smtClean="0"/>
              <a:t> and accountability</a:t>
            </a:r>
            <a:endParaRPr lang="hr-HR" dirty="0" smtClean="0"/>
          </a:p>
          <a:p>
            <a:r>
              <a:rPr lang="hr-HR" dirty="0" smtClean="0"/>
              <a:t>C</a:t>
            </a:r>
            <a:r>
              <a:rPr lang="en-US" dirty="0" err="1" smtClean="0"/>
              <a:t>itizen</a:t>
            </a:r>
            <a:r>
              <a:rPr lang="en-US" dirty="0" smtClean="0"/>
              <a:t> participation</a:t>
            </a:r>
            <a:r>
              <a:rPr lang="hr-HR" dirty="0" smtClean="0"/>
              <a:t> </a:t>
            </a:r>
            <a:r>
              <a:rPr lang="en-US" dirty="0" smtClean="0"/>
              <a:t> </a:t>
            </a:r>
            <a:endParaRPr lang="hr-HR" dirty="0" smtClean="0"/>
          </a:p>
          <a:p>
            <a:pPr lvl="3"/>
            <a:r>
              <a:rPr lang="hr-HR" sz="1700" dirty="0" smtClean="0">
                <a:latin typeface="Constantia" pitchFamily="18" charset="0"/>
              </a:rPr>
              <a:t>Informing the citizen </a:t>
            </a:r>
          </a:p>
          <a:p>
            <a:pPr lvl="3"/>
            <a:r>
              <a:rPr lang="hr-HR" sz="1700" dirty="0" smtClean="0">
                <a:latin typeface="Constantia" pitchFamily="18" charset="0"/>
              </a:rPr>
              <a:t>Representing the citizen </a:t>
            </a:r>
          </a:p>
          <a:p>
            <a:pPr lvl="3"/>
            <a:r>
              <a:rPr lang="hr-HR" sz="1700" dirty="0" smtClean="0">
                <a:latin typeface="Constantia" pitchFamily="18" charset="0"/>
              </a:rPr>
              <a:t>Encouraging the citizen to vote </a:t>
            </a:r>
          </a:p>
          <a:p>
            <a:pPr lvl="3"/>
            <a:r>
              <a:rPr lang="hr-HR" sz="1700" dirty="0" smtClean="0">
                <a:latin typeface="Constantia" pitchFamily="18" charset="0"/>
              </a:rPr>
              <a:t>Consulting the citizen </a:t>
            </a:r>
          </a:p>
          <a:p>
            <a:pPr lvl="3"/>
            <a:r>
              <a:rPr lang="hr-HR" sz="1700" dirty="0" smtClean="0">
                <a:latin typeface="Constantia" pitchFamily="18" charset="0"/>
              </a:rPr>
              <a:t>Involving the citizen </a:t>
            </a:r>
          </a:p>
          <a:p>
            <a:r>
              <a:rPr lang="hr-HR" dirty="0" smtClean="0"/>
              <a:t>Example:</a:t>
            </a:r>
          </a:p>
          <a:p>
            <a:r>
              <a:rPr lang="en-US" dirty="0" smtClean="0">
                <a:solidFill>
                  <a:srgbClr val="FFFF00"/>
                </a:solidFill>
                <a:hlinkClick r:id="rId2"/>
              </a:rPr>
              <a:t>https://www.youtube.com/watch?v=7F9V4TXuEHc</a:t>
            </a:r>
            <a:endParaRPr lang="hr-HR" dirty="0" smtClean="0">
              <a:solidFill>
                <a:srgbClr val="FFFF00"/>
              </a:solidFill>
            </a:endParaRPr>
          </a:p>
          <a:p>
            <a:r>
              <a:rPr lang="hr-HR" dirty="0" smtClean="0"/>
              <a:t>Can you think of any disadvantages of e-government?</a:t>
            </a:r>
          </a:p>
          <a:p>
            <a:pPr>
              <a:buNone/>
            </a:pPr>
            <a:endParaRPr lang="en-US" dirty="0" smtClean="0"/>
          </a:p>
          <a:p>
            <a:endParaRPr lang="hr-HR"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Disadvantages?</a:t>
            </a:r>
            <a:endParaRPr lang="en-US" dirty="0"/>
          </a:p>
        </p:txBody>
      </p:sp>
      <p:sp>
        <p:nvSpPr>
          <p:cNvPr id="3" name="Content Placeholder 2"/>
          <p:cNvSpPr>
            <a:spLocks noGrp="1"/>
          </p:cNvSpPr>
          <p:nvPr>
            <p:ph idx="1"/>
          </p:nvPr>
        </p:nvSpPr>
        <p:spPr/>
        <p:txBody>
          <a:bodyPr>
            <a:normAutofit/>
          </a:bodyPr>
          <a:lstStyle/>
          <a:p>
            <a:r>
              <a:rPr lang="hr-HR" dirty="0" smtClean="0"/>
              <a:t>A</a:t>
            </a:r>
            <a:r>
              <a:rPr lang="en-US" dirty="0" smtClean="0"/>
              <a:t>n electronic based system</a:t>
            </a:r>
            <a:r>
              <a:rPr lang="hr-HR" dirty="0" smtClean="0"/>
              <a:t> which </a:t>
            </a:r>
            <a:r>
              <a:rPr lang="en-US" dirty="0" smtClean="0"/>
              <a:t>loses the person to person interaction</a:t>
            </a:r>
            <a:endParaRPr lang="hr-HR" dirty="0" smtClean="0"/>
          </a:p>
          <a:p>
            <a:r>
              <a:rPr lang="en-US" dirty="0" smtClean="0"/>
              <a:t>Literacy of the users and the ability to use the computer </a:t>
            </a:r>
            <a:endParaRPr lang="hr-HR" dirty="0" smtClean="0"/>
          </a:p>
          <a:p>
            <a:r>
              <a:rPr lang="hr-HR" dirty="0" smtClean="0"/>
              <a:t>R</a:t>
            </a:r>
            <a:r>
              <a:rPr lang="en-US" dirty="0" err="1" smtClean="0"/>
              <a:t>eliability</a:t>
            </a:r>
            <a:r>
              <a:rPr lang="en-US" dirty="0" smtClean="0"/>
              <a:t> of information on the </a:t>
            </a:r>
            <a:r>
              <a:rPr lang="en-US" dirty="0" smtClean="0"/>
              <a:t>web</a:t>
            </a:r>
            <a:endParaRPr lang="hr-HR" dirty="0" smtClean="0"/>
          </a:p>
          <a:p>
            <a:pPr>
              <a:lnSpc>
                <a:spcPct val="90000"/>
              </a:lnSpc>
            </a:pPr>
            <a:r>
              <a:rPr lang="hr-HR" sz="2800" dirty="0" smtClean="0"/>
              <a:t>Hyper-surveillance</a:t>
            </a:r>
          </a:p>
          <a:p>
            <a:pPr>
              <a:lnSpc>
                <a:spcPct val="90000"/>
              </a:lnSpc>
            </a:pPr>
            <a:r>
              <a:rPr lang="hr-HR" sz="2800" dirty="0" smtClean="0"/>
              <a:t>Cost</a:t>
            </a:r>
          </a:p>
          <a:p>
            <a:pPr>
              <a:lnSpc>
                <a:spcPct val="90000"/>
              </a:lnSpc>
            </a:pPr>
            <a:r>
              <a:rPr lang="hr-HR" sz="2800" dirty="0" smtClean="0"/>
              <a:t>Inaccessibility</a:t>
            </a:r>
          </a:p>
          <a:p>
            <a:pPr>
              <a:lnSpc>
                <a:spcPct val="90000"/>
              </a:lnSpc>
            </a:pPr>
            <a:r>
              <a:rPr lang="hr-HR" sz="2800" dirty="0" smtClean="0"/>
              <a:t>False sense of transparency and accountability</a:t>
            </a:r>
          </a:p>
          <a:p>
            <a:pPr>
              <a:buNone/>
            </a:pPr>
            <a:endParaRPr lang="hr-HR" dirty="0" smtClean="0"/>
          </a:p>
          <a:p>
            <a:endParaRPr lang="hr-HR"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E-Croatia</a:t>
            </a:r>
            <a:endParaRPr lang="en-US" dirty="0"/>
          </a:p>
        </p:txBody>
      </p:sp>
      <p:sp>
        <p:nvSpPr>
          <p:cNvPr id="3" name="Content Placeholder 2"/>
          <p:cNvSpPr>
            <a:spLocks noGrp="1"/>
          </p:cNvSpPr>
          <p:nvPr>
            <p:ph idx="1"/>
          </p:nvPr>
        </p:nvSpPr>
        <p:spPr/>
        <p:txBody>
          <a:bodyPr/>
          <a:lstStyle/>
          <a:p>
            <a:r>
              <a:rPr lang="hr-HR" dirty="0" smtClean="0"/>
              <a:t>What do you know about the project e-Citizens</a:t>
            </a:r>
            <a:r>
              <a:rPr lang="hr-HR" dirty="0" smtClean="0"/>
              <a:t>?</a:t>
            </a:r>
          </a:p>
          <a:p>
            <a:r>
              <a:rPr lang="hr-HR" dirty="0" smtClean="0"/>
              <a:t>Which services are available to the citizens?</a:t>
            </a:r>
            <a:endParaRPr lang="hr-HR" dirty="0" smtClean="0"/>
          </a:p>
          <a:p>
            <a:r>
              <a:rPr lang="en-US" dirty="0" smtClean="0">
                <a:hlinkClick r:id="rId2"/>
              </a:rPr>
              <a:t>https://vlada.gov.hr/highlights-15141/archives/smart-government-e-croatia/18023</a:t>
            </a:r>
            <a:r>
              <a:rPr lang="hr-HR" dirty="0" smtClean="0"/>
              <a:t> </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102</TotalTime>
  <Words>1084</Words>
  <Application>Microsoft Office PowerPoint</Application>
  <PresentationFormat>On-screen Show (4:3)</PresentationFormat>
  <Paragraphs>174</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Electronic Commerce Act</vt:lpstr>
      <vt:lpstr>Part One:</vt:lpstr>
      <vt:lpstr>E-Government</vt:lpstr>
      <vt:lpstr>Aims</vt:lpstr>
      <vt:lpstr>Video exercise</vt:lpstr>
      <vt:lpstr>Suggested answers</vt:lpstr>
      <vt:lpstr>Advantages </vt:lpstr>
      <vt:lpstr>Disadvantages?</vt:lpstr>
      <vt:lpstr>E-Croatia</vt:lpstr>
      <vt:lpstr>E services</vt:lpstr>
      <vt:lpstr>Part Two</vt:lpstr>
      <vt:lpstr>Electronic commerce</vt:lpstr>
      <vt:lpstr>Electronic Commerce Act</vt:lpstr>
      <vt:lpstr>General provisions</vt:lpstr>
      <vt:lpstr>Opće odredbe</vt:lpstr>
      <vt:lpstr>Slide 16</vt:lpstr>
      <vt:lpstr>Relevant terms</vt:lpstr>
      <vt:lpstr>Translate the following paragraph:</vt:lpstr>
      <vt:lpstr>Slide 19</vt:lpstr>
      <vt:lpstr>Comprehension check</vt:lpstr>
      <vt:lpstr>  Complete the table with words from the text and their related forms: </vt:lpstr>
      <vt:lpstr>Collocations with adjectives</vt:lpstr>
      <vt:lpstr>Slide 23</vt:lpstr>
      <vt:lpstr>Account</vt:lpstr>
      <vt:lpstr>Match the verbs in the left column with the nouns in the right column:</vt:lpstr>
      <vt:lpstr>Translate the collocations:</vt:lpstr>
      <vt:lpstr>Translate into English:</vt:lpstr>
      <vt:lpstr>Slide 28</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 Commerce Act</dc:title>
  <dc:creator>Marijana Javornik Čubrić</dc:creator>
  <cp:lastModifiedBy>MJC</cp:lastModifiedBy>
  <cp:revision>13</cp:revision>
  <dcterms:created xsi:type="dcterms:W3CDTF">2018-03-06T09:23:13Z</dcterms:created>
  <dcterms:modified xsi:type="dcterms:W3CDTF">2019-03-10T18:38:36Z</dcterms:modified>
</cp:coreProperties>
</file>