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01" r:id="rId30"/>
    <p:sldId id="302" r:id="rId31"/>
    <p:sldId id="303" r:id="rId32"/>
    <p:sldId id="304" r:id="rId33"/>
    <p:sldId id="305" r:id="rId34"/>
    <p:sldId id="306" r:id="rId35"/>
    <p:sldId id="307" r:id="rId36"/>
    <p:sldId id="308" r:id="rId37"/>
    <p:sldId id="284" r:id="rId38"/>
    <p:sldId id="285" r:id="rId39"/>
    <p:sldId id="286" r:id="rId40"/>
    <p:sldId id="287" r:id="rId41"/>
    <p:sldId id="288" r:id="rId42"/>
    <p:sldId id="289" r:id="rId43"/>
    <p:sldId id="290" r:id="rId44"/>
    <p:sldId id="291" r:id="rId45"/>
    <p:sldId id="297" r:id="rId46"/>
    <p:sldId id="292" r:id="rId47"/>
    <p:sldId id="293" r:id="rId48"/>
    <p:sldId id="294" r:id="rId49"/>
    <p:sldId id="295" r:id="rId50"/>
    <p:sldId id="296" r:id="rId51"/>
    <p:sldId id="300" r:id="rId52"/>
    <p:sldId id="310" r:id="rId53"/>
    <p:sldId id="311" r:id="rId54"/>
    <p:sldId id="312" r:id="rId55"/>
    <p:sldId id="313" r:id="rId56"/>
    <p:sldId id="299" r:id="rId57"/>
    <p:sldId id="298" r:id="rId58"/>
    <p:sldId id="309" r:id="rId59"/>
    <p:sldId id="314" r:id="rId60"/>
    <p:sldId id="315" r:id="rId61"/>
    <p:sldId id="316" r:id="rId62"/>
    <p:sldId id="322" r:id="rId63"/>
    <p:sldId id="323" r:id="rId64"/>
    <p:sldId id="318" r:id="rId65"/>
    <p:sldId id="319" r:id="rId66"/>
    <p:sldId id="320" r:id="rId67"/>
    <p:sldId id="321" r:id="rId68"/>
    <p:sldId id="324" r:id="rId69"/>
    <p:sldId id="325" r:id="rId70"/>
    <p:sldId id="326" r:id="rId71"/>
    <p:sldId id="327" r:id="rId72"/>
    <p:sldId id="328" r:id="rId73"/>
    <p:sldId id="329" r:id="rId74"/>
    <p:sldId id="330" r:id="rId75"/>
    <p:sldId id="331" r:id="rId76"/>
    <p:sldId id="332" r:id="rId77"/>
    <p:sldId id="333" r:id="rId78"/>
    <p:sldId id="334" r:id="rId79"/>
    <p:sldId id="349" r:id="rId80"/>
    <p:sldId id="350" r:id="rId81"/>
    <p:sldId id="351" r:id="rId82"/>
    <p:sldId id="352" r:id="rId83"/>
    <p:sldId id="353"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5" d="100"/>
          <a:sy n="75"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4/28/2019</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4/28/2019</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4/28/2019</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4/28/2019</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II (1)</a:t>
            </a:r>
            <a:endParaRPr lang="en-US" dirty="0"/>
          </a:p>
        </p:txBody>
      </p:sp>
      <p:sp>
        <p:nvSpPr>
          <p:cNvPr id="3" name="Subtitle 2"/>
          <p:cNvSpPr>
            <a:spLocks noGrp="1"/>
          </p:cNvSpPr>
          <p:nvPr>
            <p:ph type="subTitle" idx="1"/>
          </p:nvPr>
        </p:nvSpPr>
        <p:spPr/>
        <p:txBody>
          <a:bodyPr/>
          <a:lstStyle/>
          <a:p>
            <a:r>
              <a:rPr lang="hr-HR" smtClean="0"/>
              <a:t>Revision</a:t>
            </a:r>
            <a:endParaRPr lang="en-US" dirty="0"/>
          </a:p>
        </p:txBody>
      </p:sp>
    </p:spTree>
    <p:extLst>
      <p:ext uri="{BB962C8B-B14F-4D97-AF65-F5344CB8AC3E}">
        <p14:creationId xmlns:p14="http://schemas.microsoft.com/office/powerpoint/2010/main" val="2499149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A </a:t>
            </a:r>
            <a:r>
              <a:rPr lang="hr-HR" dirty="0" err="1"/>
              <a:t>group</a:t>
            </a:r>
            <a:r>
              <a:rPr lang="hr-HR" dirty="0"/>
              <a:t> </a:t>
            </a:r>
            <a:r>
              <a:rPr lang="hr-HR" dirty="0" err="1"/>
              <a:t>of</a:t>
            </a:r>
            <a:r>
              <a:rPr lang="hr-HR" dirty="0"/>
              <a:t> </a:t>
            </a:r>
            <a:r>
              <a:rPr lang="hr-HR" dirty="0" err="1"/>
              <a:t>rights</a:t>
            </a:r>
            <a:r>
              <a:rPr lang="hr-HR" dirty="0"/>
              <a:t> </a:t>
            </a:r>
            <a:r>
              <a:rPr lang="hr-HR" dirty="0" err="1"/>
              <a:t>and</a:t>
            </a:r>
            <a:r>
              <a:rPr lang="hr-HR" dirty="0"/>
              <a:t> </a:t>
            </a:r>
            <a:r>
              <a:rPr lang="hr-HR" dirty="0" err="1"/>
              <a:t>procedures</a:t>
            </a:r>
            <a:r>
              <a:rPr lang="hr-HR" dirty="0"/>
              <a:t> to provide </a:t>
            </a:r>
            <a:r>
              <a:rPr lang="hr-HR" dirty="0" err="1"/>
              <a:t>fairness</a:t>
            </a:r>
            <a:r>
              <a:rPr lang="hr-HR" dirty="0"/>
              <a:t>, </a:t>
            </a:r>
            <a:r>
              <a:rPr lang="hr-HR" dirty="0" err="1"/>
              <a:t>unhampered</a:t>
            </a:r>
            <a:r>
              <a:rPr lang="hr-HR" dirty="0"/>
              <a:t> </a:t>
            </a:r>
            <a:r>
              <a:rPr lang="hr-HR" dirty="0" err="1"/>
              <a:t>by</a:t>
            </a:r>
            <a:r>
              <a:rPr lang="hr-HR" dirty="0"/>
              <a:t> </a:t>
            </a:r>
            <a:r>
              <a:rPr lang="hr-HR" dirty="0" err="1"/>
              <a:t>the</a:t>
            </a:r>
            <a:r>
              <a:rPr lang="hr-HR" dirty="0"/>
              <a:t> </a:t>
            </a:r>
            <a:r>
              <a:rPr lang="hr-HR" dirty="0" err="1"/>
              <a:t>narrow</a:t>
            </a:r>
            <a:r>
              <a:rPr lang="hr-HR" dirty="0"/>
              <a:t> </a:t>
            </a:r>
            <a:r>
              <a:rPr lang="hr-HR" dirty="0" err="1"/>
              <a:t>strictures</a:t>
            </a:r>
            <a:r>
              <a:rPr lang="hr-HR" dirty="0"/>
              <a:t> </a:t>
            </a:r>
            <a:r>
              <a:rPr lang="hr-HR" dirty="0" err="1"/>
              <a:t>of</a:t>
            </a:r>
            <a:r>
              <a:rPr lang="hr-HR" dirty="0"/>
              <a:t> </a:t>
            </a:r>
            <a:r>
              <a:rPr lang="hr-HR" dirty="0" err="1"/>
              <a:t>the</a:t>
            </a:r>
            <a:r>
              <a:rPr lang="hr-HR" dirty="0"/>
              <a:t> </a:t>
            </a:r>
            <a:r>
              <a:rPr lang="hr-HR" dirty="0" err="1"/>
              <a:t>old</a:t>
            </a:r>
            <a:r>
              <a:rPr lang="hr-HR" dirty="0"/>
              <a:t> </a:t>
            </a:r>
            <a:r>
              <a:rPr lang="hr-HR" dirty="0" err="1"/>
              <a:t>common</a:t>
            </a:r>
            <a:r>
              <a:rPr lang="hr-HR" dirty="0"/>
              <a:t> </a:t>
            </a:r>
            <a:r>
              <a:rPr lang="hr-HR" dirty="0" err="1"/>
              <a:t>law</a:t>
            </a:r>
            <a:r>
              <a:rPr lang="hr-HR" dirty="0"/>
              <a:t> </a:t>
            </a:r>
            <a:r>
              <a:rPr lang="hr-HR" dirty="0" err="1"/>
              <a:t>or</a:t>
            </a:r>
            <a:r>
              <a:rPr lang="hr-HR" dirty="0"/>
              <a:t> </a:t>
            </a:r>
            <a:r>
              <a:rPr lang="hr-HR" dirty="0" err="1"/>
              <a:t>other</a:t>
            </a:r>
            <a:r>
              <a:rPr lang="hr-HR" dirty="0"/>
              <a:t> </a:t>
            </a:r>
            <a:r>
              <a:rPr lang="hr-HR" dirty="0" err="1"/>
              <a:t>technical</a:t>
            </a:r>
            <a:r>
              <a:rPr lang="hr-HR" dirty="0"/>
              <a:t> </a:t>
            </a:r>
            <a:r>
              <a:rPr lang="hr-HR" dirty="0" err="1"/>
              <a:t>requirements</a:t>
            </a:r>
            <a:r>
              <a:rPr lang="hr-HR" dirty="0"/>
              <a:t> </a:t>
            </a:r>
            <a:r>
              <a:rPr lang="hr-HR" dirty="0" err="1"/>
              <a:t>of</a:t>
            </a:r>
            <a:r>
              <a:rPr lang="hr-HR" dirty="0"/>
              <a:t> </a:t>
            </a:r>
            <a:r>
              <a:rPr lang="hr-HR" dirty="0" err="1"/>
              <a:t>the</a:t>
            </a:r>
            <a:r>
              <a:rPr lang="hr-HR" dirty="0"/>
              <a:t> </a:t>
            </a:r>
            <a:r>
              <a:rPr lang="hr-HR" dirty="0" err="1"/>
              <a:t>law</a:t>
            </a:r>
            <a:r>
              <a:rPr lang="hr-HR" dirty="0"/>
              <a:t>. </a:t>
            </a:r>
            <a:r>
              <a:rPr lang="hr-HR" dirty="0" err="1"/>
              <a:t>Courts</a:t>
            </a:r>
            <a:r>
              <a:rPr lang="hr-HR" dirty="0"/>
              <a:t> </a:t>
            </a:r>
            <a:r>
              <a:rPr lang="hr-HR" dirty="0" err="1"/>
              <a:t>can</a:t>
            </a:r>
            <a:r>
              <a:rPr lang="hr-HR" dirty="0"/>
              <a:t> </a:t>
            </a:r>
            <a:r>
              <a:rPr lang="hr-HR" dirty="0" err="1"/>
              <a:t>issue</a:t>
            </a:r>
            <a:r>
              <a:rPr lang="hr-HR" dirty="0"/>
              <a:t> </a:t>
            </a:r>
            <a:r>
              <a:rPr lang="hr-HR" dirty="0" err="1"/>
              <a:t>orders</a:t>
            </a:r>
            <a:r>
              <a:rPr lang="hr-HR" dirty="0"/>
              <a:t> </a:t>
            </a:r>
            <a:r>
              <a:rPr lang="hr-HR" dirty="0" err="1"/>
              <a:t>such</a:t>
            </a:r>
            <a:r>
              <a:rPr lang="hr-HR" dirty="0"/>
              <a:t> as </a:t>
            </a:r>
            <a:r>
              <a:rPr lang="hr-HR" dirty="0" err="1"/>
              <a:t>correction</a:t>
            </a:r>
            <a:r>
              <a:rPr lang="hr-HR" dirty="0"/>
              <a:t> </a:t>
            </a:r>
            <a:r>
              <a:rPr lang="hr-HR" dirty="0" err="1"/>
              <a:t>of</a:t>
            </a:r>
            <a:r>
              <a:rPr lang="hr-HR" dirty="0"/>
              <a:t> </a:t>
            </a:r>
            <a:r>
              <a:rPr lang="hr-HR" dirty="0" err="1"/>
              <a:t>property</a:t>
            </a:r>
            <a:r>
              <a:rPr lang="hr-HR" dirty="0"/>
              <a:t> </a:t>
            </a:r>
            <a:r>
              <a:rPr lang="hr-HR" dirty="0" err="1"/>
              <a:t>lines</a:t>
            </a:r>
            <a:r>
              <a:rPr lang="hr-HR" dirty="0"/>
              <a:t>, </a:t>
            </a:r>
            <a:r>
              <a:rPr lang="hr-HR" dirty="0" err="1"/>
              <a:t>taking</a:t>
            </a:r>
            <a:r>
              <a:rPr lang="hr-HR" dirty="0"/>
              <a:t> </a:t>
            </a:r>
            <a:r>
              <a:rPr lang="hr-HR" dirty="0" err="1"/>
              <a:t>possession</a:t>
            </a:r>
            <a:r>
              <a:rPr lang="hr-HR" dirty="0"/>
              <a:t> </a:t>
            </a:r>
            <a:r>
              <a:rPr lang="hr-HR" dirty="0" err="1"/>
              <a:t>of</a:t>
            </a:r>
            <a:r>
              <a:rPr lang="hr-HR" dirty="0"/>
              <a:t> </a:t>
            </a:r>
            <a:r>
              <a:rPr lang="hr-HR" dirty="0" err="1"/>
              <a:t>assets</a:t>
            </a:r>
            <a:r>
              <a:rPr lang="hr-HR" dirty="0"/>
              <a:t>, </a:t>
            </a:r>
            <a:r>
              <a:rPr lang="hr-HR" dirty="0" err="1"/>
              <a:t>dividing</a:t>
            </a:r>
            <a:r>
              <a:rPr lang="hr-HR" dirty="0"/>
              <a:t> </a:t>
            </a:r>
            <a:r>
              <a:rPr lang="hr-HR" dirty="0" err="1"/>
              <a:t>assets</a:t>
            </a:r>
            <a:r>
              <a:rPr lang="hr-HR" dirty="0"/>
              <a:t>, </a:t>
            </a:r>
            <a:r>
              <a:rPr lang="hr-HR" dirty="0" err="1"/>
              <a:t>or</a:t>
            </a:r>
            <a:r>
              <a:rPr lang="hr-HR" dirty="0"/>
              <a:t> </a:t>
            </a:r>
            <a:r>
              <a:rPr lang="hr-HR" dirty="0" err="1"/>
              <a:t>injunctive</a:t>
            </a:r>
            <a:r>
              <a:rPr lang="hr-HR" dirty="0"/>
              <a:t> </a:t>
            </a:r>
            <a:r>
              <a:rPr lang="hr-HR" dirty="0" err="1"/>
              <a:t>relief</a:t>
            </a:r>
            <a:r>
              <a:rPr lang="hr-HR" dirty="0"/>
              <a:t> (</a:t>
            </a:r>
            <a:r>
              <a:rPr lang="hr-HR" dirty="0" err="1"/>
              <a:t>ordering</a:t>
            </a:r>
            <a:r>
              <a:rPr lang="hr-HR" dirty="0"/>
              <a:t> a </a:t>
            </a:r>
            <a:r>
              <a:rPr lang="hr-HR" dirty="0" err="1"/>
              <a:t>person</a:t>
            </a:r>
            <a:r>
              <a:rPr lang="hr-HR" dirty="0"/>
              <a:t> to do </a:t>
            </a:r>
            <a:r>
              <a:rPr lang="hr-HR" dirty="0" err="1"/>
              <a:t>something</a:t>
            </a:r>
            <a:r>
              <a:rPr lang="hr-HR" dirty="0"/>
              <a:t>) to </a:t>
            </a:r>
            <a:r>
              <a:rPr lang="hr-HR" dirty="0" err="1"/>
              <a:t>prevent</a:t>
            </a:r>
            <a:r>
              <a:rPr lang="hr-HR" dirty="0"/>
              <a:t> </a:t>
            </a:r>
            <a:r>
              <a:rPr lang="hr-HR" dirty="0" err="1"/>
              <a:t>irreparable</a:t>
            </a:r>
            <a:r>
              <a:rPr lang="hr-HR" dirty="0"/>
              <a:t> </a:t>
            </a:r>
            <a:r>
              <a:rPr lang="hr-HR" dirty="0" err="1"/>
              <a:t>damage</a:t>
            </a:r>
            <a:endParaRPr lang="hr-HR" dirty="0"/>
          </a:p>
          <a:p>
            <a:r>
              <a:rPr lang="hr-HR" dirty="0" err="1"/>
              <a:t>equity</a:t>
            </a:r>
            <a:endParaRPr lang="en-US" dirty="0"/>
          </a:p>
          <a:p>
            <a:endParaRPr lang="en-US" dirty="0"/>
          </a:p>
        </p:txBody>
      </p:sp>
    </p:spTree>
    <p:extLst>
      <p:ext uri="{BB962C8B-B14F-4D97-AF65-F5344CB8AC3E}">
        <p14:creationId xmlns:p14="http://schemas.microsoft.com/office/powerpoint/2010/main" val="65956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err="1"/>
              <a:t>The</a:t>
            </a:r>
            <a:r>
              <a:rPr lang="hr-HR" dirty="0"/>
              <a:t> </a:t>
            </a:r>
            <a:r>
              <a:rPr lang="hr-HR" dirty="0" err="1"/>
              <a:t>body</a:t>
            </a:r>
            <a:r>
              <a:rPr lang="hr-HR" dirty="0"/>
              <a:t> </a:t>
            </a:r>
            <a:r>
              <a:rPr lang="hr-HR" dirty="0" err="1"/>
              <a:t>of</a:t>
            </a:r>
            <a:r>
              <a:rPr lang="hr-HR" dirty="0"/>
              <a:t> </a:t>
            </a:r>
            <a:r>
              <a:rPr lang="hr-HR" dirty="0" err="1"/>
              <a:t>rules</a:t>
            </a:r>
            <a:r>
              <a:rPr lang="hr-HR" dirty="0"/>
              <a:t> </a:t>
            </a:r>
            <a:r>
              <a:rPr lang="hr-HR" dirty="0" err="1"/>
              <a:t>that</a:t>
            </a:r>
            <a:r>
              <a:rPr lang="hr-HR" dirty="0"/>
              <a:t> </a:t>
            </a:r>
            <a:r>
              <a:rPr lang="hr-HR" dirty="0" err="1"/>
              <a:t>defines</a:t>
            </a:r>
            <a:r>
              <a:rPr lang="hr-HR" dirty="0"/>
              <a:t> </a:t>
            </a:r>
            <a:r>
              <a:rPr lang="hr-HR" dirty="0" err="1"/>
              <a:t>the</a:t>
            </a:r>
            <a:r>
              <a:rPr lang="hr-HR" dirty="0"/>
              <a:t> </a:t>
            </a:r>
            <a:r>
              <a:rPr lang="hr-HR" dirty="0" err="1"/>
              <a:t>rights</a:t>
            </a:r>
            <a:r>
              <a:rPr lang="hr-HR" dirty="0"/>
              <a:t> </a:t>
            </a:r>
            <a:r>
              <a:rPr lang="hr-HR" dirty="0" err="1"/>
              <a:t>and</a:t>
            </a:r>
            <a:r>
              <a:rPr lang="hr-HR" dirty="0"/>
              <a:t> </a:t>
            </a:r>
            <a:r>
              <a:rPr lang="hr-HR" dirty="0" err="1"/>
              <a:t>obligations</a:t>
            </a:r>
            <a:r>
              <a:rPr lang="hr-HR" dirty="0"/>
              <a:t> </a:t>
            </a:r>
            <a:r>
              <a:rPr lang="hr-HR" dirty="0" err="1"/>
              <a:t>of</a:t>
            </a:r>
            <a:r>
              <a:rPr lang="hr-HR" dirty="0"/>
              <a:t> </a:t>
            </a:r>
            <a:r>
              <a:rPr lang="hr-HR" dirty="0" err="1"/>
              <a:t>individuals</a:t>
            </a:r>
            <a:r>
              <a:rPr lang="hr-HR" dirty="0"/>
              <a:t> </a:t>
            </a:r>
            <a:r>
              <a:rPr lang="hr-HR" dirty="0" err="1"/>
              <a:t>and</a:t>
            </a:r>
            <a:r>
              <a:rPr lang="hr-HR" dirty="0"/>
              <a:t> </a:t>
            </a:r>
            <a:r>
              <a:rPr lang="hr-HR" dirty="0" err="1"/>
              <a:t>collective</a:t>
            </a:r>
            <a:r>
              <a:rPr lang="hr-HR" dirty="0"/>
              <a:t> </a:t>
            </a:r>
            <a:r>
              <a:rPr lang="hr-HR" dirty="0" err="1"/>
              <a:t>bodies</a:t>
            </a:r>
            <a:r>
              <a:rPr lang="hr-HR" dirty="0"/>
              <a:t>.</a:t>
            </a:r>
            <a:r>
              <a:rPr lang="hr-HR" b="1" dirty="0"/>
              <a:t> </a:t>
            </a:r>
            <a:r>
              <a:rPr lang="hr-HR" dirty="0" err="1"/>
              <a:t>It</a:t>
            </a:r>
            <a:r>
              <a:rPr lang="hr-HR" dirty="0"/>
              <a:t> </a:t>
            </a:r>
            <a:r>
              <a:rPr lang="hr-HR" dirty="0" err="1"/>
              <a:t>refers</a:t>
            </a:r>
            <a:r>
              <a:rPr lang="hr-HR" dirty="0"/>
              <a:t> to </a:t>
            </a:r>
            <a:r>
              <a:rPr lang="hr-HR" dirty="0" err="1"/>
              <a:t>all</a:t>
            </a:r>
            <a:r>
              <a:rPr lang="hr-HR" dirty="0"/>
              <a:t> </a:t>
            </a:r>
            <a:r>
              <a:rPr lang="hr-HR" dirty="0" err="1"/>
              <a:t>categories</a:t>
            </a:r>
            <a:r>
              <a:rPr lang="hr-HR" dirty="0"/>
              <a:t> </a:t>
            </a:r>
            <a:r>
              <a:rPr lang="hr-HR" dirty="0" err="1"/>
              <a:t>of</a:t>
            </a:r>
            <a:r>
              <a:rPr lang="hr-HR" dirty="0"/>
              <a:t> </a:t>
            </a:r>
            <a:r>
              <a:rPr lang="hr-HR" dirty="0" err="1"/>
              <a:t>public</a:t>
            </a:r>
            <a:r>
              <a:rPr lang="hr-HR" dirty="0"/>
              <a:t> </a:t>
            </a:r>
            <a:r>
              <a:rPr lang="hr-HR" dirty="0" err="1"/>
              <a:t>and</a:t>
            </a:r>
            <a:r>
              <a:rPr lang="hr-HR" dirty="0"/>
              <a:t> </a:t>
            </a:r>
            <a:r>
              <a:rPr lang="hr-HR" dirty="0" err="1"/>
              <a:t>private</a:t>
            </a:r>
            <a:r>
              <a:rPr lang="hr-HR" dirty="0"/>
              <a:t> </a:t>
            </a:r>
            <a:r>
              <a:rPr lang="hr-HR" dirty="0" err="1"/>
              <a:t>law</a:t>
            </a:r>
            <a:r>
              <a:rPr lang="hr-HR" dirty="0"/>
              <a:t>, </a:t>
            </a:r>
            <a:r>
              <a:rPr lang="hr-HR" dirty="0" err="1"/>
              <a:t>including</a:t>
            </a:r>
            <a:r>
              <a:rPr lang="hr-HR" dirty="0"/>
              <a:t> </a:t>
            </a:r>
            <a:r>
              <a:rPr lang="hr-HR" dirty="0" err="1"/>
              <a:t>the</a:t>
            </a:r>
            <a:r>
              <a:rPr lang="hr-HR" dirty="0"/>
              <a:t> </a:t>
            </a:r>
            <a:r>
              <a:rPr lang="hr-HR" dirty="0" err="1"/>
              <a:t>law</a:t>
            </a:r>
            <a:r>
              <a:rPr lang="hr-HR" dirty="0"/>
              <a:t> </a:t>
            </a:r>
            <a:r>
              <a:rPr lang="hr-HR" dirty="0" err="1"/>
              <a:t>of</a:t>
            </a:r>
            <a:r>
              <a:rPr lang="hr-HR" dirty="0"/>
              <a:t> </a:t>
            </a:r>
            <a:r>
              <a:rPr lang="hr-HR" dirty="0" err="1"/>
              <a:t>contracts</a:t>
            </a:r>
            <a:r>
              <a:rPr lang="hr-HR" dirty="0"/>
              <a:t>, </a:t>
            </a:r>
            <a:r>
              <a:rPr lang="hr-HR" dirty="0" err="1"/>
              <a:t>real</a:t>
            </a:r>
            <a:r>
              <a:rPr lang="hr-HR" dirty="0"/>
              <a:t> </a:t>
            </a:r>
            <a:r>
              <a:rPr lang="hr-HR" dirty="0" err="1"/>
              <a:t>property</a:t>
            </a:r>
            <a:r>
              <a:rPr lang="hr-HR" dirty="0"/>
              <a:t>, </a:t>
            </a:r>
            <a:r>
              <a:rPr lang="hr-HR" dirty="0" err="1"/>
              <a:t>torts</a:t>
            </a:r>
            <a:r>
              <a:rPr lang="hr-HR" dirty="0"/>
              <a:t>, </a:t>
            </a:r>
            <a:r>
              <a:rPr lang="hr-HR" dirty="0" err="1"/>
              <a:t>and</a:t>
            </a:r>
            <a:r>
              <a:rPr lang="hr-HR" dirty="0"/>
              <a:t> </a:t>
            </a:r>
            <a:r>
              <a:rPr lang="hr-HR" dirty="0" err="1"/>
              <a:t>criminal</a:t>
            </a:r>
            <a:r>
              <a:rPr lang="hr-HR" dirty="0"/>
              <a:t> </a:t>
            </a:r>
            <a:r>
              <a:rPr lang="hr-HR" dirty="0" err="1"/>
              <a:t>law</a:t>
            </a:r>
            <a:endParaRPr lang="hr-HR" dirty="0"/>
          </a:p>
          <a:p>
            <a:r>
              <a:rPr lang="hr-HR" dirty="0" err="1"/>
              <a:t>Substantive</a:t>
            </a:r>
            <a:r>
              <a:rPr lang="hr-HR" dirty="0"/>
              <a:t> </a:t>
            </a:r>
            <a:r>
              <a:rPr lang="hr-HR" dirty="0" err="1"/>
              <a:t>law</a:t>
            </a:r>
            <a:endParaRPr lang="hr-HR" dirty="0"/>
          </a:p>
          <a:p>
            <a:r>
              <a:rPr lang="hr-HR" dirty="0" err="1"/>
              <a:t>The</a:t>
            </a:r>
            <a:r>
              <a:rPr lang="hr-HR" dirty="0"/>
              <a:t> </a:t>
            </a:r>
            <a:r>
              <a:rPr lang="hr-HR" dirty="0" err="1"/>
              <a:t>body</a:t>
            </a:r>
            <a:r>
              <a:rPr lang="hr-HR" dirty="0"/>
              <a:t> </a:t>
            </a:r>
            <a:r>
              <a:rPr lang="hr-HR" dirty="0" err="1"/>
              <a:t>of</a:t>
            </a:r>
            <a:r>
              <a:rPr lang="hr-HR" dirty="0"/>
              <a:t> </a:t>
            </a:r>
            <a:r>
              <a:rPr lang="hr-HR" dirty="0" err="1"/>
              <a:t>law</a:t>
            </a:r>
            <a:r>
              <a:rPr lang="hr-HR" dirty="0"/>
              <a:t> </a:t>
            </a:r>
            <a:r>
              <a:rPr lang="hr-HR" dirty="0" err="1"/>
              <a:t>which</a:t>
            </a:r>
            <a:r>
              <a:rPr lang="hr-HR" dirty="0"/>
              <a:t> </a:t>
            </a:r>
            <a:r>
              <a:rPr lang="en-GB" dirty="0"/>
              <a:t>comprises the rules by which a court hears and determines what happens in civil and criminal lawsuits or administrative proceedings</a:t>
            </a:r>
            <a:endParaRPr lang="hr-HR" dirty="0"/>
          </a:p>
          <a:p>
            <a:r>
              <a:rPr lang="hr-HR" dirty="0" err="1"/>
              <a:t>Procedural</a:t>
            </a:r>
            <a:r>
              <a:rPr lang="hr-HR" dirty="0"/>
              <a:t> </a:t>
            </a:r>
            <a:r>
              <a:rPr lang="hr-HR" dirty="0" err="1"/>
              <a:t>law</a:t>
            </a:r>
            <a:endParaRPr lang="en-US" dirty="0"/>
          </a:p>
          <a:p>
            <a:endParaRPr lang="en-US" dirty="0"/>
          </a:p>
        </p:txBody>
      </p:sp>
    </p:spTree>
    <p:extLst>
      <p:ext uri="{BB962C8B-B14F-4D97-AF65-F5344CB8AC3E}">
        <p14:creationId xmlns:p14="http://schemas.microsoft.com/office/powerpoint/2010/main" val="94293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GB" dirty="0"/>
              <a:t>Any legal method for the enforcement, protection, or recovery of rights or for obtaining redress for their violation. Civil </a:t>
            </a:r>
            <a:r>
              <a:rPr lang="hr-HR" dirty="0"/>
              <a:t>_______</a:t>
            </a:r>
            <a:r>
              <a:rPr lang="en-GB" dirty="0"/>
              <a:t> include damages, injunction, specific performance, or declaration </a:t>
            </a:r>
            <a:r>
              <a:rPr lang="en-GB" i="1" dirty="0"/>
              <a:t>Also:</a:t>
            </a:r>
            <a:r>
              <a:rPr lang="en-GB" dirty="0"/>
              <a:t> redress, relief</a:t>
            </a:r>
            <a:r>
              <a:rPr lang="en-GB" b="1" dirty="0"/>
              <a:t>.</a:t>
            </a:r>
            <a:r>
              <a:rPr lang="en-GB" b="1" i="1" dirty="0"/>
              <a:t> </a:t>
            </a:r>
            <a:endParaRPr lang="hr-HR" b="1" i="1" dirty="0"/>
          </a:p>
          <a:p>
            <a:r>
              <a:rPr lang="hr-HR" dirty="0" err="1"/>
              <a:t>Remedy</a:t>
            </a:r>
            <a:endParaRPr lang="hr-HR" dirty="0"/>
          </a:p>
          <a:p>
            <a:r>
              <a:rPr lang="hr-HR" dirty="0"/>
              <a:t>Money </a:t>
            </a:r>
            <a:r>
              <a:rPr lang="hr-HR" dirty="0" err="1"/>
              <a:t>required</a:t>
            </a:r>
            <a:r>
              <a:rPr lang="hr-HR" dirty="0"/>
              <a:t> to </a:t>
            </a:r>
            <a:r>
              <a:rPr lang="hr-HR" dirty="0" err="1"/>
              <a:t>be</a:t>
            </a:r>
            <a:r>
              <a:rPr lang="hr-HR" dirty="0"/>
              <a:t> </a:t>
            </a:r>
            <a:r>
              <a:rPr lang="hr-HR" dirty="0" err="1"/>
              <a:t>paid</a:t>
            </a:r>
            <a:r>
              <a:rPr lang="hr-HR" dirty="0"/>
              <a:t> as </a:t>
            </a:r>
            <a:r>
              <a:rPr lang="hr-HR" dirty="0" err="1"/>
              <a:t>compensation</a:t>
            </a:r>
            <a:r>
              <a:rPr lang="hr-HR" dirty="0"/>
              <a:t> for </a:t>
            </a:r>
            <a:r>
              <a:rPr lang="hr-HR" dirty="0" err="1"/>
              <a:t>an</a:t>
            </a:r>
            <a:r>
              <a:rPr lang="hr-HR" dirty="0"/>
              <a:t> </a:t>
            </a:r>
            <a:r>
              <a:rPr lang="hr-HR" dirty="0" err="1"/>
              <a:t>injury</a:t>
            </a:r>
            <a:r>
              <a:rPr lang="hr-HR" dirty="0"/>
              <a:t> </a:t>
            </a:r>
            <a:r>
              <a:rPr lang="hr-HR" dirty="0" err="1"/>
              <a:t>or</a:t>
            </a:r>
            <a:r>
              <a:rPr lang="hr-HR" dirty="0"/>
              <a:t> </a:t>
            </a:r>
            <a:r>
              <a:rPr lang="hr-HR" dirty="0" err="1"/>
              <a:t>wrong</a:t>
            </a:r>
            <a:r>
              <a:rPr lang="hr-HR" dirty="0"/>
              <a:t>; </a:t>
            </a:r>
            <a:r>
              <a:rPr lang="hr-HR" dirty="0" err="1"/>
              <a:t>monetary</a:t>
            </a:r>
            <a:r>
              <a:rPr lang="hr-HR" dirty="0"/>
              <a:t> </a:t>
            </a:r>
            <a:r>
              <a:rPr lang="hr-HR" dirty="0" err="1"/>
              <a:t>compensation</a:t>
            </a:r>
            <a:r>
              <a:rPr lang="hr-HR" dirty="0"/>
              <a:t>.</a:t>
            </a:r>
          </a:p>
          <a:p>
            <a:r>
              <a:rPr lang="hr-HR" dirty="0" err="1"/>
              <a:t>damages</a:t>
            </a:r>
            <a:endParaRPr lang="hr-HR" dirty="0"/>
          </a:p>
        </p:txBody>
      </p:sp>
    </p:spTree>
    <p:extLst>
      <p:ext uri="{BB962C8B-B14F-4D97-AF65-F5344CB8AC3E}">
        <p14:creationId xmlns:p14="http://schemas.microsoft.com/office/powerpoint/2010/main" val="340700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GB" dirty="0"/>
              <a:t>A complaint to a superior court of an alleged injustice created by an inferior court. </a:t>
            </a:r>
            <a:endParaRPr lang="hr-HR" dirty="0"/>
          </a:p>
          <a:p>
            <a:r>
              <a:rPr lang="hr-HR" dirty="0" err="1"/>
              <a:t>Appeal</a:t>
            </a:r>
            <a:endParaRPr lang="hr-HR" dirty="0"/>
          </a:p>
          <a:p>
            <a:r>
              <a:rPr lang="hr-HR" dirty="0"/>
              <a:t>(</a:t>
            </a:r>
            <a:r>
              <a:rPr lang="hr-HR" dirty="0" err="1"/>
              <a:t>hist</a:t>
            </a:r>
            <a:r>
              <a:rPr lang="hr-HR" dirty="0"/>
              <a:t>.) 1. </a:t>
            </a:r>
            <a:r>
              <a:rPr lang="en-US" dirty="0"/>
              <a:t>the secretary of a nobleman, prince, or king</a:t>
            </a:r>
            <a:r>
              <a:rPr lang="hr-HR" dirty="0"/>
              <a:t>; 2. </a:t>
            </a:r>
            <a:r>
              <a:rPr lang="en-US" dirty="0"/>
              <a:t>the title of various important judges and other high officials</a:t>
            </a:r>
            <a:r>
              <a:rPr lang="hr-HR" dirty="0"/>
              <a:t> 3. </a:t>
            </a:r>
            <a:r>
              <a:rPr lang="en-US" dirty="0"/>
              <a:t>the chief minister of state in certain parliamentary governments, as in Germany; prime minister</a:t>
            </a:r>
            <a:endParaRPr lang="hr-HR" dirty="0"/>
          </a:p>
          <a:p>
            <a:r>
              <a:rPr lang="hr-HR" dirty="0" err="1"/>
              <a:t>Chancellor</a:t>
            </a:r>
            <a:endParaRPr lang="en-US" dirty="0"/>
          </a:p>
          <a:p>
            <a:endParaRPr lang="en-US" dirty="0"/>
          </a:p>
        </p:txBody>
      </p:sp>
    </p:spTree>
    <p:extLst>
      <p:ext uri="{BB962C8B-B14F-4D97-AF65-F5344CB8AC3E}">
        <p14:creationId xmlns:p14="http://schemas.microsoft.com/office/powerpoint/2010/main" val="378531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GB" dirty="0"/>
              <a:t>A remedy in the form of a court order addressed to a particular person that either prohibits him from doing or continuing to do a certain act (a </a:t>
            </a:r>
            <a:r>
              <a:rPr lang="en-GB" dirty="0" err="1"/>
              <a:t>prohibitory</a:t>
            </a:r>
            <a:r>
              <a:rPr lang="en-GB" dirty="0"/>
              <a:t> </a:t>
            </a:r>
            <a:r>
              <a:rPr lang="en-GB" dirty="0" err="1"/>
              <a:t>i</a:t>
            </a:r>
            <a:r>
              <a:rPr lang="hr-HR" b="1" dirty="0"/>
              <a:t>.</a:t>
            </a:r>
            <a:r>
              <a:rPr lang="en-GB" dirty="0"/>
              <a:t>) or orders him to carry out a certain act (a mandatory </a:t>
            </a:r>
            <a:r>
              <a:rPr lang="en-GB" dirty="0" err="1"/>
              <a:t>i</a:t>
            </a:r>
            <a:r>
              <a:rPr lang="en-GB" dirty="0"/>
              <a:t>).</a:t>
            </a:r>
            <a:endParaRPr lang="hr-HR" dirty="0"/>
          </a:p>
          <a:p>
            <a:r>
              <a:rPr lang="hr-HR" dirty="0" err="1"/>
              <a:t>injunction</a:t>
            </a:r>
            <a:endParaRPr lang="hr-HR" dirty="0"/>
          </a:p>
          <a:p>
            <a:endParaRPr lang="en-US" dirty="0"/>
          </a:p>
        </p:txBody>
      </p:sp>
    </p:spTree>
    <p:extLst>
      <p:ext uri="{BB962C8B-B14F-4D97-AF65-F5344CB8AC3E}">
        <p14:creationId xmlns:p14="http://schemas.microsoft.com/office/powerpoint/2010/main" val="36549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An extraordinary equitable remedy that compels a party to execute a contract according to the precise terms agreed upon or to execute it substantially so that, under the circumstances, justice will be done between the parties.</a:t>
            </a:r>
            <a:endParaRPr lang="hr-HR" dirty="0"/>
          </a:p>
          <a:p>
            <a:r>
              <a:rPr lang="hr-HR" dirty="0" err="1"/>
              <a:t>Specific</a:t>
            </a:r>
            <a:r>
              <a:rPr lang="hr-HR" dirty="0"/>
              <a:t> </a:t>
            </a:r>
            <a:r>
              <a:rPr lang="hr-HR" dirty="0" err="1"/>
              <a:t>performance</a:t>
            </a:r>
            <a:endParaRPr lang="en-US" dirty="0"/>
          </a:p>
          <a:p>
            <a:endParaRPr lang="en-US" dirty="0"/>
          </a:p>
        </p:txBody>
      </p:sp>
    </p:spTree>
    <p:extLst>
      <p:ext uri="{BB962C8B-B14F-4D97-AF65-F5344CB8AC3E}">
        <p14:creationId xmlns:p14="http://schemas.microsoft.com/office/powerpoint/2010/main" val="215965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In contract law, an equitable remedy which allows a contractual party to cancel the contract. Parties may rescind if they are the victims of a vitiating factor, such as misrepresentation, mistake, duress, or undue influence.</a:t>
            </a:r>
            <a:endParaRPr lang="hr-HR" dirty="0"/>
          </a:p>
          <a:p>
            <a:r>
              <a:rPr lang="hr-HR" dirty="0" err="1"/>
              <a:t>rescission</a:t>
            </a:r>
            <a:endParaRPr lang="en-US" dirty="0"/>
          </a:p>
        </p:txBody>
      </p:sp>
    </p:spTree>
    <p:extLst>
      <p:ext uri="{BB962C8B-B14F-4D97-AF65-F5344CB8AC3E}">
        <p14:creationId xmlns:p14="http://schemas.microsoft.com/office/powerpoint/2010/main" val="40023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en-US" dirty="0"/>
              <a:t>If, due to a mistake or oversight, a written document does not reflect the actual agreement the parties to a contract have reached, the court may be willing to order r</a:t>
            </a:r>
            <a:r>
              <a:rPr lang="hr-HR" dirty="0"/>
              <a:t>_________</a:t>
            </a:r>
            <a:r>
              <a:rPr lang="en-US" dirty="0"/>
              <a:t> of the written instrument reflecting their agreement. R</a:t>
            </a:r>
            <a:r>
              <a:rPr lang="hr-HR" dirty="0"/>
              <a:t>_________</a:t>
            </a:r>
            <a:r>
              <a:rPr lang="en-US" dirty="0"/>
              <a:t> involves the court modifying the document by substituting the whole or part of the original text with corrected wording to give effect to the parties' true intentions</a:t>
            </a:r>
            <a:r>
              <a:rPr lang="en-US" dirty="0" smtClean="0"/>
              <a:t>. </a:t>
            </a:r>
            <a:r>
              <a:rPr lang="en-US" dirty="0"/>
              <a:t>In r</a:t>
            </a:r>
            <a:r>
              <a:rPr lang="hr-HR" dirty="0"/>
              <a:t>_______</a:t>
            </a:r>
            <a:r>
              <a:rPr lang="en-US" dirty="0"/>
              <a:t>the document the court is aiming to put the parties in the position in which they would have been had the mistake or oversight not occurred.</a:t>
            </a:r>
            <a:endParaRPr lang="hr-HR" dirty="0"/>
          </a:p>
          <a:p>
            <a:r>
              <a:rPr lang="hr-HR" dirty="0" err="1"/>
              <a:t>rectification</a:t>
            </a:r>
            <a:endParaRPr lang="en-US" dirty="0"/>
          </a:p>
        </p:txBody>
      </p:sp>
    </p:spTree>
    <p:extLst>
      <p:ext uri="{BB962C8B-B14F-4D97-AF65-F5344CB8AC3E}">
        <p14:creationId xmlns:p14="http://schemas.microsoft.com/office/powerpoint/2010/main" val="164446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5. </a:t>
            </a:r>
            <a:r>
              <a:rPr lang="hr-HR" dirty="0" err="1"/>
              <a:t>An</a:t>
            </a:r>
            <a:r>
              <a:rPr lang="hr-HR" dirty="0"/>
              <a:t> </a:t>
            </a:r>
            <a:r>
              <a:rPr lang="hr-HR" dirty="0" err="1"/>
              <a:t>international</a:t>
            </a:r>
            <a:r>
              <a:rPr lang="hr-HR" dirty="0"/>
              <a:t> </a:t>
            </a:r>
            <a:r>
              <a:rPr lang="hr-HR" dirty="0" err="1"/>
              <a:t>agreement</a:t>
            </a:r>
            <a:endParaRPr lang="hr-HR" dirty="0"/>
          </a:p>
          <a:p>
            <a:r>
              <a:rPr lang="hr-HR" dirty="0" err="1"/>
              <a:t>treaty</a:t>
            </a:r>
            <a:endParaRPr lang="hr-HR" dirty="0"/>
          </a:p>
          <a:p>
            <a:r>
              <a:rPr lang="hr-HR" dirty="0"/>
              <a:t>6. Money </a:t>
            </a:r>
            <a:r>
              <a:rPr lang="hr-HR" dirty="0" err="1"/>
              <a:t>awarded</a:t>
            </a:r>
            <a:r>
              <a:rPr lang="hr-HR" dirty="0"/>
              <a:t> </a:t>
            </a:r>
            <a:r>
              <a:rPr lang="hr-HR" dirty="0" err="1"/>
              <a:t>by</a:t>
            </a:r>
            <a:r>
              <a:rPr lang="hr-HR" dirty="0"/>
              <a:t> a </a:t>
            </a:r>
            <a:r>
              <a:rPr lang="hr-HR" dirty="0" err="1"/>
              <a:t>court</a:t>
            </a:r>
            <a:r>
              <a:rPr lang="hr-HR" dirty="0"/>
              <a:t> as </a:t>
            </a:r>
            <a:r>
              <a:rPr lang="hr-HR" dirty="0" err="1"/>
              <a:t>compensation</a:t>
            </a:r>
            <a:r>
              <a:rPr lang="hr-HR" dirty="0"/>
              <a:t> to a </a:t>
            </a:r>
            <a:r>
              <a:rPr lang="hr-HR" dirty="0" err="1"/>
              <a:t>plaintiff</a:t>
            </a:r>
            <a:r>
              <a:rPr lang="hr-HR" dirty="0"/>
              <a:t>/</a:t>
            </a:r>
            <a:r>
              <a:rPr lang="hr-HR" dirty="0" err="1"/>
              <a:t>claimant</a:t>
            </a:r>
            <a:endParaRPr lang="hr-HR" dirty="0"/>
          </a:p>
          <a:p>
            <a:r>
              <a:rPr lang="hr-HR" dirty="0" err="1"/>
              <a:t>damages</a:t>
            </a:r>
            <a:endParaRPr lang="hr-HR" dirty="0"/>
          </a:p>
          <a:p>
            <a:r>
              <a:rPr lang="hr-HR" dirty="0"/>
              <a:t>7. </a:t>
            </a:r>
            <a:r>
              <a:rPr lang="hr-HR" dirty="0" err="1"/>
              <a:t>The</a:t>
            </a:r>
            <a:r>
              <a:rPr lang="hr-HR" dirty="0"/>
              <a:t> set </a:t>
            </a:r>
            <a:r>
              <a:rPr lang="hr-HR" dirty="0" err="1"/>
              <a:t>of</a:t>
            </a:r>
            <a:r>
              <a:rPr lang="hr-HR" dirty="0"/>
              <a:t> </a:t>
            </a:r>
            <a:r>
              <a:rPr lang="hr-HR" dirty="0" err="1"/>
              <a:t>laws</a:t>
            </a:r>
            <a:r>
              <a:rPr lang="hr-HR" dirty="0"/>
              <a:t> </a:t>
            </a:r>
            <a:r>
              <a:rPr lang="hr-HR" dirty="0" err="1"/>
              <a:t>passed</a:t>
            </a:r>
            <a:r>
              <a:rPr lang="hr-HR" dirty="0"/>
              <a:t> </a:t>
            </a:r>
            <a:r>
              <a:rPr lang="hr-HR" dirty="0" err="1"/>
              <a:t>by</a:t>
            </a:r>
            <a:r>
              <a:rPr lang="hr-HR" dirty="0"/>
              <a:t> </a:t>
            </a:r>
            <a:r>
              <a:rPr lang="hr-HR" dirty="0" err="1"/>
              <a:t>Parliament</a:t>
            </a:r>
            <a:endParaRPr lang="hr-HR" dirty="0"/>
          </a:p>
          <a:p>
            <a:r>
              <a:rPr lang="hr-HR" dirty="0" err="1"/>
              <a:t>legislation</a:t>
            </a:r>
            <a:endParaRPr lang="hr-HR" dirty="0"/>
          </a:p>
          <a:p>
            <a:endParaRPr lang="en-US" dirty="0"/>
          </a:p>
        </p:txBody>
      </p:sp>
    </p:spTree>
    <p:extLst>
      <p:ext uri="{BB962C8B-B14F-4D97-AF65-F5344CB8AC3E}">
        <p14:creationId xmlns:p14="http://schemas.microsoft.com/office/powerpoint/2010/main" val="367540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fontScale="92500" lnSpcReduction="20000"/>
          </a:bodyPr>
          <a:lstStyle/>
          <a:p>
            <a:pPr lvl="0" fontAlgn="base"/>
            <a:r>
              <a:rPr lang="en-GB" b="1" i="1" dirty="0"/>
              <a:t> </a:t>
            </a:r>
            <a:r>
              <a:rPr lang="en-GB" dirty="0"/>
              <a:t> </a:t>
            </a:r>
            <a:r>
              <a:rPr lang="hr-HR" dirty="0" smtClean="0"/>
              <a:t>1. </a:t>
            </a:r>
            <a:r>
              <a:rPr lang="en-GB" dirty="0" smtClean="0"/>
              <a:t>What </a:t>
            </a:r>
            <a:r>
              <a:rPr lang="en-GB" dirty="0"/>
              <a:t>are the two main approaches to judicial interpretation?</a:t>
            </a:r>
            <a:endParaRPr lang="hr-HR" dirty="0"/>
          </a:p>
          <a:p>
            <a:pPr lvl="0" fontAlgn="base"/>
            <a:r>
              <a:rPr lang="hr-HR" dirty="0" smtClean="0"/>
              <a:t>2. </a:t>
            </a:r>
            <a:r>
              <a:rPr lang="en-GB" dirty="0" smtClean="0"/>
              <a:t>What </a:t>
            </a:r>
            <a:r>
              <a:rPr lang="en-GB" dirty="0"/>
              <a:t>are the basic rules of interpretation?</a:t>
            </a:r>
            <a:endParaRPr lang="hr-HR" dirty="0"/>
          </a:p>
          <a:p>
            <a:pPr lvl="0" fontAlgn="base"/>
            <a:r>
              <a:rPr lang="hr-HR" dirty="0" smtClean="0"/>
              <a:t>3. </a:t>
            </a:r>
            <a:r>
              <a:rPr lang="en-GB" dirty="0" smtClean="0"/>
              <a:t>What </a:t>
            </a:r>
            <a:r>
              <a:rPr lang="en-GB" dirty="0"/>
              <a:t>are the basic rules of language used in judicial interpretation?</a:t>
            </a:r>
            <a:endParaRPr lang="hr-HR" dirty="0"/>
          </a:p>
          <a:p>
            <a:pPr lvl="0" fontAlgn="base"/>
            <a:r>
              <a:rPr lang="hr-HR" dirty="0" smtClean="0"/>
              <a:t>4. </a:t>
            </a:r>
            <a:r>
              <a:rPr lang="en-GB" dirty="0" smtClean="0"/>
              <a:t>In </a:t>
            </a:r>
            <a:r>
              <a:rPr lang="en-GB" dirty="0"/>
              <a:t>your view, which courts are entitled to interpret legislation? Why?</a:t>
            </a:r>
            <a:endParaRPr lang="hr-HR" dirty="0"/>
          </a:p>
          <a:p>
            <a:pPr lvl="0" fontAlgn="base"/>
            <a:r>
              <a:rPr lang="hr-HR" dirty="0" smtClean="0"/>
              <a:t>5. </a:t>
            </a:r>
            <a:r>
              <a:rPr lang="en-GB" dirty="0" smtClean="0"/>
              <a:t>What </a:t>
            </a:r>
            <a:r>
              <a:rPr lang="en-GB" dirty="0"/>
              <a:t>are intrinsic and extrinsic aids to interpretation?</a:t>
            </a:r>
            <a:endParaRPr lang="hr-HR" dirty="0"/>
          </a:p>
          <a:p>
            <a:pPr lvl="0" fontAlgn="base"/>
            <a:r>
              <a:rPr lang="en-GB" dirty="0"/>
              <a:t>Give an example of an extrinsic aid to interpretation.</a:t>
            </a:r>
            <a:endParaRPr lang="hr-HR" dirty="0"/>
          </a:p>
          <a:p>
            <a:pPr lvl="0" fontAlgn="base"/>
            <a:r>
              <a:rPr lang="hr-HR" dirty="0" smtClean="0"/>
              <a:t>6. </a:t>
            </a:r>
            <a:r>
              <a:rPr lang="en-GB" dirty="0" smtClean="0"/>
              <a:t>In </a:t>
            </a:r>
            <a:r>
              <a:rPr lang="en-GB" dirty="0"/>
              <a:t>your view, should records of parliamentary debates (Hansard) be used as an aid to interpretation? Give your reasons.</a:t>
            </a:r>
            <a:endParaRPr lang="hr-HR" dirty="0"/>
          </a:p>
          <a:p>
            <a:endParaRPr lang="en-US" dirty="0"/>
          </a:p>
        </p:txBody>
      </p:sp>
    </p:spTree>
    <p:extLst>
      <p:ext uri="{BB962C8B-B14F-4D97-AF65-F5344CB8AC3E}">
        <p14:creationId xmlns:p14="http://schemas.microsoft.com/office/powerpoint/2010/main" val="3295300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en-GB" dirty="0"/>
              <a:t>1</a:t>
            </a:r>
            <a:r>
              <a:rPr lang="en-GB" b="1" dirty="0"/>
              <a:t>. </a:t>
            </a:r>
            <a:r>
              <a:rPr lang="en-GB" dirty="0"/>
              <a:t>What are the main sources of English law?</a:t>
            </a:r>
            <a:endParaRPr lang="hr-HR" dirty="0"/>
          </a:p>
          <a:p>
            <a:r>
              <a:rPr lang="en-GB" dirty="0"/>
              <a:t>2. What is the difference between local custom and general custom?</a:t>
            </a:r>
            <a:endParaRPr lang="hr-HR" dirty="0"/>
          </a:p>
          <a:p>
            <a:r>
              <a:rPr lang="en-GB" dirty="0"/>
              <a:t>3. What is the difference between common law and customary law?</a:t>
            </a:r>
            <a:endParaRPr lang="hr-HR" dirty="0"/>
          </a:p>
          <a:p>
            <a:r>
              <a:rPr lang="en-GB" dirty="0"/>
              <a:t>4. Why did equity develop?</a:t>
            </a:r>
            <a:endParaRPr lang="hr-HR" dirty="0"/>
          </a:p>
          <a:p>
            <a:r>
              <a:rPr lang="en-GB" dirty="0"/>
              <a:t>5. What are the main equitable remedies?</a:t>
            </a:r>
            <a:endParaRPr lang="hr-HR" dirty="0"/>
          </a:p>
          <a:p>
            <a:r>
              <a:rPr lang="en-GB" dirty="0"/>
              <a:t>6. Who creates precedents and who passes laws?</a:t>
            </a:r>
            <a:endParaRPr lang="hr-HR" dirty="0"/>
          </a:p>
          <a:p>
            <a:endParaRPr lang="en-US" dirty="0"/>
          </a:p>
        </p:txBody>
      </p:sp>
    </p:spTree>
    <p:extLst>
      <p:ext uri="{BB962C8B-B14F-4D97-AF65-F5344CB8AC3E}">
        <p14:creationId xmlns:p14="http://schemas.microsoft.com/office/powerpoint/2010/main" val="2690746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hr-HR" dirty="0"/>
              <a:t>M</a:t>
            </a:r>
            <a:r>
              <a:rPr lang="en-US" dirty="0" err="1"/>
              <a:t>atters</a:t>
            </a:r>
            <a:r>
              <a:rPr lang="en-US" dirty="0"/>
              <a:t> within an Act itself which may help make the meaning clearer. The court may consider the long title, the short title and any preamble. Other useful </a:t>
            </a:r>
            <a:r>
              <a:rPr lang="en-US" dirty="0" err="1"/>
              <a:t>i</a:t>
            </a:r>
            <a:r>
              <a:rPr lang="hr-HR" dirty="0"/>
              <a:t>__</a:t>
            </a:r>
            <a:r>
              <a:rPr lang="en-US" dirty="0"/>
              <a:t> a</a:t>
            </a:r>
            <a:r>
              <a:rPr lang="hr-HR" dirty="0"/>
              <a:t>____</a:t>
            </a:r>
            <a:r>
              <a:rPr lang="en-US" dirty="0"/>
              <a:t> may include headings before a group of sections and any schedules attached to the Act. </a:t>
            </a:r>
            <a:endParaRPr lang="hr-HR" dirty="0"/>
          </a:p>
          <a:p>
            <a:pPr marL="0" indent="0">
              <a:buNone/>
            </a:pPr>
            <a:r>
              <a:rPr lang="en-US" dirty="0"/>
              <a:t>Some Acts include sections in which words are expressly defined. For example, the 1963 Animal Boarding Act section 5(2) states: ‘In this Act animal means any dog or cat.’ The Interpretation Act 1978 section 6 also states that unless the contrary intention appears, words importing the masculine gender also include the feminine and words importing the feminine gender also include the masculine. In addition, words in the singular also include the plural and words in the plural include the singular.</a:t>
            </a:r>
            <a:endParaRPr lang="hr-HR" dirty="0"/>
          </a:p>
          <a:p>
            <a:pPr marL="0" indent="0">
              <a:buNone/>
            </a:pPr>
            <a:r>
              <a:rPr lang="hr-HR" dirty="0"/>
              <a:t> </a:t>
            </a:r>
            <a:r>
              <a:rPr lang="hr-HR" dirty="0" err="1"/>
              <a:t>Intrinsic</a:t>
            </a:r>
            <a:r>
              <a:rPr lang="hr-HR" dirty="0"/>
              <a:t> </a:t>
            </a:r>
            <a:r>
              <a:rPr lang="hr-HR" dirty="0" err="1"/>
              <a:t>aids</a:t>
            </a:r>
            <a:endParaRPr lang="en-US" dirty="0"/>
          </a:p>
          <a:p>
            <a:endParaRPr lang="en-US" dirty="0"/>
          </a:p>
        </p:txBody>
      </p:sp>
    </p:spTree>
    <p:extLst>
      <p:ext uri="{BB962C8B-B14F-4D97-AF65-F5344CB8AC3E}">
        <p14:creationId xmlns:p14="http://schemas.microsoft.com/office/powerpoint/2010/main" val="39202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62500" lnSpcReduction="20000"/>
          </a:bodyPr>
          <a:lstStyle/>
          <a:p>
            <a:r>
              <a:rPr lang="hr-HR" dirty="0"/>
              <a:t>M</a:t>
            </a:r>
            <a:r>
              <a:rPr lang="en-US" dirty="0" err="1"/>
              <a:t>atters</a:t>
            </a:r>
            <a:r>
              <a:rPr lang="en-US" dirty="0"/>
              <a:t> which may help put an Act into context. Sources include previous Acts of Parliament on the same topic, earlier case law, dictionaries of the time, and the historical setting. In addition, Hansard can now be considered. Hansard is the official report of what was said in Parliament when the Act was debated. The use of Hansard was permitted following the decision in </a:t>
            </a:r>
            <a:r>
              <a:rPr lang="en-US" i="1" dirty="0"/>
              <a:t>Pepper (Inspector of Taxes) v Hart</a:t>
            </a:r>
            <a:r>
              <a:rPr lang="en-US" dirty="0"/>
              <a:t> (1993) where the House of Lords accepted that Hansard could be used in a limited way. It permits Hansard to be used where the legislation is ambiguous or obscure or leads to an absurdity, and the material relied on comprises one or more statements by a Minister or other promoter of the Bill and such other parliamentary material as is necessary to understand the statements, and the effect and the statements that were relied on have to be clear.</a:t>
            </a:r>
          </a:p>
          <a:p>
            <a:r>
              <a:rPr lang="en-US" dirty="0"/>
              <a:t>E</a:t>
            </a:r>
            <a:r>
              <a:rPr lang="hr-HR" dirty="0"/>
              <a:t>_____</a:t>
            </a:r>
            <a:r>
              <a:rPr lang="en-US" dirty="0"/>
              <a:t> a</a:t>
            </a:r>
            <a:r>
              <a:rPr lang="hr-HR" dirty="0"/>
              <a:t>______</a:t>
            </a:r>
            <a:r>
              <a:rPr lang="en-US" dirty="0"/>
              <a:t> also include international conventions, regulations or directives which have been implemented by English legislation. It is thought that English law should be interpreted in such a way as to be consistent with international law. Section 3 of the Human Rights Act 1998 expressly states that as far as it is possible to do so, an Act must be read and given effect in a way which is compatible with the rights in the European Convention on Human Rights. This only applies to any case where there is an issue of human rights.</a:t>
            </a:r>
            <a:endParaRPr lang="hr-HR" dirty="0"/>
          </a:p>
          <a:p>
            <a:r>
              <a:rPr lang="hr-HR" dirty="0" err="1"/>
              <a:t>Extrinsic</a:t>
            </a:r>
            <a:r>
              <a:rPr lang="hr-HR" dirty="0"/>
              <a:t> </a:t>
            </a:r>
            <a:r>
              <a:rPr lang="hr-HR" dirty="0" err="1"/>
              <a:t>aids</a:t>
            </a:r>
            <a:endParaRPr lang="en-US" dirty="0"/>
          </a:p>
          <a:p>
            <a:endParaRPr lang="en-US" dirty="0"/>
          </a:p>
        </p:txBody>
      </p:sp>
    </p:spTree>
    <p:extLst>
      <p:ext uri="{BB962C8B-B14F-4D97-AF65-F5344CB8AC3E}">
        <p14:creationId xmlns:p14="http://schemas.microsoft.com/office/powerpoint/2010/main" val="240945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a:bodyPr>
          <a:lstStyle/>
          <a:p>
            <a:r>
              <a:rPr lang="en-US" dirty="0"/>
              <a:t>To live together in a sexual relationship, especially when not legally married.</a:t>
            </a:r>
            <a:endParaRPr lang="hr-HR" dirty="0"/>
          </a:p>
          <a:p>
            <a:r>
              <a:rPr lang="hr-HR" dirty="0" err="1"/>
              <a:t>Cohabit</a:t>
            </a:r>
            <a:endParaRPr lang="hr-HR" dirty="0"/>
          </a:p>
          <a:p>
            <a:r>
              <a:rPr lang="hr-HR" dirty="0" err="1"/>
              <a:t>Transcripts</a:t>
            </a:r>
            <a:r>
              <a:rPr lang="hr-HR" dirty="0"/>
              <a:t> </a:t>
            </a:r>
            <a:r>
              <a:rPr lang="hr-HR" dirty="0" err="1"/>
              <a:t>of</a:t>
            </a:r>
            <a:r>
              <a:rPr lang="hr-HR" dirty="0"/>
              <a:t> </a:t>
            </a:r>
            <a:r>
              <a:rPr lang="hr-HR" dirty="0" err="1"/>
              <a:t>parliamentary</a:t>
            </a:r>
            <a:r>
              <a:rPr lang="hr-HR" dirty="0"/>
              <a:t> </a:t>
            </a:r>
            <a:r>
              <a:rPr lang="hr-HR" dirty="0" err="1"/>
              <a:t>debates</a:t>
            </a:r>
            <a:endParaRPr lang="hr-HR" dirty="0"/>
          </a:p>
          <a:p>
            <a:r>
              <a:rPr lang="hr-HR" dirty="0" err="1"/>
              <a:t>Hansard</a:t>
            </a:r>
            <a:endParaRPr lang="hr-HR" dirty="0"/>
          </a:p>
          <a:p>
            <a:r>
              <a:rPr lang="en-US" dirty="0"/>
              <a:t>A lawyer or group of lawyers giving legal advice and especially conducting a case in court.</a:t>
            </a:r>
            <a:endParaRPr lang="hr-HR" dirty="0"/>
          </a:p>
          <a:p>
            <a:r>
              <a:rPr lang="hr-HR" dirty="0" err="1"/>
              <a:t>Counsel</a:t>
            </a:r>
            <a:endParaRPr lang="en-US" dirty="0"/>
          </a:p>
          <a:p>
            <a:endParaRPr lang="en-US" dirty="0"/>
          </a:p>
        </p:txBody>
      </p:sp>
    </p:spTree>
    <p:extLst>
      <p:ext uri="{BB962C8B-B14F-4D97-AF65-F5344CB8AC3E}">
        <p14:creationId xmlns:p14="http://schemas.microsoft.com/office/powerpoint/2010/main" val="350636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dynamic back-and-forth activity of something, typically the discussion in a debate or argument</a:t>
            </a:r>
            <a:endParaRPr lang="hr-HR" dirty="0"/>
          </a:p>
          <a:p>
            <a:r>
              <a:rPr lang="hr-HR" dirty="0" err="1"/>
              <a:t>Cut</a:t>
            </a:r>
            <a:r>
              <a:rPr lang="hr-HR" dirty="0"/>
              <a:t> </a:t>
            </a:r>
            <a:r>
              <a:rPr lang="hr-HR" dirty="0" err="1"/>
              <a:t>and</a:t>
            </a:r>
            <a:r>
              <a:rPr lang="hr-HR" dirty="0"/>
              <a:t> </a:t>
            </a:r>
            <a:r>
              <a:rPr lang="hr-HR" dirty="0" err="1"/>
              <a:t>thrust</a:t>
            </a:r>
            <a:r>
              <a:rPr lang="hr-HR" dirty="0"/>
              <a:t> </a:t>
            </a:r>
            <a:r>
              <a:rPr lang="hr-HR" dirty="0" err="1"/>
              <a:t>of</a:t>
            </a:r>
            <a:endParaRPr lang="hr-HR" dirty="0"/>
          </a:p>
          <a:p>
            <a:r>
              <a:rPr lang="hr-HR" dirty="0"/>
              <a:t>S</a:t>
            </a:r>
            <a:r>
              <a:rPr lang="en-US" dirty="0" err="1"/>
              <a:t>omething</a:t>
            </a:r>
            <a:r>
              <a:rPr lang="en-US" dirty="0"/>
              <a:t>, such as a car, free meals, or a mobile phone, that an employer gives to an employee in addition to their salary: </a:t>
            </a:r>
            <a:endParaRPr lang="hr-HR" dirty="0"/>
          </a:p>
          <a:p>
            <a:r>
              <a:rPr lang="hr-HR" dirty="0" err="1"/>
              <a:t>Benefit</a:t>
            </a:r>
            <a:r>
              <a:rPr lang="hr-HR" dirty="0"/>
              <a:t> </a:t>
            </a:r>
            <a:r>
              <a:rPr lang="hr-HR" dirty="0" err="1"/>
              <a:t>in</a:t>
            </a:r>
            <a:r>
              <a:rPr lang="hr-HR" dirty="0"/>
              <a:t> </a:t>
            </a:r>
            <a:r>
              <a:rPr lang="hr-HR" dirty="0" err="1"/>
              <a:t>kind</a:t>
            </a:r>
            <a:endParaRPr lang="en-US" dirty="0"/>
          </a:p>
          <a:p>
            <a:endParaRPr lang="en-US" dirty="0"/>
          </a:p>
        </p:txBody>
      </p:sp>
    </p:spTree>
    <p:extLst>
      <p:ext uri="{BB962C8B-B14F-4D97-AF65-F5344CB8AC3E}">
        <p14:creationId xmlns:p14="http://schemas.microsoft.com/office/powerpoint/2010/main" val="25417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10000"/>
          </a:bodyPr>
          <a:lstStyle/>
          <a:p>
            <a:r>
              <a:rPr lang="hr-HR" dirty="0"/>
              <a:t>P</a:t>
            </a:r>
            <a:r>
              <a:rPr lang="en-US" dirty="0"/>
              <a:t>ay used by employers to recognize and reward employee contributions, improve morale, and increase productivity</a:t>
            </a:r>
            <a:endParaRPr lang="hr-HR" dirty="0"/>
          </a:p>
          <a:p>
            <a:r>
              <a:rPr lang="hr-HR" dirty="0"/>
              <a:t>Bonus</a:t>
            </a:r>
          </a:p>
          <a:p>
            <a:r>
              <a:rPr lang="hr-HR" dirty="0"/>
              <a:t>A</a:t>
            </a:r>
            <a:r>
              <a:rPr lang="en-US" dirty="0"/>
              <a:t> law, rule, or measure intended to prevent someone or something from being harmed. </a:t>
            </a:r>
            <a:endParaRPr lang="hr-HR" dirty="0"/>
          </a:p>
          <a:p>
            <a:r>
              <a:rPr lang="hr-HR" dirty="0" err="1"/>
              <a:t>Safeguard</a:t>
            </a:r>
            <a:endParaRPr lang="hr-HR" dirty="0"/>
          </a:p>
          <a:p>
            <a:r>
              <a:rPr lang="hr-HR" dirty="0"/>
              <a:t>T</a:t>
            </a:r>
            <a:r>
              <a:rPr lang="en-US" dirty="0"/>
              <a:t>o exceed in weight, value, or importance </a:t>
            </a:r>
            <a:endParaRPr lang="hr-HR" dirty="0"/>
          </a:p>
          <a:p>
            <a:r>
              <a:rPr lang="hr-HR" dirty="0" err="1"/>
              <a:t>outweigh</a:t>
            </a:r>
            <a:endParaRPr lang="en-US" dirty="0"/>
          </a:p>
          <a:p>
            <a:endParaRPr lang="en-US" dirty="0"/>
          </a:p>
        </p:txBody>
      </p:sp>
    </p:spTree>
    <p:extLst>
      <p:ext uri="{BB962C8B-B14F-4D97-AF65-F5344CB8AC3E}">
        <p14:creationId xmlns:p14="http://schemas.microsoft.com/office/powerpoint/2010/main" val="166482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process by which the meaning of an ambiguous provision of a statute, written document, or oral agreement is determined.</a:t>
            </a:r>
          </a:p>
          <a:p>
            <a:r>
              <a:rPr lang="en-US" dirty="0"/>
              <a:t>A judge usually makes a c</a:t>
            </a:r>
            <a:r>
              <a:rPr lang="hr-HR" dirty="0"/>
              <a:t>_____</a:t>
            </a:r>
            <a:r>
              <a:rPr lang="en-US" dirty="0"/>
              <a:t> of an unclear term in a document at issue in a case that involves a dispute as to its legal significance. The judge examines the circumstances surrounding the provision, laws, other writings, verbal agreements dealing with the same subject matter, and the probable purpose of the unclear phrase in order to conclude the proper meaning of such words. Once the judge has done so, the court will enforce the words as c</a:t>
            </a:r>
            <a:r>
              <a:rPr lang="hr-HR" dirty="0"/>
              <a:t>______</a:t>
            </a:r>
            <a:r>
              <a:rPr lang="en-US" dirty="0"/>
              <a:t>. However, for language that is plain and clear, there cannot be a c</a:t>
            </a:r>
            <a:r>
              <a:rPr lang="hr-HR" dirty="0"/>
              <a:t>_________</a:t>
            </a:r>
            <a:r>
              <a:rPr lang="en-US" dirty="0"/>
              <a:t>.</a:t>
            </a:r>
            <a:endParaRPr lang="hr-HR" dirty="0"/>
          </a:p>
          <a:p>
            <a:r>
              <a:rPr lang="hr-HR" dirty="0" err="1"/>
              <a:t>construction</a:t>
            </a:r>
            <a:endParaRPr lang="en-US" dirty="0"/>
          </a:p>
          <a:p>
            <a:endParaRPr lang="en-US" dirty="0"/>
          </a:p>
        </p:txBody>
      </p:sp>
    </p:spTree>
    <p:extLst>
      <p:ext uri="{BB962C8B-B14F-4D97-AF65-F5344CB8AC3E}">
        <p14:creationId xmlns:p14="http://schemas.microsoft.com/office/powerpoint/2010/main" val="401076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Uncertainty or doubtfulness of the meaning of language</a:t>
            </a:r>
            <a:r>
              <a:rPr lang="en-US" i="1" dirty="0"/>
              <a:t>.</a:t>
            </a:r>
            <a:endParaRPr lang="en-US" dirty="0"/>
          </a:p>
          <a:p>
            <a:r>
              <a:rPr lang="en-US" dirty="0"/>
              <a:t>When language is capable of being understood in more than one way by a reasonable person, a</a:t>
            </a:r>
            <a:r>
              <a:rPr lang="hr-HR" dirty="0"/>
              <a:t>____ </a:t>
            </a:r>
            <a:r>
              <a:rPr lang="en-US" dirty="0"/>
              <a:t>exists. Words are a</a:t>
            </a:r>
            <a:r>
              <a:rPr lang="hr-HR" dirty="0"/>
              <a:t>________</a:t>
            </a:r>
            <a:r>
              <a:rPr lang="en-US" dirty="0"/>
              <a:t> when their significance is unclear to persons with competent knowledge and skill to understand them.</a:t>
            </a:r>
            <a:endParaRPr lang="hr-HR" dirty="0"/>
          </a:p>
          <a:p>
            <a:r>
              <a:rPr lang="hr-HR" dirty="0" err="1"/>
              <a:t>ambiguity</a:t>
            </a:r>
            <a:endParaRPr lang="en-US" dirty="0"/>
          </a:p>
          <a:p>
            <a:endParaRPr lang="en-US" dirty="0"/>
          </a:p>
        </p:txBody>
      </p:sp>
    </p:spTree>
    <p:extLst>
      <p:ext uri="{BB962C8B-B14F-4D97-AF65-F5344CB8AC3E}">
        <p14:creationId xmlns:p14="http://schemas.microsoft.com/office/powerpoint/2010/main" val="389695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Statute law is law passed by Parliament. In today's world there is often a need for new laws to meet new situations. The method of judicial law-making through precedents is not suitable for major changes to the law, nor is it a sufficiently quick, efficient law-making method for a modern society. The other point to be made is that judges are not elected by the people, and in a democracy, the view is that laws should only be made by the elected representatives of society. The main legislative body in the United Kingdom is Parliament.</a:t>
            </a:r>
            <a:endParaRPr lang="en-US" dirty="0"/>
          </a:p>
          <a:p>
            <a:endParaRPr lang="en-US" dirty="0"/>
          </a:p>
        </p:txBody>
      </p:sp>
    </p:spTree>
    <p:extLst>
      <p:ext uri="{BB962C8B-B14F-4D97-AF65-F5344CB8AC3E}">
        <p14:creationId xmlns:p14="http://schemas.microsoft.com/office/powerpoint/2010/main" val="9683924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normAutofit fontScale="92500"/>
          </a:bodyPr>
          <a:lstStyle/>
          <a:p>
            <a:r>
              <a:rPr lang="en-GB" dirty="0"/>
              <a:t>The United Kingdom was one of the first signatories to the European Convention for the Protection of Human Rights and Fundamental Freedoms in 1950, which is usually referred to as the European Convention of Human Rights (ECHR). This Convention is a treaty of the Council of Europe. The ECHR was incorporated into English law by the Human Rights Act in 1998.  By this Act the English courts must take into account any judgment or advisory opinion of the European Court of Human Rights. The Act requires that courts seek to interpret and apply primary and delegated legislation in a way which is compatible with the Convention Rights.</a:t>
            </a:r>
            <a:endParaRPr lang="en-US" dirty="0"/>
          </a:p>
          <a:p>
            <a:endParaRPr lang="en-US" dirty="0"/>
          </a:p>
        </p:txBody>
      </p:sp>
    </p:spTree>
    <p:extLst>
      <p:ext uri="{BB962C8B-B14F-4D97-AF65-F5344CB8AC3E}">
        <p14:creationId xmlns:p14="http://schemas.microsoft.com/office/powerpoint/2010/main" val="2546037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normAutofit lnSpcReduction="10000"/>
          </a:bodyPr>
          <a:lstStyle/>
          <a:p>
            <a:r>
              <a:rPr lang="hr-HR" dirty="0" smtClean="0"/>
              <a:t>1. </a:t>
            </a:r>
            <a:r>
              <a:rPr lang="hr-HR" dirty="0" err="1" smtClean="0"/>
              <a:t>What</a:t>
            </a:r>
            <a:r>
              <a:rPr lang="hr-HR" dirty="0" smtClean="0"/>
              <a:t> are </a:t>
            </a:r>
            <a:r>
              <a:rPr lang="hr-HR" dirty="0" err="1" smtClean="0"/>
              <a:t>the</a:t>
            </a:r>
            <a:r>
              <a:rPr lang="hr-HR" dirty="0" smtClean="0"/>
              <a:t> </a:t>
            </a:r>
            <a:r>
              <a:rPr lang="hr-HR" dirty="0" err="1" smtClean="0"/>
              <a:t>lowest</a:t>
            </a:r>
            <a:r>
              <a:rPr lang="hr-HR" dirty="0" smtClean="0"/>
              <a:t> civil </a:t>
            </a:r>
            <a:r>
              <a:rPr lang="hr-HR" dirty="0" err="1" smtClean="0"/>
              <a:t>courts</a:t>
            </a:r>
            <a:r>
              <a:rPr lang="hr-HR" dirty="0" smtClean="0"/>
              <a:t>?</a:t>
            </a:r>
          </a:p>
          <a:p>
            <a:r>
              <a:rPr lang="hr-HR" dirty="0" smtClean="0"/>
              <a:t>2. </a:t>
            </a:r>
            <a:r>
              <a:rPr lang="hr-HR" dirty="0" err="1" smtClean="0"/>
              <a:t>What</a:t>
            </a:r>
            <a:r>
              <a:rPr lang="hr-HR" dirty="0" smtClean="0"/>
              <a:t> are </a:t>
            </a:r>
            <a:r>
              <a:rPr lang="hr-HR" dirty="0" err="1" smtClean="0"/>
              <a:t>the</a:t>
            </a:r>
            <a:r>
              <a:rPr lang="hr-HR" dirty="0" smtClean="0"/>
              <a:t> </a:t>
            </a:r>
            <a:r>
              <a:rPr lang="hr-HR" dirty="0" err="1" smtClean="0"/>
              <a:t>lowest</a:t>
            </a:r>
            <a:r>
              <a:rPr lang="hr-HR" dirty="0" smtClean="0"/>
              <a:t> </a:t>
            </a:r>
            <a:r>
              <a:rPr lang="hr-HR" dirty="0" err="1" smtClean="0"/>
              <a:t>criminal</a:t>
            </a:r>
            <a:r>
              <a:rPr lang="hr-HR" dirty="0" smtClean="0"/>
              <a:t> </a:t>
            </a:r>
            <a:r>
              <a:rPr lang="hr-HR" dirty="0" err="1" smtClean="0"/>
              <a:t>courts</a:t>
            </a:r>
            <a:r>
              <a:rPr lang="hr-HR" dirty="0" smtClean="0"/>
              <a:t>?</a:t>
            </a:r>
          </a:p>
          <a:p>
            <a:r>
              <a:rPr lang="hr-HR" dirty="0" smtClean="0"/>
              <a:t>3. Who are </a:t>
            </a:r>
            <a:r>
              <a:rPr lang="hr-HR" dirty="0" err="1" smtClean="0"/>
              <a:t>magistrates</a:t>
            </a:r>
            <a:r>
              <a:rPr lang="hr-HR" dirty="0" smtClean="0"/>
              <a:t>?</a:t>
            </a:r>
          </a:p>
          <a:p>
            <a:r>
              <a:rPr lang="hr-HR" dirty="0" smtClean="0"/>
              <a:t>4. </a:t>
            </a:r>
            <a:r>
              <a:rPr lang="hr-HR" dirty="0" err="1" smtClean="0"/>
              <a:t>What</a:t>
            </a:r>
            <a:r>
              <a:rPr lang="hr-HR" dirty="0" smtClean="0"/>
              <a:t> are </a:t>
            </a:r>
            <a:r>
              <a:rPr lang="hr-HR" dirty="0" err="1" smtClean="0"/>
              <a:t>the</a:t>
            </a:r>
            <a:r>
              <a:rPr lang="hr-HR" dirty="0" smtClean="0"/>
              <a:t> </a:t>
            </a:r>
            <a:r>
              <a:rPr lang="hr-HR" dirty="0" err="1" smtClean="0"/>
              <a:t>qualities</a:t>
            </a:r>
            <a:r>
              <a:rPr lang="hr-HR" dirty="0" smtClean="0"/>
              <a:t> </a:t>
            </a:r>
            <a:r>
              <a:rPr lang="hr-HR" dirty="0" err="1" smtClean="0"/>
              <a:t>of</a:t>
            </a:r>
            <a:r>
              <a:rPr lang="hr-HR" dirty="0" smtClean="0"/>
              <a:t> a </a:t>
            </a:r>
            <a:r>
              <a:rPr lang="hr-HR" dirty="0" err="1" smtClean="0"/>
              <a:t>potential</a:t>
            </a:r>
            <a:r>
              <a:rPr lang="hr-HR" dirty="0" smtClean="0"/>
              <a:t> magistrate?</a:t>
            </a:r>
          </a:p>
          <a:p>
            <a:r>
              <a:rPr lang="hr-HR" dirty="0" smtClean="0"/>
              <a:t>5. </a:t>
            </a:r>
            <a:r>
              <a:rPr lang="hr-HR" dirty="0" err="1" smtClean="0"/>
              <a:t>Where</a:t>
            </a:r>
            <a:r>
              <a:rPr lang="hr-HR" dirty="0" smtClean="0"/>
              <a:t> do </a:t>
            </a:r>
            <a:r>
              <a:rPr lang="hr-HR" dirty="0" err="1" smtClean="0"/>
              <a:t>all</a:t>
            </a:r>
            <a:r>
              <a:rPr lang="hr-HR" dirty="0" smtClean="0"/>
              <a:t> </a:t>
            </a:r>
            <a:r>
              <a:rPr lang="hr-HR" dirty="0" err="1" smtClean="0"/>
              <a:t>criminal</a:t>
            </a:r>
            <a:r>
              <a:rPr lang="hr-HR" dirty="0" smtClean="0"/>
              <a:t> </a:t>
            </a:r>
            <a:r>
              <a:rPr lang="hr-HR" dirty="0" err="1" smtClean="0"/>
              <a:t>proceedings</a:t>
            </a:r>
            <a:r>
              <a:rPr lang="hr-HR" dirty="0" smtClean="0"/>
              <a:t> start?</a:t>
            </a:r>
          </a:p>
          <a:p>
            <a:r>
              <a:rPr lang="hr-HR" dirty="0" smtClean="0"/>
              <a:t>6. </a:t>
            </a:r>
            <a:r>
              <a:rPr lang="hr-HR" dirty="0" err="1" smtClean="0"/>
              <a:t>Which</a:t>
            </a:r>
            <a:r>
              <a:rPr lang="hr-HR" dirty="0" smtClean="0"/>
              <a:t> </a:t>
            </a:r>
            <a:r>
              <a:rPr lang="hr-HR" dirty="0" err="1" smtClean="0"/>
              <a:t>offences</a:t>
            </a:r>
            <a:r>
              <a:rPr lang="hr-HR" dirty="0" smtClean="0"/>
              <a:t> are </a:t>
            </a:r>
            <a:r>
              <a:rPr lang="hr-HR" dirty="0" err="1" smtClean="0"/>
              <a:t>tried</a:t>
            </a:r>
            <a:r>
              <a:rPr lang="hr-HR" dirty="0" smtClean="0"/>
              <a:t> at </a:t>
            </a:r>
            <a:r>
              <a:rPr lang="hr-HR" dirty="0" err="1" smtClean="0"/>
              <a:t>magistrates</a:t>
            </a:r>
            <a:r>
              <a:rPr lang="hr-HR" dirty="0" smtClean="0"/>
              <a:t>’ </a:t>
            </a:r>
            <a:r>
              <a:rPr lang="hr-HR" dirty="0" err="1" smtClean="0"/>
              <a:t>courts</a:t>
            </a:r>
            <a:r>
              <a:rPr lang="hr-HR" dirty="0" smtClean="0"/>
              <a:t>?</a:t>
            </a:r>
          </a:p>
          <a:p>
            <a:r>
              <a:rPr lang="hr-HR" dirty="0" smtClean="0"/>
              <a:t>7. </a:t>
            </a:r>
            <a:r>
              <a:rPr lang="hr-HR" dirty="0" err="1" smtClean="0"/>
              <a:t>Which</a:t>
            </a:r>
            <a:r>
              <a:rPr lang="hr-HR" dirty="0" smtClean="0"/>
              <a:t> </a:t>
            </a:r>
            <a:r>
              <a:rPr lang="hr-HR" dirty="0" err="1" smtClean="0"/>
              <a:t>offences</a:t>
            </a:r>
            <a:r>
              <a:rPr lang="hr-HR" dirty="0" smtClean="0"/>
              <a:t> are </a:t>
            </a:r>
            <a:r>
              <a:rPr lang="hr-HR" dirty="0" err="1" smtClean="0"/>
              <a:t>tried</a:t>
            </a:r>
            <a:r>
              <a:rPr lang="hr-HR" dirty="0" smtClean="0"/>
              <a:t> at </a:t>
            </a:r>
            <a:r>
              <a:rPr lang="hr-HR" dirty="0" err="1" smtClean="0"/>
              <a:t>the</a:t>
            </a:r>
            <a:r>
              <a:rPr lang="hr-HR" dirty="0" smtClean="0"/>
              <a:t> </a:t>
            </a:r>
            <a:r>
              <a:rPr lang="hr-HR" dirty="0" err="1" smtClean="0"/>
              <a:t>Crown</a:t>
            </a:r>
            <a:r>
              <a:rPr lang="hr-HR" dirty="0" smtClean="0"/>
              <a:t> Court?</a:t>
            </a:r>
            <a:endParaRPr lang="en-US" dirty="0"/>
          </a:p>
        </p:txBody>
      </p:sp>
    </p:spTree>
    <p:extLst>
      <p:ext uri="{BB962C8B-B14F-4D97-AF65-F5344CB8AC3E}">
        <p14:creationId xmlns:p14="http://schemas.microsoft.com/office/powerpoint/2010/main" val="2821161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endParaRPr lang="en-US" dirty="0"/>
          </a:p>
        </p:txBody>
      </p:sp>
      <p:sp>
        <p:nvSpPr>
          <p:cNvPr id="3" name="Content Placeholder 2"/>
          <p:cNvSpPr>
            <a:spLocks noGrp="1"/>
          </p:cNvSpPr>
          <p:nvPr>
            <p:ph idx="1"/>
          </p:nvPr>
        </p:nvSpPr>
        <p:spPr/>
        <p:txBody>
          <a:bodyPr/>
          <a:lstStyle/>
          <a:p>
            <a:r>
              <a:rPr lang="en-GB" dirty="0"/>
              <a:t>7. What are statutory instruments?</a:t>
            </a:r>
            <a:endParaRPr lang="hr-HR" dirty="0"/>
          </a:p>
          <a:p>
            <a:r>
              <a:rPr lang="en-GB" dirty="0"/>
              <a:t>8. What is the difference between primary and secondary legislation in terms of validity?</a:t>
            </a:r>
            <a:endParaRPr lang="hr-HR" dirty="0"/>
          </a:p>
          <a:p>
            <a:r>
              <a:rPr lang="en-GB" dirty="0"/>
              <a:t>9. When and how was the European Convention of Human Rights incorporated into English law?</a:t>
            </a:r>
            <a:endParaRPr lang="hr-HR" dirty="0"/>
          </a:p>
          <a:p>
            <a:r>
              <a:rPr lang="en-GB" dirty="0"/>
              <a:t>10. What does the Human Rights Act </a:t>
            </a:r>
            <a:r>
              <a:rPr lang="en-GB" dirty="0" smtClean="0"/>
              <a:t>require</a:t>
            </a:r>
            <a:r>
              <a:rPr lang="en-GB" dirty="0"/>
              <a:t>?</a:t>
            </a:r>
            <a:endParaRPr lang="hr-HR" dirty="0"/>
          </a:p>
          <a:p>
            <a:r>
              <a:rPr lang="en-GB" dirty="0"/>
              <a:t>11. When did the UK join the European Economic Community?</a:t>
            </a:r>
            <a:endParaRPr lang="hr-HR" dirty="0"/>
          </a:p>
          <a:p>
            <a:endParaRPr lang="hr-HR" dirty="0"/>
          </a:p>
          <a:p>
            <a:endParaRPr lang="en-US" dirty="0"/>
          </a:p>
        </p:txBody>
      </p:sp>
    </p:spTree>
    <p:extLst>
      <p:ext uri="{BB962C8B-B14F-4D97-AF65-F5344CB8AC3E}">
        <p14:creationId xmlns:p14="http://schemas.microsoft.com/office/powerpoint/2010/main" val="2587065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hr-HR" dirty="0" smtClean="0"/>
              <a:t>8. </a:t>
            </a:r>
            <a:r>
              <a:rPr lang="hr-HR" dirty="0" err="1" smtClean="0"/>
              <a:t>What</a:t>
            </a:r>
            <a:r>
              <a:rPr lang="hr-HR" dirty="0" smtClean="0"/>
              <a:t> </a:t>
            </a:r>
            <a:r>
              <a:rPr lang="hr-HR" dirty="0" smtClean="0"/>
              <a:t>are </a:t>
            </a:r>
            <a:r>
              <a:rPr lang="hr-HR" dirty="0" err="1" smtClean="0"/>
              <a:t>the</a:t>
            </a:r>
            <a:r>
              <a:rPr lang="hr-HR" dirty="0" smtClean="0"/>
              <a:t> </a:t>
            </a:r>
            <a:r>
              <a:rPr lang="hr-HR" dirty="0" err="1" smtClean="0"/>
              <a:t>superior</a:t>
            </a:r>
            <a:r>
              <a:rPr lang="hr-HR" dirty="0" smtClean="0"/>
              <a:t> </a:t>
            </a:r>
            <a:r>
              <a:rPr lang="hr-HR" dirty="0" err="1" smtClean="0"/>
              <a:t>courts</a:t>
            </a:r>
            <a:r>
              <a:rPr lang="hr-HR" dirty="0" smtClean="0"/>
              <a:t> </a:t>
            </a:r>
            <a:r>
              <a:rPr lang="hr-HR" dirty="0" err="1" smtClean="0"/>
              <a:t>in</a:t>
            </a:r>
            <a:r>
              <a:rPr lang="hr-HR" dirty="0" smtClean="0"/>
              <a:t> </a:t>
            </a:r>
            <a:r>
              <a:rPr lang="hr-HR" dirty="0" err="1" smtClean="0"/>
              <a:t>England</a:t>
            </a:r>
            <a:r>
              <a:rPr lang="hr-HR" dirty="0" smtClean="0"/>
              <a:t> </a:t>
            </a:r>
            <a:r>
              <a:rPr lang="hr-HR" dirty="0" err="1" smtClean="0"/>
              <a:t>and</a:t>
            </a:r>
            <a:r>
              <a:rPr lang="hr-HR" dirty="0" smtClean="0"/>
              <a:t> Wales?</a:t>
            </a:r>
          </a:p>
          <a:p>
            <a:r>
              <a:rPr lang="hr-HR" dirty="0" smtClean="0"/>
              <a:t>9. </a:t>
            </a:r>
            <a:r>
              <a:rPr lang="hr-HR" dirty="0" err="1" smtClean="0"/>
              <a:t>What</a:t>
            </a:r>
            <a:r>
              <a:rPr lang="hr-HR" dirty="0" smtClean="0"/>
              <a:t> </a:t>
            </a:r>
            <a:r>
              <a:rPr lang="hr-HR" dirty="0" smtClean="0"/>
              <a:t>are </a:t>
            </a:r>
            <a:r>
              <a:rPr lang="hr-HR" dirty="0" err="1" smtClean="0"/>
              <a:t>the</a:t>
            </a:r>
            <a:r>
              <a:rPr lang="hr-HR" dirty="0" smtClean="0"/>
              <a:t> general </a:t>
            </a:r>
            <a:r>
              <a:rPr lang="hr-HR" dirty="0" err="1" smtClean="0"/>
              <a:t>requirements</a:t>
            </a:r>
            <a:r>
              <a:rPr lang="hr-HR" dirty="0" smtClean="0"/>
              <a:t> for a </a:t>
            </a:r>
            <a:r>
              <a:rPr lang="hr-HR" dirty="0" err="1" smtClean="0"/>
              <a:t>professional</a:t>
            </a:r>
            <a:r>
              <a:rPr lang="hr-HR" dirty="0" smtClean="0"/>
              <a:t> </a:t>
            </a:r>
            <a:r>
              <a:rPr lang="hr-HR" dirty="0" err="1" smtClean="0"/>
              <a:t>judge</a:t>
            </a:r>
            <a:r>
              <a:rPr lang="hr-HR" dirty="0" smtClean="0"/>
              <a:t> </a:t>
            </a:r>
            <a:r>
              <a:rPr lang="hr-HR" dirty="0" err="1" smtClean="0"/>
              <a:t>in</a:t>
            </a:r>
            <a:r>
              <a:rPr lang="hr-HR" dirty="0" smtClean="0"/>
              <a:t> </a:t>
            </a:r>
            <a:r>
              <a:rPr lang="hr-HR" dirty="0" err="1" smtClean="0"/>
              <a:t>England</a:t>
            </a:r>
            <a:r>
              <a:rPr lang="hr-HR" dirty="0" smtClean="0"/>
              <a:t> </a:t>
            </a:r>
            <a:r>
              <a:rPr lang="hr-HR" dirty="0" err="1" smtClean="0"/>
              <a:t>and</a:t>
            </a:r>
            <a:r>
              <a:rPr lang="hr-HR" dirty="0" smtClean="0"/>
              <a:t> Wales?</a:t>
            </a:r>
          </a:p>
          <a:p>
            <a:r>
              <a:rPr lang="hr-HR" dirty="0" smtClean="0"/>
              <a:t>10.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role </a:t>
            </a:r>
            <a:r>
              <a:rPr lang="hr-HR" dirty="0" err="1" smtClean="0"/>
              <a:t>of</a:t>
            </a:r>
            <a:r>
              <a:rPr lang="hr-HR" dirty="0" smtClean="0"/>
              <a:t> </a:t>
            </a:r>
            <a:r>
              <a:rPr lang="hr-HR" dirty="0" err="1" smtClean="0"/>
              <a:t>the</a:t>
            </a:r>
            <a:r>
              <a:rPr lang="hr-HR" dirty="0" smtClean="0"/>
              <a:t> </a:t>
            </a:r>
            <a:r>
              <a:rPr lang="hr-HR" dirty="0" err="1" smtClean="0"/>
              <a:t>jury</a:t>
            </a:r>
            <a:r>
              <a:rPr lang="hr-HR" dirty="0" smtClean="0"/>
              <a:t>?</a:t>
            </a:r>
          </a:p>
          <a:p>
            <a:r>
              <a:rPr lang="hr-HR" dirty="0" smtClean="0"/>
              <a:t>11. </a:t>
            </a:r>
            <a:r>
              <a:rPr lang="hr-HR" dirty="0" err="1" smtClean="0"/>
              <a:t>What</a:t>
            </a:r>
            <a:r>
              <a:rPr lang="hr-HR" dirty="0" smtClean="0"/>
              <a:t> </a:t>
            </a:r>
            <a:r>
              <a:rPr lang="hr-HR" dirty="0" smtClean="0"/>
              <a:t>are </a:t>
            </a:r>
            <a:r>
              <a:rPr lang="hr-HR" dirty="0" err="1" smtClean="0"/>
              <a:t>the</a:t>
            </a:r>
            <a:r>
              <a:rPr lang="hr-HR" dirty="0" smtClean="0"/>
              <a:t> </a:t>
            </a:r>
            <a:r>
              <a:rPr lang="hr-HR" dirty="0" err="1" smtClean="0"/>
              <a:t>divisions</a:t>
            </a:r>
            <a:r>
              <a:rPr lang="hr-HR" dirty="0" smtClean="0"/>
              <a:t> </a:t>
            </a:r>
            <a:r>
              <a:rPr lang="hr-HR" dirty="0" err="1" smtClean="0"/>
              <a:t>of</a:t>
            </a:r>
            <a:r>
              <a:rPr lang="hr-HR" dirty="0" smtClean="0"/>
              <a:t> </a:t>
            </a:r>
            <a:r>
              <a:rPr lang="hr-HR" dirty="0" err="1" smtClean="0"/>
              <a:t>the</a:t>
            </a:r>
            <a:r>
              <a:rPr lang="hr-HR" dirty="0" smtClean="0"/>
              <a:t> </a:t>
            </a:r>
            <a:r>
              <a:rPr lang="hr-HR" dirty="0" err="1" smtClean="0"/>
              <a:t>High</a:t>
            </a:r>
            <a:r>
              <a:rPr lang="hr-HR" dirty="0" smtClean="0"/>
              <a:t> Court </a:t>
            </a:r>
            <a:r>
              <a:rPr lang="hr-HR" dirty="0" err="1" smtClean="0"/>
              <a:t>of</a:t>
            </a:r>
            <a:r>
              <a:rPr lang="hr-HR" dirty="0" smtClean="0"/>
              <a:t> </a:t>
            </a:r>
            <a:r>
              <a:rPr lang="hr-HR" dirty="0" err="1" smtClean="0"/>
              <a:t>Justic</a:t>
            </a:r>
            <a:r>
              <a:rPr lang="hr-HR" dirty="0" smtClean="0"/>
              <a:t>?</a:t>
            </a:r>
          </a:p>
          <a:p>
            <a:r>
              <a:rPr lang="hr-HR" dirty="0" smtClean="0"/>
              <a:t>12. </a:t>
            </a:r>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Queen’s</a:t>
            </a:r>
            <a:r>
              <a:rPr lang="hr-HR" dirty="0" smtClean="0"/>
              <a:t> </a:t>
            </a:r>
            <a:r>
              <a:rPr lang="hr-HR" dirty="0" err="1" smtClean="0"/>
              <a:t>Bench</a:t>
            </a:r>
            <a:r>
              <a:rPr lang="hr-HR" dirty="0" smtClean="0"/>
              <a:t> </a:t>
            </a:r>
            <a:r>
              <a:rPr lang="hr-HR" dirty="0" err="1" smtClean="0"/>
              <a:t>Division</a:t>
            </a:r>
            <a:r>
              <a:rPr lang="hr-HR" dirty="0" smtClean="0"/>
              <a:t> </a:t>
            </a:r>
            <a:r>
              <a:rPr lang="hr-HR" dirty="0" err="1" smtClean="0"/>
              <a:t>consist</a:t>
            </a:r>
            <a:r>
              <a:rPr lang="hr-HR" dirty="0" smtClean="0"/>
              <a:t> </a:t>
            </a:r>
            <a:r>
              <a:rPr lang="hr-HR" dirty="0" err="1" smtClean="0"/>
              <a:t>of</a:t>
            </a:r>
            <a:r>
              <a:rPr lang="hr-HR" dirty="0" smtClean="0"/>
              <a:t>?</a:t>
            </a:r>
            <a:endParaRPr lang="en-US" dirty="0"/>
          </a:p>
        </p:txBody>
      </p:sp>
    </p:spTree>
    <p:extLst>
      <p:ext uri="{BB962C8B-B14F-4D97-AF65-F5344CB8AC3E}">
        <p14:creationId xmlns:p14="http://schemas.microsoft.com/office/powerpoint/2010/main" val="2153730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hr-HR" dirty="0" smtClean="0"/>
              <a:t>9.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highest</a:t>
            </a:r>
            <a:r>
              <a:rPr lang="hr-HR" dirty="0" smtClean="0"/>
              <a:t> </a:t>
            </a:r>
            <a:r>
              <a:rPr lang="hr-HR" dirty="0" err="1" smtClean="0"/>
              <a:t>court</a:t>
            </a:r>
            <a:r>
              <a:rPr lang="hr-HR" dirty="0" smtClean="0"/>
              <a:t> </a:t>
            </a:r>
            <a:r>
              <a:rPr lang="hr-HR" dirty="0" err="1" smtClean="0"/>
              <a:t>in</a:t>
            </a:r>
            <a:r>
              <a:rPr lang="hr-HR" dirty="0" smtClean="0"/>
              <a:t> </a:t>
            </a:r>
            <a:r>
              <a:rPr lang="hr-HR" dirty="0" err="1" smtClean="0"/>
              <a:t>the</a:t>
            </a:r>
            <a:r>
              <a:rPr lang="hr-HR" dirty="0" smtClean="0"/>
              <a:t> UK?</a:t>
            </a:r>
          </a:p>
          <a:p>
            <a:r>
              <a:rPr lang="hr-HR" dirty="0" smtClean="0"/>
              <a:t>10. </a:t>
            </a:r>
            <a:r>
              <a:rPr lang="hr-HR" dirty="0" err="1" smtClean="0"/>
              <a:t>When</a:t>
            </a:r>
            <a:r>
              <a:rPr lang="hr-HR" dirty="0" smtClean="0"/>
              <a:t> </a:t>
            </a:r>
            <a:r>
              <a:rPr lang="hr-HR" dirty="0" err="1" smtClean="0"/>
              <a:t>was</a:t>
            </a:r>
            <a:r>
              <a:rPr lang="hr-HR" dirty="0" smtClean="0"/>
              <a:t> </a:t>
            </a:r>
            <a:r>
              <a:rPr lang="hr-HR" dirty="0" err="1" smtClean="0"/>
              <a:t>it</a:t>
            </a:r>
            <a:r>
              <a:rPr lang="hr-HR" dirty="0" smtClean="0"/>
              <a:t> </a:t>
            </a:r>
            <a:r>
              <a:rPr lang="hr-HR" dirty="0" err="1" smtClean="0"/>
              <a:t>established</a:t>
            </a:r>
            <a:r>
              <a:rPr lang="hr-HR" dirty="0" smtClean="0"/>
              <a:t>?</a:t>
            </a:r>
          </a:p>
          <a:p>
            <a:r>
              <a:rPr lang="hr-HR" dirty="0" smtClean="0"/>
              <a:t>11. </a:t>
            </a:r>
            <a:r>
              <a:rPr lang="hr-HR" dirty="0" err="1" smtClean="0"/>
              <a:t>What</a:t>
            </a:r>
            <a:r>
              <a:rPr lang="hr-HR" dirty="0" smtClean="0"/>
              <a:t> </a:t>
            </a:r>
            <a:r>
              <a:rPr lang="hr-HR" dirty="0" smtClean="0"/>
              <a:t>are </a:t>
            </a:r>
            <a:r>
              <a:rPr lang="hr-HR" dirty="0" err="1" smtClean="0"/>
              <a:t>the</a:t>
            </a:r>
            <a:r>
              <a:rPr lang="hr-HR" dirty="0" smtClean="0"/>
              <a:t> </a:t>
            </a:r>
            <a:r>
              <a:rPr lang="hr-HR" dirty="0" err="1" smtClean="0"/>
              <a:t>functions</a:t>
            </a:r>
            <a:r>
              <a:rPr lang="hr-HR" dirty="0" smtClean="0"/>
              <a:t> </a:t>
            </a:r>
            <a:r>
              <a:rPr lang="hr-HR" dirty="0" err="1" smtClean="0"/>
              <a:t>of</a:t>
            </a:r>
            <a:r>
              <a:rPr lang="hr-HR" dirty="0" smtClean="0"/>
              <a:t> a </a:t>
            </a:r>
            <a:r>
              <a:rPr lang="hr-HR" dirty="0" err="1" smtClean="0"/>
              <a:t>judge</a:t>
            </a:r>
            <a:r>
              <a:rPr lang="hr-HR" dirty="0" smtClean="0"/>
              <a:t> </a:t>
            </a:r>
            <a:r>
              <a:rPr lang="hr-HR" dirty="0" err="1" smtClean="0"/>
              <a:t>in</a:t>
            </a:r>
            <a:r>
              <a:rPr lang="hr-HR" dirty="0" smtClean="0"/>
              <a:t> civil </a:t>
            </a:r>
            <a:r>
              <a:rPr lang="hr-HR" dirty="0" err="1" smtClean="0"/>
              <a:t>cases</a:t>
            </a:r>
            <a:r>
              <a:rPr lang="hr-HR" dirty="0" smtClean="0"/>
              <a:t>?</a:t>
            </a:r>
          </a:p>
          <a:p>
            <a:r>
              <a:rPr lang="hr-HR" dirty="0" smtClean="0"/>
              <a:t>12. </a:t>
            </a:r>
            <a:r>
              <a:rPr lang="hr-HR" dirty="0" err="1" smtClean="0"/>
              <a:t>What</a:t>
            </a:r>
            <a:r>
              <a:rPr lang="hr-HR" dirty="0" smtClean="0"/>
              <a:t> </a:t>
            </a:r>
            <a:r>
              <a:rPr lang="hr-HR" dirty="0" smtClean="0"/>
              <a:t>are </a:t>
            </a:r>
            <a:r>
              <a:rPr lang="hr-HR" dirty="0" err="1" smtClean="0"/>
              <a:t>the</a:t>
            </a:r>
            <a:r>
              <a:rPr lang="hr-HR" dirty="0" smtClean="0"/>
              <a:t> </a:t>
            </a:r>
            <a:r>
              <a:rPr lang="hr-HR" dirty="0" err="1" smtClean="0"/>
              <a:t>main</a:t>
            </a:r>
            <a:r>
              <a:rPr lang="hr-HR" dirty="0" smtClean="0"/>
              <a:t> </a:t>
            </a:r>
            <a:r>
              <a:rPr lang="hr-HR" dirty="0" err="1" smtClean="0"/>
              <a:t>remedies</a:t>
            </a:r>
            <a:r>
              <a:rPr lang="hr-HR" dirty="0" smtClean="0"/>
              <a:t> </a:t>
            </a:r>
            <a:r>
              <a:rPr lang="hr-HR" dirty="0" err="1" smtClean="0"/>
              <a:t>in</a:t>
            </a:r>
            <a:r>
              <a:rPr lang="hr-HR" dirty="0" smtClean="0"/>
              <a:t> civil </a:t>
            </a:r>
            <a:r>
              <a:rPr lang="hr-HR" dirty="0" err="1" smtClean="0"/>
              <a:t>cases</a:t>
            </a:r>
            <a:r>
              <a:rPr lang="hr-HR" dirty="0" smtClean="0"/>
              <a:t>?</a:t>
            </a:r>
          </a:p>
          <a:p>
            <a:r>
              <a:rPr lang="hr-HR" dirty="0" smtClean="0"/>
              <a:t>13. </a:t>
            </a:r>
            <a:r>
              <a:rPr lang="hr-HR" dirty="0" err="1" smtClean="0"/>
              <a:t>Which</a:t>
            </a:r>
            <a:r>
              <a:rPr lang="hr-HR" dirty="0" smtClean="0"/>
              <a:t> </a:t>
            </a:r>
            <a:r>
              <a:rPr lang="hr-HR" dirty="0" err="1" smtClean="0"/>
              <a:t>courts</a:t>
            </a:r>
            <a:r>
              <a:rPr lang="hr-HR" dirty="0" smtClean="0"/>
              <a:t> </a:t>
            </a:r>
            <a:r>
              <a:rPr lang="hr-HR" dirty="0" err="1" smtClean="0"/>
              <a:t>have</a:t>
            </a:r>
            <a:r>
              <a:rPr lang="hr-HR" dirty="0" smtClean="0"/>
              <a:t> to </a:t>
            </a:r>
            <a:r>
              <a:rPr lang="hr-HR" dirty="0" err="1" smtClean="0"/>
              <a:t>follow</a:t>
            </a:r>
            <a:r>
              <a:rPr lang="hr-HR" dirty="0" smtClean="0"/>
              <a:t> a </a:t>
            </a:r>
            <a:r>
              <a:rPr lang="hr-HR" dirty="0" err="1" smtClean="0"/>
              <a:t>precedent</a:t>
            </a:r>
            <a:r>
              <a:rPr lang="hr-HR" dirty="0" smtClean="0"/>
              <a:t>?</a:t>
            </a:r>
          </a:p>
          <a:p>
            <a:r>
              <a:rPr lang="hr-HR" dirty="0" smtClean="0"/>
              <a:t>14. </a:t>
            </a:r>
            <a:r>
              <a:rPr lang="hr-HR" dirty="0" err="1" smtClean="0"/>
              <a:t>What</a:t>
            </a:r>
            <a:r>
              <a:rPr lang="hr-HR" dirty="0" smtClean="0"/>
              <a:t> </a:t>
            </a:r>
            <a:r>
              <a:rPr lang="hr-HR" dirty="0" err="1" smtClean="0"/>
              <a:t>is</a:t>
            </a:r>
            <a:r>
              <a:rPr lang="hr-HR" dirty="0" smtClean="0"/>
              <a:t> original </a:t>
            </a:r>
            <a:r>
              <a:rPr lang="hr-HR" dirty="0" err="1" smtClean="0"/>
              <a:t>precedent</a:t>
            </a:r>
            <a:r>
              <a:rPr lang="hr-HR" dirty="0" smtClean="0"/>
              <a:t>?</a:t>
            </a:r>
            <a:endParaRPr lang="en-US" dirty="0"/>
          </a:p>
        </p:txBody>
      </p:sp>
    </p:spTree>
    <p:extLst>
      <p:ext uri="{BB962C8B-B14F-4D97-AF65-F5344CB8AC3E}">
        <p14:creationId xmlns:p14="http://schemas.microsoft.com/office/powerpoint/2010/main" val="25134647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smtClean="0"/>
              <a:t>15. </a:t>
            </a:r>
            <a:r>
              <a:rPr lang="hr-HR" dirty="0" err="1" smtClean="0"/>
              <a:t>What</a:t>
            </a:r>
            <a:r>
              <a:rPr lang="hr-HR" dirty="0" smtClean="0"/>
              <a:t> </a:t>
            </a:r>
            <a:r>
              <a:rPr lang="hr-HR" dirty="0" smtClean="0"/>
              <a:t>are </a:t>
            </a:r>
            <a:r>
              <a:rPr lang="hr-HR" dirty="0" err="1" smtClean="0"/>
              <a:t>the</a:t>
            </a:r>
            <a:r>
              <a:rPr lang="hr-HR" dirty="0" smtClean="0"/>
              <a:t> </a:t>
            </a:r>
            <a:r>
              <a:rPr lang="hr-HR" dirty="0" err="1" smtClean="0"/>
              <a:t>main</a:t>
            </a:r>
            <a:r>
              <a:rPr lang="hr-HR" dirty="0" smtClean="0"/>
              <a:t> </a:t>
            </a:r>
            <a:r>
              <a:rPr lang="hr-HR" dirty="0" err="1" smtClean="0"/>
              <a:t>elements</a:t>
            </a:r>
            <a:r>
              <a:rPr lang="hr-HR" dirty="0" smtClean="0"/>
              <a:t> </a:t>
            </a:r>
            <a:r>
              <a:rPr lang="hr-HR" dirty="0" err="1" smtClean="0"/>
              <a:t>of</a:t>
            </a:r>
            <a:r>
              <a:rPr lang="hr-HR" dirty="0" smtClean="0"/>
              <a:t> a </a:t>
            </a:r>
            <a:r>
              <a:rPr lang="hr-HR" dirty="0" err="1" smtClean="0"/>
              <a:t>judgement</a:t>
            </a:r>
            <a:r>
              <a:rPr lang="hr-HR" dirty="0" smtClean="0"/>
              <a:t>?</a:t>
            </a:r>
          </a:p>
          <a:p>
            <a:r>
              <a:rPr lang="hr-HR" dirty="0" smtClean="0"/>
              <a:t>16. </a:t>
            </a:r>
            <a:r>
              <a:rPr lang="hr-HR" dirty="0" err="1" smtClean="0"/>
              <a:t>What</a:t>
            </a:r>
            <a:r>
              <a:rPr lang="hr-HR" dirty="0" smtClean="0"/>
              <a:t> </a:t>
            </a:r>
            <a:r>
              <a:rPr lang="hr-HR" dirty="0" err="1" smtClean="0"/>
              <a:t>is</a:t>
            </a:r>
            <a:r>
              <a:rPr lang="hr-HR" dirty="0" smtClean="0"/>
              <a:t> </a:t>
            </a:r>
            <a:r>
              <a:rPr lang="hr-HR" dirty="0" err="1" smtClean="0"/>
              <a:t>ratio</a:t>
            </a:r>
            <a:r>
              <a:rPr lang="hr-HR" dirty="0" smtClean="0"/>
              <a:t> </a:t>
            </a:r>
            <a:r>
              <a:rPr lang="hr-HR" dirty="0" err="1" smtClean="0"/>
              <a:t>decidendi</a:t>
            </a:r>
            <a:r>
              <a:rPr lang="hr-HR" dirty="0" smtClean="0"/>
              <a:t>?</a:t>
            </a:r>
          </a:p>
          <a:p>
            <a:r>
              <a:rPr lang="hr-HR" dirty="0" smtClean="0"/>
              <a:t>17. </a:t>
            </a:r>
            <a:r>
              <a:rPr lang="hr-HR" dirty="0" err="1" smtClean="0"/>
              <a:t>What</a:t>
            </a:r>
            <a:r>
              <a:rPr lang="hr-HR" dirty="0" smtClean="0"/>
              <a:t> </a:t>
            </a:r>
            <a:r>
              <a:rPr lang="hr-HR" dirty="0" err="1" smtClean="0"/>
              <a:t>is</a:t>
            </a:r>
            <a:r>
              <a:rPr lang="hr-HR" dirty="0" smtClean="0"/>
              <a:t> </a:t>
            </a:r>
            <a:r>
              <a:rPr lang="hr-HR" dirty="0" err="1" smtClean="0"/>
              <a:t>obiter</a:t>
            </a:r>
            <a:r>
              <a:rPr lang="hr-HR" dirty="0" smtClean="0"/>
              <a:t> </a:t>
            </a:r>
            <a:r>
              <a:rPr lang="hr-HR" dirty="0" err="1" smtClean="0"/>
              <a:t>dicta</a:t>
            </a:r>
            <a:r>
              <a:rPr lang="hr-HR" dirty="0" smtClean="0"/>
              <a:t>?</a:t>
            </a:r>
          </a:p>
          <a:p>
            <a:r>
              <a:rPr lang="hr-HR" dirty="0" smtClean="0"/>
              <a:t>18. </a:t>
            </a:r>
            <a:r>
              <a:rPr lang="hr-HR" dirty="0" err="1" smtClean="0"/>
              <a:t>What</a:t>
            </a:r>
            <a:r>
              <a:rPr lang="hr-HR" dirty="0" smtClean="0"/>
              <a:t> </a:t>
            </a:r>
            <a:r>
              <a:rPr lang="hr-HR" dirty="0" err="1" smtClean="0"/>
              <a:t>does</a:t>
            </a:r>
            <a:r>
              <a:rPr lang="hr-HR" dirty="0" smtClean="0"/>
              <a:t> stare </a:t>
            </a:r>
            <a:r>
              <a:rPr lang="hr-HR" dirty="0" err="1" smtClean="0"/>
              <a:t>decisis</a:t>
            </a:r>
            <a:r>
              <a:rPr lang="hr-HR" dirty="0" smtClean="0"/>
              <a:t> </a:t>
            </a:r>
            <a:r>
              <a:rPr lang="hr-HR" dirty="0" err="1" smtClean="0"/>
              <a:t>refer</a:t>
            </a:r>
            <a:r>
              <a:rPr lang="hr-HR" dirty="0" smtClean="0"/>
              <a:t> to?</a:t>
            </a:r>
          </a:p>
          <a:p>
            <a:pPr marL="0" indent="0">
              <a:buNone/>
            </a:pPr>
            <a:r>
              <a:rPr lang="hr-HR" dirty="0" smtClean="0"/>
              <a:t>19. </a:t>
            </a:r>
            <a:r>
              <a:rPr lang="hr-HR" dirty="0" err="1" smtClean="0"/>
              <a:t>Is</a:t>
            </a:r>
            <a:r>
              <a:rPr lang="hr-HR" dirty="0" smtClean="0"/>
              <a:t> </a:t>
            </a:r>
            <a:r>
              <a:rPr lang="hr-HR" dirty="0" err="1" smtClean="0"/>
              <a:t>it</a:t>
            </a:r>
            <a:r>
              <a:rPr lang="hr-HR" dirty="0" smtClean="0"/>
              <a:t> </a:t>
            </a:r>
            <a:r>
              <a:rPr lang="hr-HR" dirty="0" err="1" smtClean="0"/>
              <a:t>possible</a:t>
            </a:r>
            <a:r>
              <a:rPr lang="hr-HR" dirty="0" smtClean="0"/>
              <a:t> to </a:t>
            </a:r>
            <a:r>
              <a:rPr lang="hr-HR" dirty="0" err="1" smtClean="0"/>
              <a:t>depart</a:t>
            </a:r>
            <a:r>
              <a:rPr lang="hr-HR" dirty="0" smtClean="0"/>
              <a:t> </a:t>
            </a:r>
            <a:r>
              <a:rPr lang="hr-HR" dirty="0" err="1" smtClean="0"/>
              <a:t>from</a:t>
            </a:r>
            <a:r>
              <a:rPr lang="hr-HR" dirty="0" smtClean="0"/>
              <a:t> a </a:t>
            </a:r>
            <a:r>
              <a:rPr lang="hr-HR" dirty="0" err="1" smtClean="0"/>
              <a:t>precedent</a:t>
            </a:r>
            <a:r>
              <a:rPr lang="hr-HR" dirty="0" smtClean="0"/>
              <a:t>? How?</a:t>
            </a:r>
          </a:p>
          <a:p>
            <a:pPr marL="0" indent="0">
              <a:buNone/>
            </a:pPr>
            <a:r>
              <a:rPr lang="hr-HR" dirty="0" smtClean="0"/>
              <a:t>20. </a:t>
            </a:r>
            <a:r>
              <a:rPr lang="hr-HR" dirty="0" err="1" smtClean="0"/>
              <a:t>Where</a:t>
            </a:r>
            <a:r>
              <a:rPr lang="hr-HR" dirty="0" smtClean="0"/>
              <a:t> are </a:t>
            </a:r>
            <a:r>
              <a:rPr lang="hr-HR" dirty="0" err="1" smtClean="0"/>
              <a:t>judicial</a:t>
            </a:r>
            <a:r>
              <a:rPr lang="hr-HR" dirty="0" smtClean="0"/>
              <a:t> </a:t>
            </a:r>
            <a:r>
              <a:rPr lang="hr-HR" dirty="0" err="1" smtClean="0"/>
              <a:t>decisions</a:t>
            </a:r>
            <a:r>
              <a:rPr lang="hr-HR" dirty="0" smtClean="0"/>
              <a:t> </a:t>
            </a:r>
            <a:r>
              <a:rPr lang="hr-HR" dirty="0" err="1" smtClean="0"/>
              <a:t>recorded</a:t>
            </a:r>
            <a:r>
              <a:rPr lang="hr-HR" dirty="0" smtClean="0"/>
              <a:t>?</a:t>
            </a:r>
            <a:endParaRPr lang="en-US" dirty="0"/>
          </a:p>
        </p:txBody>
      </p:sp>
    </p:spTree>
    <p:extLst>
      <p:ext uri="{BB962C8B-B14F-4D97-AF65-F5344CB8AC3E}">
        <p14:creationId xmlns:p14="http://schemas.microsoft.com/office/powerpoint/2010/main" val="13207449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bench</a:t>
            </a:r>
            <a:r>
              <a:rPr lang="hr-HR" dirty="0" smtClean="0"/>
              <a:t>, </a:t>
            </a:r>
            <a:r>
              <a:rPr lang="hr-HR" dirty="0" err="1" smtClean="0"/>
              <a:t>case</a:t>
            </a:r>
            <a:r>
              <a:rPr lang="hr-HR" dirty="0" smtClean="0"/>
              <a:t>, </a:t>
            </a:r>
            <a:r>
              <a:rPr lang="hr-HR" dirty="0" err="1" smtClean="0"/>
              <a:t>Courts</a:t>
            </a:r>
            <a:r>
              <a:rPr lang="hr-HR" dirty="0" smtClean="0"/>
              <a:t>,</a:t>
            </a:r>
            <a:r>
              <a:rPr lang="hr-HR" dirty="0"/>
              <a:t> </a:t>
            </a:r>
            <a:r>
              <a:rPr lang="hr-HR" dirty="0" err="1" smtClean="0"/>
              <a:t>Justices</a:t>
            </a:r>
            <a:r>
              <a:rPr lang="hr-HR" dirty="0" smtClean="0"/>
              <a:t>, </a:t>
            </a:r>
            <a:r>
              <a:rPr lang="hr-HR" dirty="0" err="1" smtClean="0"/>
              <a:t>lay</a:t>
            </a:r>
            <a:r>
              <a:rPr lang="hr-HR" dirty="0" smtClean="0"/>
              <a:t>, </a:t>
            </a:r>
            <a:r>
              <a:rPr lang="hr-HR" dirty="0" err="1" smtClean="0"/>
              <a:t>part</a:t>
            </a:r>
            <a:r>
              <a:rPr lang="hr-HR" dirty="0" smtClean="0"/>
              <a:t>-time, </a:t>
            </a:r>
            <a:r>
              <a:rPr lang="hr-HR" dirty="0" err="1"/>
              <a:t>warrats</a:t>
            </a:r>
            <a:endParaRPr lang="en-US" dirty="0"/>
          </a:p>
        </p:txBody>
      </p:sp>
      <p:sp>
        <p:nvSpPr>
          <p:cNvPr id="3" name="Content Placeholder 2"/>
          <p:cNvSpPr>
            <a:spLocks noGrp="1"/>
          </p:cNvSpPr>
          <p:nvPr>
            <p:ph idx="1"/>
          </p:nvPr>
        </p:nvSpPr>
        <p:spPr/>
        <p:txBody>
          <a:bodyPr>
            <a:normAutofit/>
          </a:bodyPr>
          <a:lstStyle/>
          <a:p>
            <a:r>
              <a:rPr lang="hr-HR" dirty="0" err="1"/>
              <a:t>There</a:t>
            </a:r>
            <a:r>
              <a:rPr lang="hr-HR" dirty="0"/>
              <a:t> are </a:t>
            </a:r>
            <a:r>
              <a:rPr lang="hr-HR" dirty="0" err="1"/>
              <a:t>about</a:t>
            </a:r>
            <a:r>
              <a:rPr lang="hr-HR" dirty="0"/>
              <a:t> 29,000 </a:t>
            </a:r>
            <a:r>
              <a:rPr lang="hr-HR" dirty="0" smtClean="0"/>
              <a:t>____ </a:t>
            </a:r>
            <a:r>
              <a:rPr lang="hr-HR" dirty="0" err="1"/>
              <a:t>magistrates</a:t>
            </a:r>
            <a:r>
              <a:rPr lang="hr-HR" dirty="0"/>
              <a:t> </a:t>
            </a:r>
            <a:r>
              <a:rPr lang="hr-HR" dirty="0" err="1"/>
              <a:t>sitting</a:t>
            </a:r>
            <a:r>
              <a:rPr lang="hr-HR" dirty="0"/>
              <a:t> as </a:t>
            </a:r>
            <a:r>
              <a:rPr lang="hr-HR" dirty="0" smtClean="0"/>
              <a:t>_____ </a:t>
            </a:r>
            <a:r>
              <a:rPr lang="hr-HR" dirty="0" err="1"/>
              <a:t>judges</a:t>
            </a:r>
            <a:r>
              <a:rPr lang="hr-HR" dirty="0"/>
              <a:t> </a:t>
            </a:r>
            <a:r>
              <a:rPr lang="hr-HR" dirty="0" err="1"/>
              <a:t>in</a:t>
            </a:r>
            <a:r>
              <a:rPr lang="hr-HR" dirty="0"/>
              <a:t> </a:t>
            </a:r>
            <a:r>
              <a:rPr lang="hr-HR" dirty="0" err="1"/>
              <a:t>the</a:t>
            </a:r>
            <a:r>
              <a:rPr lang="hr-HR" dirty="0"/>
              <a:t> </a:t>
            </a:r>
            <a:r>
              <a:rPr lang="hr-HR" dirty="0" err="1"/>
              <a:t>Magistrates</a:t>
            </a:r>
            <a:r>
              <a:rPr lang="hr-HR" dirty="0"/>
              <a:t>’ </a:t>
            </a:r>
            <a:r>
              <a:rPr lang="hr-HR" dirty="0" smtClean="0"/>
              <a:t>__________; </a:t>
            </a:r>
            <a:r>
              <a:rPr lang="hr-HR" dirty="0" err="1"/>
              <a:t>another</a:t>
            </a:r>
            <a:r>
              <a:rPr lang="hr-HR" dirty="0"/>
              <a:t>  </a:t>
            </a:r>
            <a:r>
              <a:rPr lang="hr-HR" dirty="0" err="1"/>
              <a:t>name</a:t>
            </a:r>
            <a:r>
              <a:rPr lang="hr-HR" dirty="0"/>
              <a:t> for </a:t>
            </a:r>
            <a:r>
              <a:rPr lang="hr-HR" dirty="0" err="1"/>
              <a:t>lay</a:t>
            </a:r>
            <a:r>
              <a:rPr lang="hr-HR" dirty="0"/>
              <a:t> </a:t>
            </a:r>
            <a:r>
              <a:rPr lang="hr-HR" dirty="0" err="1"/>
              <a:t>magistrates</a:t>
            </a:r>
            <a:r>
              <a:rPr lang="hr-HR" dirty="0"/>
              <a:t> </a:t>
            </a:r>
            <a:r>
              <a:rPr lang="hr-HR" dirty="0" err="1"/>
              <a:t>is</a:t>
            </a:r>
            <a:r>
              <a:rPr lang="hr-HR" dirty="0"/>
              <a:t> </a:t>
            </a:r>
            <a:r>
              <a:rPr lang="hr-HR" dirty="0" smtClean="0"/>
              <a:t>__________ </a:t>
            </a:r>
            <a:r>
              <a:rPr lang="hr-HR" dirty="0" err="1"/>
              <a:t>of</a:t>
            </a:r>
            <a:r>
              <a:rPr lang="hr-HR" dirty="0"/>
              <a:t> </a:t>
            </a:r>
            <a:r>
              <a:rPr lang="hr-HR" dirty="0" err="1"/>
              <a:t>the</a:t>
            </a:r>
            <a:r>
              <a:rPr lang="hr-HR" dirty="0"/>
              <a:t> </a:t>
            </a:r>
            <a:r>
              <a:rPr lang="hr-HR" dirty="0" err="1"/>
              <a:t>Peace</a:t>
            </a:r>
            <a:r>
              <a:rPr lang="hr-HR" dirty="0"/>
              <a:t>. </a:t>
            </a:r>
            <a:r>
              <a:rPr lang="hr-HR" dirty="0" err="1"/>
              <a:t>They</a:t>
            </a:r>
            <a:r>
              <a:rPr lang="hr-HR" dirty="0"/>
              <a:t> sit to </a:t>
            </a:r>
            <a:r>
              <a:rPr lang="hr-HR" dirty="0" err="1"/>
              <a:t>hear</a:t>
            </a:r>
            <a:r>
              <a:rPr lang="hr-HR" dirty="0"/>
              <a:t> </a:t>
            </a:r>
            <a:r>
              <a:rPr lang="hr-HR" dirty="0" err="1"/>
              <a:t>cases</a:t>
            </a:r>
            <a:r>
              <a:rPr lang="hr-HR" dirty="0"/>
              <a:t> as a </a:t>
            </a:r>
            <a:r>
              <a:rPr lang="hr-HR" dirty="0" smtClean="0"/>
              <a:t>__________ </a:t>
            </a:r>
            <a:r>
              <a:rPr lang="hr-HR" dirty="0" err="1"/>
              <a:t>of</a:t>
            </a:r>
            <a:r>
              <a:rPr lang="hr-HR" dirty="0"/>
              <a:t> </a:t>
            </a:r>
            <a:r>
              <a:rPr lang="hr-HR" dirty="0" err="1"/>
              <a:t>two</a:t>
            </a:r>
            <a:r>
              <a:rPr lang="hr-HR" dirty="0"/>
              <a:t> </a:t>
            </a:r>
            <a:r>
              <a:rPr lang="hr-HR" dirty="0" err="1"/>
              <a:t>or</a:t>
            </a:r>
            <a:r>
              <a:rPr lang="hr-HR" dirty="0"/>
              <a:t> </a:t>
            </a:r>
            <a:r>
              <a:rPr lang="hr-HR" dirty="0" err="1"/>
              <a:t>three</a:t>
            </a:r>
            <a:r>
              <a:rPr lang="hr-HR" dirty="0"/>
              <a:t> </a:t>
            </a:r>
            <a:r>
              <a:rPr lang="hr-HR" dirty="0" err="1"/>
              <a:t>magistrates</a:t>
            </a:r>
            <a:r>
              <a:rPr lang="hr-HR" dirty="0"/>
              <a:t>. </a:t>
            </a:r>
            <a:r>
              <a:rPr lang="hr-HR" dirty="0" err="1"/>
              <a:t>The</a:t>
            </a:r>
            <a:r>
              <a:rPr lang="hr-HR" dirty="0"/>
              <a:t> </a:t>
            </a:r>
            <a:r>
              <a:rPr lang="hr-HR" dirty="0" err="1"/>
              <a:t>size</a:t>
            </a:r>
            <a:r>
              <a:rPr lang="hr-HR" dirty="0"/>
              <a:t> </a:t>
            </a:r>
            <a:r>
              <a:rPr lang="hr-HR" dirty="0" err="1"/>
              <a:t>of</a:t>
            </a:r>
            <a:r>
              <a:rPr lang="hr-HR" dirty="0"/>
              <a:t> panel </a:t>
            </a:r>
            <a:r>
              <a:rPr lang="hr-HR" dirty="0" err="1"/>
              <a:t>has</a:t>
            </a:r>
            <a:r>
              <a:rPr lang="hr-HR" dirty="0"/>
              <a:t> </a:t>
            </a:r>
            <a:r>
              <a:rPr lang="hr-HR" dirty="0" err="1"/>
              <a:t>been</a:t>
            </a:r>
            <a:r>
              <a:rPr lang="hr-HR" dirty="0"/>
              <a:t> </a:t>
            </a:r>
            <a:r>
              <a:rPr lang="hr-HR" dirty="0" err="1"/>
              <a:t>limited</a:t>
            </a:r>
            <a:r>
              <a:rPr lang="hr-HR" dirty="0"/>
              <a:t> to a </a:t>
            </a:r>
            <a:r>
              <a:rPr lang="hr-HR" dirty="0" err="1"/>
              <a:t>maximum</a:t>
            </a:r>
            <a:r>
              <a:rPr lang="hr-HR" dirty="0"/>
              <a:t> </a:t>
            </a:r>
            <a:r>
              <a:rPr lang="hr-HR" dirty="0" err="1"/>
              <a:t>of</a:t>
            </a:r>
            <a:r>
              <a:rPr lang="hr-HR" dirty="0"/>
              <a:t> </a:t>
            </a:r>
            <a:r>
              <a:rPr lang="hr-HR" dirty="0" err="1"/>
              <a:t>three</a:t>
            </a:r>
            <a:r>
              <a:rPr lang="hr-HR" dirty="0"/>
              <a:t>, </a:t>
            </a:r>
            <a:r>
              <a:rPr lang="hr-HR" dirty="0" err="1"/>
              <a:t>although</a:t>
            </a:r>
            <a:r>
              <a:rPr lang="hr-HR" dirty="0"/>
              <a:t> </a:t>
            </a:r>
            <a:r>
              <a:rPr lang="hr-HR" dirty="0" err="1"/>
              <a:t>before</a:t>
            </a:r>
            <a:r>
              <a:rPr lang="hr-HR" dirty="0"/>
              <a:t> 1996 </a:t>
            </a:r>
            <a:r>
              <a:rPr lang="hr-HR" dirty="0" err="1"/>
              <a:t>there</a:t>
            </a:r>
            <a:r>
              <a:rPr lang="hr-HR" dirty="0"/>
              <a:t> </a:t>
            </a:r>
            <a:r>
              <a:rPr lang="hr-HR" dirty="0" err="1"/>
              <a:t>could</a:t>
            </a:r>
            <a:r>
              <a:rPr lang="hr-HR" dirty="0"/>
              <a:t> </a:t>
            </a:r>
            <a:r>
              <a:rPr lang="hr-HR" dirty="0" err="1"/>
              <a:t>be</a:t>
            </a:r>
            <a:r>
              <a:rPr lang="hr-HR" dirty="0"/>
              <a:t> </a:t>
            </a:r>
            <a:r>
              <a:rPr lang="hr-HR" dirty="0" err="1"/>
              <a:t>up</a:t>
            </a:r>
            <a:r>
              <a:rPr lang="hr-HR" dirty="0"/>
              <a:t> to </a:t>
            </a:r>
            <a:r>
              <a:rPr lang="hr-HR" dirty="0" err="1"/>
              <a:t>seven</a:t>
            </a:r>
            <a:r>
              <a:rPr lang="hr-HR" dirty="0"/>
              <a:t> </a:t>
            </a:r>
            <a:r>
              <a:rPr lang="hr-HR" dirty="0" err="1"/>
              <a:t>magistrates</a:t>
            </a:r>
            <a:r>
              <a:rPr lang="hr-HR" dirty="0"/>
              <a:t> </a:t>
            </a:r>
            <a:r>
              <a:rPr lang="hr-HR" dirty="0" err="1"/>
              <a:t>sitting</a:t>
            </a:r>
            <a:r>
              <a:rPr lang="hr-HR" dirty="0"/>
              <a:t> </a:t>
            </a:r>
            <a:r>
              <a:rPr lang="hr-HR" dirty="0" err="1"/>
              <a:t>together</a:t>
            </a:r>
            <a:r>
              <a:rPr lang="hr-HR" dirty="0"/>
              <a:t> to </a:t>
            </a:r>
            <a:r>
              <a:rPr lang="hr-HR" dirty="0" err="1"/>
              <a:t>hear</a:t>
            </a:r>
            <a:r>
              <a:rPr lang="hr-HR" dirty="0"/>
              <a:t> a </a:t>
            </a:r>
            <a:r>
              <a:rPr lang="hr-HR" dirty="0" smtClean="0"/>
              <a:t>_______. </a:t>
            </a:r>
            <a:r>
              <a:rPr lang="hr-HR" dirty="0"/>
              <a:t>A single </a:t>
            </a:r>
            <a:r>
              <a:rPr lang="hr-HR" dirty="0" err="1"/>
              <a:t>lay</a:t>
            </a:r>
            <a:r>
              <a:rPr lang="hr-HR" dirty="0"/>
              <a:t> magistrate </a:t>
            </a:r>
            <a:r>
              <a:rPr lang="hr-HR" dirty="0" err="1"/>
              <a:t>sitting</a:t>
            </a:r>
            <a:r>
              <a:rPr lang="hr-HR" dirty="0"/>
              <a:t> on </a:t>
            </a:r>
            <a:r>
              <a:rPr lang="hr-HR" dirty="0" err="1"/>
              <a:t>his</a:t>
            </a:r>
            <a:r>
              <a:rPr lang="hr-HR" dirty="0"/>
              <a:t> </a:t>
            </a:r>
            <a:r>
              <a:rPr lang="hr-HR" dirty="0" err="1"/>
              <a:t>or</a:t>
            </a:r>
            <a:r>
              <a:rPr lang="hr-HR" dirty="0"/>
              <a:t> </a:t>
            </a:r>
            <a:r>
              <a:rPr lang="hr-HR" dirty="0" err="1"/>
              <a:t>her</a:t>
            </a:r>
            <a:r>
              <a:rPr lang="hr-HR" dirty="0"/>
              <a:t> </a:t>
            </a:r>
            <a:r>
              <a:rPr lang="hr-HR" dirty="0" err="1" smtClean="0"/>
              <a:t>own</a:t>
            </a:r>
            <a:r>
              <a:rPr lang="hr-HR" dirty="0" smtClean="0"/>
              <a:t> </a:t>
            </a:r>
            <a:r>
              <a:rPr lang="hr-HR" dirty="0" err="1"/>
              <a:t>has</a:t>
            </a:r>
            <a:r>
              <a:rPr lang="hr-HR" dirty="0"/>
              <a:t> </a:t>
            </a:r>
            <a:r>
              <a:rPr lang="hr-HR" dirty="0" err="1"/>
              <a:t>very</a:t>
            </a:r>
            <a:r>
              <a:rPr lang="hr-HR" dirty="0"/>
              <a:t> </a:t>
            </a:r>
            <a:r>
              <a:rPr lang="hr-HR" dirty="0" err="1"/>
              <a:t>limited</a:t>
            </a:r>
            <a:r>
              <a:rPr lang="hr-HR" dirty="0"/>
              <a:t> </a:t>
            </a:r>
            <a:r>
              <a:rPr lang="hr-HR" dirty="0" err="1"/>
              <a:t>powers</a:t>
            </a:r>
            <a:r>
              <a:rPr lang="hr-HR" dirty="0"/>
              <a:t>. </a:t>
            </a:r>
            <a:r>
              <a:rPr lang="hr-HR" dirty="0" err="1"/>
              <a:t>They</a:t>
            </a:r>
            <a:r>
              <a:rPr lang="hr-HR" dirty="0"/>
              <a:t> </a:t>
            </a:r>
            <a:r>
              <a:rPr lang="hr-HR" dirty="0" err="1"/>
              <a:t>can</a:t>
            </a:r>
            <a:r>
              <a:rPr lang="hr-HR" dirty="0"/>
              <a:t>, </a:t>
            </a:r>
            <a:r>
              <a:rPr lang="hr-HR" dirty="0" err="1"/>
              <a:t>however</a:t>
            </a:r>
            <a:r>
              <a:rPr lang="hr-HR" dirty="0"/>
              <a:t>, </a:t>
            </a:r>
            <a:r>
              <a:rPr lang="hr-HR" dirty="0" err="1"/>
              <a:t>issue</a:t>
            </a:r>
            <a:r>
              <a:rPr lang="hr-HR" dirty="0"/>
              <a:t> </a:t>
            </a:r>
            <a:r>
              <a:rPr lang="hr-HR" dirty="0" err="1"/>
              <a:t>search</a:t>
            </a:r>
            <a:r>
              <a:rPr lang="hr-HR" dirty="0"/>
              <a:t> </a:t>
            </a:r>
            <a:r>
              <a:rPr lang="hr-HR" dirty="0" smtClean="0"/>
              <a:t>__________ </a:t>
            </a:r>
            <a:r>
              <a:rPr lang="hr-HR" dirty="0" err="1"/>
              <a:t>and</a:t>
            </a:r>
            <a:r>
              <a:rPr lang="hr-HR" dirty="0"/>
              <a:t> </a:t>
            </a:r>
            <a:r>
              <a:rPr lang="hr-HR" dirty="0" err="1"/>
              <a:t>warrants</a:t>
            </a:r>
            <a:r>
              <a:rPr lang="hr-HR" dirty="0"/>
              <a:t> for </a:t>
            </a:r>
            <a:r>
              <a:rPr lang="hr-HR" dirty="0" err="1"/>
              <a:t>arrest</a:t>
            </a:r>
            <a:r>
              <a:rPr lang="hr-HR" dirty="0"/>
              <a:t> </a:t>
            </a:r>
            <a:r>
              <a:rPr lang="hr-HR" dirty="0" err="1"/>
              <a:t>and</a:t>
            </a:r>
            <a:r>
              <a:rPr lang="hr-HR" dirty="0"/>
              <a:t> </a:t>
            </a:r>
            <a:r>
              <a:rPr lang="hr-HR" dirty="0" err="1"/>
              <a:t>conduct</a:t>
            </a:r>
            <a:r>
              <a:rPr lang="hr-HR" dirty="0"/>
              <a:t> </a:t>
            </a:r>
            <a:r>
              <a:rPr lang="hr-HR" dirty="0" err="1"/>
              <a:t>Early</a:t>
            </a:r>
            <a:r>
              <a:rPr lang="hr-HR" dirty="0"/>
              <a:t> </a:t>
            </a:r>
            <a:r>
              <a:rPr lang="hr-HR" dirty="0" err="1"/>
              <a:t>Administrative</a:t>
            </a:r>
            <a:r>
              <a:rPr lang="hr-HR" dirty="0"/>
              <a:t> </a:t>
            </a:r>
            <a:r>
              <a:rPr lang="hr-HR" dirty="0" err="1"/>
              <a:t>Hearings</a:t>
            </a:r>
            <a:endParaRPr lang="en-US" dirty="0"/>
          </a:p>
          <a:p>
            <a:endParaRPr lang="en-US" dirty="0"/>
          </a:p>
        </p:txBody>
      </p:sp>
    </p:spTree>
    <p:extLst>
      <p:ext uri="{BB962C8B-B14F-4D97-AF65-F5344CB8AC3E}">
        <p14:creationId xmlns:p14="http://schemas.microsoft.com/office/powerpoint/2010/main" val="38119639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There</a:t>
            </a:r>
            <a:r>
              <a:rPr lang="hr-HR" dirty="0" smtClean="0"/>
              <a:t> are </a:t>
            </a:r>
            <a:r>
              <a:rPr lang="hr-HR" dirty="0" err="1" smtClean="0"/>
              <a:t>about</a:t>
            </a:r>
            <a:r>
              <a:rPr lang="hr-HR" dirty="0" smtClean="0"/>
              <a:t> 29,000 </a:t>
            </a:r>
            <a:r>
              <a:rPr lang="hr-HR" dirty="0" err="1" smtClean="0"/>
              <a:t>lay</a:t>
            </a:r>
            <a:r>
              <a:rPr lang="hr-HR" dirty="0" smtClean="0"/>
              <a:t> </a:t>
            </a:r>
            <a:r>
              <a:rPr lang="hr-HR" dirty="0" err="1" smtClean="0"/>
              <a:t>magistrates</a:t>
            </a:r>
            <a:r>
              <a:rPr lang="hr-HR" dirty="0" smtClean="0"/>
              <a:t> </a:t>
            </a:r>
            <a:r>
              <a:rPr lang="hr-HR" dirty="0" err="1" smtClean="0"/>
              <a:t>sitting</a:t>
            </a:r>
            <a:r>
              <a:rPr lang="hr-HR" dirty="0" smtClean="0"/>
              <a:t> as </a:t>
            </a:r>
            <a:r>
              <a:rPr lang="hr-HR" dirty="0" err="1" smtClean="0"/>
              <a:t>part</a:t>
            </a:r>
            <a:r>
              <a:rPr lang="hr-HR" dirty="0" smtClean="0"/>
              <a:t>-time </a:t>
            </a:r>
            <a:r>
              <a:rPr lang="hr-HR" dirty="0" err="1" smtClean="0"/>
              <a:t>judges</a:t>
            </a:r>
            <a:r>
              <a:rPr lang="hr-HR" dirty="0" smtClean="0"/>
              <a:t> </a:t>
            </a:r>
            <a:r>
              <a:rPr lang="hr-HR" dirty="0" err="1" smtClean="0"/>
              <a:t>in</a:t>
            </a:r>
            <a:r>
              <a:rPr lang="hr-HR" dirty="0" smtClean="0"/>
              <a:t> </a:t>
            </a:r>
            <a:r>
              <a:rPr lang="hr-HR" dirty="0" err="1" smtClean="0"/>
              <a:t>the</a:t>
            </a:r>
            <a:r>
              <a:rPr lang="hr-HR" dirty="0" smtClean="0"/>
              <a:t> </a:t>
            </a:r>
            <a:r>
              <a:rPr lang="hr-HR" dirty="0" err="1" smtClean="0"/>
              <a:t>Magistrates</a:t>
            </a:r>
            <a:r>
              <a:rPr lang="hr-HR" dirty="0" smtClean="0"/>
              <a:t>’ </a:t>
            </a:r>
            <a:r>
              <a:rPr lang="hr-HR" dirty="0" err="1" smtClean="0"/>
              <a:t>Courts</a:t>
            </a:r>
            <a:r>
              <a:rPr lang="hr-HR" dirty="0" smtClean="0"/>
              <a:t>; </a:t>
            </a:r>
            <a:r>
              <a:rPr lang="hr-HR" dirty="0" err="1" smtClean="0"/>
              <a:t>another</a:t>
            </a:r>
            <a:r>
              <a:rPr lang="hr-HR" dirty="0" smtClean="0"/>
              <a:t>  </a:t>
            </a:r>
            <a:r>
              <a:rPr lang="hr-HR" dirty="0" err="1" smtClean="0"/>
              <a:t>name</a:t>
            </a:r>
            <a:r>
              <a:rPr lang="hr-HR" dirty="0" smtClean="0"/>
              <a:t> for </a:t>
            </a:r>
            <a:r>
              <a:rPr lang="hr-HR" dirty="0" err="1" smtClean="0"/>
              <a:t>lay</a:t>
            </a:r>
            <a:r>
              <a:rPr lang="hr-HR" dirty="0" smtClean="0"/>
              <a:t> </a:t>
            </a:r>
            <a:r>
              <a:rPr lang="hr-HR" dirty="0" err="1" smtClean="0"/>
              <a:t>magistrates</a:t>
            </a:r>
            <a:r>
              <a:rPr lang="hr-HR" dirty="0" smtClean="0"/>
              <a:t> </a:t>
            </a:r>
            <a:r>
              <a:rPr lang="hr-HR" dirty="0" err="1" smtClean="0"/>
              <a:t>is</a:t>
            </a:r>
            <a:r>
              <a:rPr lang="hr-HR" dirty="0" smtClean="0"/>
              <a:t> </a:t>
            </a:r>
            <a:r>
              <a:rPr lang="hr-HR" dirty="0" err="1" smtClean="0"/>
              <a:t>Justices</a:t>
            </a:r>
            <a:r>
              <a:rPr lang="hr-HR" dirty="0" smtClean="0"/>
              <a:t> </a:t>
            </a:r>
            <a:r>
              <a:rPr lang="hr-HR" dirty="0" err="1" smtClean="0"/>
              <a:t>of</a:t>
            </a:r>
            <a:r>
              <a:rPr lang="hr-HR" dirty="0" smtClean="0"/>
              <a:t> </a:t>
            </a:r>
            <a:r>
              <a:rPr lang="hr-HR" dirty="0" err="1" smtClean="0"/>
              <a:t>the</a:t>
            </a:r>
            <a:r>
              <a:rPr lang="hr-HR" dirty="0" smtClean="0"/>
              <a:t> </a:t>
            </a:r>
            <a:r>
              <a:rPr lang="hr-HR" dirty="0" err="1" smtClean="0"/>
              <a:t>Peace</a:t>
            </a:r>
            <a:r>
              <a:rPr lang="hr-HR" dirty="0" smtClean="0"/>
              <a:t>. </a:t>
            </a:r>
            <a:r>
              <a:rPr lang="hr-HR" dirty="0" err="1" smtClean="0"/>
              <a:t>They</a:t>
            </a:r>
            <a:r>
              <a:rPr lang="hr-HR" dirty="0" smtClean="0"/>
              <a:t> sit to </a:t>
            </a:r>
            <a:r>
              <a:rPr lang="hr-HR" dirty="0" err="1" smtClean="0"/>
              <a:t>hear</a:t>
            </a:r>
            <a:r>
              <a:rPr lang="hr-HR" dirty="0" smtClean="0"/>
              <a:t> </a:t>
            </a:r>
            <a:r>
              <a:rPr lang="hr-HR" dirty="0" err="1" smtClean="0"/>
              <a:t>cases</a:t>
            </a:r>
            <a:r>
              <a:rPr lang="hr-HR" dirty="0" smtClean="0"/>
              <a:t> as a </a:t>
            </a:r>
            <a:r>
              <a:rPr lang="hr-HR" dirty="0" err="1" smtClean="0"/>
              <a:t>bench</a:t>
            </a:r>
            <a:r>
              <a:rPr lang="hr-HR" dirty="0" smtClean="0"/>
              <a:t> </a:t>
            </a:r>
            <a:r>
              <a:rPr lang="hr-HR" dirty="0" err="1" smtClean="0"/>
              <a:t>of</a:t>
            </a:r>
            <a:r>
              <a:rPr lang="hr-HR" dirty="0" smtClean="0"/>
              <a:t> </a:t>
            </a:r>
            <a:r>
              <a:rPr lang="hr-HR" dirty="0" err="1" smtClean="0"/>
              <a:t>two</a:t>
            </a:r>
            <a:r>
              <a:rPr lang="hr-HR" dirty="0" smtClean="0"/>
              <a:t> </a:t>
            </a:r>
            <a:r>
              <a:rPr lang="hr-HR" dirty="0" err="1" smtClean="0"/>
              <a:t>or</a:t>
            </a:r>
            <a:r>
              <a:rPr lang="hr-HR" dirty="0" smtClean="0"/>
              <a:t> </a:t>
            </a:r>
            <a:r>
              <a:rPr lang="hr-HR" dirty="0" err="1" smtClean="0"/>
              <a:t>three</a:t>
            </a:r>
            <a:r>
              <a:rPr lang="hr-HR" dirty="0" smtClean="0"/>
              <a:t> </a:t>
            </a:r>
            <a:r>
              <a:rPr lang="hr-HR" dirty="0" err="1" smtClean="0"/>
              <a:t>magistrates</a:t>
            </a:r>
            <a:r>
              <a:rPr lang="hr-HR" dirty="0" smtClean="0"/>
              <a:t>. </a:t>
            </a:r>
            <a:r>
              <a:rPr lang="hr-HR" dirty="0" err="1" smtClean="0"/>
              <a:t>The</a:t>
            </a:r>
            <a:r>
              <a:rPr lang="hr-HR" dirty="0" smtClean="0"/>
              <a:t> </a:t>
            </a:r>
            <a:r>
              <a:rPr lang="hr-HR" dirty="0" err="1" smtClean="0"/>
              <a:t>size</a:t>
            </a:r>
            <a:r>
              <a:rPr lang="hr-HR" dirty="0" smtClean="0"/>
              <a:t> </a:t>
            </a:r>
            <a:r>
              <a:rPr lang="hr-HR" dirty="0" err="1" smtClean="0"/>
              <a:t>of</a:t>
            </a:r>
            <a:r>
              <a:rPr lang="hr-HR" dirty="0" smtClean="0"/>
              <a:t> panel </a:t>
            </a:r>
            <a:r>
              <a:rPr lang="hr-HR" dirty="0" err="1" smtClean="0"/>
              <a:t>has</a:t>
            </a:r>
            <a:r>
              <a:rPr lang="hr-HR" dirty="0" smtClean="0"/>
              <a:t> </a:t>
            </a:r>
            <a:r>
              <a:rPr lang="hr-HR" dirty="0" err="1" smtClean="0"/>
              <a:t>been</a:t>
            </a:r>
            <a:r>
              <a:rPr lang="hr-HR" dirty="0" smtClean="0"/>
              <a:t> </a:t>
            </a:r>
            <a:r>
              <a:rPr lang="hr-HR" dirty="0" err="1" smtClean="0"/>
              <a:t>limited</a:t>
            </a:r>
            <a:r>
              <a:rPr lang="hr-HR" dirty="0" smtClean="0"/>
              <a:t> to a </a:t>
            </a:r>
            <a:r>
              <a:rPr lang="hr-HR" dirty="0" err="1" smtClean="0"/>
              <a:t>maximum</a:t>
            </a:r>
            <a:r>
              <a:rPr lang="hr-HR" dirty="0" smtClean="0"/>
              <a:t> </a:t>
            </a:r>
            <a:r>
              <a:rPr lang="hr-HR" dirty="0" err="1" smtClean="0"/>
              <a:t>of</a:t>
            </a:r>
            <a:r>
              <a:rPr lang="hr-HR" dirty="0" smtClean="0"/>
              <a:t> </a:t>
            </a:r>
            <a:r>
              <a:rPr lang="hr-HR" dirty="0" err="1" smtClean="0"/>
              <a:t>three</a:t>
            </a:r>
            <a:r>
              <a:rPr lang="hr-HR" dirty="0" smtClean="0"/>
              <a:t>, </a:t>
            </a:r>
            <a:r>
              <a:rPr lang="hr-HR" dirty="0" err="1" smtClean="0"/>
              <a:t>although</a:t>
            </a:r>
            <a:r>
              <a:rPr lang="hr-HR" dirty="0" smtClean="0"/>
              <a:t> </a:t>
            </a:r>
            <a:r>
              <a:rPr lang="hr-HR" dirty="0" err="1" smtClean="0"/>
              <a:t>before</a:t>
            </a:r>
            <a:r>
              <a:rPr lang="hr-HR" dirty="0" smtClean="0"/>
              <a:t> 1996 </a:t>
            </a:r>
            <a:r>
              <a:rPr lang="hr-HR" dirty="0" err="1" smtClean="0"/>
              <a:t>there</a:t>
            </a:r>
            <a:r>
              <a:rPr lang="hr-HR" dirty="0" smtClean="0"/>
              <a:t> </a:t>
            </a:r>
            <a:r>
              <a:rPr lang="hr-HR" dirty="0" err="1" smtClean="0"/>
              <a:t>could</a:t>
            </a:r>
            <a:r>
              <a:rPr lang="hr-HR" dirty="0" smtClean="0"/>
              <a:t> </a:t>
            </a:r>
            <a:r>
              <a:rPr lang="hr-HR" dirty="0" err="1" smtClean="0"/>
              <a:t>be</a:t>
            </a:r>
            <a:r>
              <a:rPr lang="hr-HR" dirty="0" smtClean="0"/>
              <a:t> </a:t>
            </a:r>
            <a:r>
              <a:rPr lang="hr-HR" dirty="0" err="1" smtClean="0"/>
              <a:t>up</a:t>
            </a:r>
            <a:r>
              <a:rPr lang="hr-HR" dirty="0" smtClean="0"/>
              <a:t> to </a:t>
            </a:r>
            <a:r>
              <a:rPr lang="hr-HR" dirty="0" err="1" smtClean="0"/>
              <a:t>seven</a:t>
            </a:r>
            <a:r>
              <a:rPr lang="hr-HR" dirty="0" smtClean="0"/>
              <a:t> </a:t>
            </a:r>
            <a:r>
              <a:rPr lang="hr-HR" dirty="0" err="1" smtClean="0"/>
              <a:t>magistrates</a:t>
            </a:r>
            <a:r>
              <a:rPr lang="hr-HR" dirty="0" smtClean="0"/>
              <a:t> </a:t>
            </a:r>
            <a:r>
              <a:rPr lang="hr-HR" dirty="0" err="1" smtClean="0"/>
              <a:t>sitting</a:t>
            </a:r>
            <a:r>
              <a:rPr lang="hr-HR" dirty="0" smtClean="0"/>
              <a:t> </a:t>
            </a:r>
            <a:r>
              <a:rPr lang="hr-HR" dirty="0" err="1" smtClean="0"/>
              <a:t>together</a:t>
            </a:r>
            <a:r>
              <a:rPr lang="hr-HR" dirty="0" smtClean="0"/>
              <a:t> to </a:t>
            </a:r>
            <a:r>
              <a:rPr lang="hr-HR" dirty="0" err="1" smtClean="0"/>
              <a:t>hear</a:t>
            </a:r>
            <a:r>
              <a:rPr lang="hr-HR" dirty="0" smtClean="0"/>
              <a:t> a </a:t>
            </a:r>
            <a:r>
              <a:rPr lang="hr-HR" dirty="0" err="1" smtClean="0"/>
              <a:t>case</a:t>
            </a:r>
            <a:r>
              <a:rPr lang="hr-HR" dirty="0" smtClean="0"/>
              <a:t>. A single </a:t>
            </a:r>
            <a:r>
              <a:rPr lang="hr-HR" dirty="0" err="1" smtClean="0"/>
              <a:t>lay</a:t>
            </a:r>
            <a:r>
              <a:rPr lang="hr-HR" dirty="0" smtClean="0"/>
              <a:t> magistrate </a:t>
            </a:r>
            <a:r>
              <a:rPr lang="hr-HR" dirty="0" err="1" smtClean="0"/>
              <a:t>sitting</a:t>
            </a:r>
            <a:r>
              <a:rPr lang="hr-HR" dirty="0" smtClean="0"/>
              <a:t> on </a:t>
            </a:r>
            <a:r>
              <a:rPr lang="hr-HR" dirty="0" err="1" smtClean="0"/>
              <a:t>his</a:t>
            </a:r>
            <a:r>
              <a:rPr lang="hr-HR" dirty="0" smtClean="0"/>
              <a:t> </a:t>
            </a:r>
            <a:r>
              <a:rPr lang="hr-HR" dirty="0" err="1" smtClean="0"/>
              <a:t>or</a:t>
            </a:r>
            <a:r>
              <a:rPr lang="hr-HR" dirty="0" smtClean="0"/>
              <a:t> </a:t>
            </a:r>
            <a:r>
              <a:rPr lang="hr-HR" dirty="0" err="1" smtClean="0"/>
              <a:t>her</a:t>
            </a:r>
            <a:r>
              <a:rPr lang="hr-HR" dirty="0" smtClean="0"/>
              <a:t> </a:t>
            </a:r>
            <a:r>
              <a:rPr lang="hr-HR" dirty="0" err="1" smtClean="0"/>
              <a:t>wn</a:t>
            </a:r>
            <a:r>
              <a:rPr lang="hr-HR" dirty="0" smtClean="0"/>
              <a:t> </a:t>
            </a:r>
            <a:r>
              <a:rPr lang="hr-HR" dirty="0" err="1" smtClean="0"/>
              <a:t>has</a:t>
            </a:r>
            <a:r>
              <a:rPr lang="hr-HR" dirty="0" smtClean="0"/>
              <a:t> </a:t>
            </a:r>
            <a:r>
              <a:rPr lang="hr-HR" dirty="0" err="1" smtClean="0"/>
              <a:t>very</a:t>
            </a:r>
            <a:r>
              <a:rPr lang="hr-HR" dirty="0" smtClean="0"/>
              <a:t> </a:t>
            </a:r>
            <a:r>
              <a:rPr lang="hr-HR" dirty="0" err="1" smtClean="0"/>
              <a:t>limited</a:t>
            </a:r>
            <a:r>
              <a:rPr lang="hr-HR" dirty="0" smtClean="0"/>
              <a:t> </a:t>
            </a:r>
            <a:r>
              <a:rPr lang="hr-HR" dirty="0" err="1" smtClean="0"/>
              <a:t>powers</a:t>
            </a:r>
            <a:r>
              <a:rPr lang="hr-HR" dirty="0" smtClean="0"/>
              <a:t>. </a:t>
            </a:r>
            <a:r>
              <a:rPr lang="hr-HR" dirty="0" err="1" smtClean="0"/>
              <a:t>They</a:t>
            </a:r>
            <a:r>
              <a:rPr lang="hr-HR" dirty="0" smtClean="0"/>
              <a:t> </a:t>
            </a:r>
            <a:r>
              <a:rPr lang="hr-HR" dirty="0" err="1" smtClean="0"/>
              <a:t>can</a:t>
            </a:r>
            <a:r>
              <a:rPr lang="hr-HR" dirty="0" smtClean="0"/>
              <a:t>, </a:t>
            </a:r>
            <a:r>
              <a:rPr lang="hr-HR" dirty="0" err="1" smtClean="0"/>
              <a:t>however</a:t>
            </a:r>
            <a:r>
              <a:rPr lang="hr-HR" dirty="0" smtClean="0"/>
              <a:t>, </a:t>
            </a:r>
            <a:r>
              <a:rPr lang="hr-HR" dirty="0" err="1" smtClean="0"/>
              <a:t>issue</a:t>
            </a:r>
            <a:r>
              <a:rPr lang="hr-HR" dirty="0" smtClean="0"/>
              <a:t> </a:t>
            </a:r>
            <a:r>
              <a:rPr lang="hr-HR" dirty="0" err="1" smtClean="0"/>
              <a:t>search</a:t>
            </a:r>
            <a:r>
              <a:rPr lang="hr-HR" dirty="0" smtClean="0"/>
              <a:t> </a:t>
            </a:r>
            <a:r>
              <a:rPr lang="hr-HR" dirty="0" err="1" smtClean="0"/>
              <a:t>warrats</a:t>
            </a:r>
            <a:r>
              <a:rPr lang="hr-HR" dirty="0" smtClean="0"/>
              <a:t> </a:t>
            </a:r>
            <a:r>
              <a:rPr lang="hr-HR" dirty="0" err="1" smtClean="0"/>
              <a:t>and</a:t>
            </a:r>
            <a:r>
              <a:rPr lang="hr-HR" dirty="0" smtClean="0"/>
              <a:t> </a:t>
            </a:r>
            <a:r>
              <a:rPr lang="hr-HR" dirty="0" err="1" smtClean="0"/>
              <a:t>warrants</a:t>
            </a:r>
            <a:r>
              <a:rPr lang="hr-HR" dirty="0" smtClean="0"/>
              <a:t> for </a:t>
            </a:r>
            <a:r>
              <a:rPr lang="hr-HR" dirty="0" err="1" smtClean="0"/>
              <a:t>arrest</a:t>
            </a:r>
            <a:r>
              <a:rPr lang="hr-HR" dirty="0" smtClean="0"/>
              <a:t> </a:t>
            </a:r>
            <a:r>
              <a:rPr lang="hr-HR" dirty="0" err="1" smtClean="0"/>
              <a:t>and</a:t>
            </a:r>
            <a:r>
              <a:rPr lang="hr-HR" dirty="0" smtClean="0"/>
              <a:t> </a:t>
            </a:r>
            <a:r>
              <a:rPr lang="hr-HR" dirty="0" err="1" smtClean="0"/>
              <a:t>conduct</a:t>
            </a:r>
            <a:r>
              <a:rPr lang="hr-HR" dirty="0" smtClean="0"/>
              <a:t> </a:t>
            </a:r>
            <a:r>
              <a:rPr lang="hr-HR" dirty="0" err="1" smtClean="0"/>
              <a:t>Early</a:t>
            </a:r>
            <a:r>
              <a:rPr lang="hr-HR" dirty="0" smtClean="0"/>
              <a:t> </a:t>
            </a:r>
            <a:r>
              <a:rPr lang="hr-HR" dirty="0" err="1" smtClean="0"/>
              <a:t>Administrative</a:t>
            </a:r>
            <a:r>
              <a:rPr lang="hr-HR" dirty="0" smtClean="0"/>
              <a:t> </a:t>
            </a:r>
            <a:r>
              <a:rPr lang="hr-HR" dirty="0" err="1" smtClean="0"/>
              <a:t>Hearings</a:t>
            </a:r>
            <a:endParaRPr lang="en-US" dirty="0"/>
          </a:p>
        </p:txBody>
      </p:sp>
    </p:spTree>
    <p:extLst>
      <p:ext uri="{BB962C8B-B14F-4D97-AF65-F5344CB8AC3E}">
        <p14:creationId xmlns:p14="http://schemas.microsoft.com/office/powerpoint/2010/main" val="254425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hr-HR" dirty="0"/>
              <a:t> </a:t>
            </a:r>
            <a:r>
              <a:rPr lang="hr-HR" dirty="0" err="1" smtClean="0"/>
              <a:t>Act</a:t>
            </a:r>
            <a:r>
              <a:rPr lang="hr-HR" dirty="0" smtClean="0"/>
              <a:t>, </a:t>
            </a:r>
            <a:r>
              <a:rPr lang="hr-HR" dirty="0" err="1" smtClean="0"/>
              <a:t>bench</a:t>
            </a:r>
            <a:r>
              <a:rPr lang="hr-HR" dirty="0" smtClean="0"/>
              <a:t>, </a:t>
            </a:r>
            <a:r>
              <a:rPr lang="hr-HR" dirty="0" err="1" smtClean="0"/>
              <a:t>cases</a:t>
            </a:r>
            <a:r>
              <a:rPr lang="hr-HR" dirty="0" smtClean="0"/>
              <a:t>, </a:t>
            </a:r>
            <a:r>
              <a:rPr lang="hr-HR" dirty="0" err="1" smtClean="0"/>
              <a:t>Courts</a:t>
            </a:r>
            <a:r>
              <a:rPr lang="hr-HR" dirty="0" smtClean="0"/>
              <a:t>, </a:t>
            </a:r>
            <a:r>
              <a:rPr lang="hr-HR" dirty="0" err="1" smtClean="0"/>
              <a:t>District</a:t>
            </a:r>
            <a:r>
              <a:rPr lang="hr-HR" dirty="0" smtClean="0"/>
              <a:t>,</a:t>
            </a:r>
            <a:r>
              <a:rPr lang="hr-HR" dirty="0"/>
              <a:t> </a:t>
            </a:r>
            <a:r>
              <a:rPr lang="hr-HR" dirty="0" err="1" smtClean="0"/>
              <a:t>lawyers</a:t>
            </a:r>
            <a:r>
              <a:rPr lang="hr-HR" dirty="0" smtClean="0"/>
              <a:t>, </a:t>
            </a:r>
            <a:r>
              <a:rPr lang="hr-HR" dirty="0" err="1"/>
              <a:t>lay</a:t>
            </a:r>
            <a:endParaRPr lang="en-US" dirty="0"/>
          </a:p>
        </p:txBody>
      </p:sp>
      <p:sp>
        <p:nvSpPr>
          <p:cNvPr id="3" name="Content Placeholder 2"/>
          <p:cNvSpPr>
            <a:spLocks noGrp="1"/>
          </p:cNvSpPr>
          <p:nvPr>
            <p:ph idx="1"/>
          </p:nvPr>
        </p:nvSpPr>
        <p:spPr/>
        <p:txBody>
          <a:bodyPr/>
          <a:lstStyle/>
          <a:p>
            <a:r>
              <a:rPr lang="hr-HR" dirty="0" err="1"/>
              <a:t>There</a:t>
            </a:r>
            <a:r>
              <a:rPr lang="hr-HR" dirty="0"/>
              <a:t> are </a:t>
            </a:r>
            <a:r>
              <a:rPr lang="hr-HR" dirty="0" err="1"/>
              <a:t>also</a:t>
            </a:r>
            <a:r>
              <a:rPr lang="hr-HR" dirty="0"/>
              <a:t> </a:t>
            </a:r>
            <a:r>
              <a:rPr lang="hr-HR" dirty="0" smtClean="0"/>
              <a:t>_______</a:t>
            </a:r>
            <a:r>
              <a:rPr lang="hr-HR" dirty="0" err="1" smtClean="0"/>
              <a:t>Judges</a:t>
            </a:r>
            <a:r>
              <a:rPr lang="hr-HR" dirty="0" smtClean="0"/>
              <a:t> </a:t>
            </a:r>
            <a:r>
              <a:rPr lang="hr-HR" dirty="0" err="1"/>
              <a:t>who</a:t>
            </a:r>
            <a:r>
              <a:rPr lang="hr-HR" dirty="0"/>
              <a:t> </a:t>
            </a:r>
            <a:r>
              <a:rPr lang="hr-HR" dirty="0" err="1"/>
              <a:t>work</a:t>
            </a:r>
            <a:r>
              <a:rPr lang="hr-HR" dirty="0"/>
              <a:t> </a:t>
            </a:r>
            <a:r>
              <a:rPr lang="hr-HR" dirty="0" err="1"/>
              <a:t>in</a:t>
            </a:r>
            <a:r>
              <a:rPr lang="hr-HR" dirty="0"/>
              <a:t> </a:t>
            </a:r>
            <a:r>
              <a:rPr lang="hr-HR" dirty="0" err="1"/>
              <a:t>Magistrates</a:t>
            </a:r>
            <a:r>
              <a:rPr lang="hr-HR" dirty="0"/>
              <a:t>’ </a:t>
            </a:r>
            <a:r>
              <a:rPr lang="hr-HR" dirty="0" smtClean="0"/>
              <a:t>s____________. </a:t>
            </a:r>
            <a:r>
              <a:rPr lang="hr-HR" dirty="0" err="1"/>
              <a:t>These</a:t>
            </a:r>
            <a:r>
              <a:rPr lang="hr-HR" dirty="0"/>
              <a:t> are </a:t>
            </a:r>
            <a:r>
              <a:rPr lang="hr-HR" dirty="0" err="1"/>
              <a:t>not</a:t>
            </a:r>
            <a:r>
              <a:rPr lang="hr-HR" dirty="0"/>
              <a:t> </a:t>
            </a:r>
            <a:r>
              <a:rPr lang="hr-HR" dirty="0" smtClean="0"/>
              <a:t>_____ </a:t>
            </a:r>
            <a:r>
              <a:rPr lang="hr-HR" dirty="0" err="1"/>
              <a:t>people</a:t>
            </a:r>
            <a:r>
              <a:rPr lang="hr-HR" dirty="0"/>
              <a:t> but </a:t>
            </a:r>
            <a:r>
              <a:rPr lang="hr-HR" dirty="0" err="1"/>
              <a:t>qualified</a:t>
            </a:r>
            <a:r>
              <a:rPr lang="hr-HR" dirty="0"/>
              <a:t> </a:t>
            </a:r>
            <a:r>
              <a:rPr lang="hr-HR" dirty="0" smtClean="0"/>
              <a:t>_____________ </a:t>
            </a:r>
            <a:r>
              <a:rPr lang="hr-HR" dirty="0" err="1"/>
              <a:t>who</a:t>
            </a:r>
            <a:r>
              <a:rPr lang="hr-HR" dirty="0"/>
              <a:t> </a:t>
            </a:r>
            <a:r>
              <a:rPr lang="hr-HR" dirty="0" err="1"/>
              <a:t>can</a:t>
            </a:r>
            <a:r>
              <a:rPr lang="hr-HR" dirty="0"/>
              <a:t> sit on </a:t>
            </a:r>
            <a:r>
              <a:rPr lang="hr-HR" dirty="0" err="1"/>
              <a:t>their</a:t>
            </a:r>
            <a:r>
              <a:rPr lang="hr-HR" dirty="0"/>
              <a:t> </a:t>
            </a:r>
            <a:r>
              <a:rPr lang="hr-HR" dirty="0" err="1"/>
              <a:t>own</a:t>
            </a:r>
            <a:r>
              <a:rPr lang="hr-HR" dirty="0"/>
              <a:t> to </a:t>
            </a:r>
            <a:r>
              <a:rPr lang="hr-HR" dirty="0" err="1"/>
              <a:t>hear</a:t>
            </a:r>
            <a:r>
              <a:rPr lang="hr-HR" dirty="0"/>
              <a:t> </a:t>
            </a:r>
            <a:r>
              <a:rPr lang="hr-HR" dirty="0" err="1"/>
              <a:t>any</a:t>
            </a:r>
            <a:r>
              <a:rPr lang="hr-HR" dirty="0"/>
              <a:t> </a:t>
            </a:r>
            <a:r>
              <a:rPr lang="hr-HR" dirty="0" err="1"/>
              <a:t>of</a:t>
            </a:r>
            <a:r>
              <a:rPr lang="hr-HR" dirty="0"/>
              <a:t> </a:t>
            </a:r>
            <a:r>
              <a:rPr lang="hr-HR" dirty="0" err="1"/>
              <a:t>the</a:t>
            </a:r>
            <a:r>
              <a:rPr lang="hr-HR" dirty="0"/>
              <a:t> </a:t>
            </a:r>
            <a:r>
              <a:rPr lang="hr-HR" dirty="0" smtClean="0"/>
              <a:t>___________ </a:t>
            </a:r>
            <a:r>
              <a:rPr lang="hr-HR" dirty="0" err="1"/>
              <a:t>that</a:t>
            </a:r>
            <a:r>
              <a:rPr lang="hr-HR" dirty="0"/>
              <a:t> </a:t>
            </a:r>
            <a:r>
              <a:rPr lang="hr-HR" dirty="0" err="1"/>
              <a:t>come</a:t>
            </a:r>
            <a:r>
              <a:rPr lang="hr-HR" dirty="0"/>
              <a:t> </a:t>
            </a:r>
            <a:r>
              <a:rPr lang="hr-HR" dirty="0" err="1"/>
              <a:t>before</a:t>
            </a:r>
            <a:r>
              <a:rPr lang="hr-HR" dirty="0"/>
              <a:t> </a:t>
            </a:r>
            <a:r>
              <a:rPr lang="hr-HR" dirty="0" err="1"/>
              <a:t>the</a:t>
            </a:r>
            <a:r>
              <a:rPr lang="hr-HR" dirty="0"/>
              <a:t> </a:t>
            </a:r>
            <a:r>
              <a:rPr lang="hr-HR" dirty="0" err="1"/>
              <a:t>court</a:t>
            </a:r>
            <a:r>
              <a:rPr lang="hr-HR" dirty="0"/>
              <a:t>. </a:t>
            </a:r>
            <a:r>
              <a:rPr lang="hr-HR" dirty="0" err="1"/>
              <a:t>Under</a:t>
            </a:r>
            <a:r>
              <a:rPr lang="hr-HR" dirty="0"/>
              <a:t> s 16(3) </a:t>
            </a:r>
            <a:r>
              <a:rPr lang="hr-HR" dirty="0" err="1"/>
              <a:t>of</a:t>
            </a:r>
            <a:r>
              <a:rPr lang="hr-HR" dirty="0"/>
              <a:t> </a:t>
            </a:r>
            <a:r>
              <a:rPr lang="hr-HR" dirty="0" err="1"/>
              <a:t>the</a:t>
            </a:r>
            <a:r>
              <a:rPr lang="hr-HR" dirty="0"/>
              <a:t> </a:t>
            </a:r>
            <a:r>
              <a:rPr lang="hr-HR" dirty="0" err="1"/>
              <a:t>Justices</a:t>
            </a:r>
            <a:r>
              <a:rPr lang="hr-HR" dirty="0"/>
              <a:t> </a:t>
            </a:r>
            <a:r>
              <a:rPr lang="hr-HR" dirty="0" err="1"/>
              <a:t>of</a:t>
            </a:r>
            <a:r>
              <a:rPr lang="hr-HR" dirty="0"/>
              <a:t> </a:t>
            </a:r>
            <a:r>
              <a:rPr lang="hr-HR" dirty="0" err="1"/>
              <a:t>the</a:t>
            </a:r>
            <a:r>
              <a:rPr lang="hr-HR" dirty="0"/>
              <a:t> </a:t>
            </a:r>
            <a:r>
              <a:rPr lang="hr-HR" dirty="0" err="1"/>
              <a:t>Peace</a:t>
            </a:r>
            <a:r>
              <a:rPr lang="hr-HR" dirty="0"/>
              <a:t> </a:t>
            </a:r>
            <a:r>
              <a:rPr lang="hr-HR" dirty="0" smtClean="0"/>
              <a:t>_______ </a:t>
            </a:r>
            <a:r>
              <a:rPr lang="hr-HR" dirty="0"/>
              <a:t>1979 </a:t>
            </a:r>
            <a:r>
              <a:rPr lang="hr-HR" dirty="0" err="1"/>
              <a:t>they</a:t>
            </a:r>
            <a:r>
              <a:rPr lang="hr-HR" dirty="0"/>
              <a:t> </a:t>
            </a:r>
            <a:r>
              <a:rPr lang="hr-HR" dirty="0" err="1"/>
              <a:t>have</a:t>
            </a:r>
            <a:r>
              <a:rPr lang="hr-HR" dirty="0"/>
              <a:t> </a:t>
            </a:r>
            <a:r>
              <a:rPr lang="hr-HR" dirty="0" err="1"/>
              <a:t>the</a:t>
            </a:r>
            <a:r>
              <a:rPr lang="hr-HR" dirty="0"/>
              <a:t> same </a:t>
            </a:r>
            <a:r>
              <a:rPr lang="hr-HR" dirty="0" err="1"/>
              <a:t>powers</a:t>
            </a:r>
            <a:r>
              <a:rPr lang="hr-HR" dirty="0"/>
              <a:t> as a </a:t>
            </a:r>
            <a:r>
              <a:rPr lang="hr-HR" dirty="0" smtClean="0"/>
              <a:t>_________ </a:t>
            </a:r>
            <a:r>
              <a:rPr lang="hr-HR" dirty="0" err="1"/>
              <a:t>of</a:t>
            </a:r>
            <a:r>
              <a:rPr lang="hr-HR" dirty="0"/>
              <a:t> </a:t>
            </a:r>
            <a:r>
              <a:rPr lang="hr-HR" dirty="0" err="1"/>
              <a:t>lay</a:t>
            </a:r>
            <a:r>
              <a:rPr lang="hr-HR" dirty="0"/>
              <a:t> </a:t>
            </a:r>
            <a:r>
              <a:rPr lang="hr-HR" dirty="0" err="1"/>
              <a:t>magistrates</a:t>
            </a:r>
            <a:r>
              <a:rPr lang="hr-HR" dirty="0"/>
              <a:t>. </a:t>
            </a:r>
            <a:r>
              <a:rPr lang="hr-HR" dirty="0" err="1"/>
              <a:t>The</a:t>
            </a:r>
            <a:r>
              <a:rPr lang="hr-HR" dirty="0"/>
              <a:t> </a:t>
            </a:r>
            <a:r>
              <a:rPr lang="hr-HR" dirty="0" err="1"/>
              <a:t>duties</a:t>
            </a:r>
            <a:r>
              <a:rPr lang="hr-HR" dirty="0"/>
              <a:t> </a:t>
            </a:r>
            <a:r>
              <a:rPr lang="hr-HR" dirty="0" err="1"/>
              <a:t>of</a:t>
            </a:r>
            <a:r>
              <a:rPr lang="hr-HR" dirty="0"/>
              <a:t> </a:t>
            </a:r>
            <a:r>
              <a:rPr lang="hr-HR" dirty="0" err="1"/>
              <a:t>these</a:t>
            </a:r>
            <a:r>
              <a:rPr lang="hr-HR" dirty="0"/>
              <a:t> </a:t>
            </a:r>
            <a:r>
              <a:rPr lang="hr-HR" dirty="0" err="1"/>
              <a:t>District</a:t>
            </a:r>
            <a:r>
              <a:rPr lang="hr-HR" dirty="0"/>
              <a:t> </a:t>
            </a:r>
            <a:r>
              <a:rPr lang="hr-HR" dirty="0" err="1"/>
              <a:t>Judges</a:t>
            </a:r>
            <a:r>
              <a:rPr lang="hr-HR" dirty="0"/>
              <a:t>(</a:t>
            </a:r>
            <a:r>
              <a:rPr lang="hr-HR" dirty="0" err="1"/>
              <a:t>formerly</a:t>
            </a:r>
            <a:r>
              <a:rPr lang="hr-HR" dirty="0"/>
              <a:t> </a:t>
            </a:r>
            <a:r>
              <a:rPr lang="hr-HR" dirty="0" err="1"/>
              <a:t>known</a:t>
            </a:r>
            <a:r>
              <a:rPr lang="hr-HR" dirty="0"/>
              <a:t> as </a:t>
            </a:r>
            <a:r>
              <a:rPr lang="hr-HR" dirty="0" err="1"/>
              <a:t>stipendiary</a:t>
            </a:r>
            <a:r>
              <a:rPr lang="hr-HR" dirty="0"/>
              <a:t> </a:t>
            </a:r>
            <a:r>
              <a:rPr lang="hr-HR" dirty="0" err="1"/>
              <a:t>magistrates</a:t>
            </a:r>
            <a:r>
              <a:rPr lang="hr-HR" dirty="0"/>
              <a:t>)  are </a:t>
            </a:r>
            <a:r>
              <a:rPr lang="hr-HR" dirty="0" err="1"/>
              <a:t>the</a:t>
            </a:r>
            <a:r>
              <a:rPr lang="hr-HR" dirty="0"/>
              <a:t> same as </a:t>
            </a:r>
            <a:r>
              <a:rPr lang="hr-HR" dirty="0" err="1"/>
              <a:t>those</a:t>
            </a:r>
            <a:r>
              <a:rPr lang="hr-HR" dirty="0"/>
              <a:t> </a:t>
            </a:r>
            <a:r>
              <a:rPr lang="hr-HR" dirty="0" err="1"/>
              <a:t>of</a:t>
            </a:r>
            <a:r>
              <a:rPr lang="hr-HR" dirty="0"/>
              <a:t> </a:t>
            </a:r>
            <a:r>
              <a:rPr lang="hr-HR" dirty="0" err="1"/>
              <a:t>lay</a:t>
            </a:r>
            <a:r>
              <a:rPr lang="hr-HR" dirty="0"/>
              <a:t> </a:t>
            </a:r>
            <a:r>
              <a:rPr lang="hr-HR" dirty="0" err="1"/>
              <a:t>magistrates</a:t>
            </a:r>
            <a:r>
              <a:rPr lang="hr-HR" dirty="0"/>
              <a:t>. </a:t>
            </a:r>
            <a:endParaRPr lang="en-US" dirty="0"/>
          </a:p>
          <a:p>
            <a:endParaRPr lang="en-US" dirty="0"/>
          </a:p>
        </p:txBody>
      </p:sp>
    </p:spTree>
    <p:extLst>
      <p:ext uri="{BB962C8B-B14F-4D97-AF65-F5344CB8AC3E}">
        <p14:creationId xmlns:p14="http://schemas.microsoft.com/office/powerpoint/2010/main" val="11425316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There</a:t>
            </a:r>
            <a:r>
              <a:rPr lang="hr-HR" dirty="0" smtClean="0"/>
              <a:t> are </a:t>
            </a:r>
            <a:r>
              <a:rPr lang="hr-HR" dirty="0" err="1" smtClean="0"/>
              <a:t>also</a:t>
            </a:r>
            <a:r>
              <a:rPr lang="hr-HR" dirty="0" smtClean="0"/>
              <a:t> </a:t>
            </a:r>
            <a:r>
              <a:rPr lang="hr-HR" dirty="0" err="1" smtClean="0"/>
              <a:t>District</a:t>
            </a:r>
            <a:r>
              <a:rPr lang="hr-HR" dirty="0" smtClean="0"/>
              <a:t> </a:t>
            </a:r>
            <a:r>
              <a:rPr lang="hr-HR" dirty="0" err="1" smtClean="0"/>
              <a:t>Judges</a:t>
            </a:r>
            <a:r>
              <a:rPr lang="hr-HR" dirty="0"/>
              <a:t> </a:t>
            </a:r>
            <a:r>
              <a:rPr lang="hr-HR" dirty="0" err="1" smtClean="0"/>
              <a:t>who</a:t>
            </a:r>
            <a:r>
              <a:rPr lang="hr-HR" dirty="0" smtClean="0"/>
              <a:t> </a:t>
            </a:r>
            <a:r>
              <a:rPr lang="hr-HR" dirty="0" err="1" smtClean="0"/>
              <a:t>work</a:t>
            </a:r>
            <a:r>
              <a:rPr lang="hr-HR" dirty="0" smtClean="0"/>
              <a:t> </a:t>
            </a:r>
            <a:r>
              <a:rPr lang="hr-HR" dirty="0" err="1" smtClean="0"/>
              <a:t>in</a:t>
            </a:r>
            <a:r>
              <a:rPr lang="hr-HR" dirty="0" smtClean="0"/>
              <a:t> </a:t>
            </a:r>
            <a:r>
              <a:rPr lang="hr-HR" dirty="0" err="1" smtClean="0"/>
              <a:t>Magistrates</a:t>
            </a:r>
            <a:r>
              <a:rPr lang="hr-HR" dirty="0" smtClean="0"/>
              <a:t>’ </a:t>
            </a:r>
            <a:r>
              <a:rPr lang="hr-HR" dirty="0" err="1" smtClean="0"/>
              <a:t>Courts</a:t>
            </a:r>
            <a:r>
              <a:rPr lang="hr-HR" dirty="0" smtClean="0"/>
              <a:t>. </a:t>
            </a:r>
            <a:r>
              <a:rPr lang="hr-HR" dirty="0" err="1" smtClean="0"/>
              <a:t>These</a:t>
            </a:r>
            <a:r>
              <a:rPr lang="hr-HR" dirty="0" smtClean="0"/>
              <a:t> are </a:t>
            </a:r>
            <a:r>
              <a:rPr lang="hr-HR" dirty="0" err="1" smtClean="0"/>
              <a:t>not</a:t>
            </a:r>
            <a:r>
              <a:rPr lang="hr-HR" dirty="0" smtClean="0"/>
              <a:t> </a:t>
            </a:r>
            <a:r>
              <a:rPr lang="hr-HR" dirty="0" err="1" smtClean="0"/>
              <a:t>lay</a:t>
            </a:r>
            <a:r>
              <a:rPr lang="hr-HR" dirty="0" smtClean="0"/>
              <a:t> </a:t>
            </a:r>
            <a:r>
              <a:rPr lang="hr-HR" dirty="0" err="1" smtClean="0"/>
              <a:t>people</a:t>
            </a:r>
            <a:r>
              <a:rPr lang="hr-HR" dirty="0" smtClean="0"/>
              <a:t> but </a:t>
            </a:r>
            <a:r>
              <a:rPr lang="hr-HR" dirty="0" err="1" smtClean="0"/>
              <a:t>qualified</a:t>
            </a:r>
            <a:r>
              <a:rPr lang="hr-HR" dirty="0" smtClean="0"/>
              <a:t> </a:t>
            </a:r>
            <a:r>
              <a:rPr lang="hr-HR" dirty="0" err="1" smtClean="0"/>
              <a:t>lawyers</a:t>
            </a:r>
            <a:r>
              <a:rPr lang="hr-HR" dirty="0" smtClean="0"/>
              <a:t> </a:t>
            </a:r>
            <a:r>
              <a:rPr lang="hr-HR" dirty="0" err="1" smtClean="0"/>
              <a:t>who</a:t>
            </a:r>
            <a:r>
              <a:rPr lang="hr-HR" dirty="0" smtClean="0"/>
              <a:t> </a:t>
            </a:r>
            <a:r>
              <a:rPr lang="hr-HR" dirty="0" err="1" smtClean="0"/>
              <a:t>can</a:t>
            </a:r>
            <a:r>
              <a:rPr lang="hr-HR" dirty="0" smtClean="0"/>
              <a:t> sit on </a:t>
            </a:r>
            <a:r>
              <a:rPr lang="hr-HR" dirty="0" err="1" smtClean="0"/>
              <a:t>their</a:t>
            </a:r>
            <a:r>
              <a:rPr lang="hr-HR" dirty="0" smtClean="0"/>
              <a:t> </a:t>
            </a:r>
            <a:r>
              <a:rPr lang="hr-HR" dirty="0" err="1" smtClean="0"/>
              <a:t>own</a:t>
            </a:r>
            <a:r>
              <a:rPr lang="hr-HR" dirty="0" smtClean="0"/>
              <a:t> to </a:t>
            </a:r>
            <a:r>
              <a:rPr lang="hr-HR" dirty="0" err="1" smtClean="0"/>
              <a:t>hear</a:t>
            </a:r>
            <a:r>
              <a:rPr lang="hr-HR" dirty="0" smtClean="0"/>
              <a:t> </a:t>
            </a:r>
            <a:r>
              <a:rPr lang="hr-HR" dirty="0" err="1" smtClean="0"/>
              <a:t>any</a:t>
            </a:r>
            <a:r>
              <a:rPr lang="hr-HR" dirty="0" smtClean="0"/>
              <a:t> </a:t>
            </a:r>
            <a:r>
              <a:rPr lang="hr-HR" dirty="0" err="1" smtClean="0"/>
              <a:t>of</a:t>
            </a:r>
            <a:r>
              <a:rPr lang="hr-HR" dirty="0" smtClean="0"/>
              <a:t> </a:t>
            </a:r>
            <a:r>
              <a:rPr lang="hr-HR" dirty="0" err="1" smtClean="0"/>
              <a:t>the</a:t>
            </a:r>
            <a:r>
              <a:rPr lang="hr-HR" dirty="0" smtClean="0"/>
              <a:t> </a:t>
            </a:r>
            <a:r>
              <a:rPr lang="hr-HR" dirty="0" err="1" smtClean="0"/>
              <a:t>cases</a:t>
            </a:r>
            <a:r>
              <a:rPr lang="hr-HR" dirty="0" smtClean="0"/>
              <a:t> </a:t>
            </a:r>
            <a:r>
              <a:rPr lang="hr-HR" dirty="0" err="1" smtClean="0"/>
              <a:t>that</a:t>
            </a:r>
            <a:r>
              <a:rPr lang="hr-HR" dirty="0" smtClean="0"/>
              <a:t> </a:t>
            </a:r>
            <a:r>
              <a:rPr lang="hr-HR" dirty="0" err="1" smtClean="0"/>
              <a:t>come</a:t>
            </a:r>
            <a:r>
              <a:rPr lang="hr-HR" dirty="0" smtClean="0"/>
              <a:t> </a:t>
            </a:r>
            <a:r>
              <a:rPr lang="hr-HR" dirty="0" err="1" smtClean="0"/>
              <a:t>before</a:t>
            </a:r>
            <a:r>
              <a:rPr lang="hr-HR" dirty="0" smtClean="0"/>
              <a:t> </a:t>
            </a:r>
            <a:r>
              <a:rPr lang="hr-HR" dirty="0" err="1" smtClean="0"/>
              <a:t>the</a:t>
            </a:r>
            <a:r>
              <a:rPr lang="hr-HR" dirty="0" smtClean="0"/>
              <a:t> </a:t>
            </a:r>
            <a:r>
              <a:rPr lang="hr-HR" dirty="0" err="1" smtClean="0"/>
              <a:t>court</a:t>
            </a:r>
            <a:r>
              <a:rPr lang="hr-HR" dirty="0" smtClean="0"/>
              <a:t>. </a:t>
            </a:r>
            <a:r>
              <a:rPr lang="hr-HR" dirty="0" err="1" smtClean="0"/>
              <a:t>Under</a:t>
            </a:r>
            <a:r>
              <a:rPr lang="hr-HR" dirty="0" smtClean="0"/>
              <a:t> s 16(3) </a:t>
            </a:r>
            <a:r>
              <a:rPr lang="hr-HR" dirty="0" err="1" smtClean="0"/>
              <a:t>of</a:t>
            </a:r>
            <a:r>
              <a:rPr lang="hr-HR" dirty="0" smtClean="0"/>
              <a:t> </a:t>
            </a:r>
            <a:r>
              <a:rPr lang="hr-HR" dirty="0" err="1" smtClean="0"/>
              <a:t>the</a:t>
            </a:r>
            <a:r>
              <a:rPr lang="hr-HR" dirty="0" smtClean="0"/>
              <a:t> </a:t>
            </a:r>
            <a:r>
              <a:rPr lang="hr-HR" dirty="0" err="1" smtClean="0"/>
              <a:t>Justices</a:t>
            </a:r>
            <a:r>
              <a:rPr lang="hr-HR" dirty="0" smtClean="0"/>
              <a:t> </a:t>
            </a:r>
            <a:r>
              <a:rPr lang="hr-HR" dirty="0" err="1" smtClean="0"/>
              <a:t>of</a:t>
            </a:r>
            <a:r>
              <a:rPr lang="hr-HR" dirty="0" smtClean="0"/>
              <a:t> </a:t>
            </a:r>
            <a:r>
              <a:rPr lang="hr-HR" dirty="0" err="1" smtClean="0"/>
              <a:t>the</a:t>
            </a:r>
            <a:r>
              <a:rPr lang="hr-HR" dirty="0" smtClean="0"/>
              <a:t> </a:t>
            </a:r>
            <a:r>
              <a:rPr lang="hr-HR" dirty="0" err="1" smtClean="0"/>
              <a:t>Peace</a:t>
            </a:r>
            <a:r>
              <a:rPr lang="hr-HR" dirty="0" smtClean="0"/>
              <a:t> </a:t>
            </a:r>
            <a:r>
              <a:rPr lang="hr-HR" dirty="0" err="1" smtClean="0"/>
              <a:t>Act</a:t>
            </a:r>
            <a:r>
              <a:rPr lang="hr-HR" dirty="0" smtClean="0"/>
              <a:t> 1979 </a:t>
            </a:r>
            <a:r>
              <a:rPr lang="hr-HR" dirty="0" err="1" smtClean="0"/>
              <a:t>they</a:t>
            </a:r>
            <a:r>
              <a:rPr lang="hr-HR" dirty="0" smtClean="0"/>
              <a:t> </a:t>
            </a:r>
            <a:r>
              <a:rPr lang="hr-HR" dirty="0" err="1" smtClean="0"/>
              <a:t>have</a:t>
            </a:r>
            <a:r>
              <a:rPr lang="hr-HR" dirty="0" smtClean="0"/>
              <a:t> </a:t>
            </a:r>
            <a:r>
              <a:rPr lang="hr-HR" dirty="0" err="1" smtClean="0"/>
              <a:t>the</a:t>
            </a:r>
            <a:r>
              <a:rPr lang="hr-HR" dirty="0" smtClean="0"/>
              <a:t> same </a:t>
            </a:r>
            <a:r>
              <a:rPr lang="hr-HR" dirty="0" err="1" smtClean="0"/>
              <a:t>powers</a:t>
            </a:r>
            <a:r>
              <a:rPr lang="hr-HR" dirty="0" smtClean="0"/>
              <a:t> as a </a:t>
            </a:r>
            <a:r>
              <a:rPr lang="hr-HR" dirty="0" err="1" smtClean="0"/>
              <a:t>bench</a:t>
            </a:r>
            <a:r>
              <a:rPr lang="hr-HR" dirty="0" smtClean="0"/>
              <a:t> </a:t>
            </a:r>
            <a:r>
              <a:rPr lang="hr-HR" dirty="0" err="1" smtClean="0"/>
              <a:t>of</a:t>
            </a:r>
            <a:r>
              <a:rPr lang="hr-HR" dirty="0" smtClean="0"/>
              <a:t> </a:t>
            </a:r>
            <a:r>
              <a:rPr lang="hr-HR" dirty="0" err="1" smtClean="0"/>
              <a:t>lay</a:t>
            </a:r>
            <a:r>
              <a:rPr lang="hr-HR" dirty="0" smtClean="0"/>
              <a:t> </a:t>
            </a:r>
            <a:r>
              <a:rPr lang="hr-HR" dirty="0" err="1" smtClean="0"/>
              <a:t>magistrates</a:t>
            </a:r>
            <a:r>
              <a:rPr lang="hr-HR" dirty="0" smtClean="0"/>
              <a:t>. </a:t>
            </a:r>
            <a:r>
              <a:rPr lang="hr-HR" dirty="0" err="1"/>
              <a:t>T</a:t>
            </a:r>
            <a:r>
              <a:rPr lang="hr-HR" dirty="0" err="1" smtClean="0"/>
              <a:t>he</a:t>
            </a:r>
            <a:r>
              <a:rPr lang="hr-HR" dirty="0" smtClean="0"/>
              <a:t> </a:t>
            </a:r>
            <a:r>
              <a:rPr lang="hr-HR" dirty="0" err="1" smtClean="0"/>
              <a:t>duties</a:t>
            </a:r>
            <a:r>
              <a:rPr lang="hr-HR" dirty="0" smtClean="0"/>
              <a:t> </a:t>
            </a:r>
            <a:r>
              <a:rPr lang="hr-HR" dirty="0" err="1" smtClean="0"/>
              <a:t>of</a:t>
            </a:r>
            <a:r>
              <a:rPr lang="hr-HR" dirty="0" smtClean="0"/>
              <a:t> </a:t>
            </a:r>
            <a:r>
              <a:rPr lang="hr-HR" dirty="0" err="1" smtClean="0"/>
              <a:t>these</a:t>
            </a:r>
            <a:r>
              <a:rPr lang="hr-HR" dirty="0" smtClean="0"/>
              <a:t> </a:t>
            </a:r>
            <a:r>
              <a:rPr lang="hr-HR" dirty="0" err="1" smtClean="0"/>
              <a:t>District</a:t>
            </a:r>
            <a:r>
              <a:rPr lang="hr-HR" dirty="0" smtClean="0"/>
              <a:t> </a:t>
            </a:r>
            <a:r>
              <a:rPr lang="hr-HR" dirty="0" err="1" smtClean="0"/>
              <a:t>Judges</a:t>
            </a:r>
            <a:r>
              <a:rPr lang="hr-HR" dirty="0"/>
              <a:t>(</a:t>
            </a:r>
            <a:r>
              <a:rPr lang="hr-HR" dirty="0" err="1"/>
              <a:t>formerly</a:t>
            </a:r>
            <a:r>
              <a:rPr lang="hr-HR" dirty="0"/>
              <a:t> </a:t>
            </a:r>
            <a:r>
              <a:rPr lang="hr-HR" dirty="0" err="1"/>
              <a:t>known</a:t>
            </a:r>
            <a:r>
              <a:rPr lang="hr-HR" dirty="0"/>
              <a:t> as </a:t>
            </a:r>
            <a:r>
              <a:rPr lang="hr-HR" dirty="0" err="1"/>
              <a:t>stipendiary</a:t>
            </a:r>
            <a:r>
              <a:rPr lang="hr-HR" dirty="0"/>
              <a:t> </a:t>
            </a:r>
            <a:r>
              <a:rPr lang="hr-HR" dirty="0" err="1" smtClean="0"/>
              <a:t>magistrates</a:t>
            </a:r>
            <a:r>
              <a:rPr lang="hr-HR" dirty="0" smtClean="0"/>
              <a:t>)  are </a:t>
            </a:r>
            <a:r>
              <a:rPr lang="hr-HR" dirty="0" err="1" smtClean="0"/>
              <a:t>the</a:t>
            </a:r>
            <a:r>
              <a:rPr lang="hr-HR" dirty="0" smtClean="0"/>
              <a:t> same as </a:t>
            </a:r>
            <a:r>
              <a:rPr lang="hr-HR" dirty="0" err="1" smtClean="0"/>
              <a:t>those</a:t>
            </a:r>
            <a:r>
              <a:rPr lang="hr-HR" dirty="0" smtClean="0"/>
              <a:t> </a:t>
            </a:r>
            <a:r>
              <a:rPr lang="hr-HR" dirty="0" err="1" smtClean="0"/>
              <a:t>of</a:t>
            </a:r>
            <a:r>
              <a:rPr lang="hr-HR" dirty="0" smtClean="0"/>
              <a:t> </a:t>
            </a:r>
            <a:r>
              <a:rPr lang="hr-HR" dirty="0" err="1" smtClean="0"/>
              <a:t>lay</a:t>
            </a:r>
            <a:r>
              <a:rPr lang="hr-HR" dirty="0" smtClean="0"/>
              <a:t> </a:t>
            </a:r>
            <a:r>
              <a:rPr lang="hr-HR" dirty="0" err="1" smtClean="0"/>
              <a:t>magistrates</a:t>
            </a:r>
            <a:r>
              <a:rPr lang="hr-HR" dirty="0" smtClean="0"/>
              <a:t>. </a:t>
            </a:r>
            <a:endParaRPr lang="en-US" dirty="0"/>
          </a:p>
        </p:txBody>
      </p:sp>
    </p:spTree>
    <p:extLst>
      <p:ext uri="{BB962C8B-B14F-4D97-AF65-F5344CB8AC3E}">
        <p14:creationId xmlns:p14="http://schemas.microsoft.com/office/powerpoint/2010/main" val="1180275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normAutofit/>
          </a:bodyPr>
          <a:lstStyle/>
          <a:p>
            <a:r>
              <a:rPr lang="en-US" dirty="0"/>
              <a:t>assign to a category, especially inaccurately or restrictively</a:t>
            </a:r>
          </a:p>
          <a:p>
            <a:r>
              <a:rPr lang="hr-HR" dirty="0" smtClean="0"/>
              <a:t>To </a:t>
            </a:r>
            <a:r>
              <a:rPr lang="hr-HR" dirty="0" err="1" smtClean="0"/>
              <a:t>label</a:t>
            </a:r>
            <a:endParaRPr lang="hr-HR" dirty="0" smtClean="0"/>
          </a:p>
          <a:p>
            <a:r>
              <a:rPr lang="en-US" dirty="0" smtClean="0"/>
              <a:t>done</a:t>
            </a:r>
            <a:r>
              <a:rPr lang="en-US" dirty="0"/>
              <a:t>, made, or accomplished piece by piece or in a fragmentary way </a:t>
            </a:r>
            <a:endParaRPr lang="hr-HR" dirty="0" smtClean="0"/>
          </a:p>
          <a:p>
            <a:r>
              <a:rPr lang="hr-HR" dirty="0" err="1" smtClean="0"/>
              <a:t>Piecemeal</a:t>
            </a:r>
            <a:endParaRPr lang="hr-HR" dirty="0" smtClean="0"/>
          </a:p>
          <a:p>
            <a:r>
              <a:rPr lang="en-US" i="1" dirty="0"/>
              <a:t>(UK LAW)</a:t>
            </a:r>
            <a:r>
              <a:rPr lang="en-US" dirty="0"/>
              <a:t> the formal authority of a lawyer to appear and represent clients in </a:t>
            </a:r>
            <a:r>
              <a:rPr lang="en-US" dirty="0" smtClean="0"/>
              <a:t>court</a:t>
            </a:r>
            <a:endParaRPr lang="hr-HR" dirty="0" smtClean="0"/>
          </a:p>
          <a:p>
            <a:r>
              <a:rPr lang="hr-HR" dirty="0" err="1" smtClean="0"/>
              <a:t>Right</a:t>
            </a:r>
            <a:r>
              <a:rPr lang="hr-HR" dirty="0" smtClean="0"/>
              <a:t> </a:t>
            </a:r>
            <a:r>
              <a:rPr lang="hr-HR" dirty="0" err="1" smtClean="0"/>
              <a:t>of</a:t>
            </a:r>
            <a:r>
              <a:rPr lang="hr-HR" dirty="0" smtClean="0"/>
              <a:t> </a:t>
            </a:r>
            <a:r>
              <a:rPr lang="hr-HR" dirty="0" err="1" smtClean="0"/>
              <a:t>audience</a:t>
            </a:r>
            <a:endParaRPr lang="hr-HR" dirty="0" smtClean="0"/>
          </a:p>
          <a:p>
            <a:endParaRPr lang="en-US" dirty="0"/>
          </a:p>
        </p:txBody>
      </p:sp>
    </p:spTree>
    <p:extLst>
      <p:ext uri="{BB962C8B-B14F-4D97-AF65-F5344CB8AC3E}">
        <p14:creationId xmlns:p14="http://schemas.microsoft.com/office/powerpoint/2010/main" val="223884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landed</a:t>
            </a:r>
            <a:r>
              <a:rPr lang="en-US" b="1" dirty="0"/>
              <a:t> </a:t>
            </a:r>
            <a:r>
              <a:rPr lang="hr-HR" b="1" dirty="0" smtClean="0"/>
              <a:t>_______</a:t>
            </a:r>
            <a:r>
              <a:rPr lang="en-US" dirty="0" smtClean="0"/>
              <a:t>, </a:t>
            </a:r>
            <a:r>
              <a:rPr lang="en-US" dirty="0"/>
              <a:t>or simply the </a:t>
            </a:r>
            <a:r>
              <a:rPr lang="hr-HR" b="1" dirty="0" smtClean="0"/>
              <a:t>_______</a:t>
            </a:r>
            <a:r>
              <a:rPr lang="en-US" dirty="0" smtClean="0"/>
              <a:t>, </a:t>
            </a:r>
            <a:r>
              <a:rPr lang="en-US" dirty="0"/>
              <a:t>is a largely historical British social class consisting in theory of landowners who could live entirely from rental income, or at least had a country </a:t>
            </a:r>
            <a:r>
              <a:rPr lang="en-US" dirty="0" smtClean="0"/>
              <a:t>estate</a:t>
            </a:r>
            <a:endParaRPr lang="hr-HR" dirty="0" smtClean="0"/>
          </a:p>
          <a:p>
            <a:r>
              <a:rPr lang="hr-HR" dirty="0" err="1" smtClean="0"/>
              <a:t>Gentry</a:t>
            </a:r>
            <a:endParaRPr lang="hr-HR" dirty="0" smtClean="0"/>
          </a:p>
          <a:p>
            <a:r>
              <a:rPr lang="hr-HR" dirty="0"/>
              <a:t>T</a:t>
            </a:r>
            <a:r>
              <a:rPr lang="en-US" dirty="0" smtClean="0"/>
              <a:t>he </a:t>
            </a:r>
            <a:r>
              <a:rPr lang="en-US" dirty="0"/>
              <a:t>act of judging a case, competition, or argument, or of making a formal decision about </a:t>
            </a:r>
            <a:r>
              <a:rPr lang="en-US" dirty="0" smtClean="0"/>
              <a:t>something</a:t>
            </a:r>
            <a:endParaRPr lang="hr-HR" dirty="0" smtClean="0"/>
          </a:p>
          <a:p>
            <a:r>
              <a:rPr lang="hr-HR" dirty="0" err="1" smtClean="0"/>
              <a:t>adjudication</a:t>
            </a:r>
            <a:endParaRPr lang="en-US" dirty="0"/>
          </a:p>
        </p:txBody>
      </p:sp>
    </p:spTree>
    <p:extLst>
      <p:ext uri="{BB962C8B-B14F-4D97-AF65-F5344CB8AC3E}">
        <p14:creationId xmlns:p14="http://schemas.microsoft.com/office/powerpoint/2010/main" val="418212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hr-HR" dirty="0" err="1" smtClean="0"/>
              <a:t>Less</a:t>
            </a:r>
            <a:r>
              <a:rPr lang="hr-HR" dirty="0" smtClean="0"/>
              <a:t> </a:t>
            </a:r>
            <a:r>
              <a:rPr lang="hr-HR" dirty="0" err="1" smtClean="0"/>
              <a:t>serious</a:t>
            </a:r>
            <a:r>
              <a:rPr lang="hr-HR" dirty="0" smtClean="0"/>
              <a:t> </a:t>
            </a:r>
            <a:r>
              <a:rPr lang="hr-HR" dirty="0" err="1" smtClean="0"/>
              <a:t>offence</a:t>
            </a:r>
            <a:endParaRPr lang="hr-HR" dirty="0" smtClean="0"/>
          </a:p>
          <a:p>
            <a:r>
              <a:rPr lang="hr-HR" dirty="0" smtClean="0"/>
              <a:t>Summary </a:t>
            </a:r>
            <a:r>
              <a:rPr lang="hr-HR" dirty="0" err="1" smtClean="0"/>
              <a:t>offence</a:t>
            </a:r>
            <a:endParaRPr lang="hr-HR" dirty="0" smtClean="0"/>
          </a:p>
          <a:p>
            <a:r>
              <a:rPr lang="hr-HR" dirty="0" err="1" smtClean="0"/>
              <a:t>Serious</a:t>
            </a:r>
            <a:r>
              <a:rPr lang="hr-HR" dirty="0" smtClean="0"/>
              <a:t> </a:t>
            </a:r>
            <a:r>
              <a:rPr lang="hr-HR" dirty="0" err="1" smtClean="0"/>
              <a:t>offence</a:t>
            </a:r>
            <a:endParaRPr lang="hr-HR" dirty="0" smtClean="0"/>
          </a:p>
          <a:p>
            <a:r>
              <a:rPr lang="hr-HR" dirty="0" err="1" smtClean="0"/>
              <a:t>Indictable</a:t>
            </a:r>
            <a:r>
              <a:rPr lang="hr-HR" dirty="0" smtClean="0"/>
              <a:t> </a:t>
            </a:r>
            <a:r>
              <a:rPr lang="hr-HR" dirty="0" err="1" smtClean="0"/>
              <a:t>offence</a:t>
            </a:r>
            <a:endParaRPr lang="hr-HR" dirty="0" smtClean="0"/>
          </a:p>
        </p:txBody>
      </p:sp>
    </p:spTree>
    <p:extLst>
      <p:ext uri="{BB962C8B-B14F-4D97-AF65-F5344CB8AC3E}">
        <p14:creationId xmlns:p14="http://schemas.microsoft.com/office/powerpoint/2010/main" val="39042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claim</a:t>
            </a:r>
            <a:r>
              <a:rPr lang="hr-HR" dirty="0" smtClean="0"/>
              <a:t>, </a:t>
            </a:r>
            <a:r>
              <a:rPr lang="hr-HR" dirty="0" err="1" smtClean="0"/>
              <a:t>common</a:t>
            </a:r>
            <a:r>
              <a:rPr lang="hr-HR" dirty="0" smtClean="0"/>
              <a:t>,</a:t>
            </a:r>
            <a:r>
              <a:rPr lang="hr-HR" dirty="0"/>
              <a:t> </a:t>
            </a:r>
            <a:r>
              <a:rPr lang="hr-HR" dirty="0" err="1"/>
              <a:t>courts</a:t>
            </a:r>
            <a:r>
              <a:rPr lang="hr-HR" dirty="0"/>
              <a:t> </a:t>
            </a:r>
            <a:r>
              <a:rPr lang="hr-HR" dirty="0" err="1" smtClean="0"/>
              <a:t>custom</a:t>
            </a:r>
            <a:r>
              <a:rPr lang="hr-HR" dirty="0" smtClean="0"/>
              <a:t>, </a:t>
            </a:r>
            <a:r>
              <a:rPr lang="hr-HR" dirty="0" err="1" smtClean="0"/>
              <a:t>reasonable</a:t>
            </a:r>
            <a:r>
              <a:rPr lang="hr-HR" dirty="0" smtClean="0"/>
              <a:t>, </a:t>
            </a:r>
            <a:r>
              <a:rPr lang="hr-HR" dirty="0" err="1" smtClean="0"/>
              <a:t>scope</a:t>
            </a:r>
            <a:r>
              <a:rPr lang="hr-HR" dirty="0" smtClean="0"/>
              <a:t>, </a:t>
            </a:r>
            <a:r>
              <a:rPr lang="hr-HR" dirty="0" err="1" smtClean="0"/>
              <a:t>tests</a:t>
            </a:r>
            <a:endParaRPr lang="en-US" dirty="0"/>
          </a:p>
        </p:txBody>
      </p:sp>
      <p:sp>
        <p:nvSpPr>
          <p:cNvPr id="3" name="Content Placeholder 2"/>
          <p:cNvSpPr>
            <a:spLocks noGrp="1"/>
          </p:cNvSpPr>
          <p:nvPr>
            <p:ph idx="1"/>
          </p:nvPr>
        </p:nvSpPr>
        <p:spPr/>
        <p:txBody>
          <a:bodyPr>
            <a:normAutofit/>
          </a:bodyPr>
          <a:lstStyle/>
          <a:p>
            <a:r>
              <a:rPr lang="hr-HR" dirty="0" err="1"/>
              <a:t>Since</a:t>
            </a:r>
            <a:r>
              <a:rPr lang="hr-HR" dirty="0"/>
              <a:t> </a:t>
            </a:r>
            <a:r>
              <a:rPr lang="hr-HR" dirty="0" err="1"/>
              <a:t>there</a:t>
            </a:r>
            <a:r>
              <a:rPr lang="hr-HR" dirty="0"/>
              <a:t> </a:t>
            </a:r>
            <a:r>
              <a:rPr lang="hr-HR" dirty="0" err="1"/>
              <a:t>were</a:t>
            </a:r>
            <a:r>
              <a:rPr lang="hr-HR" dirty="0"/>
              <a:t> (</a:t>
            </a:r>
            <a:r>
              <a:rPr lang="hr-HR" dirty="0" err="1"/>
              <a:t>or</a:t>
            </a:r>
            <a:r>
              <a:rPr lang="hr-HR" dirty="0"/>
              <a:t> </a:t>
            </a:r>
            <a:r>
              <a:rPr lang="hr-HR" dirty="0" err="1"/>
              <a:t>still</a:t>
            </a:r>
            <a:r>
              <a:rPr lang="hr-HR" dirty="0"/>
              <a:t> are) </a:t>
            </a:r>
            <a:r>
              <a:rPr lang="hr-HR" dirty="0" err="1"/>
              <a:t>exceptions</a:t>
            </a:r>
            <a:r>
              <a:rPr lang="hr-HR" dirty="0"/>
              <a:t> to </a:t>
            </a:r>
            <a:r>
              <a:rPr lang="hr-HR" dirty="0" err="1"/>
              <a:t>the</a:t>
            </a:r>
            <a:r>
              <a:rPr lang="hr-HR" dirty="0"/>
              <a:t> general </a:t>
            </a:r>
            <a:r>
              <a:rPr lang="hr-HR" dirty="0" smtClean="0"/>
              <a:t>__________ </a:t>
            </a:r>
            <a:r>
              <a:rPr lang="hr-HR" dirty="0" err="1"/>
              <a:t>law</a:t>
            </a:r>
            <a:r>
              <a:rPr lang="hr-HR" dirty="0"/>
              <a:t>, </a:t>
            </a:r>
            <a:r>
              <a:rPr lang="hr-HR" dirty="0" err="1"/>
              <a:t>the</a:t>
            </a:r>
            <a:r>
              <a:rPr lang="hr-HR" dirty="0"/>
              <a:t> </a:t>
            </a:r>
            <a:r>
              <a:rPr lang="hr-HR" dirty="0" err="1" smtClean="0"/>
              <a:t>judges</a:t>
            </a:r>
            <a:r>
              <a:rPr lang="hr-HR" dirty="0" smtClean="0"/>
              <a:t> </a:t>
            </a:r>
            <a:r>
              <a:rPr lang="hr-HR" dirty="0" err="1" smtClean="0"/>
              <a:t>established</a:t>
            </a:r>
            <a:r>
              <a:rPr lang="hr-HR" dirty="0" smtClean="0"/>
              <a:t> </a:t>
            </a:r>
            <a:r>
              <a:rPr lang="hr-HR" dirty="0"/>
              <a:t>a </a:t>
            </a:r>
            <a:r>
              <a:rPr lang="hr-HR" dirty="0" err="1"/>
              <a:t>series</a:t>
            </a:r>
            <a:r>
              <a:rPr lang="hr-HR" dirty="0"/>
              <a:t> </a:t>
            </a:r>
            <a:r>
              <a:rPr lang="hr-HR" dirty="0" err="1"/>
              <a:t>of</a:t>
            </a:r>
            <a:r>
              <a:rPr lang="hr-HR" dirty="0"/>
              <a:t> </a:t>
            </a:r>
            <a:r>
              <a:rPr lang="hr-HR" dirty="0" err="1"/>
              <a:t>rigorous</a:t>
            </a:r>
            <a:r>
              <a:rPr lang="hr-HR" dirty="0"/>
              <a:t> </a:t>
            </a:r>
            <a:r>
              <a:rPr lang="hr-HR" dirty="0" smtClean="0"/>
              <a:t>_________ </a:t>
            </a:r>
            <a:r>
              <a:rPr lang="hr-HR" dirty="0" err="1"/>
              <a:t>that</a:t>
            </a:r>
            <a:r>
              <a:rPr lang="hr-HR" dirty="0"/>
              <a:t> had to </a:t>
            </a:r>
            <a:r>
              <a:rPr lang="hr-HR" dirty="0" err="1"/>
              <a:t>be</a:t>
            </a:r>
            <a:r>
              <a:rPr lang="hr-HR" dirty="0"/>
              <a:t> </a:t>
            </a:r>
            <a:r>
              <a:rPr lang="hr-HR" dirty="0" err="1"/>
              <a:t>passed</a:t>
            </a:r>
            <a:r>
              <a:rPr lang="hr-HR" dirty="0"/>
              <a:t> </a:t>
            </a:r>
            <a:r>
              <a:rPr lang="hr-HR" dirty="0" err="1"/>
              <a:t>before</a:t>
            </a:r>
            <a:r>
              <a:rPr lang="hr-HR" dirty="0"/>
              <a:t> </a:t>
            </a:r>
            <a:r>
              <a:rPr lang="hr-HR" dirty="0" err="1"/>
              <a:t>they</a:t>
            </a:r>
            <a:r>
              <a:rPr lang="hr-HR" dirty="0"/>
              <a:t> </a:t>
            </a:r>
            <a:r>
              <a:rPr lang="hr-HR" dirty="0" err="1"/>
              <a:t>recognized</a:t>
            </a:r>
            <a:r>
              <a:rPr lang="hr-HR" dirty="0"/>
              <a:t> </a:t>
            </a:r>
            <a:r>
              <a:rPr lang="hr-HR" dirty="0" err="1"/>
              <a:t>any</a:t>
            </a:r>
            <a:r>
              <a:rPr lang="hr-HR" dirty="0"/>
              <a:t> </a:t>
            </a:r>
            <a:r>
              <a:rPr lang="hr-HR" dirty="0" err="1"/>
              <a:t>local</a:t>
            </a:r>
            <a:r>
              <a:rPr lang="hr-HR" dirty="0"/>
              <a:t> </a:t>
            </a:r>
            <a:r>
              <a:rPr lang="hr-HR" dirty="0" smtClean="0"/>
              <a:t>__________. </a:t>
            </a:r>
            <a:r>
              <a:rPr lang="hr-HR" dirty="0" err="1"/>
              <a:t>These</a:t>
            </a:r>
            <a:r>
              <a:rPr lang="hr-HR" dirty="0"/>
              <a:t> </a:t>
            </a:r>
            <a:r>
              <a:rPr lang="hr-HR" dirty="0" err="1"/>
              <a:t>tests</a:t>
            </a:r>
            <a:r>
              <a:rPr lang="hr-HR" dirty="0"/>
              <a:t> </a:t>
            </a:r>
            <a:r>
              <a:rPr lang="hr-HR" dirty="0" err="1"/>
              <a:t>still</a:t>
            </a:r>
            <a:r>
              <a:rPr lang="hr-HR" dirty="0"/>
              <a:t> </a:t>
            </a:r>
            <a:r>
              <a:rPr lang="hr-HR" dirty="0" err="1"/>
              <a:t>exist</a:t>
            </a:r>
            <a:r>
              <a:rPr lang="hr-HR" dirty="0"/>
              <a:t> </a:t>
            </a:r>
            <a:r>
              <a:rPr lang="hr-HR" dirty="0" err="1"/>
              <a:t>today</a:t>
            </a:r>
            <a:r>
              <a:rPr lang="hr-HR" dirty="0"/>
              <a:t> </a:t>
            </a:r>
            <a:r>
              <a:rPr lang="hr-HR" dirty="0" err="1"/>
              <a:t>and</a:t>
            </a:r>
            <a:r>
              <a:rPr lang="hr-HR" dirty="0"/>
              <a:t> are </a:t>
            </a:r>
            <a:r>
              <a:rPr lang="hr-HR" dirty="0" err="1"/>
              <a:t>used</a:t>
            </a:r>
            <a:r>
              <a:rPr lang="hr-HR" dirty="0"/>
              <a:t> on </a:t>
            </a:r>
            <a:r>
              <a:rPr lang="hr-HR" dirty="0" err="1"/>
              <a:t>rare</a:t>
            </a:r>
            <a:r>
              <a:rPr lang="hr-HR" dirty="0"/>
              <a:t> </a:t>
            </a:r>
            <a:r>
              <a:rPr lang="hr-HR" dirty="0" err="1"/>
              <a:t>occasions</a:t>
            </a:r>
            <a:r>
              <a:rPr lang="hr-HR" dirty="0"/>
              <a:t> </a:t>
            </a:r>
            <a:r>
              <a:rPr lang="hr-HR" dirty="0" err="1"/>
              <a:t>that</a:t>
            </a:r>
            <a:r>
              <a:rPr lang="hr-HR" dirty="0"/>
              <a:t> a </a:t>
            </a:r>
            <a:r>
              <a:rPr lang="hr-HR" dirty="0" smtClean="0"/>
              <a:t>_______ </a:t>
            </a:r>
            <a:r>
              <a:rPr lang="hr-HR" dirty="0"/>
              <a:t>to </a:t>
            </a:r>
            <a:r>
              <a:rPr lang="hr-HR" dirty="0" err="1"/>
              <a:t>right</a:t>
            </a:r>
            <a:r>
              <a:rPr lang="hr-HR" dirty="0"/>
              <a:t> </a:t>
            </a:r>
            <a:r>
              <a:rPr lang="hr-HR" dirty="0" err="1"/>
              <a:t>comes</a:t>
            </a:r>
            <a:r>
              <a:rPr lang="hr-HR" dirty="0"/>
              <a:t> </a:t>
            </a:r>
            <a:r>
              <a:rPr lang="hr-HR" dirty="0" err="1"/>
              <a:t>before</a:t>
            </a:r>
            <a:r>
              <a:rPr lang="hr-HR" dirty="0"/>
              <a:t> </a:t>
            </a:r>
            <a:r>
              <a:rPr lang="hr-HR" dirty="0" err="1"/>
              <a:t>the</a:t>
            </a:r>
            <a:r>
              <a:rPr lang="hr-HR" dirty="0"/>
              <a:t> </a:t>
            </a:r>
            <a:r>
              <a:rPr lang="hr-HR" dirty="0" smtClean="0"/>
              <a:t>_________ </a:t>
            </a:r>
            <a:r>
              <a:rPr lang="hr-HR" dirty="0" err="1"/>
              <a:t>because</a:t>
            </a:r>
            <a:r>
              <a:rPr lang="hr-HR" dirty="0"/>
              <a:t> </a:t>
            </a:r>
            <a:r>
              <a:rPr lang="hr-HR" dirty="0" err="1"/>
              <a:t>of</a:t>
            </a:r>
            <a:r>
              <a:rPr lang="hr-HR" dirty="0"/>
              <a:t> a </a:t>
            </a:r>
            <a:r>
              <a:rPr lang="hr-HR" dirty="0" err="1"/>
              <a:t>local</a:t>
            </a:r>
            <a:r>
              <a:rPr lang="hr-HR" dirty="0"/>
              <a:t> </a:t>
            </a:r>
            <a:r>
              <a:rPr lang="hr-HR" dirty="0" err="1"/>
              <a:t>custom</a:t>
            </a:r>
            <a:r>
              <a:rPr lang="hr-HR" dirty="0"/>
              <a:t>. </a:t>
            </a:r>
            <a:r>
              <a:rPr lang="hr-HR" dirty="0" err="1"/>
              <a:t>The</a:t>
            </a:r>
            <a:r>
              <a:rPr lang="hr-HR" dirty="0"/>
              <a:t> </a:t>
            </a:r>
            <a:r>
              <a:rPr lang="hr-HR" dirty="0" err="1"/>
              <a:t>tests</a:t>
            </a:r>
            <a:r>
              <a:rPr lang="hr-HR" dirty="0"/>
              <a:t> are: 1. </a:t>
            </a:r>
            <a:r>
              <a:rPr lang="hr-HR" dirty="0" err="1"/>
              <a:t>The</a:t>
            </a:r>
            <a:r>
              <a:rPr lang="hr-HR" dirty="0"/>
              <a:t> </a:t>
            </a:r>
            <a:r>
              <a:rPr lang="hr-HR" dirty="0" err="1"/>
              <a:t>custom</a:t>
            </a:r>
            <a:r>
              <a:rPr lang="hr-HR" dirty="0"/>
              <a:t> must </a:t>
            </a:r>
            <a:r>
              <a:rPr lang="hr-HR" dirty="0" err="1"/>
              <a:t>have</a:t>
            </a:r>
            <a:r>
              <a:rPr lang="hr-HR" dirty="0"/>
              <a:t> </a:t>
            </a:r>
            <a:r>
              <a:rPr lang="hr-HR" dirty="0" err="1"/>
              <a:t>existed</a:t>
            </a:r>
            <a:r>
              <a:rPr lang="hr-HR" dirty="0"/>
              <a:t> </a:t>
            </a:r>
            <a:r>
              <a:rPr lang="hr-HR" dirty="0" err="1"/>
              <a:t>since</a:t>
            </a:r>
            <a:r>
              <a:rPr lang="hr-HR" dirty="0"/>
              <a:t> ‘time </a:t>
            </a:r>
            <a:r>
              <a:rPr lang="hr-HR" dirty="0" err="1"/>
              <a:t>immemorial</a:t>
            </a:r>
            <a:r>
              <a:rPr lang="hr-HR" dirty="0"/>
              <a:t>’; 2. </a:t>
            </a:r>
            <a:r>
              <a:rPr lang="hr-HR" dirty="0" err="1"/>
              <a:t>The</a:t>
            </a:r>
            <a:r>
              <a:rPr lang="hr-HR" dirty="0"/>
              <a:t> </a:t>
            </a:r>
            <a:r>
              <a:rPr lang="hr-HR" dirty="0" err="1"/>
              <a:t>custom</a:t>
            </a:r>
            <a:r>
              <a:rPr lang="hr-HR" dirty="0"/>
              <a:t> must </a:t>
            </a:r>
            <a:r>
              <a:rPr lang="hr-HR" dirty="0" err="1"/>
              <a:t>have</a:t>
            </a:r>
            <a:r>
              <a:rPr lang="hr-HR" dirty="0"/>
              <a:t> </a:t>
            </a:r>
            <a:r>
              <a:rPr lang="hr-HR" dirty="0" err="1"/>
              <a:t>been</a:t>
            </a:r>
            <a:r>
              <a:rPr lang="hr-HR" dirty="0"/>
              <a:t> </a:t>
            </a:r>
            <a:r>
              <a:rPr lang="hr-HR" dirty="0" err="1" smtClean="0"/>
              <a:t>exercised</a:t>
            </a:r>
            <a:r>
              <a:rPr lang="hr-HR" dirty="0"/>
              <a:t> </a:t>
            </a:r>
            <a:r>
              <a:rPr lang="hr-HR" dirty="0" err="1" smtClean="0"/>
              <a:t>peacebly</a:t>
            </a:r>
            <a:r>
              <a:rPr lang="hr-HR" dirty="0" smtClean="0"/>
              <a:t>, </a:t>
            </a:r>
            <a:r>
              <a:rPr lang="hr-HR" dirty="0" err="1"/>
              <a:t>openly</a:t>
            </a:r>
            <a:r>
              <a:rPr lang="hr-HR" dirty="0"/>
              <a:t> </a:t>
            </a:r>
            <a:r>
              <a:rPr lang="hr-HR" dirty="0" err="1"/>
              <a:t>and</a:t>
            </a:r>
            <a:r>
              <a:rPr lang="hr-HR" dirty="0"/>
              <a:t> as </a:t>
            </a:r>
            <a:r>
              <a:rPr lang="hr-HR" dirty="0" err="1"/>
              <a:t>of</a:t>
            </a:r>
            <a:r>
              <a:rPr lang="hr-HR" dirty="0"/>
              <a:t> </a:t>
            </a:r>
            <a:r>
              <a:rPr lang="hr-HR" dirty="0" err="1" smtClean="0"/>
              <a:t>right</a:t>
            </a:r>
            <a:r>
              <a:rPr lang="hr-HR" dirty="0"/>
              <a:t>; 3. </a:t>
            </a:r>
            <a:r>
              <a:rPr lang="hr-HR" dirty="0" err="1"/>
              <a:t>The</a:t>
            </a:r>
            <a:r>
              <a:rPr lang="hr-HR" dirty="0"/>
              <a:t> </a:t>
            </a:r>
            <a:r>
              <a:rPr lang="hr-HR" dirty="0" err="1"/>
              <a:t>custom</a:t>
            </a:r>
            <a:r>
              <a:rPr lang="hr-HR" dirty="0"/>
              <a:t> must </a:t>
            </a:r>
            <a:r>
              <a:rPr lang="hr-HR" dirty="0" err="1"/>
              <a:t>be</a:t>
            </a:r>
            <a:r>
              <a:rPr lang="hr-HR" dirty="0"/>
              <a:t> </a:t>
            </a:r>
            <a:r>
              <a:rPr lang="hr-HR" dirty="0" err="1"/>
              <a:t>definite</a:t>
            </a:r>
            <a:r>
              <a:rPr lang="hr-HR" dirty="0"/>
              <a:t> as to </a:t>
            </a:r>
            <a:r>
              <a:rPr lang="hr-HR" dirty="0" err="1"/>
              <a:t>locality</a:t>
            </a:r>
            <a:r>
              <a:rPr lang="hr-HR" dirty="0"/>
              <a:t>, nature </a:t>
            </a:r>
            <a:r>
              <a:rPr lang="hr-HR" dirty="0" err="1"/>
              <a:t>and</a:t>
            </a:r>
            <a:r>
              <a:rPr lang="hr-HR" dirty="0"/>
              <a:t> </a:t>
            </a:r>
            <a:r>
              <a:rPr lang="hr-HR" dirty="0" smtClean="0"/>
              <a:t>_________; </a:t>
            </a:r>
            <a:r>
              <a:rPr lang="hr-HR" dirty="0"/>
              <a:t>4. </a:t>
            </a:r>
            <a:r>
              <a:rPr lang="hr-HR" dirty="0" err="1"/>
              <a:t>The</a:t>
            </a:r>
            <a:r>
              <a:rPr lang="hr-HR" dirty="0"/>
              <a:t> </a:t>
            </a:r>
            <a:r>
              <a:rPr lang="hr-HR" dirty="0" err="1"/>
              <a:t>custom</a:t>
            </a:r>
            <a:r>
              <a:rPr lang="hr-HR" dirty="0"/>
              <a:t> must </a:t>
            </a:r>
            <a:r>
              <a:rPr lang="hr-HR" dirty="0" err="1"/>
              <a:t>be</a:t>
            </a:r>
            <a:r>
              <a:rPr lang="hr-HR" dirty="0"/>
              <a:t> </a:t>
            </a:r>
            <a:r>
              <a:rPr lang="hr-HR" dirty="0" smtClean="0"/>
              <a:t>______________.</a:t>
            </a:r>
            <a:endParaRPr lang="en-US" dirty="0"/>
          </a:p>
          <a:p>
            <a:endParaRPr lang="en-US" dirty="0"/>
          </a:p>
        </p:txBody>
      </p:sp>
    </p:spTree>
    <p:extLst>
      <p:ext uri="{BB962C8B-B14F-4D97-AF65-F5344CB8AC3E}">
        <p14:creationId xmlns:p14="http://schemas.microsoft.com/office/powerpoint/2010/main" val="1442512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smtClean="0"/>
              <a:t>To </a:t>
            </a:r>
            <a:r>
              <a:rPr lang="hr-HR" dirty="0" err="1" smtClean="0"/>
              <a:t>send</a:t>
            </a:r>
            <a:r>
              <a:rPr lang="en-US" dirty="0" smtClean="0"/>
              <a:t> </a:t>
            </a:r>
            <a:r>
              <a:rPr lang="en-US" dirty="0"/>
              <a:t>a convicted defendant </a:t>
            </a:r>
            <a:r>
              <a:rPr lang="en-US" dirty="0" smtClean="0"/>
              <a:t>from </a:t>
            </a:r>
            <a:r>
              <a:rPr lang="en-US" dirty="0"/>
              <a:t>a magistrates’ court to a Crown Court for sentencing following the magistrates’ court’s determination that the seriousness of the offense or offenses warrants a more severe penalty than it is authorized to impose </a:t>
            </a:r>
            <a:endParaRPr lang="hr-HR" dirty="0"/>
          </a:p>
          <a:p>
            <a:r>
              <a:rPr lang="hr-HR" dirty="0" err="1" smtClean="0"/>
              <a:t>Commit</a:t>
            </a:r>
            <a:r>
              <a:rPr lang="hr-HR" dirty="0" smtClean="0"/>
              <a:t> </a:t>
            </a:r>
            <a:r>
              <a:rPr lang="hr-HR" dirty="0"/>
              <a:t>for </a:t>
            </a:r>
            <a:r>
              <a:rPr lang="hr-HR" dirty="0" err="1"/>
              <a:t>sentencing</a:t>
            </a:r>
            <a:endParaRPr lang="en-US" dirty="0"/>
          </a:p>
          <a:p>
            <a:r>
              <a:rPr lang="hr-HR" dirty="0"/>
              <a:t>A</a:t>
            </a:r>
            <a:r>
              <a:rPr lang="en-US" dirty="0" smtClean="0"/>
              <a:t>n </a:t>
            </a:r>
            <a:r>
              <a:rPr lang="en-US" dirty="0"/>
              <a:t>official or authoritative decision, decree, statement, or interpretation (as by a judge on a point of law) </a:t>
            </a:r>
          </a:p>
          <a:p>
            <a:r>
              <a:rPr lang="hr-HR" dirty="0" err="1" smtClean="0"/>
              <a:t>ruling</a:t>
            </a:r>
            <a:endParaRPr lang="en-US" dirty="0"/>
          </a:p>
        </p:txBody>
      </p:sp>
    </p:spTree>
    <p:extLst>
      <p:ext uri="{BB962C8B-B14F-4D97-AF65-F5344CB8AC3E}">
        <p14:creationId xmlns:p14="http://schemas.microsoft.com/office/powerpoint/2010/main" val="123038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hr-HR" dirty="0"/>
              <a:t>T</a:t>
            </a:r>
            <a:r>
              <a:rPr lang="en-US" dirty="0" smtClean="0"/>
              <a:t>he </a:t>
            </a:r>
            <a:r>
              <a:rPr lang="en-US" dirty="0"/>
              <a:t>finding or answer of a jury given to the court concerning a matter submitted to their </a:t>
            </a:r>
            <a:r>
              <a:rPr lang="en-US" dirty="0" smtClean="0"/>
              <a:t>judgment</a:t>
            </a:r>
            <a:endParaRPr lang="hr-HR" dirty="0" smtClean="0"/>
          </a:p>
          <a:p>
            <a:r>
              <a:rPr lang="hr-HR" dirty="0" err="1" smtClean="0"/>
              <a:t>Verdict</a:t>
            </a:r>
            <a:endParaRPr lang="hr-HR" dirty="0" smtClean="0"/>
          </a:p>
          <a:p>
            <a:r>
              <a:rPr lang="hr-HR" dirty="0"/>
              <a:t>P</a:t>
            </a:r>
            <a:r>
              <a:rPr lang="en-US" dirty="0" err="1" smtClean="0"/>
              <a:t>unishment</a:t>
            </a:r>
            <a:r>
              <a:rPr lang="en-US" dirty="0" smtClean="0"/>
              <a:t> </a:t>
            </a:r>
            <a:r>
              <a:rPr lang="en-US" dirty="0" smtClean="0"/>
              <a:t>ordered</a:t>
            </a:r>
            <a:r>
              <a:rPr lang="hr-HR" dirty="0" smtClean="0"/>
              <a:t> </a:t>
            </a:r>
            <a:r>
              <a:rPr lang="en-US" dirty="0" smtClean="0"/>
              <a:t>by </a:t>
            </a:r>
            <a:r>
              <a:rPr lang="en-US" dirty="0"/>
              <a:t>a trial court in a criminal </a:t>
            </a:r>
            <a:r>
              <a:rPr lang="en-US" dirty="0" smtClean="0"/>
              <a:t>procedure</a:t>
            </a:r>
            <a:endParaRPr lang="hr-HR" dirty="0" smtClean="0"/>
          </a:p>
          <a:p>
            <a:r>
              <a:rPr lang="hr-HR" dirty="0" smtClean="0"/>
              <a:t>Sentence</a:t>
            </a:r>
          </a:p>
          <a:p>
            <a:r>
              <a:rPr lang="hr-HR" dirty="0"/>
              <a:t>T</a:t>
            </a:r>
            <a:r>
              <a:rPr lang="en-US" dirty="0" smtClean="0"/>
              <a:t>o </a:t>
            </a:r>
            <a:r>
              <a:rPr lang="en-US" dirty="0"/>
              <a:t>officially say in a court of law what a criminal’s punishment will </a:t>
            </a:r>
            <a:r>
              <a:rPr lang="en-US" dirty="0" smtClean="0"/>
              <a:t>be</a:t>
            </a:r>
            <a:endParaRPr lang="hr-HR" dirty="0" smtClean="0"/>
          </a:p>
          <a:p>
            <a:r>
              <a:rPr lang="hr-HR" dirty="0" smtClean="0"/>
              <a:t>To </a:t>
            </a:r>
            <a:r>
              <a:rPr lang="hr-HR" dirty="0" err="1" smtClean="0"/>
              <a:t>pass</a:t>
            </a:r>
            <a:r>
              <a:rPr lang="hr-HR" dirty="0" smtClean="0"/>
              <a:t> (a) sentence</a:t>
            </a:r>
            <a:endParaRPr lang="en-US" dirty="0"/>
          </a:p>
        </p:txBody>
      </p:sp>
    </p:spTree>
    <p:extLst>
      <p:ext uri="{BB962C8B-B14F-4D97-AF65-F5344CB8AC3E}">
        <p14:creationId xmlns:p14="http://schemas.microsoft.com/office/powerpoint/2010/main" val="379747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A</a:t>
            </a:r>
            <a:r>
              <a:rPr lang="en-US" dirty="0" smtClean="0"/>
              <a:t> </a:t>
            </a:r>
            <a:r>
              <a:rPr lang="en-US" dirty="0"/>
              <a:t>formal statement of accusing someone</a:t>
            </a:r>
            <a:r>
              <a:rPr lang="en-US" dirty="0" smtClean="0"/>
              <a:t>:</a:t>
            </a:r>
            <a:endParaRPr lang="hr-HR" dirty="0" smtClean="0"/>
          </a:p>
          <a:p>
            <a:r>
              <a:rPr lang="hr-HR" dirty="0" err="1" smtClean="0"/>
              <a:t>Indictment</a:t>
            </a:r>
            <a:endParaRPr lang="hr-HR" dirty="0" smtClean="0"/>
          </a:p>
          <a:p>
            <a:r>
              <a:rPr lang="hr-HR" dirty="0"/>
              <a:t>H</a:t>
            </a:r>
            <a:r>
              <a:rPr lang="en-US" dirty="0" err="1" smtClean="0"/>
              <a:t>ouse</a:t>
            </a:r>
            <a:r>
              <a:rPr lang="en-US" dirty="0" smtClean="0"/>
              <a:t> </a:t>
            </a:r>
            <a:r>
              <a:rPr lang="en-US" dirty="0"/>
              <a:t>or other building and the land on which it is </a:t>
            </a:r>
            <a:r>
              <a:rPr lang="en-US" dirty="0" smtClean="0"/>
              <a:t>built</a:t>
            </a:r>
            <a:endParaRPr lang="hr-HR" dirty="0" smtClean="0"/>
          </a:p>
          <a:p>
            <a:r>
              <a:rPr lang="hr-HR" dirty="0" err="1" smtClean="0"/>
              <a:t>premises</a:t>
            </a:r>
            <a:endParaRPr lang="en-US" dirty="0"/>
          </a:p>
        </p:txBody>
      </p:sp>
    </p:spTree>
    <p:extLst>
      <p:ext uri="{BB962C8B-B14F-4D97-AF65-F5344CB8AC3E}">
        <p14:creationId xmlns:p14="http://schemas.microsoft.com/office/powerpoint/2010/main" val="288446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US" dirty="0" smtClean="0"/>
              <a:t>he </a:t>
            </a:r>
            <a:r>
              <a:rPr lang="en-US" dirty="0"/>
              <a:t>means with which a court of law, usually in the exercise of civil law jurisdiction, enforces a right, imposes a penalty, or makes another court order to impose its will. </a:t>
            </a:r>
            <a:endParaRPr lang="hr-HR" dirty="0" smtClean="0"/>
          </a:p>
          <a:p>
            <a:r>
              <a:rPr lang="hr-HR" dirty="0" err="1" smtClean="0"/>
              <a:t>Remedy</a:t>
            </a:r>
            <a:endParaRPr lang="hr-HR" dirty="0" smtClean="0"/>
          </a:p>
          <a:p>
            <a:r>
              <a:rPr lang="hr-HR" dirty="0"/>
              <a:t>A</a:t>
            </a:r>
            <a:r>
              <a:rPr lang="en-US" dirty="0" err="1" smtClean="0"/>
              <a:t>cting</a:t>
            </a:r>
            <a:r>
              <a:rPr lang="en-US" dirty="0" smtClean="0"/>
              <a:t> </a:t>
            </a:r>
            <a:r>
              <a:rPr lang="en-US" dirty="0"/>
              <a:t>on one's own authority and judgement. </a:t>
            </a:r>
            <a:r>
              <a:rPr lang="en-US" dirty="0" smtClean="0"/>
              <a:t>Those </a:t>
            </a:r>
            <a:r>
              <a:rPr lang="en-US" dirty="0"/>
              <a:t>in a position of </a:t>
            </a:r>
            <a:r>
              <a:rPr lang="en-US" i="1" dirty="0"/>
              <a:t>power</a:t>
            </a:r>
            <a:r>
              <a:rPr lang="en-US" dirty="0"/>
              <a:t> are most often able to exercise </a:t>
            </a:r>
            <a:r>
              <a:rPr lang="en-US" i="1" dirty="0" smtClean="0"/>
              <a:t>d</a:t>
            </a:r>
            <a:r>
              <a:rPr lang="hr-HR" i="1" dirty="0" smtClean="0"/>
              <a:t>.</a:t>
            </a:r>
            <a:r>
              <a:rPr lang="en-US" dirty="0" smtClean="0"/>
              <a:t> </a:t>
            </a:r>
            <a:r>
              <a:rPr lang="en-US" dirty="0"/>
              <a:t>as to how they will apply or exercise that </a:t>
            </a:r>
            <a:r>
              <a:rPr lang="en-US" i="1" dirty="0"/>
              <a:t>power</a:t>
            </a:r>
            <a:r>
              <a:rPr lang="en-US" dirty="0"/>
              <a:t>. </a:t>
            </a:r>
            <a:endParaRPr lang="hr-HR" dirty="0" smtClean="0"/>
          </a:p>
          <a:p>
            <a:r>
              <a:rPr lang="hr-HR" dirty="0" err="1" smtClean="0"/>
              <a:t>discretion</a:t>
            </a:r>
            <a:endParaRPr lang="en-US" dirty="0"/>
          </a:p>
        </p:txBody>
      </p:sp>
    </p:spTree>
    <p:extLst>
      <p:ext uri="{BB962C8B-B14F-4D97-AF65-F5344CB8AC3E}">
        <p14:creationId xmlns:p14="http://schemas.microsoft.com/office/powerpoint/2010/main" val="414750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Provide </a:t>
            </a:r>
            <a:r>
              <a:rPr lang="hr-HR" dirty="0" err="1" smtClean="0"/>
              <a:t>synonymous</a:t>
            </a:r>
            <a:r>
              <a:rPr lang="hr-HR" dirty="0" smtClean="0"/>
              <a:t> </a:t>
            </a:r>
            <a:r>
              <a:rPr lang="hr-HR" dirty="0" err="1" smtClean="0"/>
              <a:t>expressions</a:t>
            </a:r>
            <a:r>
              <a:rPr lang="hr-HR" dirty="0" smtClean="0"/>
              <a:t> for </a:t>
            </a:r>
            <a:r>
              <a:rPr lang="hr-HR" dirty="0" err="1" smtClean="0"/>
              <a:t>the</a:t>
            </a:r>
            <a:r>
              <a:rPr lang="hr-HR" dirty="0" smtClean="0"/>
              <a:t> </a:t>
            </a:r>
            <a:r>
              <a:rPr lang="hr-HR" dirty="0" err="1" smtClean="0"/>
              <a:t>followig</a:t>
            </a:r>
            <a:r>
              <a:rPr lang="hr-HR" dirty="0" smtClean="0"/>
              <a:t> </a:t>
            </a:r>
            <a:r>
              <a:rPr lang="hr-HR" dirty="0" err="1" smtClean="0"/>
              <a:t>terms</a:t>
            </a:r>
            <a:r>
              <a:rPr lang="hr-HR"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hr-HR" dirty="0" err="1" smtClean="0"/>
              <a:t>Accuse</a:t>
            </a:r>
            <a:endParaRPr lang="hr-HR" dirty="0" smtClean="0"/>
          </a:p>
          <a:p>
            <a:r>
              <a:rPr lang="hr-HR" dirty="0" err="1" smtClean="0"/>
              <a:t>Bring</a:t>
            </a:r>
            <a:r>
              <a:rPr lang="hr-HR" dirty="0" smtClean="0"/>
              <a:t> </a:t>
            </a:r>
            <a:r>
              <a:rPr lang="hr-HR" dirty="0" err="1" smtClean="0"/>
              <a:t>charges</a:t>
            </a:r>
            <a:r>
              <a:rPr lang="hr-HR" dirty="0" smtClean="0"/>
              <a:t> </a:t>
            </a:r>
            <a:r>
              <a:rPr lang="hr-HR" dirty="0" err="1" smtClean="0"/>
              <a:t>against</a:t>
            </a:r>
            <a:endParaRPr lang="hr-HR" dirty="0" smtClean="0"/>
          </a:p>
          <a:p>
            <a:r>
              <a:rPr lang="hr-HR" dirty="0" err="1" smtClean="0"/>
              <a:t>Justice</a:t>
            </a:r>
            <a:r>
              <a:rPr lang="hr-HR" dirty="0" smtClean="0"/>
              <a:t> </a:t>
            </a:r>
            <a:r>
              <a:rPr lang="hr-HR" dirty="0" err="1" smtClean="0"/>
              <a:t>of</a:t>
            </a:r>
            <a:r>
              <a:rPr lang="hr-HR" dirty="0" smtClean="0"/>
              <a:t> </a:t>
            </a:r>
            <a:r>
              <a:rPr lang="hr-HR" dirty="0" err="1" smtClean="0"/>
              <a:t>the</a:t>
            </a:r>
            <a:r>
              <a:rPr lang="hr-HR" dirty="0" smtClean="0"/>
              <a:t> </a:t>
            </a:r>
            <a:r>
              <a:rPr lang="hr-HR" dirty="0" err="1" smtClean="0"/>
              <a:t>peace</a:t>
            </a:r>
            <a:endParaRPr lang="hr-HR" dirty="0" smtClean="0"/>
          </a:p>
          <a:p>
            <a:r>
              <a:rPr lang="hr-HR" dirty="0" smtClean="0"/>
              <a:t>Magistrate</a:t>
            </a:r>
          </a:p>
          <a:p>
            <a:r>
              <a:rPr lang="hr-HR" dirty="0" err="1" smtClean="0"/>
              <a:t>Consist</a:t>
            </a:r>
            <a:r>
              <a:rPr lang="hr-HR" dirty="0" smtClean="0"/>
              <a:t> </a:t>
            </a:r>
            <a:r>
              <a:rPr lang="hr-HR" dirty="0" err="1" smtClean="0"/>
              <a:t>of</a:t>
            </a:r>
            <a:r>
              <a:rPr lang="hr-HR" dirty="0" smtClean="0"/>
              <a:t> </a:t>
            </a:r>
          </a:p>
          <a:p>
            <a:r>
              <a:rPr lang="hr-HR" dirty="0" err="1" smtClean="0"/>
              <a:t>Comprise</a:t>
            </a:r>
            <a:endParaRPr lang="hr-HR" dirty="0" smtClean="0"/>
          </a:p>
          <a:p>
            <a:r>
              <a:rPr lang="hr-HR" dirty="0" err="1" smtClean="0"/>
              <a:t>Relevant</a:t>
            </a:r>
            <a:r>
              <a:rPr lang="hr-HR" dirty="0" smtClean="0"/>
              <a:t>, </a:t>
            </a:r>
            <a:r>
              <a:rPr lang="hr-HR" dirty="0" err="1" smtClean="0"/>
              <a:t>applicable</a:t>
            </a:r>
            <a:r>
              <a:rPr lang="hr-HR" dirty="0" smtClean="0"/>
              <a:t> </a:t>
            </a:r>
          </a:p>
          <a:p>
            <a:r>
              <a:rPr lang="hr-HR" dirty="0" err="1" smtClean="0"/>
              <a:t>pertinent</a:t>
            </a:r>
            <a:endParaRPr lang="hr-HR" dirty="0" smtClean="0"/>
          </a:p>
          <a:p>
            <a:endParaRPr lang="en-US" dirty="0"/>
          </a:p>
        </p:txBody>
      </p:sp>
    </p:spTree>
    <p:extLst>
      <p:ext uri="{BB962C8B-B14F-4D97-AF65-F5344CB8AC3E}">
        <p14:creationId xmlns:p14="http://schemas.microsoft.com/office/powerpoint/2010/main" val="248689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hr-HR" dirty="0" smtClean="0"/>
              <a:t>1.</a:t>
            </a:r>
            <a:r>
              <a:rPr lang="en-GB" dirty="0"/>
              <a:t>	What are the tasks of a judge trying a civil case before delivering a judgment?</a:t>
            </a:r>
            <a:endParaRPr lang="hr-HR" dirty="0"/>
          </a:p>
          <a:p>
            <a:r>
              <a:rPr lang="en-GB" dirty="0"/>
              <a:t>2.  	What considerations are necessary before making a judgment?</a:t>
            </a:r>
            <a:endParaRPr lang="hr-HR" dirty="0"/>
          </a:p>
          <a:p>
            <a:r>
              <a:rPr lang="en-GB" dirty="0"/>
              <a:t>3.  	What does case management involve</a:t>
            </a:r>
            <a:r>
              <a:rPr lang="en-GB" dirty="0" smtClean="0"/>
              <a:t>?</a:t>
            </a:r>
            <a:endParaRPr lang="hr-HR" dirty="0"/>
          </a:p>
          <a:p>
            <a:r>
              <a:rPr lang="hr-HR" dirty="0"/>
              <a:t>4</a:t>
            </a:r>
            <a:r>
              <a:rPr lang="en-GB" dirty="0" smtClean="0"/>
              <a:t>.  </a:t>
            </a:r>
            <a:r>
              <a:rPr lang="en-GB" dirty="0"/>
              <a:t>	Who asks questions to the witnesses and for what purpose?</a:t>
            </a:r>
            <a:endParaRPr lang="hr-HR" dirty="0"/>
          </a:p>
          <a:p>
            <a:r>
              <a:rPr lang="hr-HR" dirty="0"/>
              <a:t>5</a:t>
            </a:r>
            <a:r>
              <a:rPr lang="en-GB" dirty="0" smtClean="0"/>
              <a:t>.  </a:t>
            </a:r>
            <a:r>
              <a:rPr lang="en-GB" dirty="0"/>
              <a:t>	Does civil justice involve punishment?</a:t>
            </a:r>
            <a:endParaRPr lang="hr-HR" dirty="0"/>
          </a:p>
          <a:p>
            <a:r>
              <a:rPr lang="hr-HR" dirty="0"/>
              <a:t>6</a:t>
            </a:r>
            <a:r>
              <a:rPr lang="en-GB" dirty="0" smtClean="0"/>
              <a:t>.  </a:t>
            </a:r>
            <a:r>
              <a:rPr lang="en-GB" dirty="0"/>
              <a:t>	What legal remedies are described in the text?</a:t>
            </a:r>
            <a:endParaRPr lang="hr-HR" dirty="0"/>
          </a:p>
          <a:p>
            <a:r>
              <a:rPr lang="en-GB" dirty="0"/>
              <a:t>8.  	What can costs include?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1901504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A</a:t>
            </a:r>
            <a:r>
              <a:rPr lang="en-US" dirty="0" smtClean="0"/>
              <a:t> </a:t>
            </a:r>
            <a:r>
              <a:rPr lang="en-US" dirty="0"/>
              <a:t>published false statement that is damaging to a person's reputation; a written defamation</a:t>
            </a:r>
            <a:r>
              <a:rPr lang="en-US" dirty="0" smtClean="0"/>
              <a:t>.</a:t>
            </a:r>
            <a:endParaRPr lang="hr-HR" dirty="0" smtClean="0"/>
          </a:p>
          <a:p>
            <a:r>
              <a:rPr lang="hr-HR" dirty="0" err="1" smtClean="0"/>
              <a:t>Libel</a:t>
            </a:r>
            <a:endParaRPr lang="hr-HR" dirty="0" smtClean="0"/>
          </a:p>
          <a:p>
            <a:r>
              <a:rPr lang="hr-HR" dirty="0"/>
              <a:t>T</a:t>
            </a:r>
            <a:r>
              <a:rPr lang="en-US" dirty="0" smtClean="0"/>
              <a:t>he </a:t>
            </a:r>
            <a:r>
              <a:rPr lang="en-US" dirty="0"/>
              <a:t>action or crime of making a false spoken statement damaging to a person's reputation.</a:t>
            </a:r>
          </a:p>
          <a:p>
            <a:r>
              <a:rPr lang="hr-HR" dirty="0" err="1" smtClean="0"/>
              <a:t>slander</a:t>
            </a:r>
            <a:endParaRPr lang="en-US" dirty="0"/>
          </a:p>
          <a:p>
            <a:endParaRPr lang="en-US" dirty="0"/>
          </a:p>
        </p:txBody>
      </p:sp>
    </p:spTree>
    <p:extLst>
      <p:ext uri="{BB962C8B-B14F-4D97-AF65-F5344CB8AC3E}">
        <p14:creationId xmlns:p14="http://schemas.microsoft.com/office/powerpoint/2010/main" val="240169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T</a:t>
            </a:r>
            <a:r>
              <a:rPr lang="en-US" dirty="0" smtClean="0"/>
              <a:t>he </a:t>
            </a:r>
            <a:r>
              <a:rPr lang="en-US" dirty="0"/>
              <a:t>formal interrogation of a witness called by the other party in a court of law to challenge or extend testimony already given</a:t>
            </a:r>
            <a:r>
              <a:rPr lang="en-US" dirty="0" smtClean="0"/>
              <a:t>.</a:t>
            </a:r>
            <a:endParaRPr lang="hr-HR" dirty="0" smtClean="0"/>
          </a:p>
          <a:p>
            <a:r>
              <a:rPr lang="hr-HR" dirty="0" err="1" smtClean="0"/>
              <a:t>Cross-examination</a:t>
            </a:r>
            <a:endParaRPr lang="hr-HR" dirty="0"/>
          </a:p>
          <a:p>
            <a:r>
              <a:rPr lang="hr-HR" dirty="0"/>
              <a:t>A</a:t>
            </a:r>
            <a:r>
              <a:rPr lang="en-US" dirty="0" smtClean="0"/>
              <a:t> </a:t>
            </a:r>
            <a:r>
              <a:rPr lang="en-US" dirty="0"/>
              <a:t>body of people (typically twelve in number) sworn to give a verdict in a legal case on the basis of evidence submitted to them in court</a:t>
            </a:r>
            <a:r>
              <a:rPr lang="en-US" dirty="0" smtClean="0"/>
              <a:t>.</a:t>
            </a:r>
            <a:endParaRPr lang="hr-HR" dirty="0" smtClean="0"/>
          </a:p>
          <a:p>
            <a:r>
              <a:rPr lang="hr-HR" dirty="0" err="1" smtClean="0"/>
              <a:t>jury</a:t>
            </a:r>
            <a:endParaRPr lang="en-US" dirty="0"/>
          </a:p>
          <a:p>
            <a:endParaRPr lang="en-US" dirty="0"/>
          </a:p>
          <a:p>
            <a:endParaRPr lang="en-US" dirty="0"/>
          </a:p>
        </p:txBody>
      </p:sp>
    </p:spTree>
    <p:extLst>
      <p:ext uri="{BB962C8B-B14F-4D97-AF65-F5344CB8AC3E}">
        <p14:creationId xmlns:p14="http://schemas.microsoft.com/office/powerpoint/2010/main" val="214825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Testimony and presentation of documents, records, objects, and other such items relating to the existence or non-existence of alleged or disputed facts into which a court enquires. </a:t>
            </a:r>
            <a:endParaRPr lang="hr-HR" dirty="0" smtClean="0"/>
          </a:p>
          <a:p>
            <a:r>
              <a:rPr lang="hr-HR" dirty="0" err="1" smtClean="0"/>
              <a:t>Evidence</a:t>
            </a:r>
            <a:endParaRPr lang="hr-HR" dirty="0" smtClean="0"/>
          </a:p>
          <a:p>
            <a:r>
              <a:rPr lang="hr-HR" dirty="0"/>
              <a:t>T</a:t>
            </a:r>
            <a:r>
              <a:rPr lang="en-US" dirty="0" smtClean="0"/>
              <a:t>he </a:t>
            </a:r>
            <a:r>
              <a:rPr lang="en-US" dirty="0"/>
              <a:t>action of presenting a proposal, application, or other document for consideration or </a:t>
            </a:r>
            <a:r>
              <a:rPr lang="en-US" dirty="0" smtClean="0"/>
              <a:t>judgement</a:t>
            </a:r>
            <a:endParaRPr lang="hr-HR" dirty="0" smtClean="0"/>
          </a:p>
          <a:p>
            <a:r>
              <a:rPr lang="hr-HR" dirty="0" err="1" smtClean="0"/>
              <a:t>submission</a:t>
            </a:r>
            <a:endParaRPr lang="en-US" dirty="0"/>
          </a:p>
          <a:p>
            <a:endParaRPr lang="en-US" dirty="0"/>
          </a:p>
        </p:txBody>
      </p:sp>
    </p:spTree>
    <p:extLst>
      <p:ext uri="{BB962C8B-B14F-4D97-AF65-F5344CB8AC3E}">
        <p14:creationId xmlns:p14="http://schemas.microsoft.com/office/powerpoint/2010/main" val="18328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US" dirty="0" smtClean="0"/>
              <a:t>he </a:t>
            </a:r>
            <a:r>
              <a:rPr lang="en-US" dirty="0"/>
              <a:t>offence of being disobedient to or disrespectful of a court of law and its officers.</a:t>
            </a:r>
          </a:p>
          <a:p>
            <a:r>
              <a:rPr lang="hr-HR" dirty="0" err="1" smtClean="0"/>
              <a:t>Contempt</a:t>
            </a:r>
            <a:r>
              <a:rPr lang="hr-HR" dirty="0" smtClean="0"/>
              <a:t> </a:t>
            </a:r>
            <a:r>
              <a:rPr lang="hr-HR" dirty="0" err="1" smtClean="0"/>
              <a:t>of</a:t>
            </a:r>
            <a:r>
              <a:rPr lang="hr-HR" dirty="0" smtClean="0"/>
              <a:t> </a:t>
            </a:r>
            <a:r>
              <a:rPr lang="hr-HR" dirty="0" err="1" smtClean="0"/>
              <a:t>court</a:t>
            </a:r>
            <a:endParaRPr lang="hr-HR" dirty="0" smtClean="0"/>
          </a:p>
          <a:p>
            <a:r>
              <a:rPr lang="hr-HR" dirty="0"/>
              <a:t>A</a:t>
            </a:r>
            <a:r>
              <a:rPr lang="en-US" dirty="0" smtClean="0"/>
              <a:t> </a:t>
            </a:r>
            <a:r>
              <a:rPr lang="en-US" dirty="0"/>
              <a:t>judicial order restraining a person from beginning or continuing an action threatening or invading the legal right of another, or compelling a person to carry out a certain act, e.g. to make restitution to an injured party.</a:t>
            </a:r>
          </a:p>
          <a:p>
            <a:r>
              <a:rPr lang="hr-HR" dirty="0" err="1" smtClean="0"/>
              <a:t>injunction</a:t>
            </a:r>
            <a:endParaRPr lang="en-US" dirty="0"/>
          </a:p>
        </p:txBody>
      </p:sp>
    </p:spTree>
    <p:extLst>
      <p:ext uri="{BB962C8B-B14F-4D97-AF65-F5344CB8AC3E}">
        <p14:creationId xmlns:p14="http://schemas.microsoft.com/office/powerpoint/2010/main" val="131967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Since</a:t>
            </a:r>
            <a:r>
              <a:rPr lang="hr-HR" dirty="0" smtClean="0"/>
              <a:t> </a:t>
            </a:r>
            <a:r>
              <a:rPr lang="hr-HR" dirty="0" err="1" smtClean="0"/>
              <a:t>there</a:t>
            </a:r>
            <a:r>
              <a:rPr lang="hr-HR" dirty="0" smtClean="0"/>
              <a:t> </a:t>
            </a:r>
            <a:r>
              <a:rPr lang="hr-HR" dirty="0" err="1" smtClean="0"/>
              <a:t>were</a:t>
            </a:r>
            <a:r>
              <a:rPr lang="hr-HR" dirty="0" smtClean="0"/>
              <a:t> (</a:t>
            </a:r>
            <a:r>
              <a:rPr lang="hr-HR" dirty="0" err="1" smtClean="0"/>
              <a:t>or</a:t>
            </a:r>
            <a:r>
              <a:rPr lang="hr-HR" dirty="0" smtClean="0"/>
              <a:t> </a:t>
            </a:r>
            <a:r>
              <a:rPr lang="hr-HR" dirty="0" err="1" smtClean="0"/>
              <a:t>still</a:t>
            </a:r>
            <a:r>
              <a:rPr lang="hr-HR" dirty="0" smtClean="0"/>
              <a:t> are) </a:t>
            </a:r>
            <a:r>
              <a:rPr lang="hr-HR" dirty="0" err="1" smtClean="0"/>
              <a:t>exceptions</a:t>
            </a:r>
            <a:r>
              <a:rPr lang="hr-HR" dirty="0" smtClean="0"/>
              <a:t> to </a:t>
            </a:r>
            <a:r>
              <a:rPr lang="hr-HR" dirty="0" err="1" smtClean="0"/>
              <a:t>the</a:t>
            </a:r>
            <a:r>
              <a:rPr lang="hr-HR" dirty="0" smtClean="0"/>
              <a:t> general </a:t>
            </a:r>
            <a:r>
              <a:rPr lang="hr-HR" dirty="0" err="1" smtClean="0"/>
              <a:t>common</a:t>
            </a:r>
            <a:r>
              <a:rPr lang="hr-HR" dirty="0" smtClean="0"/>
              <a:t> </a:t>
            </a:r>
            <a:r>
              <a:rPr lang="hr-HR" dirty="0" err="1" smtClean="0"/>
              <a:t>law</a:t>
            </a:r>
            <a:r>
              <a:rPr lang="hr-HR" dirty="0" smtClean="0"/>
              <a:t>, </a:t>
            </a:r>
            <a:r>
              <a:rPr lang="hr-HR" dirty="0" err="1" smtClean="0"/>
              <a:t>the</a:t>
            </a:r>
            <a:r>
              <a:rPr lang="hr-HR" dirty="0" smtClean="0"/>
              <a:t> </a:t>
            </a:r>
            <a:r>
              <a:rPr lang="hr-HR" dirty="0" err="1" smtClean="0"/>
              <a:t>judges</a:t>
            </a:r>
            <a:r>
              <a:rPr lang="hr-HR" dirty="0" smtClean="0"/>
              <a:t> </a:t>
            </a:r>
            <a:r>
              <a:rPr lang="hr-HR" dirty="0" err="1" smtClean="0"/>
              <a:t>established</a:t>
            </a:r>
            <a:r>
              <a:rPr lang="hr-HR" dirty="0" smtClean="0"/>
              <a:t> a </a:t>
            </a:r>
            <a:r>
              <a:rPr lang="hr-HR" dirty="0" err="1" smtClean="0"/>
              <a:t>series</a:t>
            </a:r>
            <a:r>
              <a:rPr lang="hr-HR" dirty="0" smtClean="0"/>
              <a:t> </a:t>
            </a:r>
            <a:r>
              <a:rPr lang="hr-HR" dirty="0" err="1" smtClean="0"/>
              <a:t>of</a:t>
            </a:r>
            <a:r>
              <a:rPr lang="hr-HR" dirty="0" smtClean="0"/>
              <a:t> </a:t>
            </a:r>
            <a:r>
              <a:rPr lang="hr-HR" dirty="0" err="1" smtClean="0"/>
              <a:t>rigorous</a:t>
            </a:r>
            <a:r>
              <a:rPr lang="hr-HR" dirty="0" smtClean="0"/>
              <a:t> </a:t>
            </a:r>
            <a:r>
              <a:rPr lang="hr-HR" dirty="0" err="1" smtClean="0"/>
              <a:t>tests</a:t>
            </a:r>
            <a:r>
              <a:rPr lang="hr-HR" dirty="0" smtClean="0"/>
              <a:t> </a:t>
            </a:r>
            <a:r>
              <a:rPr lang="hr-HR" dirty="0" err="1" smtClean="0"/>
              <a:t>that</a:t>
            </a:r>
            <a:r>
              <a:rPr lang="hr-HR" dirty="0" smtClean="0"/>
              <a:t> had to </a:t>
            </a:r>
            <a:r>
              <a:rPr lang="hr-HR" dirty="0" err="1" smtClean="0"/>
              <a:t>be</a:t>
            </a:r>
            <a:r>
              <a:rPr lang="hr-HR" dirty="0" smtClean="0"/>
              <a:t> </a:t>
            </a:r>
            <a:r>
              <a:rPr lang="hr-HR" dirty="0" err="1" smtClean="0"/>
              <a:t>passed</a:t>
            </a:r>
            <a:r>
              <a:rPr lang="hr-HR" dirty="0" smtClean="0"/>
              <a:t> </a:t>
            </a:r>
            <a:r>
              <a:rPr lang="hr-HR" dirty="0" err="1" smtClean="0"/>
              <a:t>before</a:t>
            </a:r>
            <a:r>
              <a:rPr lang="hr-HR" dirty="0" smtClean="0"/>
              <a:t> </a:t>
            </a:r>
            <a:r>
              <a:rPr lang="hr-HR" dirty="0" err="1" smtClean="0"/>
              <a:t>they</a:t>
            </a:r>
            <a:r>
              <a:rPr lang="hr-HR" dirty="0" smtClean="0"/>
              <a:t> </a:t>
            </a:r>
            <a:r>
              <a:rPr lang="hr-HR" dirty="0" err="1" smtClean="0"/>
              <a:t>recognized</a:t>
            </a:r>
            <a:r>
              <a:rPr lang="hr-HR" dirty="0" smtClean="0"/>
              <a:t> </a:t>
            </a:r>
            <a:r>
              <a:rPr lang="hr-HR" dirty="0" err="1" smtClean="0"/>
              <a:t>any</a:t>
            </a:r>
            <a:r>
              <a:rPr lang="hr-HR" dirty="0" smtClean="0"/>
              <a:t> </a:t>
            </a:r>
            <a:r>
              <a:rPr lang="hr-HR" dirty="0" err="1" smtClean="0"/>
              <a:t>local</a:t>
            </a:r>
            <a:r>
              <a:rPr lang="hr-HR" dirty="0" smtClean="0"/>
              <a:t> </a:t>
            </a:r>
            <a:r>
              <a:rPr lang="hr-HR" dirty="0" err="1" smtClean="0"/>
              <a:t>custom</a:t>
            </a:r>
            <a:r>
              <a:rPr lang="hr-HR" dirty="0" smtClean="0"/>
              <a:t>. </a:t>
            </a:r>
            <a:r>
              <a:rPr lang="hr-HR" dirty="0" err="1" smtClean="0"/>
              <a:t>These</a:t>
            </a:r>
            <a:r>
              <a:rPr lang="hr-HR" dirty="0" smtClean="0"/>
              <a:t> </a:t>
            </a:r>
            <a:r>
              <a:rPr lang="hr-HR" dirty="0" err="1" smtClean="0"/>
              <a:t>tests</a:t>
            </a:r>
            <a:r>
              <a:rPr lang="hr-HR" dirty="0" smtClean="0"/>
              <a:t> </a:t>
            </a:r>
            <a:r>
              <a:rPr lang="hr-HR" dirty="0" err="1" smtClean="0"/>
              <a:t>still</a:t>
            </a:r>
            <a:r>
              <a:rPr lang="hr-HR" dirty="0" smtClean="0"/>
              <a:t> </a:t>
            </a:r>
            <a:r>
              <a:rPr lang="hr-HR" dirty="0" err="1" smtClean="0"/>
              <a:t>exist</a:t>
            </a:r>
            <a:r>
              <a:rPr lang="hr-HR" dirty="0" smtClean="0"/>
              <a:t> </a:t>
            </a:r>
            <a:r>
              <a:rPr lang="hr-HR" dirty="0" err="1" smtClean="0"/>
              <a:t>today</a:t>
            </a:r>
            <a:r>
              <a:rPr lang="hr-HR" dirty="0" smtClean="0"/>
              <a:t> </a:t>
            </a:r>
            <a:r>
              <a:rPr lang="hr-HR" dirty="0" err="1" smtClean="0"/>
              <a:t>and</a:t>
            </a:r>
            <a:r>
              <a:rPr lang="hr-HR" dirty="0" smtClean="0"/>
              <a:t> are </a:t>
            </a:r>
            <a:r>
              <a:rPr lang="hr-HR" dirty="0" err="1" smtClean="0"/>
              <a:t>used</a:t>
            </a:r>
            <a:r>
              <a:rPr lang="hr-HR" dirty="0" smtClean="0"/>
              <a:t> on </a:t>
            </a:r>
            <a:r>
              <a:rPr lang="hr-HR" dirty="0" err="1" smtClean="0"/>
              <a:t>rare</a:t>
            </a:r>
            <a:r>
              <a:rPr lang="hr-HR" dirty="0" smtClean="0"/>
              <a:t> </a:t>
            </a:r>
            <a:r>
              <a:rPr lang="hr-HR" dirty="0" err="1" smtClean="0"/>
              <a:t>occasions</a:t>
            </a:r>
            <a:r>
              <a:rPr lang="hr-HR" dirty="0" smtClean="0"/>
              <a:t> </a:t>
            </a:r>
            <a:r>
              <a:rPr lang="hr-HR" dirty="0" err="1" smtClean="0"/>
              <a:t>that</a:t>
            </a:r>
            <a:r>
              <a:rPr lang="hr-HR" dirty="0" smtClean="0"/>
              <a:t> a </a:t>
            </a:r>
            <a:r>
              <a:rPr lang="hr-HR" dirty="0" err="1" smtClean="0"/>
              <a:t>claim</a:t>
            </a:r>
            <a:r>
              <a:rPr lang="hr-HR" dirty="0" smtClean="0"/>
              <a:t> to </a:t>
            </a:r>
            <a:r>
              <a:rPr lang="hr-HR" dirty="0" err="1" smtClean="0"/>
              <a:t>right</a:t>
            </a:r>
            <a:r>
              <a:rPr lang="hr-HR" dirty="0" smtClean="0"/>
              <a:t> </a:t>
            </a:r>
            <a:r>
              <a:rPr lang="hr-HR" dirty="0" err="1" smtClean="0"/>
              <a:t>comes</a:t>
            </a:r>
            <a:r>
              <a:rPr lang="hr-HR" dirty="0" smtClean="0"/>
              <a:t> </a:t>
            </a:r>
            <a:r>
              <a:rPr lang="hr-HR" dirty="0" err="1" smtClean="0"/>
              <a:t>before</a:t>
            </a:r>
            <a:r>
              <a:rPr lang="hr-HR" dirty="0" smtClean="0"/>
              <a:t> </a:t>
            </a:r>
            <a:r>
              <a:rPr lang="hr-HR" dirty="0" err="1" smtClean="0"/>
              <a:t>the</a:t>
            </a:r>
            <a:r>
              <a:rPr lang="hr-HR" dirty="0" smtClean="0"/>
              <a:t> </a:t>
            </a:r>
            <a:r>
              <a:rPr lang="hr-HR" dirty="0" err="1" smtClean="0"/>
              <a:t>courts</a:t>
            </a:r>
            <a:r>
              <a:rPr lang="hr-HR" dirty="0" smtClean="0"/>
              <a:t> </a:t>
            </a:r>
            <a:r>
              <a:rPr lang="hr-HR" dirty="0" err="1" smtClean="0"/>
              <a:t>because</a:t>
            </a:r>
            <a:r>
              <a:rPr lang="hr-HR" dirty="0" smtClean="0"/>
              <a:t> </a:t>
            </a:r>
            <a:r>
              <a:rPr lang="hr-HR" dirty="0" err="1" smtClean="0"/>
              <a:t>of</a:t>
            </a:r>
            <a:r>
              <a:rPr lang="hr-HR" dirty="0" smtClean="0"/>
              <a:t> a </a:t>
            </a:r>
            <a:r>
              <a:rPr lang="hr-HR" dirty="0" err="1" smtClean="0"/>
              <a:t>local</a:t>
            </a:r>
            <a:r>
              <a:rPr lang="hr-HR" dirty="0" smtClean="0"/>
              <a:t> </a:t>
            </a:r>
            <a:r>
              <a:rPr lang="hr-HR" dirty="0" err="1" smtClean="0"/>
              <a:t>custom</a:t>
            </a:r>
            <a:r>
              <a:rPr lang="hr-HR" dirty="0" smtClean="0"/>
              <a:t>. </a:t>
            </a:r>
            <a:r>
              <a:rPr lang="hr-HR" dirty="0" err="1" smtClean="0"/>
              <a:t>The</a:t>
            </a:r>
            <a:r>
              <a:rPr lang="hr-HR" dirty="0" smtClean="0"/>
              <a:t> </a:t>
            </a:r>
            <a:r>
              <a:rPr lang="hr-HR" dirty="0" err="1" smtClean="0"/>
              <a:t>tests</a:t>
            </a:r>
            <a:r>
              <a:rPr lang="hr-HR" dirty="0" smtClean="0"/>
              <a:t> are: 1. </a:t>
            </a:r>
            <a:r>
              <a:rPr lang="hr-HR" dirty="0" err="1" smtClean="0"/>
              <a:t>The</a:t>
            </a:r>
            <a:r>
              <a:rPr lang="hr-HR" dirty="0" smtClean="0"/>
              <a:t> </a:t>
            </a:r>
            <a:r>
              <a:rPr lang="hr-HR" dirty="0" err="1" smtClean="0"/>
              <a:t>custom</a:t>
            </a:r>
            <a:r>
              <a:rPr lang="hr-HR" dirty="0" smtClean="0"/>
              <a:t> must </a:t>
            </a:r>
            <a:r>
              <a:rPr lang="hr-HR" dirty="0" err="1" smtClean="0"/>
              <a:t>have</a:t>
            </a:r>
            <a:r>
              <a:rPr lang="hr-HR" dirty="0" smtClean="0"/>
              <a:t> </a:t>
            </a:r>
            <a:r>
              <a:rPr lang="hr-HR" dirty="0" err="1" smtClean="0"/>
              <a:t>existed</a:t>
            </a:r>
            <a:r>
              <a:rPr lang="hr-HR" dirty="0" smtClean="0"/>
              <a:t> </a:t>
            </a:r>
            <a:r>
              <a:rPr lang="hr-HR" dirty="0" err="1" smtClean="0"/>
              <a:t>since</a:t>
            </a:r>
            <a:r>
              <a:rPr lang="hr-HR" dirty="0" smtClean="0"/>
              <a:t> ‘time </a:t>
            </a:r>
            <a:r>
              <a:rPr lang="hr-HR" dirty="0" err="1" smtClean="0"/>
              <a:t>immemorial</a:t>
            </a:r>
            <a:r>
              <a:rPr lang="hr-HR" dirty="0" smtClean="0"/>
              <a:t>’; 2. </a:t>
            </a:r>
            <a:r>
              <a:rPr lang="hr-HR" dirty="0" err="1" smtClean="0"/>
              <a:t>The</a:t>
            </a:r>
            <a:r>
              <a:rPr lang="hr-HR" dirty="0" smtClean="0"/>
              <a:t> </a:t>
            </a:r>
            <a:r>
              <a:rPr lang="hr-HR" dirty="0" err="1" smtClean="0"/>
              <a:t>custom</a:t>
            </a:r>
            <a:r>
              <a:rPr lang="hr-HR" dirty="0" smtClean="0"/>
              <a:t> must </a:t>
            </a:r>
            <a:r>
              <a:rPr lang="hr-HR" dirty="0" err="1" smtClean="0"/>
              <a:t>have</a:t>
            </a:r>
            <a:r>
              <a:rPr lang="hr-HR" dirty="0" smtClean="0"/>
              <a:t> </a:t>
            </a:r>
            <a:r>
              <a:rPr lang="hr-HR" dirty="0" err="1" smtClean="0"/>
              <a:t>been</a:t>
            </a:r>
            <a:r>
              <a:rPr lang="hr-HR" dirty="0" smtClean="0"/>
              <a:t> </a:t>
            </a:r>
            <a:r>
              <a:rPr lang="hr-HR" dirty="0" err="1" smtClean="0"/>
              <a:t>exercisecd</a:t>
            </a:r>
            <a:r>
              <a:rPr lang="hr-HR" dirty="0" smtClean="0"/>
              <a:t> </a:t>
            </a:r>
            <a:r>
              <a:rPr lang="hr-HR" dirty="0" err="1" smtClean="0"/>
              <a:t>peacebly</a:t>
            </a:r>
            <a:r>
              <a:rPr lang="hr-HR" dirty="0" smtClean="0"/>
              <a:t>, </a:t>
            </a:r>
            <a:r>
              <a:rPr lang="hr-HR" dirty="0" err="1" smtClean="0"/>
              <a:t>openly</a:t>
            </a:r>
            <a:r>
              <a:rPr lang="hr-HR" dirty="0" smtClean="0"/>
              <a:t> </a:t>
            </a:r>
            <a:r>
              <a:rPr lang="hr-HR" dirty="0" err="1" smtClean="0"/>
              <a:t>and</a:t>
            </a:r>
            <a:r>
              <a:rPr lang="hr-HR" dirty="0" smtClean="0"/>
              <a:t> as </a:t>
            </a:r>
            <a:r>
              <a:rPr lang="hr-HR" dirty="0" err="1" smtClean="0"/>
              <a:t>of</a:t>
            </a:r>
            <a:r>
              <a:rPr lang="hr-HR" dirty="0" smtClean="0"/>
              <a:t> </a:t>
            </a:r>
            <a:r>
              <a:rPr lang="hr-HR" dirty="0" err="1" smtClean="0"/>
              <a:t>right</a:t>
            </a:r>
            <a:r>
              <a:rPr lang="hr-HR" dirty="0" smtClean="0"/>
              <a:t>; 3. </a:t>
            </a:r>
            <a:r>
              <a:rPr lang="hr-HR" dirty="0" err="1" smtClean="0"/>
              <a:t>The</a:t>
            </a:r>
            <a:r>
              <a:rPr lang="hr-HR" dirty="0" smtClean="0"/>
              <a:t> </a:t>
            </a:r>
            <a:r>
              <a:rPr lang="hr-HR" dirty="0" err="1" smtClean="0"/>
              <a:t>custom</a:t>
            </a:r>
            <a:r>
              <a:rPr lang="hr-HR" dirty="0" smtClean="0"/>
              <a:t> must </a:t>
            </a:r>
            <a:r>
              <a:rPr lang="hr-HR" dirty="0" err="1" smtClean="0"/>
              <a:t>be</a:t>
            </a:r>
            <a:r>
              <a:rPr lang="hr-HR" dirty="0" smtClean="0"/>
              <a:t> </a:t>
            </a:r>
            <a:r>
              <a:rPr lang="hr-HR" dirty="0" err="1" smtClean="0"/>
              <a:t>definite</a:t>
            </a:r>
            <a:r>
              <a:rPr lang="hr-HR" dirty="0" smtClean="0"/>
              <a:t> as to </a:t>
            </a:r>
            <a:r>
              <a:rPr lang="hr-HR" dirty="0" err="1" smtClean="0"/>
              <a:t>locality</a:t>
            </a:r>
            <a:r>
              <a:rPr lang="hr-HR" dirty="0" smtClean="0"/>
              <a:t>, nature </a:t>
            </a:r>
            <a:r>
              <a:rPr lang="hr-HR" dirty="0" err="1" smtClean="0"/>
              <a:t>and</a:t>
            </a:r>
            <a:r>
              <a:rPr lang="hr-HR" dirty="0" smtClean="0"/>
              <a:t> </a:t>
            </a:r>
            <a:r>
              <a:rPr lang="hr-HR" dirty="0" err="1" smtClean="0"/>
              <a:t>scope</a:t>
            </a:r>
            <a:r>
              <a:rPr lang="hr-HR" dirty="0" smtClean="0"/>
              <a:t>; 4. </a:t>
            </a:r>
            <a:r>
              <a:rPr lang="hr-HR" dirty="0" err="1" smtClean="0"/>
              <a:t>The</a:t>
            </a:r>
            <a:r>
              <a:rPr lang="hr-HR" dirty="0" smtClean="0"/>
              <a:t> </a:t>
            </a:r>
            <a:r>
              <a:rPr lang="hr-HR" dirty="0" err="1" smtClean="0"/>
              <a:t>custom</a:t>
            </a:r>
            <a:r>
              <a:rPr lang="hr-HR" dirty="0" smtClean="0"/>
              <a:t> must </a:t>
            </a:r>
            <a:r>
              <a:rPr lang="hr-HR" dirty="0" err="1" smtClean="0"/>
              <a:t>be</a:t>
            </a:r>
            <a:r>
              <a:rPr lang="hr-HR" dirty="0" smtClean="0"/>
              <a:t> </a:t>
            </a:r>
            <a:r>
              <a:rPr lang="hr-HR" dirty="0" err="1" smtClean="0"/>
              <a:t>reasonable</a:t>
            </a:r>
            <a:r>
              <a:rPr lang="hr-HR" dirty="0" smtClean="0"/>
              <a:t>.</a:t>
            </a:r>
            <a:endParaRPr lang="en-US" dirty="0"/>
          </a:p>
        </p:txBody>
      </p:sp>
    </p:spTree>
    <p:extLst>
      <p:ext uri="{BB962C8B-B14F-4D97-AF65-F5344CB8AC3E}">
        <p14:creationId xmlns:p14="http://schemas.microsoft.com/office/powerpoint/2010/main" val="17405939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US" dirty="0" smtClean="0"/>
              <a:t>he </a:t>
            </a:r>
            <a:r>
              <a:rPr lang="en-US" dirty="0"/>
              <a:t>means with which a court of law, usually in the exercise of civil law jurisdiction, enforces a right, imposes a penalty, or makes another court order to impose its will. </a:t>
            </a:r>
            <a:endParaRPr lang="hr-HR" dirty="0" smtClean="0"/>
          </a:p>
          <a:p>
            <a:r>
              <a:rPr lang="hr-HR" dirty="0" err="1" smtClean="0"/>
              <a:t>Remedy</a:t>
            </a:r>
            <a:endParaRPr lang="hr-HR" dirty="0" smtClean="0"/>
          </a:p>
          <a:p>
            <a:r>
              <a:rPr lang="hr-HR" dirty="0"/>
              <a:t>T</a:t>
            </a:r>
            <a:r>
              <a:rPr lang="en-US" dirty="0" smtClean="0"/>
              <a:t>he </a:t>
            </a:r>
            <a:r>
              <a:rPr lang="en-US" dirty="0"/>
              <a:t>power of a judge, public official or a private party (under authority given by contract, trust or will) to make decisions on various matters based on his/her opinion within general legal </a:t>
            </a:r>
            <a:r>
              <a:rPr lang="en-US" dirty="0" smtClean="0"/>
              <a:t>guidelines</a:t>
            </a:r>
            <a:endParaRPr lang="hr-HR" dirty="0" smtClean="0"/>
          </a:p>
          <a:p>
            <a:r>
              <a:rPr lang="hr-HR" dirty="0" err="1" smtClean="0"/>
              <a:t>discretion</a:t>
            </a:r>
            <a:endParaRPr lang="hr-HR" dirty="0" smtClean="0"/>
          </a:p>
          <a:p>
            <a:endParaRPr lang="hr-HR" dirty="0" smtClean="0"/>
          </a:p>
          <a:p>
            <a:endParaRPr lang="en-US" dirty="0"/>
          </a:p>
        </p:txBody>
      </p:sp>
      <p:sp>
        <p:nvSpPr>
          <p:cNvPr id="5" name="Rectangle 2"/>
          <p:cNvSpPr>
            <a:spLocks noChangeArrowheads="1"/>
          </p:cNvSpPr>
          <p:nvPr/>
        </p:nvSpPr>
        <p:spPr bwMode="auto">
          <a:xfrm>
            <a:off x="152400" y="-322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1800" b="0" i="0" u="none" strike="noStrike" cap="none" normalizeH="0" baseline="0" dirty="0" smtClean="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399042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smtClean="0"/>
              <a:t>questions</a:t>
            </a:r>
            <a:endParaRPr lang="en-US"/>
          </a:p>
        </p:txBody>
      </p:sp>
      <p:sp>
        <p:nvSpPr>
          <p:cNvPr id="3" name="Content Placeholder 2"/>
          <p:cNvSpPr>
            <a:spLocks noGrp="1"/>
          </p:cNvSpPr>
          <p:nvPr>
            <p:ph idx="1"/>
          </p:nvPr>
        </p:nvSpPr>
        <p:spPr/>
        <p:txBody>
          <a:bodyPr>
            <a:normAutofit fontScale="92500" lnSpcReduction="20000"/>
          </a:bodyPr>
          <a:lstStyle/>
          <a:p>
            <a:r>
              <a:rPr lang="en-GB" dirty="0"/>
              <a:t> </a:t>
            </a:r>
            <a:endParaRPr lang="hr-HR" dirty="0"/>
          </a:p>
          <a:p>
            <a:pPr lvl="0" fontAlgn="base"/>
            <a:r>
              <a:rPr lang="hr-HR" dirty="0" smtClean="0"/>
              <a:t>1. </a:t>
            </a:r>
            <a:r>
              <a:rPr lang="hr-HR" dirty="0" err="1" smtClean="0"/>
              <a:t>Explain</a:t>
            </a:r>
            <a:r>
              <a:rPr lang="hr-HR" dirty="0" smtClean="0"/>
              <a:t> </a:t>
            </a:r>
            <a:r>
              <a:rPr lang="hr-HR" dirty="0" err="1"/>
              <a:t>the</a:t>
            </a:r>
            <a:r>
              <a:rPr lang="hr-HR" dirty="0"/>
              <a:t> </a:t>
            </a:r>
            <a:r>
              <a:rPr lang="hr-HR" dirty="0" err="1"/>
              <a:t>concept</a:t>
            </a:r>
            <a:r>
              <a:rPr lang="hr-HR" dirty="0"/>
              <a:t> </a:t>
            </a:r>
            <a:r>
              <a:rPr lang="hr-HR" dirty="0" err="1"/>
              <a:t>of</a:t>
            </a:r>
            <a:r>
              <a:rPr lang="hr-HR" dirty="0"/>
              <a:t> </a:t>
            </a:r>
            <a:r>
              <a:rPr lang="hr-HR" i="1" dirty="0"/>
              <a:t>stare </a:t>
            </a:r>
            <a:r>
              <a:rPr lang="hr-HR" i="1" dirty="0" err="1"/>
              <a:t>decisis</a:t>
            </a:r>
            <a:r>
              <a:rPr lang="hr-HR" dirty="0"/>
              <a:t>.</a:t>
            </a:r>
          </a:p>
          <a:p>
            <a:pPr lvl="0" fontAlgn="base"/>
            <a:r>
              <a:rPr lang="hr-HR" dirty="0" smtClean="0"/>
              <a:t>2. </a:t>
            </a:r>
            <a:r>
              <a:rPr lang="hr-HR" dirty="0" err="1" smtClean="0"/>
              <a:t>What</a:t>
            </a:r>
            <a:r>
              <a:rPr lang="hr-HR" dirty="0" smtClean="0"/>
              <a:t> </a:t>
            </a:r>
            <a:r>
              <a:rPr lang="hr-HR" dirty="0" err="1"/>
              <a:t>is</a:t>
            </a:r>
            <a:r>
              <a:rPr lang="hr-HR" dirty="0"/>
              <a:t> </a:t>
            </a:r>
            <a:r>
              <a:rPr lang="hr-HR" dirty="0" err="1"/>
              <a:t>the</a:t>
            </a:r>
            <a:r>
              <a:rPr lang="hr-HR" dirty="0"/>
              <a:t> </a:t>
            </a:r>
            <a:r>
              <a:rPr lang="hr-HR" dirty="0" err="1"/>
              <a:t>difference</a:t>
            </a:r>
            <a:r>
              <a:rPr lang="hr-HR" dirty="0"/>
              <a:t> </a:t>
            </a:r>
            <a:r>
              <a:rPr lang="hr-HR" dirty="0" err="1"/>
              <a:t>between</a:t>
            </a:r>
            <a:r>
              <a:rPr lang="hr-HR" dirty="0"/>
              <a:t> a </a:t>
            </a:r>
            <a:r>
              <a:rPr lang="hr-HR" dirty="0" err="1"/>
              <a:t>binding</a:t>
            </a:r>
            <a:r>
              <a:rPr lang="hr-HR" dirty="0"/>
              <a:t> </a:t>
            </a:r>
            <a:r>
              <a:rPr lang="hr-HR" dirty="0" err="1"/>
              <a:t>precedent</a:t>
            </a:r>
            <a:r>
              <a:rPr lang="hr-HR" dirty="0"/>
              <a:t> </a:t>
            </a:r>
            <a:r>
              <a:rPr lang="hr-HR" dirty="0" err="1"/>
              <a:t>and</a:t>
            </a:r>
            <a:r>
              <a:rPr lang="hr-HR" dirty="0"/>
              <a:t> a </a:t>
            </a:r>
            <a:r>
              <a:rPr lang="hr-HR" dirty="0" err="1"/>
              <a:t>persuasive</a:t>
            </a:r>
            <a:r>
              <a:rPr lang="hr-HR" dirty="0"/>
              <a:t> </a:t>
            </a:r>
            <a:r>
              <a:rPr lang="hr-HR" dirty="0" err="1"/>
              <a:t>authority</a:t>
            </a:r>
            <a:r>
              <a:rPr lang="hr-HR" dirty="0"/>
              <a:t>?</a:t>
            </a:r>
          </a:p>
          <a:p>
            <a:pPr lvl="0" fontAlgn="base"/>
            <a:r>
              <a:rPr lang="hr-HR" dirty="0" smtClean="0"/>
              <a:t>3. </a:t>
            </a:r>
            <a:r>
              <a:rPr lang="hr-HR" dirty="0" err="1" smtClean="0"/>
              <a:t>Explain</a:t>
            </a:r>
            <a:r>
              <a:rPr lang="hr-HR" dirty="0" smtClean="0"/>
              <a:t> </a:t>
            </a:r>
            <a:r>
              <a:rPr lang="hr-HR" dirty="0" err="1"/>
              <a:t>the</a:t>
            </a:r>
            <a:r>
              <a:rPr lang="hr-HR" dirty="0"/>
              <a:t> </a:t>
            </a:r>
            <a:r>
              <a:rPr lang="hr-HR" dirty="0" err="1"/>
              <a:t>concept</a:t>
            </a:r>
            <a:r>
              <a:rPr lang="hr-HR" dirty="0"/>
              <a:t> </a:t>
            </a:r>
            <a:r>
              <a:rPr lang="hr-HR" dirty="0" err="1"/>
              <a:t>of</a:t>
            </a:r>
            <a:r>
              <a:rPr lang="hr-HR" dirty="0"/>
              <a:t> </a:t>
            </a:r>
            <a:r>
              <a:rPr lang="hr-HR" dirty="0" err="1"/>
              <a:t>the</a:t>
            </a:r>
            <a:r>
              <a:rPr lang="hr-HR" dirty="0"/>
              <a:t> original </a:t>
            </a:r>
            <a:r>
              <a:rPr lang="hr-HR" dirty="0" err="1"/>
              <a:t>precedent</a:t>
            </a:r>
            <a:r>
              <a:rPr lang="hr-HR" dirty="0"/>
              <a:t>.</a:t>
            </a:r>
          </a:p>
          <a:p>
            <a:pPr lvl="0" fontAlgn="base"/>
            <a:r>
              <a:rPr lang="hr-HR" dirty="0" smtClean="0"/>
              <a:t>4. </a:t>
            </a:r>
            <a:r>
              <a:rPr lang="hr-HR" dirty="0" err="1" smtClean="0"/>
              <a:t>Explain</a:t>
            </a:r>
            <a:r>
              <a:rPr lang="hr-HR" dirty="0" smtClean="0"/>
              <a:t> </a:t>
            </a:r>
            <a:r>
              <a:rPr lang="hr-HR" dirty="0" err="1"/>
              <a:t>the</a:t>
            </a:r>
            <a:r>
              <a:rPr lang="hr-HR" dirty="0"/>
              <a:t> </a:t>
            </a:r>
            <a:r>
              <a:rPr lang="hr-HR" dirty="0" err="1"/>
              <a:t>difference</a:t>
            </a:r>
            <a:r>
              <a:rPr lang="hr-HR" dirty="0"/>
              <a:t> </a:t>
            </a:r>
            <a:r>
              <a:rPr lang="hr-HR" dirty="0" err="1"/>
              <a:t>between</a:t>
            </a:r>
            <a:r>
              <a:rPr lang="hr-HR" b="1" dirty="0"/>
              <a:t> </a:t>
            </a:r>
            <a:r>
              <a:rPr lang="hr-HR" i="1" dirty="0" err="1"/>
              <a:t>obiter</a:t>
            </a:r>
            <a:r>
              <a:rPr lang="hr-HR" i="1" dirty="0"/>
              <a:t> </a:t>
            </a:r>
            <a:r>
              <a:rPr lang="hr-HR" i="1" dirty="0" err="1"/>
              <a:t>dicta</a:t>
            </a:r>
            <a:r>
              <a:rPr lang="hr-HR" dirty="0"/>
              <a:t> </a:t>
            </a:r>
            <a:r>
              <a:rPr lang="hr-HR" dirty="0" err="1"/>
              <a:t>and</a:t>
            </a:r>
            <a:r>
              <a:rPr lang="hr-HR" dirty="0"/>
              <a:t> </a:t>
            </a:r>
            <a:r>
              <a:rPr lang="hr-HR" i="1" dirty="0" err="1"/>
              <a:t>ratio</a:t>
            </a:r>
            <a:r>
              <a:rPr lang="hr-HR" i="1" dirty="0"/>
              <a:t> </a:t>
            </a:r>
            <a:r>
              <a:rPr lang="hr-HR" i="1" dirty="0" err="1"/>
              <a:t>decidendi</a:t>
            </a:r>
            <a:r>
              <a:rPr lang="hr-HR" dirty="0"/>
              <a:t>.</a:t>
            </a:r>
          </a:p>
          <a:p>
            <a:pPr lvl="0" fontAlgn="base"/>
            <a:r>
              <a:rPr lang="hr-HR" dirty="0" smtClean="0"/>
              <a:t>5. How </a:t>
            </a:r>
            <a:r>
              <a:rPr lang="hr-HR" dirty="0" err="1"/>
              <a:t>can</a:t>
            </a:r>
            <a:r>
              <a:rPr lang="hr-HR" dirty="0"/>
              <a:t> a </a:t>
            </a:r>
            <a:r>
              <a:rPr lang="hr-HR" dirty="0" err="1"/>
              <a:t>precedent</a:t>
            </a:r>
            <a:r>
              <a:rPr lang="hr-HR" dirty="0"/>
              <a:t> </a:t>
            </a:r>
            <a:r>
              <a:rPr lang="hr-HR" dirty="0" err="1"/>
              <a:t>be</a:t>
            </a:r>
            <a:r>
              <a:rPr lang="hr-HR" dirty="0"/>
              <a:t> </a:t>
            </a:r>
            <a:r>
              <a:rPr lang="hr-HR" dirty="0" err="1"/>
              <a:t>avoided</a:t>
            </a:r>
            <a:r>
              <a:rPr lang="hr-HR" dirty="0"/>
              <a:t>?</a:t>
            </a:r>
          </a:p>
          <a:p>
            <a:pPr lvl="0" fontAlgn="base"/>
            <a:r>
              <a:rPr lang="hr-HR" dirty="0" smtClean="0"/>
              <a:t>6. </a:t>
            </a:r>
            <a:r>
              <a:rPr lang="hr-HR" dirty="0" err="1" smtClean="0"/>
              <a:t>Where</a:t>
            </a:r>
            <a:r>
              <a:rPr lang="hr-HR" dirty="0" smtClean="0"/>
              <a:t> </a:t>
            </a:r>
            <a:r>
              <a:rPr lang="hr-HR" dirty="0"/>
              <a:t>are </a:t>
            </a:r>
            <a:r>
              <a:rPr lang="hr-HR" dirty="0" err="1"/>
              <a:t>judicial</a:t>
            </a:r>
            <a:r>
              <a:rPr lang="hr-HR" dirty="0"/>
              <a:t> </a:t>
            </a:r>
            <a:r>
              <a:rPr lang="hr-HR" dirty="0" err="1"/>
              <a:t>decisions</a:t>
            </a:r>
            <a:r>
              <a:rPr lang="hr-HR" dirty="0"/>
              <a:t> </a:t>
            </a:r>
            <a:r>
              <a:rPr lang="hr-HR" dirty="0" err="1"/>
              <a:t>recorded</a:t>
            </a:r>
            <a:r>
              <a:rPr lang="hr-HR" dirty="0"/>
              <a:t>?</a:t>
            </a:r>
          </a:p>
          <a:p>
            <a:endParaRPr lang="en-US" dirty="0"/>
          </a:p>
        </p:txBody>
      </p:sp>
    </p:spTree>
    <p:extLst>
      <p:ext uri="{BB962C8B-B14F-4D97-AF65-F5344CB8AC3E}">
        <p14:creationId xmlns:p14="http://schemas.microsoft.com/office/powerpoint/2010/main" val="1655613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advocates,case</a:t>
            </a:r>
            <a:r>
              <a:rPr lang="hr-HR" dirty="0" smtClean="0"/>
              <a:t>, </a:t>
            </a:r>
            <a:r>
              <a:rPr lang="hr-HR" dirty="0" err="1" smtClean="0"/>
              <a:t>judge</a:t>
            </a:r>
            <a:r>
              <a:rPr lang="hr-HR" dirty="0" smtClean="0"/>
              <a:t>, </a:t>
            </a:r>
            <a:r>
              <a:rPr lang="hr-HR" dirty="0" err="1" smtClean="0"/>
              <a:t>judgment</a:t>
            </a:r>
            <a:r>
              <a:rPr lang="hr-HR" dirty="0" smtClean="0"/>
              <a:t>, </a:t>
            </a:r>
            <a:r>
              <a:rPr lang="hr-HR" dirty="0" err="1" smtClean="0"/>
              <a:t>legal</a:t>
            </a:r>
            <a:r>
              <a:rPr lang="hr-HR" dirty="0" smtClean="0"/>
              <a:t>, </a:t>
            </a:r>
            <a:r>
              <a:rPr lang="hr-HR" dirty="0" err="1" smtClean="0"/>
              <a:t>law</a:t>
            </a:r>
            <a:r>
              <a:rPr lang="hr-HR" dirty="0" smtClean="0"/>
              <a:t>, </a:t>
            </a:r>
            <a:r>
              <a:rPr lang="hr-HR" dirty="0" err="1"/>
              <a:t>precedent</a:t>
            </a:r>
            <a:endParaRPr lang="en-US" dirty="0"/>
          </a:p>
        </p:txBody>
      </p:sp>
      <p:sp>
        <p:nvSpPr>
          <p:cNvPr id="3" name="Content Placeholder 2"/>
          <p:cNvSpPr>
            <a:spLocks noGrp="1"/>
          </p:cNvSpPr>
          <p:nvPr>
            <p:ph idx="1"/>
          </p:nvPr>
        </p:nvSpPr>
        <p:spPr/>
        <p:txBody>
          <a:bodyPr>
            <a:normAutofit fontScale="92500"/>
          </a:bodyPr>
          <a:lstStyle/>
          <a:p>
            <a:r>
              <a:rPr lang="hr-HR" dirty="0" err="1"/>
              <a:t>Precedent</a:t>
            </a:r>
            <a:r>
              <a:rPr lang="hr-HR" dirty="0"/>
              <a:t> </a:t>
            </a:r>
            <a:r>
              <a:rPr lang="hr-HR" dirty="0" err="1"/>
              <a:t>can</a:t>
            </a:r>
            <a:r>
              <a:rPr lang="hr-HR" dirty="0"/>
              <a:t> </a:t>
            </a:r>
            <a:r>
              <a:rPr lang="hr-HR" dirty="0" err="1"/>
              <a:t>only</a:t>
            </a:r>
            <a:r>
              <a:rPr lang="hr-HR" dirty="0"/>
              <a:t> </a:t>
            </a:r>
            <a:r>
              <a:rPr lang="hr-HR" dirty="0" err="1"/>
              <a:t>operate</a:t>
            </a:r>
            <a:r>
              <a:rPr lang="hr-HR" dirty="0"/>
              <a:t> </a:t>
            </a:r>
            <a:r>
              <a:rPr lang="hr-HR" dirty="0" err="1"/>
              <a:t>if</a:t>
            </a:r>
            <a:r>
              <a:rPr lang="hr-HR" dirty="0"/>
              <a:t> </a:t>
            </a:r>
            <a:r>
              <a:rPr lang="hr-HR" dirty="0" err="1" smtClean="0"/>
              <a:t>the</a:t>
            </a:r>
            <a:r>
              <a:rPr lang="hr-HR" dirty="0" smtClean="0"/>
              <a:t>________  </a:t>
            </a:r>
            <a:r>
              <a:rPr lang="hr-HR" dirty="0" err="1"/>
              <a:t>reasons</a:t>
            </a:r>
            <a:r>
              <a:rPr lang="hr-HR" dirty="0"/>
              <a:t> for past </a:t>
            </a:r>
            <a:r>
              <a:rPr lang="hr-HR" dirty="0" err="1"/>
              <a:t>decisions</a:t>
            </a:r>
            <a:r>
              <a:rPr lang="hr-HR" dirty="0"/>
              <a:t> are </a:t>
            </a:r>
            <a:r>
              <a:rPr lang="hr-HR" dirty="0" err="1"/>
              <a:t>known</a:t>
            </a:r>
            <a:r>
              <a:rPr lang="hr-HR" dirty="0"/>
              <a:t>, </a:t>
            </a:r>
            <a:r>
              <a:rPr lang="hr-HR" dirty="0" err="1"/>
              <a:t>therefore</a:t>
            </a:r>
            <a:r>
              <a:rPr lang="hr-HR" dirty="0"/>
              <a:t> at </a:t>
            </a:r>
            <a:r>
              <a:rPr lang="hr-HR" dirty="0" err="1"/>
              <a:t>the</a:t>
            </a:r>
            <a:r>
              <a:rPr lang="hr-HR" dirty="0"/>
              <a:t> </a:t>
            </a:r>
            <a:r>
              <a:rPr lang="hr-HR" dirty="0" err="1"/>
              <a:t>end</a:t>
            </a:r>
            <a:r>
              <a:rPr lang="hr-HR" dirty="0"/>
              <a:t> </a:t>
            </a:r>
            <a:r>
              <a:rPr lang="hr-HR" dirty="0" err="1"/>
              <a:t>of</a:t>
            </a:r>
            <a:r>
              <a:rPr lang="hr-HR" dirty="0"/>
              <a:t> a </a:t>
            </a:r>
            <a:r>
              <a:rPr lang="hr-HR" dirty="0" smtClean="0"/>
              <a:t>______ </a:t>
            </a:r>
            <a:r>
              <a:rPr lang="hr-HR" dirty="0" err="1"/>
              <a:t>there</a:t>
            </a:r>
            <a:r>
              <a:rPr lang="hr-HR" dirty="0"/>
              <a:t> </a:t>
            </a:r>
            <a:r>
              <a:rPr lang="hr-HR" dirty="0" err="1"/>
              <a:t>will</a:t>
            </a:r>
            <a:r>
              <a:rPr lang="hr-HR" dirty="0"/>
              <a:t> </a:t>
            </a:r>
            <a:r>
              <a:rPr lang="hr-HR" dirty="0" err="1"/>
              <a:t>be</a:t>
            </a:r>
            <a:r>
              <a:rPr lang="hr-HR" dirty="0"/>
              <a:t> a </a:t>
            </a:r>
            <a:r>
              <a:rPr lang="hr-HR" dirty="0" err="1"/>
              <a:t>judgment</a:t>
            </a:r>
            <a:r>
              <a:rPr lang="hr-HR" dirty="0"/>
              <a:t> – a </a:t>
            </a:r>
            <a:r>
              <a:rPr lang="hr-HR" dirty="0" err="1"/>
              <a:t>speech</a:t>
            </a:r>
            <a:r>
              <a:rPr lang="hr-HR" dirty="0"/>
              <a:t> </a:t>
            </a:r>
            <a:r>
              <a:rPr lang="hr-HR" dirty="0" err="1"/>
              <a:t>made</a:t>
            </a:r>
            <a:r>
              <a:rPr lang="hr-HR" dirty="0"/>
              <a:t> </a:t>
            </a:r>
            <a:r>
              <a:rPr lang="hr-HR" dirty="0" err="1"/>
              <a:t>by</a:t>
            </a:r>
            <a:r>
              <a:rPr lang="hr-HR" dirty="0"/>
              <a:t> </a:t>
            </a:r>
            <a:r>
              <a:rPr lang="hr-HR" dirty="0" err="1" smtClean="0"/>
              <a:t>the</a:t>
            </a:r>
            <a:r>
              <a:rPr lang="hr-HR" dirty="0" smtClean="0"/>
              <a:t>____  </a:t>
            </a:r>
            <a:r>
              <a:rPr lang="hr-HR" dirty="0" err="1"/>
              <a:t>giving</a:t>
            </a:r>
            <a:r>
              <a:rPr lang="hr-HR" dirty="0"/>
              <a:t> </a:t>
            </a:r>
            <a:r>
              <a:rPr lang="hr-HR" dirty="0" err="1"/>
              <a:t>the</a:t>
            </a:r>
            <a:r>
              <a:rPr lang="hr-HR" dirty="0"/>
              <a:t> </a:t>
            </a:r>
            <a:r>
              <a:rPr lang="hr-HR" dirty="0" err="1"/>
              <a:t>decision</a:t>
            </a:r>
            <a:r>
              <a:rPr lang="hr-HR" dirty="0"/>
              <a:t> </a:t>
            </a:r>
            <a:r>
              <a:rPr lang="hr-HR" dirty="0" err="1"/>
              <a:t>and</a:t>
            </a:r>
            <a:r>
              <a:rPr lang="hr-HR" dirty="0"/>
              <a:t>, more </a:t>
            </a:r>
            <a:r>
              <a:rPr lang="hr-HR" dirty="0" err="1"/>
              <a:t>importantly</a:t>
            </a:r>
            <a:r>
              <a:rPr lang="hr-HR" dirty="0"/>
              <a:t>, </a:t>
            </a:r>
            <a:r>
              <a:rPr lang="hr-HR" dirty="0" err="1"/>
              <a:t>explaining</a:t>
            </a:r>
            <a:r>
              <a:rPr lang="hr-HR" dirty="0"/>
              <a:t> </a:t>
            </a:r>
            <a:r>
              <a:rPr lang="hr-HR" dirty="0" err="1"/>
              <a:t>the</a:t>
            </a:r>
            <a:r>
              <a:rPr lang="hr-HR" dirty="0"/>
              <a:t> </a:t>
            </a:r>
            <a:r>
              <a:rPr lang="hr-HR" dirty="0" smtClean="0"/>
              <a:t>______________ </a:t>
            </a:r>
            <a:r>
              <a:rPr lang="hr-HR" dirty="0"/>
              <a:t>for </a:t>
            </a:r>
            <a:r>
              <a:rPr lang="hr-HR" dirty="0" err="1"/>
              <a:t>that</a:t>
            </a:r>
            <a:r>
              <a:rPr lang="hr-HR" dirty="0"/>
              <a:t> </a:t>
            </a:r>
            <a:r>
              <a:rPr lang="hr-HR" dirty="0" err="1"/>
              <a:t>decision</a:t>
            </a:r>
            <a:r>
              <a:rPr lang="hr-HR" dirty="0"/>
              <a:t>. In a </a:t>
            </a:r>
            <a:r>
              <a:rPr lang="hr-HR" dirty="0" smtClean="0"/>
              <a:t>______________ </a:t>
            </a:r>
            <a:r>
              <a:rPr lang="hr-HR" dirty="0" err="1"/>
              <a:t>the</a:t>
            </a:r>
            <a:r>
              <a:rPr lang="hr-HR" dirty="0"/>
              <a:t> </a:t>
            </a:r>
            <a:r>
              <a:rPr lang="hr-HR" dirty="0" err="1"/>
              <a:t>judge</a:t>
            </a:r>
            <a:r>
              <a:rPr lang="hr-HR" dirty="0"/>
              <a:t> </a:t>
            </a:r>
            <a:r>
              <a:rPr lang="hr-HR" dirty="0" err="1"/>
              <a:t>is</a:t>
            </a:r>
            <a:r>
              <a:rPr lang="hr-HR" dirty="0"/>
              <a:t> </a:t>
            </a:r>
            <a:r>
              <a:rPr lang="hr-HR" dirty="0" err="1"/>
              <a:t>likely</a:t>
            </a:r>
            <a:r>
              <a:rPr lang="hr-HR" dirty="0"/>
              <a:t> to </a:t>
            </a:r>
            <a:r>
              <a:rPr lang="hr-HR" dirty="0" err="1"/>
              <a:t>give</a:t>
            </a:r>
            <a:r>
              <a:rPr lang="hr-HR" dirty="0"/>
              <a:t> a </a:t>
            </a:r>
            <a:r>
              <a:rPr lang="hr-HR" dirty="0" err="1"/>
              <a:t>summary</a:t>
            </a:r>
            <a:r>
              <a:rPr lang="hr-HR" dirty="0"/>
              <a:t> </a:t>
            </a:r>
            <a:r>
              <a:rPr lang="hr-HR" dirty="0" err="1"/>
              <a:t>of</a:t>
            </a:r>
            <a:r>
              <a:rPr lang="hr-HR" dirty="0"/>
              <a:t> </a:t>
            </a:r>
            <a:r>
              <a:rPr lang="hr-HR" dirty="0" err="1"/>
              <a:t>the</a:t>
            </a:r>
            <a:r>
              <a:rPr lang="hr-HR" dirty="0"/>
              <a:t> </a:t>
            </a:r>
            <a:r>
              <a:rPr lang="hr-HR" dirty="0" err="1"/>
              <a:t>facts</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review</a:t>
            </a:r>
            <a:r>
              <a:rPr lang="hr-HR" dirty="0"/>
              <a:t> </a:t>
            </a:r>
            <a:r>
              <a:rPr lang="hr-HR" dirty="0" err="1"/>
              <a:t>the</a:t>
            </a:r>
            <a:r>
              <a:rPr lang="hr-HR" dirty="0"/>
              <a:t> </a:t>
            </a:r>
            <a:r>
              <a:rPr lang="hr-HR" dirty="0" err="1"/>
              <a:t>arguments</a:t>
            </a:r>
            <a:r>
              <a:rPr lang="hr-HR" dirty="0"/>
              <a:t> put to </a:t>
            </a:r>
            <a:r>
              <a:rPr lang="hr-HR" dirty="0" err="1"/>
              <a:t>him</a:t>
            </a:r>
            <a:r>
              <a:rPr lang="hr-HR" dirty="0"/>
              <a:t> </a:t>
            </a:r>
            <a:r>
              <a:rPr lang="hr-HR" dirty="0" err="1"/>
              <a:t>by</a:t>
            </a:r>
            <a:r>
              <a:rPr lang="hr-HR" dirty="0"/>
              <a:t> </a:t>
            </a:r>
            <a:r>
              <a:rPr lang="hr-HR" dirty="0" err="1"/>
              <a:t>the</a:t>
            </a:r>
            <a:r>
              <a:rPr lang="hr-HR" dirty="0"/>
              <a:t> </a:t>
            </a:r>
            <a:r>
              <a:rPr lang="hr-HR" dirty="0" smtClean="0"/>
              <a:t>_________ </a:t>
            </a:r>
            <a:r>
              <a:rPr lang="hr-HR" dirty="0" err="1"/>
              <a:t>in</a:t>
            </a:r>
            <a:r>
              <a:rPr lang="hr-HR" dirty="0"/>
              <a:t> </a:t>
            </a:r>
            <a:r>
              <a:rPr lang="hr-HR" dirty="0" err="1"/>
              <a:t>the</a:t>
            </a:r>
            <a:r>
              <a:rPr lang="hr-HR" dirty="0"/>
              <a:t> </a:t>
            </a:r>
            <a:r>
              <a:rPr lang="hr-HR" dirty="0" err="1"/>
              <a:t>case</a:t>
            </a:r>
            <a:r>
              <a:rPr lang="hr-HR" dirty="0"/>
              <a:t>, </a:t>
            </a:r>
            <a:r>
              <a:rPr lang="hr-HR" dirty="0" err="1"/>
              <a:t>and</a:t>
            </a:r>
            <a:r>
              <a:rPr lang="hr-HR" dirty="0"/>
              <a:t> </a:t>
            </a:r>
            <a:r>
              <a:rPr lang="hr-HR" dirty="0" err="1"/>
              <a:t>then</a:t>
            </a:r>
            <a:r>
              <a:rPr lang="hr-HR" dirty="0"/>
              <a:t> </a:t>
            </a:r>
            <a:r>
              <a:rPr lang="hr-HR" dirty="0" err="1"/>
              <a:t>explain</a:t>
            </a:r>
            <a:r>
              <a:rPr lang="hr-HR" dirty="0"/>
              <a:t> </a:t>
            </a:r>
            <a:r>
              <a:rPr lang="hr-HR" dirty="0" err="1"/>
              <a:t>the</a:t>
            </a:r>
            <a:r>
              <a:rPr lang="hr-HR" dirty="0"/>
              <a:t> </a:t>
            </a:r>
            <a:r>
              <a:rPr lang="hr-HR" dirty="0" err="1"/>
              <a:t>principles</a:t>
            </a:r>
            <a:r>
              <a:rPr lang="hr-HR" dirty="0"/>
              <a:t> </a:t>
            </a:r>
            <a:r>
              <a:rPr lang="hr-HR" dirty="0" err="1"/>
              <a:t>of</a:t>
            </a:r>
            <a:r>
              <a:rPr lang="hr-HR" dirty="0"/>
              <a:t> </a:t>
            </a:r>
            <a:r>
              <a:rPr lang="hr-HR" dirty="0" smtClean="0"/>
              <a:t>_____ </a:t>
            </a:r>
            <a:r>
              <a:rPr lang="hr-HR" dirty="0"/>
              <a:t>he </a:t>
            </a:r>
            <a:r>
              <a:rPr lang="hr-HR" dirty="0" err="1"/>
              <a:t>is</a:t>
            </a:r>
            <a:r>
              <a:rPr lang="hr-HR" dirty="0"/>
              <a:t> </a:t>
            </a:r>
            <a:r>
              <a:rPr lang="hr-HR" dirty="0" err="1"/>
              <a:t>using</a:t>
            </a:r>
            <a:r>
              <a:rPr lang="hr-HR" dirty="0"/>
              <a:t> to </a:t>
            </a:r>
            <a:r>
              <a:rPr lang="hr-HR" dirty="0" err="1" smtClean="0"/>
              <a:t>come</a:t>
            </a:r>
            <a:r>
              <a:rPr lang="hr-HR" dirty="0" smtClean="0"/>
              <a:t> </a:t>
            </a:r>
            <a:r>
              <a:rPr lang="hr-HR" dirty="0"/>
              <a:t>to </a:t>
            </a:r>
            <a:r>
              <a:rPr lang="hr-HR" dirty="0" err="1"/>
              <a:t>the</a:t>
            </a:r>
            <a:r>
              <a:rPr lang="hr-HR" dirty="0"/>
              <a:t> </a:t>
            </a:r>
            <a:r>
              <a:rPr lang="hr-HR" dirty="0" err="1"/>
              <a:t>decision</a:t>
            </a:r>
            <a:r>
              <a:rPr lang="hr-HR" dirty="0"/>
              <a:t>. </a:t>
            </a:r>
            <a:r>
              <a:rPr lang="hr-HR" dirty="0" err="1"/>
              <a:t>These</a:t>
            </a:r>
            <a:r>
              <a:rPr lang="hr-HR" dirty="0"/>
              <a:t> </a:t>
            </a:r>
            <a:r>
              <a:rPr lang="hr-HR" dirty="0" err="1"/>
              <a:t>principles</a:t>
            </a:r>
            <a:r>
              <a:rPr lang="hr-HR" dirty="0"/>
              <a:t> are </a:t>
            </a:r>
            <a:r>
              <a:rPr lang="hr-HR" dirty="0" err="1"/>
              <a:t>the</a:t>
            </a:r>
            <a:r>
              <a:rPr lang="hr-HR" dirty="0"/>
              <a:t> </a:t>
            </a:r>
            <a:r>
              <a:rPr lang="hr-HR" dirty="0" err="1"/>
              <a:t>important</a:t>
            </a:r>
            <a:r>
              <a:rPr lang="hr-HR" dirty="0"/>
              <a:t> </a:t>
            </a:r>
            <a:r>
              <a:rPr lang="hr-HR" dirty="0" err="1"/>
              <a:t>part</a:t>
            </a:r>
            <a:r>
              <a:rPr lang="hr-HR" dirty="0"/>
              <a:t> </a:t>
            </a:r>
            <a:r>
              <a:rPr lang="hr-HR" dirty="0" err="1"/>
              <a:t>of</a:t>
            </a:r>
            <a:r>
              <a:rPr lang="hr-HR" dirty="0"/>
              <a:t> </a:t>
            </a:r>
            <a:r>
              <a:rPr lang="hr-HR" dirty="0" err="1"/>
              <a:t>the</a:t>
            </a:r>
            <a:r>
              <a:rPr lang="hr-HR" dirty="0"/>
              <a:t> </a:t>
            </a:r>
            <a:r>
              <a:rPr lang="hr-HR" dirty="0" err="1"/>
              <a:t>judgment</a:t>
            </a:r>
            <a:r>
              <a:rPr lang="hr-HR" dirty="0"/>
              <a:t> </a:t>
            </a:r>
            <a:r>
              <a:rPr lang="hr-HR" dirty="0" err="1"/>
              <a:t>and</a:t>
            </a:r>
            <a:r>
              <a:rPr lang="hr-HR" dirty="0"/>
              <a:t> are </a:t>
            </a:r>
            <a:r>
              <a:rPr lang="hr-HR" dirty="0" err="1"/>
              <a:t>known</a:t>
            </a:r>
            <a:r>
              <a:rPr lang="hr-HR" dirty="0"/>
              <a:t> as </a:t>
            </a:r>
            <a:r>
              <a:rPr lang="hr-HR" dirty="0" err="1"/>
              <a:t>the</a:t>
            </a:r>
            <a:r>
              <a:rPr lang="hr-HR" dirty="0"/>
              <a:t> </a:t>
            </a:r>
            <a:r>
              <a:rPr lang="hr-HR" i="1" dirty="0" err="1"/>
              <a:t>ratio</a:t>
            </a:r>
            <a:r>
              <a:rPr lang="hr-HR" i="1" dirty="0"/>
              <a:t> </a:t>
            </a:r>
            <a:r>
              <a:rPr lang="hr-HR" i="1" dirty="0" err="1"/>
              <a:t>decidendi</a:t>
            </a:r>
            <a:r>
              <a:rPr lang="hr-HR" i="1" dirty="0"/>
              <a:t> </a:t>
            </a:r>
            <a:r>
              <a:rPr lang="hr-HR" dirty="0" err="1"/>
              <a:t>which</a:t>
            </a:r>
            <a:r>
              <a:rPr lang="hr-HR" dirty="0"/>
              <a:t> </a:t>
            </a:r>
            <a:r>
              <a:rPr lang="hr-HR" dirty="0" err="1"/>
              <a:t>means</a:t>
            </a:r>
            <a:r>
              <a:rPr lang="hr-HR" dirty="0"/>
              <a:t> </a:t>
            </a:r>
            <a:r>
              <a:rPr lang="hr-HR" dirty="0" err="1"/>
              <a:t>the</a:t>
            </a:r>
            <a:r>
              <a:rPr lang="hr-HR" dirty="0"/>
              <a:t> </a:t>
            </a:r>
            <a:r>
              <a:rPr lang="hr-HR" dirty="0" err="1"/>
              <a:t>reason</a:t>
            </a:r>
            <a:r>
              <a:rPr lang="hr-HR" dirty="0"/>
              <a:t> for </a:t>
            </a:r>
            <a:r>
              <a:rPr lang="hr-HR" dirty="0" err="1"/>
              <a:t>deciding</a:t>
            </a:r>
            <a:r>
              <a:rPr lang="hr-HR" dirty="0"/>
              <a:t>. </a:t>
            </a:r>
            <a:r>
              <a:rPr lang="hr-HR" dirty="0" err="1"/>
              <a:t>This</a:t>
            </a:r>
            <a:r>
              <a:rPr lang="hr-HR" dirty="0"/>
              <a:t> </a:t>
            </a:r>
            <a:r>
              <a:rPr lang="hr-HR" dirty="0" err="1"/>
              <a:t>is</a:t>
            </a:r>
            <a:r>
              <a:rPr lang="hr-HR" dirty="0"/>
              <a:t> </a:t>
            </a:r>
            <a:r>
              <a:rPr lang="hr-HR" dirty="0" err="1"/>
              <a:t>what</a:t>
            </a:r>
            <a:r>
              <a:rPr lang="hr-HR" dirty="0"/>
              <a:t> </a:t>
            </a:r>
            <a:r>
              <a:rPr lang="hr-HR" dirty="0" err="1"/>
              <a:t>creates</a:t>
            </a:r>
            <a:r>
              <a:rPr lang="hr-HR" dirty="0"/>
              <a:t> a </a:t>
            </a:r>
            <a:r>
              <a:rPr lang="hr-HR" dirty="0" smtClean="0"/>
              <a:t>_________ </a:t>
            </a:r>
            <a:r>
              <a:rPr lang="hr-HR" dirty="0"/>
              <a:t>for </a:t>
            </a:r>
            <a:r>
              <a:rPr lang="hr-HR" dirty="0" err="1"/>
              <a:t>judges</a:t>
            </a:r>
            <a:r>
              <a:rPr lang="hr-HR" dirty="0"/>
              <a:t> to </a:t>
            </a:r>
            <a:r>
              <a:rPr lang="hr-HR" dirty="0" err="1"/>
              <a:t>follow</a:t>
            </a:r>
            <a:r>
              <a:rPr lang="hr-HR" dirty="0"/>
              <a:t> </a:t>
            </a:r>
            <a:r>
              <a:rPr lang="hr-HR" dirty="0" err="1"/>
              <a:t>in</a:t>
            </a:r>
            <a:r>
              <a:rPr lang="hr-HR" dirty="0"/>
              <a:t> future </a:t>
            </a:r>
            <a:r>
              <a:rPr lang="hr-HR" dirty="0" err="1"/>
              <a:t>cases</a:t>
            </a:r>
            <a:r>
              <a:rPr lang="hr-HR" dirty="0"/>
              <a:t>.</a:t>
            </a:r>
            <a:endParaRPr lang="en-US" dirty="0"/>
          </a:p>
          <a:p>
            <a:endParaRPr lang="en-US" dirty="0"/>
          </a:p>
        </p:txBody>
      </p:sp>
    </p:spTree>
    <p:extLst>
      <p:ext uri="{BB962C8B-B14F-4D97-AF65-F5344CB8AC3E}">
        <p14:creationId xmlns:p14="http://schemas.microsoft.com/office/powerpoint/2010/main" val="37450060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fontScale="92500"/>
          </a:bodyPr>
          <a:lstStyle/>
          <a:p>
            <a:r>
              <a:rPr lang="hr-HR" dirty="0" err="1" smtClean="0"/>
              <a:t>Precedent</a:t>
            </a:r>
            <a:r>
              <a:rPr lang="hr-HR" dirty="0" smtClean="0"/>
              <a:t> </a:t>
            </a:r>
            <a:r>
              <a:rPr lang="hr-HR" dirty="0" err="1" smtClean="0"/>
              <a:t>can</a:t>
            </a:r>
            <a:r>
              <a:rPr lang="hr-HR" dirty="0" smtClean="0"/>
              <a:t> </a:t>
            </a:r>
            <a:r>
              <a:rPr lang="hr-HR" dirty="0" err="1" smtClean="0"/>
              <a:t>only</a:t>
            </a:r>
            <a:r>
              <a:rPr lang="hr-HR" dirty="0" smtClean="0"/>
              <a:t> </a:t>
            </a:r>
            <a:r>
              <a:rPr lang="hr-HR" dirty="0" err="1" smtClean="0"/>
              <a:t>operate</a:t>
            </a:r>
            <a:r>
              <a:rPr lang="hr-HR" dirty="0" smtClean="0"/>
              <a:t> </a:t>
            </a:r>
            <a:r>
              <a:rPr lang="hr-HR" dirty="0" err="1" smtClean="0"/>
              <a:t>if</a:t>
            </a:r>
            <a:r>
              <a:rPr lang="hr-HR" dirty="0" smtClean="0"/>
              <a:t> </a:t>
            </a:r>
            <a:r>
              <a:rPr lang="hr-HR" dirty="0" err="1" smtClean="0"/>
              <a:t>the</a:t>
            </a:r>
            <a:r>
              <a:rPr lang="hr-HR" dirty="0" smtClean="0"/>
              <a:t> </a:t>
            </a:r>
            <a:r>
              <a:rPr lang="hr-HR" dirty="0" err="1" smtClean="0"/>
              <a:t>legal</a:t>
            </a:r>
            <a:r>
              <a:rPr lang="hr-HR" dirty="0" smtClean="0"/>
              <a:t> </a:t>
            </a:r>
            <a:r>
              <a:rPr lang="hr-HR" dirty="0" err="1" smtClean="0"/>
              <a:t>reasons</a:t>
            </a:r>
            <a:r>
              <a:rPr lang="hr-HR" dirty="0" smtClean="0"/>
              <a:t> for past </a:t>
            </a:r>
            <a:r>
              <a:rPr lang="hr-HR" dirty="0" err="1" smtClean="0"/>
              <a:t>decisions</a:t>
            </a:r>
            <a:r>
              <a:rPr lang="hr-HR" dirty="0" smtClean="0"/>
              <a:t> are </a:t>
            </a:r>
            <a:r>
              <a:rPr lang="hr-HR" dirty="0" err="1" smtClean="0"/>
              <a:t>known</a:t>
            </a:r>
            <a:r>
              <a:rPr lang="hr-HR" dirty="0" smtClean="0"/>
              <a:t>, </a:t>
            </a:r>
            <a:r>
              <a:rPr lang="hr-HR" dirty="0" err="1" smtClean="0"/>
              <a:t>therefore</a:t>
            </a:r>
            <a:r>
              <a:rPr lang="hr-HR" dirty="0" smtClean="0"/>
              <a:t> at </a:t>
            </a:r>
            <a:r>
              <a:rPr lang="hr-HR" dirty="0" err="1" smtClean="0"/>
              <a:t>the</a:t>
            </a:r>
            <a:r>
              <a:rPr lang="hr-HR" dirty="0" smtClean="0"/>
              <a:t> </a:t>
            </a:r>
            <a:r>
              <a:rPr lang="hr-HR" dirty="0" err="1" smtClean="0"/>
              <a:t>end</a:t>
            </a:r>
            <a:r>
              <a:rPr lang="hr-HR" dirty="0" smtClean="0"/>
              <a:t> </a:t>
            </a:r>
            <a:r>
              <a:rPr lang="hr-HR" dirty="0" err="1" smtClean="0"/>
              <a:t>of</a:t>
            </a:r>
            <a:r>
              <a:rPr lang="hr-HR" dirty="0" smtClean="0"/>
              <a:t> a </a:t>
            </a:r>
            <a:r>
              <a:rPr lang="hr-HR" dirty="0" err="1" smtClean="0"/>
              <a:t>case</a:t>
            </a:r>
            <a:r>
              <a:rPr lang="hr-HR" dirty="0" smtClean="0"/>
              <a:t> </a:t>
            </a:r>
            <a:r>
              <a:rPr lang="hr-HR" dirty="0" err="1" smtClean="0"/>
              <a:t>there</a:t>
            </a:r>
            <a:r>
              <a:rPr lang="hr-HR" dirty="0" smtClean="0"/>
              <a:t> </a:t>
            </a:r>
            <a:r>
              <a:rPr lang="hr-HR" dirty="0" err="1" smtClean="0"/>
              <a:t>will</a:t>
            </a:r>
            <a:r>
              <a:rPr lang="hr-HR" dirty="0" smtClean="0"/>
              <a:t> </a:t>
            </a:r>
            <a:r>
              <a:rPr lang="hr-HR" dirty="0" err="1" smtClean="0"/>
              <a:t>be</a:t>
            </a:r>
            <a:r>
              <a:rPr lang="hr-HR" dirty="0" smtClean="0"/>
              <a:t> a </a:t>
            </a:r>
            <a:r>
              <a:rPr lang="hr-HR" dirty="0" err="1" smtClean="0"/>
              <a:t>judgment</a:t>
            </a:r>
            <a:r>
              <a:rPr lang="hr-HR" dirty="0" smtClean="0"/>
              <a:t> – a </a:t>
            </a:r>
            <a:r>
              <a:rPr lang="hr-HR" dirty="0" err="1" smtClean="0"/>
              <a:t>speech</a:t>
            </a:r>
            <a:r>
              <a:rPr lang="hr-HR" dirty="0" smtClean="0"/>
              <a:t> </a:t>
            </a:r>
            <a:r>
              <a:rPr lang="hr-HR" dirty="0" err="1" smtClean="0"/>
              <a:t>made</a:t>
            </a:r>
            <a:r>
              <a:rPr lang="hr-HR" dirty="0" smtClean="0"/>
              <a:t> </a:t>
            </a:r>
            <a:r>
              <a:rPr lang="hr-HR" dirty="0" err="1" smtClean="0"/>
              <a:t>by</a:t>
            </a:r>
            <a:r>
              <a:rPr lang="hr-HR" dirty="0" smtClean="0"/>
              <a:t> </a:t>
            </a:r>
            <a:r>
              <a:rPr lang="hr-HR" dirty="0" err="1" smtClean="0"/>
              <a:t>the</a:t>
            </a:r>
            <a:r>
              <a:rPr lang="hr-HR" dirty="0" smtClean="0"/>
              <a:t> </a:t>
            </a:r>
            <a:r>
              <a:rPr lang="hr-HR" dirty="0" err="1" smtClean="0"/>
              <a:t>judge</a:t>
            </a:r>
            <a:r>
              <a:rPr lang="hr-HR" dirty="0" smtClean="0"/>
              <a:t> </a:t>
            </a:r>
            <a:r>
              <a:rPr lang="hr-HR" dirty="0" err="1" smtClean="0"/>
              <a:t>giving</a:t>
            </a:r>
            <a:r>
              <a:rPr lang="hr-HR" dirty="0" smtClean="0"/>
              <a:t> </a:t>
            </a:r>
            <a:r>
              <a:rPr lang="hr-HR" dirty="0" err="1" smtClean="0"/>
              <a:t>the</a:t>
            </a:r>
            <a:r>
              <a:rPr lang="hr-HR" dirty="0" smtClean="0"/>
              <a:t> </a:t>
            </a:r>
            <a:r>
              <a:rPr lang="hr-HR" dirty="0" err="1" smtClean="0"/>
              <a:t>decision</a:t>
            </a:r>
            <a:r>
              <a:rPr lang="hr-HR" dirty="0" smtClean="0"/>
              <a:t> </a:t>
            </a:r>
            <a:r>
              <a:rPr lang="hr-HR" dirty="0" err="1" smtClean="0"/>
              <a:t>and</a:t>
            </a:r>
            <a:r>
              <a:rPr lang="hr-HR" dirty="0" smtClean="0"/>
              <a:t>, more </a:t>
            </a:r>
            <a:r>
              <a:rPr lang="hr-HR" dirty="0" err="1" smtClean="0"/>
              <a:t>importantly</a:t>
            </a:r>
            <a:r>
              <a:rPr lang="hr-HR" dirty="0" smtClean="0"/>
              <a:t>, </a:t>
            </a:r>
            <a:r>
              <a:rPr lang="hr-HR" dirty="0" err="1" smtClean="0"/>
              <a:t>explaining</a:t>
            </a:r>
            <a:r>
              <a:rPr lang="hr-HR" dirty="0" smtClean="0"/>
              <a:t> </a:t>
            </a:r>
            <a:r>
              <a:rPr lang="hr-HR" dirty="0" err="1" smtClean="0"/>
              <a:t>the</a:t>
            </a:r>
            <a:r>
              <a:rPr lang="hr-HR" dirty="0" smtClean="0"/>
              <a:t> </a:t>
            </a:r>
            <a:r>
              <a:rPr lang="hr-HR" dirty="0" err="1" smtClean="0"/>
              <a:t>reasons</a:t>
            </a:r>
            <a:r>
              <a:rPr lang="hr-HR" dirty="0" smtClean="0"/>
              <a:t> for </a:t>
            </a:r>
            <a:r>
              <a:rPr lang="hr-HR" dirty="0" err="1" smtClean="0"/>
              <a:t>that</a:t>
            </a:r>
            <a:r>
              <a:rPr lang="hr-HR" dirty="0" smtClean="0"/>
              <a:t> </a:t>
            </a:r>
            <a:r>
              <a:rPr lang="hr-HR" dirty="0" err="1" smtClean="0"/>
              <a:t>decision</a:t>
            </a:r>
            <a:r>
              <a:rPr lang="hr-HR" dirty="0" smtClean="0"/>
              <a:t>. In a </a:t>
            </a:r>
            <a:r>
              <a:rPr lang="hr-HR" dirty="0" err="1" smtClean="0"/>
              <a:t>judgment</a:t>
            </a:r>
            <a:r>
              <a:rPr lang="hr-HR" dirty="0" smtClean="0"/>
              <a:t> </a:t>
            </a:r>
            <a:r>
              <a:rPr lang="hr-HR" dirty="0" err="1" smtClean="0"/>
              <a:t>the</a:t>
            </a:r>
            <a:r>
              <a:rPr lang="hr-HR" dirty="0" smtClean="0"/>
              <a:t> </a:t>
            </a:r>
            <a:r>
              <a:rPr lang="hr-HR" dirty="0" err="1" smtClean="0"/>
              <a:t>judge</a:t>
            </a:r>
            <a:r>
              <a:rPr lang="hr-HR" dirty="0" smtClean="0"/>
              <a:t> </a:t>
            </a:r>
            <a:r>
              <a:rPr lang="hr-HR" dirty="0" err="1" smtClean="0"/>
              <a:t>is</a:t>
            </a:r>
            <a:r>
              <a:rPr lang="hr-HR" dirty="0" smtClean="0"/>
              <a:t> </a:t>
            </a:r>
            <a:r>
              <a:rPr lang="hr-HR" dirty="0" err="1" smtClean="0"/>
              <a:t>likely</a:t>
            </a:r>
            <a:r>
              <a:rPr lang="hr-HR" dirty="0" smtClean="0"/>
              <a:t> to </a:t>
            </a:r>
            <a:r>
              <a:rPr lang="hr-HR" dirty="0" err="1" smtClean="0"/>
              <a:t>give</a:t>
            </a:r>
            <a:r>
              <a:rPr lang="hr-HR" dirty="0" smtClean="0"/>
              <a:t> a </a:t>
            </a:r>
            <a:r>
              <a:rPr lang="hr-HR" dirty="0" err="1" smtClean="0"/>
              <a:t>summary</a:t>
            </a:r>
            <a:r>
              <a:rPr lang="hr-HR" dirty="0" smtClean="0"/>
              <a:t> </a:t>
            </a:r>
            <a:r>
              <a:rPr lang="hr-HR" dirty="0" err="1" smtClean="0"/>
              <a:t>of</a:t>
            </a:r>
            <a:r>
              <a:rPr lang="hr-HR" dirty="0" smtClean="0"/>
              <a:t> </a:t>
            </a:r>
            <a:r>
              <a:rPr lang="hr-HR" dirty="0" err="1" smtClean="0"/>
              <a:t>the</a:t>
            </a:r>
            <a:r>
              <a:rPr lang="hr-HR" dirty="0" smtClean="0"/>
              <a:t> </a:t>
            </a:r>
            <a:r>
              <a:rPr lang="hr-HR" dirty="0" err="1" smtClean="0"/>
              <a:t>facts</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review</a:t>
            </a:r>
            <a:r>
              <a:rPr lang="hr-HR" dirty="0" smtClean="0"/>
              <a:t> </a:t>
            </a:r>
            <a:r>
              <a:rPr lang="hr-HR" dirty="0" err="1" smtClean="0"/>
              <a:t>the</a:t>
            </a:r>
            <a:r>
              <a:rPr lang="hr-HR" dirty="0" smtClean="0"/>
              <a:t> </a:t>
            </a:r>
            <a:r>
              <a:rPr lang="hr-HR" dirty="0" err="1" smtClean="0"/>
              <a:t>arguments</a:t>
            </a:r>
            <a:r>
              <a:rPr lang="hr-HR" dirty="0" smtClean="0"/>
              <a:t> put to </a:t>
            </a:r>
            <a:r>
              <a:rPr lang="hr-HR" dirty="0" err="1" smtClean="0"/>
              <a:t>him</a:t>
            </a:r>
            <a:r>
              <a:rPr lang="hr-HR" dirty="0" smtClean="0"/>
              <a:t> </a:t>
            </a:r>
            <a:r>
              <a:rPr lang="hr-HR" dirty="0" err="1" smtClean="0"/>
              <a:t>by</a:t>
            </a:r>
            <a:r>
              <a:rPr lang="hr-HR" dirty="0" smtClean="0"/>
              <a:t> </a:t>
            </a:r>
            <a:r>
              <a:rPr lang="hr-HR" dirty="0" err="1" smtClean="0"/>
              <a:t>the</a:t>
            </a:r>
            <a:r>
              <a:rPr lang="hr-HR" dirty="0" smtClean="0"/>
              <a:t> </a:t>
            </a:r>
            <a:r>
              <a:rPr lang="hr-HR" dirty="0" err="1" smtClean="0"/>
              <a:t>advocates</a:t>
            </a:r>
            <a:r>
              <a:rPr lang="hr-HR" dirty="0" smtClean="0"/>
              <a:t> </a:t>
            </a:r>
            <a:r>
              <a:rPr lang="hr-HR" dirty="0" err="1" smtClean="0"/>
              <a:t>in</a:t>
            </a:r>
            <a:r>
              <a:rPr lang="hr-HR" dirty="0" smtClean="0"/>
              <a:t> </a:t>
            </a:r>
            <a:r>
              <a:rPr lang="hr-HR" dirty="0" err="1" smtClean="0"/>
              <a:t>the</a:t>
            </a:r>
            <a:r>
              <a:rPr lang="hr-HR" dirty="0" smtClean="0"/>
              <a:t> </a:t>
            </a:r>
            <a:r>
              <a:rPr lang="hr-HR" dirty="0" err="1" smtClean="0"/>
              <a:t>case</a:t>
            </a:r>
            <a:r>
              <a:rPr lang="hr-HR" dirty="0" smtClean="0"/>
              <a:t>, </a:t>
            </a:r>
            <a:r>
              <a:rPr lang="hr-HR" dirty="0" err="1" smtClean="0"/>
              <a:t>and</a:t>
            </a:r>
            <a:r>
              <a:rPr lang="hr-HR" dirty="0" smtClean="0"/>
              <a:t> </a:t>
            </a:r>
            <a:r>
              <a:rPr lang="hr-HR" dirty="0" err="1" smtClean="0"/>
              <a:t>then</a:t>
            </a:r>
            <a:r>
              <a:rPr lang="hr-HR" dirty="0" smtClean="0"/>
              <a:t> </a:t>
            </a:r>
            <a:r>
              <a:rPr lang="hr-HR" dirty="0" err="1" smtClean="0"/>
              <a:t>explain</a:t>
            </a:r>
            <a:r>
              <a:rPr lang="hr-HR" dirty="0" smtClean="0"/>
              <a:t> </a:t>
            </a:r>
            <a:r>
              <a:rPr lang="hr-HR" dirty="0" err="1" smtClean="0"/>
              <a:t>the</a:t>
            </a:r>
            <a:r>
              <a:rPr lang="hr-HR" dirty="0" smtClean="0"/>
              <a:t> </a:t>
            </a:r>
            <a:r>
              <a:rPr lang="hr-HR" dirty="0" err="1" smtClean="0"/>
              <a:t>principles</a:t>
            </a:r>
            <a:r>
              <a:rPr lang="hr-HR" dirty="0" smtClean="0"/>
              <a:t> </a:t>
            </a:r>
            <a:r>
              <a:rPr lang="hr-HR" dirty="0" err="1" smtClean="0"/>
              <a:t>of</a:t>
            </a:r>
            <a:r>
              <a:rPr lang="hr-HR" dirty="0" smtClean="0"/>
              <a:t> </a:t>
            </a:r>
            <a:r>
              <a:rPr lang="hr-HR" dirty="0" err="1" smtClean="0"/>
              <a:t>law</a:t>
            </a:r>
            <a:r>
              <a:rPr lang="hr-HR" dirty="0" smtClean="0"/>
              <a:t> he </a:t>
            </a:r>
            <a:r>
              <a:rPr lang="hr-HR" dirty="0" err="1" smtClean="0"/>
              <a:t>is</a:t>
            </a:r>
            <a:r>
              <a:rPr lang="hr-HR" dirty="0" smtClean="0"/>
              <a:t> </a:t>
            </a:r>
            <a:r>
              <a:rPr lang="hr-HR" dirty="0" err="1" smtClean="0"/>
              <a:t>using</a:t>
            </a:r>
            <a:r>
              <a:rPr lang="hr-HR" dirty="0" smtClean="0"/>
              <a:t> to </a:t>
            </a:r>
            <a:r>
              <a:rPr lang="hr-HR" dirty="0" err="1" smtClean="0"/>
              <a:t>come</a:t>
            </a:r>
            <a:r>
              <a:rPr lang="hr-HR" dirty="0" smtClean="0"/>
              <a:t> to </a:t>
            </a:r>
            <a:r>
              <a:rPr lang="hr-HR" dirty="0" err="1" smtClean="0"/>
              <a:t>the</a:t>
            </a:r>
            <a:r>
              <a:rPr lang="hr-HR" dirty="0" smtClean="0"/>
              <a:t> </a:t>
            </a:r>
            <a:r>
              <a:rPr lang="hr-HR" dirty="0" err="1" smtClean="0"/>
              <a:t>decision</a:t>
            </a:r>
            <a:r>
              <a:rPr lang="hr-HR" dirty="0" smtClean="0"/>
              <a:t>. </a:t>
            </a:r>
            <a:r>
              <a:rPr lang="hr-HR" dirty="0" err="1" smtClean="0"/>
              <a:t>These</a:t>
            </a:r>
            <a:r>
              <a:rPr lang="hr-HR" dirty="0" smtClean="0"/>
              <a:t> </a:t>
            </a:r>
            <a:r>
              <a:rPr lang="hr-HR" dirty="0" err="1" smtClean="0"/>
              <a:t>principles</a:t>
            </a:r>
            <a:r>
              <a:rPr lang="hr-HR" dirty="0" smtClean="0"/>
              <a:t> are </a:t>
            </a:r>
            <a:r>
              <a:rPr lang="hr-HR" dirty="0" err="1" smtClean="0"/>
              <a:t>the</a:t>
            </a:r>
            <a:r>
              <a:rPr lang="hr-HR" dirty="0" smtClean="0"/>
              <a:t> </a:t>
            </a:r>
            <a:r>
              <a:rPr lang="hr-HR" dirty="0" err="1" smtClean="0"/>
              <a:t>important</a:t>
            </a:r>
            <a:r>
              <a:rPr lang="hr-HR" dirty="0" smtClean="0"/>
              <a:t> </a:t>
            </a:r>
            <a:r>
              <a:rPr lang="hr-HR" dirty="0" err="1" smtClean="0"/>
              <a:t>part</a:t>
            </a:r>
            <a:r>
              <a:rPr lang="hr-HR" dirty="0" smtClean="0"/>
              <a:t> </a:t>
            </a:r>
            <a:r>
              <a:rPr lang="hr-HR" dirty="0" err="1" smtClean="0"/>
              <a:t>of</a:t>
            </a:r>
            <a:r>
              <a:rPr lang="hr-HR" dirty="0" smtClean="0"/>
              <a:t> </a:t>
            </a:r>
            <a:r>
              <a:rPr lang="hr-HR" dirty="0" err="1" smtClean="0"/>
              <a:t>the</a:t>
            </a:r>
            <a:r>
              <a:rPr lang="hr-HR" dirty="0" smtClean="0"/>
              <a:t> </a:t>
            </a:r>
            <a:r>
              <a:rPr lang="hr-HR" dirty="0" err="1" smtClean="0"/>
              <a:t>judgment</a:t>
            </a:r>
            <a:r>
              <a:rPr lang="hr-HR" dirty="0" smtClean="0"/>
              <a:t> </a:t>
            </a:r>
            <a:r>
              <a:rPr lang="hr-HR" dirty="0" err="1" smtClean="0"/>
              <a:t>and</a:t>
            </a:r>
            <a:r>
              <a:rPr lang="hr-HR" dirty="0" smtClean="0"/>
              <a:t> are </a:t>
            </a:r>
            <a:r>
              <a:rPr lang="hr-HR" dirty="0" err="1" smtClean="0"/>
              <a:t>known</a:t>
            </a:r>
            <a:r>
              <a:rPr lang="hr-HR" dirty="0" smtClean="0"/>
              <a:t> as </a:t>
            </a:r>
            <a:r>
              <a:rPr lang="hr-HR" dirty="0" err="1" smtClean="0"/>
              <a:t>the</a:t>
            </a:r>
            <a:r>
              <a:rPr lang="hr-HR" dirty="0" smtClean="0"/>
              <a:t> </a:t>
            </a:r>
            <a:r>
              <a:rPr lang="hr-HR" dirty="0" err="1" smtClean="0"/>
              <a:t>ratio</a:t>
            </a:r>
            <a:r>
              <a:rPr lang="hr-HR" dirty="0" smtClean="0"/>
              <a:t> </a:t>
            </a:r>
            <a:r>
              <a:rPr lang="hr-HR" dirty="0" err="1" smtClean="0"/>
              <a:t>decidendi</a:t>
            </a:r>
            <a:r>
              <a:rPr lang="hr-HR" dirty="0" smtClean="0"/>
              <a:t> </a:t>
            </a:r>
            <a:r>
              <a:rPr lang="hr-HR" dirty="0" err="1" smtClean="0"/>
              <a:t>which</a:t>
            </a:r>
            <a:r>
              <a:rPr lang="hr-HR" dirty="0" smtClean="0"/>
              <a:t> </a:t>
            </a:r>
            <a:r>
              <a:rPr lang="hr-HR" dirty="0" err="1" smtClean="0"/>
              <a:t>means</a:t>
            </a:r>
            <a:r>
              <a:rPr lang="hr-HR" dirty="0" smtClean="0"/>
              <a:t> </a:t>
            </a:r>
            <a:r>
              <a:rPr lang="hr-HR" dirty="0" err="1" smtClean="0"/>
              <a:t>the</a:t>
            </a:r>
            <a:r>
              <a:rPr lang="hr-HR" dirty="0" smtClean="0"/>
              <a:t> </a:t>
            </a:r>
            <a:r>
              <a:rPr lang="hr-HR" dirty="0" err="1" smtClean="0"/>
              <a:t>reason</a:t>
            </a:r>
            <a:r>
              <a:rPr lang="hr-HR" dirty="0" smtClean="0"/>
              <a:t> for </a:t>
            </a:r>
            <a:r>
              <a:rPr lang="hr-HR" dirty="0" err="1" smtClean="0"/>
              <a:t>deciding</a:t>
            </a:r>
            <a:r>
              <a:rPr lang="hr-HR" dirty="0" smtClean="0"/>
              <a:t>. </a:t>
            </a:r>
            <a:r>
              <a:rPr lang="hr-HR" dirty="0" err="1" smtClean="0"/>
              <a:t>This</a:t>
            </a:r>
            <a:r>
              <a:rPr lang="hr-HR" dirty="0" smtClean="0"/>
              <a:t> </a:t>
            </a:r>
            <a:r>
              <a:rPr lang="hr-HR" dirty="0" err="1" smtClean="0"/>
              <a:t>is</a:t>
            </a:r>
            <a:r>
              <a:rPr lang="hr-HR" dirty="0" smtClean="0"/>
              <a:t> </a:t>
            </a:r>
            <a:r>
              <a:rPr lang="hr-HR" dirty="0" err="1" smtClean="0"/>
              <a:t>what</a:t>
            </a:r>
            <a:r>
              <a:rPr lang="hr-HR" dirty="0" smtClean="0"/>
              <a:t> </a:t>
            </a:r>
            <a:r>
              <a:rPr lang="hr-HR" dirty="0" err="1" smtClean="0"/>
              <a:t>creates</a:t>
            </a:r>
            <a:r>
              <a:rPr lang="hr-HR" dirty="0" smtClean="0"/>
              <a:t> a </a:t>
            </a:r>
            <a:r>
              <a:rPr lang="hr-HR" dirty="0" err="1" smtClean="0"/>
              <a:t>precedent</a:t>
            </a:r>
            <a:r>
              <a:rPr lang="hr-HR" dirty="0" smtClean="0"/>
              <a:t> for </a:t>
            </a:r>
            <a:r>
              <a:rPr lang="hr-HR" dirty="0" err="1" smtClean="0"/>
              <a:t>judges</a:t>
            </a:r>
            <a:r>
              <a:rPr lang="hr-HR" dirty="0" smtClean="0"/>
              <a:t> to </a:t>
            </a:r>
            <a:r>
              <a:rPr lang="hr-HR" dirty="0" err="1" smtClean="0"/>
              <a:t>follow</a:t>
            </a:r>
            <a:r>
              <a:rPr lang="hr-HR" dirty="0" smtClean="0"/>
              <a:t> </a:t>
            </a:r>
            <a:r>
              <a:rPr lang="hr-HR" dirty="0" err="1" smtClean="0"/>
              <a:t>in</a:t>
            </a:r>
            <a:r>
              <a:rPr lang="hr-HR" dirty="0" smtClean="0"/>
              <a:t> future </a:t>
            </a:r>
            <a:r>
              <a:rPr lang="hr-HR" dirty="0" err="1" smtClean="0"/>
              <a:t>cases</a:t>
            </a:r>
            <a:r>
              <a:rPr lang="hr-HR" dirty="0" smtClean="0"/>
              <a:t>.</a:t>
            </a:r>
            <a:endParaRPr lang="en-US" dirty="0"/>
          </a:p>
        </p:txBody>
      </p:sp>
    </p:spTree>
    <p:extLst>
      <p:ext uri="{BB962C8B-B14F-4D97-AF65-F5344CB8AC3E}">
        <p14:creationId xmlns:p14="http://schemas.microsoft.com/office/powerpoint/2010/main" val="9582700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hr-HR" dirty="0"/>
              <a:t> </a:t>
            </a:r>
            <a:r>
              <a:rPr lang="hr-HR" dirty="0" err="1" smtClean="0"/>
              <a:t>binding</a:t>
            </a:r>
            <a:r>
              <a:rPr lang="hr-HR" dirty="0" smtClean="0"/>
              <a:t>, </a:t>
            </a:r>
            <a:r>
              <a:rPr lang="hr-HR" dirty="0" err="1" smtClean="0"/>
              <a:t>case</a:t>
            </a:r>
            <a:r>
              <a:rPr lang="hr-HR" dirty="0" smtClean="0"/>
              <a:t>, </a:t>
            </a:r>
            <a:r>
              <a:rPr lang="hr-HR" dirty="0" err="1" smtClean="0"/>
              <a:t>decision</a:t>
            </a:r>
            <a:r>
              <a:rPr lang="hr-HR" dirty="0" smtClean="0"/>
              <a:t>,</a:t>
            </a:r>
            <a:r>
              <a:rPr lang="hr-HR" dirty="0"/>
              <a:t> </a:t>
            </a:r>
            <a:r>
              <a:rPr lang="hr-HR" dirty="0" err="1" smtClean="0"/>
              <a:t>headings</a:t>
            </a:r>
            <a:r>
              <a:rPr lang="hr-HR" dirty="0" smtClean="0"/>
              <a:t>, </a:t>
            </a:r>
            <a:r>
              <a:rPr lang="hr-HR" dirty="0" err="1" smtClean="0"/>
              <a:t>judges</a:t>
            </a:r>
            <a:r>
              <a:rPr lang="hr-HR" dirty="0" smtClean="0"/>
              <a:t>, </a:t>
            </a:r>
            <a:r>
              <a:rPr lang="hr-HR" dirty="0" err="1" smtClean="0"/>
              <a:t>judgment</a:t>
            </a:r>
            <a:r>
              <a:rPr lang="hr-HR" dirty="0" smtClean="0"/>
              <a:t>, </a:t>
            </a:r>
            <a:r>
              <a:rPr lang="hr-HR" dirty="0" err="1" smtClean="0"/>
              <a:t>reasoning</a:t>
            </a:r>
            <a:endParaRPr lang="en-US" dirty="0"/>
          </a:p>
        </p:txBody>
      </p:sp>
      <p:sp>
        <p:nvSpPr>
          <p:cNvPr id="3" name="Content Placeholder 2"/>
          <p:cNvSpPr>
            <a:spLocks noGrp="1"/>
          </p:cNvSpPr>
          <p:nvPr>
            <p:ph idx="1"/>
          </p:nvPr>
        </p:nvSpPr>
        <p:spPr/>
        <p:txBody>
          <a:bodyPr>
            <a:normAutofit fontScale="92500"/>
          </a:bodyPr>
          <a:lstStyle/>
          <a:p>
            <a:r>
              <a:rPr lang="hr-HR" dirty="0" err="1"/>
              <a:t>The</a:t>
            </a:r>
            <a:r>
              <a:rPr lang="hr-HR" dirty="0"/>
              <a:t> </a:t>
            </a:r>
            <a:r>
              <a:rPr lang="hr-HR" dirty="0" err="1"/>
              <a:t>remainder</a:t>
            </a:r>
            <a:r>
              <a:rPr lang="hr-HR" dirty="0"/>
              <a:t> </a:t>
            </a:r>
            <a:r>
              <a:rPr lang="hr-HR" dirty="0" err="1"/>
              <a:t>of</a:t>
            </a:r>
            <a:r>
              <a:rPr lang="hr-HR" dirty="0"/>
              <a:t> </a:t>
            </a:r>
            <a:r>
              <a:rPr lang="hr-HR" dirty="0" err="1"/>
              <a:t>judgment</a:t>
            </a:r>
            <a:r>
              <a:rPr lang="hr-HR" dirty="0"/>
              <a:t> </a:t>
            </a:r>
            <a:r>
              <a:rPr lang="hr-HR" dirty="0" err="1"/>
              <a:t>is</a:t>
            </a:r>
            <a:r>
              <a:rPr lang="hr-HR" dirty="0"/>
              <a:t> </a:t>
            </a:r>
            <a:r>
              <a:rPr lang="hr-HR" dirty="0" err="1"/>
              <a:t>called</a:t>
            </a:r>
            <a:r>
              <a:rPr lang="hr-HR" dirty="0"/>
              <a:t> </a:t>
            </a:r>
            <a:r>
              <a:rPr lang="hr-HR" i="1" dirty="0" err="1"/>
              <a:t>obiter</a:t>
            </a:r>
            <a:r>
              <a:rPr lang="hr-HR" i="1" dirty="0"/>
              <a:t> </a:t>
            </a:r>
            <a:r>
              <a:rPr lang="hr-HR" i="1" dirty="0" err="1"/>
              <a:t>dicta</a:t>
            </a:r>
            <a:r>
              <a:rPr lang="hr-HR" i="1" dirty="0"/>
              <a:t> </a:t>
            </a:r>
            <a:r>
              <a:rPr lang="hr-HR" dirty="0" err="1"/>
              <a:t>and</a:t>
            </a:r>
            <a:r>
              <a:rPr lang="hr-HR" dirty="0"/>
              <a:t> </a:t>
            </a:r>
            <a:r>
              <a:rPr lang="hr-HR" dirty="0" smtClean="0"/>
              <a:t>________ </a:t>
            </a:r>
            <a:r>
              <a:rPr lang="hr-HR" dirty="0" err="1"/>
              <a:t>in</a:t>
            </a:r>
            <a:r>
              <a:rPr lang="hr-HR" dirty="0"/>
              <a:t> future do </a:t>
            </a:r>
            <a:r>
              <a:rPr lang="hr-HR" dirty="0" err="1"/>
              <a:t>not</a:t>
            </a:r>
            <a:r>
              <a:rPr lang="hr-HR" dirty="0"/>
              <a:t> </a:t>
            </a:r>
            <a:r>
              <a:rPr lang="hr-HR" dirty="0" err="1"/>
              <a:t>have</a:t>
            </a:r>
            <a:r>
              <a:rPr lang="hr-HR" dirty="0"/>
              <a:t> to </a:t>
            </a:r>
            <a:r>
              <a:rPr lang="hr-HR" dirty="0" err="1"/>
              <a:t>follow</a:t>
            </a:r>
            <a:r>
              <a:rPr lang="hr-HR" dirty="0"/>
              <a:t> </a:t>
            </a:r>
            <a:r>
              <a:rPr lang="hr-HR" dirty="0" err="1"/>
              <a:t>it</a:t>
            </a:r>
            <a:r>
              <a:rPr lang="hr-HR" dirty="0"/>
              <a:t>. </a:t>
            </a:r>
            <a:r>
              <a:rPr lang="hr-HR" dirty="0" err="1"/>
              <a:t>Sometimes</a:t>
            </a:r>
            <a:r>
              <a:rPr lang="hr-HR" dirty="0"/>
              <a:t> a </a:t>
            </a:r>
            <a:r>
              <a:rPr lang="hr-HR" dirty="0" err="1"/>
              <a:t>judge</a:t>
            </a:r>
            <a:r>
              <a:rPr lang="hr-HR" dirty="0"/>
              <a:t> </a:t>
            </a:r>
            <a:r>
              <a:rPr lang="hr-HR" dirty="0" err="1" smtClean="0"/>
              <a:t>will</a:t>
            </a:r>
            <a:r>
              <a:rPr lang="hr-HR" dirty="0" smtClean="0"/>
              <a:t> </a:t>
            </a:r>
            <a:r>
              <a:rPr lang="hr-HR" dirty="0" err="1" smtClean="0"/>
              <a:t>speculate</a:t>
            </a:r>
            <a:r>
              <a:rPr lang="hr-HR" dirty="0" smtClean="0"/>
              <a:t> </a:t>
            </a:r>
            <a:r>
              <a:rPr lang="hr-HR" dirty="0"/>
              <a:t>on </a:t>
            </a:r>
            <a:r>
              <a:rPr lang="hr-HR" dirty="0" err="1" smtClean="0"/>
              <a:t>what</a:t>
            </a:r>
            <a:r>
              <a:rPr lang="hr-HR" dirty="0" smtClean="0"/>
              <a:t> </a:t>
            </a:r>
            <a:r>
              <a:rPr lang="hr-HR" dirty="0" err="1"/>
              <a:t>his</a:t>
            </a:r>
            <a:r>
              <a:rPr lang="hr-HR" dirty="0"/>
              <a:t> </a:t>
            </a:r>
            <a:r>
              <a:rPr lang="hr-HR" dirty="0" smtClean="0"/>
              <a:t>_______ </a:t>
            </a:r>
            <a:r>
              <a:rPr lang="hr-HR" dirty="0" err="1"/>
              <a:t>would</a:t>
            </a:r>
            <a:r>
              <a:rPr lang="hr-HR" dirty="0"/>
              <a:t> </a:t>
            </a:r>
            <a:r>
              <a:rPr lang="hr-HR" dirty="0" err="1"/>
              <a:t>have</a:t>
            </a:r>
            <a:r>
              <a:rPr lang="hr-HR" dirty="0"/>
              <a:t> </a:t>
            </a:r>
            <a:r>
              <a:rPr lang="hr-HR" dirty="0" err="1"/>
              <a:t>been</a:t>
            </a:r>
            <a:r>
              <a:rPr lang="hr-HR" dirty="0"/>
              <a:t> </a:t>
            </a:r>
            <a:r>
              <a:rPr lang="hr-HR" dirty="0" err="1"/>
              <a:t>if</a:t>
            </a:r>
            <a:r>
              <a:rPr lang="hr-HR" dirty="0"/>
              <a:t> </a:t>
            </a:r>
            <a:r>
              <a:rPr lang="hr-HR" dirty="0" err="1"/>
              <a:t>the</a:t>
            </a:r>
            <a:r>
              <a:rPr lang="hr-HR" dirty="0"/>
              <a:t> </a:t>
            </a:r>
            <a:r>
              <a:rPr lang="hr-HR" dirty="0" err="1"/>
              <a:t>facts</a:t>
            </a:r>
            <a:r>
              <a:rPr lang="hr-HR" dirty="0"/>
              <a:t> </a:t>
            </a:r>
            <a:r>
              <a:rPr lang="hr-HR" dirty="0" err="1"/>
              <a:t>of</a:t>
            </a:r>
            <a:r>
              <a:rPr lang="hr-HR" dirty="0"/>
              <a:t> </a:t>
            </a:r>
            <a:r>
              <a:rPr lang="hr-HR" dirty="0" err="1"/>
              <a:t>the</a:t>
            </a:r>
            <a:r>
              <a:rPr lang="hr-HR" dirty="0"/>
              <a:t> </a:t>
            </a:r>
            <a:r>
              <a:rPr lang="hr-HR" dirty="0" smtClean="0"/>
              <a:t>___________ had </a:t>
            </a:r>
            <a:r>
              <a:rPr lang="hr-HR" dirty="0" err="1" smtClean="0"/>
              <a:t>been</a:t>
            </a:r>
            <a:r>
              <a:rPr lang="hr-HR" dirty="0" smtClean="0"/>
              <a:t> </a:t>
            </a:r>
            <a:r>
              <a:rPr lang="hr-HR" dirty="0" err="1" smtClean="0"/>
              <a:t>different</a:t>
            </a:r>
            <a:r>
              <a:rPr lang="hr-HR" dirty="0"/>
              <a:t>. </a:t>
            </a:r>
            <a:r>
              <a:rPr lang="hr-HR" dirty="0" err="1"/>
              <a:t>This</a:t>
            </a:r>
            <a:r>
              <a:rPr lang="hr-HR" dirty="0"/>
              <a:t> </a:t>
            </a:r>
            <a:r>
              <a:rPr lang="hr-HR" dirty="0" err="1"/>
              <a:t>hypothetical</a:t>
            </a:r>
            <a:r>
              <a:rPr lang="hr-HR" dirty="0"/>
              <a:t> </a:t>
            </a:r>
            <a:r>
              <a:rPr lang="hr-HR" dirty="0" err="1"/>
              <a:t>situation</a:t>
            </a:r>
            <a:r>
              <a:rPr lang="hr-HR" dirty="0"/>
              <a:t> </a:t>
            </a:r>
            <a:r>
              <a:rPr lang="hr-HR" dirty="0" err="1"/>
              <a:t>is</a:t>
            </a:r>
            <a:r>
              <a:rPr lang="hr-HR" dirty="0"/>
              <a:t> </a:t>
            </a:r>
            <a:r>
              <a:rPr lang="hr-HR" dirty="0" err="1"/>
              <a:t>part</a:t>
            </a:r>
            <a:r>
              <a:rPr lang="hr-HR" dirty="0"/>
              <a:t> </a:t>
            </a:r>
            <a:r>
              <a:rPr lang="hr-HR" dirty="0" err="1"/>
              <a:t>of</a:t>
            </a:r>
            <a:r>
              <a:rPr lang="hr-HR" dirty="0"/>
              <a:t> </a:t>
            </a:r>
            <a:r>
              <a:rPr lang="hr-HR" dirty="0" err="1"/>
              <a:t>the</a:t>
            </a:r>
            <a:r>
              <a:rPr lang="hr-HR" dirty="0"/>
              <a:t> </a:t>
            </a:r>
            <a:r>
              <a:rPr lang="hr-HR" i="1" dirty="0" err="1"/>
              <a:t>obiter</a:t>
            </a:r>
            <a:r>
              <a:rPr lang="hr-HR" i="1" dirty="0"/>
              <a:t> </a:t>
            </a:r>
            <a:r>
              <a:rPr lang="hr-HR" i="1" dirty="0" err="1"/>
              <a:t>dicta</a:t>
            </a:r>
            <a:r>
              <a:rPr lang="hr-HR" i="1" dirty="0"/>
              <a:t> </a:t>
            </a:r>
            <a:r>
              <a:rPr lang="hr-HR" dirty="0" err="1"/>
              <a:t>and</a:t>
            </a:r>
            <a:r>
              <a:rPr lang="hr-HR" dirty="0"/>
              <a:t> </a:t>
            </a:r>
            <a:r>
              <a:rPr lang="hr-HR" dirty="0" err="1"/>
              <a:t>the</a:t>
            </a:r>
            <a:r>
              <a:rPr lang="hr-HR" dirty="0"/>
              <a:t> </a:t>
            </a:r>
            <a:r>
              <a:rPr lang="hr-HR" dirty="0" err="1"/>
              <a:t>legal</a:t>
            </a:r>
            <a:r>
              <a:rPr lang="hr-HR" dirty="0"/>
              <a:t> </a:t>
            </a:r>
            <a:r>
              <a:rPr lang="hr-HR" dirty="0" smtClean="0"/>
              <a:t>_________ put </a:t>
            </a:r>
            <a:r>
              <a:rPr lang="hr-HR" dirty="0" err="1"/>
              <a:t>forward</a:t>
            </a:r>
            <a:r>
              <a:rPr lang="hr-HR" dirty="0"/>
              <a:t> </a:t>
            </a:r>
            <a:r>
              <a:rPr lang="hr-HR" dirty="0" err="1"/>
              <a:t>may</a:t>
            </a:r>
            <a:r>
              <a:rPr lang="hr-HR" dirty="0"/>
              <a:t> </a:t>
            </a:r>
            <a:r>
              <a:rPr lang="hr-HR" dirty="0" err="1"/>
              <a:t>be</a:t>
            </a:r>
            <a:r>
              <a:rPr lang="hr-HR" dirty="0"/>
              <a:t> </a:t>
            </a:r>
            <a:r>
              <a:rPr lang="hr-HR" dirty="0" err="1"/>
              <a:t>considered</a:t>
            </a:r>
            <a:r>
              <a:rPr lang="hr-HR" dirty="0"/>
              <a:t> </a:t>
            </a:r>
            <a:r>
              <a:rPr lang="hr-HR" dirty="0" err="1"/>
              <a:t>in</a:t>
            </a:r>
            <a:r>
              <a:rPr lang="hr-HR" dirty="0"/>
              <a:t> future </a:t>
            </a:r>
            <a:r>
              <a:rPr lang="hr-HR" dirty="0" err="1"/>
              <a:t>cases</a:t>
            </a:r>
            <a:r>
              <a:rPr lang="hr-HR" dirty="0"/>
              <a:t>, </a:t>
            </a:r>
            <a:r>
              <a:rPr lang="hr-HR" dirty="0" err="1"/>
              <a:t>although</a:t>
            </a:r>
            <a:r>
              <a:rPr lang="hr-HR" dirty="0"/>
              <a:t>, as </a:t>
            </a:r>
            <a:r>
              <a:rPr lang="hr-HR" dirty="0" err="1"/>
              <a:t>with</a:t>
            </a:r>
            <a:r>
              <a:rPr lang="hr-HR" dirty="0"/>
              <a:t> </a:t>
            </a:r>
            <a:r>
              <a:rPr lang="hr-HR" dirty="0" err="1"/>
              <a:t>all</a:t>
            </a:r>
            <a:r>
              <a:rPr lang="hr-HR" dirty="0"/>
              <a:t> </a:t>
            </a:r>
            <a:r>
              <a:rPr lang="hr-HR" i="1" dirty="0" err="1"/>
              <a:t>obiter</a:t>
            </a:r>
            <a:r>
              <a:rPr lang="hr-HR" dirty="0"/>
              <a:t> </a:t>
            </a:r>
            <a:r>
              <a:rPr lang="hr-HR" dirty="0" err="1"/>
              <a:t>statements</a:t>
            </a:r>
            <a:r>
              <a:rPr lang="hr-HR" dirty="0"/>
              <a:t>, </a:t>
            </a:r>
            <a:r>
              <a:rPr lang="hr-HR" dirty="0" err="1"/>
              <a:t>it</a:t>
            </a:r>
            <a:r>
              <a:rPr lang="hr-HR" dirty="0"/>
              <a:t> </a:t>
            </a:r>
            <a:r>
              <a:rPr lang="hr-HR" dirty="0" err="1"/>
              <a:t>is</a:t>
            </a:r>
            <a:r>
              <a:rPr lang="hr-HR" dirty="0"/>
              <a:t> </a:t>
            </a:r>
            <a:r>
              <a:rPr lang="hr-HR" dirty="0" err="1"/>
              <a:t>not</a:t>
            </a:r>
            <a:r>
              <a:rPr lang="hr-HR" dirty="0"/>
              <a:t> </a:t>
            </a:r>
            <a:r>
              <a:rPr lang="hr-HR" dirty="0" smtClean="0"/>
              <a:t>____________ </a:t>
            </a:r>
            <a:r>
              <a:rPr lang="hr-HR" dirty="0" err="1"/>
              <a:t>precedent</a:t>
            </a:r>
            <a:r>
              <a:rPr lang="hr-HR" dirty="0"/>
              <a:t>. A major problem </a:t>
            </a:r>
            <a:r>
              <a:rPr lang="hr-HR" dirty="0" err="1"/>
              <a:t>when</a:t>
            </a:r>
            <a:r>
              <a:rPr lang="hr-HR" dirty="0"/>
              <a:t> </a:t>
            </a:r>
            <a:r>
              <a:rPr lang="hr-HR" dirty="0" err="1"/>
              <a:t>looking</a:t>
            </a:r>
            <a:r>
              <a:rPr lang="hr-HR" dirty="0"/>
              <a:t> at a </a:t>
            </a:r>
            <a:r>
              <a:rPr lang="hr-HR" dirty="0" smtClean="0"/>
              <a:t>past _____________  </a:t>
            </a:r>
            <a:r>
              <a:rPr lang="hr-HR" dirty="0" err="1"/>
              <a:t>is</a:t>
            </a:r>
            <a:r>
              <a:rPr lang="hr-HR" dirty="0"/>
              <a:t> to </a:t>
            </a:r>
            <a:r>
              <a:rPr lang="hr-HR" dirty="0" err="1"/>
              <a:t>divide</a:t>
            </a:r>
            <a:r>
              <a:rPr lang="hr-HR" dirty="0"/>
              <a:t> </a:t>
            </a:r>
            <a:r>
              <a:rPr lang="hr-HR" dirty="0" err="1"/>
              <a:t>the</a:t>
            </a:r>
            <a:r>
              <a:rPr lang="hr-HR" dirty="0"/>
              <a:t> </a:t>
            </a:r>
            <a:r>
              <a:rPr lang="hr-HR" i="1" dirty="0" err="1"/>
              <a:t>ratio</a:t>
            </a:r>
            <a:r>
              <a:rPr lang="hr-HR" i="1" dirty="0"/>
              <a:t> </a:t>
            </a:r>
            <a:r>
              <a:rPr lang="hr-HR" i="1" dirty="0" err="1"/>
              <a:t>decidendi</a:t>
            </a:r>
            <a:r>
              <a:rPr lang="hr-HR" i="1" dirty="0"/>
              <a:t> </a:t>
            </a:r>
            <a:r>
              <a:rPr lang="hr-HR" dirty="0" err="1"/>
              <a:t>from</a:t>
            </a:r>
            <a:r>
              <a:rPr lang="hr-HR" dirty="0"/>
              <a:t> </a:t>
            </a:r>
            <a:r>
              <a:rPr lang="hr-HR" dirty="0" err="1"/>
              <a:t>the</a:t>
            </a:r>
            <a:r>
              <a:rPr lang="hr-HR" dirty="0"/>
              <a:t> </a:t>
            </a:r>
            <a:r>
              <a:rPr lang="hr-HR" i="1" dirty="0" err="1"/>
              <a:t>obiter</a:t>
            </a:r>
            <a:r>
              <a:rPr lang="hr-HR" i="1" dirty="0"/>
              <a:t> </a:t>
            </a:r>
            <a:r>
              <a:rPr lang="hr-HR" i="1" dirty="0" err="1"/>
              <a:t>dicta</a:t>
            </a:r>
            <a:r>
              <a:rPr lang="hr-HR" dirty="0"/>
              <a:t>, as </a:t>
            </a:r>
            <a:r>
              <a:rPr lang="hr-HR" dirty="0" err="1"/>
              <a:t>the</a:t>
            </a:r>
            <a:r>
              <a:rPr lang="hr-HR" dirty="0"/>
              <a:t> </a:t>
            </a:r>
            <a:r>
              <a:rPr lang="hr-HR" dirty="0" err="1"/>
              <a:t>judgment</a:t>
            </a:r>
            <a:r>
              <a:rPr lang="hr-HR" dirty="0"/>
              <a:t> </a:t>
            </a:r>
            <a:r>
              <a:rPr lang="hr-HR" dirty="0" err="1"/>
              <a:t>is</a:t>
            </a:r>
            <a:r>
              <a:rPr lang="hr-HR" dirty="0"/>
              <a:t> </a:t>
            </a:r>
            <a:r>
              <a:rPr lang="hr-HR" dirty="0" err="1"/>
              <a:t>usually</a:t>
            </a:r>
            <a:r>
              <a:rPr lang="hr-HR" dirty="0"/>
              <a:t> </a:t>
            </a:r>
            <a:r>
              <a:rPr lang="hr-HR" dirty="0" err="1"/>
              <a:t>in</a:t>
            </a:r>
            <a:r>
              <a:rPr lang="hr-HR" dirty="0"/>
              <a:t> a </a:t>
            </a:r>
            <a:r>
              <a:rPr lang="hr-HR" dirty="0" err="1"/>
              <a:t>continuous</a:t>
            </a:r>
            <a:r>
              <a:rPr lang="hr-HR" dirty="0"/>
              <a:t> </a:t>
            </a:r>
            <a:r>
              <a:rPr lang="hr-HR" dirty="0" err="1"/>
              <a:t>form</a:t>
            </a:r>
            <a:r>
              <a:rPr lang="hr-HR" dirty="0"/>
              <a:t>, </a:t>
            </a:r>
            <a:r>
              <a:rPr lang="hr-HR" dirty="0" err="1"/>
              <a:t>without</a:t>
            </a:r>
            <a:r>
              <a:rPr lang="hr-HR" dirty="0"/>
              <a:t> </a:t>
            </a:r>
            <a:r>
              <a:rPr lang="hr-HR" dirty="0" err="1"/>
              <a:t>any</a:t>
            </a:r>
            <a:r>
              <a:rPr lang="hr-HR" dirty="0"/>
              <a:t> </a:t>
            </a:r>
            <a:r>
              <a:rPr lang="hr-HR" dirty="0" smtClean="0"/>
              <a:t>_______ </a:t>
            </a:r>
            <a:r>
              <a:rPr lang="hr-HR" dirty="0" err="1" smtClean="0"/>
              <a:t>specifying</a:t>
            </a:r>
            <a:r>
              <a:rPr lang="hr-HR" dirty="0" smtClean="0"/>
              <a:t> </a:t>
            </a:r>
            <a:r>
              <a:rPr lang="hr-HR" dirty="0" err="1"/>
              <a:t>what</a:t>
            </a:r>
            <a:r>
              <a:rPr lang="hr-HR" dirty="0"/>
              <a:t> </a:t>
            </a:r>
            <a:r>
              <a:rPr lang="hr-HR" dirty="0" err="1"/>
              <a:t>is</a:t>
            </a:r>
            <a:r>
              <a:rPr lang="hr-HR" dirty="0"/>
              <a:t> </a:t>
            </a:r>
            <a:r>
              <a:rPr lang="hr-HR" dirty="0" err="1"/>
              <a:t>meant</a:t>
            </a:r>
            <a:r>
              <a:rPr lang="hr-HR" dirty="0"/>
              <a:t> to </a:t>
            </a:r>
            <a:r>
              <a:rPr lang="hr-HR" dirty="0" err="1"/>
              <a:t>be</a:t>
            </a:r>
            <a:r>
              <a:rPr lang="hr-HR" dirty="0"/>
              <a:t> </a:t>
            </a:r>
            <a:r>
              <a:rPr lang="hr-HR" dirty="0" err="1"/>
              <a:t>part</a:t>
            </a:r>
            <a:r>
              <a:rPr lang="hr-HR" dirty="0"/>
              <a:t> </a:t>
            </a:r>
            <a:r>
              <a:rPr lang="hr-HR" dirty="0" err="1"/>
              <a:t>of</a:t>
            </a:r>
            <a:r>
              <a:rPr lang="hr-HR" dirty="0"/>
              <a:t> </a:t>
            </a:r>
            <a:r>
              <a:rPr lang="hr-HR" dirty="0" err="1"/>
              <a:t>the</a:t>
            </a:r>
            <a:r>
              <a:rPr lang="hr-HR" dirty="0"/>
              <a:t> </a:t>
            </a:r>
            <a:r>
              <a:rPr lang="hr-HR" i="1" dirty="0" err="1"/>
              <a:t>ratio</a:t>
            </a:r>
            <a:r>
              <a:rPr lang="hr-HR" i="1" dirty="0"/>
              <a:t> </a:t>
            </a:r>
            <a:r>
              <a:rPr lang="hr-HR" i="1" dirty="0" err="1"/>
              <a:t>decidendi</a:t>
            </a:r>
            <a:r>
              <a:rPr lang="hr-HR" i="1" dirty="0"/>
              <a:t> </a:t>
            </a:r>
            <a:r>
              <a:rPr lang="hr-HR" dirty="0" err="1"/>
              <a:t>and</a:t>
            </a:r>
            <a:r>
              <a:rPr lang="hr-HR" dirty="0"/>
              <a:t> </a:t>
            </a:r>
            <a:r>
              <a:rPr lang="hr-HR" dirty="0" err="1"/>
              <a:t>what</a:t>
            </a:r>
            <a:r>
              <a:rPr lang="hr-HR" dirty="0"/>
              <a:t> </a:t>
            </a:r>
            <a:r>
              <a:rPr lang="hr-HR" dirty="0" err="1"/>
              <a:t>is</a:t>
            </a:r>
            <a:r>
              <a:rPr lang="hr-HR" dirty="0"/>
              <a:t> </a:t>
            </a:r>
            <a:r>
              <a:rPr lang="hr-HR" dirty="0" err="1"/>
              <a:t>not</a:t>
            </a:r>
            <a:r>
              <a:rPr lang="hr-HR" dirty="0"/>
              <a:t>.</a:t>
            </a:r>
            <a:endParaRPr lang="en-US" dirty="0"/>
          </a:p>
          <a:p>
            <a:endParaRPr lang="en-US" dirty="0"/>
          </a:p>
        </p:txBody>
      </p:sp>
    </p:spTree>
    <p:extLst>
      <p:ext uri="{BB962C8B-B14F-4D97-AF65-F5344CB8AC3E}">
        <p14:creationId xmlns:p14="http://schemas.microsoft.com/office/powerpoint/2010/main" val="41039304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lnSpcReduction="10000"/>
          </a:bodyPr>
          <a:lstStyle/>
          <a:p>
            <a:r>
              <a:rPr lang="hr-HR" dirty="0" err="1" smtClean="0"/>
              <a:t>The</a:t>
            </a:r>
            <a:r>
              <a:rPr lang="hr-HR" dirty="0" smtClean="0"/>
              <a:t> </a:t>
            </a:r>
            <a:r>
              <a:rPr lang="hr-HR" dirty="0" err="1" smtClean="0"/>
              <a:t>remainder</a:t>
            </a:r>
            <a:r>
              <a:rPr lang="hr-HR" dirty="0" smtClean="0"/>
              <a:t> </a:t>
            </a:r>
            <a:r>
              <a:rPr lang="hr-HR" dirty="0" err="1" smtClean="0"/>
              <a:t>of</a:t>
            </a:r>
            <a:r>
              <a:rPr lang="hr-HR" dirty="0" smtClean="0"/>
              <a:t> </a:t>
            </a:r>
            <a:r>
              <a:rPr lang="hr-HR" dirty="0" err="1" smtClean="0"/>
              <a:t>judgment</a:t>
            </a:r>
            <a:r>
              <a:rPr lang="hr-HR" dirty="0" smtClean="0"/>
              <a:t> </a:t>
            </a:r>
            <a:r>
              <a:rPr lang="hr-HR" dirty="0" err="1" smtClean="0"/>
              <a:t>is</a:t>
            </a:r>
            <a:r>
              <a:rPr lang="hr-HR" dirty="0" smtClean="0"/>
              <a:t> </a:t>
            </a:r>
            <a:r>
              <a:rPr lang="hr-HR" dirty="0" err="1" smtClean="0"/>
              <a:t>called</a:t>
            </a:r>
            <a:r>
              <a:rPr lang="hr-HR" dirty="0" smtClean="0"/>
              <a:t> </a:t>
            </a:r>
            <a:r>
              <a:rPr lang="hr-HR" dirty="0" err="1" smtClean="0"/>
              <a:t>obiter</a:t>
            </a:r>
            <a:r>
              <a:rPr lang="hr-HR" dirty="0" smtClean="0"/>
              <a:t> </a:t>
            </a:r>
            <a:r>
              <a:rPr lang="hr-HR" dirty="0" err="1" smtClean="0"/>
              <a:t>dicta</a:t>
            </a:r>
            <a:r>
              <a:rPr lang="hr-HR" dirty="0" smtClean="0"/>
              <a:t> </a:t>
            </a:r>
            <a:r>
              <a:rPr lang="hr-HR" dirty="0" err="1" smtClean="0"/>
              <a:t>and</a:t>
            </a:r>
            <a:r>
              <a:rPr lang="hr-HR" dirty="0" smtClean="0"/>
              <a:t> </a:t>
            </a:r>
            <a:r>
              <a:rPr lang="hr-HR" dirty="0" err="1" smtClean="0"/>
              <a:t>judges</a:t>
            </a:r>
            <a:r>
              <a:rPr lang="hr-HR" dirty="0" smtClean="0"/>
              <a:t> </a:t>
            </a:r>
            <a:r>
              <a:rPr lang="hr-HR" dirty="0" err="1" smtClean="0"/>
              <a:t>in</a:t>
            </a:r>
            <a:r>
              <a:rPr lang="hr-HR" dirty="0" smtClean="0"/>
              <a:t> future do </a:t>
            </a:r>
            <a:r>
              <a:rPr lang="hr-HR" dirty="0" err="1" smtClean="0"/>
              <a:t>not</a:t>
            </a:r>
            <a:r>
              <a:rPr lang="hr-HR" dirty="0" smtClean="0"/>
              <a:t> </a:t>
            </a:r>
            <a:r>
              <a:rPr lang="hr-HR" dirty="0" err="1" smtClean="0"/>
              <a:t>have</a:t>
            </a:r>
            <a:r>
              <a:rPr lang="hr-HR" dirty="0" smtClean="0"/>
              <a:t> to </a:t>
            </a:r>
            <a:r>
              <a:rPr lang="hr-HR" dirty="0" err="1" smtClean="0"/>
              <a:t>follow</a:t>
            </a:r>
            <a:r>
              <a:rPr lang="hr-HR" dirty="0" smtClean="0"/>
              <a:t> </a:t>
            </a:r>
            <a:r>
              <a:rPr lang="hr-HR" dirty="0" err="1" smtClean="0"/>
              <a:t>it</a:t>
            </a:r>
            <a:r>
              <a:rPr lang="hr-HR" dirty="0" smtClean="0"/>
              <a:t>. </a:t>
            </a:r>
            <a:r>
              <a:rPr lang="hr-HR" dirty="0" err="1" smtClean="0"/>
              <a:t>Sometimes</a:t>
            </a:r>
            <a:r>
              <a:rPr lang="hr-HR" dirty="0" smtClean="0"/>
              <a:t> a </a:t>
            </a:r>
            <a:r>
              <a:rPr lang="hr-HR" dirty="0" err="1" smtClean="0"/>
              <a:t>judge</a:t>
            </a:r>
            <a:r>
              <a:rPr lang="hr-HR" dirty="0" smtClean="0"/>
              <a:t> </a:t>
            </a:r>
            <a:r>
              <a:rPr lang="hr-HR" dirty="0" err="1" smtClean="0"/>
              <a:t>will</a:t>
            </a:r>
            <a:r>
              <a:rPr lang="hr-HR" dirty="0" smtClean="0"/>
              <a:t> </a:t>
            </a:r>
            <a:r>
              <a:rPr lang="hr-HR" dirty="0" err="1" smtClean="0"/>
              <a:t>speculate</a:t>
            </a:r>
            <a:r>
              <a:rPr lang="hr-HR" dirty="0" smtClean="0"/>
              <a:t> on </a:t>
            </a:r>
            <a:r>
              <a:rPr lang="hr-HR" dirty="0" err="1" smtClean="0"/>
              <a:t>what</a:t>
            </a:r>
            <a:r>
              <a:rPr lang="hr-HR" dirty="0" smtClean="0"/>
              <a:t> </a:t>
            </a:r>
            <a:r>
              <a:rPr lang="hr-HR" dirty="0" err="1" smtClean="0"/>
              <a:t>his</a:t>
            </a:r>
            <a:r>
              <a:rPr lang="hr-HR" dirty="0" smtClean="0"/>
              <a:t> </a:t>
            </a:r>
            <a:r>
              <a:rPr lang="hr-HR" dirty="0" err="1" smtClean="0"/>
              <a:t>decision</a:t>
            </a:r>
            <a:r>
              <a:rPr lang="hr-HR" dirty="0" smtClean="0"/>
              <a:t> </a:t>
            </a:r>
            <a:r>
              <a:rPr lang="hr-HR" dirty="0" err="1" smtClean="0"/>
              <a:t>would</a:t>
            </a:r>
            <a:r>
              <a:rPr lang="hr-HR" dirty="0" smtClean="0"/>
              <a:t> </a:t>
            </a:r>
            <a:r>
              <a:rPr lang="hr-HR" dirty="0" err="1" smtClean="0"/>
              <a:t>have</a:t>
            </a:r>
            <a:r>
              <a:rPr lang="hr-HR" dirty="0" smtClean="0"/>
              <a:t> </a:t>
            </a:r>
            <a:r>
              <a:rPr lang="hr-HR" dirty="0" err="1" smtClean="0"/>
              <a:t>been</a:t>
            </a:r>
            <a:r>
              <a:rPr lang="hr-HR" dirty="0" smtClean="0"/>
              <a:t> </a:t>
            </a:r>
            <a:r>
              <a:rPr lang="hr-HR" dirty="0" err="1" smtClean="0"/>
              <a:t>if</a:t>
            </a:r>
            <a:r>
              <a:rPr lang="hr-HR" dirty="0" smtClean="0"/>
              <a:t> </a:t>
            </a:r>
            <a:r>
              <a:rPr lang="hr-HR" dirty="0" err="1" smtClean="0"/>
              <a:t>the</a:t>
            </a:r>
            <a:r>
              <a:rPr lang="hr-HR" dirty="0" smtClean="0"/>
              <a:t> </a:t>
            </a:r>
            <a:r>
              <a:rPr lang="hr-HR" dirty="0" err="1" smtClean="0"/>
              <a:t>facts</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had </a:t>
            </a:r>
            <a:r>
              <a:rPr lang="hr-HR" dirty="0" err="1" smtClean="0"/>
              <a:t>been</a:t>
            </a:r>
            <a:r>
              <a:rPr lang="hr-HR" dirty="0" smtClean="0"/>
              <a:t> </a:t>
            </a:r>
            <a:r>
              <a:rPr lang="hr-HR" dirty="0" err="1" smtClean="0"/>
              <a:t>different</a:t>
            </a:r>
            <a:r>
              <a:rPr lang="hr-HR" dirty="0" smtClean="0"/>
              <a:t>. </a:t>
            </a:r>
            <a:r>
              <a:rPr lang="hr-HR" dirty="0" err="1" smtClean="0"/>
              <a:t>This</a:t>
            </a:r>
            <a:r>
              <a:rPr lang="hr-HR" dirty="0" smtClean="0"/>
              <a:t> </a:t>
            </a:r>
            <a:r>
              <a:rPr lang="hr-HR" dirty="0" err="1" smtClean="0"/>
              <a:t>hypothetical</a:t>
            </a:r>
            <a:r>
              <a:rPr lang="hr-HR" dirty="0" smtClean="0"/>
              <a:t> </a:t>
            </a:r>
            <a:r>
              <a:rPr lang="hr-HR" dirty="0" err="1" smtClean="0"/>
              <a:t>situation</a:t>
            </a:r>
            <a:r>
              <a:rPr lang="hr-HR" dirty="0" smtClean="0"/>
              <a:t> </a:t>
            </a:r>
            <a:r>
              <a:rPr lang="hr-HR" dirty="0" err="1" smtClean="0"/>
              <a:t>is</a:t>
            </a:r>
            <a:r>
              <a:rPr lang="hr-HR" dirty="0" smtClean="0"/>
              <a:t> </a:t>
            </a:r>
            <a:r>
              <a:rPr lang="hr-HR" dirty="0" err="1" smtClean="0"/>
              <a:t>part</a:t>
            </a:r>
            <a:r>
              <a:rPr lang="hr-HR" dirty="0" smtClean="0"/>
              <a:t> </a:t>
            </a:r>
            <a:r>
              <a:rPr lang="hr-HR" dirty="0" err="1" smtClean="0"/>
              <a:t>of</a:t>
            </a:r>
            <a:r>
              <a:rPr lang="hr-HR" dirty="0" smtClean="0"/>
              <a:t> </a:t>
            </a:r>
            <a:r>
              <a:rPr lang="hr-HR" dirty="0" err="1" smtClean="0"/>
              <a:t>the</a:t>
            </a:r>
            <a:r>
              <a:rPr lang="hr-HR" dirty="0" smtClean="0"/>
              <a:t> </a:t>
            </a:r>
            <a:r>
              <a:rPr lang="hr-HR" dirty="0" err="1" smtClean="0"/>
              <a:t>obiter</a:t>
            </a:r>
            <a:r>
              <a:rPr lang="hr-HR" dirty="0" smtClean="0"/>
              <a:t> </a:t>
            </a:r>
            <a:r>
              <a:rPr lang="hr-HR" dirty="0" err="1" smtClean="0"/>
              <a:t>dicta</a:t>
            </a:r>
            <a:r>
              <a:rPr lang="hr-HR" dirty="0" smtClean="0"/>
              <a:t> </a:t>
            </a:r>
            <a:r>
              <a:rPr lang="hr-HR" dirty="0" err="1" smtClean="0"/>
              <a:t>and</a:t>
            </a:r>
            <a:r>
              <a:rPr lang="hr-HR" dirty="0" smtClean="0"/>
              <a:t> </a:t>
            </a:r>
            <a:r>
              <a:rPr lang="hr-HR" dirty="0" err="1" smtClean="0"/>
              <a:t>the</a:t>
            </a:r>
            <a:r>
              <a:rPr lang="hr-HR" dirty="0" smtClean="0"/>
              <a:t> </a:t>
            </a:r>
            <a:r>
              <a:rPr lang="hr-HR" dirty="0" err="1" smtClean="0"/>
              <a:t>legal</a:t>
            </a:r>
            <a:r>
              <a:rPr lang="hr-HR" dirty="0" smtClean="0"/>
              <a:t> </a:t>
            </a:r>
            <a:r>
              <a:rPr lang="hr-HR" dirty="0" err="1" smtClean="0"/>
              <a:t>reasoning</a:t>
            </a:r>
            <a:r>
              <a:rPr lang="hr-HR" dirty="0" smtClean="0"/>
              <a:t> put </a:t>
            </a:r>
            <a:r>
              <a:rPr lang="hr-HR" dirty="0" err="1" smtClean="0"/>
              <a:t>forward</a:t>
            </a:r>
            <a:r>
              <a:rPr lang="hr-HR" dirty="0" smtClean="0"/>
              <a:t> </a:t>
            </a:r>
            <a:r>
              <a:rPr lang="hr-HR" dirty="0" err="1" smtClean="0"/>
              <a:t>may</a:t>
            </a:r>
            <a:r>
              <a:rPr lang="hr-HR" dirty="0" smtClean="0"/>
              <a:t> </a:t>
            </a:r>
            <a:r>
              <a:rPr lang="hr-HR" dirty="0" err="1" smtClean="0"/>
              <a:t>be</a:t>
            </a:r>
            <a:r>
              <a:rPr lang="hr-HR" dirty="0" smtClean="0"/>
              <a:t> </a:t>
            </a:r>
            <a:r>
              <a:rPr lang="hr-HR" dirty="0" err="1" smtClean="0"/>
              <a:t>considered</a:t>
            </a:r>
            <a:r>
              <a:rPr lang="hr-HR" dirty="0" smtClean="0"/>
              <a:t> </a:t>
            </a:r>
            <a:r>
              <a:rPr lang="hr-HR" dirty="0" err="1" smtClean="0"/>
              <a:t>in</a:t>
            </a:r>
            <a:r>
              <a:rPr lang="hr-HR" dirty="0" smtClean="0"/>
              <a:t> future </a:t>
            </a:r>
            <a:r>
              <a:rPr lang="hr-HR" dirty="0" err="1" smtClean="0"/>
              <a:t>cases</a:t>
            </a:r>
            <a:r>
              <a:rPr lang="hr-HR" dirty="0" smtClean="0"/>
              <a:t>, </a:t>
            </a:r>
            <a:r>
              <a:rPr lang="hr-HR" dirty="0" err="1" smtClean="0"/>
              <a:t>although</a:t>
            </a:r>
            <a:r>
              <a:rPr lang="hr-HR" dirty="0" smtClean="0"/>
              <a:t>, as </a:t>
            </a:r>
            <a:r>
              <a:rPr lang="hr-HR" dirty="0" err="1" smtClean="0"/>
              <a:t>with</a:t>
            </a:r>
            <a:r>
              <a:rPr lang="hr-HR" dirty="0" smtClean="0"/>
              <a:t> </a:t>
            </a:r>
            <a:r>
              <a:rPr lang="hr-HR" dirty="0" err="1" smtClean="0"/>
              <a:t>all</a:t>
            </a:r>
            <a:r>
              <a:rPr lang="hr-HR" dirty="0" smtClean="0"/>
              <a:t> </a:t>
            </a:r>
            <a:r>
              <a:rPr lang="hr-HR" dirty="0" err="1" smtClean="0"/>
              <a:t>obiter</a:t>
            </a:r>
            <a:r>
              <a:rPr lang="hr-HR" dirty="0" smtClean="0"/>
              <a:t> </a:t>
            </a:r>
            <a:r>
              <a:rPr lang="hr-HR" dirty="0" err="1" smtClean="0"/>
              <a:t>statements</a:t>
            </a:r>
            <a:r>
              <a:rPr lang="hr-HR" dirty="0" smtClean="0"/>
              <a:t>, </a:t>
            </a:r>
            <a:r>
              <a:rPr lang="hr-HR" dirty="0" err="1" smtClean="0"/>
              <a:t>it</a:t>
            </a:r>
            <a:r>
              <a:rPr lang="hr-HR" dirty="0" smtClean="0"/>
              <a:t> </a:t>
            </a:r>
            <a:r>
              <a:rPr lang="hr-HR" dirty="0" err="1" smtClean="0"/>
              <a:t>is</a:t>
            </a:r>
            <a:r>
              <a:rPr lang="hr-HR" dirty="0" smtClean="0"/>
              <a:t> </a:t>
            </a:r>
            <a:r>
              <a:rPr lang="hr-HR" dirty="0" err="1" smtClean="0"/>
              <a:t>not</a:t>
            </a:r>
            <a:r>
              <a:rPr lang="hr-HR" dirty="0" smtClean="0"/>
              <a:t> </a:t>
            </a:r>
            <a:r>
              <a:rPr lang="hr-HR" dirty="0" err="1" smtClean="0"/>
              <a:t>binding</a:t>
            </a:r>
            <a:r>
              <a:rPr lang="hr-HR" dirty="0" smtClean="0"/>
              <a:t> </a:t>
            </a:r>
            <a:r>
              <a:rPr lang="hr-HR" dirty="0" err="1" smtClean="0"/>
              <a:t>precedent</a:t>
            </a:r>
            <a:r>
              <a:rPr lang="hr-HR" dirty="0" smtClean="0"/>
              <a:t>. A major problem </a:t>
            </a:r>
            <a:r>
              <a:rPr lang="hr-HR" dirty="0" err="1" smtClean="0"/>
              <a:t>when</a:t>
            </a:r>
            <a:r>
              <a:rPr lang="hr-HR" dirty="0" smtClean="0"/>
              <a:t> </a:t>
            </a:r>
            <a:r>
              <a:rPr lang="hr-HR" dirty="0" err="1" smtClean="0"/>
              <a:t>looking</a:t>
            </a:r>
            <a:r>
              <a:rPr lang="hr-HR" dirty="0" smtClean="0"/>
              <a:t> at a past </a:t>
            </a:r>
            <a:r>
              <a:rPr lang="hr-HR" dirty="0" err="1" smtClean="0"/>
              <a:t>judgment</a:t>
            </a:r>
            <a:r>
              <a:rPr lang="hr-HR" dirty="0" smtClean="0"/>
              <a:t> </a:t>
            </a:r>
            <a:r>
              <a:rPr lang="hr-HR" dirty="0" err="1" smtClean="0"/>
              <a:t>is</a:t>
            </a:r>
            <a:r>
              <a:rPr lang="hr-HR" dirty="0" smtClean="0"/>
              <a:t> to </a:t>
            </a:r>
            <a:r>
              <a:rPr lang="hr-HR" dirty="0" err="1" smtClean="0"/>
              <a:t>divide</a:t>
            </a:r>
            <a:r>
              <a:rPr lang="hr-HR" dirty="0" smtClean="0"/>
              <a:t> </a:t>
            </a:r>
            <a:r>
              <a:rPr lang="hr-HR" dirty="0" err="1" smtClean="0"/>
              <a:t>the</a:t>
            </a:r>
            <a:r>
              <a:rPr lang="hr-HR" dirty="0" smtClean="0"/>
              <a:t> </a:t>
            </a:r>
            <a:r>
              <a:rPr lang="hr-HR" dirty="0" err="1" smtClean="0"/>
              <a:t>ratio</a:t>
            </a:r>
            <a:r>
              <a:rPr lang="hr-HR" dirty="0" smtClean="0"/>
              <a:t> </a:t>
            </a:r>
            <a:r>
              <a:rPr lang="hr-HR" dirty="0" err="1" smtClean="0"/>
              <a:t>decidendi</a:t>
            </a:r>
            <a:r>
              <a:rPr lang="hr-HR" dirty="0" smtClean="0"/>
              <a:t> </a:t>
            </a:r>
            <a:r>
              <a:rPr lang="hr-HR" dirty="0" err="1" smtClean="0"/>
              <a:t>from</a:t>
            </a:r>
            <a:r>
              <a:rPr lang="hr-HR" dirty="0" smtClean="0"/>
              <a:t> </a:t>
            </a:r>
            <a:r>
              <a:rPr lang="hr-HR" dirty="0" err="1" smtClean="0"/>
              <a:t>the</a:t>
            </a:r>
            <a:r>
              <a:rPr lang="hr-HR" dirty="0" smtClean="0"/>
              <a:t> </a:t>
            </a:r>
            <a:r>
              <a:rPr lang="hr-HR" dirty="0" err="1" smtClean="0"/>
              <a:t>obiter</a:t>
            </a:r>
            <a:r>
              <a:rPr lang="hr-HR" dirty="0" smtClean="0"/>
              <a:t> </a:t>
            </a:r>
            <a:r>
              <a:rPr lang="hr-HR" dirty="0" err="1" smtClean="0"/>
              <a:t>dicta</a:t>
            </a:r>
            <a:r>
              <a:rPr lang="hr-HR" dirty="0" smtClean="0"/>
              <a:t>, as </a:t>
            </a:r>
            <a:r>
              <a:rPr lang="hr-HR" dirty="0" err="1" smtClean="0"/>
              <a:t>the</a:t>
            </a:r>
            <a:r>
              <a:rPr lang="hr-HR" dirty="0" smtClean="0"/>
              <a:t> </a:t>
            </a:r>
            <a:r>
              <a:rPr lang="hr-HR" dirty="0" err="1" smtClean="0"/>
              <a:t>judgment</a:t>
            </a:r>
            <a:r>
              <a:rPr lang="hr-HR" dirty="0" smtClean="0"/>
              <a:t> </a:t>
            </a:r>
            <a:r>
              <a:rPr lang="hr-HR" dirty="0" err="1" smtClean="0"/>
              <a:t>is</a:t>
            </a:r>
            <a:r>
              <a:rPr lang="hr-HR" dirty="0" smtClean="0"/>
              <a:t> </a:t>
            </a:r>
            <a:r>
              <a:rPr lang="hr-HR" dirty="0" err="1" smtClean="0"/>
              <a:t>usually</a:t>
            </a:r>
            <a:r>
              <a:rPr lang="hr-HR" dirty="0" smtClean="0"/>
              <a:t> </a:t>
            </a:r>
            <a:r>
              <a:rPr lang="hr-HR" dirty="0" err="1" smtClean="0"/>
              <a:t>in</a:t>
            </a:r>
            <a:r>
              <a:rPr lang="hr-HR" dirty="0" smtClean="0"/>
              <a:t> a </a:t>
            </a:r>
            <a:r>
              <a:rPr lang="hr-HR" dirty="0" err="1" smtClean="0"/>
              <a:t>continuous</a:t>
            </a:r>
            <a:r>
              <a:rPr lang="hr-HR" dirty="0" smtClean="0"/>
              <a:t> </a:t>
            </a:r>
            <a:r>
              <a:rPr lang="hr-HR" dirty="0" err="1" smtClean="0"/>
              <a:t>form</a:t>
            </a:r>
            <a:r>
              <a:rPr lang="hr-HR" dirty="0" smtClean="0"/>
              <a:t>, </a:t>
            </a:r>
            <a:r>
              <a:rPr lang="hr-HR" dirty="0" err="1" smtClean="0"/>
              <a:t>without</a:t>
            </a:r>
            <a:r>
              <a:rPr lang="hr-HR" dirty="0" smtClean="0"/>
              <a:t> </a:t>
            </a:r>
            <a:r>
              <a:rPr lang="hr-HR" dirty="0" err="1" smtClean="0"/>
              <a:t>any</a:t>
            </a:r>
            <a:r>
              <a:rPr lang="hr-HR" dirty="0" smtClean="0"/>
              <a:t> </a:t>
            </a:r>
            <a:r>
              <a:rPr lang="hr-HR" dirty="0" err="1" smtClean="0"/>
              <a:t>headings</a:t>
            </a:r>
            <a:r>
              <a:rPr lang="hr-HR" dirty="0" smtClean="0"/>
              <a:t> </a:t>
            </a:r>
            <a:r>
              <a:rPr lang="hr-HR" dirty="0" err="1" smtClean="0"/>
              <a:t>specifying</a:t>
            </a:r>
            <a:r>
              <a:rPr lang="hr-HR" dirty="0" smtClean="0"/>
              <a:t> </a:t>
            </a:r>
            <a:r>
              <a:rPr lang="hr-HR" dirty="0" err="1" smtClean="0"/>
              <a:t>what</a:t>
            </a:r>
            <a:r>
              <a:rPr lang="hr-HR" dirty="0" smtClean="0"/>
              <a:t> </a:t>
            </a:r>
            <a:r>
              <a:rPr lang="hr-HR" dirty="0" err="1" smtClean="0"/>
              <a:t>is</a:t>
            </a:r>
            <a:r>
              <a:rPr lang="hr-HR" dirty="0" smtClean="0"/>
              <a:t> </a:t>
            </a:r>
            <a:r>
              <a:rPr lang="hr-HR" dirty="0" err="1" smtClean="0"/>
              <a:t>meant</a:t>
            </a:r>
            <a:r>
              <a:rPr lang="hr-HR" dirty="0" smtClean="0"/>
              <a:t> to </a:t>
            </a:r>
            <a:r>
              <a:rPr lang="hr-HR" dirty="0" err="1" smtClean="0"/>
              <a:t>be</a:t>
            </a:r>
            <a:r>
              <a:rPr lang="hr-HR" dirty="0" smtClean="0"/>
              <a:t> </a:t>
            </a:r>
            <a:r>
              <a:rPr lang="hr-HR" dirty="0" err="1" smtClean="0"/>
              <a:t>part</a:t>
            </a:r>
            <a:r>
              <a:rPr lang="hr-HR" dirty="0" smtClean="0"/>
              <a:t> </a:t>
            </a:r>
            <a:r>
              <a:rPr lang="hr-HR" dirty="0" err="1" smtClean="0"/>
              <a:t>of</a:t>
            </a:r>
            <a:r>
              <a:rPr lang="hr-HR" dirty="0" smtClean="0"/>
              <a:t> </a:t>
            </a:r>
            <a:r>
              <a:rPr lang="hr-HR" dirty="0" err="1" smtClean="0"/>
              <a:t>the</a:t>
            </a:r>
            <a:r>
              <a:rPr lang="hr-HR" dirty="0" smtClean="0"/>
              <a:t> </a:t>
            </a:r>
            <a:r>
              <a:rPr lang="hr-HR" dirty="0" err="1" smtClean="0"/>
              <a:t>ratio</a:t>
            </a:r>
            <a:r>
              <a:rPr lang="hr-HR" dirty="0" smtClean="0"/>
              <a:t> </a:t>
            </a:r>
            <a:r>
              <a:rPr lang="hr-HR" dirty="0" err="1" smtClean="0"/>
              <a:t>decidendi</a:t>
            </a:r>
            <a:r>
              <a:rPr lang="hr-HR" dirty="0" smtClean="0"/>
              <a:t> </a:t>
            </a:r>
            <a:r>
              <a:rPr lang="hr-HR" dirty="0" err="1" smtClean="0"/>
              <a:t>and</a:t>
            </a:r>
            <a:r>
              <a:rPr lang="hr-HR" dirty="0" smtClean="0"/>
              <a:t> </a:t>
            </a:r>
            <a:r>
              <a:rPr lang="hr-HR" dirty="0" err="1" smtClean="0"/>
              <a:t>what</a:t>
            </a:r>
            <a:r>
              <a:rPr lang="hr-HR" dirty="0" smtClean="0"/>
              <a:t> </a:t>
            </a:r>
            <a:r>
              <a:rPr lang="hr-HR" dirty="0" err="1" smtClean="0"/>
              <a:t>is</a:t>
            </a:r>
            <a:r>
              <a:rPr lang="hr-HR" dirty="0" smtClean="0"/>
              <a:t> </a:t>
            </a:r>
            <a:r>
              <a:rPr lang="hr-HR" dirty="0" err="1" smtClean="0"/>
              <a:t>not</a:t>
            </a:r>
            <a:r>
              <a:rPr lang="hr-HR" dirty="0" smtClean="0"/>
              <a:t>.</a:t>
            </a:r>
            <a:endParaRPr lang="en-US" dirty="0"/>
          </a:p>
        </p:txBody>
      </p:sp>
    </p:spTree>
    <p:extLst>
      <p:ext uri="{BB962C8B-B14F-4D97-AF65-F5344CB8AC3E}">
        <p14:creationId xmlns:p14="http://schemas.microsoft.com/office/powerpoint/2010/main" val="6887073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T</a:t>
            </a:r>
            <a:r>
              <a:rPr lang="en-US" dirty="0" smtClean="0"/>
              <a:t>o </a:t>
            </a:r>
            <a:r>
              <a:rPr lang="en-US" dirty="0"/>
              <a:t>decide (by a court of appeals) that a prior appeals decision on a legal issue was not correct, and is therefore no longer a valid precedent on that legal </a:t>
            </a:r>
            <a:r>
              <a:rPr lang="en-US" dirty="0" smtClean="0"/>
              <a:t>question</a:t>
            </a:r>
            <a:endParaRPr lang="hr-HR" dirty="0" smtClean="0"/>
          </a:p>
          <a:p>
            <a:r>
              <a:rPr lang="hr-HR" dirty="0" err="1" smtClean="0"/>
              <a:t>Overrule</a:t>
            </a:r>
            <a:endParaRPr lang="hr-HR" dirty="0" smtClean="0"/>
          </a:p>
          <a:p>
            <a:r>
              <a:rPr lang="hr-HR" dirty="0"/>
              <a:t>I</a:t>
            </a:r>
            <a:r>
              <a:rPr lang="en-US" dirty="0" smtClean="0"/>
              <a:t>f </a:t>
            </a:r>
            <a:r>
              <a:rPr lang="en-US" dirty="0"/>
              <a:t>a higher court </a:t>
            </a:r>
            <a:r>
              <a:rPr lang="en-US" i="1" dirty="0" smtClean="0"/>
              <a:t>r</a:t>
            </a:r>
            <a:r>
              <a:rPr lang="hr-HR" i="1" dirty="0" smtClean="0"/>
              <a:t>.</a:t>
            </a:r>
            <a:r>
              <a:rPr lang="en-US" i="1" dirty="0" smtClean="0"/>
              <a:t> </a:t>
            </a:r>
            <a:r>
              <a:rPr lang="en-US" i="1" dirty="0"/>
              <a:t>a decision</a:t>
            </a:r>
            <a:r>
              <a:rPr lang="en-US" dirty="0"/>
              <a:t> of a lower court then it changes that decision in </a:t>
            </a:r>
            <a:r>
              <a:rPr lang="en-US" dirty="0" err="1"/>
              <a:t>favour</a:t>
            </a:r>
            <a:r>
              <a:rPr lang="en-US" dirty="0"/>
              <a:t> of the other side in a case (=makes the opposite decision</a:t>
            </a:r>
            <a:r>
              <a:rPr lang="en-US" dirty="0" smtClean="0"/>
              <a:t>)</a:t>
            </a:r>
            <a:endParaRPr lang="hr-HR" dirty="0" smtClean="0"/>
          </a:p>
          <a:p>
            <a:r>
              <a:rPr lang="hr-HR" dirty="0" smtClean="0"/>
              <a:t>reverse</a:t>
            </a:r>
            <a:endParaRPr lang="en-US" dirty="0"/>
          </a:p>
        </p:txBody>
      </p:sp>
    </p:spTree>
    <p:extLst>
      <p:ext uri="{BB962C8B-B14F-4D97-AF65-F5344CB8AC3E}">
        <p14:creationId xmlns:p14="http://schemas.microsoft.com/office/powerpoint/2010/main" val="201124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hr-HR" dirty="0"/>
              <a:t>I</a:t>
            </a:r>
            <a:r>
              <a:rPr lang="en-US" dirty="0" err="1" smtClean="0"/>
              <a:t>nvolving</a:t>
            </a:r>
            <a:r>
              <a:rPr lang="en-US" dirty="0" smtClean="0"/>
              <a:t> </a:t>
            </a:r>
            <a:r>
              <a:rPr lang="en-US" dirty="0"/>
              <a:t>an obligation that cannot be </a:t>
            </a:r>
            <a:r>
              <a:rPr lang="en-US" dirty="0" smtClean="0"/>
              <a:t>broken</a:t>
            </a:r>
            <a:endParaRPr lang="hr-HR" dirty="0" smtClean="0"/>
          </a:p>
          <a:p>
            <a:r>
              <a:rPr lang="hr-HR" dirty="0" err="1" smtClean="0"/>
              <a:t>Binding</a:t>
            </a:r>
            <a:endParaRPr lang="hr-HR" dirty="0" smtClean="0"/>
          </a:p>
          <a:p>
            <a:r>
              <a:rPr lang="en-US" dirty="0"/>
              <a:t>To </a:t>
            </a:r>
            <a:r>
              <a:rPr lang="en-US" dirty="0" smtClean="0"/>
              <a:t>d</a:t>
            </a:r>
            <a:r>
              <a:rPr lang="hr-HR" dirty="0" smtClean="0"/>
              <a:t>.</a:t>
            </a:r>
            <a:r>
              <a:rPr lang="en-US" dirty="0" smtClean="0"/>
              <a:t> </a:t>
            </a:r>
            <a:r>
              <a:rPr lang="en-US" dirty="0"/>
              <a:t>one case from another case means to show the dissimilarities between the two. It means to prove a case that is cited as applicable to the case currently in dispute is really inapplicable because the two cases are different</a:t>
            </a:r>
            <a:r>
              <a:rPr lang="en-US" dirty="0" smtClean="0"/>
              <a:t>.</a:t>
            </a:r>
            <a:endParaRPr lang="hr-HR" dirty="0" smtClean="0"/>
          </a:p>
          <a:p>
            <a:r>
              <a:rPr lang="hr-HR" dirty="0" err="1" smtClean="0"/>
              <a:t>distinguish</a:t>
            </a:r>
            <a:endParaRPr lang="en-US" dirty="0"/>
          </a:p>
        </p:txBody>
      </p:sp>
    </p:spTree>
    <p:extLst>
      <p:ext uri="{BB962C8B-B14F-4D97-AF65-F5344CB8AC3E}">
        <p14:creationId xmlns:p14="http://schemas.microsoft.com/office/powerpoint/2010/main" val="391289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T</a:t>
            </a:r>
            <a:r>
              <a:rPr lang="en-US" dirty="0" smtClean="0"/>
              <a:t>o </a:t>
            </a:r>
            <a:r>
              <a:rPr lang="en-US" dirty="0"/>
              <a:t>decide (by a court of appeals) that a prior appeals decision on a legal issue was not correct, and is therefore no longer a valid precedent on that legal </a:t>
            </a:r>
            <a:r>
              <a:rPr lang="en-US" dirty="0" smtClean="0"/>
              <a:t>question</a:t>
            </a:r>
            <a:endParaRPr lang="hr-HR" dirty="0" smtClean="0"/>
          </a:p>
          <a:p>
            <a:r>
              <a:rPr lang="hr-HR" dirty="0" err="1" smtClean="0"/>
              <a:t>Overrule</a:t>
            </a:r>
            <a:endParaRPr lang="hr-HR" dirty="0" smtClean="0"/>
          </a:p>
          <a:p>
            <a:r>
              <a:rPr lang="hr-HR" dirty="0"/>
              <a:t>I</a:t>
            </a:r>
            <a:r>
              <a:rPr lang="en-US" dirty="0" smtClean="0"/>
              <a:t>f </a:t>
            </a:r>
            <a:r>
              <a:rPr lang="en-US" dirty="0"/>
              <a:t>a higher court </a:t>
            </a:r>
            <a:r>
              <a:rPr lang="en-US" i="1" dirty="0" smtClean="0"/>
              <a:t>r</a:t>
            </a:r>
            <a:r>
              <a:rPr lang="hr-HR" i="1" dirty="0" smtClean="0"/>
              <a:t>.</a:t>
            </a:r>
            <a:r>
              <a:rPr lang="en-US" i="1" dirty="0" smtClean="0"/>
              <a:t> </a:t>
            </a:r>
            <a:r>
              <a:rPr lang="en-US" i="1" dirty="0"/>
              <a:t>a decision</a:t>
            </a:r>
            <a:r>
              <a:rPr lang="en-US" dirty="0"/>
              <a:t> of a lower court then it changes that decision in </a:t>
            </a:r>
            <a:r>
              <a:rPr lang="en-US" dirty="0" err="1"/>
              <a:t>favour</a:t>
            </a:r>
            <a:r>
              <a:rPr lang="en-US" dirty="0"/>
              <a:t> of the other side in a case (=makes the opposite decision</a:t>
            </a:r>
            <a:r>
              <a:rPr lang="en-US" dirty="0" smtClean="0"/>
              <a:t>)</a:t>
            </a:r>
            <a:endParaRPr lang="hr-HR" dirty="0" smtClean="0"/>
          </a:p>
          <a:p>
            <a:r>
              <a:rPr lang="hr-HR" dirty="0" smtClean="0"/>
              <a:t>reverse</a:t>
            </a:r>
            <a:endParaRPr lang="en-US" dirty="0"/>
          </a:p>
        </p:txBody>
      </p:sp>
    </p:spTree>
    <p:extLst>
      <p:ext uri="{BB962C8B-B14F-4D97-AF65-F5344CB8AC3E}">
        <p14:creationId xmlns:p14="http://schemas.microsoft.com/office/powerpoint/2010/main" val="402736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The vast majority of civil cases tried in court do not have a jury (libel and slander trials are the main exceptions) and the judge hears them on his own, deciding them by finding facts, applying the relevant law to them – and there may be considerable argument about what that law actually is – and then giving a reasoned judgment.</a:t>
            </a:r>
            <a:endParaRPr lang="en-US" dirty="0"/>
          </a:p>
          <a:p>
            <a:endParaRPr lang="en-US" dirty="0"/>
          </a:p>
        </p:txBody>
      </p:sp>
    </p:spTree>
    <p:extLst>
      <p:ext uri="{BB962C8B-B14F-4D97-AF65-F5344CB8AC3E}">
        <p14:creationId xmlns:p14="http://schemas.microsoft.com/office/powerpoint/2010/main" val="3907539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hr-HR" dirty="0"/>
              <a:t> </a:t>
            </a:r>
            <a:r>
              <a:rPr lang="hr-HR" dirty="0" err="1" smtClean="0"/>
              <a:t>Act</a:t>
            </a:r>
            <a:r>
              <a:rPr lang="hr-HR" dirty="0" smtClean="0"/>
              <a:t>, </a:t>
            </a:r>
            <a:r>
              <a:rPr lang="hr-HR" dirty="0" err="1" smtClean="0"/>
              <a:t>Common</a:t>
            </a:r>
            <a:r>
              <a:rPr lang="hr-HR" dirty="0" smtClean="0"/>
              <a:t>,</a:t>
            </a:r>
            <a:r>
              <a:rPr lang="hr-HR" dirty="0"/>
              <a:t> </a:t>
            </a:r>
            <a:r>
              <a:rPr lang="hr-HR" dirty="0" err="1" smtClean="0"/>
              <a:t>crime</a:t>
            </a:r>
            <a:r>
              <a:rPr lang="hr-HR" dirty="0" smtClean="0"/>
              <a:t>, </a:t>
            </a:r>
            <a:r>
              <a:rPr lang="hr-HR" dirty="0" err="1" smtClean="0"/>
              <a:t>customs</a:t>
            </a:r>
            <a:r>
              <a:rPr lang="hr-HR" dirty="0" smtClean="0"/>
              <a:t>, </a:t>
            </a:r>
            <a:r>
              <a:rPr lang="hr-HR" dirty="0" err="1" smtClean="0"/>
              <a:t>judicial</a:t>
            </a:r>
            <a:r>
              <a:rPr lang="hr-HR" dirty="0" smtClean="0"/>
              <a:t>, statute,  </a:t>
            </a:r>
            <a:r>
              <a:rPr lang="hr-HR" dirty="0" err="1" smtClean="0"/>
              <a:t>unwritten</a:t>
            </a:r>
            <a:endParaRPr lang="en-US" dirty="0"/>
          </a:p>
        </p:txBody>
      </p:sp>
      <p:sp>
        <p:nvSpPr>
          <p:cNvPr id="3" name="Content Placeholder 2"/>
          <p:cNvSpPr>
            <a:spLocks noGrp="1"/>
          </p:cNvSpPr>
          <p:nvPr>
            <p:ph idx="1"/>
          </p:nvPr>
        </p:nvSpPr>
        <p:spPr/>
        <p:txBody>
          <a:bodyPr/>
          <a:lstStyle/>
          <a:p>
            <a:r>
              <a:rPr lang="hr-HR" dirty="0" smtClean="0"/>
              <a:t>____________ </a:t>
            </a:r>
            <a:r>
              <a:rPr lang="hr-HR" dirty="0" err="1"/>
              <a:t>law</a:t>
            </a:r>
            <a:r>
              <a:rPr lang="hr-HR" dirty="0"/>
              <a:t> </a:t>
            </a:r>
            <a:r>
              <a:rPr lang="hr-HR" dirty="0" err="1"/>
              <a:t>is</a:t>
            </a:r>
            <a:r>
              <a:rPr lang="hr-HR" dirty="0"/>
              <a:t> </a:t>
            </a:r>
            <a:r>
              <a:rPr lang="hr-HR" dirty="0" err="1"/>
              <a:t>the</a:t>
            </a:r>
            <a:r>
              <a:rPr lang="hr-HR" dirty="0"/>
              <a:t> </a:t>
            </a:r>
            <a:r>
              <a:rPr lang="hr-HR" dirty="0" err="1"/>
              <a:t>basis</a:t>
            </a:r>
            <a:r>
              <a:rPr lang="hr-HR" dirty="0"/>
              <a:t> </a:t>
            </a:r>
            <a:r>
              <a:rPr lang="hr-HR" dirty="0" err="1"/>
              <a:t>of</a:t>
            </a:r>
            <a:r>
              <a:rPr lang="hr-HR" dirty="0"/>
              <a:t> English </a:t>
            </a:r>
            <a:r>
              <a:rPr lang="hr-HR" dirty="0" err="1"/>
              <a:t>law</a:t>
            </a:r>
            <a:r>
              <a:rPr lang="hr-HR" dirty="0"/>
              <a:t> </a:t>
            </a:r>
            <a:r>
              <a:rPr lang="hr-HR" dirty="0" err="1"/>
              <a:t>today</a:t>
            </a:r>
            <a:r>
              <a:rPr lang="hr-HR" dirty="0"/>
              <a:t>; </a:t>
            </a:r>
            <a:r>
              <a:rPr lang="hr-HR" dirty="0" err="1"/>
              <a:t>it</a:t>
            </a:r>
            <a:r>
              <a:rPr lang="hr-HR" dirty="0"/>
              <a:t> </a:t>
            </a:r>
            <a:r>
              <a:rPr lang="hr-HR" dirty="0" err="1"/>
              <a:t>is</a:t>
            </a:r>
            <a:r>
              <a:rPr lang="hr-HR" dirty="0"/>
              <a:t> </a:t>
            </a:r>
            <a:r>
              <a:rPr lang="hr-HR" dirty="0" smtClean="0"/>
              <a:t>___________ </a:t>
            </a:r>
            <a:r>
              <a:rPr lang="hr-HR" dirty="0" err="1"/>
              <a:t>law</a:t>
            </a:r>
            <a:r>
              <a:rPr lang="hr-HR" dirty="0"/>
              <a:t> </a:t>
            </a:r>
            <a:r>
              <a:rPr lang="hr-HR" dirty="0" err="1"/>
              <a:t>that</a:t>
            </a:r>
            <a:r>
              <a:rPr lang="hr-HR" dirty="0"/>
              <a:t> </a:t>
            </a:r>
            <a:r>
              <a:rPr lang="hr-HR" dirty="0" err="1"/>
              <a:t>developed</a:t>
            </a:r>
            <a:r>
              <a:rPr lang="hr-HR" dirty="0"/>
              <a:t> </a:t>
            </a:r>
            <a:r>
              <a:rPr lang="hr-HR" dirty="0" err="1"/>
              <a:t>from</a:t>
            </a:r>
            <a:r>
              <a:rPr lang="hr-HR" dirty="0"/>
              <a:t> </a:t>
            </a:r>
            <a:r>
              <a:rPr lang="hr-HR" dirty="0" smtClean="0"/>
              <a:t>__________ </a:t>
            </a:r>
            <a:r>
              <a:rPr lang="hr-HR" dirty="0" err="1"/>
              <a:t>and</a:t>
            </a:r>
            <a:r>
              <a:rPr lang="hr-HR" dirty="0"/>
              <a:t> </a:t>
            </a:r>
            <a:r>
              <a:rPr lang="hr-HR" dirty="0" err="1" smtClean="0"/>
              <a:t>judicial</a:t>
            </a:r>
            <a:r>
              <a:rPr lang="hr-HR" dirty="0" smtClean="0"/>
              <a:t> </a:t>
            </a:r>
            <a:r>
              <a:rPr lang="hr-HR" dirty="0" err="1"/>
              <a:t>decisions</a:t>
            </a:r>
            <a:r>
              <a:rPr lang="hr-HR" dirty="0"/>
              <a:t>. </a:t>
            </a:r>
            <a:r>
              <a:rPr lang="hr-HR" dirty="0" err="1"/>
              <a:t>The</a:t>
            </a:r>
            <a:r>
              <a:rPr lang="hr-HR" dirty="0"/>
              <a:t> </a:t>
            </a:r>
            <a:r>
              <a:rPr lang="hr-HR" dirty="0" err="1"/>
              <a:t>phrase</a:t>
            </a:r>
            <a:r>
              <a:rPr lang="hr-HR" dirty="0"/>
              <a:t> ‘</a:t>
            </a:r>
            <a:r>
              <a:rPr lang="hr-HR" dirty="0" err="1"/>
              <a:t>common</a:t>
            </a:r>
            <a:r>
              <a:rPr lang="hr-HR" dirty="0"/>
              <a:t> </a:t>
            </a:r>
            <a:r>
              <a:rPr lang="hr-HR" dirty="0" err="1"/>
              <a:t>law</a:t>
            </a:r>
            <a:r>
              <a:rPr lang="hr-HR" dirty="0"/>
              <a:t>’ </a:t>
            </a:r>
            <a:r>
              <a:rPr lang="hr-HR" dirty="0" err="1"/>
              <a:t>is</a:t>
            </a:r>
            <a:r>
              <a:rPr lang="hr-HR" dirty="0"/>
              <a:t> </a:t>
            </a:r>
            <a:r>
              <a:rPr lang="hr-HR" dirty="0" err="1"/>
              <a:t>still</a:t>
            </a:r>
            <a:r>
              <a:rPr lang="hr-HR" dirty="0"/>
              <a:t> </a:t>
            </a:r>
            <a:r>
              <a:rPr lang="hr-HR" dirty="0" err="1"/>
              <a:t>used</a:t>
            </a:r>
            <a:r>
              <a:rPr lang="hr-HR" dirty="0"/>
              <a:t> to </a:t>
            </a:r>
            <a:r>
              <a:rPr lang="hr-HR" dirty="0" err="1" smtClean="0"/>
              <a:t>distinguish</a:t>
            </a:r>
            <a:r>
              <a:rPr lang="hr-HR" dirty="0" smtClean="0"/>
              <a:t> </a:t>
            </a:r>
            <a:r>
              <a:rPr lang="hr-HR" dirty="0" err="1"/>
              <a:t>laws</a:t>
            </a:r>
            <a:r>
              <a:rPr lang="hr-HR" dirty="0"/>
              <a:t> </a:t>
            </a:r>
            <a:r>
              <a:rPr lang="hr-HR" dirty="0" err="1"/>
              <a:t>that</a:t>
            </a:r>
            <a:r>
              <a:rPr lang="hr-HR" dirty="0"/>
              <a:t> </a:t>
            </a:r>
            <a:r>
              <a:rPr lang="hr-HR" dirty="0" err="1"/>
              <a:t>have</a:t>
            </a:r>
            <a:r>
              <a:rPr lang="hr-HR" dirty="0"/>
              <a:t> </a:t>
            </a:r>
            <a:r>
              <a:rPr lang="hr-HR" dirty="0" err="1"/>
              <a:t>been</a:t>
            </a:r>
            <a:r>
              <a:rPr lang="hr-HR" dirty="0"/>
              <a:t> </a:t>
            </a:r>
            <a:r>
              <a:rPr lang="hr-HR" dirty="0" err="1"/>
              <a:t>developed</a:t>
            </a:r>
            <a:r>
              <a:rPr lang="hr-HR" dirty="0"/>
              <a:t> </a:t>
            </a:r>
            <a:r>
              <a:rPr lang="hr-HR" dirty="0" err="1"/>
              <a:t>by</a:t>
            </a:r>
            <a:r>
              <a:rPr lang="hr-HR" dirty="0"/>
              <a:t> </a:t>
            </a:r>
            <a:r>
              <a:rPr lang="hr-HR" dirty="0" smtClean="0"/>
              <a:t>______________</a:t>
            </a:r>
            <a:r>
              <a:rPr lang="hr-HR" dirty="0" err="1" smtClean="0"/>
              <a:t>decisions</a:t>
            </a:r>
            <a:r>
              <a:rPr lang="hr-HR" dirty="0"/>
              <a:t>, </a:t>
            </a:r>
            <a:r>
              <a:rPr lang="hr-HR" dirty="0" err="1"/>
              <a:t>from</a:t>
            </a:r>
            <a:r>
              <a:rPr lang="hr-HR" dirty="0"/>
              <a:t> </a:t>
            </a:r>
            <a:r>
              <a:rPr lang="hr-HR" dirty="0" err="1"/>
              <a:t>laws</a:t>
            </a:r>
            <a:r>
              <a:rPr lang="hr-HR" dirty="0"/>
              <a:t> </a:t>
            </a:r>
            <a:r>
              <a:rPr lang="hr-HR" dirty="0" err="1"/>
              <a:t>that</a:t>
            </a:r>
            <a:r>
              <a:rPr lang="hr-HR" dirty="0"/>
              <a:t> </a:t>
            </a:r>
            <a:r>
              <a:rPr lang="hr-HR" dirty="0" err="1"/>
              <a:t>have</a:t>
            </a:r>
            <a:r>
              <a:rPr lang="hr-HR" dirty="0"/>
              <a:t> </a:t>
            </a:r>
            <a:r>
              <a:rPr lang="hr-HR" dirty="0" err="1"/>
              <a:t>been</a:t>
            </a:r>
            <a:r>
              <a:rPr lang="hr-HR" dirty="0"/>
              <a:t> </a:t>
            </a:r>
            <a:r>
              <a:rPr lang="hr-HR" dirty="0" err="1"/>
              <a:t>created</a:t>
            </a:r>
            <a:r>
              <a:rPr lang="hr-HR" dirty="0"/>
              <a:t> </a:t>
            </a:r>
            <a:r>
              <a:rPr lang="hr-HR" dirty="0" err="1"/>
              <a:t>by</a:t>
            </a:r>
            <a:r>
              <a:rPr lang="hr-HR" dirty="0"/>
              <a:t> </a:t>
            </a:r>
            <a:r>
              <a:rPr lang="hr-HR" dirty="0" smtClean="0"/>
              <a:t>________ </a:t>
            </a:r>
            <a:r>
              <a:rPr lang="hr-HR" dirty="0" err="1"/>
              <a:t>or</a:t>
            </a:r>
            <a:r>
              <a:rPr lang="hr-HR" dirty="0"/>
              <a:t> </a:t>
            </a:r>
            <a:r>
              <a:rPr lang="hr-HR" dirty="0" err="1"/>
              <a:t>other</a:t>
            </a:r>
            <a:r>
              <a:rPr lang="hr-HR" dirty="0"/>
              <a:t> </a:t>
            </a:r>
            <a:r>
              <a:rPr lang="hr-HR" dirty="0" err="1"/>
              <a:t>legislation</a:t>
            </a:r>
            <a:r>
              <a:rPr lang="hr-HR" dirty="0"/>
              <a:t>. For </a:t>
            </a:r>
            <a:r>
              <a:rPr lang="hr-HR" dirty="0" err="1"/>
              <a:t>example</a:t>
            </a:r>
            <a:r>
              <a:rPr lang="hr-HR" dirty="0"/>
              <a:t>, </a:t>
            </a:r>
            <a:r>
              <a:rPr lang="hr-HR" dirty="0" err="1"/>
              <a:t>murder</a:t>
            </a:r>
            <a:r>
              <a:rPr lang="hr-HR" dirty="0"/>
              <a:t> </a:t>
            </a:r>
            <a:r>
              <a:rPr lang="hr-HR" dirty="0" err="1"/>
              <a:t>is</a:t>
            </a:r>
            <a:r>
              <a:rPr lang="hr-HR" dirty="0"/>
              <a:t> a </a:t>
            </a:r>
            <a:r>
              <a:rPr lang="hr-HR" dirty="0" err="1"/>
              <a:t>common</a:t>
            </a:r>
            <a:r>
              <a:rPr lang="hr-HR" dirty="0"/>
              <a:t> </a:t>
            </a:r>
            <a:r>
              <a:rPr lang="hr-HR" dirty="0" err="1"/>
              <a:t>law</a:t>
            </a:r>
            <a:r>
              <a:rPr lang="hr-HR" dirty="0"/>
              <a:t> </a:t>
            </a:r>
            <a:r>
              <a:rPr lang="hr-HR" dirty="0" smtClean="0"/>
              <a:t>__________ </a:t>
            </a:r>
            <a:r>
              <a:rPr lang="hr-HR" dirty="0" err="1"/>
              <a:t>while</a:t>
            </a:r>
            <a:r>
              <a:rPr lang="hr-HR" dirty="0"/>
              <a:t> </a:t>
            </a:r>
            <a:r>
              <a:rPr lang="hr-HR" dirty="0" err="1"/>
              <a:t>theft</a:t>
            </a:r>
            <a:r>
              <a:rPr lang="hr-HR" dirty="0"/>
              <a:t> </a:t>
            </a:r>
            <a:r>
              <a:rPr lang="hr-HR" dirty="0" err="1"/>
              <a:t>is</a:t>
            </a:r>
            <a:r>
              <a:rPr lang="hr-HR" dirty="0"/>
              <a:t> a </a:t>
            </a:r>
            <a:r>
              <a:rPr lang="hr-HR" dirty="0" err="1"/>
              <a:t>statutory</a:t>
            </a:r>
            <a:r>
              <a:rPr lang="hr-HR" dirty="0"/>
              <a:t> </a:t>
            </a:r>
            <a:r>
              <a:rPr lang="hr-HR" dirty="0" err="1" smtClean="0"/>
              <a:t>crime</a:t>
            </a:r>
            <a:r>
              <a:rPr lang="hr-HR" dirty="0"/>
              <a:t>. </a:t>
            </a:r>
            <a:r>
              <a:rPr lang="hr-HR" dirty="0" err="1"/>
              <a:t>This</a:t>
            </a:r>
            <a:r>
              <a:rPr lang="hr-HR" dirty="0"/>
              <a:t> </a:t>
            </a:r>
            <a:r>
              <a:rPr lang="hr-HR" dirty="0" err="1"/>
              <a:t>means</a:t>
            </a:r>
            <a:r>
              <a:rPr lang="hr-HR" dirty="0"/>
              <a:t> </a:t>
            </a:r>
            <a:r>
              <a:rPr lang="hr-HR" dirty="0" err="1"/>
              <a:t>that</a:t>
            </a:r>
            <a:r>
              <a:rPr lang="hr-HR" dirty="0"/>
              <a:t> </a:t>
            </a:r>
            <a:r>
              <a:rPr lang="hr-HR" dirty="0" err="1"/>
              <a:t>murder</a:t>
            </a:r>
            <a:r>
              <a:rPr lang="hr-HR" dirty="0"/>
              <a:t> </a:t>
            </a:r>
            <a:r>
              <a:rPr lang="hr-HR" dirty="0" err="1"/>
              <a:t>has</a:t>
            </a:r>
            <a:r>
              <a:rPr lang="hr-HR" dirty="0"/>
              <a:t> </a:t>
            </a:r>
            <a:r>
              <a:rPr lang="hr-HR" dirty="0" err="1"/>
              <a:t>never</a:t>
            </a:r>
            <a:r>
              <a:rPr lang="hr-HR" dirty="0"/>
              <a:t> </a:t>
            </a:r>
            <a:r>
              <a:rPr lang="hr-HR" dirty="0" err="1"/>
              <a:t>been</a:t>
            </a:r>
            <a:r>
              <a:rPr lang="hr-HR" dirty="0"/>
              <a:t> </a:t>
            </a:r>
            <a:r>
              <a:rPr lang="hr-HR" dirty="0" err="1" smtClean="0"/>
              <a:t>defined</a:t>
            </a:r>
            <a:r>
              <a:rPr lang="hr-HR" dirty="0" smtClean="0"/>
              <a:t> </a:t>
            </a:r>
            <a:r>
              <a:rPr lang="hr-HR" dirty="0" err="1"/>
              <a:t>in</a:t>
            </a:r>
            <a:r>
              <a:rPr lang="hr-HR" dirty="0"/>
              <a:t> </a:t>
            </a:r>
            <a:r>
              <a:rPr lang="hr-HR" dirty="0" err="1"/>
              <a:t>any</a:t>
            </a:r>
            <a:r>
              <a:rPr lang="hr-HR" dirty="0"/>
              <a:t> </a:t>
            </a:r>
            <a:r>
              <a:rPr lang="hr-HR" dirty="0" smtClean="0"/>
              <a:t>________</a:t>
            </a:r>
            <a:r>
              <a:rPr lang="hr-HR" dirty="0" err="1" smtClean="0"/>
              <a:t>of</a:t>
            </a:r>
            <a:r>
              <a:rPr lang="hr-HR" dirty="0" smtClean="0"/>
              <a:t> </a:t>
            </a:r>
            <a:r>
              <a:rPr lang="hr-HR" dirty="0" err="1"/>
              <a:t>Parliament</a:t>
            </a:r>
            <a:r>
              <a:rPr lang="hr-HR" dirty="0"/>
              <a:t>, but </a:t>
            </a:r>
            <a:r>
              <a:rPr lang="hr-HR" dirty="0" err="1"/>
              <a:t>theft</a:t>
            </a:r>
            <a:r>
              <a:rPr lang="hr-HR" dirty="0"/>
              <a:t> </a:t>
            </a:r>
            <a:r>
              <a:rPr lang="hr-HR" dirty="0" err="1"/>
              <a:t>is</a:t>
            </a:r>
            <a:r>
              <a:rPr lang="hr-HR" dirty="0"/>
              <a:t> </a:t>
            </a:r>
            <a:r>
              <a:rPr lang="hr-HR" dirty="0" err="1"/>
              <a:t>now</a:t>
            </a:r>
            <a:r>
              <a:rPr lang="hr-HR" dirty="0"/>
              <a:t> </a:t>
            </a:r>
            <a:r>
              <a:rPr lang="hr-HR" dirty="0" err="1"/>
              <a:t>defined</a:t>
            </a:r>
            <a:r>
              <a:rPr lang="hr-HR" dirty="0"/>
              <a:t> </a:t>
            </a:r>
            <a:r>
              <a:rPr lang="hr-HR" dirty="0" err="1"/>
              <a:t>by</a:t>
            </a:r>
            <a:r>
              <a:rPr lang="hr-HR" dirty="0"/>
              <a:t> </a:t>
            </a:r>
            <a:r>
              <a:rPr lang="hr-HR" dirty="0" err="1"/>
              <a:t>the</a:t>
            </a:r>
            <a:r>
              <a:rPr lang="hr-HR" dirty="0"/>
              <a:t> </a:t>
            </a:r>
            <a:r>
              <a:rPr lang="hr-HR" dirty="0" err="1"/>
              <a:t>Theft</a:t>
            </a:r>
            <a:r>
              <a:rPr lang="hr-HR" dirty="0"/>
              <a:t> </a:t>
            </a:r>
            <a:r>
              <a:rPr lang="hr-HR" dirty="0" err="1"/>
              <a:t>Act</a:t>
            </a:r>
            <a:r>
              <a:rPr lang="hr-HR" dirty="0"/>
              <a:t> 1968.</a:t>
            </a:r>
            <a:endParaRPr lang="en-US" dirty="0"/>
          </a:p>
          <a:p>
            <a:endParaRPr lang="en-US" dirty="0"/>
          </a:p>
        </p:txBody>
      </p:sp>
    </p:spTree>
    <p:extLst>
      <p:ext uri="{BB962C8B-B14F-4D97-AF65-F5344CB8AC3E}">
        <p14:creationId xmlns:p14="http://schemas.microsoft.com/office/powerpoint/2010/main" val="14612558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It is not the entire decision of a judge which creates a binding precedent. When a judgment is </a:t>
            </a:r>
            <a:r>
              <a:rPr lang="en-GB" dirty="0" smtClean="0"/>
              <a:t>delivered</a:t>
            </a:r>
            <a:r>
              <a:rPr lang="hr-HR" dirty="0" smtClean="0"/>
              <a:t>,</a:t>
            </a:r>
            <a:r>
              <a:rPr lang="en-GB" dirty="0" smtClean="0"/>
              <a:t> </a:t>
            </a:r>
            <a:r>
              <a:rPr lang="en-GB" dirty="0"/>
              <a:t>the judge will give the reason for his decision </a:t>
            </a:r>
            <a:r>
              <a:rPr lang="en-GB" dirty="0" smtClean="0"/>
              <a:t>and </a:t>
            </a:r>
            <a:r>
              <a:rPr lang="en-GB" dirty="0"/>
              <a:t>it is this principle which must be followed in future cases. Thus, only the principles of law that are essential to the decision are in </a:t>
            </a:r>
            <a:r>
              <a:rPr lang="en-GB" i="1" dirty="0"/>
              <a:t>the ratio </a:t>
            </a:r>
            <a:r>
              <a:rPr lang="en-GB" i="1" dirty="0" err="1"/>
              <a:t>decidendi</a:t>
            </a:r>
            <a:r>
              <a:rPr lang="en-GB" dirty="0"/>
              <a:t> ('reason for deciding'). Judges sometimes make general comments in the course of their judgment to explain a particular point. Remarks made "by the way</a:t>
            </a:r>
            <a:r>
              <a:rPr lang="en-GB" dirty="0" smtClean="0"/>
              <a:t>“</a:t>
            </a:r>
            <a:r>
              <a:rPr lang="hr-HR" dirty="0" smtClean="0"/>
              <a:t> </a:t>
            </a:r>
            <a:r>
              <a:rPr lang="en-GB" dirty="0" smtClean="0"/>
              <a:t>are </a:t>
            </a:r>
            <a:r>
              <a:rPr lang="en-GB" dirty="0"/>
              <a:t>known as </a:t>
            </a:r>
            <a:r>
              <a:rPr lang="en-GB" i="1" dirty="0"/>
              <a:t>obiter dicta </a:t>
            </a:r>
            <a:r>
              <a:rPr lang="en-GB" dirty="0"/>
              <a:t>and are </a:t>
            </a:r>
            <a:r>
              <a:rPr lang="en-GB" dirty="0" smtClean="0"/>
              <a:t>not </a:t>
            </a:r>
            <a:r>
              <a:rPr lang="en-GB" dirty="0"/>
              <a:t>binding precedent.  </a:t>
            </a:r>
            <a:endParaRPr lang="en-US" dirty="0"/>
          </a:p>
          <a:p>
            <a:endParaRPr lang="en-US" dirty="0"/>
          </a:p>
        </p:txBody>
      </p:sp>
    </p:spTree>
    <p:extLst>
      <p:ext uri="{BB962C8B-B14F-4D97-AF65-F5344CB8AC3E}">
        <p14:creationId xmlns:p14="http://schemas.microsoft.com/office/powerpoint/2010/main" val="2092073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pPr lvl="0"/>
            <a:r>
              <a:rPr lang="hr-HR" dirty="0" smtClean="0"/>
              <a:t>1. </a:t>
            </a:r>
            <a:r>
              <a:rPr lang="en-GB" dirty="0" smtClean="0"/>
              <a:t>What </a:t>
            </a:r>
            <a:r>
              <a:rPr lang="en-GB" dirty="0"/>
              <a:t>does </a:t>
            </a:r>
            <a:r>
              <a:rPr lang="hr-HR" dirty="0" smtClean="0"/>
              <a:t>UK </a:t>
            </a:r>
            <a:r>
              <a:rPr lang="en-GB" dirty="0" smtClean="0"/>
              <a:t>Parliament </a:t>
            </a:r>
            <a:r>
              <a:rPr lang="en-GB" dirty="0"/>
              <a:t>consist of?</a:t>
            </a:r>
            <a:endParaRPr lang="en-US" dirty="0"/>
          </a:p>
          <a:p>
            <a:pPr lvl="0"/>
            <a:r>
              <a:rPr lang="hr-HR" dirty="0" smtClean="0"/>
              <a:t>2. </a:t>
            </a:r>
            <a:r>
              <a:rPr lang="en-GB" dirty="0" smtClean="0"/>
              <a:t>What </a:t>
            </a:r>
            <a:r>
              <a:rPr lang="en-GB" dirty="0"/>
              <a:t>are main functions of </a:t>
            </a:r>
            <a:r>
              <a:rPr lang="en-GB" dirty="0" smtClean="0"/>
              <a:t>Parliament?</a:t>
            </a:r>
            <a:endParaRPr lang="en-US" dirty="0"/>
          </a:p>
          <a:p>
            <a:pPr lvl="0"/>
            <a:r>
              <a:rPr lang="hr-HR" dirty="0" smtClean="0"/>
              <a:t>3. </a:t>
            </a:r>
            <a:r>
              <a:rPr lang="en-GB" dirty="0" smtClean="0"/>
              <a:t>Who </a:t>
            </a:r>
            <a:r>
              <a:rPr lang="en-GB" dirty="0"/>
              <a:t>can become a member of the House of Commons?</a:t>
            </a:r>
            <a:endParaRPr lang="en-US" dirty="0"/>
          </a:p>
          <a:p>
            <a:pPr lvl="0"/>
            <a:r>
              <a:rPr lang="hr-HR" dirty="0" smtClean="0"/>
              <a:t>4. </a:t>
            </a:r>
            <a:r>
              <a:rPr lang="en-GB" dirty="0" smtClean="0"/>
              <a:t>Who </a:t>
            </a:r>
            <a:r>
              <a:rPr lang="en-GB" dirty="0"/>
              <a:t>are members of the House of Lords?</a:t>
            </a:r>
            <a:endParaRPr lang="en-US" dirty="0"/>
          </a:p>
          <a:p>
            <a:endParaRPr lang="en-US" dirty="0"/>
          </a:p>
        </p:txBody>
      </p:sp>
    </p:spTree>
    <p:extLst>
      <p:ext uri="{BB962C8B-B14F-4D97-AF65-F5344CB8AC3E}">
        <p14:creationId xmlns:p14="http://schemas.microsoft.com/office/powerpoint/2010/main" val="17139262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hr-HR" altLang="sr-Latn-RS" smtClean="0"/>
              <a:t>Answer the following:</a:t>
            </a:r>
            <a:endParaRPr lang="en-US" altLang="sr-Latn-RS" smtClean="0"/>
          </a:p>
        </p:txBody>
      </p:sp>
      <p:sp>
        <p:nvSpPr>
          <p:cNvPr id="47107" name="Content Placeholder 2"/>
          <p:cNvSpPr>
            <a:spLocks noGrp="1"/>
          </p:cNvSpPr>
          <p:nvPr>
            <p:ph idx="1"/>
          </p:nvPr>
        </p:nvSpPr>
        <p:spPr/>
        <p:txBody>
          <a:bodyPr/>
          <a:lstStyle/>
          <a:p>
            <a:r>
              <a:rPr lang="hr-HR" altLang="sr-Latn-RS" dirty="0" smtClean="0"/>
              <a:t>5. </a:t>
            </a:r>
            <a:r>
              <a:rPr lang="en-GB" altLang="sr-Latn-RS" dirty="0" smtClean="0"/>
              <a:t>What </a:t>
            </a:r>
            <a:r>
              <a:rPr lang="en-GB" altLang="sr-Latn-RS" dirty="0" smtClean="0"/>
              <a:t>is the UK divided into?</a:t>
            </a:r>
            <a:endParaRPr lang="hr-HR" altLang="sr-Latn-RS" dirty="0" smtClean="0"/>
          </a:p>
          <a:p>
            <a:r>
              <a:rPr lang="hr-HR" altLang="sr-Latn-RS" dirty="0" smtClean="0"/>
              <a:t>6. </a:t>
            </a:r>
            <a:r>
              <a:rPr lang="en-GB" altLang="sr-Latn-RS" dirty="0" smtClean="0"/>
              <a:t>What </a:t>
            </a:r>
            <a:r>
              <a:rPr lang="en-GB" altLang="sr-Latn-RS" dirty="0" smtClean="0"/>
              <a:t>kind of a body is the House of Commons?</a:t>
            </a:r>
            <a:endParaRPr lang="hr-HR" altLang="sr-Latn-RS" dirty="0" smtClean="0"/>
          </a:p>
          <a:p>
            <a:r>
              <a:rPr lang="hr-HR" altLang="sr-Latn-RS" dirty="0" smtClean="0"/>
              <a:t>7. </a:t>
            </a:r>
            <a:r>
              <a:rPr lang="en-GB" altLang="sr-Latn-RS" dirty="0" smtClean="0"/>
              <a:t>What </a:t>
            </a:r>
            <a:r>
              <a:rPr lang="en-GB" altLang="sr-Latn-RS" dirty="0" smtClean="0"/>
              <a:t>happens if an MP dies or retires?</a:t>
            </a:r>
            <a:endParaRPr lang="hr-HR" altLang="sr-Latn-RS" dirty="0" smtClean="0"/>
          </a:p>
          <a:p>
            <a:r>
              <a:rPr lang="hr-HR" altLang="sr-Latn-RS" dirty="0" smtClean="0"/>
              <a:t>8. </a:t>
            </a:r>
            <a:r>
              <a:rPr lang="en-GB" altLang="sr-Latn-RS" dirty="0" smtClean="0"/>
              <a:t>Which </a:t>
            </a:r>
            <a:r>
              <a:rPr lang="en-GB" altLang="sr-Latn-RS" dirty="0" smtClean="0"/>
              <a:t>are main political parties in the UK?</a:t>
            </a:r>
            <a:endParaRPr lang="hr-HR" altLang="sr-Latn-RS" dirty="0" smtClean="0"/>
          </a:p>
          <a:p>
            <a:r>
              <a:rPr lang="hr-HR" altLang="sr-Latn-RS" dirty="0" smtClean="0"/>
              <a:t>9. </a:t>
            </a:r>
            <a:r>
              <a:rPr lang="en-GB" altLang="sr-Latn-RS" dirty="0" smtClean="0"/>
              <a:t>What </a:t>
            </a:r>
            <a:r>
              <a:rPr lang="en-GB" altLang="sr-Latn-RS" dirty="0" smtClean="0"/>
              <a:t>are life peers?</a:t>
            </a:r>
            <a:endParaRPr lang="hr-HR" altLang="sr-Latn-RS" dirty="0" smtClean="0"/>
          </a:p>
        </p:txBody>
      </p:sp>
    </p:spTree>
    <p:extLst>
      <p:ext uri="{BB962C8B-B14F-4D97-AF65-F5344CB8AC3E}">
        <p14:creationId xmlns:p14="http://schemas.microsoft.com/office/powerpoint/2010/main" val="19203982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hr-HR" altLang="sr-Latn-RS" smtClean="0"/>
              <a:t>Answer the following</a:t>
            </a:r>
            <a:endParaRPr lang="en-US" altLang="sr-Latn-RS" smtClean="0"/>
          </a:p>
        </p:txBody>
      </p:sp>
      <p:sp>
        <p:nvSpPr>
          <p:cNvPr id="48131" name="Content Placeholder 2"/>
          <p:cNvSpPr>
            <a:spLocks noGrp="1"/>
          </p:cNvSpPr>
          <p:nvPr>
            <p:ph idx="1"/>
          </p:nvPr>
        </p:nvSpPr>
        <p:spPr/>
        <p:txBody>
          <a:bodyPr/>
          <a:lstStyle/>
          <a:p>
            <a:r>
              <a:rPr lang="hr-HR" altLang="sr-Latn-RS" dirty="0" smtClean="0"/>
              <a:t>6. </a:t>
            </a:r>
            <a:r>
              <a:rPr lang="en-GB" altLang="sr-Latn-RS" dirty="0" smtClean="0"/>
              <a:t>What </a:t>
            </a:r>
            <a:r>
              <a:rPr lang="en-GB" altLang="sr-Latn-RS" dirty="0" smtClean="0"/>
              <a:t>are the functions of the monarch in Parliament?</a:t>
            </a:r>
            <a:endParaRPr lang="hr-HR" altLang="sr-Latn-RS" dirty="0" smtClean="0"/>
          </a:p>
          <a:p>
            <a:r>
              <a:rPr lang="hr-HR" altLang="sr-Latn-RS" dirty="0" smtClean="0"/>
              <a:t>7. </a:t>
            </a:r>
            <a:r>
              <a:rPr lang="en-GB" altLang="sr-Latn-RS" dirty="0" smtClean="0"/>
              <a:t>What </a:t>
            </a:r>
            <a:r>
              <a:rPr lang="en-GB" altLang="sr-Latn-RS" dirty="0" smtClean="0"/>
              <a:t>does it mean that a constitution is unwritten?</a:t>
            </a:r>
            <a:endParaRPr lang="hr-HR" altLang="sr-Latn-RS" dirty="0" smtClean="0"/>
          </a:p>
          <a:p>
            <a:r>
              <a:rPr lang="hr-HR" altLang="sr-Latn-RS" dirty="0" smtClean="0"/>
              <a:t>8. </a:t>
            </a:r>
            <a:r>
              <a:rPr lang="en-GB" altLang="sr-Latn-RS" dirty="0" smtClean="0"/>
              <a:t>Can </a:t>
            </a:r>
            <a:r>
              <a:rPr lang="en-GB" altLang="sr-Latn-RS" dirty="0" smtClean="0"/>
              <a:t>Parliament repeal any law?</a:t>
            </a:r>
            <a:endParaRPr lang="hr-HR" altLang="sr-Latn-RS" dirty="0" smtClean="0"/>
          </a:p>
          <a:p>
            <a:r>
              <a:rPr lang="hr-HR" altLang="sr-Latn-RS" dirty="0" smtClean="0"/>
              <a:t>9. </a:t>
            </a:r>
            <a:r>
              <a:rPr lang="en-GB" altLang="sr-Latn-RS" dirty="0" smtClean="0"/>
              <a:t>Can </a:t>
            </a:r>
            <a:r>
              <a:rPr lang="en-GB" altLang="sr-Latn-RS" dirty="0" smtClean="0"/>
              <a:t>courts overrule laws passed by Parliament?</a:t>
            </a:r>
            <a:endParaRPr lang="hr-HR" altLang="sr-Latn-RS" dirty="0" smtClean="0"/>
          </a:p>
          <a:p>
            <a:r>
              <a:rPr lang="hr-HR" altLang="sr-Latn-RS" dirty="0" smtClean="0"/>
              <a:t>10. </a:t>
            </a:r>
            <a:r>
              <a:rPr lang="en-GB" altLang="sr-Latn-RS" dirty="0" smtClean="0"/>
              <a:t>When </a:t>
            </a:r>
            <a:r>
              <a:rPr lang="en-GB" altLang="sr-Latn-RS" dirty="0" smtClean="0"/>
              <a:t>was the Supreme Court of the UK established?</a:t>
            </a:r>
            <a:endParaRPr lang="hr-HR" altLang="sr-Latn-RS" dirty="0" smtClean="0"/>
          </a:p>
          <a:p>
            <a:endParaRPr lang="en-US" altLang="sr-Latn-RS" dirty="0" smtClean="0"/>
          </a:p>
          <a:p>
            <a:endParaRPr lang="en-US" altLang="sr-Latn-RS" dirty="0" smtClean="0"/>
          </a:p>
        </p:txBody>
      </p:sp>
    </p:spTree>
    <p:extLst>
      <p:ext uri="{BB962C8B-B14F-4D97-AF65-F5344CB8AC3E}">
        <p14:creationId xmlns:p14="http://schemas.microsoft.com/office/powerpoint/2010/main" val="271795259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Act</a:t>
            </a:r>
            <a:r>
              <a:rPr lang="hr-HR" dirty="0" smtClean="0"/>
              <a:t>, Bill,</a:t>
            </a:r>
            <a:r>
              <a:rPr lang="hr-HR" dirty="0"/>
              <a:t> </a:t>
            </a:r>
            <a:r>
              <a:rPr lang="hr-HR" dirty="0" err="1" smtClean="0"/>
              <a:t>Constitutional</a:t>
            </a:r>
            <a:r>
              <a:rPr lang="hr-HR" dirty="0" smtClean="0"/>
              <a:t>, </a:t>
            </a:r>
            <a:r>
              <a:rPr lang="hr-HR" dirty="0" err="1" smtClean="0"/>
              <a:t>Criminal</a:t>
            </a:r>
            <a:r>
              <a:rPr lang="hr-HR" dirty="0" smtClean="0"/>
              <a:t>, </a:t>
            </a:r>
            <a:r>
              <a:rPr lang="hr-HR" dirty="0" err="1" smtClean="0"/>
              <a:t>Government</a:t>
            </a:r>
            <a:r>
              <a:rPr lang="hr-HR" dirty="0" smtClean="0"/>
              <a:t>, </a:t>
            </a:r>
            <a:r>
              <a:rPr lang="hr-HR" dirty="0" err="1" smtClean="0"/>
              <a:t>public</a:t>
            </a:r>
            <a:r>
              <a:rPr lang="hr-HR" dirty="0" smtClean="0"/>
              <a:t>, </a:t>
            </a:r>
            <a:r>
              <a:rPr lang="hr-HR" dirty="0" err="1" smtClean="0"/>
              <a:t>section</a:t>
            </a:r>
            <a:endParaRPr lang="en-US" dirty="0"/>
          </a:p>
        </p:txBody>
      </p:sp>
      <p:sp>
        <p:nvSpPr>
          <p:cNvPr id="3" name="Content Placeholder 2"/>
          <p:cNvSpPr>
            <a:spLocks noGrp="1"/>
          </p:cNvSpPr>
          <p:nvPr>
            <p:ph idx="1"/>
          </p:nvPr>
        </p:nvSpPr>
        <p:spPr/>
        <p:txBody>
          <a:bodyPr/>
          <a:lstStyle/>
          <a:p>
            <a:r>
              <a:rPr lang="hr-HR" dirty="0"/>
              <a:t>A </a:t>
            </a:r>
            <a:r>
              <a:rPr lang="hr-HR" dirty="0" err="1"/>
              <a:t>public</a:t>
            </a:r>
            <a:r>
              <a:rPr lang="hr-HR" dirty="0"/>
              <a:t> </a:t>
            </a:r>
            <a:r>
              <a:rPr lang="hr-HR" dirty="0" smtClean="0"/>
              <a:t>____ </a:t>
            </a:r>
            <a:r>
              <a:rPr lang="hr-HR" dirty="0" err="1"/>
              <a:t>involves</a:t>
            </a:r>
            <a:r>
              <a:rPr lang="hr-HR" dirty="0"/>
              <a:t> </a:t>
            </a:r>
            <a:r>
              <a:rPr lang="hr-HR" dirty="0" err="1"/>
              <a:t>matters</a:t>
            </a:r>
            <a:r>
              <a:rPr lang="hr-HR" dirty="0"/>
              <a:t> </a:t>
            </a:r>
            <a:r>
              <a:rPr lang="hr-HR" dirty="0" err="1"/>
              <a:t>of</a:t>
            </a:r>
            <a:r>
              <a:rPr lang="hr-HR" dirty="0"/>
              <a:t> </a:t>
            </a:r>
            <a:r>
              <a:rPr lang="hr-HR" dirty="0" smtClean="0"/>
              <a:t>________ </a:t>
            </a:r>
            <a:r>
              <a:rPr lang="hr-HR" dirty="0" err="1"/>
              <a:t>policy</a:t>
            </a:r>
            <a:r>
              <a:rPr lang="hr-HR" dirty="0"/>
              <a:t> </a:t>
            </a:r>
            <a:r>
              <a:rPr lang="hr-HR" dirty="0" err="1"/>
              <a:t>which</a:t>
            </a:r>
            <a:r>
              <a:rPr lang="hr-HR" dirty="0"/>
              <a:t> </a:t>
            </a:r>
            <a:r>
              <a:rPr lang="hr-HR" dirty="0" err="1"/>
              <a:t>will</a:t>
            </a:r>
            <a:r>
              <a:rPr lang="hr-HR" dirty="0"/>
              <a:t> </a:t>
            </a:r>
            <a:r>
              <a:rPr lang="hr-HR" dirty="0" err="1"/>
              <a:t>affect</a:t>
            </a:r>
            <a:r>
              <a:rPr lang="hr-HR" dirty="0"/>
              <a:t> </a:t>
            </a:r>
            <a:r>
              <a:rPr lang="hr-HR" dirty="0" err="1"/>
              <a:t>either</a:t>
            </a:r>
            <a:r>
              <a:rPr lang="hr-HR" dirty="0"/>
              <a:t> </a:t>
            </a:r>
            <a:r>
              <a:rPr lang="hr-HR" dirty="0" err="1"/>
              <a:t>the</a:t>
            </a:r>
            <a:r>
              <a:rPr lang="hr-HR" dirty="0"/>
              <a:t> </a:t>
            </a:r>
            <a:r>
              <a:rPr lang="hr-HR" dirty="0" err="1"/>
              <a:t>whole</a:t>
            </a:r>
            <a:r>
              <a:rPr lang="hr-HR" dirty="0"/>
              <a:t> </a:t>
            </a:r>
            <a:r>
              <a:rPr lang="hr-HR" dirty="0" err="1"/>
              <a:t>country</a:t>
            </a:r>
            <a:r>
              <a:rPr lang="hr-HR" dirty="0"/>
              <a:t> </a:t>
            </a:r>
            <a:r>
              <a:rPr lang="hr-HR" dirty="0" err="1"/>
              <a:t>or</a:t>
            </a:r>
            <a:r>
              <a:rPr lang="hr-HR" dirty="0"/>
              <a:t> a </a:t>
            </a:r>
            <a:r>
              <a:rPr lang="hr-HR" dirty="0" err="1"/>
              <a:t>large</a:t>
            </a:r>
            <a:r>
              <a:rPr lang="hr-HR" dirty="0"/>
              <a:t> </a:t>
            </a:r>
            <a:r>
              <a:rPr lang="hr-HR" dirty="0" smtClean="0"/>
              <a:t>_______ </a:t>
            </a:r>
            <a:r>
              <a:rPr lang="hr-HR" dirty="0" err="1"/>
              <a:t>of</a:t>
            </a:r>
            <a:r>
              <a:rPr lang="hr-HR" dirty="0"/>
              <a:t> </a:t>
            </a:r>
            <a:r>
              <a:rPr lang="hr-HR" dirty="0" err="1"/>
              <a:t>it</a:t>
            </a:r>
            <a:r>
              <a:rPr lang="hr-HR" dirty="0"/>
              <a:t>. Most </a:t>
            </a:r>
            <a:r>
              <a:rPr lang="hr-HR" dirty="0" err="1"/>
              <a:t>of</a:t>
            </a:r>
            <a:r>
              <a:rPr lang="hr-HR" dirty="0"/>
              <a:t> </a:t>
            </a:r>
            <a:r>
              <a:rPr lang="hr-HR" dirty="0" err="1"/>
              <a:t>the</a:t>
            </a:r>
            <a:r>
              <a:rPr lang="hr-HR" dirty="0"/>
              <a:t> </a:t>
            </a:r>
            <a:r>
              <a:rPr lang="hr-HR" dirty="0" smtClean="0"/>
              <a:t>_______ </a:t>
            </a:r>
            <a:r>
              <a:rPr lang="hr-HR" dirty="0" err="1"/>
              <a:t>Bills</a:t>
            </a:r>
            <a:r>
              <a:rPr lang="hr-HR" dirty="0"/>
              <a:t> are </a:t>
            </a:r>
            <a:r>
              <a:rPr lang="hr-HR" dirty="0" err="1"/>
              <a:t>in</a:t>
            </a:r>
            <a:r>
              <a:rPr lang="hr-HR" dirty="0"/>
              <a:t> </a:t>
            </a:r>
            <a:r>
              <a:rPr lang="hr-HR" dirty="0" err="1"/>
              <a:t>this</a:t>
            </a:r>
            <a:r>
              <a:rPr lang="hr-HR" dirty="0"/>
              <a:t> </a:t>
            </a:r>
            <a:r>
              <a:rPr lang="hr-HR" dirty="0" err="1"/>
              <a:t>category</a:t>
            </a:r>
            <a:r>
              <a:rPr lang="hr-HR" dirty="0"/>
              <a:t>, for </a:t>
            </a:r>
            <a:r>
              <a:rPr lang="hr-HR" dirty="0" err="1" smtClean="0"/>
              <a:t>example</a:t>
            </a:r>
            <a:r>
              <a:rPr lang="hr-HR" dirty="0"/>
              <a:t>, </a:t>
            </a:r>
            <a:r>
              <a:rPr lang="hr-HR" dirty="0" err="1"/>
              <a:t>the</a:t>
            </a:r>
            <a:r>
              <a:rPr lang="hr-HR" dirty="0"/>
              <a:t> </a:t>
            </a:r>
            <a:r>
              <a:rPr lang="hr-HR" dirty="0" err="1"/>
              <a:t>Powers</a:t>
            </a:r>
            <a:r>
              <a:rPr lang="hr-HR" dirty="0"/>
              <a:t> </a:t>
            </a:r>
            <a:r>
              <a:rPr lang="hr-HR" dirty="0" err="1"/>
              <a:t>of</a:t>
            </a:r>
            <a:r>
              <a:rPr lang="hr-HR" dirty="0"/>
              <a:t> </a:t>
            </a:r>
            <a:r>
              <a:rPr lang="hr-HR" dirty="0" smtClean="0"/>
              <a:t>________ </a:t>
            </a:r>
            <a:r>
              <a:rPr lang="hr-HR" dirty="0" err="1"/>
              <a:t>Courts</a:t>
            </a:r>
            <a:r>
              <a:rPr lang="hr-HR" dirty="0"/>
              <a:t> (</a:t>
            </a:r>
            <a:r>
              <a:rPr lang="hr-HR" dirty="0" err="1"/>
              <a:t>Sentencing</a:t>
            </a:r>
            <a:r>
              <a:rPr lang="hr-HR" dirty="0"/>
              <a:t>) </a:t>
            </a:r>
            <a:r>
              <a:rPr lang="hr-HR" dirty="0" err="1"/>
              <a:t>Act</a:t>
            </a:r>
            <a:r>
              <a:rPr lang="hr-HR" dirty="0"/>
              <a:t> 2000, </a:t>
            </a:r>
            <a:r>
              <a:rPr lang="hr-HR" dirty="0" err="1"/>
              <a:t>the</a:t>
            </a:r>
            <a:r>
              <a:rPr lang="hr-HR" dirty="0"/>
              <a:t> </a:t>
            </a:r>
            <a:r>
              <a:rPr lang="hr-HR" dirty="0" err="1"/>
              <a:t>Criminal</a:t>
            </a:r>
            <a:r>
              <a:rPr lang="hr-HR" dirty="0"/>
              <a:t> </a:t>
            </a:r>
            <a:r>
              <a:rPr lang="hr-HR" dirty="0" err="1"/>
              <a:t>Justice</a:t>
            </a:r>
            <a:r>
              <a:rPr lang="hr-HR" dirty="0"/>
              <a:t> </a:t>
            </a:r>
            <a:r>
              <a:rPr lang="hr-HR" dirty="0" smtClean="0"/>
              <a:t>______ </a:t>
            </a:r>
            <a:r>
              <a:rPr lang="hr-HR" dirty="0"/>
              <a:t>2003 </a:t>
            </a:r>
            <a:r>
              <a:rPr lang="hr-HR" dirty="0" err="1"/>
              <a:t>and</a:t>
            </a:r>
            <a:r>
              <a:rPr lang="hr-HR" dirty="0"/>
              <a:t> </a:t>
            </a:r>
            <a:r>
              <a:rPr lang="hr-HR" dirty="0" err="1"/>
              <a:t>the</a:t>
            </a:r>
            <a:r>
              <a:rPr lang="hr-HR" dirty="0"/>
              <a:t> </a:t>
            </a:r>
            <a:r>
              <a:rPr lang="hr-HR" dirty="0" smtClean="0"/>
              <a:t>________</a:t>
            </a:r>
            <a:r>
              <a:rPr lang="hr-HR" dirty="0" err="1" smtClean="0"/>
              <a:t>Reform</a:t>
            </a:r>
            <a:r>
              <a:rPr lang="hr-HR" dirty="0" smtClean="0"/>
              <a:t> </a:t>
            </a:r>
            <a:r>
              <a:rPr lang="hr-HR" dirty="0" err="1"/>
              <a:t>Act</a:t>
            </a:r>
            <a:r>
              <a:rPr lang="hr-HR" dirty="0"/>
              <a:t> </a:t>
            </a:r>
            <a:r>
              <a:rPr lang="hr-HR" dirty="0" smtClean="0"/>
              <a:t>2005.</a:t>
            </a:r>
            <a:endParaRPr lang="en-US" dirty="0"/>
          </a:p>
        </p:txBody>
      </p:sp>
    </p:spTree>
    <p:extLst>
      <p:ext uri="{BB962C8B-B14F-4D97-AF65-F5344CB8AC3E}">
        <p14:creationId xmlns:p14="http://schemas.microsoft.com/office/powerpoint/2010/main" val="32397364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public</a:t>
            </a:r>
            <a:r>
              <a:rPr lang="hr-HR" dirty="0" smtClean="0"/>
              <a:t> Bill </a:t>
            </a:r>
            <a:r>
              <a:rPr lang="hr-HR" dirty="0" err="1" smtClean="0"/>
              <a:t>involves</a:t>
            </a:r>
            <a:r>
              <a:rPr lang="hr-HR" dirty="0" smtClean="0"/>
              <a:t> </a:t>
            </a:r>
            <a:r>
              <a:rPr lang="hr-HR" dirty="0" err="1" smtClean="0"/>
              <a:t>matters</a:t>
            </a:r>
            <a:r>
              <a:rPr lang="hr-HR" dirty="0" smtClean="0"/>
              <a:t> </a:t>
            </a:r>
            <a:r>
              <a:rPr lang="hr-HR" dirty="0" err="1" smtClean="0"/>
              <a:t>of</a:t>
            </a:r>
            <a:r>
              <a:rPr lang="hr-HR" dirty="0" smtClean="0"/>
              <a:t> </a:t>
            </a:r>
            <a:r>
              <a:rPr lang="hr-HR" dirty="0" err="1" smtClean="0"/>
              <a:t>public</a:t>
            </a:r>
            <a:r>
              <a:rPr lang="hr-HR" dirty="0" smtClean="0"/>
              <a:t> </a:t>
            </a:r>
            <a:r>
              <a:rPr lang="hr-HR" dirty="0" err="1" smtClean="0"/>
              <a:t>policy</a:t>
            </a:r>
            <a:r>
              <a:rPr lang="hr-HR" dirty="0" smtClean="0"/>
              <a:t> </a:t>
            </a:r>
            <a:r>
              <a:rPr lang="hr-HR" dirty="0" err="1" smtClean="0"/>
              <a:t>which</a:t>
            </a:r>
            <a:r>
              <a:rPr lang="hr-HR" dirty="0" smtClean="0"/>
              <a:t> </a:t>
            </a:r>
            <a:r>
              <a:rPr lang="hr-HR" dirty="0" err="1" smtClean="0"/>
              <a:t>will</a:t>
            </a:r>
            <a:r>
              <a:rPr lang="hr-HR" dirty="0" smtClean="0"/>
              <a:t> </a:t>
            </a:r>
            <a:r>
              <a:rPr lang="hr-HR" dirty="0" err="1" smtClean="0"/>
              <a:t>affect</a:t>
            </a:r>
            <a:r>
              <a:rPr lang="hr-HR" dirty="0" smtClean="0"/>
              <a:t> </a:t>
            </a:r>
            <a:r>
              <a:rPr lang="hr-HR" dirty="0" err="1" smtClean="0"/>
              <a:t>either</a:t>
            </a:r>
            <a:r>
              <a:rPr lang="hr-HR" dirty="0" smtClean="0"/>
              <a:t> </a:t>
            </a:r>
            <a:r>
              <a:rPr lang="hr-HR" dirty="0" err="1" smtClean="0"/>
              <a:t>the</a:t>
            </a:r>
            <a:r>
              <a:rPr lang="hr-HR" dirty="0" smtClean="0"/>
              <a:t> </a:t>
            </a:r>
            <a:r>
              <a:rPr lang="hr-HR" dirty="0" err="1" smtClean="0"/>
              <a:t>whole</a:t>
            </a:r>
            <a:r>
              <a:rPr lang="hr-HR" dirty="0" smtClean="0"/>
              <a:t> </a:t>
            </a:r>
            <a:r>
              <a:rPr lang="hr-HR" dirty="0" err="1" smtClean="0"/>
              <a:t>country</a:t>
            </a:r>
            <a:r>
              <a:rPr lang="hr-HR" dirty="0" smtClean="0"/>
              <a:t> </a:t>
            </a:r>
            <a:r>
              <a:rPr lang="hr-HR" dirty="0" err="1" smtClean="0"/>
              <a:t>or</a:t>
            </a:r>
            <a:r>
              <a:rPr lang="hr-HR" dirty="0" smtClean="0"/>
              <a:t> a </a:t>
            </a:r>
            <a:r>
              <a:rPr lang="hr-HR" dirty="0" err="1" smtClean="0"/>
              <a:t>large</a:t>
            </a:r>
            <a:r>
              <a:rPr lang="hr-HR" dirty="0" smtClean="0"/>
              <a:t> </a:t>
            </a:r>
            <a:r>
              <a:rPr lang="hr-HR" dirty="0" err="1" smtClean="0"/>
              <a:t>section</a:t>
            </a:r>
            <a:r>
              <a:rPr lang="hr-HR" dirty="0" smtClean="0"/>
              <a:t> </a:t>
            </a:r>
            <a:r>
              <a:rPr lang="hr-HR" dirty="0" err="1" smtClean="0"/>
              <a:t>of</a:t>
            </a:r>
            <a:r>
              <a:rPr lang="hr-HR" dirty="0"/>
              <a:t> </a:t>
            </a:r>
            <a:r>
              <a:rPr lang="hr-HR" dirty="0" err="1" smtClean="0"/>
              <a:t>it</a:t>
            </a:r>
            <a:r>
              <a:rPr lang="hr-HR" dirty="0" smtClean="0"/>
              <a:t>. Most </a:t>
            </a:r>
            <a:r>
              <a:rPr lang="hr-HR" dirty="0" err="1" smtClean="0"/>
              <a:t>of</a:t>
            </a:r>
            <a:r>
              <a:rPr lang="hr-HR" dirty="0" smtClean="0"/>
              <a:t> </a:t>
            </a:r>
            <a:r>
              <a:rPr lang="hr-HR" dirty="0" err="1" smtClean="0"/>
              <a:t>the</a:t>
            </a:r>
            <a:r>
              <a:rPr lang="hr-HR" dirty="0" smtClean="0"/>
              <a:t> </a:t>
            </a:r>
            <a:r>
              <a:rPr lang="hr-HR" dirty="0" err="1" smtClean="0"/>
              <a:t>Government</a:t>
            </a:r>
            <a:r>
              <a:rPr lang="hr-HR" dirty="0" smtClean="0"/>
              <a:t> </a:t>
            </a:r>
            <a:r>
              <a:rPr lang="hr-HR" dirty="0" err="1" smtClean="0"/>
              <a:t>Bills</a:t>
            </a:r>
            <a:r>
              <a:rPr lang="hr-HR" dirty="0" smtClean="0"/>
              <a:t> are </a:t>
            </a:r>
            <a:r>
              <a:rPr lang="hr-HR" dirty="0" err="1" smtClean="0"/>
              <a:t>in</a:t>
            </a:r>
            <a:r>
              <a:rPr lang="hr-HR" dirty="0" smtClean="0"/>
              <a:t> </a:t>
            </a:r>
            <a:r>
              <a:rPr lang="hr-HR" dirty="0" err="1" smtClean="0"/>
              <a:t>this</a:t>
            </a:r>
            <a:r>
              <a:rPr lang="hr-HR" dirty="0" smtClean="0"/>
              <a:t> </a:t>
            </a:r>
            <a:r>
              <a:rPr lang="hr-HR" dirty="0" err="1" smtClean="0"/>
              <a:t>category</a:t>
            </a:r>
            <a:r>
              <a:rPr lang="hr-HR" dirty="0" smtClean="0"/>
              <a:t>, for </a:t>
            </a:r>
            <a:r>
              <a:rPr lang="hr-HR" dirty="0" err="1" smtClean="0"/>
              <a:t>exaple</a:t>
            </a:r>
            <a:r>
              <a:rPr lang="hr-HR" dirty="0" smtClean="0"/>
              <a:t>, </a:t>
            </a:r>
            <a:r>
              <a:rPr lang="hr-HR" dirty="0" err="1" smtClean="0"/>
              <a:t>the</a:t>
            </a:r>
            <a:r>
              <a:rPr lang="hr-HR" dirty="0" smtClean="0"/>
              <a:t> </a:t>
            </a:r>
            <a:r>
              <a:rPr lang="hr-HR" dirty="0" err="1" smtClean="0"/>
              <a:t>Powers</a:t>
            </a:r>
            <a:r>
              <a:rPr lang="hr-HR" dirty="0" smtClean="0"/>
              <a:t> </a:t>
            </a:r>
            <a:r>
              <a:rPr lang="hr-HR" dirty="0" err="1" smtClean="0"/>
              <a:t>of</a:t>
            </a:r>
            <a:r>
              <a:rPr lang="hr-HR" dirty="0" smtClean="0"/>
              <a:t> </a:t>
            </a:r>
            <a:r>
              <a:rPr lang="hr-HR" dirty="0" err="1" smtClean="0"/>
              <a:t>Criminal</a:t>
            </a:r>
            <a:r>
              <a:rPr lang="hr-HR" dirty="0" smtClean="0"/>
              <a:t> </a:t>
            </a:r>
            <a:r>
              <a:rPr lang="hr-HR" dirty="0" err="1" smtClean="0"/>
              <a:t>Courts</a:t>
            </a:r>
            <a:r>
              <a:rPr lang="hr-HR" dirty="0" smtClean="0"/>
              <a:t> (</a:t>
            </a:r>
            <a:r>
              <a:rPr lang="hr-HR" dirty="0" err="1" smtClean="0"/>
              <a:t>Sentencing</a:t>
            </a:r>
            <a:r>
              <a:rPr lang="hr-HR" dirty="0" smtClean="0"/>
              <a:t>) </a:t>
            </a:r>
            <a:r>
              <a:rPr lang="hr-HR" dirty="0" err="1" smtClean="0"/>
              <a:t>Act</a:t>
            </a:r>
            <a:r>
              <a:rPr lang="hr-HR" dirty="0" smtClean="0"/>
              <a:t> 2000, </a:t>
            </a:r>
            <a:r>
              <a:rPr lang="hr-HR" dirty="0" err="1" smtClean="0"/>
              <a:t>the</a:t>
            </a:r>
            <a:r>
              <a:rPr lang="hr-HR" dirty="0" smtClean="0"/>
              <a:t> </a:t>
            </a:r>
            <a:r>
              <a:rPr lang="hr-HR" dirty="0" err="1" smtClean="0"/>
              <a:t>Criminal</a:t>
            </a:r>
            <a:r>
              <a:rPr lang="hr-HR" dirty="0" smtClean="0"/>
              <a:t> </a:t>
            </a:r>
            <a:r>
              <a:rPr lang="hr-HR" dirty="0" err="1" smtClean="0"/>
              <a:t>Justice</a:t>
            </a:r>
            <a:r>
              <a:rPr lang="hr-HR" dirty="0" smtClean="0"/>
              <a:t> </a:t>
            </a:r>
            <a:r>
              <a:rPr lang="hr-HR" dirty="0" err="1" smtClean="0"/>
              <a:t>Act</a:t>
            </a:r>
            <a:r>
              <a:rPr lang="hr-HR" dirty="0" smtClean="0"/>
              <a:t> 2003 </a:t>
            </a:r>
            <a:r>
              <a:rPr lang="hr-HR" dirty="0" err="1" smtClean="0"/>
              <a:t>and</a:t>
            </a:r>
            <a:r>
              <a:rPr lang="hr-HR" dirty="0" smtClean="0"/>
              <a:t> </a:t>
            </a:r>
            <a:r>
              <a:rPr lang="hr-HR" dirty="0" err="1" smtClean="0"/>
              <a:t>the</a:t>
            </a:r>
            <a:r>
              <a:rPr lang="hr-HR" dirty="0" smtClean="0"/>
              <a:t> </a:t>
            </a:r>
            <a:r>
              <a:rPr lang="hr-HR" dirty="0" err="1" smtClean="0"/>
              <a:t>Constitutional</a:t>
            </a:r>
            <a:r>
              <a:rPr lang="hr-HR" dirty="0" smtClean="0"/>
              <a:t> </a:t>
            </a:r>
            <a:r>
              <a:rPr lang="hr-HR" dirty="0" err="1" smtClean="0"/>
              <a:t>Reform</a:t>
            </a:r>
            <a:r>
              <a:rPr lang="hr-HR" dirty="0" smtClean="0"/>
              <a:t> </a:t>
            </a:r>
            <a:r>
              <a:rPr lang="hr-HR" dirty="0" err="1" smtClean="0"/>
              <a:t>Act</a:t>
            </a:r>
            <a:r>
              <a:rPr lang="hr-HR" dirty="0" smtClean="0"/>
              <a:t> 2005. </a:t>
            </a:r>
            <a:endParaRPr lang="en-US" dirty="0"/>
          </a:p>
        </p:txBody>
      </p:sp>
    </p:spTree>
    <p:extLst>
      <p:ext uri="{BB962C8B-B14F-4D97-AF65-F5344CB8AC3E}">
        <p14:creationId xmlns:p14="http://schemas.microsoft.com/office/powerpoint/2010/main" val="165928156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Act</a:t>
            </a:r>
            <a:r>
              <a:rPr lang="hr-HR" dirty="0" smtClean="0"/>
              <a:t>, </a:t>
            </a:r>
            <a:r>
              <a:rPr lang="hr-HR" dirty="0" err="1" smtClean="0"/>
              <a:t>Bills</a:t>
            </a:r>
            <a:r>
              <a:rPr lang="hr-HR" dirty="0" smtClean="0"/>
              <a:t>,</a:t>
            </a:r>
            <a:r>
              <a:rPr lang="hr-HR" dirty="0"/>
              <a:t> </a:t>
            </a:r>
            <a:r>
              <a:rPr lang="hr-HR" dirty="0" err="1" smtClean="0"/>
              <a:t>College</a:t>
            </a:r>
            <a:r>
              <a:rPr lang="hr-HR" dirty="0" smtClean="0"/>
              <a:t>,</a:t>
            </a:r>
            <a:r>
              <a:rPr lang="en-US" dirty="0"/>
              <a:t/>
            </a:r>
            <a:br>
              <a:rPr lang="en-US" dirty="0"/>
            </a:br>
            <a:r>
              <a:rPr lang="hr-HR" dirty="0" err="1" smtClean="0"/>
              <a:t>corporations</a:t>
            </a:r>
            <a:r>
              <a:rPr lang="hr-HR" dirty="0" smtClean="0"/>
              <a:t>, </a:t>
            </a:r>
            <a:r>
              <a:rPr lang="hr-HR" dirty="0" err="1" smtClean="0"/>
              <a:t>individual</a:t>
            </a:r>
            <a:r>
              <a:rPr lang="hr-HR" dirty="0" smtClean="0"/>
              <a:t>, </a:t>
            </a:r>
            <a:r>
              <a:rPr lang="hr-HR" dirty="0" err="1" smtClean="0"/>
              <a:t>law</a:t>
            </a:r>
            <a:r>
              <a:rPr lang="hr-HR" dirty="0" smtClean="0"/>
              <a:t>, </a:t>
            </a:r>
            <a:r>
              <a:rPr lang="hr-HR" dirty="0" err="1"/>
              <a:t>pass</a:t>
            </a:r>
            <a:endParaRPr lang="en-US" dirty="0"/>
          </a:p>
        </p:txBody>
      </p:sp>
      <p:sp>
        <p:nvSpPr>
          <p:cNvPr id="3" name="Content Placeholder 2"/>
          <p:cNvSpPr>
            <a:spLocks noGrp="1"/>
          </p:cNvSpPr>
          <p:nvPr>
            <p:ph idx="1"/>
          </p:nvPr>
        </p:nvSpPr>
        <p:spPr/>
        <p:txBody>
          <a:bodyPr/>
          <a:lstStyle/>
          <a:p>
            <a:r>
              <a:rPr lang="hr-HR" dirty="0" err="1"/>
              <a:t>Not</a:t>
            </a:r>
            <a:r>
              <a:rPr lang="hr-HR" dirty="0"/>
              <a:t> </a:t>
            </a:r>
            <a:r>
              <a:rPr lang="hr-HR" dirty="0" err="1"/>
              <a:t>all</a:t>
            </a:r>
            <a:r>
              <a:rPr lang="hr-HR" dirty="0"/>
              <a:t> </a:t>
            </a:r>
            <a:r>
              <a:rPr lang="hr-HR" dirty="0" smtClean="0"/>
              <a:t>____ are </a:t>
            </a:r>
            <a:r>
              <a:rPr lang="hr-HR" dirty="0" err="1"/>
              <a:t>aimed</a:t>
            </a:r>
            <a:r>
              <a:rPr lang="hr-HR" dirty="0"/>
              <a:t> at </a:t>
            </a:r>
            <a:r>
              <a:rPr lang="hr-HR" dirty="0" err="1"/>
              <a:t>changing</a:t>
            </a:r>
            <a:r>
              <a:rPr lang="hr-HR" dirty="0"/>
              <a:t> </a:t>
            </a:r>
            <a:r>
              <a:rPr lang="hr-HR" dirty="0" err="1" smtClean="0"/>
              <a:t>the</a:t>
            </a:r>
            <a:r>
              <a:rPr lang="hr-HR" dirty="0" smtClean="0"/>
              <a:t> _______ for </a:t>
            </a:r>
            <a:r>
              <a:rPr lang="hr-HR" dirty="0" err="1"/>
              <a:t>the</a:t>
            </a:r>
            <a:r>
              <a:rPr lang="hr-HR" dirty="0"/>
              <a:t> </a:t>
            </a:r>
            <a:r>
              <a:rPr lang="hr-HR" dirty="0" err="1"/>
              <a:t>entire</a:t>
            </a:r>
            <a:r>
              <a:rPr lang="hr-HR" dirty="0"/>
              <a:t> </a:t>
            </a:r>
            <a:r>
              <a:rPr lang="hr-HR" dirty="0" err="1"/>
              <a:t>country</a:t>
            </a:r>
            <a:r>
              <a:rPr lang="hr-HR" dirty="0"/>
              <a:t>; some are </a:t>
            </a:r>
            <a:r>
              <a:rPr lang="hr-HR" dirty="0" err="1"/>
              <a:t>designed</a:t>
            </a:r>
            <a:r>
              <a:rPr lang="hr-HR" dirty="0"/>
              <a:t> to </a:t>
            </a:r>
            <a:r>
              <a:rPr lang="hr-HR" dirty="0" smtClean="0"/>
              <a:t>________ </a:t>
            </a:r>
            <a:r>
              <a:rPr lang="hr-HR" dirty="0"/>
              <a:t>a </a:t>
            </a:r>
            <a:r>
              <a:rPr lang="hr-HR" dirty="0" err="1"/>
              <a:t>law</a:t>
            </a:r>
            <a:r>
              <a:rPr lang="hr-HR" dirty="0"/>
              <a:t> </a:t>
            </a:r>
            <a:r>
              <a:rPr lang="hr-HR" dirty="0" err="1"/>
              <a:t>which</a:t>
            </a:r>
            <a:r>
              <a:rPr lang="hr-HR" dirty="0"/>
              <a:t> </a:t>
            </a:r>
            <a:r>
              <a:rPr lang="hr-HR" dirty="0" err="1"/>
              <a:t>will</a:t>
            </a:r>
            <a:r>
              <a:rPr lang="hr-HR" dirty="0"/>
              <a:t> </a:t>
            </a:r>
            <a:r>
              <a:rPr lang="hr-HR" dirty="0" err="1"/>
              <a:t>affect</a:t>
            </a:r>
            <a:r>
              <a:rPr lang="hr-HR" dirty="0"/>
              <a:t> </a:t>
            </a:r>
            <a:r>
              <a:rPr lang="hr-HR" dirty="0" err="1" smtClean="0"/>
              <a:t>only</a:t>
            </a:r>
            <a:r>
              <a:rPr lang="hr-HR" dirty="0" smtClean="0"/>
              <a:t> ______ </a:t>
            </a:r>
            <a:r>
              <a:rPr lang="hr-HR" dirty="0" err="1" smtClean="0"/>
              <a:t>people</a:t>
            </a:r>
            <a:r>
              <a:rPr lang="hr-HR" dirty="0" smtClean="0"/>
              <a:t> </a:t>
            </a:r>
            <a:r>
              <a:rPr lang="hr-HR" dirty="0" err="1"/>
              <a:t>or</a:t>
            </a:r>
            <a:r>
              <a:rPr lang="hr-HR" dirty="0"/>
              <a:t> </a:t>
            </a:r>
            <a:r>
              <a:rPr lang="hr-HR" dirty="0" smtClean="0"/>
              <a:t>____________. </a:t>
            </a:r>
            <a:r>
              <a:rPr lang="hr-HR" dirty="0" err="1"/>
              <a:t>An</a:t>
            </a:r>
            <a:r>
              <a:rPr lang="hr-HR" dirty="0"/>
              <a:t> </a:t>
            </a:r>
            <a:r>
              <a:rPr lang="hr-HR" dirty="0" err="1"/>
              <a:t>example</a:t>
            </a:r>
            <a:r>
              <a:rPr lang="hr-HR" dirty="0"/>
              <a:t> </a:t>
            </a:r>
            <a:r>
              <a:rPr lang="hr-HR" dirty="0" err="1"/>
              <a:t>of</a:t>
            </a:r>
            <a:r>
              <a:rPr lang="hr-HR" dirty="0"/>
              <a:t> </a:t>
            </a:r>
            <a:r>
              <a:rPr lang="hr-HR" dirty="0" err="1"/>
              <a:t>this</a:t>
            </a:r>
            <a:r>
              <a:rPr lang="hr-HR" dirty="0"/>
              <a:t> </a:t>
            </a:r>
            <a:r>
              <a:rPr lang="hr-HR" dirty="0" err="1"/>
              <a:t>was</a:t>
            </a:r>
            <a:r>
              <a:rPr lang="hr-HR" dirty="0"/>
              <a:t> </a:t>
            </a:r>
            <a:r>
              <a:rPr lang="hr-HR" dirty="0" err="1"/>
              <a:t>the</a:t>
            </a:r>
            <a:r>
              <a:rPr lang="hr-HR" dirty="0"/>
              <a:t> University </a:t>
            </a:r>
            <a:r>
              <a:rPr lang="hr-HR" dirty="0" err="1"/>
              <a:t>College</a:t>
            </a:r>
            <a:r>
              <a:rPr lang="hr-HR" dirty="0"/>
              <a:t> London </a:t>
            </a:r>
            <a:r>
              <a:rPr lang="hr-HR" dirty="0" smtClean="0"/>
              <a:t>_____ </a:t>
            </a:r>
            <a:r>
              <a:rPr lang="hr-HR" dirty="0"/>
              <a:t>1996 </a:t>
            </a:r>
            <a:r>
              <a:rPr lang="hr-HR" dirty="0" err="1"/>
              <a:t>which</a:t>
            </a:r>
            <a:r>
              <a:rPr lang="hr-HR" dirty="0"/>
              <a:t> </a:t>
            </a:r>
            <a:r>
              <a:rPr lang="hr-HR" dirty="0" err="1"/>
              <a:t>was</a:t>
            </a:r>
            <a:r>
              <a:rPr lang="hr-HR" dirty="0"/>
              <a:t> </a:t>
            </a:r>
            <a:r>
              <a:rPr lang="hr-HR" dirty="0" err="1"/>
              <a:t>passed</a:t>
            </a:r>
            <a:r>
              <a:rPr lang="hr-HR" dirty="0"/>
              <a:t> to </a:t>
            </a:r>
            <a:r>
              <a:rPr lang="hr-HR" dirty="0" err="1"/>
              <a:t>combine</a:t>
            </a:r>
            <a:r>
              <a:rPr lang="hr-HR" dirty="0"/>
              <a:t> </a:t>
            </a:r>
            <a:r>
              <a:rPr lang="hr-HR" dirty="0" err="1"/>
              <a:t>the</a:t>
            </a:r>
            <a:r>
              <a:rPr lang="hr-HR" dirty="0"/>
              <a:t> Royal Free </a:t>
            </a:r>
            <a:r>
              <a:rPr lang="hr-HR" dirty="0" err="1"/>
              <a:t>Hospital</a:t>
            </a:r>
            <a:r>
              <a:rPr lang="hr-HR" dirty="0"/>
              <a:t> </a:t>
            </a:r>
            <a:r>
              <a:rPr lang="hr-HR" dirty="0" err="1"/>
              <a:t>School</a:t>
            </a:r>
            <a:r>
              <a:rPr lang="hr-HR" dirty="0"/>
              <a:t> </a:t>
            </a:r>
            <a:r>
              <a:rPr lang="hr-HR" dirty="0" err="1"/>
              <a:t>of</a:t>
            </a:r>
            <a:r>
              <a:rPr lang="hr-HR" dirty="0"/>
              <a:t> Medicine, </a:t>
            </a:r>
            <a:r>
              <a:rPr lang="hr-HR" dirty="0" err="1"/>
              <a:t>the</a:t>
            </a:r>
            <a:r>
              <a:rPr lang="hr-HR" dirty="0"/>
              <a:t> Institute </a:t>
            </a:r>
            <a:r>
              <a:rPr lang="hr-HR" dirty="0" err="1"/>
              <a:t>of</a:t>
            </a:r>
            <a:r>
              <a:rPr lang="hr-HR" dirty="0"/>
              <a:t> </a:t>
            </a:r>
            <a:r>
              <a:rPr lang="hr-HR" dirty="0" err="1"/>
              <a:t>Neurology</a:t>
            </a:r>
            <a:r>
              <a:rPr lang="hr-HR" dirty="0"/>
              <a:t> </a:t>
            </a:r>
            <a:r>
              <a:rPr lang="hr-HR" dirty="0" err="1"/>
              <a:t>and</a:t>
            </a:r>
            <a:r>
              <a:rPr lang="hr-HR" dirty="0"/>
              <a:t> </a:t>
            </a:r>
            <a:r>
              <a:rPr lang="hr-HR" dirty="0" err="1"/>
              <a:t>the</a:t>
            </a:r>
            <a:r>
              <a:rPr lang="hr-HR" dirty="0"/>
              <a:t> Institute </a:t>
            </a:r>
            <a:r>
              <a:rPr lang="hr-HR" dirty="0" err="1"/>
              <a:t>of</a:t>
            </a:r>
            <a:r>
              <a:rPr lang="hr-HR" dirty="0"/>
              <a:t> </a:t>
            </a:r>
            <a:r>
              <a:rPr lang="hr-HR" dirty="0" err="1"/>
              <a:t>Child</a:t>
            </a:r>
            <a:r>
              <a:rPr lang="hr-HR" dirty="0"/>
              <a:t> Health </a:t>
            </a:r>
            <a:r>
              <a:rPr lang="hr-HR" dirty="0" err="1"/>
              <a:t>with</a:t>
            </a:r>
            <a:r>
              <a:rPr lang="hr-HR" dirty="0"/>
              <a:t> University </a:t>
            </a:r>
            <a:r>
              <a:rPr lang="hr-HR" dirty="0" smtClean="0"/>
              <a:t>________</a:t>
            </a:r>
            <a:endParaRPr lang="en-US" dirty="0"/>
          </a:p>
        </p:txBody>
      </p:sp>
    </p:spTree>
    <p:extLst>
      <p:ext uri="{BB962C8B-B14F-4D97-AF65-F5344CB8AC3E}">
        <p14:creationId xmlns:p14="http://schemas.microsoft.com/office/powerpoint/2010/main" val="20506443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Not</a:t>
            </a:r>
            <a:r>
              <a:rPr lang="hr-HR" dirty="0" smtClean="0"/>
              <a:t> </a:t>
            </a:r>
            <a:r>
              <a:rPr lang="hr-HR" dirty="0" err="1" smtClean="0"/>
              <a:t>all</a:t>
            </a:r>
            <a:r>
              <a:rPr lang="hr-HR" dirty="0" smtClean="0"/>
              <a:t> </a:t>
            </a:r>
            <a:r>
              <a:rPr lang="hr-HR" dirty="0" err="1" smtClean="0"/>
              <a:t>Bills</a:t>
            </a:r>
            <a:r>
              <a:rPr lang="hr-HR" dirty="0" smtClean="0"/>
              <a:t> are </a:t>
            </a:r>
            <a:r>
              <a:rPr lang="hr-HR" dirty="0" err="1" smtClean="0"/>
              <a:t>aimed</a:t>
            </a:r>
            <a:r>
              <a:rPr lang="hr-HR" dirty="0" smtClean="0"/>
              <a:t> at </a:t>
            </a:r>
            <a:r>
              <a:rPr lang="hr-HR" dirty="0" err="1" smtClean="0"/>
              <a:t>changing</a:t>
            </a:r>
            <a:r>
              <a:rPr lang="hr-HR" dirty="0" smtClean="0"/>
              <a:t> </a:t>
            </a:r>
            <a:r>
              <a:rPr lang="hr-HR" dirty="0" err="1" smtClean="0"/>
              <a:t>the</a:t>
            </a:r>
            <a:r>
              <a:rPr lang="hr-HR" dirty="0" smtClean="0"/>
              <a:t> </a:t>
            </a:r>
            <a:r>
              <a:rPr lang="hr-HR" dirty="0" err="1" smtClean="0"/>
              <a:t>law</a:t>
            </a:r>
            <a:r>
              <a:rPr lang="hr-HR" dirty="0" smtClean="0"/>
              <a:t> for </a:t>
            </a:r>
            <a:r>
              <a:rPr lang="hr-HR" dirty="0" err="1" smtClean="0"/>
              <a:t>the</a:t>
            </a:r>
            <a:r>
              <a:rPr lang="hr-HR" dirty="0" smtClean="0"/>
              <a:t> </a:t>
            </a:r>
            <a:r>
              <a:rPr lang="hr-HR" dirty="0" err="1" smtClean="0"/>
              <a:t>entire</a:t>
            </a:r>
            <a:r>
              <a:rPr lang="hr-HR" dirty="0" smtClean="0"/>
              <a:t> </a:t>
            </a:r>
            <a:r>
              <a:rPr lang="hr-HR" dirty="0" err="1" smtClean="0"/>
              <a:t>country</a:t>
            </a:r>
            <a:r>
              <a:rPr lang="hr-HR" dirty="0" smtClean="0"/>
              <a:t>; some are </a:t>
            </a:r>
            <a:r>
              <a:rPr lang="hr-HR" dirty="0" err="1" smtClean="0"/>
              <a:t>designed</a:t>
            </a:r>
            <a:r>
              <a:rPr lang="hr-HR" dirty="0" smtClean="0"/>
              <a:t> to </a:t>
            </a:r>
            <a:r>
              <a:rPr lang="hr-HR" dirty="0" err="1" smtClean="0"/>
              <a:t>pass</a:t>
            </a:r>
            <a:r>
              <a:rPr lang="hr-HR" dirty="0" smtClean="0"/>
              <a:t> a </a:t>
            </a:r>
            <a:r>
              <a:rPr lang="hr-HR" dirty="0" err="1" smtClean="0"/>
              <a:t>law</a:t>
            </a:r>
            <a:r>
              <a:rPr lang="hr-HR" dirty="0" smtClean="0"/>
              <a:t> </a:t>
            </a:r>
            <a:r>
              <a:rPr lang="hr-HR" dirty="0" err="1" smtClean="0"/>
              <a:t>which</a:t>
            </a:r>
            <a:r>
              <a:rPr lang="hr-HR" dirty="0" smtClean="0"/>
              <a:t> </a:t>
            </a:r>
            <a:r>
              <a:rPr lang="hr-HR" dirty="0" err="1" smtClean="0"/>
              <a:t>will</a:t>
            </a:r>
            <a:r>
              <a:rPr lang="hr-HR" dirty="0" smtClean="0"/>
              <a:t> </a:t>
            </a:r>
            <a:r>
              <a:rPr lang="hr-HR" dirty="0" err="1" smtClean="0"/>
              <a:t>affect</a:t>
            </a:r>
            <a:r>
              <a:rPr lang="hr-HR" dirty="0" smtClean="0"/>
              <a:t> </a:t>
            </a:r>
            <a:r>
              <a:rPr lang="hr-HR" dirty="0" err="1" smtClean="0"/>
              <a:t>only</a:t>
            </a:r>
            <a:r>
              <a:rPr lang="hr-HR" dirty="0" smtClean="0"/>
              <a:t> </a:t>
            </a:r>
            <a:r>
              <a:rPr lang="hr-HR" dirty="0" err="1" smtClean="0"/>
              <a:t>individual</a:t>
            </a:r>
            <a:r>
              <a:rPr lang="hr-HR" dirty="0" smtClean="0"/>
              <a:t> </a:t>
            </a:r>
            <a:r>
              <a:rPr lang="hr-HR" dirty="0" err="1" smtClean="0"/>
              <a:t>people</a:t>
            </a:r>
            <a:r>
              <a:rPr lang="hr-HR" dirty="0" smtClean="0"/>
              <a:t> </a:t>
            </a:r>
            <a:r>
              <a:rPr lang="hr-HR" dirty="0" err="1" smtClean="0"/>
              <a:t>or</a:t>
            </a:r>
            <a:r>
              <a:rPr lang="hr-HR" dirty="0" smtClean="0"/>
              <a:t> </a:t>
            </a:r>
            <a:r>
              <a:rPr lang="hr-HR" dirty="0" err="1" smtClean="0"/>
              <a:t>corporations</a:t>
            </a:r>
            <a:r>
              <a:rPr lang="hr-HR" dirty="0" smtClean="0"/>
              <a:t>. </a:t>
            </a:r>
            <a:r>
              <a:rPr lang="hr-HR" dirty="0" err="1" smtClean="0"/>
              <a:t>An</a:t>
            </a:r>
            <a:r>
              <a:rPr lang="hr-HR" dirty="0" smtClean="0"/>
              <a:t> </a:t>
            </a:r>
            <a:r>
              <a:rPr lang="hr-HR" dirty="0" err="1" smtClean="0"/>
              <a:t>example</a:t>
            </a:r>
            <a:r>
              <a:rPr lang="hr-HR" dirty="0" smtClean="0"/>
              <a:t> </a:t>
            </a:r>
            <a:r>
              <a:rPr lang="hr-HR" dirty="0" err="1" smtClean="0"/>
              <a:t>of</a:t>
            </a:r>
            <a:r>
              <a:rPr lang="hr-HR" dirty="0" smtClean="0"/>
              <a:t> </a:t>
            </a:r>
            <a:r>
              <a:rPr lang="hr-HR" dirty="0" err="1" smtClean="0"/>
              <a:t>this</a:t>
            </a:r>
            <a:r>
              <a:rPr lang="hr-HR" dirty="0" smtClean="0"/>
              <a:t> </a:t>
            </a:r>
            <a:r>
              <a:rPr lang="hr-HR" dirty="0" err="1" smtClean="0"/>
              <a:t>was</a:t>
            </a:r>
            <a:r>
              <a:rPr lang="hr-HR" dirty="0" smtClean="0"/>
              <a:t> </a:t>
            </a:r>
            <a:r>
              <a:rPr lang="hr-HR" dirty="0" err="1" smtClean="0"/>
              <a:t>the</a:t>
            </a:r>
            <a:r>
              <a:rPr lang="hr-HR" dirty="0" smtClean="0"/>
              <a:t> University </a:t>
            </a:r>
            <a:r>
              <a:rPr lang="hr-HR" dirty="0" err="1" smtClean="0"/>
              <a:t>College</a:t>
            </a:r>
            <a:r>
              <a:rPr lang="hr-HR" dirty="0" smtClean="0"/>
              <a:t> London </a:t>
            </a:r>
            <a:r>
              <a:rPr lang="hr-HR" dirty="0" err="1" smtClean="0"/>
              <a:t>Act</a:t>
            </a:r>
            <a:r>
              <a:rPr lang="hr-HR" dirty="0" smtClean="0"/>
              <a:t> 1996 </a:t>
            </a:r>
            <a:r>
              <a:rPr lang="hr-HR" dirty="0" err="1" smtClean="0"/>
              <a:t>which</a:t>
            </a:r>
            <a:r>
              <a:rPr lang="hr-HR" dirty="0" smtClean="0"/>
              <a:t> </a:t>
            </a:r>
            <a:r>
              <a:rPr lang="hr-HR" dirty="0" err="1" smtClean="0"/>
              <a:t>was</a:t>
            </a:r>
            <a:r>
              <a:rPr lang="hr-HR" dirty="0" smtClean="0"/>
              <a:t> </a:t>
            </a:r>
            <a:r>
              <a:rPr lang="hr-HR" dirty="0" err="1" smtClean="0"/>
              <a:t>passed</a:t>
            </a:r>
            <a:r>
              <a:rPr lang="hr-HR" dirty="0" smtClean="0"/>
              <a:t> to </a:t>
            </a:r>
            <a:r>
              <a:rPr lang="hr-HR" dirty="0" err="1" smtClean="0"/>
              <a:t>combine</a:t>
            </a:r>
            <a:r>
              <a:rPr lang="hr-HR" dirty="0" smtClean="0"/>
              <a:t> </a:t>
            </a:r>
            <a:r>
              <a:rPr lang="hr-HR" dirty="0" err="1" smtClean="0"/>
              <a:t>the</a:t>
            </a:r>
            <a:r>
              <a:rPr lang="hr-HR" dirty="0" smtClean="0"/>
              <a:t> Royal Free </a:t>
            </a:r>
            <a:r>
              <a:rPr lang="hr-HR" dirty="0" err="1" smtClean="0"/>
              <a:t>Hospital</a:t>
            </a:r>
            <a:r>
              <a:rPr lang="hr-HR" dirty="0" smtClean="0"/>
              <a:t> </a:t>
            </a:r>
            <a:r>
              <a:rPr lang="hr-HR" dirty="0" err="1" smtClean="0"/>
              <a:t>School</a:t>
            </a:r>
            <a:r>
              <a:rPr lang="hr-HR" dirty="0" smtClean="0"/>
              <a:t> </a:t>
            </a:r>
            <a:r>
              <a:rPr lang="hr-HR" dirty="0" err="1" smtClean="0"/>
              <a:t>of</a:t>
            </a:r>
            <a:r>
              <a:rPr lang="hr-HR" dirty="0" smtClean="0"/>
              <a:t> Medicine, </a:t>
            </a:r>
            <a:r>
              <a:rPr lang="hr-HR" dirty="0" err="1" smtClean="0"/>
              <a:t>the</a:t>
            </a:r>
            <a:r>
              <a:rPr lang="hr-HR" dirty="0" smtClean="0"/>
              <a:t> Institute </a:t>
            </a:r>
            <a:r>
              <a:rPr lang="hr-HR" dirty="0" err="1" smtClean="0"/>
              <a:t>of</a:t>
            </a:r>
            <a:r>
              <a:rPr lang="hr-HR" dirty="0" smtClean="0"/>
              <a:t> </a:t>
            </a:r>
            <a:r>
              <a:rPr lang="hr-HR" dirty="0" err="1" smtClean="0"/>
              <a:t>Neurology</a:t>
            </a:r>
            <a:r>
              <a:rPr lang="hr-HR" dirty="0" smtClean="0"/>
              <a:t> </a:t>
            </a:r>
            <a:r>
              <a:rPr lang="hr-HR" dirty="0" err="1" smtClean="0"/>
              <a:t>and</a:t>
            </a:r>
            <a:r>
              <a:rPr lang="hr-HR" dirty="0" smtClean="0"/>
              <a:t> </a:t>
            </a:r>
            <a:r>
              <a:rPr lang="hr-HR" dirty="0" err="1" smtClean="0"/>
              <a:t>the</a:t>
            </a:r>
            <a:r>
              <a:rPr lang="hr-HR" dirty="0" smtClean="0"/>
              <a:t> Institute </a:t>
            </a:r>
            <a:r>
              <a:rPr lang="hr-HR" dirty="0" err="1" smtClean="0"/>
              <a:t>of</a:t>
            </a:r>
            <a:r>
              <a:rPr lang="hr-HR" dirty="0" smtClean="0"/>
              <a:t> </a:t>
            </a:r>
            <a:r>
              <a:rPr lang="hr-HR" dirty="0" err="1" smtClean="0"/>
              <a:t>Child</a:t>
            </a:r>
            <a:r>
              <a:rPr lang="hr-HR" dirty="0" smtClean="0"/>
              <a:t> Health </a:t>
            </a:r>
            <a:r>
              <a:rPr lang="hr-HR" dirty="0" err="1" smtClean="0"/>
              <a:t>with</a:t>
            </a:r>
            <a:r>
              <a:rPr lang="hr-HR" dirty="0" smtClean="0"/>
              <a:t> University </a:t>
            </a:r>
            <a:r>
              <a:rPr lang="hr-HR" dirty="0" err="1" smtClean="0"/>
              <a:t>College</a:t>
            </a:r>
            <a:endParaRPr lang="en-US" dirty="0"/>
          </a:p>
        </p:txBody>
      </p:sp>
    </p:spTree>
    <p:extLst>
      <p:ext uri="{BB962C8B-B14F-4D97-AF65-F5344CB8AC3E}">
        <p14:creationId xmlns:p14="http://schemas.microsoft.com/office/powerpoint/2010/main" val="178086561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err="1" smtClean="0"/>
              <a:t>Critical</a:t>
            </a:r>
            <a:r>
              <a:rPr lang="hr-HR" altLang="sr-Latn-RS" dirty="0" smtClean="0"/>
              <a:t> </a:t>
            </a:r>
            <a:r>
              <a:rPr lang="hr-HR" altLang="sr-Latn-RS" dirty="0" err="1" smtClean="0"/>
              <a:t>observation</a:t>
            </a:r>
            <a:r>
              <a:rPr lang="hr-HR" altLang="sr-Latn-RS" dirty="0" smtClean="0"/>
              <a:t> </a:t>
            </a:r>
            <a:r>
              <a:rPr lang="hr-HR" altLang="sr-Latn-RS" dirty="0" err="1" smtClean="0"/>
              <a:t>or</a:t>
            </a:r>
            <a:r>
              <a:rPr lang="hr-HR" altLang="sr-Latn-RS" dirty="0" smtClean="0"/>
              <a:t> </a:t>
            </a:r>
            <a:r>
              <a:rPr lang="hr-HR" altLang="sr-Latn-RS" dirty="0" err="1" smtClean="0"/>
              <a:t>examination</a:t>
            </a:r>
            <a:endParaRPr lang="hr-HR" altLang="sr-Latn-RS" dirty="0" smtClean="0"/>
          </a:p>
          <a:p>
            <a:r>
              <a:rPr lang="hr-HR" altLang="sr-Latn-RS" dirty="0" err="1" smtClean="0"/>
              <a:t>Scrutiny</a:t>
            </a:r>
            <a:endParaRPr lang="hr-HR" altLang="sr-Latn-RS" dirty="0" smtClean="0"/>
          </a:p>
          <a:p>
            <a:r>
              <a:rPr lang="hr-HR" altLang="sr-Latn-RS" dirty="0" err="1" smtClean="0"/>
              <a:t>Making</a:t>
            </a:r>
            <a:r>
              <a:rPr lang="hr-HR" altLang="sr-Latn-RS" dirty="0" smtClean="0"/>
              <a:t> </a:t>
            </a:r>
            <a:r>
              <a:rPr lang="hr-HR" altLang="sr-Latn-RS" dirty="0" err="1" smtClean="0"/>
              <a:t>laws</a:t>
            </a:r>
            <a:endParaRPr lang="hr-HR" altLang="sr-Latn-RS" dirty="0" smtClean="0"/>
          </a:p>
          <a:p>
            <a:r>
              <a:rPr lang="hr-HR" altLang="sr-Latn-RS" dirty="0" err="1" smtClean="0"/>
              <a:t>Legislation</a:t>
            </a:r>
            <a:endParaRPr lang="hr-HR" altLang="sr-Latn-RS" dirty="0" smtClean="0"/>
          </a:p>
          <a:p>
            <a:r>
              <a:rPr lang="hr-HR" altLang="sr-Latn-RS" dirty="0" smtClean="0"/>
              <a:t>To </a:t>
            </a:r>
            <a:r>
              <a:rPr lang="en-US" altLang="sr-Latn-RS" dirty="0" smtClean="0"/>
              <a:t>choose (someone) to hold public office or some other position by voting.</a:t>
            </a:r>
            <a:endParaRPr lang="hr-HR" altLang="sr-Latn-RS" dirty="0" smtClean="0"/>
          </a:p>
          <a:p>
            <a:r>
              <a:rPr lang="hr-HR" altLang="sr-Latn-RS" dirty="0" err="1" smtClean="0"/>
              <a:t>elect</a:t>
            </a:r>
            <a:endParaRPr lang="en-US" altLang="sr-Latn-RS" dirty="0" smtClean="0"/>
          </a:p>
          <a:p>
            <a:endParaRPr lang="en-US" altLang="sr-Latn-RS" dirty="0" smtClean="0"/>
          </a:p>
        </p:txBody>
      </p:sp>
    </p:spTree>
    <p:extLst>
      <p:ext uri="{BB962C8B-B14F-4D97-AF65-F5344CB8AC3E}">
        <p14:creationId xmlns:p14="http://schemas.microsoft.com/office/powerpoint/2010/main" val="308966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a:t>A</a:t>
            </a:r>
            <a:r>
              <a:rPr lang="en-US" altLang="sr-Latn-RS" dirty="0" smtClean="0"/>
              <a:t>n </a:t>
            </a:r>
            <a:r>
              <a:rPr lang="en-US" altLang="sr-Latn-RS" dirty="0" smtClean="0"/>
              <a:t>area whose voters elect a representative to a legislative body</a:t>
            </a:r>
          </a:p>
          <a:p>
            <a:r>
              <a:rPr lang="hr-HR" altLang="sr-Latn-RS" dirty="0" err="1" smtClean="0"/>
              <a:t>Constituency</a:t>
            </a:r>
            <a:endParaRPr lang="hr-HR" altLang="sr-Latn-RS" dirty="0" smtClean="0"/>
          </a:p>
          <a:p>
            <a:r>
              <a:rPr lang="hr-HR" altLang="sr-Latn-RS" dirty="0"/>
              <a:t>A</a:t>
            </a:r>
            <a:r>
              <a:rPr lang="en-US" altLang="sr-Latn-RS" dirty="0" smtClean="0"/>
              <a:t>n </a:t>
            </a:r>
            <a:r>
              <a:rPr lang="en-US" altLang="sr-Latn-RS" dirty="0" smtClean="0"/>
              <a:t>election held in a single political constituency to fill a vacancy arising during a government's term of office.</a:t>
            </a:r>
            <a:endParaRPr lang="hr-HR" altLang="sr-Latn-RS" dirty="0" smtClean="0"/>
          </a:p>
          <a:p>
            <a:r>
              <a:rPr lang="hr-HR" altLang="sr-Latn-RS" dirty="0" err="1" smtClean="0"/>
              <a:t>By-election</a:t>
            </a:r>
            <a:endParaRPr lang="en-US" altLang="sr-Latn-RS" dirty="0" smtClean="0"/>
          </a:p>
          <a:p>
            <a:endParaRPr lang="en-US" altLang="sr-Latn-RS" dirty="0" smtClean="0"/>
          </a:p>
        </p:txBody>
      </p:sp>
    </p:spTree>
    <p:extLst>
      <p:ext uri="{BB962C8B-B14F-4D97-AF65-F5344CB8AC3E}">
        <p14:creationId xmlns:p14="http://schemas.microsoft.com/office/powerpoint/2010/main" val="4248138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Common</a:t>
            </a:r>
            <a:r>
              <a:rPr lang="hr-HR" dirty="0" smtClean="0"/>
              <a:t> </a:t>
            </a:r>
            <a:r>
              <a:rPr lang="hr-HR" dirty="0" err="1" smtClean="0"/>
              <a:t>law</a:t>
            </a:r>
            <a:r>
              <a:rPr lang="hr-HR" dirty="0" smtClean="0"/>
              <a:t> </a:t>
            </a:r>
            <a:r>
              <a:rPr lang="hr-HR" dirty="0" err="1" smtClean="0"/>
              <a:t>is</a:t>
            </a:r>
            <a:r>
              <a:rPr lang="hr-HR" dirty="0" smtClean="0"/>
              <a:t> </a:t>
            </a:r>
            <a:r>
              <a:rPr lang="hr-HR" dirty="0" err="1" smtClean="0"/>
              <a:t>the</a:t>
            </a:r>
            <a:r>
              <a:rPr lang="hr-HR" dirty="0" smtClean="0"/>
              <a:t> </a:t>
            </a:r>
            <a:r>
              <a:rPr lang="hr-HR" dirty="0" err="1" smtClean="0"/>
              <a:t>basis</a:t>
            </a:r>
            <a:r>
              <a:rPr lang="hr-HR" dirty="0" smtClean="0"/>
              <a:t> </a:t>
            </a:r>
            <a:r>
              <a:rPr lang="hr-HR" dirty="0" err="1" smtClean="0"/>
              <a:t>of</a:t>
            </a:r>
            <a:r>
              <a:rPr lang="hr-HR" dirty="0" smtClean="0"/>
              <a:t> English </a:t>
            </a:r>
            <a:r>
              <a:rPr lang="hr-HR" dirty="0" err="1" smtClean="0"/>
              <a:t>law</a:t>
            </a:r>
            <a:r>
              <a:rPr lang="hr-HR" dirty="0" smtClean="0"/>
              <a:t> </a:t>
            </a:r>
            <a:r>
              <a:rPr lang="hr-HR" dirty="0" err="1" smtClean="0"/>
              <a:t>today</a:t>
            </a:r>
            <a:r>
              <a:rPr lang="hr-HR" dirty="0" smtClean="0"/>
              <a:t>; </a:t>
            </a:r>
            <a:r>
              <a:rPr lang="hr-HR" dirty="0" err="1" smtClean="0"/>
              <a:t>it</a:t>
            </a:r>
            <a:r>
              <a:rPr lang="hr-HR" dirty="0" smtClean="0"/>
              <a:t> </a:t>
            </a:r>
            <a:r>
              <a:rPr lang="hr-HR" dirty="0" err="1" smtClean="0"/>
              <a:t>is</a:t>
            </a:r>
            <a:r>
              <a:rPr lang="hr-HR" dirty="0" smtClean="0"/>
              <a:t> </a:t>
            </a:r>
            <a:r>
              <a:rPr lang="hr-HR" dirty="0" err="1" smtClean="0"/>
              <a:t>unwritten</a:t>
            </a:r>
            <a:r>
              <a:rPr lang="hr-HR" dirty="0" smtClean="0"/>
              <a:t> </a:t>
            </a:r>
            <a:r>
              <a:rPr lang="hr-HR" dirty="0" err="1" smtClean="0"/>
              <a:t>law</a:t>
            </a:r>
            <a:r>
              <a:rPr lang="hr-HR" dirty="0" smtClean="0"/>
              <a:t> </a:t>
            </a:r>
            <a:r>
              <a:rPr lang="hr-HR" dirty="0" err="1" smtClean="0"/>
              <a:t>that</a:t>
            </a:r>
            <a:r>
              <a:rPr lang="hr-HR" dirty="0" smtClean="0"/>
              <a:t> </a:t>
            </a:r>
            <a:r>
              <a:rPr lang="hr-HR" dirty="0" err="1" smtClean="0"/>
              <a:t>developed</a:t>
            </a:r>
            <a:r>
              <a:rPr lang="hr-HR" dirty="0" smtClean="0"/>
              <a:t> </a:t>
            </a:r>
            <a:r>
              <a:rPr lang="hr-HR" dirty="0" err="1" smtClean="0"/>
              <a:t>from</a:t>
            </a:r>
            <a:r>
              <a:rPr lang="hr-HR" dirty="0" smtClean="0"/>
              <a:t> </a:t>
            </a:r>
            <a:r>
              <a:rPr lang="hr-HR" dirty="0" err="1" smtClean="0"/>
              <a:t>customs</a:t>
            </a:r>
            <a:r>
              <a:rPr lang="hr-HR" dirty="0" smtClean="0"/>
              <a:t> </a:t>
            </a:r>
            <a:r>
              <a:rPr lang="hr-HR" dirty="0" err="1" smtClean="0"/>
              <a:t>and</a:t>
            </a:r>
            <a:r>
              <a:rPr lang="hr-HR" dirty="0" smtClean="0"/>
              <a:t> </a:t>
            </a:r>
            <a:r>
              <a:rPr lang="hr-HR" dirty="0" err="1" smtClean="0"/>
              <a:t>judicial</a:t>
            </a:r>
            <a:r>
              <a:rPr lang="hr-HR" dirty="0" smtClean="0"/>
              <a:t> </a:t>
            </a:r>
            <a:r>
              <a:rPr lang="hr-HR" dirty="0" err="1" smtClean="0"/>
              <a:t>decisions</a:t>
            </a:r>
            <a:r>
              <a:rPr lang="hr-HR" dirty="0" smtClean="0"/>
              <a:t>. </a:t>
            </a:r>
            <a:r>
              <a:rPr lang="hr-HR" dirty="0" err="1" smtClean="0"/>
              <a:t>The</a:t>
            </a:r>
            <a:r>
              <a:rPr lang="hr-HR" dirty="0" smtClean="0"/>
              <a:t> </a:t>
            </a:r>
            <a:r>
              <a:rPr lang="hr-HR" dirty="0" err="1" smtClean="0"/>
              <a:t>phrase</a:t>
            </a:r>
            <a:r>
              <a:rPr lang="hr-HR" dirty="0" smtClean="0"/>
              <a:t> ‘</a:t>
            </a:r>
            <a:r>
              <a:rPr lang="hr-HR" dirty="0" err="1" smtClean="0"/>
              <a:t>common</a:t>
            </a:r>
            <a:r>
              <a:rPr lang="hr-HR" dirty="0" smtClean="0"/>
              <a:t> </a:t>
            </a:r>
            <a:r>
              <a:rPr lang="hr-HR" dirty="0" err="1" smtClean="0"/>
              <a:t>law</a:t>
            </a:r>
            <a:r>
              <a:rPr lang="hr-HR" dirty="0" smtClean="0"/>
              <a:t>’ </a:t>
            </a:r>
            <a:r>
              <a:rPr lang="hr-HR" dirty="0" err="1" smtClean="0"/>
              <a:t>is</a:t>
            </a:r>
            <a:r>
              <a:rPr lang="hr-HR" dirty="0" smtClean="0"/>
              <a:t> </a:t>
            </a:r>
            <a:r>
              <a:rPr lang="hr-HR" dirty="0" err="1" smtClean="0"/>
              <a:t>still</a:t>
            </a:r>
            <a:r>
              <a:rPr lang="hr-HR" dirty="0" smtClean="0"/>
              <a:t> </a:t>
            </a:r>
            <a:r>
              <a:rPr lang="hr-HR" dirty="0" err="1" smtClean="0"/>
              <a:t>used</a:t>
            </a:r>
            <a:r>
              <a:rPr lang="hr-HR" dirty="0" smtClean="0"/>
              <a:t> to </a:t>
            </a:r>
            <a:r>
              <a:rPr lang="hr-HR" dirty="0" err="1" smtClean="0"/>
              <a:t>distinguist</a:t>
            </a:r>
            <a:r>
              <a:rPr lang="hr-HR" dirty="0" smtClean="0"/>
              <a:t> </a:t>
            </a:r>
            <a:r>
              <a:rPr lang="hr-HR" dirty="0" err="1" smtClean="0"/>
              <a:t>laws</a:t>
            </a:r>
            <a:r>
              <a:rPr lang="hr-HR" dirty="0" smtClean="0"/>
              <a:t> </a:t>
            </a:r>
            <a:r>
              <a:rPr lang="hr-HR" dirty="0" err="1" smtClean="0"/>
              <a:t>that</a:t>
            </a:r>
            <a:r>
              <a:rPr lang="hr-HR" dirty="0" smtClean="0"/>
              <a:t> </a:t>
            </a:r>
            <a:r>
              <a:rPr lang="hr-HR" dirty="0" err="1" smtClean="0"/>
              <a:t>have</a:t>
            </a:r>
            <a:r>
              <a:rPr lang="hr-HR" dirty="0" smtClean="0"/>
              <a:t> </a:t>
            </a:r>
            <a:r>
              <a:rPr lang="hr-HR" dirty="0" err="1" smtClean="0"/>
              <a:t>been</a:t>
            </a:r>
            <a:r>
              <a:rPr lang="hr-HR" dirty="0" smtClean="0"/>
              <a:t> </a:t>
            </a:r>
            <a:r>
              <a:rPr lang="hr-HR" dirty="0" err="1" smtClean="0"/>
              <a:t>developed</a:t>
            </a:r>
            <a:r>
              <a:rPr lang="hr-HR" dirty="0" smtClean="0"/>
              <a:t> </a:t>
            </a:r>
            <a:r>
              <a:rPr lang="hr-HR" dirty="0" err="1" smtClean="0"/>
              <a:t>by</a:t>
            </a:r>
            <a:r>
              <a:rPr lang="hr-HR" dirty="0" smtClean="0"/>
              <a:t> </a:t>
            </a:r>
            <a:r>
              <a:rPr lang="hr-HR" dirty="0" err="1" smtClean="0"/>
              <a:t>judicial</a:t>
            </a:r>
            <a:r>
              <a:rPr lang="hr-HR" dirty="0" smtClean="0"/>
              <a:t> </a:t>
            </a:r>
            <a:r>
              <a:rPr lang="hr-HR" dirty="0" err="1" smtClean="0"/>
              <a:t>decisions</a:t>
            </a:r>
            <a:r>
              <a:rPr lang="hr-HR" dirty="0" smtClean="0"/>
              <a:t>, </a:t>
            </a:r>
            <a:r>
              <a:rPr lang="hr-HR" dirty="0" err="1" smtClean="0"/>
              <a:t>from</a:t>
            </a:r>
            <a:r>
              <a:rPr lang="hr-HR" dirty="0" smtClean="0"/>
              <a:t> </a:t>
            </a:r>
            <a:r>
              <a:rPr lang="hr-HR" dirty="0" err="1" smtClean="0"/>
              <a:t>laws</a:t>
            </a:r>
            <a:r>
              <a:rPr lang="hr-HR" dirty="0" smtClean="0"/>
              <a:t> </a:t>
            </a:r>
            <a:r>
              <a:rPr lang="hr-HR" dirty="0" err="1" smtClean="0"/>
              <a:t>that</a:t>
            </a:r>
            <a:r>
              <a:rPr lang="hr-HR" dirty="0" smtClean="0"/>
              <a:t> </a:t>
            </a:r>
            <a:r>
              <a:rPr lang="hr-HR" dirty="0" err="1" smtClean="0"/>
              <a:t>have</a:t>
            </a:r>
            <a:r>
              <a:rPr lang="hr-HR" dirty="0" smtClean="0"/>
              <a:t> </a:t>
            </a:r>
            <a:r>
              <a:rPr lang="hr-HR" dirty="0" err="1" smtClean="0"/>
              <a:t>been</a:t>
            </a:r>
            <a:r>
              <a:rPr lang="hr-HR" dirty="0" smtClean="0"/>
              <a:t> </a:t>
            </a:r>
            <a:r>
              <a:rPr lang="hr-HR" dirty="0" err="1" smtClean="0"/>
              <a:t>created</a:t>
            </a:r>
            <a:r>
              <a:rPr lang="hr-HR" dirty="0" smtClean="0"/>
              <a:t> </a:t>
            </a:r>
            <a:r>
              <a:rPr lang="hr-HR" dirty="0" err="1" smtClean="0"/>
              <a:t>by</a:t>
            </a:r>
            <a:r>
              <a:rPr lang="hr-HR" dirty="0" smtClean="0"/>
              <a:t> statute </a:t>
            </a:r>
            <a:r>
              <a:rPr lang="hr-HR" dirty="0" err="1" smtClean="0"/>
              <a:t>or</a:t>
            </a:r>
            <a:r>
              <a:rPr lang="hr-HR" dirty="0" smtClean="0"/>
              <a:t> </a:t>
            </a:r>
            <a:r>
              <a:rPr lang="hr-HR" dirty="0" err="1" smtClean="0"/>
              <a:t>other</a:t>
            </a:r>
            <a:r>
              <a:rPr lang="hr-HR" dirty="0" smtClean="0"/>
              <a:t> </a:t>
            </a:r>
            <a:r>
              <a:rPr lang="hr-HR" dirty="0" err="1" smtClean="0"/>
              <a:t>legislation</a:t>
            </a:r>
            <a:r>
              <a:rPr lang="hr-HR" dirty="0" smtClean="0"/>
              <a:t>. For </a:t>
            </a:r>
            <a:r>
              <a:rPr lang="hr-HR" dirty="0" err="1" smtClean="0"/>
              <a:t>example</a:t>
            </a:r>
            <a:r>
              <a:rPr lang="hr-HR" dirty="0" smtClean="0"/>
              <a:t>, </a:t>
            </a:r>
            <a:r>
              <a:rPr lang="hr-HR" dirty="0" err="1" smtClean="0"/>
              <a:t>murder</a:t>
            </a:r>
            <a:r>
              <a:rPr lang="hr-HR" dirty="0" smtClean="0"/>
              <a:t> </a:t>
            </a:r>
            <a:r>
              <a:rPr lang="hr-HR" dirty="0" err="1" smtClean="0"/>
              <a:t>is</a:t>
            </a:r>
            <a:r>
              <a:rPr lang="hr-HR" dirty="0" smtClean="0"/>
              <a:t> a </a:t>
            </a:r>
            <a:r>
              <a:rPr lang="hr-HR" dirty="0" err="1" smtClean="0"/>
              <a:t>common</a:t>
            </a:r>
            <a:r>
              <a:rPr lang="hr-HR" dirty="0" smtClean="0"/>
              <a:t> </a:t>
            </a:r>
            <a:r>
              <a:rPr lang="hr-HR" dirty="0" err="1" smtClean="0"/>
              <a:t>law</a:t>
            </a:r>
            <a:r>
              <a:rPr lang="hr-HR" dirty="0" smtClean="0"/>
              <a:t> </a:t>
            </a:r>
            <a:r>
              <a:rPr lang="hr-HR" dirty="0" err="1" smtClean="0"/>
              <a:t>crime</a:t>
            </a:r>
            <a:r>
              <a:rPr lang="hr-HR" dirty="0" smtClean="0"/>
              <a:t> </a:t>
            </a:r>
            <a:r>
              <a:rPr lang="hr-HR" dirty="0" err="1" smtClean="0"/>
              <a:t>while</a:t>
            </a:r>
            <a:r>
              <a:rPr lang="hr-HR" dirty="0" smtClean="0"/>
              <a:t> </a:t>
            </a:r>
            <a:r>
              <a:rPr lang="hr-HR" dirty="0" err="1" smtClean="0"/>
              <a:t>theft</a:t>
            </a:r>
            <a:r>
              <a:rPr lang="hr-HR" dirty="0" smtClean="0"/>
              <a:t> </a:t>
            </a:r>
            <a:r>
              <a:rPr lang="hr-HR" dirty="0" err="1" smtClean="0"/>
              <a:t>is</a:t>
            </a:r>
            <a:r>
              <a:rPr lang="hr-HR" dirty="0" smtClean="0"/>
              <a:t> a </a:t>
            </a:r>
            <a:r>
              <a:rPr lang="hr-HR" dirty="0" err="1" smtClean="0"/>
              <a:t>statutory</a:t>
            </a:r>
            <a:r>
              <a:rPr lang="hr-HR" dirty="0" smtClean="0"/>
              <a:t> </a:t>
            </a:r>
            <a:r>
              <a:rPr lang="hr-HR" dirty="0" err="1" smtClean="0"/>
              <a:t>crime</a:t>
            </a:r>
            <a:r>
              <a:rPr lang="hr-HR" dirty="0" smtClean="0"/>
              <a:t>. </a:t>
            </a:r>
            <a:r>
              <a:rPr lang="hr-HR" dirty="0" err="1" smtClean="0"/>
              <a:t>This</a:t>
            </a:r>
            <a:r>
              <a:rPr lang="hr-HR" dirty="0" smtClean="0"/>
              <a:t> </a:t>
            </a:r>
            <a:r>
              <a:rPr lang="hr-HR" dirty="0" err="1" smtClean="0"/>
              <a:t>means</a:t>
            </a:r>
            <a:r>
              <a:rPr lang="hr-HR" dirty="0" smtClean="0"/>
              <a:t> </a:t>
            </a:r>
            <a:r>
              <a:rPr lang="hr-HR" dirty="0" err="1" smtClean="0"/>
              <a:t>that</a:t>
            </a:r>
            <a:r>
              <a:rPr lang="hr-HR" dirty="0" smtClean="0"/>
              <a:t> </a:t>
            </a:r>
            <a:r>
              <a:rPr lang="hr-HR" dirty="0" err="1" smtClean="0"/>
              <a:t>murder</a:t>
            </a:r>
            <a:r>
              <a:rPr lang="hr-HR" dirty="0" smtClean="0"/>
              <a:t> </a:t>
            </a:r>
            <a:r>
              <a:rPr lang="hr-HR" dirty="0" err="1" smtClean="0"/>
              <a:t>has</a:t>
            </a:r>
            <a:r>
              <a:rPr lang="hr-HR" dirty="0" smtClean="0"/>
              <a:t> </a:t>
            </a:r>
            <a:r>
              <a:rPr lang="hr-HR" dirty="0" err="1" smtClean="0"/>
              <a:t>never</a:t>
            </a:r>
            <a:r>
              <a:rPr lang="hr-HR" dirty="0" smtClean="0"/>
              <a:t> </a:t>
            </a:r>
            <a:r>
              <a:rPr lang="hr-HR" dirty="0" err="1" smtClean="0"/>
              <a:t>been</a:t>
            </a:r>
            <a:r>
              <a:rPr lang="hr-HR" dirty="0" smtClean="0"/>
              <a:t> </a:t>
            </a:r>
            <a:r>
              <a:rPr lang="hr-HR" dirty="0" err="1" smtClean="0"/>
              <a:t>definee</a:t>
            </a:r>
            <a:r>
              <a:rPr lang="hr-HR" dirty="0" smtClean="0"/>
              <a:t> </a:t>
            </a:r>
            <a:r>
              <a:rPr lang="hr-HR" dirty="0" err="1" smtClean="0"/>
              <a:t>in</a:t>
            </a:r>
            <a:r>
              <a:rPr lang="hr-HR" dirty="0" smtClean="0"/>
              <a:t> </a:t>
            </a:r>
            <a:r>
              <a:rPr lang="hr-HR" dirty="0" err="1" smtClean="0"/>
              <a:t>any</a:t>
            </a:r>
            <a:r>
              <a:rPr lang="hr-HR" dirty="0" smtClean="0"/>
              <a:t> </a:t>
            </a:r>
            <a:r>
              <a:rPr lang="hr-HR" dirty="0" err="1" smtClean="0"/>
              <a:t>Act</a:t>
            </a:r>
            <a:r>
              <a:rPr lang="hr-HR" dirty="0" smtClean="0"/>
              <a:t> </a:t>
            </a:r>
            <a:r>
              <a:rPr lang="hr-HR" dirty="0" err="1" smtClean="0"/>
              <a:t>of</a:t>
            </a:r>
            <a:r>
              <a:rPr lang="hr-HR" dirty="0" smtClean="0"/>
              <a:t> </a:t>
            </a:r>
            <a:r>
              <a:rPr lang="hr-HR" dirty="0" err="1" smtClean="0"/>
              <a:t>Parliament</a:t>
            </a:r>
            <a:r>
              <a:rPr lang="hr-HR" dirty="0" smtClean="0"/>
              <a:t>, but </a:t>
            </a:r>
            <a:r>
              <a:rPr lang="hr-HR" dirty="0" err="1" smtClean="0"/>
              <a:t>theft</a:t>
            </a:r>
            <a:r>
              <a:rPr lang="hr-HR" dirty="0" smtClean="0"/>
              <a:t> </a:t>
            </a:r>
            <a:r>
              <a:rPr lang="hr-HR" dirty="0" err="1" smtClean="0"/>
              <a:t>is</a:t>
            </a:r>
            <a:r>
              <a:rPr lang="hr-HR" dirty="0" smtClean="0"/>
              <a:t> </a:t>
            </a:r>
            <a:r>
              <a:rPr lang="hr-HR" dirty="0" err="1" smtClean="0"/>
              <a:t>now</a:t>
            </a:r>
            <a:r>
              <a:rPr lang="hr-HR" dirty="0" smtClean="0"/>
              <a:t> </a:t>
            </a:r>
            <a:r>
              <a:rPr lang="hr-HR" dirty="0" err="1" smtClean="0"/>
              <a:t>defined</a:t>
            </a:r>
            <a:r>
              <a:rPr lang="hr-HR" dirty="0" smtClean="0"/>
              <a:t> </a:t>
            </a:r>
            <a:r>
              <a:rPr lang="hr-HR" dirty="0" err="1" smtClean="0"/>
              <a:t>by</a:t>
            </a:r>
            <a:r>
              <a:rPr lang="hr-HR" dirty="0" smtClean="0"/>
              <a:t> </a:t>
            </a:r>
            <a:r>
              <a:rPr lang="hr-HR" dirty="0" err="1" smtClean="0"/>
              <a:t>the</a:t>
            </a:r>
            <a:r>
              <a:rPr lang="hr-HR" dirty="0" smtClean="0"/>
              <a:t> </a:t>
            </a:r>
            <a:r>
              <a:rPr lang="hr-HR" dirty="0" err="1" smtClean="0"/>
              <a:t>Theft</a:t>
            </a:r>
            <a:r>
              <a:rPr lang="hr-HR" dirty="0" smtClean="0"/>
              <a:t> </a:t>
            </a:r>
            <a:r>
              <a:rPr lang="hr-HR" dirty="0" err="1" smtClean="0"/>
              <a:t>Act</a:t>
            </a:r>
            <a:r>
              <a:rPr lang="hr-HR" dirty="0" smtClean="0"/>
              <a:t> 1968.</a:t>
            </a:r>
            <a:endParaRPr lang="en-US" dirty="0"/>
          </a:p>
        </p:txBody>
      </p:sp>
    </p:spTree>
    <p:extLst>
      <p:ext uri="{BB962C8B-B14F-4D97-AF65-F5344CB8AC3E}">
        <p14:creationId xmlns:p14="http://schemas.microsoft.com/office/powerpoint/2010/main" val="8540336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a:t>T</a:t>
            </a:r>
            <a:r>
              <a:rPr lang="en-US" altLang="sr-Latn-RS" dirty="0" smtClean="0"/>
              <a:t>he </a:t>
            </a:r>
            <a:r>
              <a:rPr lang="en-US" altLang="sr-Latn-RS" dirty="0" smtClean="0"/>
              <a:t>transfer or delegation of power to a lower level, especially by central government to local or regional administration</a:t>
            </a:r>
          </a:p>
          <a:p>
            <a:r>
              <a:rPr lang="hr-HR" altLang="sr-Latn-RS" dirty="0" err="1" smtClean="0"/>
              <a:t>Devolution</a:t>
            </a:r>
            <a:endParaRPr lang="hr-HR" altLang="sr-Latn-RS" dirty="0" smtClean="0"/>
          </a:p>
          <a:p>
            <a:r>
              <a:rPr lang="hr-HR" altLang="sr-Latn-RS" dirty="0" err="1" smtClean="0"/>
              <a:t>MPs</a:t>
            </a:r>
            <a:r>
              <a:rPr lang="hr-HR" altLang="sr-Latn-RS" dirty="0" smtClean="0"/>
              <a:t> </a:t>
            </a:r>
            <a:r>
              <a:rPr lang="hr-HR" altLang="sr-Latn-RS" dirty="0" err="1" smtClean="0"/>
              <a:t>who</a:t>
            </a:r>
            <a:r>
              <a:rPr lang="hr-HR" altLang="sr-Latn-RS" dirty="0" smtClean="0"/>
              <a:t> are </a:t>
            </a:r>
            <a:r>
              <a:rPr lang="hr-HR" altLang="sr-Latn-RS" dirty="0" err="1" smtClean="0"/>
              <a:t>elected</a:t>
            </a:r>
            <a:r>
              <a:rPr lang="hr-HR" altLang="sr-Latn-RS" dirty="0" smtClean="0"/>
              <a:t> for </a:t>
            </a:r>
            <a:r>
              <a:rPr lang="hr-HR" altLang="sr-Latn-RS" dirty="0" err="1" smtClean="0"/>
              <a:t>their</a:t>
            </a:r>
            <a:r>
              <a:rPr lang="hr-HR" altLang="sr-Latn-RS" dirty="0" smtClean="0"/>
              <a:t> </a:t>
            </a:r>
            <a:r>
              <a:rPr lang="hr-HR" altLang="sr-Latn-RS" dirty="0" err="1" smtClean="0"/>
              <a:t>lifetime</a:t>
            </a:r>
            <a:endParaRPr lang="hr-HR" altLang="sr-Latn-RS" dirty="0" smtClean="0"/>
          </a:p>
          <a:p>
            <a:r>
              <a:rPr lang="hr-HR" altLang="sr-Latn-RS" dirty="0" smtClean="0"/>
              <a:t>Life </a:t>
            </a:r>
            <a:r>
              <a:rPr lang="hr-HR" altLang="sr-Latn-RS" dirty="0" err="1" smtClean="0"/>
              <a:t>peers</a:t>
            </a:r>
            <a:endParaRPr lang="en-US" altLang="sr-Latn-RS" dirty="0" smtClean="0"/>
          </a:p>
        </p:txBody>
      </p:sp>
    </p:spTree>
    <p:extLst>
      <p:ext uri="{BB962C8B-B14F-4D97-AF65-F5344CB8AC3E}">
        <p14:creationId xmlns:p14="http://schemas.microsoft.com/office/powerpoint/2010/main" val="770754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normAutofit fontScale="92500" lnSpcReduction="20000"/>
          </a:bodyPr>
          <a:lstStyle/>
          <a:p>
            <a:r>
              <a:rPr lang="hr-HR" altLang="sr-Latn-RS" sz="2400" dirty="0" smtClean="0"/>
              <a:t>A</a:t>
            </a:r>
            <a:r>
              <a:rPr lang="en-US" altLang="sr-Latn-RS" sz="2400" dirty="0" smtClean="0"/>
              <a:t> </a:t>
            </a:r>
            <a:r>
              <a:rPr lang="en-US" altLang="sr-Latn-RS" sz="2400" dirty="0"/>
              <a:t>person who lives somewhere permanently or on a long-term basis</a:t>
            </a:r>
          </a:p>
          <a:p>
            <a:r>
              <a:rPr lang="hr-HR" altLang="sr-Latn-RS" sz="2400" dirty="0" err="1"/>
              <a:t>Resident</a:t>
            </a:r>
            <a:endParaRPr lang="hr-HR" altLang="sr-Latn-RS" sz="2400" dirty="0"/>
          </a:p>
          <a:p>
            <a:r>
              <a:rPr lang="hr-HR" altLang="sr-Latn-RS" sz="2400" dirty="0" err="1"/>
              <a:t>Holder</a:t>
            </a:r>
            <a:r>
              <a:rPr lang="hr-HR" altLang="sr-Latn-RS" sz="2400" dirty="0"/>
              <a:t> </a:t>
            </a:r>
            <a:r>
              <a:rPr lang="hr-HR" altLang="sr-Latn-RS" sz="2400" dirty="0" err="1"/>
              <a:t>of</a:t>
            </a:r>
            <a:r>
              <a:rPr lang="hr-HR" altLang="sr-Latn-RS" sz="2400" dirty="0"/>
              <a:t> </a:t>
            </a:r>
            <a:r>
              <a:rPr lang="hr-HR" altLang="sr-Latn-RS" sz="2400" dirty="0" err="1"/>
              <a:t>hereditary</a:t>
            </a:r>
            <a:r>
              <a:rPr lang="hr-HR" altLang="sr-Latn-RS" sz="2400" dirty="0"/>
              <a:t> title</a:t>
            </a:r>
          </a:p>
          <a:p>
            <a:r>
              <a:rPr lang="hr-HR" altLang="sr-Latn-RS" sz="2400" dirty="0" err="1"/>
              <a:t>Hereditary</a:t>
            </a:r>
            <a:r>
              <a:rPr lang="hr-HR" altLang="sr-Latn-RS" sz="2400" dirty="0"/>
              <a:t> </a:t>
            </a:r>
            <a:r>
              <a:rPr lang="hr-HR" altLang="sr-Latn-RS" sz="2400" dirty="0" err="1"/>
              <a:t>peer</a:t>
            </a:r>
            <a:endParaRPr lang="hr-HR" altLang="sr-Latn-RS" sz="2400" dirty="0"/>
          </a:p>
          <a:p>
            <a:r>
              <a:rPr lang="hr-HR" altLang="sr-Latn-RS" sz="2400" dirty="0" smtClean="0"/>
              <a:t>T</a:t>
            </a:r>
            <a:r>
              <a:rPr lang="en-US" altLang="sr-Latn-RS" sz="2400" dirty="0" smtClean="0"/>
              <a:t>o </a:t>
            </a:r>
            <a:r>
              <a:rPr lang="en-US" altLang="sr-Latn-RS" sz="2400" dirty="0"/>
              <a:t>order someone to come to or be present at a particular place, or to officially arrange a meeting of people</a:t>
            </a:r>
            <a:endParaRPr lang="hr-HR" altLang="sr-Latn-RS" sz="2400" dirty="0"/>
          </a:p>
          <a:p>
            <a:r>
              <a:rPr lang="hr-HR" altLang="sr-Latn-RS" sz="2400" dirty="0" err="1"/>
              <a:t>summon</a:t>
            </a:r>
            <a:endParaRPr lang="en-US" altLang="sr-Latn-RS" sz="2400" dirty="0"/>
          </a:p>
        </p:txBody>
      </p:sp>
    </p:spTree>
    <p:extLst>
      <p:ext uri="{BB962C8B-B14F-4D97-AF65-F5344CB8AC3E}">
        <p14:creationId xmlns:p14="http://schemas.microsoft.com/office/powerpoint/2010/main" val="3620585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a:t>D</a:t>
            </a:r>
            <a:r>
              <a:rPr lang="en-US" altLang="sr-Latn-RS" dirty="0" err="1" smtClean="0"/>
              <a:t>iscontinue</a:t>
            </a:r>
            <a:r>
              <a:rPr lang="en-US" altLang="sr-Latn-RS" dirty="0" smtClean="0"/>
              <a:t> </a:t>
            </a:r>
            <a:r>
              <a:rPr lang="en-US" altLang="sr-Latn-RS" dirty="0" smtClean="0"/>
              <a:t>a session of (a parliament or other legislative assembly) without dissolving it</a:t>
            </a:r>
          </a:p>
          <a:p>
            <a:r>
              <a:rPr lang="hr-HR" altLang="sr-Latn-RS" dirty="0" err="1" smtClean="0"/>
              <a:t>Prorogue</a:t>
            </a:r>
            <a:endParaRPr lang="hr-HR" altLang="sr-Latn-RS" dirty="0" smtClean="0"/>
          </a:p>
          <a:p>
            <a:r>
              <a:rPr lang="hr-HR" altLang="sr-Latn-RS" dirty="0"/>
              <a:t>C</a:t>
            </a:r>
            <a:r>
              <a:rPr lang="en-US" altLang="sr-Latn-RS" dirty="0" smtClean="0"/>
              <a:t>lose </a:t>
            </a:r>
            <a:r>
              <a:rPr lang="en-US" altLang="sr-Latn-RS" dirty="0" smtClean="0"/>
              <a:t>down or dismiss (an assembly or official body).</a:t>
            </a:r>
            <a:endParaRPr lang="hr-HR" altLang="sr-Latn-RS" dirty="0" smtClean="0"/>
          </a:p>
          <a:p>
            <a:r>
              <a:rPr lang="hr-HR" altLang="sr-Latn-RS" dirty="0" err="1" smtClean="0"/>
              <a:t>dissolve</a:t>
            </a:r>
            <a:endParaRPr lang="en-US" altLang="sr-Latn-RS" dirty="0" smtClean="0"/>
          </a:p>
        </p:txBody>
      </p:sp>
    </p:spTree>
    <p:extLst>
      <p:ext uri="{BB962C8B-B14F-4D97-AF65-F5344CB8AC3E}">
        <p14:creationId xmlns:p14="http://schemas.microsoft.com/office/powerpoint/2010/main" val="2668301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a:t>A</a:t>
            </a:r>
            <a:r>
              <a:rPr lang="en-US" altLang="sr-Latn-RS" dirty="0" err="1" smtClean="0"/>
              <a:t>ssent</a:t>
            </a:r>
            <a:r>
              <a:rPr lang="en-US" altLang="sr-Latn-RS" dirty="0" smtClean="0"/>
              <a:t> </a:t>
            </a:r>
            <a:r>
              <a:rPr lang="en-US" altLang="sr-Latn-RS" dirty="0" smtClean="0"/>
              <a:t>of the sovereign to a Bill which has been passed by Parliament, and which thus becomes an Act of Parliament. R</a:t>
            </a:r>
            <a:r>
              <a:rPr lang="hr-HR" altLang="sr-Latn-RS" dirty="0" smtClean="0"/>
              <a:t>.</a:t>
            </a:r>
            <a:r>
              <a:rPr lang="en-US" altLang="sr-Latn-RS" dirty="0" smtClean="0"/>
              <a:t>a</a:t>
            </a:r>
            <a:r>
              <a:rPr lang="hr-HR" altLang="sr-Latn-RS" dirty="0" smtClean="0"/>
              <a:t>.</a:t>
            </a:r>
            <a:r>
              <a:rPr lang="en-US" altLang="sr-Latn-RS" dirty="0" smtClean="0"/>
              <a:t> by the sovereign (in person or through commissioners of the Crown) is required before a Bill can come into force as law, but it has not been withheld since 1707.</a:t>
            </a:r>
            <a:endParaRPr lang="hr-HR" altLang="sr-Latn-RS" dirty="0" smtClean="0"/>
          </a:p>
          <a:p>
            <a:r>
              <a:rPr lang="hr-HR" altLang="sr-Latn-RS" dirty="0" smtClean="0"/>
              <a:t>Royal </a:t>
            </a:r>
            <a:r>
              <a:rPr lang="hr-HR" altLang="sr-Latn-RS" dirty="0" err="1" smtClean="0"/>
              <a:t>assent</a:t>
            </a:r>
            <a:endParaRPr lang="en-US" altLang="sr-Latn-RS" dirty="0" smtClean="0"/>
          </a:p>
          <a:p>
            <a:endParaRPr lang="en-US" altLang="sr-Latn-RS" dirty="0" smtClean="0"/>
          </a:p>
        </p:txBody>
      </p:sp>
    </p:spTree>
    <p:extLst>
      <p:ext uri="{BB962C8B-B14F-4D97-AF65-F5344CB8AC3E}">
        <p14:creationId xmlns:p14="http://schemas.microsoft.com/office/powerpoint/2010/main" val="2960365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normAutofit fontScale="85000" lnSpcReduction="10000"/>
          </a:bodyPr>
          <a:lstStyle/>
          <a:p>
            <a:r>
              <a:rPr lang="hr-HR" altLang="sr-Latn-RS" sz="2400" dirty="0" smtClean="0"/>
              <a:t>A</a:t>
            </a:r>
            <a:r>
              <a:rPr lang="en-US" altLang="sr-Latn-RS" sz="2400" dirty="0" smtClean="0"/>
              <a:t> </a:t>
            </a:r>
            <a:r>
              <a:rPr lang="en-US" altLang="sr-Latn-RS" sz="2400" dirty="0"/>
              <a:t>principle of the UK </a:t>
            </a:r>
            <a:r>
              <a:rPr lang="en-US" altLang="sr-Latn-RS" sz="2400" dirty="0" smtClean="0"/>
              <a:t>constitution</a:t>
            </a:r>
            <a:r>
              <a:rPr lang="hr-HR" altLang="sr-Latn-RS" sz="2400" dirty="0"/>
              <a:t> </a:t>
            </a:r>
            <a:r>
              <a:rPr lang="hr-HR" altLang="sr-Latn-RS" sz="2400" dirty="0" err="1" smtClean="0"/>
              <a:t>that</a:t>
            </a:r>
            <a:r>
              <a:rPr lang="en-US" altLang="sr-Latn-RS" sz="2400" dirty="0" smtClean="0"/>
              <a:t> </a:t>
            </a:r>
            <a:r>
              <a:rPr lang="en-US" altLang="sr-Latn-RS" sz="2400" dirty="0"/>
              <a:t>makes Parliament the supreme legal authority in the UK, which can create or end any law.</a:t>
            </a:r>
            <a:endParaRPr lang="hr-HR" altLang="sr-Latn-RS" sz="2400" dirty="0"/>
          </a:p>
          <a:p>
            <a:r>
              <a:rPr lang="hr-HR" altLang="sr-Latn-RS" sz="2400" dirty="0" err="1"/>
              <a:t>Parliamentary</a:t>
            </a:r>
            <a:r>
              <a:rPr lang="hr-HR" altLang="sr-Latn-RS" sz="2400" dirty="0"/>
              <a:t> </a:t>
            </a:r>
            <a:r>
              <a:rPr lang="hr-HR" altLang="sr-Latn-RS" sz="2400" dirty="0" err="1"/>
              <a:t>sovereignty</a:t>
            </a:r>
            <a:endParaRPr lang="hr-HR" altLang="sr-Latn-RS" sz="2400" dirty="0"/>
          </a:p>
          <a:p>
            <a:r>
              <a:rPr lang="hr-HR" altLang="sr-Latn-RS" sz="2400" dirty="0" smtClean="0"/>
              <a:t>R</a:t>
            </a:r>
            <a:r>
              <a:rPr lang="en-US" altLang="sr-Latn-RS" sz="2400" dirty="0" smtClean="0"/>
              <a:t>eject </a:t>
            </a:r>
            <a:r>
              <a:rPr lang="en-US" altLang="sr-Latn-RS" sz="2400" dirty="0"/>
              <a:t>or disallow by exercising one's superior authority.</a:t>
            </a:r>
          </a:p>
          <a:p>
            <a:r>
              <a:rPr lang="hr-HR" altLang="sr-Latn-RS" sz="2400" dirty="0" err="1"/>
              <a:t>Overrule</a:t>
            </a:r>
            <a:endParaRPr lang="hr-HR" altLang="sr-Latn-RS" sz="2400" dirty="0"/>
          </a:p>
          <a:p>
            <a:r>
              <a:rPr lang="hr-HR" altLang="sr-Latn-RS" sz="2400" dirty="0" smtClean="0"/>
              <a:t>R</a:t>
            </a:r>
            <a:r>
              <a:rPr lang="en-US" altLang="sr-Latn-RS" sz="2400" dirty="0" smtClean="0"/>
              <a:t>evoke </a:t>
            </a:r>
            <a:r>
              <a:rPr lang="en-US" altLang="sr-Latn-RS" sz="2400" dirty="0"/>
              <a:t>or annul (a law or act of parliament).</a:t>
            </a:r>
          </a:p>
          <a:p>
            <a:r>
              <a:rPr lang="hr-HR" altLang="sr-Latn-RS" sz="2400" dirty="0" err="1"/>
              <a:t>repeal</a:t>
            </a:r>
            <a:endParaRPr lang="hr-HR" altLang="sr-Latn-RS" sz="2400" dirty="0"/>
          </a:p>
          <a:p>
            <a:endParaRPr lang="en-US" altLang="sr-Latn-RS" dirty="0" smtClean="0"/>
          </a:p>
        </p:txBody>
      </p:sp>
    </p:spTree>
    <p:extLst>
      <p:ext uri="{BB962C8B-B14F-4D97-AF65-F5344CB8AC3E}">
        <p14:creationId xmlns:p14="http://schemas.microsoft.com/office/powerpoint/2010/main" val="3855855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hr-HR" altLang="sr-Latn-RS" smtClean="0"/>
              <a:t>Provide the terms matching the following definitions</a:t>
            </a:r>
            <a:endParaRPr lang="en-US" altLang="sr-Latn-RS" smtClean="0"/>
          </a:p>
        </p:txBody>
      </p:sp>
      <p:sp>
        <p:nvSpPr>
          <p:cNvPr id="3" name="Content Placeholder 2"/>
          <p:cNvSpPr>
            <a:spLocks noGrp="1"/>
          </p:cNvSpPr>
          <p:nvPr>
            <p:ph idx="1"/>
          </p:nvPr>
        </p:nvSpPr>
        <p:spPr/>
        <p:txBody>
          <a:bodyPr/>
          <a:lstStyle/>
          <a:p>
            <a:r>
              <a:rPr lang="hr-HR" altLang="sr-Latn-RS" dirty="0" smtClean="0"/>
              <a:t>A </a:t>
            </a:r>
            <a:r>
              <a:rPr lang="hr-HR" altLang="sr-Latn-RS" dirty="0" err="1" smtClean="0"/>
              <a:t>proposal</a:t>
            </a:r>
            <a:r>
              <a:rPr lang="hr-HR" altLang="sr-Latn-RS" dirty="0" smtClean="0"/>
              <a:t> for a </a:t>
            </a:r>
            <a:r>
              <a:rPr lang="hr-HR" altLang="sr-Latn-RS" dirty="0" err="1" smtClean="0"/>
              <a:t>piece</a:t>
            </a:r>
            <a:r>
              <a:rPr lang="hr-HR" altLang="sr-Latn-RS" dirty="0" smtClean="0"/>
              <a:t> </a:t>
            </a:r>
            <a:r>
              <a:rPr lang="hr-HR" altLang="sr-Latn-RS" dirty="0" err="1" smtClean="0"/>
              <a:t>of</a:t>
            </a:r>
            <a:r>
              <a:rPr lang="hr-HR" altLang="sr-Latn-RS" dirty="0" smtClean="0"/>
              <a:t> </a:t>
            </a:r>
            <a:r>
              <a:rPr lang="hr-HR" altLang="sr-Latn-RS" dirty="0" err="1" smtClean="0"/>
              <a:t>legislation</a:t>
            </a:r>
            <a:endParaRPr lang="hr-HR" altLang="sr-Latn-RS" dirty="0" smtClean="0"/>
          </a:p>
          <a:p>
            <a:r>
              <a:rPr lang="hr-HR" altLang="sr-Latn-RS" dirty="0" smtClean="0"/>
              <a:t>Bill</a:t>
            </a:r>
          </a:p>
          <a:p>
            <a:r>
              <a:rPr lang="hr-HR" altLang="sr-Latn-RS" dirty="0"/>
              <a:t>T</a:t>
            </a:r>
            <a:r>
              <a:rPr lang="en-US" altLang="sr-Latn-RS" dirty="0" smtClean="0"/>
              <a:t>he </a:t>
            </a:r>
            <a:r>
              <a:rPr lang="en-US" altLang="sr-Latn-RS" dirty="0" smtClean="0"/>
              <a:t>act of telling someone officially about something, or a document that does this</a:t>
            </a:r>
            <a:endParaRPr lang="hr-HR" altLang="sr-Latn-RS" dirty="0" smtClean="0"/>
          </a:p>
          <a:p>
            <a:r>
              <a:rPr lang="hr-HR" altLang="sr-Latn-RS" dirty="0" err="1" smtClean="0"/>
              <a:t>Notification</a:t>
            </a:r>
            <a:endParaRPr lang="hr-HR" altLang="sr-Latn-RS" dirty="0" smtClean="0"/>
          </a:p>
          <a:p>
            <a:r>
              <a:rPr lang="hr-HR" altLang="sr-Latn-RS" dirty="0"/>
              <a:t>A</a:t>
            </a:r>
            <a:r>
              <a:rPr lang="en-US" altLang="sr-Latn-RS" dirty="0" smtClean="0"/>
              <a:t> </a:t>
            </a:r>
            <a:r>
              <a:rPr lang="en-US" altLang="sr-Latn-RS" dirty="0" smtClean="0"/>
              <a:t>change to a law that is not yet in operation and is still being discussed</a:t>
            </a:r>
            <a:endParaRPr lang="hr-HR" altLang="sr-Latn-RS" dirty="0" smtClean="0"/>
          </a:p>
          <a:p>
            <a:r>
              <a:rPr lang="hr-HR" altLang="sr-Latn-RS" dirty="0" err="1" smtClean="0"/>
              <a:t>amendment</a:t>
            </a:r>
            <a:endParaRPr lang="en-US" altLang="sr-Latn-RS" dirty="0" smtClean="0"/>
          </a:p>
        </p:txBody>
      </p:sp>
    </p:spTree>
    <p:extLst>
      <p:ext uri="{BB962C8B-B14F-4D97-AF65-F5344CB8AC3E}">
        <p14:creationId xmlns:p14="http://schemas.microsoft.com/office/powerpoint/2010/main" val="26915064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hr-HR" altLang="sr-Latn-RS" smtClean="0"/>
              <a:t>Provide the terms for the following definitions</a:t>
            </a:r>
            <a:endParaRPr lang="en-US" altLang="sr-Latn-RS" smtClean="0"/>
          </a:p>
        </p:txBody>
      </p:sp>
      <p:sp>
        <p:nvSpPr>
          <p:cNvPr id="3" name="Content Placeholder 2"/>
          <p:cNvSpPr>
            <a:spLocks noGrp="1"/>
          </p:cNvSpPr>
          <p:nvPr>
            <p:ph idx="1"/>
          </p:nvPr>
        </p:nvSpPr>
        <p:spPr/>
        <p:txBody>
          <a:bodyPr>
            <a:normAutofit fontScale="92500" lnSpcReduction="10000"/>
          </a:bodyPr>
          <a:lstStyle/>
          <a:p>
            <a:r>
              <a:rPr lang="hr-HR" altLang="sr-Latn-RS" dirty="0" smtClean="0"/>
              <a:t>E</a:t>
            </a:r>
            <a:r>
              <a:rPr lang="en-US" altLang="sr-Latn-RS" dirty="0" err="1" smtClean="0"/>
              <a:t>xposed</a:t>
            </a:r>
            <a:r>
              <a:rPr lang="en-US" altLang="sr-Latn-RS" dirty="0" smtClean="0"/>
              <a:t> </a:t>
            </a:r>
            <a:r>
              <a:rPr lang="en-US" altLang="sr-Latn-RS" dirty="0"/>
              <a:t>to the possibility of being attacked or harmed, either physically or emotionally</a:t>
            </a:r>
            <a:r>
              <a:rPr lang="hr-HR" altLang="sr-Latn-RS" dirty="0"/>
              <a:t>; </a:t>
            </a:r>
            <a:r>
              <a:rPr lang="en-US" altLang="sr-Latn-RS" dirty="0"/>
              <a:t>(of a person) in need of special care, support, or protection because of age, disability, or risk of abuse or neglect.</a:t>
            </a:r>
            <a:endParaRPr lang="hr-HR" altLang="sr-Latn-RS" dirty="0"/>
          </a:p>
          <a:p>
            <a:r>
              <a:rPr lang="hr-HR" altLang="sr-Latn-RS" dirty="0" err="1"/>
              <a:t>Vulnerable</a:t>
            </a:r>
            <a:endParaRPr lang="hr-HR" altLang="sr-Latn-RS" dirty="0"/>
          </a:p>
          <a:p>
            <a:r>
              <a:rPr lang="hr-HR" altLang="sr-Latn-RS" dirty="0" smtClean="0"/>
              <a:t>M</a:t>
            </a:r>
            <a:r>
              <a:rPr lang="en-US" altLang="sr-Latn-RS" dirty="0" err="1" smtClean="0"/>
              <a:t>ake</a:t>
            </a:r>
            <a:r>
              <a:rPr lang="en-US" altLang="sr-Latn-RS" dirty="0" smtClean="0"/>
              <a:t> </a:t>
            </a:r>
            <a:r>
              <a:rPr lang="en-US" altLang="sr-Latn-RS" dirty="0"/>
              <a:t>(an action or process) easy or easier.</a:t>
            </a:r>
          </a:p>
          <a:p>
            <a:r>
              <a:rPr lang="hr-HR" altLang="sr-Latn-RS" dirty="0" err="1"/>
              <a:t>Facilitate</a:t>
            </a:r>
            <a:endParaRPr lang="hr-HR" altLang="sr-Latn-RS" dirty="0"/>
          </a:p>
          <a:p>
            <a:r>
              <a:rPr lang="hr-HR" altLang="sr-Latn-RS" dirty="0" smtClean="0"/>
              <a:t>G</a:t>
            </a:r>
            <a:r>
              <a:rPr lang="en-US" altLang="sr-Latn-RS" dirty="0" err="1" smtClean="0"/>
              <a:t>ive</a:t>
            </a:r>
            <a:r>
              <a:rPr lang="en-US" altLang="sr-Latn-RS" dirty="0" smtClean="0"/>
              <a:t> </a:t>
            </a:r>
            <a:r>
              <a:rPr lang="en-US" altLang="sr-Latn-RS" dirty="0"/>
              <a:t>a home or shelter to.</a:t>
            </a:r>
          </a:p>
          <a:p>
            <a:r>
              <a:rPr lang="hr-HR" altLang="sr-Latn-RS" dirty="0" err="1"/>
              <a:t>harbour</a:t>
            </a:r>
            <a:endParaRPr lang="en-US" altLang="sr-Latn-RS" dirty="0"/>
          </a:p>
        </p:txBody>
      </p:sp>
    </p:spTree>
    <p:extLst>
      <p:ext uri="{BB962C8B-B14F-4D97-AF65-F5344CB8AC3E}">
        <p14:creationId xmlns:p14="http://schemas.microsoft.com/office/powerpoint/2010/main" val="3756103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People often refer to the UK having an 'unwritten constitution' but that is not strictly true. It may not exist in a single text, like in the USA or Germany, but large parts of it are written down, much of it in the laws passed in Parliament - known as statute </a:t>
            </a:r>
            <a:r>
              <a:rPr lang="en-GB" dirty="0" smtClean="0"/>
              <a:t>law.</a:t>
            </a:r>
            <a:r>
              <a:rPr lang="hr-HR" dirty="0"/>
              <a:t> </a:t>
            </a:r>
            <a:r>
              <a:rPr lang="en-GB" dirty="0" smtClean="0"/>
              <a:t>Therefore</a:t>
            </a:r>
            <a:r>
              <a:rPr lang="en-GB" dirty="0"/>
              <a:t>, the UK constitution is often described as 'partly written and wholly uncodified'. (Uncodified means that the UK does not have a single, written constitution.)</a:t>
            </a:r>
            <a:endParaRPr lang="en-US" dirty="0"/>
          </a:p>
          <a:p>
            <a:endParaRPr lang="en-US" dirty="0"/>
          </a:p>
        </p:txBody>
      </p:sp>
    </p:spTree>
    <p:extLst>
      <p:ext uri="{BB962C8B-B14F-4D97-AF65-F5344CB8AC3E}">
        <p14:creationId xmlns:p14="http://schemas.microsoft.com/office/powerpoint/2010/main" val="418240266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en-GB" dirty="0"/>
              <a:t>Parliamentary sovereignty is the most important principle of the UK constitution. It makes Parliament the supreme legal authority in the UK, which can create or end any law. Generally, the courts cannot overrule its legislation and no Parliament can pass laws that future Parliaments cannot change. </a:t>
            </a:r>
            <a:endParaRPr lang="en-US" dirty="0"/>
          </a:p>
          <a:p>
            <a:endParaRPr lang="en-US" dirty="0"/>
          </a:p>
        </p:txBody>
      </p:sp>
    </p:spTree>
    <p:extLst>
      <p:ext uri="{BB962C8B-B14F-4D97-AF65-F5344CB8AC3E}">
        <p14:creationId xmlns:p14="http://schemas.microsoft.com/office/powerpoint/2010/main" val="294235106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lnSpcReduction="10000"/>
          </a:bodyPr>
          <a:lstStyle/>
          <a:p>
            <a:r>
              <a:rPr lang="hr-HR" dirty="0" smtClean="0"/>
              <a:t>1. </a:t>
            </a:r>
            <a:r>
              <a:rPr lang="hr-HR" dirty="0" err="1" smtClean="0"/>
              <a:t>What</a:t>
            </a:r>
            <a:r>
              <a:rPr lang="hr-HR" dirty="0" smtClean="0"/>
              <a:t> are </a:t>
            </a:r>
            <a:r>
              <a:rPr lang="hr-HR" dirty="0" err="1" smtClean="0"/>
              <a:t>the</a:t>
            </a:r>
            <a:r>
              <a:rPr lang="hr-HR" dirty="0" smtClean="0"/>
              <a:t> </a:t>
            </a:r>
            <a:r>
              <a:rPr lang="hr-HR" dirty="0" err="1" smtClean="0"/>
              <a:t>two</a:t>
            </a:r>
            <a:r>
              <a:rPr lang="hr-HR" dirty="0" smtClean="0"/>
              <a:t> </a:t>
            </a:r>
            <a:r>
              <a:rPr lang="hr-HR" dirty="0" err="1" smtClean="0"/>
              <a:t>types</a:t>
            </a:r>
            <a:r>
              <a:rPr lang="hr-HR" dirty="0" smtClean="0"/>
              <a:t> </a:t>
            </a:r>
            <a:r>
              <a:rPr lang="hr-HR" dirty="0" err="1" smtClean="0"/>
              <a:t>of</a:t>
            </a:r>
            <a:r>
              <a:rPr lang="hr-HR" dirty="0" smtClean="0"/>
              <a:t> </a:t>
            </a:r>
            <a:r>
              <a:rPr lang="hr-HR" dirty="0" err="1" smtClean="0"/>
              <a:t>lawyers</a:t>
            </a:r>
            <a:r>
              <a:rPr lang="hr-HR" dirty="0" smtClean="0"/>
              <a:t> </a:t>
            </a:r>
            <a:r>
              <a:rPr lang="hr-HR" dirty="0" err="1" smtClean="0"/>
              <a:t>in</a:t>
            </a:r>
            <a:r>
              <a:rPr lang="hr-HR" dirty="0" smtClean="0"/>
              <a:t> </a:t>
            </a:r>
            <a:r>
              <a:rPr lang="hr-HR" dirty="0" err="1" smtClean="0"/>
              <a:t>England</a:t>
            </a:r>
            <a:r>
              <a:rPr lang="hr-HR" dirty="0" smtClean="0"/>
              <a:t> </a:t>
            </a:r>
            <a:r>
              <a:rPr lang="hr-HR" dirty="0" err="1" smtClean="0"/>
              <a:t>and</a:t>
            </a:r>
            <a:r>
              <a:rPr lang="hr-HR" dirty="0" smtClean="0"/>
              <a:t> Wales?</a:t>
            </a:r>
          </a:p>
          <a:p>
            <a:r>
              <a:rPr lang="hr-HR" dirty="0" smtClean="0"/>
              <a:t>2. </a:t>
            </a:r>
            <a:r>
              <a:rPr lang="hr-HR" dirty="0" err="1" smtClean="0"/>
              <a:t>What</a:t>
            </a:r>
            <a:r>
              <a:rPr lang="hr-HR" dirty="0" smtClean="0"/>
              <a:t> </a:t>
            </a:r>
            <a:r>
              <a:rPr lang="hr-HR" dirty="0" err="1" smtClean="0"/>
              <a:t>can</a:t>
            </a:r>
            <a:r>
              <a:rPr lang="hr-HR" dirty="0" smtClean="0"/>
              <a:t> </a:t>
            </a:r>
            <a:r>
              <a:rPr lang="hr-HR" dirty="0" err="1" smtClean="0"/>
              <a:t>solicitors</a:t>
            </a:r>
            <a:r>
              <a:rPr lang="hr-HR" dirty="0" smtClean="0"/>
              <a:t> do for </a:t>
            </a:r>
            <a:r>
              <a:rPr lang="hr-HR" dirty="0" err="1" smtClean="0"/>
              <a:t>their</a:t>
            </a:r>
            <a:r>
              <a:rPr lang="hr-HR" dirty="0" smtClean="0"/>
              <a:t> </a:t>
            </a:r>
            <a:r>
              <a:rPr lang="hr-HR" dirty="0" err="1" smtClean="0"/>
              <a:t>clients</a:t>
            </a:r>
            <a:r>
              <a:rPr lang="hr-HR" dirty="0" smtClean="0"/>
              <a:t>?</a:t>
            </a:r>
          </a:p>
          <a:p>
            <a:r>
              <a:rPr lang="hr-HR" dirty="0" smtClean="0"/>
              <a:t>3. </a:t>
            </a:r>
            <a:r>
              <a:rPr lang="hr-HR" dirty="0" err="1" smtClean="0"/>
              <a:t>Where</a:t>
            </a:r>
            <a:r>
              <a:rPr lang="hr-HR" dirty="0" smtClean="0"/>
              <a:t> </a:t>
            </a:r>
            <a:r>
              <a:rPr lang="hr-HR" dirty="0" err="1" smtClean="0"/>
              <a:t>can</a:t>
            </a:r>
            <a:r>
              <a:rPr lang="hr-HR" dirty="0" smtClean="0"/>
              <a:t> </a:t>
            </a:r>
            <a:r>
              <a:rPr lang="hr-HR" dirty="0" err="1" smtClean="0"/>
              <a:t>solicitory</a:t>
            </a:r>
            <a:r>
              <a:rPr lang="hr-HR" dirty="0" smtClean="0"/>
              <a:t> </a:t>
            </a:r>
            <a:r>
              <a:rPr lang="hr-HR" dirty="0" err="1" smtClean="0"/>
              <a:t>work</a:t>
            </a:r>
            <a:r>
              <a:rPr lang="hr-HR" dirty="0" smtClean="0"/>
              <a:t>?</a:t>
            </a:r>
          </a:p>
          <a:p>
            <a:r>
              <a:rPr lang="hr-HR" dirty="0" smtClean="0"/>
              <a:t>4.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professional</a:t>
            </a:r>
            <a:r>
              <a:rPr lang="hr-HR" dirty="0" smtClean="0"/>
              <a:t> </a:t>
            </a:r>
            <a:r>
              <a:rPr lang="hr-HR" dirty="0" err="1" smtClean="0"/>
              <a:t>association</a:t>
            </a:r>
            <a:r>
              <a:rPr lang="hr-HR" dirty="0" smtClean="0"/>
              <a:t> </a:t>
            </a:r>
            <a:r>
              <a:rPr lang="hr-HR" dirty="0" err="1" smtClean="0"/>
              <a:t>of</a:t>
            </a:r>
            <a:r>
              <a:rPr lang="hr-HR" dirty="0" smtClean="0"/>
              <a:t> </a:t>
            </a:r>
            <a:r>
              <a:rPr lang="hr-HR" dirty="0" err="1" smtClean="0"/>
              <a:t>solicitors</a:t>
            </a:r>
            <a:r>
              <a:rPr lang="hr-HR" dirty="0" smtClean="0"/>
              <a:t>?</a:t>
            </a:r>
          </a:p>
          <a:p>
            <a:r>
              <a:rPr lang="hr-HR" dirty="0" smtClean="0"/>
              <a:t>5. Who are </a:t>
            </a:r>
            <a:r>
              <a:rPr lang="hr-HR" dirty="0" err="1" smtClean="0"/>
              <a:t>barristers</a:t>
            </a:r>
            <a:r>
              <a:rPr lang="hr-HR" dirty="0" smtClean="0"/>
              <a:t>?</a:t>
            </a:r>
          </a:p>
          <a:p>
            <a:r>
              <a:rPr lang="hr-HR" dirty="0" smtClean="0"/>
              <a:t>6. Who </a:t>
            </a:r>
            <a:r>
              <a:rPr lang="hr-HR" dirty="0" err="1" smtClean="0"/>
              <a:t>is</a:t>
            </a:r>
            <a:r>
              <a:rPr lang="hr-HR" dirty="0" smtClean="0"/>
              <a:t> a </a:t>
            </a:r>
            <a:r>
              <a:rPr lang="hr-HR" dirty="0" err="1" smtClean="0"/>
              <a:t>Queen’s</a:t>
            </a:r>
            <a:r>
              <a:rPr lang="hr-HR" dirty="0" smtClean="0"/>
              <a:t> </a:t>
            </a:r>
            <a:r>
              <a:rPr lang="hr-HR" dirty="0" err="1" smtClean="0"/>
              <a:t>Counsel</a:t>
            </a:r>
            <a:r>
              <a:rPr lang="hr-HR" dirty="0" smtClean="0"/>
              <a:t>?</a:t>
            </a:r>
          </a:p>
          <a:p>
            <a:r>
              <a:rPr lang="hr-HR" dirty="0" smtClean="0"/>
              <a:t>7.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professional</a:t>
            </a:r>
            <a:r>
              <a:rPr lang="hr-HR" dirty="0" smtClean="0"/>
              <a:t> </a:t>
            </a:r>
            <a:r>
              <a:rPr lang="hr-HR" dirty="0" err="1" smtClean="0"/>
              <a:t>organisation</a:t>
            </a:r>
            <a:r>
              <a:rPr lang="hr-HR" dirty="0" smtClean="0"/>
              <a:t> </a:t>
            </a:r>
            <a:r>
              <a:rPr lang="hr-HR" dirty="0" err="1" smtClean="0"/>
              <a:t>of</a:t>
            </a:r>
            <a:r>
              <a:rPr lang="hr-HR" dirty="0" smtClean="0"/>
              <a:t> </a:t>
            </a:r>
            <a:r>
              <a:rPr lang="hr-HR" dirty="0" err="1" smtClean="0"/>
              <a:t>barristers</a:t>
            </a:r>
            <a:r>
              <a:rPr lang="hr-HR" dirty="0" smtClean="0"/>
              <a:t>?</a:t>
            </a:r>
            <a:endParaRPr lang="en-US" dirty="0"/>
          </a:p>
        </p:txBody>
      </p:sp>
    </p:spTree>
    <p:extLst>
      <p:ext uri="{BB962C8B-B14F-4D97-AF65-F5344CB8AC3E}">
        <p14:creationId xmlns:p14="http://schemas.microsoft.com/office/powerpoint/2010/main" val="2508483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hr-HR" dirty="0" err="1"/>
              <a:t>Methods</a:t>
            </a:r>
            <a:r>
              <a:rPr lang="hr-HR" dirty="0"/>
              <a:t> </a:t>
            </a:r>
            <a:r>
              <a:rPr lang="hr-HR" dirty="0" err="1"/>
              <a:t>of</a:t>
            </a:r>
            <a:r>
              <a:rPr lang="hr-HR" dirty="0"/>
              <a:t> </a:t>
            </a:r>
            <a:r>
              <a:rPr lang="hr-HR" dirty="0" err="1"/>
              <a:t>developing</a:t>
            </a:r>
            <a:r>
              <a:rPr lang="hr-HR" dirty="0"/>
              <a:t> </a:t>
            </a:r>
            <a:r>
              <a:rPr lang="hr-HR" dirty="0" err="1"/>
              <a:t>law</a:t>
            </a:r>
            <a:r>
              <a:rPr lang="hr-HR" dirty="0"/>
              <a:t>; </a:t>
            </a:r>
            <a:r>
              <a:rPr lang="hr-HR" dirty="0" err="1"/>
              <a:t>the</a:t>
            </a:r>
            <a:r>
              <a:rPr lang="hr-HR" dirty="0"/>
              <a:t> </a:t>
            </a:r>
            <a:r>
              <a:rPr lang="hr-HR" dirty="0" err="1"/>
              <a:t>origin</a:t>
            </a:r>
            <a:r>
              <a:rPr lang="hr-HR" dirty="0"/>
              <a:t> </a:t>
            </a:r>
            <a:r>
              <a:rPr lang="hr-HR" dirty="0" err="1"/>
              <a:t>of</a:t>
            </a:r>
            <a:r>
              <a:rPr lang="hr-HR" dirty="0"/>
              <a:t> </a:t>
            </a:r>
            <a:r>
              <a:rPr lang="hr-HR" dirty="0" err="1"/>
              <a:t>law</a:t>
            </a:r>
            <a:r>
              <a:rPr lang="hr-HR" dirty="0"/>
              <a:t>; </a:t>
            </a:r>
            <a:r>
              <a:rPr lang="hr-HR" dirty="0" err="1"/>
              <a:t>the</a:t>
            </a:r>
            <a:r>
              <a:rPr lang="hr-HR" dirty="0"/>
              <a:t> </a:t>
            </a:r>
            <a:r>
              <a:rPr lang="hr-HR" dirty="0" err="1"/>
              <a:t>basis</a:t>
            </a:r>
            <a:r>
              <a:rPr lang="hr-HR" dirty="0"/>
              <a:t> </a:t>
            </a:r>
            <a:r>
              <a:rPr lang="hr-HR" dirty="0" err="1"/>
              <a:t>of</a:t>
            </a:r>
            <a:r>
              <a:rPr lang="hr-HR" dirty="0"/>
              <a:t> </a:t>
            </a:r>
            <a:r>
              <a:rPr lang="hr-HR" dirty="0" err="1"/>
              <a:t>law</a:t>
            </a:r>
            <a:endParaRPr lang="hr-HR" dirty="0"/>
          </a:p>
          <a:p>
            <a:r>
              <a:rPr lang="hr-HR" dirty="0" err="1"/>
              <a:t>Source</a:t>
            </a:r>
            <a:r>
              <a:rPr lang="hr-HR" dirty="0"/>
              <a:t> </a:t>
            </a:r>
            <a:r>
              <a:rPr lang="hr-HR" dirty="0" err="1"/>
              <a:t>of</a:t>
            </a:r>
            <a:r>
              <a:rPr lang="hr-HR" dirty="0"/>
              <a:t> </a:t>
            </a:r>
            <a:r>
              <a:rPr lang="hr-HR" dirty="0" err="1"/>
              <a:t>law</a:t>
            </a:r>
            <a:endParaRPr lang="hr-HR" dirty="0"/>
          </a:p>
          <a:p>
            <a:r>
              <a:rPr lang="hr-HR" dirty="0"/>
              <a:t>A </a:t>
            </a:r>
            <a:r>
              <a:rPr lang="hr-HR" dirty="0" err="1"/>
              <a:t>law</a:t>
            </a:r>
            <a:r>
              <a:rPr lang="hr-HR" dirty="0"/>
              <a:t> </a:t>
            </a:r>
            <a:r>
              <a:rPr lang="hr-HR" dirty="0" err="1"/>
              <a:t>passed</a:t>
            </a:r>
            <a:r>
              <a:rPr lang="hr-HR" dirty="0"/>
              <a:t> </a:t>
            </a:r>
            <a:r>
              <a:rPr lang="hr-HR" dirty="0" err="1"/>
              <a:t>by</a:t>
            </a:r>
            <a:r>
              <a:rPr lang="hr-HR" dirty="0"/>
              <a:t> </a:t>
            </a:r>
            <a:r>
              <a:rPr lang="hr-HR" dirty="0" err="1"/>
              <a:t>Parliament</a:t>
            </a:r>
            <a:endParaRPr lang="hr-HR" dirty="0"/>
          </a:p>
          <a:p>
            <a:r>
              <a:rPr lang="hr-HR" dirty="0" err="1"/>
              <a:t>Act</a:t>
            </a:r>
            <a:r>
              <a:rPr lang="hr-HR" dirty="0"/>
              <a:t> </a:t>
            </a:r>
            <a:r>
              <a:rPr lang="hr-HR" dirty="0" err="1"/>
              <a:t>of</a:t>
            </a:r>
            <a:r>
              <a:rPr lang="hr-HR" dirty="0"/>
              <a:t> </a:t>
            </a:r>
            <a:r>
              <a:rPr lang="hr-HR" dirty="0" err="1"/>
              <a:t>Parliament</a:t>
            </a:r>
            <a:r>
              <a:rPr lang="hr-HR" dirty="0"/>
              <a:t>; Statute</a:t>
            </a:r>
          </a:p>
          <a:p>
            <a:endParaRPr lang="en-US" dirty="0"/>
          </a:p>
        </p:txBody>
      </p:sp>
    </p:spTree>
    <p:extLst>
      <p:ext uri="{BB962C8B-B14F-4D97-AF65-F5344CB8AC3E}">
        <p14:creationId xmlns:p14="http://schemas.microsoft.com/office/powerpoint/2010/main" val="33237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barristers</a:t>
            </a:r>
            <a:r>
              <a:rPr lang="hr-HR" dirty="0" smtClean="0"/>
              <a:t>, </a:t>
            </a:r>
            <a:r>
              <a:rPr lang="hr-HR" dirty="0" err="1" smtClean="0"/>
              <a:t>Council</a:t>
            </a:r>
            <a:r>
              <a:rPr lang="hr-HR" dirty="0" smtClean="0"/>
              <a:t>,</a:t>
            </a:r>
            <a:r>
              <a:rPr lang="hr-HR" dirty="0"/>
              <a:t> </a:t>
            </a:r>
            <a:r>
              <a:rPr lang="hr-HR" dirty="0" smtClean="0"/>
              <a:t>Court,</a:t>
            </a:r>
            <a:r>
              <a:rPr lang="hr-HR" dirty="0"/>
              <a:t> </a:t>
            </a:r>
            <a:r>
              <a:rPr lang="hr-HR" dirty="0" err="1" smtClean="0"/>
              <a:t>Gray’s</a:t>
            </a:r>
            <a:r>
              <a:rPr lang="hr-HR" dirty="0" smtClean="0"/>
              <a:t>, </a:t>
            </a:r>
            <a:r>
              <a:rPr lang="hr-HR" dirty="0" err="1" smtClean="0"/>
              <a:t>Inn</a:t>
            </a:r>
            <a:r>
              <a:rPr lang="hr-HR" dirty="0" smtClean="0"/>
              <a:t>,</a:t>
            </a:r>
            <a:r>
              <a:rPr lang="hr-HR" dirty="0"/>
              <a:t> </a:t>
            </a:r>
            <a:r>
              <a:rPr lang="hr-HR" dirty="0" smtClean="0"/>
              <a:t>Royal </a:t>
            </a:r>
            <a:r>
              <a:rPr lang="hr-HR" dirty="0" err="1" smtClean="0"/>
              <a:t>Temple</a:t>
            </a:r>
            <a:r>
              <a:rPr lang="hr-HR" dirty="0" smtClean="0"/>
              <a:t>,</a:t>
            </a:r>
            <a:endParaRPr lang="en-US" dirty="0"/>
          </a:p>
        </p:txBody>
      </p:sp>
      <p:sp>
        <p:nvSpPr>
          <p:cNvPr id="3" name="Content Placeholder 2"/>
          <p:cNvSpPr>
            <a:spLocks noGrp="1"/>
          </p:cNvSpPr>
          <p:nvPr>
            <p:ph idx="1"/>
          </p:nvPr>
        </p:nvSpPr>
        <p:spPr/>
        <p:txBody>
          <a:bodyPr/>
          <a:lstStyle/>
          <a:p>
            <a:r>
              <a:rPr lang="hr-HR" dirty="0" err="1"/>
              <a:t>Collectively</a:t>
            </a:r>
            <a:r>
              <a:rPr lang="hr-HR" dirty="0"/>
              <a:t>, </a:t>
            </a:r>
            <a:r>
              <a:rPr lang="hr-HR" dirty="0" smtClean="0"/>
              <a:t>__________ are </a:t>
            </a:r>
            <a:r>
              <a:rPr lang="hr-HR" dirty="0" err="1"/>
              <a:t>referred</a:t>
            </a:r>
            <a:r>
              <a:rPr lang="hr-HR" dirty="0"/>
              <a:t> to as ‘</a:t>
            </a:r>
            <a:r>
              <a:rPr lang="hr-HR" dirty="0" err="1" smtClean="0"/>
              <a:t>the</a:t>
            </a:r>
            <a:r>
              <a:rPr lang="hr-HR" dirty="0" smtClean="0"/>
              <a:t> </a:t>
            </a:r>
            <a:r>
              <a:rPr lang="hr-HR" dirty="0"/>
              <a:t>Bar’ </a:t>
            </a:r>
            <a:r>
              <a:rPr lang="hr-HR" dirty="0" err="1"/>
              <a:t>and</a:t>
            </a:r>
            <a:r>
              <a:rPr lang="hr-HR" dirty="0"/>
              <a:t> </a:t>
            </a:r>
            <a:r>
              <a:rPr lang="hr-HR" dirty="0" err="1"/>
              <a:t>they</a:t>
            </a:r>
            <a:r>
              <a:rPr lang="hr-HR" dirty="0"/>
              <a:t> are </a:t>
            </a:r>
            <a:r>
              <a:rPr lang="hr-HR" dirty="0" err="1"/>
              <a:t>controlled</a:t>
            </a:r>
            <a:r>
              <a:rPr lang="hr-HR" dirty="0"/>
              <a:t> </a:t>
            </a:r>
            <a:r>
              <a:rPr lang="hr-HR" dirty="0" err="1"/>
              <a:t>by</a:t>
            </a:r>
            <a:r>
              <a:rPr lang="hr-HR" dirty="0"/>
              <a:t> </a:t>
            </a:r>
            <a:r>
              <a:rPr lang="hr-HR" dirty="0" err="1" smtClean="0"/>
              <a:t>their</a:t>
            </a:r>
            <a:r>
              <a:rPr lang="hr-HR" dirty="0" smtClean="0"/>
              <a:t> </a:t>
            </a:r>
            <a:r>
              <a:rPr lang="hr-HR" dirty="0" err="1"/>
              <a:t>own</a:t>
            </a:r>
            <a:r>
              <a:rPr lang="hr-HR" dirty="0"/>
              <a:t> </a:t>
            </a:r>
            <a:r>
              <a:rPr lang="hr-HR" dirty="0" err="1"/>
              <a:t>professional</a:t>
            </a:r>
            <a:r>
              <a:rPr lang="hr-HR" dirty="0"/>
              <a:t> </a:t>
            </a:r>
            <a:r>
              <a:rPr lang="hr-HR" dirty="0" err="1"/>
              <a:t>body</a:t>
            </a:r>
            <a:r>
              <a:rPr lang="hr-HR" dirty="0"/>
              <a:t> – </a:t>
            </a:r>
            <a:r>
              <a:rPr lang="hr-HR" dirty="0" err="1"/>
              <a:t>the</a:t>
            </a:r>
            <a:r>
              <a:rPr lang="hr-HR" dirty="0"/>
              <a:t> General </a:t>
            </a:r>
            <a:r>
              <a:rPr lang="hr-HR" dirty="0" smtClean="0"/>
              <a:t>________ </a:t>
            </a:r>
            <a:r>
              <a:rPr lang="hr-HR" dirty="0" err="1" smtClean="0"/>
              <a:t>of</a:t>
            </a:r>
            <a:r>
              <a:rPr lang="hr-HR" dirty="0" smtClean="0"/>
              <a:t> </a:t>
            </a:r>
            <a:r>
              <a:rPr lang="hr-HR" dirty="0" err="1"/>
              <a:t>the</a:t>
            </a:r>
            <a:r>
              <a:rPr lang="hr-HR" dirty="0"/>
              <a:t> Bar. All </a:t>
            </a:r>
            <a:r>
              <a:rPr lang="hr-HR" dirty="0" err="1"/>
              <a:t>barristers</a:t>
            </a:r>
            <a:r>
              <a:rPr lang="hr-HR" dirty="0"/>
              <a:t> must </a:t>
            </a:r>
            <a:r>
              <a:rPr lang="hr-HR" dirty="0" err="1"/>
              <a:t>also</a:t>
            </a:r>
            <a:r>
              <a:rPr lang="hr-HR" dirty="0"/>
              <a:t> </a:t>
            </a:r>
            <a:r>
              <a:rPr lang="hr-HR" dirty="0" err="1"/>
              <a:t>be</a:t>
            </a:r>
            <a:r>
              <a:rPr lang="hr-HR" dirty="0"/>
              <a:t> a </a:t>
            </a:r>
            <a:r>
              <a:rPr lang="hr-HR" dirty="0" err="1"/>
              <a:t>member</a:t>
            </a:r>
            <a:r>
              <a:rPr lang="hr-HR" dirty="0"/>
              <a:t> </a:t>
            </a:r>
            <a:r>
              <a:rPr lang="hr-HR" dirty="0" err="1"/>
              <a:t>of</a:t>
            </a:r>
            <a:r>
              <a:rPr lang="hr-HR" dirty="0"/>
              <a:t> one </a:t>
            </a:r>
            <a:r>
              <a:rPr lang="hr-HR" dirty="0" err="1"/>
              <a:t>of</a:t>
            </a:r>
            <a:r>
              <a:rPr lang="hr-HR" dirty="0"/>
              <a:t> </a:t>
            </a:r>
            <a:r>
              <a:rPr lang="hr-HR" dirty="0" err="1"/>
              <a:t>the</a:t>
            </a:r>
            <a:r>
              <a:rPr lang="hr-HR" dirty="0"/>
              <a:t> </a:t>
            </a:r>
            <a:r>
              <a:rPr lang="hr-HR" dirty="0" err="1"/>
              <a:t>four</a:t>
            </a:r>
            <a:r>
              <a:rPr lang="hr-HR" dirty="0"/>
              <a:t> </a:t>
            </a:r>
            <a:r>
              <a:rPr lang="hr-HR" dirty="0" err="1"/>
              <a:t>Inns</a:t>
            </a:r>
            <a:r>
              <a:rPr lang="hr-HR" dirty="0"/>
              <a:t> </a:t>
            </a:r>
            <a:r>
              <a:rPr lang="hr-HR" dirty="0" err="1"/>
              <a:t>of</a:t>
            </a:r>
            <a:r>
              <a:rPr lang="hr-HR" dirty="0"/>
              <a:t> </a:t>
            </a:r>
            <a:r>
              <a:rPr lang="hr-HR" dirty="0" smtClean="0"/>
              <a:t>_________: </a:t>
            </a:r>
            <a:r>
              <a:rPr lang="hr-HR" dirty="0" err="1"/>
              <a:t>Lincoln’s</a:t>
            </a:r>
            <a:r>
              <a:rPr lang="hr-HR" dirty="0"/>
              <a:t> </a:t>
            </a:r>
            <a:r>
              <a:rPr lang="hr-HR" dirty="0" smtClean="0"/>
              <a:t>______, </a:t>
            </a:r>
            <a:r>
              <a:rPr lang="hr-HR" dirty="0" err="1"/>
              <a:t>Inner</a:t>
            </a:r>
            <a:r>
              <a:rPr lang="hr-HR" dirty="0"/>
              <a:t> </a:t>
            </a:r>
            <a:r>
              <a:rPr lang="hr-HR" dirty="0" smtClean="0"/>
              <a:t>_______ , </a:t>
            </a:r>
            <a:r>
              <a:rPr lang="hr-HR" dirty="0" err="1"/>
              <a:t>Middle</a:t>
            </a:r>
            <a:r>
              <a:rPr lang="hr-HR" dirty="0"/>
              <a:t> </a:t>
            </a:r>
            <a:r>
              <a:rPr lang="hr-HR" dirty="0" err="1"/>
              <a:t>Temple</a:t>
            </a:r>
            <a:r>
              <a:rPr lang="hr-HR" dirty="0"/>
              <a:t> </a:t>
            </a:r>
            <a:r>
              <a:rPr lang="hr-HR" dirty="0" err="1" smtClean="0"/>
              <a:t>and</a:t>
            </a:r>
            <a:r>
              <a:rPr lang="hr-HR" dirty="0" smtClean="0"/>
              <a:t> ________</a:t>
            </a:r>
            <a:r>
              <a:rPr lang="hr-HR" dirty="0" err="1" smtClean="0"/>
              <a:t>Inn</a:t>
            </a:r>
            <a:r>
              <a:rPr lang="hr-HR" dirty="0" smtClean="0"/>
              <a:t> </a:t>
            </a:r>
            <a:r>
              <a:rPr lang="hr-HR" dirty="0" err="1"/>
              <a:t>all</a:t>
            </a:r>
            <a:r>
              <a:rPr lang="hr-HR" dirty="0"/>
              <a:t> </a:t>
            </a:r>
            <a:r>
              <a:rPr lang="hr-HR" dirty="0" err="1"/>
              <a:t>of</a:t>
            </a:r>
            <a:r>
              <a:rPr lang="hr-HR" dirty="0"/>
              <a:t> </a:t>
            </a:r>
            <a:r>
              <a:rPr lang="hr-HR" dirty="0" err="1"/>
              <a:t>which</a:t>
            </a:r>
            <a:r>
              <a:rPr lang="hr-HR" dirty="0"/>
              <a:t> are </a:t>
            </a:r>
            <a:r>
              <a:rPr lang="hr-HR" dirty="0" err="1"/>
              <a:t>situated</a:t>
            </a:r>
            <a:r>
              <a:rPr lang="hr-HR" dirty="0"/>
              <a:t> </a:t>
            </a:r>
            <a:r>
              <a:rPr lang="hr-HR" dirty="0" err="1"/>
              <a:t>near</a:t>
            </a:r>
            <a:r>
              <a:rPr lang="hr-HR" dirty="0"/>
              <a:t> </a:t>
            </a:r>
            <a:r>
              <a:rPr lang="hr-HR" dirty="0" err="1"/>
              <a:t>the</a:t>
            </a:r>
            <a:r>
              <a:rPr lang="hr-HR" dirty="0"/>
              <a:t> </a:t>
            </a:r>
            <a:r>
              <a:rPr lang="hr-HR" dirty="0" smtClean="0"/>
              <a:t>______</a:t>
            </a:r>
            <a:r>
              <a:rPr lang="hr-HR" dirty="0"/>
              <a:t> </a:t>
            </a:r>
            <a:r>
              <a:rPr lang="hr-HR" dirty="0" err="1" smtClean="0"/>
              <a:t>Courts</a:t>
            </a:r>
            <a:r>
              <a:rPr lang="hr-HR" dirty="0" smtClean="0"/>
              <a:t> </a:t>
            </a:r>
            <a:r>
              <a:rPr lang="hr-HR" dirty="0" err="1"/>
              <a:t>of</a:t>
            </a:r>
            <a:r>
              <a:rPr lang="hr-HR" dirty="0"/>
              <a:t> </a:t>
            </a:r>
            <a:r>
              <a:rPr lang="hr-HR" dirty="0" err="1"/>
              <a:t>Justice</a:t>
            </a:r>
            <a:r>
              <a:rPr lang="hr-HR" dirty="0"/>
              <a:t> </a:t>
            </a:r>
            <a:r>
              <a:rPr lang="hr-HR" dirty="0" err="1"/>
              <a:t>in</a:t>
            </a:r>
            <a:r>
              <a:rPr lang="hr-HR" dirty="0"/>
              <a:t> London.</a:t>
            </a:r>
            <a:endParaRPr lang="en-US" dirty="0"/>
          </a:p>
          <a:p>
            <a:endParaRPr lang="en-US" dirty="0"/>
          </a:p>
        </p:txBody>
      </p:sp>
    </p:spTree>
    <p:extLst>
      <p:ext uri="{BB962C8B-B14F-4D97-AF65-F5344CB8AC3E}">
        <p14:creationId xmlns:p14="http://schemas.microsoft.com/office/powerpoint/2010/main" val="427776038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Collectively</a:t>
            </a:r>
            <a:r>
              <a:rPr lang="hr-HR" dirty="0" smtClean="0"/>
              <a:t>, </a:t>
            </a:r>
            <a:r>
              <a:rPr lang="hr-HR" dirty="0" err="1" smtClean="0"/>
              <a:t>barristers</a:t>
            </a:r>
            <a:r>
              <a:rPr lang="hr-HR" dirty="0" smtClean="0"/>
              <a:t> are </a:t>
            </a:r>
            <a:r>
              <a:rPr lang="hr-HR" dirty="0" err="1" smtClean="0"/>
              <a:t>referred</a:t>
            </a:r>
            <a:r>
              <a:rPr lang="hr-HR" dirty="0" smtClean="0"/>
              <a:t> to as ‘</a:t>
            </a:r>
            <a:r>
              <a:rPr lang="hr-HR" dirty="0" err="1" smtClean="0"/>
              <a:t>the</a:t>
            </a:r>
            <a:r>
              <a:rPr lang="hr-HR" dirty="0" smtClean="0"/>
              <a:t> Bar’ </a:t>
            </a:r>
            <a:r>
              <a:rPr lang="hr-HR" dirty="0" err="1" smtClean="0"/>
              <a:t>and</a:t>
            </a:r>
            <a:r>
              <a:rPr lang="hr-HR" dirty="0" smtClean="0"/>
              <a:t> </a:t>
            </a:r>
            <a:r>
              <a:rPr lang="hr-HR" dirty="0" err="1" smtClean="0"/>
              <a:t>they</a:t>
            </a:r>
            <a:r>
              <a:rPr lang="hr-HR" dirty="0" smtClean="0"/>
              <a:t> are </a:t>
            </a:r>
            <a:r>
              <a:rPr lang="hr-HR" dirty="0" err="1" smtClean="0"/>
              <a:t>controlled</a:t>
            </a:r>
            <a:r>
              <a:rPr lang="hr-HR" dirty="0" smtClean="0"/>
              <a:t> </a:t>
            </a:r>
            <a:r>
              <a:rPr lang="hr-HR" dirty="0" err="1" smtClean="0"/>
              <a:t>by</a:t>
            </a:r>
            <a:r>
              <a:rPr lang="hr-HR" dirty="0" smtClean="0"/>
              <a:t> </a:t>
            </a:r>
            <a:r>
              <a:rPr lang="hr-HR" dirty="0" err="1" smtClean="0"/>
              <a:t>theiro</a:t>
            </a:r>
            <a:r>
              <a:rPr lang="hr-HR" dirty="0" smtClean="0"/>
              <a:t> </a:t>
            </a:r>
            <a:r>
              <a:rPr lang="hr-HR" dirty="0" err="1" smtClean="0"/>
              <a:t>own</a:t>
            </a:r>
            <a:r>
              <a:rPr lang="hr-HR" dirty="0" smtClean="0"/>
              <a:t> </a:t>
            </a:r>
            <a:r>
              <a:rPr lang="hr-HR" dirty="0" err="1" smtClean="0"/>
              <a:t>professional</a:t>
            </a:r>
            <a:r>
              <a:rPr lang="hr-HR" dirty="0" smtClean="0"/>
              <a:t> </a:t>
            </a:r>
            <a:r>
              <a:rPr lang="hr-HR" dirty="0" err="1" smtClean="0"/>
              <a:t>body</a:t>
            </a:r>
            <a:r>
              <a:rPr lang="hr-HR" dirty="0" smtClean="0"/>
              <a:t> – </a:t>
            </a:r>
            <a:r>
              <a:rPr lang="hr-HR" dirty="0" err="1" smtClean="0"/>
              <a:t>the</a:t>
            </a:r>
            <a:r>
              <a:rPr lang="hr-HR" dirty="0" smtClean="0"/>
              <a:t> General </a:t>
            </a:r>
            <a:r>
              <a:rPr lang="hr-HR" dirty="0" err="1" smtClean="0"/>
              <a:t>Council</a:t>
            </a:r>
            <a:r>
              <a:rPr lang="hr-HR" dirty="0" smtClean="0"/>
              <a:t> </a:t>
            </a:r>
            <a:r>
              <a:rPr lang="hr-HR" dirty="0" err="1" smtClean="0"/>
              <a:t>of</a:t>
            </a:r>
            <a:r>
              <a:rPr lang="hr-HR" dirty="0" smtClean="0"/>
              <a:t> </a:t>
            </a:r>
            <a:r>
              <a:rPr lang="hr-HR" dirty="0" err="1" smtClean="0"/>
              <a:t>the</a:t>
            </a:r>
            <a:r>
              <a:rPr lang="hr-HR" dirty="0" smtClean="0"/>
              <a:t> Bar. All </a:t>
            </a:r>
            <a:r>
              <a:rPr lang="hr-HR" dirty="0" err="1" smtClean="0"/>
              <a:t>barristers</a:t>
            </a:r>
            <a:r>
              <a:rPr lang="hr-HR" dirty="0" smtClean="0"/>
              <a:t> must </a:t>
            </a:r>
            <a:r>
              <a:rPr lang="hr-HR" dirty="0" err="1" smtClean="0"/>
              <a:t>also</a:t>
            </a:r>
            <a:r>
              <a:rPr lang="hr-HR" dirty="0" smtClean="0"/>
              <a:t> </a:t>
            </a:r>
            <a:r>
              <a:rPr lang="hr-HR" dirty="0" err="1" smtClean="0"/>
              <a:t>be</a:t>
            </a:r>
            <a:r>
              <a:rPr lang="hr-HR" dirty="0" smtClean="0"/>
              <a:t> a </a:t>
            </a:r>
            <a:r>
              <a:rPr lang="hr-HR" dirty="0" err="1" smtClean="0"/>
              <a:t>member</a:t>
            </a:r>
            <a:r>
              <a:rPr lang="hr-HR" dirty="0" smtClean="0"/>
              <a:t> </a:t>
            </a:r>
            <a:r>
              <a:rPr lang="hr-HR" dirty="0" err="1" smtClean="0"/>
              <a:t>of</a:t>
            </a:r>
            <a:r>
              <a:rPr lang="hr-HR" dirty="0" smtClean="0"/>
              <a:t> one </a:t>
            </a:r>
            <a:r>
              <a:rPr lang="hr-HR" dirty="0" err="1" smtClean="0"/>
              <a:t>of</a:t>
            </a:r>
            <a:r>
              <a:rPr lang="hr-HR" dirty="0" smtClean="0"/>
              <a:t> </a:t>
            </a:r>
            <a:r>
              <a:rPr lang="hr-HR" dirty="0" err="1" smtClean="0"/>
              <a:t>the</a:t>
            </a:r>
            <a:r>
              <a:rPr lang="hr-HR" dirty="0" smtClean="0"/>
              <a:t> </a:t>
            </a:r>
            <a:r>
              <a:rPr lang="hr-HR" dirty="0" err="1" smtClean="0"/>
              <a:t>four</a:t>
            </a:r>
            <a:r>
              <a:rPr lang="hr-HR" dirty="0" smtClean="0"/>
              <a:t> </a:t>
            </a:r>
            <a:r>
              <a:rPr lang="hr-HR" dirty="0" err="1" smtClean="0"/>
              <a:t>Inns</a:t>
            </a:r>
            <a:r>
              <a:rPr lang="hr-HR" dirty="0" smtClean="0"/>
              <a:t> </a:t>
            </a:r>
            <a:r>
              <a:rPr lang="hr-HR" dirty="0" err="1" smtClean="0"/>
              <a:t>of</a:t>
            </a:r>
            <a:r>
              <a:rPr lang="hr-HR" dirty="0" smtClean="0"/>
              <a:t> Court, </a:t>
            </a:r>
            <a:r>
              <a:rPr lang="hr-HR" dirty="0" err="1" smtClean="0"/>
              <a:t>Lincoln’s</a:t>
            </a:r>
            <a:r>
              <a:rPr lang="hr-HR" dirty="0" smtClean="0"/>
              <a:t> </a:t>
            </a:r>
            <a:r>
              <a:rPr lang="hr-HR" dirty="0" err="1" smtClean="0"/>
              <a:t>Inn</a:t>
            </a:r>
            <a:r>
              <a:rPr lang="hr-HR" dirty="0" smtClean="0"/>
              <a:t>, </a:t>
            </a:r>
            <a:r>
              <a:rPr lang="hr-HR" dirty="0" err="1" smtClean="0"/>
              <a:t>Inner</a:t>
            </a:r>
            <a:r>
              <a:rPr lang="hr-HR" dirty="0" smtClean="0"/>
              <a:t> </a:t>
            </a:r>
            <a:r>
              <a:rPr lang="hr-HR" dirty="0" err="1" smtClean="0"/>
              <a:t>Temple</a:t>
            </a:r>
            <a:r>
              <a:rPr lang="hr-HR" dirty="0" smtClean="0"/>
              <a:t>, </a:t>
            </a:r>
            <a:r>
              <a:rPr lang="hr-HR" dirty="0" err="1" smtClean="0"/>
              <a:t>Middle</a:t>
            </a:r>
            <a:r>
              <a:rPr lang="hr-HR" dirty="0" smtClean="0"/>
              <a:t> </a:t>
            </a:r>
            <a:r>
              <a:rPr lang="hr-HR" dirty="0" err="1" smtClean="0"/>
              <a:t>Temple</a:t>
            </a:r>
            <a:r>
              <a:rPr lang="hr-HR" dirty="0" smtClean="0"/>
              <a:t> </a:t>
            </a:r>
            <a:r>
              <a:rPr lang="hr-HR" dirty="0" err="1" smtClean="0"/>
              <a:t>aned</a:t>
            </a:r>
            <a:r>
              <a:rPr lang="hr-HR" dirty="0" smtClean="0"/>
              <a:t> </a:t>
            </a:r>
            <a:r>
              <a:rPr lang="hr-HR" dirty="0" err="1" smtClean="0"/>
              <a:t>Gray’s</a:t>
            </a:r>
            <a:r>
              <a:rPr lang="hr-HR" dirty="0" smtClean="0"/>
              <a:t> </a:t>
            </a:r>
            <a:r>
              <a:rPr lang="hr-HR" dirty="0" err="1" smtClean="0"/>
              <a:t>Inn</a:t>
            </a:r>
            <a:r>
              <a:rPr lang="hr-HR" dirty="0" smtClean="0"/>
              <a:t> </a:t>
            </a:r>
            <a:r>
              <a:rPr lang="hr-HR" dirty="0" err="1" smtClean="0"/>
              <a:t>all</a:t>
            </a:r>
            <a:r>
              <a:rPr lang="hr-HR" dirty="0" smtClean="0"/>
              <a:t> </a:t>
            </a:r>
            <a:r>
              <a:rPr lang="hr-HR" dirty="0" err="1" smtClean="0"/>
              <a:t>of</a:t>
            </a:r>
            <a:r>
              <a:rPr lang="hr-HR" dirty="0" smtClean="0"/>
              <a:t> </a:t>
            </a:r>
            <a:r>
              <a:rPr lang="hr-HR" dirty="0" err="1" smtClean="0"/>
              <a:t>which</a:t>
            </a:r>
            <a:r>
              <a:rPr lang="hr-HR" dirty="0" smtClean="0"/>
              <a:t> are </a:t>
            </a:r>
            <a:r>
              <a:rPr lang="hr-HR" dirty="0" err="1" smtClean="0"/>
              <a:t>situated</a:t>
            </a:r>
            <a:r>
              <a:rPr lang="hr-HR" dirty="0" smtClean="0"/>
              <a:t> </a:t>
            </a:r>
            <a:r>
              <a:rPr lang="hr-HR" dirty="0" err="1" smtClean="0"/>
              <a:t>near</a:t>
            </a:r>
            <a:r>
              <a:rPr lang="hr-HR" dirty="0" smtClean="0"/>
              <a:t> </a:t>
            </a:r>
            <a:r>
              <a:rPr lang="hr-HR" dirty="0" err="1" smtClean="0"/>
              <a:t>the</a:t>
            </a:r>
            <a:r>
              <a:rPr lang="hr-HR" dirty="0" smtClean="0"/>
              <a:t> Royal </a:t>
            </a:r>
            <a:r>
              <a:rPr lang="hr-HR" dirty="0" err="1" smtClean="0"/>
              <a:t>Courts</a:t>
            </a:r>
            <a:r>
              <a:rPr lang="hr-HR" dirty="0" smtClean="0"/>
              <a:t> </a:t>
            </a:r>
            <a:r>
              <a:rPr lang="hr-HR" dirty="0" err="1" smtClean="0"/>
              <a:t>of</a:t>
            </a:r>
            <a:r>
              <a:rPr lang="hr-HR" dirty="0" smtClean="0"/>
              <a:t> </a:t>
            </a:r>
            <a:r>
              <a:rPr lang="hr-HR" dirty="0" err="1" smtClean="0"/>
              <a:t>Justice</a:t>
            </a:r>
            <a:r>
              <a:rPr lang="hr-HR" dirty="0" smtClean="0"/>
              <a:t> </a:t>
            </a:r>
            <a:r>
              <a:rPr lang="hr-HR" dirty="0" err="1" smtClean="0"/>
              <a:t>in</a:t>
            </a:r>
            <a:r>
              <a:rPr lang="hr-HR" dirty="0" smtClean="0"/>
              <a:t> London.</a:t>
            </a:r>
            <a:endParaRPr lang="en-US" dirty="0"/>
          </a:p>
        </p:txBody>
      </p:sp>
    </p:spTree>
    <p:extLst>
      <p:ext uri="{BB962C8B-B14F-4D97-AF65-F5344CB8AC3E}">
        <p14:creationId xmlns:p14="http://schemas.microsoft.com/office/powerpoint/2010/main" val="27428029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advocacy</a:t>
            </a:r>
            <a:r>
              <a:rPr lang="hr-HR" dirty="0" smtClean="0"/>
              <a:t>, Bar,</a:t>
            </a:r>
            <a:r>
              <a:rPr lang="hr-HR" dirty="0"/>
              <a:t> </a:t>
            </a:r>
            <a:r>
              <a:rPr lang="hr-HR" dirty="0" err="1" smtClean="0"/>
              <a:t>barrister</a:t>
            </a:r>
            <a:r>
              <a:rPr lang="hr-HR" dirty="0" smtClean="0"/>
              <a:t>, </a:t>
            </a:r>
            <a:r>
              <a:rPr lang="hr-HR" dirty="0" err="1" smtClean="0"/>
              <a:t>Examination</a:t>
            </a:r>
            <a:r>
              <a:rPr lang="hr-HR" dirty="0" smtClean="0"/>
              <a:t>, </a:t>
            </a:r>
            <a:r>
              <a:rPr lang="hr-HR" dirty="0" err="1" smtClean="0"/>
              <a:t>non-law</a:t>
            </a:r>
            <a:r>
              <a:rPr lang="hr-HR" dirty="0" smtClean="0"/>
              <a:t>,</a:t>
            </a:r>
            <a:r>
              <a:rPr lang="hr-HR" dirty="0"/>
              <a:t> </a:t>
            </a:r>
            <a:r>
              <a:rPr lang="hr-HR" dirty="0" err="1" smtClean="0"/>
              <a:t>skills</a:t>
            </a:r>
            <a:r>
              <a:rPr lang="hr-HR" dirty="0" smtClean="0"/>
              <a:t>, </a:t>
            </a:r>
            <a:r>
              <a:rPr lang="hr-HR" dirty="0" err="1" smtClean="0"/>
              <a:t>Vocational</a:t>
            </a:r>
            <a:endParaRPr lang="en-US" dirty="0"/>
          </a:p>
        </p:txBody>
      </p:sp>
      <p:sp>
        <p:nvSpPr>
          <p:cNvPr id="3" name="Content Placeholder 2"/>
          <p:cNvSpPr>
            <a:spLocks noGrp="1"/>
          </p:cNvSpPr>
          <p:nvPr>
            <p:ph idx="1"/>
          </p:nvPr>
        </p:nvSpPr>
        <p:spPr/>
        <p:txBody>
          <a:bodyPr/>
          <a:lstStyle/>
          <a:p>
            <a:r>
              <a:rPr lang="hr-HR" dirty="0" err="1"/>
              <a:t>Entry</a:t>
            </a:r>
            <a:r>
              <a:rPr lang="hr-HR" dirty="0"/>
              <a:t> to </a:t>
            </a:r>
            <a:r>
              <a:rPr lang="hr-HR" dirty="0" err="1"/>
              <a:t>the</a:t>
            </a:r>
            <a:r>
              <a:rPr lang="hr-HR" dirty="0"/>
              <a:t> </a:t>
            </a:r>
            <a:r>
              <a:rPr lang="hr-HR" dirty="0" smtClean="0"/>
              <a:t>____ </a:t>
            </a:r>
            <a:r>
              <a:rPr lang="hr-HR" dirty="0" err="1"/>
              <a:t>is</a:t>
            </a:r>
            <a:r>
              <a:rPr lang="hr-HR" dirty="0"/>
              <a:t> </a:t>
            </a:r>
            <a:r>
              <a:rPr lang="hr-HR" dirty="0" err="1"/>
              <a:t>usually</a:t>
            </a:r>
            <a:r>
              <a:rPr lang="hr-HR" dirty="0"/>
              <a:t> </a:t>
            </a:r>
            <a:r>
              <a:rPr lang="hr-HR" dirty="0" err="1"/>
              <a:t>degree</a:t>
            </a:r>
            <a:r>
              <a:rPr lang="hr-HR" dirty="0"/>
              <a:t> </a:t>
            </a:r>
            <a:r>
              <a:rPr lang="hr-HR" dirty="0" err="1"/>
              <a:t>based</a:t>
            </a:r>
            <a:r>
              <a:rPr lang="hr-HR" dirty="0"/>
              <a:t> </a:t>
            </a:r>
            <a:r>
              <a:rPr lang="hr-HR" dirty="0" err="1"/>
              <a:t>although</a:t>
            </a:r>
            <a:r>
              <a:rPr lang="hr-HR" dirty="0"/>
              <a:t> a </a:t>
            </a:r>
            <a:r>
              <a:rPr lang="hr-HR" dirty="0" err="1"/>
              <a:t>small</a:t>
            </a:r>
            <a:r>
              <a:rPr lang="hr-HR" dirty="0"/>
              <a:t> </a:t>
            </a:r>
            <a:r>
              <a:rPr lang="hr-HR" dirty="0" err="1"/>
              <a:t>number</a:t>
            </a:r>
            <a:r>
              <a:rPr lang="hr-HR" dirty="0"/>
              <a:t> </a:t>
            </a:r>
            <a:r>
              <a:rPr lang="hr-HR" dirty="0" err="1"/>
              <a:t>of</a:t>
            </a:r>
            <a:r>
              <a:rPr lang="hr-HR" dirty="0"/>
              <a:t> mature </a:t>
            </a:r>
            <a:r>
              <a:rPr lang="hr-HR" dirty="0" err="1"/>
              <a:t>entrants</a:t>
            </a:r>
            <a:r>
              <a:rPr lang="hr-HR" dirty="0"/>
              <a:t> </a:t>
            </a:r>
            <a:r>
              <a:rPr lang="hr-HR" dirty="0" err="1"/>
              <a:t>can</a:t>
            </a:r>
            <a:r>
              <a:rPr lang="hr-HR" dirty="0"/>
              <a:t> </a:t>
            </a:r>
            <a:r>
              <a:rPr lang="hr-HR" dirty="0" err="1"/>
              <a:t>qualify</a:t>
            </a:r>
            <a:r>
              <a:rPr lang="hr-HR" dirty="0"/>
              <a:t>. As </a:t>
            </a:r>
            <a:r>
              <a:rPr lang="hr-HR" dirty="0" err="1"/>
              <a:t>with</a:t>
            </a:r>
            <a:r>
              <a:rPr lang="hr-HR" dirty="0"/>
              <a:t> </a:t>
            </a:r>
            <a:r>
              <a:rPr lang="hr-HR" dirty="0" err="1"/>
              <a:t>solicitor’s</a:t>
            </a:r>
            <a:r>
              <a:rPr lang="hr-HR" dirty="0"/>
              <a:t> </a:t>
            </a:r>
            <a:r>
              <a:rPr lang="hr-HR" dirty="0" err="1"/>
              <a:t>graduates</a:t>
            </a:r>
            <a:r>
              <a:rPr lang="hr-HR" dirty="0"/>
              <a:t> </a:t>
            </a:r>
            <a:r>
              <a:rPr lang="hr-HR" dirty="0" err="1"/>
              <a:t>with</a:t>
            </a:r>
            <a:r>
              <a:rPr lang="hr-HR" dirty="0"/>
              <a:t> a </a:t>
            </a:r>
            <a:r>
              <a:rPr lang="hr-HR" dirty="0" smtClean="0"/>
              <a:t>_______</a:t>
            </a:r>
            <a:r>
              <a:rPr lang="hr-HR" dirty="0" err="1" smtClean="0"/>
              <a:t>degree</a:t>
            </a:r>
            <a:r>
              <a:rPr lang="hr-HR" dirty="0" smtClean="0"/>
              <a:t> </a:t>
            </a:r>
            <a:r>
              <a:rPr lang="hr-HR" dirty="0" err="1"/>
              <a:t>can</a:t>
            </a:r>
            <a:r>
              <a:rPr lang="hr-HR" dirty="0"/>
              <a:t> take a one-</a:t>
            </a:r>
            <a:r>
              <a:rPr lang="hr-HR" dirty="0" err="1"/>
              <a:t>year</a:t>
            </a:r>
            <a:r>
              <a:rPr lang="hr-HR" dirty="0"/>
              <a:t> </a:t>
            </a:r>
            <a:r>
              <a:rPr lang="hr-HR" dirty="0" err="1"/>
              <a:t>course</a:t>
            </a:r>
            <a:r>
              <a:rPr lang="hr-HR" dirty="0"/>
              <a:t> for </a:t>
            </a:r>
            <a:r>
              <a:rPr lang="hr-HR" dirty="0" err="1"/>
              <a:t>the</a:t>
            </a:r>
            <a:r>
              <a:rPr lang="hr-HR" dirty="0"/>
              <a:t> </a:t>
            </a:r>
            <a:r>
              <a:rPr lang="hr-HR" dirty="0" err="1"/>
              <a:t>Common</a:t>
            </a:r>
            <a:r>
              <a:rPr lang="hr-HR" dirty="0"/>
              <a:t> Professional </a:t>
            </a:r>
            <a:r>
              <a:rPr lang="hr-HR" dirty="0" smtClean="0"/>
              <a:t>__________</a:t>
            </a:r>
            <a:r>
              <a:rPr lang="hr-HR" dirty="0" err="1" smtClean="0"/>
              <a:t>in</a:t>
            </a:r>
            <a:r>
              <a:rPr lang="hr-HR" dirty="0" smtClean="0"/>
              <a:t> </a:t>
            </a:r>
            <a:r>
              <a:rPr lang="hr-HR" dirty="0" err="1"/>
              <a:t>the</a:t>
            </a:r>
            <a:r>
              <a:rPr lang="hr-HR" dirty="0"/>
              <a:t> </a:t>
            </a:r>
            <a:r>
              <a:rPr lang="hr-HR" dirty="0" err="1"/>
              <a:t>core</a:t>
            </a:r>
            <a:r>
              <a:rPr lang="hr-HR" dirty="0"/>
              <a:t> </a:t>
            </a:r>
            <a:r>
              <a:rPr lang="hr-HR" dirty="0" err="1"/>
              <a:t>subjects</a:t>
            </a:r>
            <a:r>
              <a:rPr lang="hr-HR" dirty="0"/>
              <a:t> </a:t>
            </a:r>
            <a:r>
              <a:rPr lang="hr-HR" dirty="0" err="1"/>
              <a:t>in</a:t>
            </a:r>
            <a:r>
              <a:rPr lang="hr-HR" dirty="0"/>
              <a:t> </a:t>
            </a:r>
            <a:r>
              <a:rPr lang="hr-HR" dirty="0" err="1"/>
              <a:t>order</a:t>
            </a:r>
            <a:r>
              <a:rPr lang="hr-HR" dirty="0"/>
              <a:t> to </a:t>
            </a:r>
            <a:r>
              <a:rPr lang="hr-HR" dirty="0" err="1"/>
              <a:t>qualify</a:t>
            </a:r>
            <a:r>
              <a:rPr lang="hr-HR" dirty="0"/>
              <a:t> as a </a:t>
            </a:r>
            <a:r>
              <a:rPr lang="hr-HR" dirty="0" smtClean="0"/>
              <a:t>______. All </a:t>
            </a:r>
            <a:r>
              <a:rPr lang="hr-HR" dirty="0"/>
              <a:t>student </a:t>
            </a:r>
            <a:r>
              <a:rPr lang="hr-HR" dirty="0" err="1"/>
              <a:t>barristers</a:t>
            </a:r>
            <a:r>
              <a:rPr lang="hr-HR" dirty="0"/>
              <a:t> must </a:t>
            </a:r>
            <a:r>
              <a:rPr lang="hr-HR" dirty="0" err="1"/>
              <a:t>pass</a:t>
            </a:r>
            <a:r>
              <a:rPr lang="hr-HR" dirty="0"/>
              <a:t> </a:t>
            </a:r>
            <a:r>
              <a:rPr lang="hr-HR" dirty="0" err="1"/>
              <a:t>the</a:t>
            </a:r>
            <a:r>
              <a:rPr lang="hr-HR" dirty="0"/>
              <a:t> Bar </a:t>
            </a:r>
            <a:r>
              <a:rPr lang="hr-HR" dirty="0" smtClean="0"/>
              <a:t>________ </a:t>
            </a:r>
            <a:r>
              <a:rPr lang="hr-HR" dirty="0" err="1"/>
              <a:t>Course</a:t>
            </a:r>
            <a:r>
              <a:rPr lang="hr-HR" dirty="0"/>
              <a:t> </a:t>
            </a:r>
            <a:r>
              <a:rPr lang="hr-HR" dirty="0" err="1"/>
              <a:t>which</a:t>
            </a:r>
            <a:r>
              <a:rPr lang="hr-HR" dirty="0"/>
              <a:t> </a:t>
            </a:r>
            <a:r>
              <a:rPr lang="hr-HR" dirty="0" err="1"/>
              <a:t>emphasises</a:t>
            </a:r>
            <a:r>
              <a:rPr lang="hr-HR" dirty="0"/>
              <a:t> </a:t>
            </a:r>
            <a:r>
              <a:rPr lang="hr-HR" dirty="0" err="1"/>
              <a:t>the</a:t>
            </a:r>
            <a:r>
              <a:rPr lang="hr-HR" dirty="0"/>
              <a:t> </a:t>
            </a:r>
            <a:r>
              <a:rPr lang="hr-HR" dirty="0" err="1"/>
              <a:t>practical</a:t>
            </a:r>
            <a:r>
              <a:rPr lang="hr-HR" dirty="0"/>
              <a:t> </a:t>
            </a:r>
            <a:r>
              <a:rPr lang="hr-HR" dirty="0" smtClean="0"/>
              <a:t>_____ </a:t>
            </a:r>
            <a:r>
              <a:rPr lang="hr-HR" dirty="0" err="1"/>
              <a:t>of</a:t>
            </a:r>
            <a:r>
              <a:rPr lang="hr-HR" dirty="0"/>
              <a:t> </a:t>
            </a:r>
            <a:r>
              <a:rPr lang="hr-HR" dirty="0" err="1"/>
              <a:t>drafting</a:t>
            </a:r>
            <a:r>
              <a:rPr lang="hr-HR" dirty="0"/>
              <a:t> </a:t>
            </a:r>
            <a:r>
              <a:rPr lang="hr-HR" dirty="0" err="1"/>
              <a:t>pleadings</a:t>
            </a:r>
            <a:r>
              <a:rPr lang="hr-HR" dirty="0"/>
              <a:t> for use </a:t>
            </a:r>
            <a:r>
              <a:rPr lang="hr-HR" dirty="0" err="1"/>
              <a:t>in</a:t>
            </a:r>
            <a:r>
              <a:rPr lang="hr-HR" dirty="0"/>
              <a:t> </a:t>
            </a:r>
            <a:r>
              <a:rPr lang="hr-HR" dirty="0" err="1"/>
              <a:t>court</a:t>
            </a:r>
            <a:r>
              <a:rPr lang="hr-HR" dirty="0"/>
              <a:t> </a:t>
            </a:r>
            <a:r>
              <a:rPr lang="hr-HR" dirty="0" err="1"/>
              <a:t>negotiation</a:t>
            </a:r>
            <a:r>
              <a:rPr lang="hr-HR" dirty="0"/>
              <a:t> </a:t>
            </a:r>
            <a:r>
              <a:rPr lang="hr-HR" dirty="0" err="1"/>
              <a:t>and</a:t>
            </a:r>
            <a:r>
              <a:rPr lang="hr-HR" dirty="0"/>
              <a:t> </a:t>
            </a:r>
            <a:r>
              <a:rPr lang="hr-HR" dirty="0" smtClean="0"/>
              <a:t>__________.</a:t>
            </a:r>
            <a:endParaRPr lang="en-US" dirty="0"/>
          </a:p>
          <a:p>
            <a:endParaRPr lang="en-US" dirty="0"/>
          </a:p>
        </p:txBody>
      </p:sp>
    </p:spTree>
    <p:extLst>
      <p:ext uri="{BB962C8B-B14F-4D97-AF65-F5344CB8AC3E}">
        <p14:creationId xmlns:p14="http://schemas.microsoft.com/office/powerpoint/2010/main" val="238344343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err="1" smtClean="0"/>
              <a:t>Entry</a:t>
            </a:r>
            <a:r>
              <a:rPr lang="hr-HR" dirty="0" smtClean="0"/>
              <a:t> to </a:t>
            </a:r>
            <a:r>
              <a:rPr lang="hr-HR" dirty="0" err="1" smtClean="0"/>
              <a:t>the</a:t>
            </a:r>
            <a:r>
              <a:rPr lang="hr-HR" dirty="0" smtClean="0"/>
              <a:t> Bar </a:t>
            </a:r>
            <a:r>
              <a:rPr lang="hr-HR" dirty="0" err="1" smtClean="0"/>
              <a:t>is</a:t>
            </a:r>
            <a:r>
              <a:rPr lang="hr-HR" dirty="0" smtClean="0"/>
              <a:t> </a:t>
            </a:r>
            <a:r>
              <a:rPr lang="hr-HR" dirty="0" err="1" smtClean="0"/>
              <a:t>usually</a:t>
            </a:r>
            <a:r>
              <a:rPr lang="hr-HR" dirty="0" smtClean="0"/>
              <a:t> </a:t>
            </a:r>
            <a:r>
              <a:rPr lang="hr-HR" dirty="0" err="1" smtClean="0"/>
              <a:t>degree</a:t>
            </a:r>
            <a:r>
              <a:rPr lang="hr-HR" dirty="0" smtClean="0"/>
              <a:t> </a:t>
            </a:r>
            <a:r>
              <a:rPr lang="hr-HR" dirty="0" err="1" smtClean="0"/>
              <a:t>based</a:t>
            </a:r>
            <a:r>
              <a:rPr lang="hr-HR" dirty="0" smtClean="0"/>
              <a:t> </a:t>
            </a:r>
            <a:r>
              <a:rPr lang="hr-HR" dirty="0" err="1" smtClean="0"/>
              <a:t>although</a:t>
            </a:r>
            <a:r>
              <a:rPr lang="hr-HR" dirty="0" smtClean="0"/>
              <a:t> a </a:t>
            </a:r>
            <a:r>
              <a:rPr lang="hr-HR" dirty="0" err="1" smtClean="0"/>
              <a:t>small</a:t>
            </a:r>
            <a:r>
              <a:rPr lang="hr-HR" dirty="0" smtClean="0"/>
              <a:t> </a:t>
            </a:r>
            <a:r>
              <a:rPr lang="hr-HR" dirty="0" err="1" smtClean="0"/>
              <a:t>number</a:t>
            </a:r>
            <a:r>
              <a:rPr lang="hr-HR" dirty="0" smtClean="0"/>
              <a:t> </a:t>
            </a:r>
            <a:r>
              <a:rPr lang="hr-HR" dirty="0" err="1" smtClean="0"/>
              <a:t>of</a:t>
            </a:r>
            <a:r>
              <a:rPr lang="hr-HR" dirty="0" smtClean="0"/>
              <a:t> mature </a:t>
            </a:r>
            <a:r>
              <a:rPr lang="hr-HR" dirty="0" err="1" smtClean="0"/>
              <a:t>entrants</a:t>
            </a:r>
            <a:r>
              <a:rPr lang="hr-HR" dirty="0" smtClean="0"/>
              <a:t> </a:t>
            </a:r>
            <a:r>
              <a:rPr lang="hr-HR" dirty="0" err="1" smtClean="0"/>
              <a:t>can</a:t>
            </a:r>
            <a:r>
              <a:rPr lang="hr-HR" dirty="0" smtClean="0"/>
              <a:t> </a:t>
            </a:r>
            <a:r>
              <a:rPr lang="hr-HR" dirty="0" err="1" smtClean="0"/>
              <a:t>qualify</a:t>
            </a:r>
            <a:r>
              <a:rPr lang="hr-HR" dirty="0" smtClean="0"/>
              <a:t>. As </a:t>
            </a:r>
            <a:r>
              <a:rPr lang="hr-HR" dirty="0" err="1" smtClean="0"/>
              <a:t>with</a:t>
            </a:r>
            <a:r>
              <a:rPr lang="hr-HR" dirty="0" smtClean="0"/>
              <a:t> </a:t>
            </a:r>
            <a:r>
              <a:rPr lang="hr-HR" dirty="0" err="1" smtClean="0"/>
              <a:t>solicitor’s</a:t>
            </a:r>
            <a:r>
              <a:rPr lang="hr-HR" dirty="0" smtClean="0"/>
              <a:t> </a:t>
            </a:r>
            <a:r>
              <a:rPr lang="hr-HR" dirty="0" err="1" smtClean="0"/>
              <a:t>graduates</a:t>
            </a:r>
            <a:r>
              <a:rPr lang="hr-HR" dirty="0" smtClean="0"/>
              <a:t> </a:t>
            </a:r>
            <a:r>
              <a:rPr lang="hr-HR" dirty="0" err="1" smtClean="0"/>
              <a:t>with</a:t>
            </a:r>
            <a:r>
              <a:rPr lang="hr-HR" dirty="0" smtClean="0"/>
              <a:t> a </a:t>
            </a:r>
            <a:r>
              <a:rPr lang="hr-HR" dirty="0" err="1" smtClean="0"/>
              <a:t>non-law</a:t>
            </a:r>
            <a:r>
              <a:rPr lang="hr-HR" dirty="0" smtClean="0"/>
              <a:t> </a:t>
            </a:r>
            <a:r>
              <a:rPr lang="hr-HR" dirty="0" err="1" smtClean="0"/>
              <a:t>degree</a:t>
            </a:r>
            <a:r>
              <a:rPr lang="hr-HR" dirty="0" smtClean="0"/>
              <a:t> </a:t>
            </a:r>
            <a:r>
              <a:rPr lang="hr-HR" dirty="0" err="1" smtClean="0"/>
              <a:t>can</a:t>
            </a:r>
            <a:r>
              <a:rPr lang="hr-HR" dirty="0" smtClean="0"/>
              <a:t> take a one-</a:t>
            </a:r>
            <a:r>
              <a:rPr lang="hr-HR" dirty="0" err="1" smtClean="0"/>
              <a:t>year</a:t>
            </a:r>
            <a:r>
              <a:rPr lang="hr-HR" dirty="0" smtClean="0"/>
              <a:t> </a:t>
            </a:r>
            <a:r>
              <a:rPr lang="hr-HR" dirty="0" err="1" smtClean="0"/>
              <a:t>course</a:t>
            </a:r>
            <a:r>
              <a:rPr lang="hr-HR" dirty="0" smtClean="0"/>
              <a:t> for </a:t>
            </a:r>
            <a:r>
              <a:rPr lang="hr-HR" dirty="0" err="1" smtClean="0"/>
              <a:t>the</a:t>
            </a:r>
            <a:r>
              <a:rPr lang="hr-HR" dirty="0" smtClean="0"/>
              <a:t> </a:t>
            </a:r>
            <a:r>
              <a:rPr lang="hr-HR" dirty="0" err="1" smtClean="0"/>
              <a:t>Common</a:t>
            </a:r>
            <a:r>
              <a:rPr lang="hr-HR" dirty="0" smtClean="0"/>
              <a:t> Professional  </a:t>
            </a:r>
            <a:r>
              <a:rPr lang="hr-HR" dirty="0" err="1" smtClean="0"/>
              <a:t>Examination</a:t>
            </a:r>
            <a:r>
              <a:rPr lang="hr-HR" dirty="0" smtClean="0"/>
              <a:t> </a:t>
            </a:r>
            <a:r>
              <a:rPr lang="hr-HR" dirty="0" err="1" smtClean="0"/>
              <a:t>in</a:t>
            </a:r>
            <a:r>
              <a:rPr lang="hr-HR" dirty="0" smtClean="0"/>
              <a:t> </a:t>
            </a:r>
            <a:r>
              <a:rPr lang="hr-HR" dirty="0" err="1" smtClean="0"/>
              <a:t>the</a:t>
            </a:r>
            <a:r>
              <a:rPr lang="hr-HR" dirty="0" smtClean="0"/>
              <a:t> </a:t>
            </a:r>
            <a:r>
              <a:rPr lang="hr-HR" dirty="0" err="1" smtClean="0"/>
              <a:t>core</a:t>
            </a:r>
            <a:r>
              <a:rPr lang="hr-HR" dirty="0" smtClean="0"/>
              <a:t> </a:t>
            </a:r>
            <a:r>
              <a:rPr lang="hr-HR" dirty="0" err="1" smtClean="0"/>
              <a:t>subjects</a:t>
            </a:r>
            <a:r>
              <a:rPr lang="hr-HR" dirty="0" smtClean="0"/>
              <a:t> </a:t>
            </a:r>
            <a:r>
              <a:rPr lang="hr-HR" dirty="0" err="1" smtClean="0"/>
              <a:t>in</a:t>
            </a:r>
            <a:r>
              <a:rPr lang="hr-HR" dirty="0" smtClean="0"/>
              <a:t> </a:t>
            </a:r>
            <a:r>
              <a:rPr lang="hr-HR" dirty="0" err="1" smtClean="0"/>
              <a:t>order</a:t>
            </a:r>
            <a:r>
              <a:rPr lang="hr-HR" dirty="0" smtClean="0"/>
              <a:t> to </a:t>
            </a:r>
            <a:r>
              <a:rPr lang="hr-HR" dirty="0" err="1" smtClean="0"/>
              <a:t>qualify</a:t>
            </a:r>
            <a:r>
              <a:rPr lang="hr-HR" dirty="0" smtClean="0"/>
              <a:t> as a </a:t>
            </a:r>
            <a:r>
              <a:rPr lang="hr-HR" dirty="0" err="1" smtClean="0"/>
              <a:t>barrister</a:t>
            </a:r>
            <a:r>
              <a:rPr lang="hr-HR" dirty="0" smtClean="0"/>
              <a:t>. All student </a:t>
            </a:r>
            <a:r>
              <a:rPr lang="hr-HR" dirty="0" err="1" smtClean="0"/>
              <a:t>barristers</a:t>
            </a:r>
            <a:r>
              <a:rPr lang="hr-HR" dirty="0" smtClean="0"/>
              <a:t> must </a:t>
            </a:r>
            <a:r>
              <a:rPr lang="hr-HR" dirty="0" err="1" smtClean="0"/>
              <a:t>pass</a:t>
            </a:r>
            <a:r>
              <a:rPr lang="hr-HR" dirty="0" smtClean="0"/>
              <a:t> </a:t>
            </a:r>
            <a:r>
              <a:rPr lang="hr-HR" dirty="0" err="1" smtClean="0"/>
              <a:t>the</a:t>
            </a:r>
            <a:r>
              <a:rPr lang="hr-HR" dirty="0" smtClean="0"/>
              <a:t> Bar </a:t>
            </a:r>
            <a:r>
              <a:rPr lang="hr-HR" dirty="0" err="1" smtClean="0"/>
              <a:t>Vocational</a:t>
            </a:r>
            <a:r>
              <a:rPr lang="hr-HR" dirty="0" smtClean="0"/>
              <a:t> </a:t>
            </a:r>
            <a:r>
              <a:rPr lang="hr-HR" dirty="0" err="1" smtClean="0"/>
              <a:t>Course</a:t>
            </a:r>
            <a:r>
              <a:rPr lang="hr-HR" dirty="0" smtClean="0"/>
              <a:t> </a:t>
            </a:r>
            <a:r>
              <a:rPr lang="hr-HR" dirty="0" err="1" smtClean="0"/>
              <a:t>which</a:t>
            </a:r>
            <a:r>
              <a:rPr lang="hr-HR" dirty="0" smtClean="0"/>
              <a:t> </a:t>
            </a:r>
            <a:r>
              <a:rPr lang="hr-HR" dirty="0" err="1" smtClean="0"/>
              <a:t>emphasises</a:t>
            </a:r>
            <a:r>
              <a:rPr lang="hr-HR" dirty="0" smtClean="0"/>
              <a:t> </a:t>
            </a:r>
            <a:r>
              <a:rPr lang="hr-HR" dirty="0" err="1" smtClean="0"/>
              <a:t>the</a:t>
            </a:r>
            <a:r>
              <a:rPr lang="hr-HR" dirty="0" smtClean="0"/>
              <a:t> </a:t>
            </a:r>
            <a:r>
              <a:rPr lang="hr-HR" dirty="0" err="1" smtClean="0"/>
              <a:t>practical</a:t>
            </a:r>
            <a:r>
              <a:rPr lang="hr-HR" dirty="0" smtClean="0"/>
              <a:t> </a:t>
            </a:r>
            <a:r>
              <a:rPr lang="hr-HR" dirty="0" err="1" smtClean="0"/>
              <a:t>skills</a:t>
            </a:r>
            <a:r>
              <a:rPr lang="hr-HR" dirty="0" smtClean="0"/>
              <a:t> </a:t>
            </a:r>
            <a:r>
              <a:rPr lang="hr-HR" dirty="0" err="1" smtClean="0"/>
              <a:t>of</a:t>
            </a:r>
            <a:r>
              <a:rPr lang="hr-HR" dirty="0" smtClean="0"/>
              <a:t> </a:t>
            </a:r>
            <a:r>
              <a:rPr lang="hr-HR" dirty="0" err="1" smtClean="0"/>
              <a:t>drafting</a:t>
            </a:r>
            <a:r>
              <a:rPr lang="hr-HR" dirty="0" smtClean="0"/>
              <a:t> </a:t>
            </a:r>
            <a:r>
              <a:rPr lang="hr-HR" dirty="0" err="1" smtClean="0"/>
              <a:t>pleadings</a:t>
            </a:r>
            <a:r>
              <a:rPr lang="hr-HR" dirty="0" smtClean="0"/>
              <a:t> for use </a:t>
            </a:r>
            <a:r>
              <a:rPr lang="hr-HR" dirty="0" err="1" smtClean="0"/>
              <a:t>in</a:t>
            </a:r>
            <a:r>
              <a:rPr lang="hr-HR" dirty="0" smtClean="0"/>
              <a:t> </a:t>
            </a:r>
            <a:r>
              <a:rPr lang="hr-HR" dirty="0" err="1" smtClean="0"/>
              <a:t>court</a:t>
            </a:r>
            <a:r>
              <a:rPr lang="hr-HR" dirty="0" smtClean="0"/>
              <a:t> </a:t>
            </a:r>
            <a:r>
              <a:rPr lang="hr-HR" dirty="0" err="1" smtClean="0"/>
              <a:t>negotiation</a:t>
            </a:r>
            <a:r>
              <a:rPr lang="hr-HR" dirty="0" smtClean="0"/>
              <a:t> </a:t>
            </a:r>
            <a:r>
              <a:rPr lang="hr-HR" dirty="0" err="1" smtClean="0"/>
              <a:t>and</a:t>
            </a:r>
            <a:r>
              <a:rPr lang="hr-HR" dirty="0" smtClean="0"/>
              <a:t> </a:t>
            </a:r>
            <a:r>
              <a:rPr lang="hr-HR" dirty="0" err="1" smtClean="0"/>
              <a:t>advocacy</a:t>
            </a:r>
            <a:endParaRPr lang="en-US" dirty="0"/>
          </a:p>
        </p:txBody>
      </p:sp>
    </p:spTree>
    <p:extLst>
      <p:ext uri="{BB962C8B-B14F-4D97-AF65-F5344CB8AC3E}">
        <p14:creationId xmlns:p14="http://schemas.microsoft.com/office/powerpoint/2010/main" val="121629298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eaLnBrk="1" hangingPunct="1">
              <a:defRPr/>
            </a:pPr>
            <a:r>
              <a:rPr lang="hr-HR" dirty="0" smtClean="0"/>
              <a:t>A</a:t>
            </a:r>
            <a:r>
              <a:rPr lang="en-US" dirty="0" smtClean="0"/>
              <a:t> </a:t>
            </a:r>
            <a:r>
              <a:rPr lang="en-US" dirty="0"/>
              <a:t>lawyer who gives legal advice, prepares legal documents and cases, and represents clients in the lower courts</a:t>
            </a:r>
            <a:endParaRPr lang="hr-HR" dirty="0"/>
          </a:p>
          <a:p>
            <a:pPr eaLnBrk="1" hangingPunct="1">
              <a:defRPr/>
            </a:pPr>
            <a:r>
              <a:rPr lang="hr-HR" dirty="0" err="1"/>
              <a:t>Solicitor</a:t>
            </a:r>
            <a:r>
              <a:rPr lang="hr-HR" dirty="0"/>
              <a:t> </a:t>
            </a:r>
          </a:p>
          <a:p>
            <a:pPr>
              <a:defRPr/>
            </a:pPr>
            <a:endParaRPr lang="en-US" dirty="0"/>
          </a:p>
        </p:txBody>
      </p:sp>
    </p:spTree>
    <p:extLst>
      <p:ext uri="{BB962C8B-B14F-4D97-AF65-F5344CB8AC3E}">
        <p14:creationId xmlns:p14="http://schemas.microsoft.com/office/powerpoint/2010/main" val="2422724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2947" name="Rectangle 3"/>
          <p:cNvSpPr>
            <a:spLocks noGrp="1" noChangeArrowheads="1"/>
          </p:cNvSpPr>
          <p:nvPr>
            <p:ph type="body" idx="1"/>
          </p:nvPr>
        </p:nvSpPr>
        <p:spPr/>
        <p:txBody>
          <a:bodyPr/>
          <a:lstStyle/>
          <a:p>
            <a:pPr eaLnBrk="1" hangingPunct="1">
              <a:defRPr/>
            </a:pPr>
            <a:r>
              <a:rPr lang="hr-HR" dirty="0" err="1" smtClean="0"/>
              <a:t>Details</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given</a:t>
            </a:r>
            <a:r>
              <a:rPr lang="hr-HR" dirty="0" smtClean="0"/>
              <a:t> </a:t>
            </a:r>
            <a:r>
              <a:rPr lang="hr-HR" dirty="0" err="1" smtClean="0"/>
              <a:t>by</a:t>
            </a:r>
            <a:r>
              <a:rPr lang="hr-HR" dirty="0" smtClean="0"/>
              <a:t> a </a:t>
            </a:r>
            <a:r>
              <a:rPr lang="hr-HR" dirty="0" err="1" smtClean="0"/>
              <a:t>client</a:t>
            </a:r>
            <a:r>
              <a:rPr lang="hr-HR" dirty="0" smtClean="0"/>
              <a:t> to a </a:t>
            </a:r>
            <a:r>
              <a:rPr lang="hr-HR" dirty="0" err="1" smtClean="0"/>
              <a:t>solicitor</a:t>
            </a:r>
            <a:r>
              <a:rPr lang="hr-HR" dirty="0" smtClean="0"/>
              <a:t>, or </a:t>
            </a:r>
            <a:r>
              <a:rPr lang="hr-HR" dirty="0" err="1" smtClean="0"/>
              <a:t>by</a:t>
            </a:r>
            <a:r>
              <a:rPr lang="hr-HR" dirty="0" smtClean="0"/>
              <a:t> a </a:t>
            </a:r>
            <a:r>
              <a:rPr lang="hr-HR" dirty="0" err="1" smtClean="0"/>
              <a:t>solicitor</a:t>
            </a:r>
            <a:r>
              <a:rPr lang="hr-HR" dirty="0" smtClean="0"/>
              <a:t> to a </a:t>
            </a:r>
            <a:r>
              <a:rPr lang="hr-HR" dirty="0" err="1" smtClean="0"/>
              <a:t>barrister</a:t>
            </a:r>
            <a:endParaRPr lang="hr-HR" dirty="0" smtClean="0"/>
          </a:p>
          <a:p>
            <a:pPr eaLnBrk="1" hangingPunct="1">
              <a:defRPr/>
            </a:pPr>
            <a:r>
              <a:rPr lang="hr-HR" dirty="0" err="1"/>
              <a:t>Instructions</a:t>
            </a:r>
            <a:endParaRPr lang="hr-HR" dirty="0"/>
          </a:p>
          <a:p>
            <a:pPr eaLnBrk="1" hangingPunct="1">
              <a:defRPr/>
            </a:pPr>
            <a:endParaRPr lang="hr-HR" dirty="0" smtClean="0"/>
          </a:p>
          <a:p>
            <a:pPr eaLnBrk="1" hangingPunct="1">
              <a:defRPr/>
            </a:pPr>
            <a:endParaRPr lang="hr-HR" dirty="0" smtClean="0"/>
          </a:p>
        </p:txBody>
      </p:sp>
    </p:spTree>
    <p:extLst>
      <p:ext uri="{BB962C8B-B14F-4D97-AF65-F5344CB8AC3E}">
        <p14:creationId xmlns:p14="http://schemas.microsoft.com/office/powerpoint/2010/main" val="478099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blinds(horizontal)">
                                      <p:cBhvr>
                                        <p:cTn id="7" dur="500"/>
                                        <p:tgtEl>
                                          <p:spTgt spid="82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wheel(1)">
                                      <p:cBhvr>
                                        <p:cTn id="12" dur="2000"/>
                                        <p:tgtEl>
                                          <p:spTgt spid="82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6019" name="Rectangle 3"/>
          <p:cNvSpPr>
            <a:spLocks noGrp="1" noChangeArrowheads="1"/>
          </p:cNvSpPr>
          <p:nvPr>
            <p:ph type="body" idx="1"/>
          </p:nvPr>
        </p:nvSpPr>
        <p:spPr/>
        <p:txBody>
          <a:bodyPr/>
          <a:lstStyle/>
          <a:p>
            <a:pPr eaLnBrk="1" hangingPunct="1">
              <a:defRPr/>
            </a:pPr>
            <a:r>
              <a:rPr lang="hr-HR" dirty="0" err="1"/>
              <a:t>D</a:t>
            </a:r>
            <a:r>
              <a:rPr lang="hr-HR" dirty="0" err="1" smtClean="0"/>
              <a:t>etails</a:t>
            </a:r>
            <a:r>
              <a:rPr lang="hr-HR" dirty="0" smtClean="0"/>
              <a:t> </a:t>
            </a:r>
            <a:r>
              <a:rPr lang="hr-HR" dirty="0" err="1" smtClean="0"/>
              <a:t>of</a:t>
            </a:r>
            <a:r>
              <a:rPr lang="hr-HR" dirty="0" smtClean="0"/>
              <a:t> a </a:t>
            </a:r>
            <a:r>
              <a:rPr lang="hr-HR" dirty="0" err="1" smtClean="0"/>
              <a:t>client’s</a:t>
            </a:r>
            <a:r>
              <a:rPr lang="hr-HR" dirty="0" smtClean="0"/>
              <a:t> </a:t>
            </a:r>
            <a:r>
              <a:rPr lang="hr-HR" dirty="0" err="1" smtClean="0"/>
              <a:t>case</a:t>
            </a:r>
            <a:r>
              <a:rPr lang="hr-HR" dirty="0" smtClean="0"/>
              <a:t>, </a:t>
            </a:r>
            <a:r>
              <a:rPr lang="hr-HR" dirty="0" err="1" smtClean="0"/>
              <a:t>prepared</a:t>
            </a:r>
            <a:r>
              <a:rPr lang="hr-HR" dirty="0" smtClean="0"/>
              <a:t> </a:t>
            </a:r>
            <a:r>
              <a:rPr lang="hr-HR" dirty="0" err="1" smtClean="0"/>
              <a:t>by</a:t>
            </a:r>
            <a:r>
              <a:rPr lang="hr-HR" dirty="0" smtClean="0"/>
              <a:t> a </a:t>
            </a:r>
            <a:r>
              <a:rPr lang="hr-HR" dirty="0" err="1" smtClean="0"/>
              <a:t>solicitor</a:t>
            </a:r>
            <a:r>
              <a:rPr lang="hr-HR" dirty="0" smtClean="0"/>
              <a:t> </a:t>
            </a:r>
            <a:r>
              <a:rPr lang="hr-HR" dirty="0" err="1" smtClean="0"/>
              <a:t>and</a:t>
            </a:r>
            <a:r>
              <a:rPr lang="hr-HR" dirty="0" smtClean="0"/>
              <a:t> </a:t>
            </a:r>
            <a:r>
              <a:rPr lang="hr-HR" dirty="0" err="1" smtClean="0"/>
              <a:t>given</a:t>
            </a:r>
            <a:r>
              <a:rPr lang="hr-HR" dirty="0" smtClean="0"/>
              <a:t> to </a:t>
            </a:r>
            <a:r>
              <a:rPr lang="hr-HR" dirty="0" err="1" smtClean="0"/>
              <a:t>the</a:t>
            </a:r>
            <a:r>
              <a:rPr lang="hr-HR" dirty="0" smtClean="0"/>
              <a:t> </a:t>
            </a:r>
            <a:r>
              <a:rPr lang="hr-HR" dirty="0" err="1" smtClean="0"/>
              <a:t>barrister</a:t>
            </a:r>
            <a:r>
              <a:rPr lang="hr-HR" dirty="0" smtClean="0"/>
              <a:t> </a:t>
            </a:r>
            <a:r>
              <a:rPr lang="hr-HR" dirty="0" err="1" smtClean="0"/>
              <a:t>who</a:t>
            </a:r>
            <a:r>
              <a:rPr lang="hr-HR" dirty="0" smtClean="0"/>
              <a:t> </a:t>
            </a:r>
            <a:r>
              <a:rPr lang="hr-HR" dirty="0" err="1" smtClean="0"/>
              <a:t>is</a:t>
            </a:r>
            <a:r>
              <a:rPr lang="hr-HR" dirty="0" smtClean="0"/>
              <a:t> </a:t>
            </a:r>
            <a:r>
              <a:rPr lang="hr-HR" dirty="0" err="1" smtClean="0"/>
              <a:t>going</a:t>
            </a:r>
            <a:r>
              <a:rPr lang="hr-HR" dirty="0" smtClean="0"/>
              <a:t> to </a:t>
            </a:r>
            <a:r>
              <a:rPr lang="hr-HR" dirty="0" err="1" smtClean="0"/>
              <a:t>argue</a:t>
            </a:r>
            <a:r>
              <a:rPr lang="hr-HR" dirty="0" smtClean="0"/>
              <a:t> </a:t>
            </a:r>
            <a:r>
              <a:rPr lang="hr-HR" dirty="0" err="1" smtClean="0"/>
              <a:t>the</a:t>
            </a:r>
            <a:r>
              <a:rPr lang="hr-HR" dirty="0" smtClean="0"/>
              <a:t> </a:t>
            </a:r>
            <a:r>
              <a:rPr lang="hr-HR" dirty="0" err="1" smtClean="0"/>
              <a:t>case</a:t>
            </a:r>
            <a:r>
              <a:rPr lang="hr-HR" dirty="0" smtClean="0"/>
              <a:t> </a:t>
            </a:r>
            <a:r>
              <a:rPr lang="hr-HR" dirty="0" err="1" smtClean="0"/>
              <a:t>in</a:t>
            </a:r>
            <a:r>
              <a:rPr lang="hr-HR" dirty="0" smtClean="0"/>
              <a:t> </a:t>
            </a:r>
            <a:r>
              <a:rPr lang="hr-HR" dirty="0" err="1" smtClean="0"/>
              <a:t>court</a:t>
            </a:r>
            <a:endParaRPr lang="hr-HR" dirty="0" smtClean="0"/>
          </a:p>
          <a:p>
            <a:pPr eaLnBrk="1" hangingPunct="1">
              <a:defRPr/>
            </a:pPr>
            <a:r>
              <a:rPr lang="hr-HR" dirty="0" err="1" smtClean="0"/>
              <a:t>Brief</a:t>
            </a:r>
            <a:r>
              <a:rPr lang="hr-HR" dirty="0" smtClean="0"/>
              <a:t>:</a:t>
            </a:r>
          </a:p>
          <a:p>
            <a:pPr eaLnBrk="1" hangingPunct="1">
              <a:defRPr/>
            </a:pPr>
            <a:r>
              <a:rPr lang="hr-HR" dirty="0"/>
              <a:t>T</a:t>
            </a:r>
            <a:r>
              <a:rPr lang="hr-HR" dirty="0" smtClean="0"/>
              <a:t>o </a:t>
            </a:r>
            <a:r>
              <a:rPr lang="hr-HR" dirty="0" err="1" smtClean="0"/>
              <a:t>give</a:t>
            </a:r>
            <a:r>
              <a:rPr lang="hr-HR" dirty="0" smtClean="0"/>
              <a:t> a </a:t>
            </a:r>
            <a:r>
              <a:rPr lang="hr-HR" dirty="0" err="1" smtClean="0"/>
              <a:t>barrister</a:t>
            </a:r>
            <a:r>
              <a:rPr lang="hr-HR" dirty="0" smtClean="0"/>
              <a:t> </a:t>
            </a:r>
            <a:r>
              <a:rPr lang="hr-HR" dirty="0" err="1" smtClean="0"/>
              <a:t>all</a:t>
            </a:r>
            <a:r>
              <a:rPr lang="hr-HR" dirty="0" smtClean="0"/>
              <a:t> </a:t>
            </a:r>
            <a:r>
              <a:rPr lang="hr-HR" dirty="0" err="1" smtClean="0"/>
              <a:t>the</a:t>
            </a:r>
            <a:r>
              <a:rPr lang="hr-HR" dirty="0" smtClean="0"/>
              <a:t> </a:t>
            </a:r>
            <a:r>
              <a:rPr lang="hr-HR" dirty="0" err="1" smtClean="0"/>
              <a:t>details</a:t>
            </a:r>
            <a:r>
              <a:rPr lang="hr-HR" dirty="0" smtClean="0"/>
              <a:t> </a:t>
            </a:r>
            <a:r>
              <a:rPr lang="hr-HR" dirty="0" err="1" smtClean="0"/>
              <a:t>of</a:t>
            </a:r>
            <a:r>
              <a:rPr lang="hr-HR" dirty="0" smtClean="0"/>
              <a:t> </a:t>
            </a:r>
            <a:r>
              <a:rPr lang="hr-HR" dirty="0" err="1" smtClean="0"/>
              <a:t>the</a:t>
            </a:r>
            <a:r>
              <a:rPr lang="hr-HR" dirty="0" smtClean="0"/>
              <a:t> </a:t>
            </a:r>
            <a:r>
              <a:rPr lang="hr-HR" dirty="0" err="1" smtClean="0"/>
              <a:t>case</a:t>
            </a:r>
            <a:r>
              <a:rPr lang="hr-HR" dirty="0" smtClean="0"/>
              <a:t> </a:t>
            </a:r>
            <a:r>
              <a:rPr lang="hr-HR" dirty="0" err="1" smtClean="0"/>
              <a:t>which</a:t>
            </a:r>
            <a:r>
              <a:rPr lang="hr-HR" dirty="0" smtClean="0"/>
              <a:t> he </a:t>
            </a:r>
            <a:r>
              <a:rPr lang="hr-HR" dirty="0" err="1" smtClean="0"/>
              <a:t>will</a:t>
            </a:r>
            <a:r>
              <a:rPr lang="hr-HR" dirty="0" smtClean="0"/>
              <a:t> </a:t>
            </a:r>
            <a:r>
              <a:rPr lang="hr-HR" dirty="0" err="1" smtClean="0"/>
              <a:t>argue</a:t>
            </a:r>
            <a:r>
              <a:rPr lang="hr-HR" dirty="0" smtClean="0"/>
              <a:t> </a:t>
            </a:r>
            <a:r>
              <a:rPr lang="hr-HR" dirty="0" err="1" smtClean="0"/>
              <a:t>in</a:t>
            </a:r>
            <a:r>
              <a:rPr lang="hr-HR" dirty="0" smtClean="0"/>
              <a:t> </a:t>
            </a:r>
            <a:r>
              <a:rPr lang="hr-HR" dirty="0" err="1" smtClean="0"/>
              <a:t>court</a:t>
            </a:r>
            <a:endParaRPr lang="hr-HR" dirty="0" smtClean="0"/>
          </a:p>
          <a:p>
            <a:pPr marL="0" indent="0">
              <a:buNone/>
              <a:defRPr/>
            </a:pPr>
            <a:r>
              <a:rPr lang="hr-HR" b="1" dirty="0" smtClean="0"/>
              <a:t>   </a:t>
            </a:r>
            <a:r>
              <a:rPr lang="hr-HR" dirty="0" smtClean="0"/>
              <a:t>To </a:t>
            </a:r>
            <a:r>
              <a:rPr lang="hr-HR" dirty="0" err="1"/>
              <a:t>brief</a:t>
            </a:r>
            <a:r>
              <a:rPr lang="hr-HR" dirty="0"/>
              <a:t> a </a:t>
            </a:r>
            <a:r>
              <a:rPr lang="hr-HR" dirty="0" err="1"/>
              <a:t>barrister</a:t>
            </a:r>
            <a:r>
              <a:rPr lang="hr-HR" dirty="0"/>
              <a:t> </a:t>
            </a:r>
          </a:p>
          <a:p>
            <a:pPr marL="0" indent="0">
              <a:buNone/>
              <a:defRPr/>
            </a:pPr>
            <a:endParaRPr lang="hr-HR" dirty="0" smtClean="0"/>
          </a:p>
          <a:p>
            <a:pPr eaLnBrk="1" hangingPunct="1">
              <a:defRPr/>
            </a:pPr>
            <a:endParaRPr lang="hr-HR" dirty="0" smtClean="0"/>
          </a:p>
        </p:txBody>
      </p:sp>
    </p:spTree>
    <p:extLst>
      <p:ext uri="{BB962C8B-B14F-4D97-AF65-F5344CB8AC3E}">
        <p14:creationId xmlns:p14="http://schemas.microsoft.com/office/powerpoint/2010/main" val="19757744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blinds(horizontal)">
                                      <p:cBhvr>
                                        <p:cTn id="7" dur="500"/>
                                        <p:tgtEl>
                                          <p:spTgt spid="860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wheel(1)">
                                      <p:cBhvr>
                                        <p:cTn id="12" dur="2000"/>
                                        <p:tgtEl>
                                          <p:spTgt spid="860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blinds(horizontal)">
                                      <p:cBhvr>
                                        <p:cTn id="17" dur="500"/>
                                        <p:tgtEl>
                                          <p:spTgt spid="860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nodeType="clickEffect">
                                  <p:stCondLst>
                                    <p:cond delay="0"/>
                                  </p:stCondLst>
                                  <p:childTnLst>
                                    <p:set>
                                      <p:cBhvr>
                                        <p:cTn id="21" dur="1" fill="hold">
                                          <p:stCondLst>
                                            <p:cond delay="0"/>
                                          </p:stCondLst>
                                        </p:cTn>
                                        <p:tgtEl>
                                          <p:spTgt spid="86019">
                                            <p:txEl>
                                              <p:pRg st="3" end="3"/>
                                            </p:txEl>
                                          </p:spTgt>
                                        </p:tgtEl>
                                        <p:attrNameLst>
                                          <p:attrName>style.visibility</p:attrName>
                                        </p:attrNameLst>
                                      </p:cBhvr>
                                      <p:to>
                                        <p:strVal val="visible"/>
                                      </p:to>
                                    </p:set>
                                    <p:animEffect transition="in" filter="wheel(1)">
                                      <p:cBhvr>
                                        <p:cTn id="22" dur="2000"/>
                                        <p:tgtEl>
                                          <p:spTgt spid="860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3971" name="Rectangle 3"/>
          <p:cNvSpPr>
            <a:spLocks noGrp="1" noChangeArrowheads="1"/>
          </p:cNvSpPr>
          <p:nvPr>
            <p:ph type="body" idx="1"/>
          </p:nvPr>
        </p:nvSpPr>
        <p:spPr/>
        <p:txBody>
          <a:bodyPr/>
          <a:lstStyle/>
          <a:p>
            <a:pPr eaLnBrk="1" hangingPunct="1">
              <a:lnSpc>
                <a:spcPct val="90000"/>
              </a:lnSpc>
              <a:defRPr/>
            </a:pPr>
            <a:r>
              <a:rPr lang="hr-HR" dirty="0" smtClean="0"/>
              <a:t>A </a:t>
            </a:r>
            <a:r>
              <a:rPr lang="hr-HR" dirty="0" err="1" smtClean="0"/>
              <a:t>person</a:t>
            </a:r>
            <a:r>
              <a:rPr lang="hr-HR" dirty="0" smtClean="0"/>
              <a:t> </a:t>
            </a:r>
            <a:r>
              <a:rPr lang="hr-HR" dirty="0" err="1" smtClean="0"/>
              <a:t>who</a:t>
            </a:r>
            <a:r>
              <a:rPr lang="hr-HR" dirty="0" smtClean="0"/>
              <a:t> </a:t>
            </a:r>
            <a:r>
              <a:rPr lang="hr-HR" dirty="0" err="1" smtClean="0"/>
              <a:t>pays</a:t>
            </a:r>
            <a:r>
              <a:rPr lang="hr-HR" dirty="0" smtClean="0"/>
              <a:t> for a </a:t>
            </a:r>
            <a:r>
              <a:rPr lang="hr-HR" dirty="0" err="1" smtClean="0"/>
              <a:t>service</a:t>
            </a:r>
            <a:r>
              <a:rPr lang="hr-HR" dirty="0" smtClean="0"/>
              <a:t> </a:t>
            </a:r>
            <a:r>
              <a:rPr lang="hr-HR" dirty="0" err="1" smtClean="0"/>
              <a:t>carried</a:t>
            </a:r>
            <a:r>
              <a:rPr lang="hr-HR" dirty="0" smtClean="0"/>
              <a:t> </a:t>
            </a:r>
            <a:r>
              <a:rPr lang="hr-HR" dirty="0" err="1" smtClean="0"/>
              <a:t>out</a:t>
            </a:r>
            <a:r>
              <a:rPr lang="hr-HR" dirty="0" smtClean="0"/>
              <a:t> </a:t>
            </a:r>
            <a:r>
              <a:rPr lang="hr-HR" dirty="0" err="1" smtClean="0"/>
              <a:t>by</a:t>
            </a:r>
            <a:r>
              <a:rPr lang="hr-HR" dirty="0" smtClean="0"/>
              <a:t> a </a:t>
            </a:r>
            <a:r>
              <a:rPr lang="hr-HR" dirty="0" err="1" smtClean="0"/>
              <a:t>professional</a:t>
            </a:r>
            <a:r>
              <a:rPr lang="hr-HR" dirty="0" smtClean="0"/>
              <a:t> </a:t>
            </a:r>
            <a:r>
              <a:rPr lang="hr-HR" dirty="0" err="1" smtClean="0"/>
              <a:t>person</a:t>
            </a:r>
            <a:r>
              <a:rPr lang="hr-HR" dirty="0" smtClean="0"/>
              <a:t> </a:t>
            </a:r>
            <a:r>
              <a:rPr lang="hr-HR" dirty="0" err="1" smtClean="0"/>
              <a:t>such</a:t>
            </a:r>
            <a:r>
              <a:rPr lang="hr-HR" dirty="0" smtClean="0"/>
              <a:t> as a </a:t>
            </a:r>
            <a:r>
              <a:rPr lang="hr-HR" dirty="0" err="1" smtClean="0"/>
              <a:t>solicitor</a:t>
            </a:r>
            <a:endParaRPr lang="hr-HR" dirty="0" smtClean="0"/>
          </a:p>
          <a:p>
            <a:pPr eaLnBrk="1" hangingPunct="1">
              <a:lnSpc>
                <a:spcPct val="90000"/>
              </a:lnSpc>
              <a:defRPr/>
            </a:pPr>
            <a:r>
              <a:rPr lang="hr-HR" dirty="0" err="1"/>
              <a:t>Client</a:t>
            </a:r>
            <a:endParaRPr lang="hr-HR" dirty="0"/>
          </a:p>
          <a:p>
            <a:pPr eaLnBrk="1" hangingPunct="1">
              <a:lnSpc>
                <a:spcPct val="90000"/>
              </a:lnSpc>
              <a:defRPr/>
            </a:pPr>
            <a:endParaRPr lang="hr-HR" dirty="0" smtClean="0"/>
          </a:p>
        </p:txBody>
      </p:sp>
    </p:spTree>
    <p:extLst>
      <p:ext uri="{BB962C8B-B14F-4D97-AF65-F5344CB8AC3E}">
        <p14:creationId xmlns:p14="http://schemas.microsoft.com/office/powerpoint/2010/main" val="2226216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blinds(horizontal)">
                                      <p:cBhvr>
                                        <p:cTn id="7" dur="500"/>
                                        <p:tgtEl>
                                          <p:spTgt spid="83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Effect transition="in" filter="wheel(1)">
                                      <p:cBhvr>
                                        <p:cTn id="12" dur="2000"/>
                                        <p:tgtEl>
                                          <p:spTgt spid="839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en-US" dirty="0" smtClean="0">
                <a:effectLst/>
              </a:rPr>
              <a:t>A type of business organization in which two or more individuals pool money, skills, and other resources, and share profit and loss </a:t>
            </a:r>
            <a:endParaRPr lang="hr-HR" dirty="0" smtClean="0">
              <a:effectLst/>
            </a:endParaRPr>
          </a:p>
          <a:p>
            <a:pPr>
              <a:defRPr/>
            </a:pPr>
            <a:r>
              <a:rPr lang="hr-HR" dirty="0" err="1" smtClean="0">
                <a:effectLst/>
              </a:rPr>
              <a:t>Partnership</a:t>
            </a:r>
            <a:endParaRPr lang="hr-HR" dirty="0" smtClean="0">
              <a:effectLst/>
            </a:endParaRPr>
          </a:p>
          <a:p>
            <a:pPr>
              <a:defRPr/>
            </a:pPr>
            <a:r>
              <a:rPr lang="hr-HR" dirty="0"/>
              <a:t>T</a:t>
            </a:r>
            <a:r>
              <a:rPr lang="en-US" dirty="0" smtClean="0">
                <a:effectLst/>
              </a:rPr>
              <a:t>he </a:t>
            </a:r>
            <a:r>
              <a:rPr lang="en-US" dirty="0" smtClean="0">
                <a:effectLst/>
              </a:rPr>
              <a:t>owner of the business</a:t>
            </a:r>
            <a:r>
              <a:rPr lang="hr-HR" dirty="0" smtClean="0">
                <a:effectLst/>
              </a:rPr>
              <a:t>,</a:t>
            </a:r>
            <a:r>
              <a:rPr lang="en-US" dirty="0" smtClean="0">
                <a:effectLst/>
              </a:rPr>
              <a:t> responsible for its debts and obligations</a:t>
            </a:r>
            <a:endParaRPr lang="hr-HR" dirty="0" smtClean="0">
              <a:effectLst/>
            </a:endParaRPr>
          </a:p>
          <a:p>
            <a:pPr>
              <a:defRPr/>
            </a:pPr>
            <a:r>
              <a:rPr lang="hr-HR" dirty="0" smtClean="0">
                <a:effectLst/>
              </a:rPr>
              <a:t>Sole </a:t>
            </a:r>
            <a:r>
              <a:rPr lang="hr-HR" dirty="0" err="1" smtClean="0">
                <a:effectLst/>
              </a:rPr>
              <a:t>practitioner</a:t>
            </a:r>
            <a:endParaRPr lang="en-US" dirty="0"/>
          </a:p>
        </p:txBody>
      </p:sp>
    </p:spTree>
    <p:extLst>
      <p:ext uri="{BB962C8B-B14F-4D97-AF65-F5344CB8AC3E}">
        <p14:creationId xmlns:p14="http://schemas.microsoft.com/office/powerpoint/2010/main" val="479589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4995" name="Rectangle 3"/>
          <p:cNvSpPr>
            <a:spLocks noGrp="1" noChangeArrowheads="1"/>
          </p:cNvSpPr>
          <p:nvPr>
            <p:ph type="body" idx="1"/>
          </p:nvPr>
        </p:nvSpPr>
        <p:spPr/>
        <p:txBody>
          <a:bodyPr/>
          <a:lstStyle/>
          <a:p>
            <a:pPr eaLnBrk="1" hangingPunct="1">
              <a:lnSpc>
                <a:spcPct val="90000"/>
              </a:lnSpc>
              <a:defRPr/>
            </a:pPr>
            <a:r>
              <a:rPr lang="hr-HR" dirty="0"/>
              <a:t>A</a:t>
            </a:r>
            <a:r>
              <a:rPr lang="hr-HR" dirty="0" smtClean="0"/>
              <a:t>ll </a:t>
            </a:r>
            <a:r>
              <a:rPr lang="hr-HR" dirty="0" err="1" smtClean="0"/>
              <a:t>the</a:t>
            </a:r>
            <a:r>
              <a:rPr lang="hr-HR" dirty="0" smtClean="0"/>
              <a:t> </a:t>
            </a:r>
            <a:r>
              <a:rPr lang="hr-HR" dirty="0" err="1" smtClean="0"/>
              <a:t>property</a:t>
            </a:r>
            <a:r>
              <a:rPr lang="hr-HR" dirty="0" smtClean="0"/>
              <a:t> </a:t>
            </a:r>
            <a:r>
              <a:rPr lang="hr-HR" dirty="0" err="1" smtClean="0"/>
              <a:t>that</a:t>
            </a:r>
            <a:r>
              <a:rPr lang="hr-HR" dirty="0" smtClean="0"/>
              <a:t> </a:t>
            </a:r>
            <a:r>
              <a:rPr lang="hr-HR" dirty="0" err="1" smtClean="0"/>
              <a:t>is</a:t>
            </a:r>
            <a:r>
              <a:rPr lang="hr-HR" dirty="0" smtClean="0"/>
              <a:t> </a:t>
            </a:r>
            <a:r>
              <a:rPr lang="hr-HR" dirty="0" err="1" smtClean="0"/>
              <a:t>owned</a:t>
            </a:r>
            <a:r>
              <a:rPr lang="hr-HR" dirty="0" smtClean="0"/>
              <a:t> </a:t>
            </a:r>
            <a:r>
              <a:rPr lang="hr-HR" dirty="0" err="1" smtClean="0"/>
              <a:t>by</a:t>
            </a:r>
            <a:r>
              <a:rPr lang="hr-HR" dirty="0" smtClean="0"/>
              <a:t> a </a:t>
            </a:r>
            <a:r>
              <a:rPr lang="hr-HR" dirty="0" err="1" smtClean="0"/>
              <a:t>person</a:t>
            </a:r>
            <a:r>
              <a:rPr lang="hr-HR" dirty="0" smtClean="0"/>
              <a:t>, </a:t>
            </a:r>
            <a:r>
              <a:rPr lang="hr-HR" dirty="0" err="1" smtClean="0"/>
              <a:t>especially</a:t>
            </a:r>
            <a:r>
              <a:rPr lang="hr-HR" dirty="0" smtClean="0"/>
              <a:t> a </a:t>
            </a:r>
            <a:r>
              <a:rPr lang="hr-HR" dirty="0" err="1" smtClean="0"/>
              <a:t>person</a:t>
            </a:r>
            <a:r>
              <a:rPr lang="hr-HR" dirty="0" smtClean="0"/>
              <a:t> </a:t>
            </a:r>
            <a:r>
              <a:rPr lang="hr-HR" dirty="0" err="1" smtClean="0"/>
              <a:t>who</a:t>
            </a:r>
            <a:r>
              <a:rPr lang="hr-HR" dirty="0" smtClean="0"/>
              <a:t> </a:t>
            </a:r>
            <a:r>
              <a:rPr lang="hr-HR" dirty="0" err="1" smtClean="0"/>
              <a:t>has</a:t>
            </a:r>
            <a:r>
              <a:rPr lang="hr-HR" dirty="0" smtClean="0"/>
              <a:t> </a:t>
            </a:r>
            <a:r>
              <a:rPr lang="hr-HR" dirty="0" err="1" smtClean="0"/>
              <a:t>recently</a:t>
            </a:r>
            <a:r>
              <a:rPr lang="hr-HR" dirty="0" smtClean="0"/>
              <a:t> </a:t>
            </a:r>
            <a:r>
              <a:rPr lang="hr-HR" dirty="0" err="1" smtClean="0"/>
              <a:t>died</a:t>
            </a:r>
            <a:endParaRPr lang="hr-HR" dirty="0" smtClean="0"/>
          </a:p>
          <a:p>
            <a:pPr eaLnBrk="1" hangingPunct="1">
              <a:lnSpc>
                <a:spcPct val="90000"/>
              </a:lnSpc>
              <a:defRPr/>
            </a:pPr>
            <a:r>
              <a:rPr lang="hr-HR" dirty="0" err="1" smtClean="0"/>
              <a:t>Estate</a:t>
            </a:r>
            <a:r>
              <a:rPr lang="hr-HR" dirty="0" smtClean="0"/>
              <a:t> </a:t>
            </a:r>
          </a:p>
          <a:p>
            <a:pPr eaLnBrk="1" hangingPunct="1">
              <a:lnSpc>
                <a:spcPct val="90000"/>
              </a:lnSpc>
              <a:defRPr/>
            </a:pPr>
            <a:r>
              <a:rPr lang="hr-HR" dirty="0" err="1"/>
              <a:t>D</a:t>
            </a:r>
            <a:r>
              <a:rPr lang="hr-HR" dirty="0" err="1" smtClean="0"/>
              <a:t>rawing</a:t>
            </a:r>
            <a:r>
              <a:rPr lang="hr-HR" dirty="0" smtClean="0"/>
              <a:t> </a:t>
            </a:r>
            <a:r>
              <a:rPr lang="hr-HR" dirty="0" err="1" smtClean="0"/>
              <a:t>up</a:t>
            </a:r>
            <a:r>
              <a:rPr lang="hr-HR" dirty="0" smtClean="0"/>
              <a:t> a </a:t>
            </a:r>
            <a:r>
              <a:rPr lang="hr-HR" dirty="0" err="1" smtClean="0"/>
              <a:t>document</a:t>
            </a:r>
            <a:r>
              <a:rPr lang="hr-HR" dirty="0" smtClean="0"/>
              <a:t> </a:t>
            </a:r>
            <a:r>
              <a:rPr lang="hr-HR" dirty="0" err="1" smtClean="0"/>
              <a:t>which</a:t>
            </a:r>
            <a:r>
              <a:rPr lang="hr-HR" dirty="0" smtClean="0"/>
              <a:t> </a:t>
            </a:r>
            <a:r>
              <a:rPr lang="hr-HR" dirty="0" err="1" smtClean="0"/>
              <a:t>legally</a:t>
            </a:r>
            <a:r>
              <a:rPr lang="hr-HR" dirty="0" smtClean="0"/>
              <a:t> </a:t>
            </a:r>
            <a:r>
              <a:rPr lang="hr-HR" dirty="0" err="1" smtClean="0"/>
              <a:t>transfers</a:t>
            </a:r>
            <a:r>
              <a:rPr lang="hr-HR" dirty="0" smtClean="0"/>
              <a:t> </a:t>
            </a:r>
            <a:r>
              <a:rPr lang="hr-HR" dirty="0" err="1" smtClean="0"/>
              <a:t>property</a:t>
            </a:r>
            <a:r>
              <a:rPr lang="hr-HR" dirty="0" smtClean="0"/>
              <a:t> </a:t>
            </a:r>
            <a:r>
              <a:rPr lang="hr-HR" dirty="0" err="1" smtClean="0"/>
              <a:t>from</a:t>
            </a:r>
            <a:r>
              <a:rPr lang="hr-HR" dirty="0" smtClean="0"/>
              <a:t> a </a:t>
            </a:r>
            <a:r>
              <a:rPr lang="hr-HR" dirty="0" err="1" smtClean="0"/>
              <a:t>seller</a:t>
            </a:r>
            <a:r>
              <a:rPr lang="hr-HR" dirty="0" smtClean="0"/>
              <a:t> to a </a:t>
            </a:r>
            <a:r>
              <a:rPr lang="hr-HR" dirty="0" err="1" smtClean="0"/>
              <a:t>buyer</a:t>
            </a:r>
            <a:endParaRPr lang="hr-HR" dirty="0" smtClean="0"/>
          </a:p>
          <a:p>
            <a:pPr eaLnBrk="1" hangingPunct="1">
              <a:lnSpc>
                <a:spcPct val="90000"/>
              </a:lnSpc>
              <a:defRPr/>
            </a:pPr>
            <a:r>
              <a:rPr lang="hr-HR" dirty="0" err="1" smtClean="0"/>
              <a:t>Conveyancing</a:t>
            </a:r>
            <a:r>
              <a:rPr lang="hr-HR" dirty="0" smtClean="0"/>
              <a:t> </a:t>
            </a:r>
            <a:endParaRPr lang="hr-HR" dirty="0"/>
          </a:p>
          <a:p>
            <a:pPr eaLnBrk="1" hangingPunct="1">
              <a:lnSpc>
                <a:spcPct val="90000"/>
              </a:lnSpc>
              <a:defRPr/>
            </a:pPr>
            <a:endParaRPr lang="hr-HR" dirty="0" smtClean="0"/>
          </a:p>
        </p:txBody>
      </p:sp>
    </p:spTree>
    <p:extLst>
      <p:ext uri="{BB962C8B-B14F-4D97-AF65-F5344CB8AC3E}">
        <p14:creationId xmlns:p14="http://schemas.microsoft.com/office/powerpoint/2010/main" val="2578164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blinds(horizontal)">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heel(1)">
                                      <p:cBhvr>
                                        <p:cTn id="12" dur="2000"/>
                                        <p:tgtEl>
                                          <p:spTgt spid="849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heel(1)">
                                      <p:cBhvr>
                                        <p:cTn id="17" dur="20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heel(1)">
                                      <p:cBhvr>
                                        <p:cTn id="22" dur="20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fontScale="77500" lnSpcReduction="20000"/>
          </a:bodyPr>
          <a:lstStyle/>
          <a:p>
            <a:r>
              <a:rPr lang="hr-HR" dirty="0" smtClean="0"/>
              <a:t>1. </a:t>
            </a:r>
            <a:r>
              <a:rPr lang="hr-HR" dirty="0" err="1"/>
              <a:t>Rules</a:t>
            </a:r>
            <a:r>
              <a:rPr lang="hr-HR" dirty="0"/>
              <a:t> </a:t>
            </a:r>
            <a:r>
              <a:rPr lang="hr-HR" dirty="0" err="1"/>
              <a:t>of</a:t>
            </a:r>
            <a:r>
              <a:rPr lang="hr-HR" dirty="0"/>
              <a:t> </a:t>
            </a:r>
            <a:r>
              <a:rPr lang="hr-HR" dirty="0" err="1"/>
              <a:t>behaviour</a:t>
            </a:r>
            <a:r>
              <a:rPr lang="hr-HR" dirty="0"/>
              <a:t> </a:t>
            </a:r>
            <a:r>
              <a:rPr lang="hr-HR" dirty="0" err="1"/>
              <a:t>which</a:t>
            </a:r>
            <a:r>
              <a:rPr lang="hr-HR" dirty="0"/>
              <a:t> </a:t>
            </a:r>
            <a:r>
              <a:rPr lang="hr-HR" dirty="0" err="1"/>
              <a:t>develop</a:t>
            </a:r>
            <a:r>
              <a:rPr lang="hr-HR" dirty="0"/>
              <a:t> </a:t>
            </a:r>
            <a:r>
              <a:rPr lang="hr-HR" dirty="0" err="1"/>
              <a:t>in</a:t>
            </a:r>
            <a:r>
              <a:rPr lang="hr-HR" dirty="0"/>
              <a:t> a </a:t>
            </a:r>
            <a:r>
              <a:rPr lang="hr-HR" dirty="0" err="1"/>
              <a:t>community</a:t>
            </a:r>
            <a:r>
              <a:rPr lang="hr-HR" dirty="0"/>
              <a:t> </a:t>
            </a:r>
            <a:r>
              <a:rPr lang="hr-HR" dirty="0" err="1"/>
              <a:t>without</a:t>
            </a:r>
            <a:r>
              <a:rPr lang="hr-HR" dirty="0"/>
              <a:t> </a:t>
            </a:r>
            <a:r>
              <a:rPr lang="hr-HR" dirty="0" err="1"/>
              <a:t>being</a:t>
            </a:r>
            <a:r>
              <a:rPr lang="hr-HR" dirty="0"/>
              <a:t> </a:t>
            </a:r>
            <a:r>
              <a:rPr lang="hr-HR" dirty="0" err="1"/>
              <a:t>deliberately</a:t>
            </a:r>
            <a:r>
              <a:rPr lang="hr-HR" dirty="0"/>
              <a:t> </a:t>
            </a:r>
            <a:r>
              <a:rPr lang="hr-HR" dirty="0" err="1"/>
              <a:t>created</a:t>
            </a:r>
            <a:r>
              <a:rPr lang="hr-HR" dirty="0"/>
              <a:t>: </a:t>
            </a:r>
          </a:p>
          <a:p>
            <a:r>
              <a:rPr lang="hr-HR" dirty="0" err="1"/>
              <a:t>customs</a:t>
            </a:r>
            <a:endParaRPr lang="hr-HR" dirty="0"/>
          </a:p>
          <a:p>
            <a:r>
              <a:rPr lang="hr-HR" dirty="0"/>
              <a:t>2. </a:t>
            </a:r>
            <a:r>
              <a:rPr lang="hr-HR" dirty="0" err="1"/>
              <a:t>Disagreement</a:t>
            </a:r>
            <a:r>
              <a:rPr lang="hr-HR" dirty="0"/>
              <a:t> </a:t>
            </a:r>
            <a:r>
              <a:rPr lang="hr-HR" dirty="0" err="1"/>
              <a:t>or</a:t>
            </a:r>
            <a:r>
              <a:rPr lang="hr-HR" dirty="0"/>
              <a:t> argument </a:t>
            </a:r>
            <a:r>
              <a:rPr lang="hr-HR" dirty="0" err="1"/>
              <a:t>between</a:t>
            </a:r>
            <a:r>
              <a:rPr lang="hr-HR" dirty="0"/>
              <a:t> </a:t>
            </a:r>
            <a:r>
              <a:rPr lang="hr-HR" dirty="0" err="1"/>
              <a:t>parties</a:t>
            </a:r>
            <a:endParaRPr lang="hr-HR" dirty="0"/>
          </a:p>
          <a:p>
            <a:r>
              <a:rPr lang="hr-HR" dirty="0" err="1"/>
              <a:t>dispute</a:t>
            </a:r>
            <a:endParaRPr lang="hr-HR" dirty="0"/>
          </a:p>
          <a:p>
            <a:r>
              <a:rPr lang="hr-HR" dirty="0"/>
              <a:t>3. A </a:t>
            </a:r>
            <a:r>
              <a:rPr lang="hr-HR" dirty="0" err="1"/>
              <a:t>person</a:t>
            </a:r>
            <a:r>
              <a:rPr lang="hr-HR" dirty="0"/>
              <a:t> </a:t>
            </a:r>
            <a:r>
              <a:rPr lang="hr-HR" dirty="0" err="1"/>
              <a:t>who</a:t>
            </a:r>
            <a:r>
              <a:rPr lang="hr-HR" dirty="0"/>
              <a:t> </a:t>
            </a:r>
            <a:r>
              <a:rPr lang="hr-HR" dirty="0" err="1"/>
              <a:t>starts</a:t>
            </a:r>
            <a:r>
              <a:rPr lang="hr-HR" dirty="0"/>
              <a:t> </a:t>
            </a:r>
            <a:r>
              <a:rPr lang="hr-HR" dirty="0" err="1"/>
              <a:t>an</a:t>
            </a:r>
            <a:r>
              <a:rPr lang="hr-HR" dirty="0"/>
              <a:t> </a:t>
            </a:r>
            <a:r>
              <a:rPr lang="hr-HR" dirty="0" err="1"/>
              <a:t>action</a:t>
            </a:r>
            <a:r>
              <a:rPr lang="hr-HR" dirty="0"/>
              <a:t> </a:t>
            </a:r>
            <a:r>
              <a:rPr lang="hr-HR" dirty="0" err="1"/>
              <a:t>against</a:t>
            </a:r>
            <a:r>
              <a:rPr lang="hr-HR" dirty="0"/>
              <a:t> </a:t>
            </a:r>
            <a:r>
              <a:rPr lang="hr-HR" dirty="0" err="1"/>
              <a:t>someone</a:t>
            </a:r>
            <a:r>
              <a:rPr lang="hr-HR" dirty="0"/>
              <a:t> </a:t>
            </a:r>
            <a:r>
              <a:rPr lang="hr-HR" dirty="0" err="1"/>
              <a:t>in</a:t>
            </a:r>
            <a:r>
              <a:rPr lang="hr-HR" dirty="0"/>
              <a:t> </a:t>
            </a:r>
            <a:r>
              <a:rPr lang="hr-HR" dirty="0" err="1"/>
              <a:t>the</a:t>
            </a:r>
            <a:r>
              <a:rPr lang="hr-HR" dirty="0"/>
              <a:t> civil </a:t>
            </a:r>
            <a:r>
              <a:rPr lang="hr-HR" dirty="0" err="1"/>
              <a:t>courts</a:t>
            </a:r>
            <a:endParaRPr lang="hr-HR" dirty="0"/>
          </a:p>
          <a:p>
            <a:r>
              <a:rPr lang="hr-HR" dirty="0" err="1"/>
              <a:t>Plaintiff</a:t>
            </a:r>
            <a:r>
              <a:rPr lang="hr-HR" dirty="0"/>
              <a:t>/</a:t>
            </a:r>
            <a:r>
              <a:rPr lang="hr-HR" dirty="0" err="1"/>
              <a:t>claimant</a:t>
            </a:r>
            <a:endParaRPr lang="hr-HR" dirty="0"/>
          </a:p>
          <a:p>
            <a:r>
              <a:rPr lang="hr-HR" dirty="0"/>
              <a:t>4. One </a:t>
            </a:r>
            <a:r>
              <a:rPr lang="hr-HR" dirty="0" err="1"/>
              <a:t>of</a:t>
            </a:r>
            <a:r>
              <a:rPr lang="hr-HR" dirty="0"/>
              <a:t> </a:t>
            </a:r>
            <a:r>
              <a:rPr lang="hr-HR" dirty="0" err="1"/>
              <a:t>the</a:t>
            </a:r>
            <a:r>
              <a:rPr lang="hr-HR" dirty="0"/>
              <a:t> </a:t>
            </a:r>
            <a:r>
              <a:rPr lang="hr-HR" dirty="0" err="1"/>
              <a:t>six</a:t>
            </a:r>
            <a:r>
              <a:rPr lang="hr-HR" dirty="0"/>
              <a:t> </a:t>
            </a:r>
            <a:r>
              <a:rPr lang="hr-HR" dirty="0" err="1"/>
              <a:t>divisions</a:t>
            </a:r>
            <a:r>
              <a:rPr lang="hr-HR" dirty="0"/>
              <a:t> </a:t>
            </a:r>
            <a:r>
              <a:rPr lang="hr-HR" dirty="0" err="1"/>
              <a:t>of</a:t>
            </a:r>
            <a:r>
              <a:rPr lang="hr-HR" dirty="0"/>
              <a:t> </a:t>
            </a:r>
            <a:r>
              <a:rPr lang="hr-HR" dirty="0" err="1"/>
              <a:t>England</a:t>
            </a:r>
            <a:r>
              <a:rPr lang="hr-HR" dirty="0"/>
              <a:t> </a:t>
            </a:r>
            <a:r>
              <a:rPr lang="hr-HR" dirty="0" err="1"/>
              <a:t>and</a:t>
            </a:r>
            <a:r>
              <a:rPr lang="hr-HR" dirty="0"/>
              <a:t> Wales for </a:t>
            </a:r>
            <a:r>
              <a:rPr lang="hr-HR" dirty="0" err="1"/>
              <a:t>judicial</a:t>
            </a:r>
            <a:r>
              <a:rPr lang="hr-HR" dirty="0"/>
              <a:t> </a:t>
            </a:r>
            <a:r>
              <a:rPr lang="hr-HR" dirty="0" err="1"/>
              <a:t>purposes</a:t>
            </a:r>
            <a:endParaRPr lang="hr-HR" dirty="0"/>
          </a:p>
          <a:p>
            <a:r>
              <a:rPr lang="hr-HR" dirty="0" err="1"/>
              <a:t>circuit</a:t>
            </a:r>
            <a:endParaRPr lang="hr-HR" dirty="0"/>
          </a:p>
          <a:p>
            <a:endParaRPr lang="en-US" dirty="0"/>
          </a:p>
        </p:txBody>
      </p:sp>
    </p:spTree>
    <p:extLst>
      <p:ext uri="{BB962C8B-B14F-4D97-AF65-F5344CB8AC3E}">
        <p14:creationId xmlns:p14="http://schemas.microsoft.com/office/powerpoint/2010/main" val="159077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hr-HR" dirty="0"/>
              <a:t>A</a:t>
            </a:r>
            <a:r>
              <a:rPr lang="en-US" dirty="0" smtClean="0">
                <a:effectLst/>
              </a:rPr>
              <a:t> </a:t>
            </a:r>
            <a:r>
              <a:rPr lang="en-US" dirty="0" smtClean="0">
                <a:effectLst/>
              </a:rPr>
              <a:t>legal document by which a person, the testator, expresses their </a:t>
            </a:r>
            <a:r>
              <a:rPr lang="en-US" i="1" dirty="0" smtClean="0">
                <a:effectLst/>
              </a:rPr>
              <a:t>wishes</a:t>
            </a:r>
            <a:r>
              <a:rPr lang="en-US" dirty="0" smtClean="0">
                <a:effectLst/>
              </a:rPr>
              <a:t> as to how their property is to be distributed at death, and names one or more persons, the executor, to manage the estate until its </a:t>
            </a:r>
            <a:r>
              <a:rPr lang="en-US" i="1" dirty="0" smtClean="0">
                <a:effectLst/>
              </a:rPr>
              <a:t>final</a:t>
            </a:r>
            <a:r>
              <a:rPr lang="en-US" dirty="0" smtClean="0">
                <a:effectLst/>
              </a:rPr>
              <a:t> distribution</a:t>
            </a:r>
            <a:endParaRPr lang="hr-HR" dirty="0" smtClean="0">
              <a:effectLst/>
            </a:endParaRPr>
          </a:p>
          <a:p>
            <a:pPr>
              <a:defRPr/>
            </a:pPr>
            <a:r>
              <a:rPr lang="hr-HR" dirty="0" err="1" smtClean="0">
                <a:effectLst/>
              </a:rPr>
              <a:t>will</a:t>
            </a:r>
            <a:endParaRPr lang="hr-HR" dirty="0" smtClean="0"/>
          </a:p>
          <a:p>
            <a:pPr>
              <a:defRPr/>
            </a:pPr>
            <a:endParaRPr lang="en-US" dirty="0"/>
          </a:p>
        </p:txBody>
      </p:sp>
    </p:spTree>
    <p:extLst>
      <p:ext uri="{BB962C8B-B14F-4D97-AF65-F5344CB8AC3E}">
        <p14:creationId xmlns:p14="http://schemas.microsoft.com/office/powerpoint/2010/main" val="2927939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en-US" dirty="0" smtClean="0">
                <a:effectLst/>
              </a:rPr>
              <a:t> </a:t>
            </a:r>
            <a:r>
              <a:rPr lang="hr-HR" dirty="0" smtClean="0"/>
              <a:t>A</a:t>
            </a:r>
            <a:r>
              <a:rPr lang="en-US" dirty="0" smtClean="0">
                <a:effectLst/>
              </a:rPr>
              <a:t> </a:t>
            </a:r>
            <a:r>
              <a:rPr lang="en-US" dirty="0">
                <a:effectLst/>
              </a:rPr>
              <a:t>controversy between two parties brought before a </a:t>
            </a:r>
            <a:r>
              <a:rPr lang="en-US" dirty="0" smtClean="0">
                <a:effectLst/>
              </a:rPr>
              <a:t>court</a:t>
            </a:r>
            <a:endParaRPr lang="hr-HR" dirty="0" smtClean="0">
              <a:effectLst/>
            </a:endParaRPr>
          </a:p>
          <a:p>
            <a:pPr>
              <a:defRPr/>
            </a:pPr>
            <a:r>
              <a:rPr lang="hr-HR" dirty="0" err="1" smtClean="0">
                <a:effectLst/>
              </a:rPr>
              <a:t>Litigation</a:t>
            </a:r>
            <a:endParaRPr lang="hr-HR" dirty="0" smtClean="0">
              <a:effectLst/>
            </a:endParaRPr>
          </a:p>
          <a:p>
            <a:pPr>
              <a:defRPr/>
            </a:pPr>
            <a:r>
              <a:rPr lang="hr-HR" dirty="0" smtClean="0"/>
              <a:t>A</a:t>
            </a:r>
            <a:r>
              <a:rPr lang="en-US" dirty="0" smtClean="0">
                <a:effectLst/>
              </a:rPr>
              <a:t>n </a:t>
            </a:r>
            <a:r>
              <a:rPr lang="en-US" dirty="0">
                <a:effectLst/>
              </a:rPr>
              <a:t>official document that shows that you have the necessary qualifications to work as </a:t>
            </a:r>
            <a:r>
              <a:rPr lang="en-US" dirty="0" smtClean="0">
                <a:effectLst/>
              </a:rPr>
              <a:t>a lawyer</a:t>
            </a:r>
            <a:endParaRPr lang="hr-HR" dirty="0" smtClean="0">
              <a:effectLst/>
            </a:endParaRPr>
          </a:p>
          <a:p>
            <a:pPr>
              <a:defRPr/>
            </a:pPr>
            <a:r>
              <a:rPr lang="hr-HR" dirty="0" err="1" smtClean="0">
                <a:effectLst/>
              </a:rPr>
              <a:t>Practising</a:t>
            </a:r>
            <a:r>
              <a:rPr lang="hr-HR" dirty="0" smtClean="0">
                <a:effectLst/>
              </a:rPr>
              <a:t> </a:t>
            </a:r>
            <a:r>
              <a:rPr lang="hr-HR" dirty="0" err="1" smtClean="0">
                <a:effectLst/>
              </a:rPr>
              <a:t>certificate</a:t>
            </a:r>
            <a:endParaRPr lang="en-US" dirty="0"/>
          </a:p>
        </p:txBody>
      </p:sp>
    </p:spTree>
    <p:extLst>
      <p:ext uri="{BB962C8B-B14F-4D97-AF65-F5344CB8AC3E}">
        <p14:creationId xmlns:p14="http://schemas.microsoft.com/office/powerpoint/2010/main" val="21281191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fontScale="85000" lnSpcReduction="20000"/>
          </a:bodyPr>
          <a:lstStyle/>
          <a:p>
            <a:pPr>
              <a:defRPr/>
            </a:pPr>
            <a:r>
              <a:rPr lang="hr-HR" sz="2800" dirty="0" smtClean="0"/>
              <a:t>A</a:t>
            </a:r>
            <a:r>
              <a:rPr lang="en-US" sz="2800" dirty="0" smtClean="0"/>
              <a:t> </a:t>
            </a:r>
            <a:r>
              <a:rPr lang="en-US" sz="2800" dirty="0"/>
              <a:t>lawyer employed by a business to work on its legal matters </a:t>
            </a:r>
            <a:endParaRPr lang="hr-HR" sz="2800" dirty="0"/>
          </a:p>
          <a:p>
            <a:pPr>
              <a:defRPr/>
            </a:pPr>
            <a:r>
              <a:rPr lang="hr-HR" sz="2800" dirty="0"/>
              <a:t>In-</a:t>
            </a:r>
            <a:r>
              <a:rPr lang="hr-HR" sz="2800" dirty="0" err="1"/>
              <a:t>house</a:t>
            </a:r>
            <a:r>
              <a:rPr lang="hr-HR" sz="2800" dirty="0"/>
              <a:t> </a:t>
            </a:r>
            <a:r>
              <a:rPr lang="hr-HR" sz="2800" dirty="0" err="1"/>
              <a:t>lawyer</a:t>
            </a:r>
            <a:endParaRPr lang="hr-HR" sz="2800" dirty="0"/>
          </a:p>
          <a:p>
            <a:pPr>
              <a:defRPr/>
            </a:pPr>
            <a:r>
              <a:rPr lang="hr-HR" sz="2800" dirty="0" smtClean="0"/>
              <a:t>T</a:t>
            </a:r>
            <a:r>
              <a:rPr lang="en-US" sz="2800" dirty="0" smtClean="0"/>
              <a:t>o </a:t>
            </a:r>
            <a:r>
              <a:rPr lang="en-US" sz="2800" dirty="0"/>
              <a:t>argue a </a:t>
            </a:r>
            <a:r>
              <a:rPr lang="en-US" sz="2800" i="1" dirty="0"/>
              <a:t>case</a:t>
            </a:r>
            <a:r>
              <a:rPr lang="en-US" sz="2800" dirty="0"/>
              <a:t> or cause in a court of law</a:t>
            </a:r>
            <a:endParaRPr lang="hr-HR" sz="2800" dirty="0"/>
          </a:p>
          <a:p>
            <a:pPr>
              <a:defRPr/>
            </a:pPr>
            <a:r>
              <a:rPr lang="hr-HR" sz="2800" dirty="0"/>
              <a:t>To </a:t>
            </a:r>
            <a:r>
              <a:rPr lang="hr-HR" sz="2800" dirty="0" err="1"/>
              <a:t>plead</a:t>
            </a:r>
            <a:endParaRPr lang="hr-HR" sz="2800" dirty="0"/>
          </a:p>
          <a:p>
            <a:pPr>
              <a:defRPr/>
            </a:pPr>
            <a:r>
              <a:rPr lang="hr-HR" sz="2800" dirty="0" smtClean="0"/>
              <a:t>T</a:t>
            </a:r>
            <a:r>
              <a:rPr lang="en-US" sz="2800" dirty="0" smtClean="0"/>
              <a:t>he </a:t>
            </a:r>
            <a:r>
              <a:rPr lang="en-US" sz="2800" dirty="0"/>
              <a:t>provision of financial support for a person's living expenses, or the support so provided</a:t>
            </a:r>
            <a:endParaRPr lang="hr-HR" sz="2800" dirty="0"/>
          </a:p>
          <a:p>
            <a:pPr>
              <a:defRPr/>
            </a:pPr>
            <a:r>
              <a:rPr lang="hr-HR" sz="2800" dirty="0" err="1"/>
              <a:t>maintenance</a:t>
            </a:r>
            <a:endParaRPr lang="en-US" sz="2800" dirty="0"/>
          </a:p>
          <a:p>
            <a:pPr>
              <a:defRPr/>
            </a:pPr>
            <a:endParaRPr lang="en-US" dirty="0"/>
          </a:p>
        </p:txBody>
      </p:sp>
    </p:spTree>
    <p:extLst>
      <p:ext uri="{BB962C8B-B14F-4D97-AF65-F5344CB8AC3E}">
        <p14:creationId xmlns:p14="http://schemas.microsoft.com/office/powerpoint/2010/main" val="3277002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hr-HR" dirty="0" smtClean="0"/>
              <a:t>A</a:t>
            </a:r>
            <a:r>
              <a:rPr lang="en-US" dirty="0" smtClean="0">
                <a:effectLst/>
              </a:rPr>
              <a:t>n </a:t>
            </a:r>
            <a:r>
              <a:rPr lang="en-US" dirty="0">
                <a:effectLst/>
              </a:rPr>
              <a:t>official agreement intended to resolve a dispute or conflict.</a:t>
            </a:r>
          </a:p>
          <a:p>
            <a:pPr>
              <a:defRPr/>
            </a:pPr>
            <a:r>
              <a:rPr lang="hr-HR" dirty="0" err="1" smtClean="0"/>
              <a:t>Settlement</a:t>
            </a:r>
            <a:endParaRPr lang="hr-HR" dirty="0" smtClean="0"/>
          </a:p>
          <a:p>
            <a:pPr>
              <a:defRPr/>
            </a:pPr>
            <a:r>
              <a:rPr lang="hr-HR" dirty="0"/>
              <a:t>T</a:t>
            </a:r>
            <a:r>
              <a:rPr lang="en-US" dirty="0" smtClean="0"/>
              <a:t>he </a:t>
            </a:r>
            <a:r>
              <a:rPr lang="en-US" dirty="0" smtClean="0"/>
              <a:t>condition of not having enough money to pay debts, buy goods, etc., or an occasion when this happens</a:t>
            </a:r>
            <a:endParaRPr lang="hr-HR" dirty="0" smtClean="0"/>
          </a:p>
          <a:p>
            <a:pPr>
              <a:defRPr/>
            </a:pPr>
            <a:r>
              <a:rPr lang="hr-HR" dirty="0" err="1" smtClean="0"/>
              <a:t>insolvency</a:t>
            </a:r>
            <a:endParaRPr lang="en-US" dirty="0"/>
          </a:p>
        </p:txBody>
      </p:sp>
    </p:spTree>
    <p:extLst>
      <p:ext uri="{BB962C8B-B14F-4D97-AF65-F5344CB8AC3E}">
        <p14:creationId xmlns:p14="http://schemas.microsoft.com/office/powerpoint/2010/main" val="36190302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hr-HR" dirty="0"/>
              <a:t>A</a:t>
            </a:r>
            <a:r>
              <a:rPr lang="en-US" dirty="0" smtClean="0"/>
              <a:t> </a:t>
            </a:r>
            <a:r>
              <a:rPr lang="en-US" dirty="0" smtClean="0"/>
              <a:t>meeting at which all the parties involved </a:t>
            </a:r>
            <a:r>
              <a:rPr lang="hr-HR" dirty="0" smtClean="0"/>
              <a:t>i</a:t>
            </a:r>
            <a:r>
              <a:rPr lang="en-US" dirty="0" smtClean="0"/>
              <a:t>n a legal</a:t>
            </a:r>
            <a:r>
              <a:rPr lang="hr-HR" dirty="0" smtClean="0"/>
              <a:t> </a:t>
            </a:r>
            <a:r>
              <a:rPr lang="en-US" dirty="0" smtClean="0"/>
              <a:t>case come together to discuss it</a:t>
            </a:r>
            <a:endParaRPr lang="hr-HR" dirty="0" smtClean="0"/>
          </a:p>
          <a:p>
            <a:pPr>
              <a:defRPr/>
            </a:pPr>
            <a:r>
              <a:rPr lang="hr-HR" dirty="0" err="1" smtClean="0"/>
              <a:t>Case</a:t>
            </a:r>
            <a:r>
              <a:rPr lang="hr-HR" dirty="0" smtClean="0"/>
              <a:t> </a:t>
            </a:r>
            <a:r>
              <a:rPr lang="hr-HR" dirty="0" err="1" smtClean="0"/>
              <a:t>conference</a:t>
            </a:r>
            <a:endParaRPr lang="hr-HR" dirty="0" smtClean="0"/>
          </a:p>
          <a:p>
            <a:pPr>
              <a:defRPr/>
            </a:pPr>
            <a:r>
              <a:rPr lang="hr-HR" dirty="0"/>
              <a:t>T</a:t>
            </a:r>
            <a:r>
              <a:rPr lang="en-US" dirty="0" smtClean="0"/>
              <a:t>he </a:t>
            </a:r>
            <a:r>
              <a:rPr lang="en-US" dirty="0" smtClean="0"/>
              <a:t>period of time for which you have the right to use a building or piece of land:</a:t>
            </a:r>
            <a:endParaRPr lang="hr-HR" dirty="0" smtClean="0"/>
          </a:p>
          <a:p>
            <a:pPr>
              <a:defRPr/>
            </a:pPr>
            <a:r>
              <a:rPr lang="hr-HR" dirty="0" err="1" smtClean="0"/>
              <a:t>tenancy</a:t>
            </a:r>
            <a:r>
              <a:rPr lang="en-US" dirty="0" smtClean="0"/>
              <a:t> </a:t>
            </a:r>
            <a:endParaRPr lang="en-US" dirty="0"/>
          </a:p>
        </p:txBody>
      </p:sp>
    </p:spTree>
    <p:extLst>
      <p:ext uri="{BB962C8B-B14F-4D97-AF65-F5344CB8AC3E}">
        <p14:creationId xmlns:p14="http://schemas.microsoft.com/office/powerpoint/2010/main" val="17303220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en-US" dirty="0" smtClean="0">
                <a:effectLst/>
              </a:rPr>
              <a:t>An </a:t>
            </a:r>
            <a:r>
              <a:rPr lang="en-US" i="1" dirty="0" err="1" smtClean="0">
                <a:effectLst/>
              </a:rPr>
              <a:t>i</a:t>
            </a:r>
            <a:r>
              <a:rPr lang="hr-HR" i="1" dirty="0" smtClean="0">
                <a:effectLst/>
              </a:rPr>
              <a:t>.</a:t>
            </a:r>
            <a:r>
              <a:rPr lang="en-US" dirty="0" smtClean="0">
                <a:effectLst/>
              </a:rPr>
              <a:t> </a:t>
            </a:r>
            <a:r>
              <a:rPr lang="en-US" dirty="0" smtClean="0">
                <a:effectLst/>
              </a:rPr>
              <a:t>contract arises when one individual takes on the obligation to pay for any loss or damage that has been or might be incurred by another individual</a:t>
            </a:r>
            <a:endParaRPr lang="hr-HR" dirty="0" smtClean="0">
              <a:effectLst/>
            </a:endParaRPr>
          </a:p>
          <a:p>
            <a:pPr>
              <a:defRPr/>
            </a:pPr>
            <a:r>
              <a:rPr lang="hr-HR" dirty="0" err="1" smtClean="0">
                <a:effectLst/>
              </a:rPr>
              <a:t>indemnity</a:t>
            </a:r>
            <a:endParaRPr lang="en-US" dirty="0"/>
          </a:p>
        </p:txBody>
      </p:sp>
    </p:spTree>
    <p:extLst>
      <p:ext uri="{BB962C8B-B14F-4D97-AF65-F5344CB8AC3E}">
        <p14:creationId xmlns:p14="http://schemas.microsoft.com/office/powerpoint/2010/main" val="2664452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8067" name="Rectangle 3"/>
          <p:cNvSpPr>
            <a:spLocks noGrp="1" noChangeArrowheads="1"/>
          </p:cNvSpPr>
          <p:nvPr>
            <p:ph type="body" idx="1"/>
          </p:nvPr>
        </p:nvSpPr>
        <p:spPr/>
        <p:txBody>
          <a:bodyPr>
            <a:normAutofit fontScale="92500"/>
          </a:bodyPr>
          <a:lstStyle/>
          <a:p>
            <a:pPr eaLnBrk="1" hangingPunct="1">
              <a:defRPr/>
            </a:pPr>
            <a:r>
              <a:rPr lang="hr-HR" dirty="0"/>
              <a:t>T</a:t>
            </a:r>
            <a:r>
              <a:rPr lang="hr-HR" dirty="0" smtClean="0"/>
              <a:t>o </a:t>
            </a:r>
            <a:r>
              <a:rPr lang="hr-HR" dirty="0" smtClean="0"/>
              <a:t>start </a:t>
            </a:r>
            <a:r>
              <a:rPr lang="hr-HR" dirty="0" err="1" smtClean="0"/>
              <a:t>legal</a:t>
            </a:r>
            <a:r>
              <a:rPr lang="hr-HR" dirty="0" smtClean="0"/>
              <a:t> </a:t>
            </a:r>
            <a:r>
              <a:rPr lang="hr-HR" dirty="0" err="1" smtClean="0"/>
              <a:t>proceedings</a:t>
            </a:r>
            <a:r>
              <a:rPr lang="hr-HR" dirty="0" smtClean="0"/>
              <a:t> </a:t>
            </a:r>
            <a:r>
              <a:rPr lang="hr-HR" dirty="0" err="1" smtClean="0"/>
              <a:t>against</a:t>
            </a:r>
            <a:r>
              <a:rPr lang="hr-HR" dirty="0" smtClean="0"/>
              <a:t> </a:t>
            </a:r>
            <a:r>
              <a:rPr lang="hr-HR" dirty="0" err="1" smtClean="0"/>
              <a:t>someone</a:t>
            </a:r>
            <a:r>
              <a:rPr lang="hr-HR" dirty="0" smtClean="0"/>
              <a:t> to </a:t>
            </a:r>
            <a:r>
              <a:rPr lang="hr-HR" dirty="0" err="1" smtClean="0"/>
              <a:t>get</a:t>
            </a:r>
            <a:r>
              <a:rPr lang="hr-HR" dirty="0" smtClean="0"/>
              <a:t> </a:t>
            </a:r>
            <a:r>
              <a:rPr lang="hr-HR" dirty="0" err="1" smtClean="0"/>
              <a:t>compensation</a:t>
            </a:r>
            <a:r>
              <a:rPr lang="hr-HR" dirty="0" smtClean="0"/>
              <a:t> for a </a:t>
            </a:r>
            <a:r>
              <a:rPr lang="hr-HR" dirty="0" err="1" smtClean="0"/>
              <a:t>wrong</a:t>
            </a:r>
            <a:endParaRPr lang="hr-HR" dirty="0" smtClean="0"/>
          </a:p>
          <a:p>
            <a:pPr eaLnBrk="1" hangingPunct="1">
              <a:defRPr/>
            </a:pPr>
            <a:r>
              <a:rPr lang="hr-HR" dirty="0"/>
              <a:t>To </a:t>
            </a:r>
            <a:r>
              <a:rPr lang="hr-HR" dirty="0" err="1"/>
              <a:t>sue</a:t>
            </a:r>
            <a:r>
              <a:rPr lang="hr-HR" dirty="0"/>
              <a:t>: </a:t>
            </a:r>
            <a:endParaRPr lang="hr-HR" dirty="0" smtClean="0"/>
          </a:p>
          <a:p>
            <a:pPr eaLnBrk="1" hangingPunct="1">
              <a:defRPr/>
            </a:pPr>
            <a:r>
              <a:rPr lang="hr-HR" dirty="0"/>
              <a:t>M</a:t>
            </a:r>
            <a:r>
              <a:rPr lang="hr-HR" dirty="0" smtClean="0"/>
              <a:t>oney </a:t>
            </a:r>
            <a:r>
              <a:rPr lang="hr-HR" dirty="0" err="1" smtClean="0"/>
              <a:t>claimed</a:t>
            </a:r>
            <a:r>
              <a:rPr lang="hr-HR" dirty="0" smtClean="0"/>
              <a:t> </a:t>
            </a:r>
            <a:r>
              <a:rPr lang="hr-HR" dirty="0" err="1" smtClean="0"/>
              <a:t>by</a:t>
            </a:r>
            <a:r>
              <a:rPr lang="hr-HR" dirty="0" smtClean="0"/>
              <a:t> a </a:t>
            </a:r>
            <a:r>
              <a:rPr lang="hr-HR" dirty="0" err="1" smtClean="0"/>
              <a:t>claimant</a:t>
            </a:r>
            <a:r>
              <a:rPr lang="hr-HR" dirty="0" smtClean="0"/>
              <a:t> </a:t>
            </a:r>
            <a:r>
              <a:rPr lang="hr-HR" dirty="0" err="1" smtClean="0"/>
              <a:t>from</a:t>
            </a:r>
            <a:r>
              <a:rPr lang="hr-HR" dirty="0" smtClean="0"/>
              <a:t> a </a:t>
            </a:r>
            <a:r>
              <a:rPr lang="hr-HR" dirty="0" err="1" smtClean="0"/>
              <a:t>defendant</a:t>
            </a:r>
            <a:r>
              <a:rPr lang="hr-HR" dirty="0" smtClean="0"/>
              <a:t> as </a:t>
            </a:r>
            <a:r>
              <a:rPr lang="hr-HR" dirty="0" err="1" smtClean="0"/>
              <a:t>compensation</a:t>
            </a:r>
            <a:r>
              <a:rPr lang="hr-HR" dirty="0" smtClean="0"/>
              <a:t> for </a:t>
            </a:r>
            <a:r>
              <a:rPr lang="hr-HR" dirty="0" err="1" smtClean="0"/>
              <a:t>harm</a:t>
            </a:r>
            <a:r>
              <a:rPr lang="hr-HR" dirty="0" smtClean="0"/>
              <a:t> </a:t>
            </a:r>
            <a:r>
              <a:rPr lang="hr-HR" dirty="0" err="1" smtClean="0"/>
              <a:t>done</a:t>
            </a:r>
            <a:endParaRPr lang="hr-HR" dirty="0" smtClean="0"/>
          </a:p>
          <a:p>
            <a:pPr eaLnBrk="1" hangingPunct="1">
              <a:defRPr/>
            </a:pPr>
            <a:r>
              <a:rPr lang="hr-HR" dirty="0" err="1" smtClean="0"/>
              <a:t>Damages</a:t>
            </a:r>
            <a:endParaRPr lang="hr-HR" dirty="0" smtClean="0"/>
          </a:p>
          <a:p>
            <a:pPr eaLnBrk="1" hangingPunct="1">
              <a:defRPr/>
            </a:pPr>
            <a:r>
              <a:rPr lang="hr-HR" dirty="0" err="1"/>
              <a:t>L</a:t>
            </a:r>
            <a:r>
              <a:rPr lang="hr-HR" dirty="0" err="1" smtClean="0"/>
              <a:t>egally</a:t>
            </a:r>
            <a:r>
              <a:rPr lang="hr-HR" dirty="0" smtClean="0"/>
              <a:t> </a:t>
            </a:r>
            <a:r>
              <a:rPr lang="hr-HR" dirty="0" err="1" smtClean="0"/>
              <a:t>responsible</a:t>
            </a:r>
            <a:r>
              <a:rPr lang="hr-HR" dirty="0" smtClean="0"/>
              <a:t> for </a:t>
            </a:r>
            <a:r>
              <a:rPr lang="hr-HR" dirty="0" err="1" smtClean="0"/>
              <a:t>something</a:t>
            </a:r>
            <a:endParaRPr lang="hr-HR" dirty="0" smtClean="0"/>
          </a:p>
          <a:p>
            <a:pPr eaLnBrk="1" hangingPunct="1">
              <a:defRPr/>
            </a:pPr>
            <a:r>
              <a:rPr lang="hr-HR" dirty="0" err="1" smtClean="0"/>
              <a:t>Liable</a:t>
            </a:r>
            <a:r>
              <a:rPr lang="hr-HR" dirty="0" smtClean="0"/>
              <a:t> </a:t>
            </a:r>
            <a:endParaRPr lang="hr-HR" dirty="0"/>
          </a:p>
          <a:p>
            <a:pPr eaLnBrk="1" hangingPunct="1">
              <a:defRPr/>
            </a:pPr>
            <a:endParaRPr lang="hr-HR" dirty="0" smtClean="0"/>
          </a:p>
        </p:txBody>
      </p:sp>
    </p:spTree>
    <p:extLst>
      <p:ext uri="{BB962C8B-B14F-4D97-AF65-F5344CB8AC3E}">
        <p14:creationId xmlns:p14="http://schemas.microsoft.com/office/powerpoint/2010/main" val="26008336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blinds(horizontal)">
                                      <p:cBhvr>
                                        <p:cTn id="7" dur="500"/>
                                        <p:tgtEl>
                                          <p:spTgt spid="88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wheel(1)">
                                      <p:cBhvr>
                                        <p:cTn id="12" dur="2000"/>
                                        <p:tgtEl>
                                          <p:spTgt spid="880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8067">
                                            <p:txEl>
                                              <p:pRg st="2" end="2"/>
                                            </p:txEl>
                                          </p:spTgt>
                                        </p:tgtEl>
                                        <p:attrNameLst>
                                          <p:attrName>style.visibility</p:attrName>
                                        </p:attrNameLst>
                                      </p:cBhvr>
                                      <p:to>
                                        <p:strVal val="visible"/>
                                      </p:to>
                                    </p:set>
                                    <p:animEffect transition="in" filter="blinds(horizontal)">
                                      <p:cBhvr>
                                        <p:cTn id="17" dur="500"/>
                                        <p:tgtEl>
                                          <p:spTgt spid="880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1" fill="hold" nodeType="clickEffect">
                                  <p:stCondLst>
                                    <p:cond delay="0"/>
                                  </p:stCondLst>
                                  <p:childTnLst>
                                    <p:set>
                                      <p:cBhvr>
                                        <p:cTn id="21" dur="1" fill="hold">
                                          <p:stCondLst>
                                            <p:cond delay="0"/>
                                          </p:stCondLst>
                                        </p:cTn>
                                        <p:tgtEl>
                                          <p:spTgt spid="88067">
                                            <p:txEl>
                                              <p:pRg st="3" end="3"/>
                                            </p:txEl>
                                          </p:spTgt>
                                        </p:tgtEl>
                                        <p:attrNameLst>
                                          <p:attrName>style.visibility</p:attrName>
                                        </p:attrNameLst>
                                      </p:cBhvr>
                                      <p:to>
                                        <p:strVal val="visible"/>
                                      </p:to>
                                    </p:set>
                                    <p:animEffect transition="in" filter="wheel(1)">
                                      <p:cBhvr>
                                        <p:cTn id="22" dur="2000"/>
                                        <p:tgtEl>
                                          <p:spTgt spid="880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88067">
                                            <p:txEl>
                                              <p:pRg st="4" end="4"/>
                                            </p:txEl>
                                          </p:spTgt>
                                        </p:tgtEl>
                                        <p:attrNameLst>
                                          <p:attrName>style.visibility</p:attrName>
                                        </p:attrNameLst>
                                      </p:cBhvr>
                                      <p:to>
                                        <p:strVal val="visible"/>
                                      </p:to>
                                    </p:set>
                                    <p:animEffect transition="in" filter="blinds(horizontal)">
                                      <p:cBhvr>
                                        <p:cTn id="27" dur="500"/>
                                        <p:tgtEl>
                                          <p:spTgt spid="880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1" presetClass="entr" presetSubtype="1" fill="hold" nodeType="clickEffect">
                                  <p:stCondLst>
                                    <p:cond delay="0"/>
                                  </p:stCondLst>
                                  <p:childTnLst>
                                    <p:set>
                                      <p:cBhvr>
                                        <p:cTn id="31" dur="1" fill="hold">
                                          <p:stCondLst>
                                            <p:cond delay="0"/>
                                          </p:stCondLst>
                                        </p:cTn>
                                        <p:tgtEl>
                                          <p:spTgt spid="88067">
                                            <p:txEl>
                                              <p:pRg st="5" end="5"/>
                                            </p:txEl>
                                          </p:spTgt>
                                        </p:tgtEl>
                                        <p:attrNameLst>
                                          <p:attrName>style.visibility</p:attrName>
                                        </p:attrNameLst>
                                      </p:cBhvr>
                                      <p:to>
                                        <p:strVal val="visible"/>
                                      </p:to>
                                    </p:set>
                                    <p:animEffect transition="in" filter="wheel(1)">
                                      <p:cBhvr>
                                        <p:cTn id="32" dur="2000"/>
                                        <p:tgtEl>
                                          <p:spTgt spid="880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hr-HR" dirty="0" smtClean="0"/>
          </a:p>
        </p:txBody>
      </p:sp>
      <p:sp>
        <p:nvSpPr>
          <p:cNvPr id="89091" name="Rectangle 3"/>
          <p:cNvSpPr>
            <a:spLocks noGrp="1" noChangeArrowheads="1"/>
          </p:cNvSpPr>
          <p:nvPr>
            <p:ph type="body" idx="1"/>
          </p:nvPr>
        </p:nvSpPr>
        <p:spPr/>
        <p:txBody>
          <a:bodyPr/>
          <a:lstStyle/>
          <a:p>
            <a:pPr eaLnBrk="1" hangingPunct="1">
              <a:defRPr/>
            </a:pPr>
            <a:r>
              <a:rPr lang="hr-HR" altLang="en-US" dirty="0" smtClean="0"/>
              <a:t> </a:t>
            </a:r>
          </a:p>
          <a:p>
            <a:pPr eaLnBrk="1" hangingPunct="1">
              <a:defRPr/>
            </a:pPr>
            <a:r>
              <a:rPr lang="hr-HR" altLang="en-US" dirty="0" err="1"/>
              <a:t>D</a:t>
            </a:r>
            <a:r>
              <a:rPr lang="hr-HR" altLang="en-US" dirty="0" err="1" smtClean="0"/>
              <a:t>ocuments</a:t>
            </a:r>
            <a:r>
              <a:rPr lang="hr-HR" altLang="en-US" dirty="0" smtClean="0"/>
              <a:t> </a:t>
            </a:r>
            <a:r>
              <a:rPr lang="hr-HR" altLang="en-US" dirty="0" err="1" smtClean="0"/>
              <a:t>setting</a:t>
            </a:r>
            <a:r>
              <a:rPr lang="hr-HR" altLang="en-US" dirty="0" smtClean="0"/>
              <a:t> </a:t>
            </a:r>
            <a:r>
              <a:rPr lang="hr-HR" altLang="en-US" dirty="0" err="1" smtClean="0"/>
              <a:t>out</a:t>
            </a:r>
            <a:r>
              <a:rPr lang="hr-HR" altLang="en-US" dirty="0" smtClean="0"/>
              <a:t> </a:t>
            </a:r>
            <a:r>
              <a:rPr lang="hr-HR" altLang="en-US" dirty="0" err="1" smtClean="0"/>
              <a:t>the</a:t>
            </a:r>
            <a:r>
              <a:rPr lang="hr-HR" altLang="en-US" dirty="0" smtClean="0"/>
              <a:t> </a:t>
            </a:r>
            <a:r>
              <a:rPr lang="hr-HR" altLang="en-US" dirty="0" err="1" smtClean="0"/>
              <a:t>claim</a:t>
            </a:r>
            <a:r>
              <a:rPr lang="hr-HR" altLang="en-US" dirty="0" smtClean="0"/>
              <a:t> </a:t>
            </a:r>
            <a:r>
              <a:rPr lang="hr-HR" altLang="en-US" dirty="0" err="1" smtClean="0"/>
              <a:t>of</a:t>
            </a:r>
            <a:r>
              <a:rPr lang="hr-HR" altLang="en-US" dirty="0" smtClean="0"/>
              <a:t> </a:t>
            </a:r>
            <a:r>
              <a:rPr lang="hr-HR" altLang="en-US" dirty="0" err="1" smtClean="0"/>
              <a:t>the</a:t>
            </a:r>
            <a:r>
              <a:rPr lang="hr-HR" altLang="en-US" dirty="0" smtClean="0"/>
              <a:t> </a:t>
            </a:r>
            <a:r>
              <a:rPr lang="hr-HR" altLang="en-US" dirty="0" err="1" smtClean="0"/>
              <a:t>claimant</a:t>
            </a:r>
            <a:r>
              <a:rPr lang="hr-HR" altLang="en-US" dirty="0" smtClean="0"/>
              <a:t> </a:t>
            </a:r>
            <a:r>
              <a:rPr lang="hr-HR" altLang="en-US" dirty="0" err="1" smtClean="0"/>
              <a:t>or</a:t>
            </a:r>
            <a:r>
              <a:rPr lang="hr-HR" altLang="en-US" dirty="0" smtClean="0"/>
              <a:t> </a:t>
            </a:r>
            <a:r>
              <a:rPr lang="hr-HR" altLang="en-US" dirty="0" err="1" smtClean="0"/>
              <a:t>the</a:t>
            </a:r>
            <a:r>
              <a:rPr lang="hr-HR" altLang="en-US" dirty="0" smtClean="0"/>
              <a:t> </a:t>
            </a:r>
            <a:r>
              <a:rPr lang="hr-HR" altLang="en-US" dirty="0" err="1" smtClean="0"/>
              <a:t>defence</a:t>
            </a:r>
            <a:r>
              <a:rPr lang="hr-HR" altLang="en-US" dirty="0" smtClean="0"/>
              <a:t> </a:t>
            </a:r>
            <a:r>
              <a:rPr lang="hr-HR" altLang="en-US" dirty="0" err="1" smtClean="0"/>
              <a:t>of</a:t>
            </a:r>
            <a:r>
              <a:rPr lang="hr-HR" altLang="en-US" dirty="0" smtClean="0"/>
              <a:t> </a:t>
            </a:r>
            <a:r>
              <a:rPr lang="hr-HR" altLang="en-US" dirty="0" err="1" smtClean="0"/>
              <a:t>the</a:t>
            </a:r>
            <a:r>
              <a:rPr lang="hr-HR" altLang="en-US" dirty="0" smtClean="0"/>
              <a:t> </a:t>
            </a:r>
            <a:r>
              <a:rPr lang="hr-HR" altLang="en-US" dirty="0" err="1" smtClean="0"/>
              <a:t>defendant</a:t>
            </a:r>
            <a:r>
              <a:rPr lang="hr-HR" altLang="en-US" dirty="0" smtClean="0"/>
              <a:t>, </a:t>
            </a:r>
            <a:r>
              <a:rPr lang="hr-HR" altLang="en-US" dirty="0" err="1" smtClean="0"/>
              <a:t>or</a:t>
            </a:r>
            <a:r>
              <a:rPr lang="hr-HR" altLang="en-US" dirty="0" smtClean="0"/>
              <a:t> </a:t>
            </a:r>
            <a:r>
              <a:rPr lang="hr-HR" altLang="en-US" dirty="0" err="1" smtClean="0"/>
              <a:t>giving</a:t>
            </a:r>
            <a:r>
              <a:rPr lang="hr-HR" altLang="en-US" dirty="0" smtClean="0"/>
              <a:t> </a:t>
            </a:r>
            <a:r>
              <a:rPr lang="hr-HR" altLang="en-US" dirty="0" err="1" smtClean="0"/>
              <a:t>the</a:t>
            </a:r>
            <a:r>
              <a:rPr lang="hr-HR" altLang="en-US" dirty="0" smtClean="0"/>
              <a:t> </a:t>
            </a:r>
            <a:r>
              <a:rPr lang="hr-HR" altLang="en-US" dirty="0" err="1" smtClean="0"/>
              <a:t>arguments</a:t>
            </a:r>
            <a:r>
              <a:rPr lang="hr-HR" altLang="en-US" dirty="0" smtClean="0"/>
              <a:t> </a:t>
            </a:r>
            <a:r>
              <a:rPr lang="hr-HR" altLang="en-US" dirty="0" err="1" smtClean="0"/>
              <a:t>which</a:t>
            </a:r>
            <a:r>
              <a:rPr lang="hr-HR" altLang="en-US" dirty="0" smtClean="0"/>
              <a:t> </a:t>
            </a:r>
            <a:r>
              <a:rPr lang="hr-HR" altLang="en-US" dirty="0" err="1" smtClean="0"/>
              <a:t>the</a:t>
            </a:r>
            <a:r>
              <a:rPr lang="hr-HR" altLang="en-US" dirty="0" smtClean="0"/>
              <a:t> </a:t>
            </a:r>
            <a:r>
              <a:rPr lang="hr-HR" altLang="en-US" dirty="0" err="1" smtClean="0"/>
              <a:t>two</a:t>
            </a:r>
            <a:r>
              <a:rPr lang="hr-HR" altLang="en-US" dirty="0" smtClean="0"/>
              <a:t> </a:t>
            </a:r>
            <a:r>
              <a:rPr lang="hr-HR" altLang="en-US" dirty="0" err="1" smtClean="0"/>
              <a:t>sides</a:t>
            </a:r>
            <a:r>
              <a:rPr lang="hr-HR" altLang="en-US" dirty="0" smtClean="0"/>
              <a:t> </a:t>
            </a:r>
            <a:r>
              <a:rPr lang="hr-HR" altLang="en-US" dirty="0" err="1" smtClean="0"/>
              <a:t>will</a:t>
            </a:r>
            <a:r>
              <a:rPr lang="hr-HR" altLang="en-US" dirty="0" smtClean="0"/>
              <a:t> use </a:t>
            </a:r>
            <a:r>
              <a:rPr lang="hr-HR" altLang="en-US" dirty="0" err="1" smtClean="0"/>
              <a:t>in</a:t>
            </a:r>
            <a:r>
              <a:rPr lang="hr-HR" altLang="en-US" dirty="0" smtClean="0"/>
              <a:t> </a:t>
            </a:r>
            <a:r>
              <a:rPr lang="hr-HR" altLang="en-US" dirty="0" err="1" smtClean="0"/>
              <a:t>proceedings</a:t>
            </a:r>
            <a:endParaRPr lang="hr-HR" altLang="en-US" dirty="0" smtClean="0"/>
          </a:p>
          <a:p>
            <a:pPr eaLnBrk="1" hangingPunct="1">
              <a:defRPr/>
            </a:pPr>
            <a:r>
              <a:rPr lang="hr-HR" altLang="en-US" dirty="0" err="1" smtClean="0"/>
              <a:t>Pleadings</a:t>
            </a:r>
            <a:endParaRPr lang="hr-HR" altLang="en-US" dirty="0" smtClean="0"/>
          </a:p>
          <a:p>
            <a:pPr eaLnBrk="1" hangingPunct="1">
              <a:defRPr/>
            </a:pPr>
            <a:endParaRPr lang="hr-HR" altLang="en-US" dirty="0" smtClean="0"/>
          </a:p>
        </p:txBody>
      </p:sp>
    </p:spTree>
    <p:extLst>
      <p:ext uri="{BB962C8B-B14F-4D97-AF65-F5344CB8AC3E}">
        <p14:creationId xmlns:p14="http://schemas.microsoft.com/office/powerpoint/2010/main" val="1070081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9091">
                                            <p:txEl>
                                              <p:pRg st="1" end="1"/>
                                            </p:txEl>
                                          </p:spTgt>
                                        </p:tgtEl>
                                        <p:attrNameLst>
                                          <p:attrName>style.visibility</p:attrName>
                                        </p:attrNameLst>
                                      </p:cBhvr>
                                      <p:to>
                                        <p:strVal val="visible"/>
                                      </p:to>
                                    </p:set>
                                    <p:animEffect transition="in" filter="blinds(horizontal)">
                                      <p:cBhvr>
                                        <p:cTn id="7" dur="500"/>
                                        <p:tgtEl>
                                          <p:spTgt spid="89091">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89091">
                                            <p:txEl>
                                              <p:pRg st="2" end="2"/>
                                            </p:txEl>
                                          </p:spTgt>
                                        </p:tgtEl>
                                        <p:attrNameLst>
                                          <p:attrName>style.visibility</p:attrName>
                                        </p:attrNameLst>
                                      </p:cBhvr>
                                      <p:to>
                                        <p:strVal val="visible"/>
                                      </p:to>
                                    </p:set>
                                    <p:animEffect transition="in" filter="wheel(1)">
                                      <p:cBhvr>
                                        <p:cTn id="10" dur="2000"/>
                                        <p:tgtEl>
                                          <p:spTgt spid="890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731</TotalTime>
  <Words>6558</Words>
  <Application>Microsoft Office PowerPoint</Application>
  <PresentationFormat>Widescreen</PresentationFormat>
  <Paragraphs>436</Paragraphs>
  <Slides>97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97</vt:i4>
      </vt:variant>
    </vt:vector>
  </HeadingPairs>
  <TitlesOfParts>
    <vt:vector size="100" baseType="lpstr">
      <vt:lpstr>Arial</vt:lpstr>
      <vt:lpstr>Century Gothic</vt:lpstr>
      <vt:lpstr>Gallery</vt:lpstr>
      <vt:lpstr>English II (1)</vt:lpstr>
      <vt:lpstr>Answer the following questions</vt:lpstr>
      <vt:lpstr>Answer the following questions</vt:lpstr>
      <vt:lpstr>Fill in the missing words: claim, common, courts custom, reasonable, scope, tests</vt:lpstr>
      <vt:lpstr>Key</vt:lpstr>
      <vt:lpstr>Fill in the missing words: Act, Common, crime, customs, judicial, statute,  unwritten</vt:lpstr>
      <vt:lpstr>Key</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Answer the following questions: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Translate into Croatian</vt:lpstr>
      <vt:lpstr>Translate into Croatian</vt:lpstr>
      <vt:lpstr>Answer the following questions</vt:lpstr>
      <vt:lpstr>Answer the following questions</vt:lpstr>
      <vt:lpstr>Answer the following questions</vt:lpstr>
      <vt:lpstr>Answer the following questions:</vt:lpstr>
      <vt:lpstr>Fill in the missing words: bench, case, Courts, Justices, lay, part-time, warrats</vt:lpstr>
      <vt:lpstr>Key</vt:lpstr>
      <vt:lpstr>Fill in the missing words: Act, bench, cases, Courts, District, lawyers, lay</vt:lpstr>
      <vt:lpstr>Key</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synonymous expressions for the followig terms:</vt:lpstr>
      <vt:lpstr>Answer the following:</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Answer the following questions</vt:lpstr>
      <vt:lpstr>Fill in the missing words: advocates,case, judge, judgment, legal, law, precedent</vt:lpstr>
      <vt:lpstr>Key</vt:lpstr>
      <vt:lpstr>Fill in the missing words: binding, case, decision, headings, judges, judgment, reasoning</vt:lpstr>
      <vt:lpstr>Key</vt:lpstr>
      <vt:lpstr>Provide the terms for the following definitions</vt:lpstr>
      <vt:lpstr>Provide the terms for the following definitions</vt:lpstr>
      <vt:lpstr>Provide the terms for the following definitions</vt:lpstr>
      <vt:lpstr>Translate into Croatian</vt:lpstr>
      <vt:lpstr>Translate into Croatian</vt:lpstr>
      <vt:lpstr>Answer the following questions</vt:lpstr>
      <vt:lpstr>Answer the following:</vt:lpstr>
      <vt:lpstr>Answer the following</vt:lpstr>
      <vt:lpstr>Fill in the missing words; Act, Bill, Constitutional, Criminal, Government, public, section</vt:lpstr>
      <vt:lpstr>Key</vt:lpstr>
      <vt:lpstr>Fill in the missing words: Act, Bills, College, corporations, individual, law, pass</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for the following definitions</vt:lpstr>
      <vt:lpstr>Translate into Croatian</vt:lpstr>
      <vt:lpstr>Translate into Croatian</vt:lpstr>
      <vt:lpstr>Answer the following questions:</vt:lpstr>
      <vt:lpstr>Fill in the missing words: barristers, Council, Court, Gray’s, Inn, Royal Temple,</vt:lpstr>
      <vt:lpstr>Key</vt:lpstr>
      <vt:lpstr>Fill in the missing words: advocacy, Bar, barrister, Examination, non-law, skills, Vocational</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II (1)</dc:title>
  <dc:creator>Windows User</dc:creator>
  <cp:lastModifiedBy>Windows User</cp:lastModifiedBy>
  <cp:revision>53</cp:revision>
  <dcterms:created xsi:type="dcterms:W3CDTF">2019-04-27T19:12:23Z</dcterms:created>
  <dcterms:modified xsi:type="dcterms:W3CDTF">2019-04-28T19:00:12Z</dcterms:modified>
</cp:coreProperties>
</file>