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9"/>
  </p:notesMasterIdLst>
  <p:sldIdLst>
    <p:sldId id="256" r:id="rId2"/>
    <p:sldId id="285" r:id="rId3"/>
    <p:sldId id="290" r:id="rId4"/>
    <p:sldId id="282" r:id="rId5"/>
    <p:sldId id="288" r:id="rId6"/>
    <p:sldId id="289" r:id="rId7"/>
    <p:sldId id="29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45713F"/>
    <a:srgbClr val="FF7C80"/>
    <a:srgbClr val="FC7336"/>
    <a:srgbClr val="E11F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6D3EF-0B9C-4266-AE1B-1CA49E5B337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0A6902-6F0A-49E0-B59D-CBF600EA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25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5292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79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603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907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3762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279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2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42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946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9075DC6-8E80-4310-BF41-C19195E92C25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045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07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9075DC6-8E80-4310-BF41-C19195E92C25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78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6000" dirty="0" smtClean="0"/>
              <a:t/>
            </a:r>
            <a:br>
              <a:rPr lang="hr-HR" sz="6000" dirty="0" smtClean="0"/>
            </a:br>
            <a:r>
              <a:rPr lang="hr-HR" sz="6000" dirty="0"/>
              <a:t/>
            </a:r>
            <a:br>
              <a:rPr lang="hr-HR" sz="6000" dirty="0"/>
            </a:br>
            <a:r>
              <a:rPr lang="hr-HR" sz="6000" dirty="0" smtClean="0"/>
              <a:t/>
            </a:r>
            <a:br>
              <a:rPr lang="hr-HR" sz="6000" dirty="0" smtClean="0"/>
            </a:br>
            <a:r>
              <a:rPr lang="hr-HR" sz="6000" dirty="0" smtClean="0"/>
              <a:t>English for </a:t>
            </a:r>
            <a:r>
              <a:rPr lang="hr-HR" sz="6000" dirty="0" err="1" smtClean="0"/>
              <a:t>Lawyers</a:t>
            </a:r>
            <a:r>
              <a:rPr lang="hr-HR" sz="6000" dirty="0" smtClean="0"/>
              <a:t> I</a:t>
            </a:r>
            <a:r>
              <a:rPr lang="hr-HR" sz="6000" smtClean="0"/>
              <a:t/>
            </a:r>
            <a:br>
              <a:rPr lang="hr-HR" sz="6000" smtClean="0"/>
            </a:br>
            <a:r>
              <a:rPr lang="hr-HR" sz="7300" b="1" smtClean="0"/>
              <a:t>REVISION I</a:t>
            </a:r>
            <a:endParaRPr lang="en-US" sz="73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3600" b="1" dirty="0"/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Snježana Husinec, PhD</a:t>
            </a:r>
            <a:r>
              <a:rPr lang="hr-HR" dirty="0" smtClean="0"/>
              <a:t>; </a:t>
            </a:r>
            <a:r>
              <a:rPr lang="en-US" dirty="0" smtClean="0"/>
              <a:t> E-mail: </a:t>
            </a:r>
            <a:r>
              <a:rPr lang="hr-HR" dirty="0"/>
              <a:t> </a:t>
            </a:r>
            <a:r>
              <a:rPr lang="hr-HR" dirty="0" smtClean="0"/>
              <a:t>SHUSINEC</a:t>
            </a:r>
            <a:r>
              <a:rPr lang="en-US" dirty="0" smtClean="0"/>
              <a:t>@pravo.hr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57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err="1" smtClean="0"/>
              <a:t>Exercise</a:t>
            </a:r>
            <a:r>
              <a:rPr lang="hr-HR" sz="3200" b="1" dirty="0" smtClean="0"/>
              <a:t> I </a:t>
            </a: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i="1" dirty="0" smtClean="0"/>
              <a:t>Provide the Croatian </a:t>
            </a:r>
            <a:r>
              <a:rPr lang="hr-HR" sz="3200" i="1" dirty="0" err="1" smtClean="0"/>
              <a:t>equivalents</a:t>
            </a:r>
            <a:r>
              <a:rPr lang="hr-HR" sz="3200" i="1" dirty="0" smtClean="0"/>
              <a:t> for the </a:t>
            </a:r>
            <a:r>
              <a:rPr lang="hr-HR" sz="3200" i="1" dirty="0" err="1" smtClean="0"/>
              <a:t>following</a:t>
            </a:r>
            <a:r>
              <a:rPr lang="hr-HR" sz="3200" i="1" dirty="0" smtClean="0"/>
              <a:t> English </a:t>
            </a:r>
            <a:r>
              <a:rPr lang="hr-HR" sz="3200" i="1" dirty="0" err="1" smtClean="0"/>
              <a:t>terms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and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expressions</a:t>
            </a:r>
            <a:r>
              <a:rPr lang="hr-HR" sz="3200" i="1" dirty="0"/>
              <a:t>.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80499"/>
          </a:xfrm>
        </p:spPr>
        <p:txBody>
          <a:bodyPr>
            <a:normAutofit fontScale="92500" lnSpcReduction="10000"/>
          </a:bodyPr>
          <a:lstStyle/>
          <a:p>
            <a:endParaRPr lang="hr-HR" dirty="0" smtClean="0"/>
          </a:p>
          <a:p>
            <a:r>
              <a:rPr lang="hr-HR" sz="2600" dirty="0" smtClean="0"/>
              <a:t>1. a </a:t>
            </a:r>
            <a:r>
              <a:rPr lang="hr-HR" sz="2600" dirty="0" err="1" smtClean="0"/>
              <a:t>language</a:t>
            </a:r>
            <a:r>
              <a:rPr lang="hr-HR" sz="2600" dirty="0" smtClean="0"/>
              <a:t> for </a:t>
            </a:r>
            <a:r>
              <a:rPr lang="hr-HR" sz="2600" dirty="0" err="1" smtClean="0"/>
              <a:t>specific</a:t>
            </a:r>
            <a:r>
              <a:rPr lang="hr-HR" sz="2600" dirty="0" smtClean="0"/>
              <a:t> </a:t>
            </a:r>
            <a:r>
              <a:rPr lang="hr-HR" sz="2600" dirty="0" err="1" smtClean="0"/>
              <a:t>purposes</a:t>
            </a:r>
            <a:r>
              <a:rPr lang="hr-HR" sz="2600" dirty="0" smtClean="0"/>
              <a:t> = ________________________________ </a:t>
            </a:r>
          </a:p>
          <a:p>
            <a:r>
              <a:rPr lang="hr-HR" sz="2600" dirty="0" smtClean="0"/>
              <a:t>2. a </a:t>
            </a:r>
            <a:r>
              <a:rPr lang="hr-HR" sz="2600" dirty="0" err="1" smtClean="0"/>
              <a:t>technical</a:t>
            </a:r>
            <a:r>
              <a:rPr lang="hr-HR" sz="2600" dirty="0" smtClean="0"/>
              <a:t> </a:t>
            </a:r>
            <a:r>
              <a:rPr lang="hr-HR" sz="2600" dirty="0" err="1" smtClean="0"/>
              <a:t>term</a:t>
            </a:r>
            <a:r>
              <a:rPr lang="hr-HR" sz="2600" dirty="0" smtClean="0"/>
              <a:t> = _____________________________________________</a:t>
            </a:r>
          </a:p>
          <a:p>
            <a:r>
              <a:rPr lang="hr-HR" sz="2600" dirty="0"/>
              <a:t>3</a:t>
            </a:r>
            <a:r>
              <a:rPr lang="hr-HR" sz="2600" dirty="0" smtClean="0"/>
              <a:t>. </a:t>
            </a:r>
            <a:r>
              <a:rPr lang="hr-HR" sz="2600" dirty="0" err="1" smtClean="0"/>
              <a:t>enforceable</a:t>
            </a:r>
            <a:r>
              <a:rPr lang="hr-HR" sz="2600" dirty="0" smtClean="0"/>
              <a:t> </a:t>
            </a:r>
            <a:r>
              <a:rPr lang="hr-HR" sz="2600" dirty="0" err="1" smtClean="0"/>
              <a:t>by</a:t>
            </a:r>
            <a:r>
              <a:rPr lang="hr-HR" sz="2600" dirty="0" smtClean="0"/>
              <a:t> </a:t>
            </a:r>
            <a:r>
              <a:rPr lang="hr-HR" sz="2600" dirty="0" err="1" smtClean="0"/>
              <a:t>law</a:t>
            </a:r>
            <a:r>
              <a:rPr lang="hr-HR" sz="2600" dirty="0" smtClean="0"/>
              <a:t> = ___________________________________________</a:t>
            </a:r>
          </a:p>
          <a:p>
            <a:r>
              <a:rPr lang="hr-HR" sz="2600" dirty="0" smtClean="0"/>
              <a:t>4. </a:t>
            </a:r>
            <a:r>
              <a:rPr lang="hr-HR" sz="2600" dirty="0" err="1" smtClean="0"/>
              <a:t>violation</a:t>
            </a:r>
            <a:r>
              <a:rPr lang="hr-HR" sz="2600" dirty="0" smtClean="0"/>
              <a:t> </a:t>
            </a:r>
            <a:r>
              <a:rPr lang="hr-HR" sz="2600" dirty="0" err="1" smtClean="0"/>
              <a:t>of</a:t>
            </a:r>
            <a:r>
              <a:rPr lang="hr-HR" sz="2600" dirty="0" smtClean="0"/>
              <a:t> </a:t>
            </a:r>
            <a:r>
              <a:rPr lang="hr-HR" sz="2600" dirty="0" err="1" smtClean="0"/>
              <a:t>rights</a:t>
            </a:r>
            <a:r>
              <a:rPr lang="hr-HR" sz="2600" dirty="0" smtClean="0"/>
              <a:t> = ____________________________________________</a:t>
            </a:r>
          </a:p>
          <a:p>
            <a:r>
              <a:rPr lang="hr-HR" sz="2600" dirty="0"/>
              <a:t>5</a:t>
            </a:r>
            <a:r>
              <a:rPr lang="hr-HR" sz="2600" dirty="0" smtClean="0"/>
              <a:t>. </a:t>
            </a:r>
            <a:r>
              <a:rPr lang="hr-HR" sz="2600" dirty="0" err="1" smtClean="0"/>
              <a:t>resolution</a:t>
            </a:r>
            <a:r>
              <a:rPr lang="hr-HR" sz="2600" dirty="0" smtClean="0"/>
              <a:t> </a:t>
            </a:r>
            <a:r>
              <a:rPr lang="hr-HR" sz="2600" dirty="0" err="1" smtClean="0"/>
              <a:t>of</a:t>
            </a:r>
            <a:r>
              <a:rPr lang="hr-HR" sz="2600" dirty="0" smtClean="0"/>
              <a:t> </a:t>
            </a:r>
            <a:r>
              <a:rPr lang="hr-HR" sz="2600" dirty="0" err="1" smtClean="0"/>
              <a:t>disputes</a:t>
            </a:r>
            <a:r>
              <a:rPr lang="hr-HR" sz="2600" dirty="0" smtClean="0"/>
              <a:t> = _________________________________________</a:t>
            </a:r>
          </a:p>
          <a:p>
            <a:r>
              <a:rPr lang="hr-HR" sz="2600" dirty="0"/>
              <a:t>6</a:t>
            </a:r>
            <a:r>
              <a:rPr lang="hr-HR" sz="2600" dirty="0" smtClean="0"/>
              <a:t>. to </a:t>
            </a:r>
            <a:r>
              <a:rPr lang="hr-HR" sz="2600" dirty="0" err="1" smtClean="0"/>
              <a:t>be</a:t>
            </a:r>
            <a:r>
              <a:rPr lang="hr-HR" sz="2600" dirty="0" smtClean="0"/>
              <a:t> </a:t>
            </a:r>
            <a:r>
              <a:rPr lang="hr-HR" sz="2600" dirty="0" err="1" smtClean="0"/>
              <a:t>enshrined</a:t>
            </a:r>
            <a:r>
              <a:rPr lang="hr-HR" sz="2600" dirty="0" smtClean="0"/>
              <a:t> </a:t>
            </a:r>
            <a:r>
              <a:rPr lang="hr-HR" sz="2600" dirty="0" err="1" smtClean="0"/>
              <a:t>in</a:t>
            </a:r>
            <a:r>
              <a:rPr lang="hr-HR" sz="2600" dirty="0" smtClean="0"/>
              <a:t> a </a:t>
            </a:r>
            <a:r>
              <a:rPr lang="hr-HR" sz="2600" dirty="0" err="1" smtClean="0"/>
              <a:t>constitution</a:t>
            </a:r>
            <a:r>
              <a:rPr lang="hr-HR" sz="2600" dirty="0" smtClean="0"/>
              <a:t> = ________________________________</a:t>
            </a:r>
          </a:p>
          <a:p>
            <a:r>
              <a:rPr lang="hr-HR" sz="2600" dirty="0"/>
              <a:t>7</a:t>
            </a:r>
            <a:r>
              <a:rPr lang="hr-HR" sz="2600" dirty="0" smtClean="0"/>
              <a:t>. to </a:t>
            </a:r>
            <a:r>
              <a:rPr lang="hr-HR" sz="2600" dirty="0" err="1" smtClean="0"/>
              <a:t>settle</a:t>
            </a:r>
            <a:r>
              <a:rPr lang="hr-HR" sz="2600" dirty="0" smtClean="0"/>
              <a:t> a </a:t>
            </a:r>
            <a:r>
              <a:rPr lang="hr-HR" sz="2600" dirty="0" err="1" smtClean="0"/>
              <a:t>dispute</a:t>
            </a:r>
            <a:r>
              <a:rPr lang="hr-HR" sz="2600" dirty="0" smtClean="0"/>
              <a:t> = ____________________________________________</a:t>
            </a:r>
          </a:p>
          <a:p>
            <a:r>
              <a:rPr lang="hr-HR" sz="2600" dirty="0"/>
              <a:t>8</a:t>
            </a:r>
            <a:r>
              <a:rPr lang="hr-HR" sz="2600" dirty="0" smtClean="0"/>
              <a:t>. to </a:t>
            </a:r>
            <a:r>
              <a:rPr lang="hr-HR" sz="2600" dirty="0" err="1" smtClean="0"/>
              <a:t>punish</a:t>
            </a:r>
            <a:r>
              <a:rPr lang="hr-HR" sz="2600" dirty="0" smtClean="0"/>
              <a:t> for </a:t>
            </a:r>
            <a:r>
              <a:rPr lang="hr-HR" sz="2600" dirty="0" err="1" smtClean="0"/>
              <a:t>an</a:t>
            </a:r>
            <a:r>
              <a:rPr lang="hr-HR" sz="2600" dirty="0" smtClean="0"/>
              <a:t> </a:t>
            </a:r>
            <a:r>
              <a:rPr lang="hr-HR" sz="2600" dirty="0" err="1" smtClean="0"/>
              <a:t>offence</a:t>
            </a:r>
            <a:r>
              <a:rPr lang="hr-HR" sz="2600" dirty="0" smtClean="0"/>
              <a:t> = _______________________________________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pPr marL="0" indent="0">
              <a:buNone/>
            </a:pPr>
            <a:endParaRPr lang="hr-HR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7942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02117"/>
          </a:xfrm>
        </p:spPr>
        <p:txBody>
          <a:bodyPr>
            <a:noAutofit/>
          </a:bodyPr>
          <a:lstStyle/>
          <a:p>
            <a:r>
              <a:rPr lang="hr-HR" sz="3200" b="1" dirty="0" err="1" smtClean="0"/>
              <a:t>Exercise</a:t>
            </a:r>
            <a:r>
              <a:rPr lang="hr-HR" sz="3200" b="1" dirty="0" smtClean="0"/>
              <a:t> II </a:t>
            </a: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i="1" dirty="0" err="1" smtClean="0"/>
              <a:t>Translate</a:t>
            </a:r>
            <a:r>
              <a:rPr lang="hr-HR" sz="3200" i="1" dirty="0" smtClean="0"/>
              <a:t> the </a:t>
            </a:r>
            <a:r>
              <a:rPr lang="hr-HR" sz="3200" i="1" dirty="0" err="1" smtClean="0"/>
              <a:t>following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terms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and</a:t>
            </a:r>
            <a:r>
              <a:rPr lang="hr-HR" sz="3200" i="1" dirty="0" smtClean="0"/>
              <a:t> </a:t>
            </a:r>
            <a:r>
              <a:rPr lang="hr-HR" sz="3200" i="1" smtClean="0"/>
              <a:t>expressions </a:t>
            </a:r>
            <a:r>
              <a:rPr lang="hr-HR" sz="3200" i="1" dirty="0" err="1" smtClean="0"/>
              <a:t>into</a:t>
            </a:r>
            <a:r>
              <a:rPr lang="hr-HR" sz="3200" i="1" dirty="0" smtClean="0"/>
              <a:t> English</a:t>
            </a:r>
            <a:r>
              <a:rPr lang="hr-HR" sz="3200" dirty="0" smtClean="0"/>
              <a:t>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665229" cy="4023360"/>
          </a:xfrm>
        </p:spPr>
        <p:txBody>
          <a:bodyPr>
            <a:normAutofit/>
          </a:bodyPr>
          <a:lstStyle/>
          <a:p>
            <a:r>
              <a:rPr lang="hr-HR" sz="2400" dirty="0" smtClean="0"/>
              <a:t>1. donositi zakone = ________________________________________________</a:t>
            </a:r>
          </a:p>
          <a:p>
            <a:r>
              <a:rPr lang="hr-HR" sz="2400" dirty="0" smtClean="0"/>
              <a:t>2. provoditi zakone = _______________________________________________</a:t>
            </a:r>
          </a:p>
          <a:p>
            <a:r>
              <a:rPr lang="hr-HR" sz="2400" dirty="0" smtClean="0"/>
              <a:t>3. kršenje zakona = ________________________________________________</a:t>
            </a:r>
          </a:p>
          <a:p>
            <a:r>
              <a:rPr lang="hr-HR" sz="2400" dirty="0" smtClean="0"/>
              <a:t>4. zaštita imovine = ________________________________________________</a:t>
            </a:r>
          </a:p>
          <a:p>
            <a:r>
              <a:rPr lang="hr-HR" sz="2400" dirty="0" smtClean="0"/>
              <a:t>5. kazneno pravo = ________________________________________________</a:t>
            </a:r>
          </a:p>
          <a:p>
            <a:r>
              <a:rPr lang="hr-HR" sz="2400" dirty="0" smtClean="0"/>
              <a:t>6. ugovorno pravo = _______________________________________________</a:t>
            </a:r>
          </a:p>
          <a:p>
            <a:r>
              <a:rPr lang="hr-HR" sz="2400" dirty="0"/>
              <a:t>7</a:t>
            </a:r>
            <a:r>
              <a:rPr lang="hr-HR" sz="2400" dirty="0" smtClean="0"/>
              <a:t>. biti nadležan za nešto = __________________________________________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685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0873047" cy="1126561"/>
          </a:xfrm>
        </p:spPr>
        <p:txBody>
          <a:bodyPr>
            <a:noAutofit/>
          </a:bodyPr>
          <a:lstStyle/>
          <a:p>
            <a:r>
              <a:rPr lang="hr-HR" sz="3200" b="1" dirty="0" err="1" smtClean="0"/>
              <a:t>Exercise</a:t>
            </a:r>
            <a:r>
              <a:rPr lang="hr-HR" sz="3200" b="1" dirty="0" smtClean="0"/>
              <a:t> III</a:t>
            </a: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i="1" dirty="0" err="1" smtClean="0"/>
              <a:t>Translate</a:t>
            </a:r>
            <a:r>
              <a:rPr lang="hr-HR" sz="3200" i="1" dirty="0" smtClean="0"/>
              <a:t> the </a:t>
            </a:r>
            <a:r>
              <a:rPr lang="hr-HR" sz="3200" i="1" dirty="0" err="1" smtClean="0"/>
              <a:t>following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sentences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into</a:t>
            </a:r>
            <a:r>
              <a:rPr lang="hr-HR" sz="3200" i="1" dirty="0" smtClean="0"/>
              <a:t> Croatian.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" y="1762297"/>
            <a:ext cx="11330245" cy="4921135"/>
          </a:xfrm>
        </p:spPr>
        <p:txBody>
          <a:bodyPr>
            <a:normAutofit/>
          </a:bodyPr>
          <a:lstStyle/>
          <a:p>
            <a:endParaRPr lang="hr-HR" sz="2400" dirty="0" smtClean="0"/>
          </a:p>
          <a:p>
            <a:r>
              <a:rPr lang="hr-HR" sz="2400" dirty="0" smtClean="0"/>
              <a:t>1. </a:t>
            </a:r>
            <a:r>
              <a:rPr lang="hr-HR" sz="2400" dirty="0" err="1" smtClean="0"/>
              <a:t>Law</a:t>
            </a:r>
            <a:r>
              <a:rPr lang="hr-HR" sz="2400" dirty="0" smtClean="0"/>
              <a:t> </a:t>
            </a:r>
            <a:r>
              <a:rPr lang="hr-HR" sz="2400" dirty="0" err="1" smtClean="0"/>
              <a:t>governs</a:t>
            </a:r>
            <a:r>
              <a:rPr lang="hr-HR" sz="2400" dirty="0" smtClean="0"/>
              <a:t> </a:t>
            </a:r>
            <a:r>
              <a:rPr lang="hr-HR" sz="2400" dirty="0" err="1" smtClean="0"/>
              <a:t>all</a:t>
            </a:r>
            <a:r>
              <a:rPr lang="hr-HR" sz="2400" dirty="0" smtClean="0"/>
              <a:t> </a:t>
            </a:r>
            <a:r>
              <a:rPr lang="hr-HR" sz="2400" dirty="0" err="1" smtClean="0"/>
              <a:t>areas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social</a:t>
            </a:r>
            <a:r>
              <a:rPr lang="hr-HR" sz="2400" dirty="0" smtClean="0"/>
              <a:t> </a:t>
            </a:r>
            <a:r>
              <a:rPr lang="hr-HR" sz="2400" dirty="0" err="1" smtClean="0"/>
              <a:t>life</a:t>
            </a:r>
            <a:r>
              <a:rPr lang="hr-HR" sz="2400" dirty="0" smtClean="0"/>
              <a:t> </a:t>
            </a:r>
            <a:r>
              <a:rPr lang="hr-HR" sz="2400" dirty="0" err="1" smtClean="0"/>
              <a:t>and</a:t>
            </a:r>
            <a:r>
              <a:rPr lang="hr-HR" sz="2400" dirty="0" smtClean="0"/>
              <a:t> </a:t>
            </a:r>
            <a:r>
              <a:rPr lang="hr-HR" sz="2400" dirty="0" err="1" smtClean="0"/>
              <a:t>affects</a:t>
            </a:r>
            <a:r>
              <a:rPr lang="hr-HR" sz="2400" dirty="0" smtClean="0"/>
              <a:t> the </a:t>
            </a:r>
            <a:r>
              <a:rPr lang="hr-HR" sz="2400" dirty="0" err="1" smtClean="0"/>
              <a:t>life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all</a:t>
            </a:r>
            <a:r>
              <a:rPr lang="hr-HR" sz="2400" dirty="0" smtClean="0"/>
              <a:t> </a:t>
            </a:r>
            <a:r>
              <a:rPr lang="hr-HR" sz="2400" dirty="0" err="1" smtClean="0"/>
              <a:t>citizens</a:t>
            </a:r>
            <a:r>
              <a:rPr lang="hr-HR" sz="2400" dirty="0" smtClean="0"/>
              <a:t>.</a:t>
            </a:r>
          </a:p>
          <a:p>
            <a:r>
              <a:rPr lang="hr-HR" sz="2400" dirty="0" smtClean="0"/>
              <a:t>2. </a:t>
            </a:r>
            <a:r>
              <a:rPr lang="hr-HR" sz="2400" dirty="0" err="1" smtClean="0"/>
              <a:t>Plain</a:t>
            </a:r>
            <a:r>
              <a:rPr lang="hr-HR" sz="2400" dirty="0" smtClean="0"/>
              <a:t> </a:t>
            </a:r>
            <a:r>
              <a:rPr lang="hr-HR" sz="2400" dirty="0" err="1" smtClean="0"/>
              <a:t>language</a:t>
            </a:r>
            <a:r>
              <a:rPr lang="hr-HR" sz="2400" dirty="0" smtClean="0"/>
              <a:t> </a:t>
            </a:r>
            <a:r>
              <a:rPr lang="hr-HR" sz="2400" dirty="0" err="1" smtClean="0"/>
              <a:t>movements</a:t>
            </a:r>
            <a:r>
              <a:rPr lang="hr-HR" sz="2400" dirty="0" smtClean="0"/>
              <a:t> </a:t>
            </a:r>
            <a:r>
              <a:rPr lang="hr-HR" sz="2400" dirty="0" err="1" smtClean="0"/>
              <a:t>have</a:t>
            </a:r>
            <a:r>
              <a:rPr lang="hr-HR" sz="2400" dirty="0" smtClean="0"/>
              <a:t> </a:t>
            </a:r>
            <a:r>
              <a:rPr lang="hr-HR" sz="2400" dirty="0" err="1" smtClean="0"/>
              <a:t>emerged</a:t>
            </a:r>
            <a:r>
              <a:rPr lang="hr-HR" sz="2400" dirty="0" smtClean="0"/>
              <a:t> </a:t>
            </a:r>
            <a:r>
              <a:rPr lang="hr-HR" sz="2400" dirty="0" err="1" smtClean="0"/>
              <a:t>in</a:t>
            </a:r>
            <a:r>
              <a:rPr lang="hr-HR" sz="2400" dirty="0" smtClean="0"/>
              <a:t> </a:t>
            </a:r>
            <a:r>
              <a:rPr lang="hr-HR" sz="2400" dirty="0" err="1" smtClean="0"/>
              <a:t>an</a:t>
            </a:r>
            <a:r>
              <a:rPr lang="hr-HR" sz="2400" dirty="0" smtClean="0"/>
              <a:t> </a:t>
            </a:r>
            <a:r>
              <a:rPr lang="hr-HR" sz="2400" dirty="0" err="1" smtClean="0"/>
              <a:t>effort</a:t>
            </a:r>
            <a:r>
              <a:rPr lang="hr-HR" sz="2400" dirty="0" smtClean="0"/>
              <a:t> to make </a:t>
            </a:r>
            <a:r>
              <a:rPr lang="hr-HR" sz="2400" dirty="0" err="1" smtClean="0"/>
              <a:t>legal</a:t>
            </a:r>
            <a:r>
              <a:rPr lang="hr-HR" sz="2400" dirty="0" smtClean="0"/>
              <a:t> </a:t>
            </a:r>
            <a:r>
              <a:rPr lang="hr-HR" sz="2400" dirty="0" err="1" smtClean="0"/>
              <a:t>language</a:t>
            </a:r>
            <a:r>
              <a:rPr lang="hr-HR" sz="2400" dirty="0" smtClean="0"/>
              <a:t> </a:t>
            </a:r>
            <a:r>
              <a:rPr lang="hr-HR" sz="2400" dirty="0" err="1" smtClean="0"/>
              <a:t>easier</a:t>
            </a:r>
            <a:r>
              <a:rPr lang="hr-HR" sz="2400" dirty="0" smtClean="0"/>
              <a:t> to </a:t>
            </a:r>
            <a:r>
              <a:rPr lang="hr-HR" sz="2400" dirty="0" err="1" smtClean="0"/>
              <a:t>understand</a:t>
            </a:r>
            <a:r>
              <a:rPr lang="hr-HR" sz="2400" dirty="0" smtClean="0"/>
              <a:t> for </a:t>
            </a:r>
            <a:r>
              <a:rPr lang="hr-HR" sz="2400" dirty="0" err="1" smtClean="0"/>
              <a:t>ordinary</a:t>
            </a:r>
            <a:r>
              <a:rPr lang="hr-HR" sz="2400" dirty="0" smtClean="0"/>
              <a:t> </a:t>
            </a:r>
            <a:r>
              <a:rPr lang="hr-HR" sz="2400" dirty="0" err="1" smtClean="0"/>
              <a:t>citizens</a:t>
            </a:r>
            <a:r>
              <a:rPr lang="hr-HR" sz="2400" dirty="0" smtClean="0"/>
              <a:t>.</a:t>
            </a:r>
          </a:p>
          <a:p>
            <a:r>
              <a:rPr lang="hr-HR" sz="2400" dirty="0" smtClean="0">
                <a:solidFill>
                  <a:schemeClr val="tx1"/>
                </a:solidFill>
              </a:rPr>
              <a:t>3. </a:t>
            </a:r>
            <a:r>
              <a:rPr lang="en-GB" sz="2400" dirty="0">
                <a:solidFill>
                  <a:schemeClr val="tx1"/>
                </a:solidFill>
              </a:rPr>
              <a:t>Everyone </a:t>
            </a:r>
            <a:r>
              <a:rPr lang="hr-HR" sz="2400" dirty="0" err="1" smtClean="0">
                <a:solidFill>
                  <a:schemeClr val="tx1"/>
                </a:solidFill>
              </a:rPr>
              <a:t>shall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>
                <a:solidFill>
                  <a:schemeClr val="tx1"/>
                </a:solidFill>
              </a:rPr>
              <a:t>abide by the Constitution and law and respect the legal order of the Republic</a:t>
            </a:r>
            <a:r>
              <a:rPr lang="hr-HR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hr-HR" sz="2400" dirty="0" smtClean="0">
                <a:solidFill>
                  <a:schemeClr val="tx1"/>
                </a:solidFill>
              </a:rPr>
              <a:t>4. </a:t>
            </a:r>
            <a:r>
              <a:rPr lang="hr-HR" sz="2400" dirty="0" err="1" smtClean="0">
                <a:solidFill>
                  <a:schemeClr val="tx1"/>
                </a:solidFill>
              </a:rPr>
              <a:t>Justice</a:t>
            </a:r>
            <a:r>
              <a:rPr lang="hr-HR" sz="2400" dirty="0" smtClean="0">
                <a:solidFill>
                  <a:schemeClr val="tx1"/>
                </a:solidFill>
              </a:rPr>
              <a:t> </a:t>
            </a:r>
            <a:r>
              <a:rPr lang="hr-HR" sz="2400" dirty="0" err="1" smtClean="0">
                <a:solidFill>
                  <a:schemeClr val="tx1"/>
                </a:solidFill>
              </a:rPr>
              <a:t>may</a:t>
            </a:r>
            <a:r>
              <a:rPr lang="hr-HR" sz="2400" dirty="0" smtClean="0">
                <a:solidFill>
                  <a:schemeClr val="tx1"/>
                </a:solidFill>
              </a:rPr>
              <a:t> </a:t>
            </a:r>
            <a:r>
              <a:rPr lang="hr-HR" sz="2400" dirty="0" err="1" smtClean="0">
                <a:solidFill>
                  <a:schemeClr val="tx1"/>
                </a:solidFill>
              </a:rPr>
              <a:t>be</a:t>
            </a:r>
            <a:r>
              <a:rPr lang="hr-HR" sz="2400" dirty="0" smtClean="0">
                <a:solidFill>
                  <a:schemeClr val="tx1"/>
                </a:solidFill>
              </a:rPr>
              <a:t> </a:t>
            </a:r>
            <a:r>
              <a:rPr lang="hr-HR" sz="2400" dirty="0" err="1" smtClean="0">
                <a:solidFill>
                  <a:schemeClr val="tx1"/>
                </a:solidFill>
              </a:rPr>
              <a:t>seen</a:t>
            </a:r>
            <a:r>
              <a:rPr lang="hr-HR" sz="2400" dirty="0" smtClean="0">
                <a:solidFill>
                  <a:schemeClr val="tx1"/>
                </a:solidFill>
              </a:rPr>
              <a:t> as </a:t>
            </a:r>
            <a:r>
              <a:rPr lang="hr-HR" sz="2400" dirty="0" err="1" smtClean="0">
                <a:solidFill>
                  <a:schemeClr val="tx1"/>
                </a:solidFill>
              </a:rPr>
              <a:t>applying</a:t>
            </a:r>
            <a:r>
              <a:rPr lang="hr-HR" sz="2400" dirty="0" smtClean="0">
                <a:solidFill>
                  <a:schemeClr val="tx1"/>
                </a:solidFill>
              </a:rPr>
              <a:t> the </a:t>
            </a:r>
            <a:r>
              <a:rPr lang="hr-HR" sz="2400" dirty="0" err="1" smtClean="0">
                <a:solidFill>
                  <a:schemeClr val="tx1"/>
                </a:solidFill>
              </a:rPr>
              <a:t>rules</a:t>
            </a:r>
            <a:r>
              <a:rPr lang="hr-HR" sz="2400" dirty="0" smtClean="0">
                <a:solidFill>
                  <a:schemeClr val="tx1"/>
                </a:solidFill>
              </a:rPr>
              <a:t> </a:t>
            </a:r>
            <a:r>
              <a:rPr lang="hr-HR" sz="2400" dirty="0" err="1" smtClean="0">
                <a:solidFill>
                  <a:schemeClr val="tx1"/>
                </a:solidFill>
              </a:rPr>
              <a:t>in</a:t>
            </a:r>
            <a:r>
              <a:rPr lang="hr-HR" sz="2400" dirty="0" smtClean="0">
                <a:solidFill>
                  <a:schemeClr val="tx1"/>
                </a:solidFill>
              </a:rPr>
              <a:t> the same </a:t>
            </a:r>
            <a:r>
              <a:rPr lang="hr-HR" sz="2400" dirty="0" err="1" smtClean="0">
                <a:solidFill>
                  <a:schemeClr val="tx1"/>
                </a:solidFill>
              </a:rPr>
              <a:t>way</a:t>
            </a:r>
            <a:r>
              <a:rPr lang="hr-HR" sz="2400" dirty="0" smtClean="0">
                <a:solidFill>
                  <a:schemeClr val="tx1"/>
                </a:solidFill>
              </a:rPr>
              <a:t> to </a:t>
            </a:r>
            <a:r>
              <a:rPr lang="hr-HR" sz="2400" dirty="0" err="1" smtClean="0">
                <a:solidFill>
                  <a:schemeClr val="tx1"/>
                </a:solidFill>
              </a:rPr>
              <a:t>all</a:t>
            </a:r>
            <a:r>
              <a:rPr lang="hr-HR" sz="2400" dirty="0" smtClean="0">
                <a:solidFill>
                  <a:schemeClr val="tx1"/>
                </a:solidFill>
              </a:rPr>
              <a:t> </a:t>
            </a:r>
            <a:r>
              <a:rPr lang="hr-HR" sz="2400" dirty="0" err="1" smtClean="0">
                <a:solidFill>
                  <a:schemeClr val="tx1"/>
                </a:solidFill>
              </a:rPr>
              <a:t>people</a:t>
            </a:r>
            <a:r>
              <a:rPr lang="hr-HR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hr-HR" sz="2400" dirty="0" smtClean="0">
                <a:solidFill>
                  <a:schemeClr val="tx1"/>
                </a:solidFill>
              </a:rPr>
              <a:t>5. The </a:t>
            </a:r>
            <a:r>
              <a:rPr lang="hr-HR" sz="2400" dirty="0" err="1" smtClean="0">
                <a:solidFill>
                  <a:schemeClr val="tx1"/>
                </a:solidFill>
              </a:rPr>
              <a:t>main</a:t>
            </a:r>
            <a:r>
              <a:rPr lang="hr-HR" sz="2400" dirty="0" smtClean="0">
                <a:solidFill>
                  <a:schemeClr val="tx1"/>
                </a:solidFill>
              </a:rPr>
              <a:t> </a:t>
            </a:r>
            <a:r>
              <a:rPr lang="hr-HR" sz="2400" dirty="0" err="1" smtClean="0">
                <a:solidFill>
                  <a:schemeClr val="tx1"/>
                </a:solidFill>
              </a:rPr>
              <a:t>branches</a:t>
            </a:r>
            <a:r>
              <a:rPr lang="hr-HR" sz="2400" dirty="0" smtClean="0">
                <a:solidFill>
                  <a:schemeClr val="tx1"/>
                </a:solidFill>
              </a:rPr>
              <a:t> </a:t>
            </a:r>
            <a:r>
              <a:rPr lang="hr-HR" sz="2400" dirty="0" err="1" smtClean="0">
                <a:solidFill>
                  <a:schemeClr val="tx1"/>
                </a:solidFill>
              </a:rPr>
              <a:t>of</a:t>
            </a:r>
            <a:r>
              <a:rPr lang="hr-HR" sz="2400" dirty="0" smtClean="0">
                <a:solidFill>
                  <a:schemeClr val="tx1"/>
                </a:solidFill>
              </a:rPr>
              <a:t> </a:t>
            </a:r>
            <a:r>
              <a:rPr lang="hr-HR" sz="2400" dirty="0" err="1" smtClean="0">
                <a:solidFill>
                  <a:schemeClr val="tx1"/>
                </a:solidFill>
              </a:rPr>
              <a:t>private</a:t>
            </a:r>
            <a:r>
              <a:rPr lang="hr-HR" sz="2400" dirty="0" smtClean="0">
                <a:solidFill>
                  <a:schemeClr val="tx1"/>
                </a:solidFill>
              </a:rPr>
              <a:t> (civil) </a:t>
            </a:r>
            <a:r>
              <a:rPr lang="hr-HR" sz="2400" dirty="0" err="1" smtClean="0">
                <a:solidFill>
                  <a:schemeClr val="tx1"/>
                </a:solidFill>
              </a:rPr>
              <a:t>law</a:t>
            </a:r>
            <a:r>
              <a:rPr lang="hr-HR" sz="2400" dirty="0" smtClean="0">
                <a:solidFill>
                  <a:schemeClr val="tx1"/>
                </a:solidFill>
              </a:rPr>
              <a:t> are : </a:t>
            </a:r>
            <a:r>
              <a:rPr lang="hr-HR" sz="2400" dirty="0" err="1" smtClean="0">
                <a:solidFill>
                  <a:schemeClr val="tx1"/>
                </a:solidFill>
              </a:rPr>
              <a:t>law</a:t>
            </a:r>
            <a:r>
              <a:rPr lang="hr-HR" sz="2400" dirty="0" smtClean="0">
                <a:solidFill>
                  <a:schemeClr val="tx1"/>
                </a:solidFill>
              </a:rPr>
              <a:t> </a:t>
            </a:r>
            <a:r>
              <a:rPr lang="hr-HR" sz="2400" dirty="0" err="1" smtClean="0">
                <a:solidFill>
                  <a:schemeClr val="tx1"/>
                </a:solidFill>
              </a:rPr>
              <a:t>of</a:t>
            </a:r>
            <a:r>
              <a:rPr lang="hr-HR" sz="2400" dirty="0" smtClean="0">
                <a:solidFill>
                  <a:schemeClr val="tx1"/>
                </a:solidFill>
              </a:rPr>
              <a:t> </a:t>
            </a:r>
            <a:r>
              <a:rPr lang="hr-HR" sz="2400" dirty="0" err="1" smtClean="0">
                <a:solidFill>
                  <a:schemeClr val="tx1"/>
                </a:solidFill>
              </a:rPr>
              <a:t>contract</a:t>
            </a:r>
            <a:r>
              <a:rPr lang="hr-HR" sz="2400" dirty="0" smtClean="0">
                <a:solidFill>
                  <a:schemeClr val="tx1"/>
                </a:solidFill>
              </a:rPr>
              <a:t>, </a:t>
            </a:r>
            <a:r>
              <a:rPr lang="hr-HR" sz="2400" dirty="0" err="1" smtClean="0">
                <a:solidFill>
                  <a:schemeClr val="tx1"/>
                </a:solidFill>
              </a:rPr>
              <a:t>law</a:t>
            </a:r>
            <a:r>
              <a:rPr lang="hr-HR" sz="2400" dirty="0" smtClean="0">
                <a:solidFill>
                  <a:schemeClr val="tx1"/>
                </a:solidFill>
              </a:rPr>
              <a:t> </a:t>
            </a:r>
            <a:r>
              <a:rPr lang="hr-HR" sz="2400" dirty="0" err="1" smtClean="0">
                <a:solidFill>
                  <a:schemeClr val="tx1"/>
                </a:solidFill>
              </a:rPr>
              <a:t>of</a:t>
            </a:r>
            <a:r>
              <a:rPr lang="hr-HR" sz="2400" dirty="0" smtClean="0">
                <a:solidFill>
                  <a:schemeClr val="tx1"/>
                </a:solidFill>
              </a:rPr>
              <a:t> </a:t>
            </a:r>
            <a:r>
              <a:rPr lang="hr-HR" sz="2400" dirty="0" err="1" smtClean="0">
                <a:solidFill>
                  <a:schemeClr val="tx1"/>
                </a:solidFill>
              </a:rPr>
              <a:t>tort</a:t>
            </a:r>
            <a:r>
              <a:rPr lang="hr-HR" sz="2400" dirty="0" smtClean="0">
                <a:solidFill>
                  <a:schemeClr val="tx1"/>
                </a:solidFill>
              </a:rPr>
              <a:t>, </a:t>
            </a:r>
            <a:r>
              <a:rPr lang="hr-HR" sz="2400" dirty="0" err="1" smtClean="0">
                <a:solidFill>
                  <a:schemeClr val="tx1"/>
                </a:solidFill>
              </a:rPr>
              <a:t>family</a:t>
            </a:r>
            <a:r>
              <a:rPr lang="hr-HR" sz="2400" dirty="0" smtClean="0">
                <a:solidFill>
                  <a:schemeClr val="tx1"/>
                </a:solidFill>
              </a:rPr>
              <a:t> </a:t>
            </a:r>
            <a:r>
              <a:rPr lang="hr-HR" sz="2400" dirty="0" err="1" smtClean="0">
                <a:solidFill>
                  <a:schemeClr val="tx1"/>
                </a:solidFill>
              </a:rPr>
              <a:t>law</a:t>
            </a:r>
            <a:r>
              <a:rPr lang="hr-HR" sz="2400" dirty="0" smtClean="0">
                <a:solidFill>
                  <a:schemeClr val="tx1"/>
                </a:solidFill>
              </a:rPr>
              <a:t>, </a:t>
            </a:r>
            <a:r>
              <a:rPr lang="hr-HR" sz="2400" dirty="0" err="1" smtClean="0">
                <a:solidFill>
                  <a:schemeClr val="tx1"/>
                </a:solidFill>
              </a:rPr>
              <a:t>law</a:t>
            </a:r>
            <a:r>
              <a:rPr lang="hr-HR" sz="2400" dirty="0" smtClean="0">
                <a:solidFill>
                  <a:schemeClr val="tx1"/>
                </a:solidFill>
              </a:rPr>
              <a:t> </a:t>
            </a:r>
            <a:r>
              <a:rPr lang="hr-HR" sz="2400" dirty="0" err="1" smtClean="0">
                <a:solidFill>
                  <a:schemeClr val="tx1"/>
                </a:solidFill>
              </a:rPr>
              <a:t>of</a:t>
            </a:r>
            <a:r>
              <a:rPr lang="hr-HR" sz="2400" dirty="0" smtClean="0">
                <a:solidFill>
                  <a:schemeClr val="tx1"/>
                </a:solidFill>
              </a:rPr>
              <a:t> </a:t>
            </a:r>
            <a:r>
              <a:rPr lang="hr-HR" sz="2400" dirty="0" err="1" smtClean="0">
                <a:solidFill>
                  <a:schemeClr val="tx1"/>
                </a:solidFill>
              </a:rPr>
              <a:t>sucession</a:t>
            </a:r>
            <a:r>
              <a:rPr lang="hr-HR" sz="2400" dirty="0" smtClean="0">
                <a:solidFill>
                  <a:schemeClr val="tx1"/>
                </a:solidFill>
              </a:rPr>
              <a:t>, </a:t>
            </a:r>
            <a:r>
              <a:rPr lang="hr-HR" sz="2400" dirty="0" err="1" smtClean="0">
                <a:solidFill>
                  <a:schemeClr val="tx1"/>
                </a:solidFill>
              </a:rPr>
              <a:t>company</a:t>
            </a:r>
            <a:r>
              <a:rPr lang="hr-HR" sz="2400" dirty="0" smtClean="0">
                <a:solidFill>
                  <a:schemeClr val="tx1"/>
                </a:solidFill>
              </a:rPr>
              <a:t> </a:t>
            </a:r>
            <a:r>
              <a:rPr lang="hr-HR" sz="2400" dirty="0" err="1" smtClean="0">
                <a:solidFill>
                  <a:schemeClr val="tx1"/>
                </a:solidFill>
              </a:rPr>
              <a:t>law</a:t>
            </a:r>
            <a:r>
              <a:rPr lang="hr-HR" sz="2400" dirty="0" smtClean="0">
                <a:solidFill>
                  <a:schemeClr val="tx1"/>
                </a:solidFill>
              </a:rPr>
              <a:t> </a:t>
            </a:r>
            <a:r>
              <a:rPr lang="hr-HR" sz="2400" dirty="0" err="1" smtClean="0">
                <a:solidFill>
                  <a:schemeClr val="tx1"/>
                </a:solidFill>
              </a:rPr>
              <a:t>and</a:t>
            </a:r>
            <a:r>
              <a:rPr lang="hr-HR" sz="2400" dirty="0" smtClean="0">
                <a:solidFill>
                  <a:schemeClr val="tx1"/>
                </a:solidFill>
              </a:rPr>
              <a:t> </a:t>
            </a:r>
            <a:r>
              <a:rPr lang="hr-HR" sz="2400" dirty="0" err="1" smtClean="0">
                <a:solidFill>
                  <a:schemeClr val="tx1"/>
                </a:solidFill>
              </a:rPr>
              <a:t>employment</a:t>
            </a:r>
            <a:r>
              <a:rPr lang="hr-HR" sz="2400" dirty="0" smtClean="0">
                <a:solidFill>
                  <a:schemeClr val="tx1"/>
                </a:solidFill>
              </a:rPr>
              <a:t> </a:t>
            </a:r>
            <a:r>
              <a:rPr lang="hr-HR" sz="2400" dirty="0" err="1" smtClean="0">
                <a:solidFill>
                  <a:schemeClr val="tx1"/>
                </a:solidFill>
              </a:rPr>
              <a:t>law</a:t>
            </a:r>
            <a:r>
              <a:rPr lang="hr-HR" sz="2400" dirty="0" smtClean="0">
                <a:solidFill>
                  <a:schemeClr val="tx1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303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err="1" smtClean="0"/>
              <a:t>Exercise</a:t>
            </a:r>
            <a:r>
              <a:rPr lang="hr-HR" sz="3200" b="1" dirty="0" smtClean="0"/>
              <a:t> IV</a:t>
            </a: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i="1" dirty="0" err="1" smtClean="0"/>
              <a:t>Complete</a:t>
            </a:r>
            <a:r>
              <a:rPr lang="hr-HR" sz="3200" i="1" dirty="0" smtClean="0"/>
              <a:t> the </a:t>
            </a:r>
            <a:r>
              <a:rPr lang="hr-HR" sz="3200" i="1" dirty="0" err="1" smtClean="0"/>
              <a:t>following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statements</a:t>
            </a:r>
            <a:r>
              <a:rPr lang="hr-HR" sz="3200" i="1" dirty="0"/>
              <a:t>.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767" y="2028304"/>
            <a:ext cx="11180617" cy="4347557"/>
          </a:xfrm>
        </p:spPr>
        <p:txBody>
          <a:bodyPr>
            <a:normAutofit/>
          </a:bodyPr>
          <a:lstStyle/>
          <a:p>
            <a:r>
              <a:rPr lang="hr-HR" sz="2400" dirty="0" smtClean="0"/>
              <a:t>1</a:t>
            </a:r>
            <a:r>
              <a:rPr lang="hr-HR" sz="2400" dirty="0"/>
              <a:t>. </a:t>
            </a:r>
            <a:r>
              <a:rPr lang="hr-HR" sz="2400" dirty="0" err="1"/>
              <a:t>L</a:t>
            </a:r>
            <a:r>
              <a:rPr lang="hr-HR" sz="2400" dirty="0" err="1" smtClean="0"/>
              <a:t>aw</a:t>
            </a:r>
            <a:r>
              <a:rPr lang="hr-HR" sz="2400" dirty="0" smtClean="0"/>
              <a:t> </a:t>
            </a:r>
            <a:r>
              <a:rPr lang="hr-HR" sz="2400" dirty="0" err="1"/>
              <a:t>is</a:t>
            </a:r>
            <a:r>
              <a:rPr lang="hr-HR" sz="2400" dirty="0"/>
              <a:t> a system </a:t>
            </a:r>
            <a:r>
              <a:rPr lang="hr-HR" sz="2400" dirty="0" err="1"/>
              <a:t>of</a:t>
            </a:r>
            <a:r>
              <a:rPr lang="hr-HR" sz="2400" dirty="0"/>
              <a:t> </a:t>
            </a:r>
            <a:r>
              <a:rPr lang="hr-HR" sz="2400" dirty="0" err="1"/>
              <a:t>rules</a:t>
            </a:r>
            <a:r>
              <a:rPr lang="hr-HR" sz="2400" dirty="0"/>
              <a:t> </a:t>
            </a:r>
            <a:r>
              <a:rPr lang="hr-HR" sz="2400" dirty="0" err="1"/>
              <a:t>that</a:t>
            </a:r>
            <a:r>
              <a:rPr lang="hr-HR" sz="2400" dirty="0"/>
              <a:t> </a:t>
            </a:r>
            <a:r>
              <a:rPr lang="hr-HR" sz="2400" dirty="0" err="1"/>
              <a:t>is</a:t>
            </a:r>
            <a:r>
              <a:rPr lang="hr-HR" sz="2400" dirty="0"/>
              <a:t> </a:t>
            </a:r>
            <a:r>
              <a:rPr lang="hr-HR" sz="2400" dirty="0" err="1"/>
              <a:t>backed</a:t>
            </a:r>
            <a:r>
              <a:rPr lang="hr-HR" sz="2400" dirty="0"/>
              <a:t> </a:t>
            </a:r>
            <a:r>
              <a:rPr lang="hr-HR" sz="2400" dirty="0" err="1"/>
              <a:t>by</a:t>
            </a:r>
            <a:r>
              <a:rPr lang="hr-HR" sz="2400" dirty="0"/>
              <a:t> </a:t>
            </a:r>
            <a:r>
              <a:rPr lang="hr-HR" sz="2400" dirty="0" err="1"/>
              <a:t>sanctions</a:t>
            </a:r>
            <a:r>
              <a:rPr lang="hr-HR" sz="2400" dirty="0"/>
              <a:t> for </a:t>
            </a:r>
            <a:r>
              <a:rPr lang="hr-HR" sz="2400" dirty="0" err="1"/>
              <a:t>its</a:t>
            </a:r>
            <a:r>
              <a:rPr lang="hr-HR" sz="2400" dirty="0"/>
              <a:t> _____________, </a:t>
            </a:r>
            <a:r>
              <a:rPr lang="hr-HR" sz="2400" dirty="0" err="1"/>
              <a:t>ultimately</a:t>
            </a:r>
            <a:r>
              <a:rPr lang="hr-HR" sz="2400" dirty="0"/>
              <a:t> </a:t>
            </a:r>
            <a:r>
              <a:rPr lang="hr-HR" sz="2400" dirty="0" err="1"/>
              <a:t>enforcable</a:t>
            </a:r>
            <a:r>
              <a:rPr lang="hr-HR" sz="2400" dirty="0"/>
              <a:t> </a:t>
            </a:r>
            <a:r>
              <a:rPr lang="hr-HR" sz="2400" dirty="0" err="1"/>
              <a:t>by</a:t>
            </a:r>
            <a:r>
              <a:rPr lang="hr-HR" sz="2400" dirty="0"/>
              <a:t> </a:t>
            </a:r>
            <a:r>
              <a:rPr lang="hr-HR" sz="2400" dirty="0" smtClean="0"/>
              <a:t>_____________.</a:t>
            </a:r>
            <a:endParaRPr lang="hr-HR" sz="2400" dirty="0"/>
          </a:p>
          <a:p>
            <a:r>
              <a:rPr lang="hr-HR" sz="2400" dirty="0" smtClean="0"/>
              <a:t>2. ____________________ </a:t>
            </a:r>
            <a:r>
              <a:rPr lang="hr-HR" sz="2400" dirty="0" err="1" smtClean="0"/>
              <a:t>is</a:t>
            </a:r>
            <a:r>
              <a:rPr lang="hr-HR" sz="2400" dirty="0" smtClean="0"/>
              <a:t> the </a:t>
            </a:r>
            <a:r>
              <a:rPr lang="hr-HR" sz="2400" dirty="0" err="1" smtClean="0"/>
              <a:t>power</a:t>
            </a:r>
            <a:r>
              <a:rPr lang="hr-HR" sz="2400" dirty="0" smtClean="0"/>
              <a:t> to </a:t>
            </a:r>
            <a:r>
              <a:rPr lang="hr-HR" sz="2400" dirty="0" err="1" smtClean="0"/>
              <a:t>force</a:t>
            </a:r>
            <a:r>
              <a:rPr lang="hr-HR" sz="2400" dirty="0" smtClean="0"/>
              <a:t> </a:t>
            </a:r>
            <a:r>
              <a:rPr lang="hr-HR" sz="2400" dirty="0" err="1" smtClean="0"/>
              <a:t>someone</a:t>
            </a:r>
            <a:r>
              <a:rPr lang="hr-HR" sz="2400" dirty="0" smtClean="0"/>
              <a:t> to </a:t>
            </a:r>
            <a:r>
              <a:rPr lang="hr-HR" sz="2400" dirty="0" err="1" smtClean="0"/>
              <a:t>comply</a:t>
            </a:r>
            <a:r>
              <a:rPr lang="hr-HR" sz="2400" dirty="0" smtClean="0"/>
              <a:t> </a:t>
            </a:r>
            <a:r>
              <a:rPr lang="hr-HR" sz="2400" dirty="0" err="1" smtClean="0"/>
              <a:t>with</a:t>
            </a:r>
            <a:r>
              <a:rPr lang="hr-HR" sz="2400" dirty="0" smtClean="0"/>
              <a:t> the </a:t>
            </a:r>
            <a:r>
              <a:rPr lang="hr-HR" sz="2400" dirty="0" err="1" smtClean="0"/>
              <a:t>law</a:t>
            </a:r>
            <a:r>
              <a:rPr lang="hr-HR" sz="2400" dirty="0" smtClean="0"/>
              <a:t>.</a:t>
            </a:r>
          </a:p>
          <a:p>
            <a:r>
              <a:rPr lang="hr-HR" sz="2400" dirty="0" smtClean="0"/>
              <a:t>3. </a:t>
            </a:r>
            <a:r>
              <a:rPr lang="hr-HR" sz="2400" dirty="0" err="1" smtClean="0"/>
              <a:t>Constitutional</a:t>
            </a:r>
            <a:r>
              <a:rPr lang="hr-HR" sz="2400" dirty="0" smtClean="0"/>
              <a:t> </a:t>
            </a:r>
            <a:r>
              <a:rPr lang="hr-HR" sz="2400" dirty="0" err="1" smtClean="0"/>
              <a:t>law</a:t>
            </a:r>
            <a:r>
              <a:rPr lang="hr-HR" sz="2400" dirty="0" smtClean="0"/>
              <a:t> </a:t>
            </a:r>
            <a:r>
              <a:rPr lang="hr-HR" sz="2400" dirty="0" err="1" smtClean="0"/>
              <a:t>regulates</a:t>
            </a:r>
            <a:r>
              <a:rPr lang="hr-HR" sz="2400" dirty="0" smtClean="0"/>
              <a:t> the </a:t>
            </a:r>
            <a:r>
              <a:rPr lang="hr-HR" sz="2400" dirty="0" err="1" smtClean="0"/>
              <a:t>structure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the </a:t>
            </a:r>
            <a:r>
              <a:rPr lang="hr-HR" sz="2400" dirty="0" err="1" smtClean="0"/>
              <a:t>main</a:t>
            </a:r>
            <a:r>
              <a:rPr lang="hr-HR" sz="2400" dirty="0" smtClean="0"/>
              <a:t> </a:t>
            </a:r>
            <a:r>
              <a:rPr lang="hr-HR" sz="2400" dirty="0" err="1" smtClean="0"/>
              <a:t>branches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government</a:t>
            </a:r>
            <a:r>
              <a:rPr lang="hr-HR" sz="2400" dirty="0" smtClean="0"/>
              <a:t>: the ________________, the _____________________ </a:t>
            </a:r>
            <a:r>
              <a:rPr lang="hr-HR" sz="2400" dirty="0" err="1" smtClean="0"/>
              <a:t>and</a:t>
            </a:r>
            <a:r>
              <a:rPr lang="hr-HR" sz="2400" dirty="0" smtClean="0"/>
              <a:t> the _______________, </a:t>
            </a:r>
            <a:r>
              <a:rPr lang="hr-HR" sz="2400" dirty="0" err="1" smtClean="0"/>
              <a:t>and</a:t>
            </a:r>
            <a:r>
              <a:rPr lang="hr-HR" sz="2400" dirty="0" smtClean="0"/>
              <a:t> </a:t>
            </a:r>
            <a:r>
              <a:rPr lang="hr-HR" sz="2400" dirty="0" err="1" smtClean="0"/>
              <a:t>thier</a:t>
            </a:r>
            <a:r>
              <a:rPr lang="hr-HR" sz="2400" dirty="0" smtClean="0"/>
              <a:t> </a:t>
            </a:r>
            <a:r>
              <a:rPr lang="hr-HR" sz="2400" dirty="0" err="1" smtClean="0"/>
              <a:t>relationship</a:t>
            </a:r>
            <a:r>
              <a:rPr lang="hr-HR" sz="2400" dirty="0" smtClean="0"/>
              <a:t> to </a:t>
            </a:r>
            <a:r>
              <a:rPr lang="hr-HR" sz="2400" dirty="0" err="1" smtClean="0"/>
              <a:t>each</a:t>
            </a:r>
            <a:r>
              <a:rPr lang="hr-HR" sz="2400" dirty="0" smtClean="0"/>
              <a:t> </a:t>
            </a:r>
            <a:r>
              <a:rPr lang="hr-HR" sz="2400" dirty="0" err="1" smtClean="0"/>
              <a:t>other</a:t>
            </a:r>
            <a:r>
              <a:rPr lang="hr-HR" sz="2400" dirty="0" smtClean="0"/>
              <a:t>, as </a:t>
            </a:r>
            <a:r>
              <a:rPr lang="hr-HR" sz="2400" dirty="0" err="1" smtClean="0"/>
              <a:t>well</a:t>
            </a:r>
            <a:r>
              <a:rPr lang="hr-HR" sz="2400" dirty="0" smtClean="0"/>
              <a:t> as the </a:t>
            </a:r>
            <a:r>
              <a:rPr lang="hr-HR" sz="2400" dirty="0" err="1" smtClean="0"/>
              <a:t>rights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 the _______________.</a:t>
            </a:r>
          </a:p>
          <a:p>
            <a:r>
              <a:rPr lang="hr-HR" sz="2400" dirty="0" smtClean="0"/>
              <a:t>4. A </a:t>
            </a:r>
            <a:r>
              <a:rPr lang="hr-HR" sz="2400" dirty="0" err="1" smtClean="0"/>
              <a:t>person</a:t>
            </a:r>
            <a:r>
              <a:rPr lang="hr-HR" sz="2400" dirty="0" smtClean="0"/>
              <a:t> </a:t>
            </a:r>
            <a:r>
              <a:rPr lang="hr-HR" sz="2400" dirty="0" err="1" smtClean="0"/>
              <a:t>who</a:t>
            </a:r>
            <a:r>
              <a:rPr lang="hr-HR" sz="2400" dirty="0" smtClean="0"/>
              <a:t> </a:t>
            </a:r>
            <a:r>
              <a:rPr lang="hr-HR" sz="2400" dirty="0" err="1" smtClean="0"/>
              <a:t>commits</a:t>
            </a:r>
            <a:r>
              <a:rPr lang="hr-HR" sz="2400" dirty="0" smtClean="0"/>
              <a:t> a </a:t>
            </a:r>
            <a:r>
              <a:rPr lang="hr-HR" sz="2400" dirty="0" err="1" smtClean="0"/>
              <a:t>crime</a:t>
            </a:r>
            <a:r>
              <a:rPr lang="hr-HR" sz="2400" dirty="0" smtClean="0"/>
              <a:t> </a:t>
            </a:r>
            <a:r>
              <a:rPr lang="hr-HR" sz="2400" dirty="0" err="1" smtClean="0"/>
              <a:t>is</a:t>
            </a:r>
            <a:r>
              <a:rPr lang="hr-HR" sz="2400" dirty="0" smtClean="0"/>
              <a:t> </a:t>
            </a:r>
            <a:r>
              <a:rPr lang="hr-HR" sz="2400" dirty="0" err="1" smtClean="0"/>
              <a:t>said</a:t>
            </a:r>
            <a:r>
              <a:rPr lang="hr-HR" sz="2400" dirty="0" smtClean="0"/>
              <a:t> to </a:t>
            </a:r>
            <a:r>
              <a:rPr lang="hr-HR" sz="2400" dirty="0" err="1" smtClean="0"/>
              <a:t>have</a:t>
            </a:r>
            <a:r>
              <a:rPr lang="hr-HR" sz="2400" dirty="0" smtClean="0"/>
              <a:t> </a:t>
            </a:r>
            <a:r>
              <a:rPr lang="hr-HR" sz="2400" dirty="0" err="1" smtClean="0"/>
              <a:t>offended</a:t>
            </a:r>
            <a:r>
              <a:rPr lang="hr-HR" sz="2400" dirty="0" smtClean="0"/>
              <a:t> </a:t>
            </a:r>
            <a:r>
              <a:rPr lang="hr-HR" sz="2400" dirty="0" err="1" smtClean="0"/>
              <a:t>against</a:t>
            </a:r>
            <a:r>
              <a:rPr lang="hr-HR" sz="2400" dirty="0" smtClean="0"/>
              <a:t> the </a:t>
            </a:r>
            <a:r>
              <a:rPr lang="hr-HR" sz="2400" dirty="0" err="1" smtClean="0"/>
              <a:t>state</a:t>
            </a:r>
            <a:r>
              <a:rPr lang="hr-HR" sz="2400" dirty="0" smtClean="0"/>
              <a:t>, </a:t>
            </a:r>
            <a:r>
              <a:rPr lang="hr-HR" sz="2400" dirty="0" err="1" smtClean="0"/>
              <a:t>and</a:t>
            </a:r>
            <a:r>
              <a:rPr lang="hr-HR" sz="2400" dirty="0" smtClean="0"/>
              <a:t> </a:t>
            </a:r>
            <a:r>
              <a:rPr lang="hr-HR" sz="2400" dirty="0" err="1" smtClean="0"/>
              <a:t>so</a:t>
            </a:r>
            <a:r>
              <a:rPr lang="hr-HR" sz="2400" dirty="0" smtClean="0"/>
              <a:t> the </a:t>
            </a:r>
            <a:r>
              <a:rPr lang="hr-HR" sz="2400" dirty="0" err="1" smtClean="0"/>
              <a:t>state</a:t>
            </a:r>
            <a:r>
              <a:rPr lang="hr-HR" sz="2400" dirty="0" smtClean="0"/>
              <a:t> </a:t>
            </a:r>
            <a:r>
              <a:rPr lang="hr-HR" sz="2400" dirty="0" err="1" smtClean="0"/>
              <a:t>has</a:t>
            </a:r>
            <a:r>
              <a:rPr lang="hr-HR" sz="2400" dirty="0" smtClean="0"/>
              <a:t> the </a:t>
            </a:r>
            <a:r>
              <a:rPr lang="hr-HR" sz="2400" dirty="0" err="1" smtClean="0"/>
              <a:t>right</a:t>
            </a:r>
            <a:r>
              <a:rPr lang="hr-HR" sz="2400" dirty="0" smtClean="0"/>
              <a:t> to ________________ </a:t>
            </a:r>
            <a:r>
              <a:rPr lang="hr-HR" sz="2400" dirty="0" err="1" smtClean="0"/>
              <a:t>them</a:t>
            </a:r>
            <a:r>
              <a:rPr lang="hr-HR" sz="2400" dirty="0" smtClean="0"/>
              <a:t>.</a:t>
            </a:r>
          </a:p>
          <a:p>
            <a:r>
              <a:rPr lang="hr-HR" sz="2400" dirty="0" smtClean="0"/>
              <a:t>5. __________________ </a:t>
            </a:r>
            <a:r>
              <a:rPr lang="hr-HR" sz="2400" dirty="0" err="1" smtClean="0"/>
              <a:t>regulates</a:t>
            </a:r>
            <a:r>
              <a:rPr lang="hr-HR" sz="2400" dirty="0" smtClean="0"/>
              <a:t> </a:t>
            </a:r>
            <a:r>
              <a:rPr lang="hr-HR" sz="2400" dirty="0" err="1" smtClean="0"/>
              <a:t>relations</a:t>
            </a:r>
            <a:r>
              <a:rPr lang="hr-HR" sz="2400" dirty="0" smtClean="0"/>
              <a:t> </a:t>
            </a:r>
            <a:r>
              <a:rPr lang="hr-HR" sz="2400" dirty="0" err="1" smtClean="0"/>
              <a:t>between</a:t>
            </a:r>
            <a:r>
              <a:rPr lang="hr-HR" sz="2400" dirty="0" smtClean="0"/>
              <a:t> </a:t>
            </a:r>
            <a:r>
              <a:rPr lang="hr-HR" sz="2400" dirty="0" err="1" smtClean="0"/>
              <a:t>private</a:t>
            </a:r>
            <a:r>
              <a:rPr lang="hr-HR" sz="2400" dirty="0" smtClean="0"/>
              <a:t> </a:t>
            </a:r>
            <a:r>
              <a:rPr lang="hr-HR" sz="2400" dirty="0" err="1" smtClean="0"/>
              <a:t>persons</a:t>
            </a:r>
            <a:r>
              <a:rPr lang="hr-HR" sz="2400" dirty="0" smtClean="0"/>
              <a:t> </a:t>
            </a:r>
            <a:r>
              <a:rPr lang="hr-HR" sz="2400" dirty="0" err="1" smtClean="0"/>
              <a:t>or</a:t>
            </a:r>
            <a:r>
              <a:rPr lang="hr-HR" sz="2400" dirty="0" smtClean="0"/>
              <a:t> </a:t>
            </a:r>
            <a:r>
              <a:rPr lang="hr-HR" sz="2400" dirty="0" err="1" smtClean="0"/>
              <a:t>bodies</a:t>
            </a:r>
            <a:r>
              <a:rPr lang="hr-HR" sz="2400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863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269" y="286603"/>
            <a:ext cx="10798233" cy="943681"/>
          </a:xfrm>
        </p:spPr>
        <p:txBody>
          <a:bodyPr>
            <a:normAutofit/>
          </a:bodyPr>
          <a:lstStyle/>
          <a:p>
            <a:r>
              <a:rPr lang="hr-HR" sz="3200" b="1" dirty="0" err="1" smtClean="0"/>
              <a:t>Exercise</a:t>
            </a:r>
            <a:r>
              <a:rPr lang="hr-HR" sz="3200" b="1" dirty="0" smtClean="0"/>
              <a:t> V  -   </a:t>
            </a:r>
            <a:r>
              <a:rPr lang="hr-HR" sz="3200" i="1" dirty="0" err="1" smtClean="0"/>
              <a:t>Complete</a:t>
            </a:r>
            <a:r>
              <a:rPr lang="hr-HR" sz="3200" i="1" dirty="0" smtClean="0"/>
              <a:t> the </a:t>
            </a:r>
            <a:r>
              <a:rPr lang="hr-HR" sz="3200" i="1" dirty="0" err="1" smtClean="0"/>
              <a:t>following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statements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with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appropriate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legal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terms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given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below</a:t>
            </a:r>
            <a:r>
              <a:rPr lang="hr-HR" sz="3200" i="1" dirty="0" smtClean="0"/>
              <a:t>.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30284"/>
            <a:ext cx="11338561" cy="58086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2400" dirty="0"/>
              <a:t> </a:t>
            </a:r>
            <a:r>
              <a:rPr lang="hr-HR" sz="2400" dirty="0" smtClean="0"/>
              <a:t>      </a:t>
            </a:r>
            <a:r>
              <a:rPr lang="hr-HR" sz="2400" i="1" dirty="0" err="1" smtClean="0">
                <a:solidFill>
                  <a:srgbClr val="FF9900"/>
                </a:solidFill>
              </a:rPr>
              <a:t>defendant</a:t>
            </a:r>
            <a:r>
              <a:rPr lang="hr-HR" sz="2400" i="1" dirty="0" smtClean="0">
                <a:solidFill>
                  <a:srgbClr val="FF9900"/>
                </a:solidFill>
              </a:rPr>
              <a:t>  -  </a:t>
            </a:r>
            <a:r>
              <a:rPr lang="hr-HR" sz="2400" i="1" dirty="0" err="1">
                <a:solidFill>
                  <a:srgbClr val="FF9900"/>
                </a:solidFill>
              </a:rPr>
              <a:t>p</a:t>
            </a:r>
            <a:r>
              <a:rPr lang="hr-HR" sz="2400" i="1" dirty="0" err="1" smtClean="0">
                <a:solidFill>
                  <a:srgbClr val="FF9900"/>
                </a:solidFill>
              </a:rPr>
              <a:t>arties</a:t>
            </a:r>
            <a:r>
              <a:rPr lang="hr-HR" sz="2400" i="1" dirty="0" smtClean="0">
                <a:solidFill>
                  <a:srgbClr val="FF9900"/>
                </a:solidFill>
              </a:rPr>
              <a:t>  - </a:t>
            </a:r>
            <a:r>
              <a:rPr lang="hr-HR" sz="2400" i="1" dirty="0" err="1" smtClean="0">
                <a:solidFill>
                  <a:srgbClr val="FF9900"/>
                </a:solidFill>
              </a:rPr>
              <a:t>law</a:t>
            </a:r>
            <a:r>
              <a:rPr lang="hr-HR" sz="2400" i="1" dirty="0" smtClean="0">
                <a:solidFill>
                  <a:srgbClr val="FF9900"/>
                </a:solidFill>
              </a:rPr>
              <a:t>  -  </a:t>
            </a:r>
            <a:r>
              <a:rPr lang="hr-HR" sz="2400" i="1" dirty="0" err="1" smtClean="0">
                <a:solidFill>
                  <a:srgbClr val="FF9900"/>
                </a:solidFill>
              </a:rPr>
              <a:t>settled</a:t>
            </a:r>
            <a:r>
              <a:rPr lang="hr-HR" sz="2400" i="1" dirty="0" smtClean="0">
                <a:solidFill>
                  <a:srgbClr val="FF9900"/>
                </a:solidFill>
              </a:rPr>
              <a:t>   - </a:t>
            </a:r>
            <a:r>
              <a:rPr lang="hr-HR" sz="2400" i="1" dirty="0" err="1" smtClean="0">
                <a:solidFill>
                  <a:srgbClr val="FF9900"/>
                </a:solidFill>
              </a:rPr>
              <a:t>prosecutor</a:t>
            </a:r>
            <a:endParaRPr lang="hr-HR" sz="2400" i="1" dirty="0" smtClean="0">
              <a:solidFill>
                <a:srgbClr val="FF9900"/>
              </a:solidFill>
            </a:endParaRPr>
          </a:p>
          <a:p>
            <a:pPr marL="0" indent="0" algn="ctr">
              <a:buNone/>
            </a:pPr>
            <a:r>
              <a:rPr lang="hr-HR" sz="2400" i="1" dirty="0" err="1" smtClean="0">
                <a:solidFill>
                  <a:srgbClr val="FF9900"/>
                </a:solidFill>
              </a:rPr>
              <a:t>contract</a:t>
            </a:r>
            <a:r>
              <a:rPr lang="hr-HR" sz="2400" i="1" dirty="0" smtClean="0">
                <a:solidFill>
                  <a:srgbClr val="FF9900"/>
                </a:solidFill>
              </a:rPr>
              <a:t>   -  </a:t>
            </a:r>
            <a:r>
              <a:rPr lang="hr-HR" sz="2400" i="1" dirty="0" err="1" smtClean="0">
                <a:solidFill>
                  <a:srgbClr val="FF9900"/>
                </a:solidFill>
              </a:rPr>
              <a:t>accused</a:t>
            </a:r>
            <a:r>
              <a:rPr lang="hr-HR" sz="2400" i="1" dirty="0" smtClean="0">
                <a:solidFill>
                  <a:srgbClr val="FF9900"/>
                </a:solidFill>
              </a:rPr>
              <a:t>  -  civil </a:t>
            </a:r>
          </a:p>
          <a:p>
            <a:pPr marL="0" indent="0" algn="ctr">
              <a:buNone/>
            </a:pPr>
            <a:endParaRPr lang="hr-HR" sz="2400" i="1" dirty="0">
              <a:solidFill>
                <a:srgbClr val="FF9900"/>
              </a:solidFill>
            </a:endParaRPr>
          </a:p>
          <a:p>
            <a:r>
              <a:rPr lang="hr-HR" sz="2400" dirty="0" smtClean="0"/>
              <a:t>1. </a:t>
            </a:r>
            <a:r>
              <a:rPr lang="hr-HR" sz="2400" dirty="0" err="1" smtClean="0"/>
              <a:t>She</a:t>
            </a:r>
            <a:r>
              <a:rPr lang="hr-HR" sz="2400" dirty="0" smtClean="0"/>
              <a:t> </a:t>
            </a:r>
            <a:r>
              <a:rPr lang="hr-HR" sz="2400" dirty="0" err="1" smtClean="0"/>
              <a:t>is</a:t>
            </a:r>
            <a:r>
              <a:rPr lang="hr-HR" sz="2400" dirty="0" smtClean="0"/>
              <a:t> </a:t>
            </a:r>
            <a:r>
              <a:rPr lang="hr-HR" sz="2400" dirty="0" err="1" smtClean="0"/>
              <a:t>studying</a:t>
            </a:r>
            <a:r>
              <a:rPr lang="hr-HR" sz="2400" dirty="0" smtClean="0"/>
              <a:t> ____________ at the University </a:t>
            </a:r>
            <a:r>
              <a:rPr lang="hr-HR" sz="2400" dirty="0" err="1" smtClean="0"/>
              <a:t>of</a:t>
            </a:r>
            <a:r>
              <a:rPr lang="hr-HR" sz="2400" dirty="0" smtClean="0"/>
              <a:t> Zagreb.</a:t>
            </a:r>
          </a:p>
          <a:p>
            <a:r>
              <a:rPr lang="hr-HR" sz="2400" dirty="0"/>
              <a:t>2</a:t>
            </a:r>
            <a:r>
              <a:rPr lang="hr-HR" sz="2400" dirty="0" smtClean="0"/>
              <a:t>. The </a:t>
            </a:r>
            <a:r>
              <a:rPr lang="hr-HR" sz="2400" dirty="0" err="1"/>
              <a:t>law</a:t>
            </a:r>
            <a:r>
              <a:rPr lang="hr-HR" sz="2400" dirty="0"/>
              <a:t> </a:t>
            </a:r>
            <a:r>
              <a:rPr lang="hr-HR" sz="2400" dirty="0" err="1"/>
              <a:t>provides</a:t>
            </a:r>
            <a:r>
              <a:rPr lang="hr-HR" sz="2400" dirty="0"/>
              <a:t> the </a:t>
            </a:r>
            <a:r>
              <a:rPr lang="hr-HR" sz="2400" dirty="0" err="1"/>
              <a:t>rules</a:t>
            </a:r>
            <a:r>
              <a:rPr lang="hr-HR" sz="2400" dirty="0"/>
              <a:t> to </a:t>
            </a:r>
            <a:r>
              <a:rPr lang="hr-HR" sz="2400" dirty="0" err="1"/>
              <a:t>enable</a:t>
            </a:r>
            <a:r>
              <a:rPr lang="hr-HR" sz="2400" dirty="0"/>
              <a:t> _______________ to </a:t>
            </a:r>
            <a:r>
              <a:rPr lang="hr-HR" sz="2400" dirty="0" err="1"/>
              <a:t>enter</a:t>
            </a:r>
            <a:r>
              <a:rPr lang="hr-HR" sz="2400" dirty="0"/>
              <a:t> </a:t>
            </a:r>
            <a:r>
              <a:rPr lang="hr-HR" sz="2400" dirty="0" err="1"/>
              <a:t>into</a:t>
            </a:r>
            <a:r>
              <a:rPr lang="hr-HR" sz="2400" dirty="0"/>
              <a:t> the _____________ </a:t>
            </a:r>
            <a:r>
              <a:rPr lang="hr-HR" sz="2400" dirty="0" err="1"/>
              <a:t>of</a:t>
            </a:r>
            <a:r>
              <a:rPr lang="hr-HR" sz="2400" dirty="0"/>
              <a:t> </a:t>
            </a:r>
            <a:r>
              <a:rPr lang="hr-HR" sz="2400" dirty="0" err="1"/>
              <a:t>marriage</a:t>
            </a:r>
            <a:r>
              <a:rPr lang="hr-HR" sz="2400" dirty="0"/>
              <a:t>, </a:t>
            </a:r>
            <a:r>
              <a:rPr lang="hr-HR" sz="2400" dirty="0" err="1"/>
              <a:t>employment</a:t>
            </a:r>
            <a:r>
              <a:rPr lang="hr-HR" sz="2400" dirty="0"/>
              <a:t>, </a:t>
            </a:r>
            <a:r>
              <a:rPr lang="hr-HR" sz="2400" dirty="0" err="1"/>
              <a:t>or</a:t>
            </a:r>
            <a:r>
              <a:rPr lang="hr-HR" sz="2400" dirty="0"/>
              <a:t> </a:t>
            </a:r>
            <a:r>
              <a:rPr lang="hr-HR" sz="2400" dirty="0" err="1"/>
              <a:t>purchase</a:t>
            </a:r>
            <a:r>
              <a:rPr lang="hr-HR" sz="2400" dirty="0"/>
              <a:t> </a:t>
            </a:r>
            <a:r>
              <a:rPr lang="hr-HR" sz="2400" dirty="0" err="1"/>
              <a:t>and</a:t>
            </a:r>
            <a:r>
              <a:rPr lang="hr-HR" sz="2400" dirty="0"/>
              <a:t> sale. </a:t>
            </a:r>
            <a:endParaRPr lang="hr-HR" sz="2400" dirty="0" smtClean="0"/>
          </a:p>
          <a:p>
            <a:r>
              <a:rPr lang="hr-HR" sz="2400" dirty="0"/>
              <a:t>3</a:t>
            </a:r>
            <a:r>
              <a:rPr lang="hr-HR" sz="2400" dirty="0" smtClean="0"/>
              <a:t>. Most civil </a:t>
            </a:r>
            <a:r>
              <a:rPr lang="hr-HR" sz="2400" dirty="0" err="1" smtClean="0"/>
              <a:t>cases</a:t>
            </a:r>
            <a:r>
              <a:rPr lang="hr-HR" sz="2400" dirty="0" smtClean="0"/>
              <a:t> are _______________ </a:t>
            </a:r>
            <a:r>
              <a:rPr lang="hr-HR" sz="2400" dirty="0" err="1" smtClean="0"/>
              <a:t>out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court</a:t>
            </a:r>
            <a:r>
              <a:rPr lang="hr-HR" sz="2400" dirty="0" smtClean="0"/>
              <a:t>.</a:t>
            </a:r>
          </a:p>
          <a:p>
            <a:r>
              <a:rPr lang="hr-HR" sz="2400" dirty="0"/>
              <a:t>4</a:t>
            </a:r>
            <a:r>
              <a:rPr lang="hr-HR" sz="2400" dirty="0" smtClean="0"/>
              <a:t>. </a:t>
            </a:r>
            <a:r>
              <a:rPr lang="hr-HR" sz="2400" dirty="0" err="1" smtClean="0"/>
              <a:t>If</a:t>
            </a:r>
            <a:r>
              <a:rPr lang="hr-HR" sz="2400" dirty="0" smtClean="0"/>
              <a:t> the </a:t>
            </a:r>
            <a:r>
              <a:rPr lang="hr-HR" sz="2400" dirty="0" err="1" smtClean="0"/>
              <a:t>claimant</a:t>
            </a:r>
            <a:r>
              <a:rPr lang="hr-HR" sz="2400" dirty="0" smtClean="0"/>
              <a:t> </a:t>
            </a:r>
            <a:r>
              <a:rPr lang="hr-HR" sz="2400" dirty="0" err="1" smtClean="0"/>
              <a:t>sues</a:t>
            </a:r>
            <a:r>
              <a:rPr lang="hr-HR" sz="2400" dirty="0" smtClean="0"/>
              <a:t> the ________________ the </a:t>
            </a:r>
            <a:r>
              <a:rPr lang="hr-HR" sz="2400" dirty="0" err="1" smtClean="0"/>
              <a:t>case</a:t>
            </a:r>
            <a:r>
              <a:rPr lang="hr-HR" sz="2400" dirty="0" smtClean="0"/>
              <a:t> </a:t>
            </a:r>
            <a:r>
              <a:rPr lang="hr-HR" sz="2400" dirty="0" err="1" smtClean="0"/>
              <a:t>is</a:t>
            </a:r>
            <a:r>
              <a:rPr lang="hr-HR" sz="2400" dirty="0" smtClean="0"/>
              <a:t> </a:t>
            </a:r>
            <a:r>
              <a:rPr lang="hr-HR" sz="2400" dirty="0" err="1" smtClean="0"/>
              <a:t>heard</a:t>
            </a:r>
            <a:r>
              <a:rPr lang="hr-HR" sz="2400" dirty="0" smtClean="0"/>
              <a:t> </a:t>
            </a:r>
            <a:r>
              <a:rPr lang="hr-HR" sz="2400" dirty="0" err="1" smtClean="0"/>
              <a:t>before</a:t>
            </a:r>
            <a:r>
              <a:rPr lang="hr-HR" sz="2400" dirty="0" smtClean="0"/>
              <a:t> a </a:t>
            </a:r>
            <a:r>
              <a:rPr lang="hr-HR" sz="2400" dirty="0"/>
              <a:t>s</a:t>
            </a:r>
            <a:r>
              <a:rPr lang="hr-HR" sz="2400" dirty="0" smtClean="0"/>
              <a:t>ingle </a:t>
            </a:r>
            <a:r>
              <a:rPr lang="hr-HR" sz="2400" dirty="0" err="1" smtClean="0"/>
              <a:t>judge</a:t>
            </a:r>
            <a:r>
              <a:rPr lang="hr-HR" sz="2400" dirty="0" smtClean="0"/>
              <a:t> </a:t>
            </a:r>
            <a:r>
              <a:rPr lang="hr-HR" sz="2400" dirty="0" err="1" smtClean="0"/>
              <a:t>who</a:t>
            </a:r>
            <a:r>
              <a:rPr lang="hr-HR" sz="2400" dirty="0" smtClean="0"/>
              <a:t> </a:t>
            </a:r>
            <a:r>
              <a:rPr lang="hr-HR" sz="2400" dirty="0" err="1" smtClean="0"/>
              <a:t>decides</a:t>
            </a:r>
            <a:r>
              <a:rPr lang="hr-HR" sz="2400" dirty="0" smtClean="0"/>
              <a:t> on </a:t>
            </a:r>
            <a:r>
              <a:rPr lang="hr-HR" sz="2400" dirty="0" err="1" smtClean="0"/>
              <a:t>fact</a:t>
            </a:r>
            <a:r>
              <a:rPr lang="hr-HR" sz="2400" dirty="0" smtClean="0"/>
              <a:t> </a:t>
            </a:r>
            <a:r>
              <a:rPr lang="hr-HR" sz="2400" dirty="0" err="1" smtClean="0"/>
              <a:t>and</a:t>
            </a:r>
            <a:r>
              <a:rPr lang="hr-HR" sz="2400" dirty="0" smtClean="0"/>
              <a:t> </a:t>
            </a:r>
            <a:r>
              <a:rPr lang="hr-HR" sz="2400" dirty="0" err="1" smtClean="0"/>
              <a:t>law</a:t>
            </a:r>
            <a:r>
              <a:rPr lang="hr-HR" sz="2400" dirty="0" smtClean="0"/>
              <a:t> </a:t>
            </a:r>
            <a:r>
              <a:rPr lang="hr-HR" sz="2400" dirty="0" err="1" smtClean="0"/>
              <a:t>in</a:t>
            </a:r>
            <a:r>
              <a:rPr lang="hr-HR" sz="2400" dirty="0" smtClean="0"/>
              <a:t> a __________ </a:t>
            </a:r>
            <a:r>
              <a:rPr lang="hr-HR" sz="2400" dirty="0" err="1" smtClean="0"/>
              <a:t>court</a:t>
            </a:r>
            <a:r>
              <a:rPr lang="hr-HR" sz="2400" dirty="0" smtClean="0"/>
              <a:t>.</a:t>
            </a:r>
          </a:p>
          <a:p>
            <a:r>
              <a:rPr lang="hr-HR" sz="2400" dirty="0"/>
              <a:t>5</a:t>
            </a:r>
            <a:r>
              <a:rPr lang="hr-HR" sz="2400" dirty="0" smtClean="0"/>
              <a:t>. The _________________ </a:t>
            </a:r>
            <a:r>
              <a:rPr lang="hr-HR" sz="2400" dirty="0" err="1" smtClean="0"/>
              <a:t>prosecutes</a:t>
            </a:r>
            <a:r>
              <a:rPr lang="hr-HR" sz="2400" dirty="0" smtClean="0"/>
              <a:t> the </a:t>
            </a:r>
            <a:r>
              <a:rPr lang="hr-HR" sz="2400" dirty="0" err="1" smtClean="0"/>
              <a:t>defendant</a:t>
            </a:r>
            <a:r>
              <a:rPr lang="hr-HR" sz="2400" dirty="0" smtClean="0"/>
              <a:t>, </a:t>
            </a:r>
            <a:r>
              <a:rPr lang="hr-HR" sz="2400" dirty="0" err="1" smtClean="0"/>
              <a:t>or</a:t>
            </a:r>
            <a:r>
              <a:rPr lang="hr-HR" sz="2400" dirty="0" smtClean="0"/>
              <a:t> the _______________ </a:t>
            </a:r>
            <a:r>
              <a:rPr lang="hr-HR" sz="2400" dirty="0" err="1" smtClean="0"/>
              <a:t>in</a:t>
            </a:r>
            <a:r>
              <a:rPr lang="hr-HR" sz="2400" dirty="0" smtClean="0"/>
              <a:t> a </a:t>
            </a:r>
            <a:r>
              <a:rPr lang="hr-HR" sz="2400" dirty="0" err="1" smtClean="0"/>
              <a:t>criminal</a:t>
            </a:r>
            <a:r>
              <a:rPr lang="hr-HR" sz="2400" dirty="0" smtClean="0"/>
              <a:t> </a:t>
            </a:r>
            <a:r>
              <a:rPr lang="hr-HR" sz="2400" dirty="0" err="1" smtClean="0"/>
              <a:t>court</a:t>
            </a:r>
            <a:r>
              <a:rPr lang="hr-HR" sz="2400" dirty="0" smtClean="0"/>
              <a:t>.</a:t>
            </a:r>
            <a:endParaRPr lang="hr-HR" sz="2400" dirty="0"/>
          </a:p>
          <a:p>
            <a:pPr marL="0" indent="0">
              <a:buNone/>
            </a:pPr>
            <a:endParaRPr lang="hr-H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583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err="1" smtClean="0"/>
              <a:t>Exercise</a:t>
            </a:r>
            <a:r>
              <a:rPr lang="hr-HR" sz="3200" b="1" smtClean="0"/>
              <a:t> VI</a:t>
            </a: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i="1" dirty="0" err="1" smtClean="0"/>
              <a:t>Match</a:t>
            </a:r>
            <a:r>
              <a:rPr lang="hr-HR" sz="3200" i="1" dirty="0" smtClean="0"/>
              <a:t> the </a:t>
            </a:r>
            <a:r>
              <a:rPr lang="hr-HR" sz="3200" i="1" dirty="0" err="1" smtClean="0"/>
              <a:t>collocations</a:t>
            </a:r>
            <a:r>
              <a:rPr lang="hr-HR" sz="3200" i="1" dirty="0" smtClean="0"/>
              <a:t> and </a:t>
            </a:r>
            <a:r>
              <a:rPr lang="hr-HR" sz="3200" i="1" dirty="0" err="1" smtClean="0"/>
              <a:t>translate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them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into</a:t>
            </a:r>
            <a:r>
              <a:rPr lang="hr-HR" sz="3200" i="1" dirty="0" smtClean="0"/>
              <a:t> Croatian.</a:t>
            </a:r>
            <a:br>
              <a:rPr lang="hr-HR" sz="3200" i="1" dirty="0" smtClean="0"/>
            </a:b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 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512649"/>
              </p:ext>
            </p:extLst>
          </p:nvPr>
        </p:nvGraphicFramePr>
        <p:xfrm>
          <a:off x="2062480" y="1999826"/>
          <a:ext cx="8128000" cy="3472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00940258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474762147"/>
                    </a:ext>
                  </a:extLst>
                </a:gridCol>
              </a:tblGrid>
              <a:tr h="330631">
                <a:tc>
                  <a:txBody>
                    <a:bodyPr/>
                    <a:lstStyle/>
                    <a:p>
                      <a:r>
                        <a:rPr lang="hr-HR" sz="2400" dirty="0" err="1" smtClean="0"/>
                        <a:t>punish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a </a:t>
                      </a:r>
                      <a:r>
                        <a:rPr lang="hr-HR" sz="2400" dirty="0" err="1" smtClean="0"/>
                        <a:t>law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346818"/>
                  </a:ext>
                </a:extLst>
              </a:tr>
              <a:tr h="330631">
                <a:tc>
                  <a:txBody>
                    <a:bodyPr/>
                    <a:lstStyle/>
                    <a:p>
                      <a:r>
                        <a:rPr lang="hr-HR" sz="2400" dirty="0" err="1" smtClean="0"/>
                        <a:t>resolve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a </a:t>
                      </a:r>
                      <a:r>
                        <a:rPr lang="hr-HR" sz="2400" dirty="0" err="1" smtClean="0"/>
                        <a:t>contract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798205"/>
                  </a:ext>
                </a:extLst>
              </a:tr>
              <a:tr h="330631">
                <a:tc>
                  <a:txBody>
                    <a:bodyPr/>
                    <a:lstStyle/>
                    <a:p>
                      <a:r>
                        <a:rPr lang="hr-HR" sz="2400" dirty="0" err="1" smtClean="0"/>
                        <a:t>violate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a </a:t>
                      </a:r>
                      <a:r>
                        <a:rPr lang="hr-HR" sz="2400" dirty="0" err="1" smtClean="0"/>
                        <a:t>defendant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2568899"/>
                  </a:ext>
                </a:extLst>
              </a:tr>
              <a:tr h="330631">
                <a:tc>
                  <a:txBody>
                    <a:bodyPr/>
                    <a:lstStyle/>
                    <a:p>
                      <a:r>
                        <a:rPr lang="hr-HR" sz="2400" dirty="0" err="1" smtClean="0"/>
                        <a:t>repeal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a sentence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639801"/>
                  </a:ext>
                </a:extLst>
              </a:tr>
              <a:tr h="330631">
                <a:tc>
                  <a:txBody>
                    <a:bodyPr/>
                    <a:lstStyle/>
                    <a:p>
                      <a:r>
                        <a:rPr lang="hr-HR" sz="2400" dirty="0" err="1" smtClean="0"/>
                        <a:t>breach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a </a:t>
                      </a:r>
                      <a:r>
                        <a:rPr lang="hr-HR" sz="2400" dirty="0" err="1" smtClean="0"/>
                        <a:t>right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0362723"/>
                  </a:ext>
                </a:extLst>
              </a:tr>
              <a:tr h="330631">
                <a:tc>
                  <a:txBody>
                    <a:bodyPr/>
                    <a:lstStyle/>
                    <a:p>
                      <a:r>
                        <a:rPr lang="hr-HR" sz="2400" dirty="0" err="1" smtClean="0"/>
                        <a:t>enter</a:t>
                      </a:r>
                      <a:r>
                        <a:rPr lang="hr-HR" sz="2400" dirty="0" smtClean="0"/>
                        <a:t> </a:t>
                      </a:r>
                      <a:r>
                        <a:rPr lang="hr-HR" sz="2400" dirty="0" err="1" smtClean="0"/>
                        <a:t>into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a </a:t>
                      </a:r>
                      <a:r>
                        <a:rPr lang="hr-HR" sz="2400" dirty="0" err="1" smtClean="0"/>
                        <a:t>contract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868665"/>
                  </a:ext>
                </a:extLst>
              </a:tr>
              <a:tr h="729704">
                <a:tc>
                  <a:txBody>
                    <a:bodyPr/>
                    <a:lstStyle/>
                    <a:p>
                      <a:r>
                        <a:rPr lang="hr-HR" sz="2400" dirty="0" err="1" smtClean="0"/>
                        <a:t>pass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a </a:t>
                      </a:r>
                      <a:r>
                        <a:rPr lang="hr-HR" sz="2400" dirty="0" err="1" smtClean="0"/>
                        <a:t>dispute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0863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51386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1951</TotalTime>
  <Words>489</Words>
  <Application>Microsoft Office PowerPoint</Application>
  <PresentationFormat>Widescreen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Retrospect</vt:lpstr>
      <vt:lpstr>   English for Lawyers I REVISION I</vt:lpstr>
      <vt:lpstr>Exercise I  Provide the Croatian equivalents for the following English terms and expressions.</vt:lpstr>
      <vt:lpstr>Exercise II  Translate the following terms and expressions into English.</vt:lpstr>
      <vt:lpstr>Exercise III Translate the following sentences into Croatian.</vt:lpstr>
      <vt:lpstr>Exercise IV Complete the following statements.</vt:lpstr>
      <vt:lpstr>Exercise V  -   Complete the following statements with appropriate legal terms given below.</vt:lpstr>
      <vt:lpstr>Exercise VI Match the collocations and translate them into Croatian.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LANGUAGE AND LAW</dc:title>
  <dc:creator>Admin</dc:creator>
  <cp:lastModifiedBy>Admin</cp:lastModifiedBy>
  <cp:revision>135</cp:revision>
  <dcterms:created xsi:type="dcterms:W3CDTF">2017-10-10T18:30:39Z</dcterms:created>
  <dcterms:modified xsi:type="dcterms:W3CDTF">2018-11-11T18:44:06Z</dcterms:modified>
</cp:coreProperties>
</file>