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9"/>
  </p:notesMasterIdLst>
  <p:sldIdLst>
    <p:sldId id="256" r:id="rId2"/>
    <p:sldId id="292" r:id="rId3"/>
    <p:sldId id="293" r:id="rId4"/>
    <p:sldId id="291" r:id="rId5"/>
    <p:sldId id="294" r:id="rId6"/>
    <p:sldId id="295" r:id="rId7"/>
    <p:sldId id="29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45713F"/>
    <a:srgbClr val="FF7C80"/>
    <a:srgbClr val="FC7336"/>
    <a:srgbClr val="E11F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6D3EF-0B9C-4266-AE1B-1CA49E5B337F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0A6902-6F0A-49E0-B59D-CBF600EA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25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5292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79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603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907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3762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279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2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42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946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9075DC6-8E80-4310-BF41-C19195E92C25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045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07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9075DC6-8E80-4310-BF41-C19195E92C25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78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6000" dirty="0" smtClean="0"/>
              <a:t/>
            </a:r>
            <a:br>
              <a:rPr lang="hr-HR" sz="6000" dirty="0" smtClean="0"/>
            </a:br>
            <a:r>
              <a:rPr lang="hr-HR" sz="6000" dirty="0"/>
              <a:t/>
            </a:r>
            <a:br>
              <a:rPr lang="hr-HR" sz="6000" dirty="0"/>
            </a:br>
            <a:r>
              <a:rPr lang="hr-HR" sz="6000" dirty="0" smtClean="0"/>
              <a:t/>
            </a:r>
            <a:br>
              <a:rPr lang="hr-HR" sz="6000" dirty="0" smtClean="0"/>
            </a:br>
            <a:r>
              <a:rPr lang="hr-HR" sz="6000" dirty="0" smtClean="0"/>
              <a:t>English for </a:t>
            </a:r>
            <a:r>
              <a:rPr lang="hr-HR" sz="6000" dirty="0" err="1" smtClean="0"/>
              <a:t>Lawyers</a:t>
            </a:r>
            <a:r>
              <a:rPr lang="hr-HR" sz="6000" dirty="0" smtClean="0"/>
              <a:t> I</a:t>
            </a:r>
            <a:br>
              <a:rPr lang="hr-HR" sz="6000" dirty="0" smtClean="0"/>
            </a:br>
            <a:r>
              <a:rPr lang="hr-HR" sz="7300" b="1" dirty="0" smtClean="0"/>
              <a:t>REVISION II</a:t>
            </a:r>
            <a:endParaRPr lang="en-US" sz="73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3600" b="1" dirty="0"/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Snježana Husinec, PhD</a:t>
            </a:r>
            <a:r>
              <a:rPr lang="hr-HR" dirty="0" smtClean="0"/>
              <a:t>; </a:t>
            </a:r>
            <a:r>
              <a:rPr lang="en-US" dirty="0" smtClean="0"/>
              <a:t> E-mail: </a:t>
            </a:r>
            <a:r>
              <a:rPr lang="hr-HR" dirty="0"/>
              <a:t> </a:t>
            </a:r>
            <a:r>
              <a:rPr lang="hr-HR" dirty="0" smtClean="0"/>
              <a:t>SHUSINEC</a:t>
            </a:r>
            <a:r>
              <a:rPr lang="en-US" dirty="0" smtClean="0"/>
              <a:t>@pravo.hr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57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err="1" smtClean="0"/>
              <a:t>Exercise</a:t>
            </a:r>
            <a:r>
              <a:rPr lang="hr-HR" sz="3200" b="1" dirty="0" smtClean="0"/>
              <a:t> I </a:t>
            </a: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2800" i="1" dirty="0"/>
              <a:t>Provide the Croatian </a:t>
            </a:r>
            <a:r>
              <a:rPr lang="hr-HR" sz="2800" i="1" dirty="0" err="1"/>
              <a:t>equivalents</a:t>
            </a:r>
            <a:r>
              <a:rPr lang="hr-HR" sz="2800" i="1" dirty="0"/>
              <a:t> for the </a:t>
            </a:r>
            <a:r>
              <a:rPr lang="hr-HR" sz="2800" i="1" dirty="0" err="1"/>
              <a:t>following</a:t>
            </a:r>
            <a:r>
              <a:rPr lang="hr-HR" sz="2800" i="1" dirty="0"/>
              <a:t> English </a:t>
            </a:r>
            <a:r>
              <a:rPr lang="hr-HR" sz="2800" i="1" dirty="0" err="1"/>
              <a:t>terms</a:t>
            </a:r>
            <a:r>
              <a:rPr lang="hr-HR" sz="2800" i="1" dirty="0"/>
              <a:t> and </a:t>
            </a:r>
            <a:r>
              <a:rPr lang="hr-HR" sz="2800" i="1" dirty="0" err="1"/>
              <a:t>expressions</a:t>
            </a:r>
            <a:r>
              <a:rPr lang="hr-HR" sz="2800" i="1" dirty="0" smtClean="0"/>
              <a:t>.</a:t>
            </a:r>
            <a:endParaRPr lang="en-US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959429"/>
            <a:ext cx="10537371" cy="451103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dirty="0"/>
              <a:t> </a:t>
            </a:r>
            <a:r>
              <a:rPr lang="hr-HR" sz="2400" dirty="0" smtClean="0"/>
              <a:t>1. </a:t>
            </a:r>
            <a:r>
              <a:rPr lang="hr-HR" sz="2400" dirty="0" err="1" smtClean="0"/>
              <a:t>customary</a:t>
            </a:r>
            <a:r>
              <a:rPr lang="hr-HR" sz="2400" dirty="0" smtClean="0"/>
              <a:t> </a:t>
            </a:r>
            <a:r>
              <a:rPr lang="hr-HR" sz="2400" dirty="0" err="1"/>
              <a:t>law</a:t>
            </a:r>
            <a:r>
              <a:rPr lang="hr-HR" sz="2400" dirty="0"/>
              <a:t> </a:t>
            </a:r>
            <a:r>
              <a:rPr lang="hr-HR" sz="2400" dirty="0" smtClean="0"/>
              <a:t>= </a:t>
            </a:r>
            <a:r>
              <a:rPr lang="hr-HR" sz="2400" dirty="0" smtClean="0"/>
              <a:t>________________________________________________________</a:t>
            </a:r>
            <a:endParaRPr lang="hr-HR" sz="2400" dirty="0"/>
          </a:p>
          <a:p>
            <a:r>
              <a:rPr lang="hr-HR" sz="2400" dirty="0" smtClean="0"/>
              <a:t>2. </a:t>
            </a:r>
            <a:r>
              <a:rPr lang="hr-HR" sz="2400" dirty="0" smtClean="0"/>
              <a:t>to </a:t>
            </a:r>
            <a:r>
              <a:rPr lang="hr-HR" sz="2400" dirty="0" err="1"/>
              <a:t>have</a:t>
            </a:r>
            <a:r>
              <a:rPr lang="hr-HR" sz="2400" dirty="0"/>
              <a:t> the </a:t>
            </a:r>
            <a:r>
              <a:rPr lang="hr-HR" sz="2400" dirty="0" err="1"/>
              <a:t>authority</a:t>
            </a:r>
            <a:r>
              <a:rPr lang="hr-HR" sz="2400" dirty="0"/>
              <a:t> to </a:t>
            </a:r>
            <a:r>
              <a:rPr lang="hr-HR" sz="2400" dirty="0" err="1" smtClean="0"/>
              <a:t>legislate</a:t>
            </a:r>
            <a:r>
              <a:rPr lang="hr-HR" sz="2400" dirty="0" smtClean="0"/>
              <a:t> = </a:t>
            </a:r>
            <a:r>
              <a:rPr lang="hr-HR" sz="2400" dirty="0" smtClean="0"/>
              <a:t>_________________________________________</a:t>
            </a:r>
            <a:endParaRPr lang="hr-HR" sz="2400" dirty="0" smtClean="0"/>
          </a:p>
          <a:p>
            <a:r>
              <a:rPr lang="hr-HR" sz="2400" dirty="0" smtClean="0"/>
              <a:t>3. </a:t>
            </a:r>
            <a:r>
              <a:rPr lang="hr-HR" sz="2400" dirty="0" smtClean="0"/>
              <a:t>a </a:t>
            </a:r>
            <a:r>
              <a:rPr lang="hr-HR" sz="2400" dirty="0" smtClean="0"/>
              <a:t>legislative </a:t>
            </a:r>
            <a:r>
              <a:rPr lang="hr-HR" sz="2400" dirty="0" err="1" smtClean="0"/>
              <a:t>proposal</a:t>
            </a:r>
            <a:r>
              <a:rPr lang="hr-HR" sz="2400" dirty="0" smtClean="0"/>
              <a:t> = </a:t>
            </a:r>
            <a:r>
              <a:rPr lang="hr-HR" sz="2400" dirty="0" smtClean="0"/>
              <a:t>___________________________________________________</a:t>
            </a:r>
            <a:endParaRPr lang="hr-HR" sz="2400" dirty="0" smtClean="0"/>
          </a:p>
          <a:p>
            <a:r>
              <a:rPr lang="hr-HR" sz="2400" dirty="0" smtClean="0"/>
              <a:t>4.  </a:t>
            </a:r>
            <a:r>
              <a:rPr lang="hr-HR" sz="2400" dirty="0" err="1" smtClean="0"/>
              <a:t>case</a:t>
            </a:r>
            <a:r>
              <a:rPr lang="hr-HR" sz="2400" dirty="0" smtClean="0"/>
              <a:t> </a:t>
            </a:r>
            <a:r>
              <a:rPr lang="hr-HR" sz="2400" dirty="0" err="1" smtClean="0"/>
              <a:t>law</a:t>
            </a:r>
            <a:r>
              <a:rPr lang="hr-HR" sz="2400" dirty="0" smtClean="0"/>
              <a:t>  </a:t>
            </a:r>
            <a:r>
              <a:rPr lang="hr-HR" sz="2400" dirty="0" smtClean="0"/>
              <a:t>= </a:t>
            </a:r>
            <a:r>
              <a:rPr lang="hr-HR" sz="2400" dirty="0" smtClean="0"/>
              <a:t>____________________________________________________________</a:t>
            </a:r>
            <a:endParaRPr lang="hr-HR" sz="2400" dirty="0"/>
          </a:p>
          <a:p>
            <a:r>
              <a:rPr lang="hr-HR" sz="2400" dirty="0" smtClean="0"/>
              <a:t>5. </a:t>
            </a:r>
            <a:r>
              <a:rPr lang="hr-HR" sz="2400" dirty="0" smtClean="0"/>
              <a:t> </a:t>
            </a:r>
            <a:r>
              <a:rPr lang="hr-HR" sz="2400" dirty="0" err="1"/>
              <a:t>statutory</a:t>
            </a:r>
            <a:r>
              <a:rPr lang="hr-HR" sz="2400" dirty="0"/>
              <a:t> </a:t>
            </a:r>
            <a:r>
              <a:rPr lang="hr-HR" sz="2400" dirty="0" err="1" smtClean="0"/>
              <a:t>law</a:t>
            </a:r>
            <a:r>
              <a:rPr lang="hr-HR" sz="2400" dirty="0" smtClean="0"/>
              <a:t> = </a:t>
            </a:r>
            <a:r>
              <a:rPr lang="hr-HR" sz="2400" dirty="0" smtClean="0"/>
              <a:t>_________________________________________________________</a:t>
            </a:r>
            <a:endParaRPr lang="hr-HR" sz="2400" dirty="0"/>
          </a:p>
          <a:p>
            <a:r>
              <a:rPr lang="hr-HR" sz="2400" dirty="0" smtClean="0"/>
              <a:t>6. </a:t>
            </a:r>
            <a:r>
              <a:rPr lang="hr-HR" sz="2400" dirty="0" smtClean="0"/>
              <a:t> </a:t>
            </a:r>
            <a:r>
              <a:rPr lang="hr-HR" sz="2400" dirty="0"/>
              <a:t>civil </a:t>
            </a:r>
            <a:r>
              <a:rPr lang="hr-HR" sz="2400" dirty="0" err="1"/>
              <a:t>law</a:t>
            </a:r>
            <a:r>
              <a:rPr lang="hr-HR" sz="2400" dirty="0"/>
              <a:t> </a:t>
            </a:r>
            <a:r>
              <a:rPr lang="hr-HR" sz="2400" dirty="0" err="1" smtClean="0"/>
              <a:t>countries</a:t>
            </a:r>
            <a:r>
              <a:rPr lang="hr-HR" sz="2400" dirty="0" smtClean="0"/>
              <a:t> = </a:t>
            </a:r>
            <a:r>
              <a:rPr lang="hr-HR" sz="2400" dirty="0" smtClean="0"/>
              <a:t>_____________________________________________________</a:t>
            </a:r>
            <a:endParaRPr lang="hr-HR" sz="2400" dirty="0"/>
          </a:p>
          <a:p>
            <a:r>
              <a:rPr lang="hr-HR" sz="2400" dirty="0" smtClean="0"/>
              <a:t>7.</a:t>
            </a:r>
            <a:r>
              <a:rPr lang="hr-HR" sz="2400" dirty="0" smtClean="0"/>
              <a:t> </a:t>
            </a:r>
            <a:r>
              <a:rPr lang="hr-HR" sz="2400" dirty="0" err="1"/>
              <a:t>binding</a:t>
            </a:r>
            <a:r>
              <a:rPr lang="hr-HR" sz="2400" dirty="0"/>
              <a:t> </a:t>
            </a:r>
            <a:r>
              <a:rPr lang="hr-HR" sz="2400" dirty="0" err="1"/>
              <a:t>decisions</a:t>
            </a:r>
            <a:r>
              <a:rPr lang="hr-HR" sz="2400" dirty="0"/>
              <a:t> </a:t>
            </a:r>
            <a:r>
              <a:rPr lang="hr-HR" sz="2400" dirty="0" err="1"/>
              <a:t>of</a:t>
            </a:r>
            <a:r>
              <a:rPr lang="hr-HR" sz="2400" dirty="0"/>
              <a:t> </a:t>
            </a:r>
            <a:r>
              <a:rPr lang="hr-HR" sz="2400" dirty="0" err="1" smtClean="0"/>
              <a:t>courts</a:t>
            </a:r>
            <a:r>
              <a:rPr lang="hr-HR" sz="2400" dirty="0" smtClean="0"/>
              <a:t> = </a:t>
            </a:r>
            <a:r>
              <a:rPr lang="hr-HR" sz="2400" dirty="0" smtClean="0"/>
              <a:t>_______________________________________________</a:t>
            </a:r>
          </a:p>
          <a:p>
            <a:r>
              <a:rPr lang="hr-HR" sz="2400" dirty="0" smtClean="0"/>
              <a:t>8. to </a:t>
            </a:r>
            <a:r>
              <a:rPr lang="hr-HR" sz="2400" dirty="0" err="1" smtClean="0"/>
              <a:t>be</a:t>
            </a:r>
            <a:r>
              <a:rPr lang="hr-HR" sz="2400" dirty="0" smtClean="0"/>
              <a:t> </a:t>
            </a:r>
            <a:r>
              <a:rPr lang="hr-HR" sz="2400" dirty="0" err="1" smtClean="0"/>
              <a:t>binding</a:t>
            </a:r>
            <a:r>
              <a:rPr lang="hr-HR" sz="2400" dirty="0" smtClean="0"/>
              <a:t> ON = _______________________________________________________</a:t>
            </a:r>
            <a:endParaRPr lang="hr-HR" sz="2400" dirty="0"/>
          </a:p>
          <a:p>
            <a:r>
              <a:rPr lang="hr-HR" sz="2400" dirty="0"/>
              <a:t>9</a:t>
            </a:r>
            <a:r>
              <a:rPr lang="hr-HR" sz="2400" dirty="0" smtClean="0"/>
              <a:t>. </a:t>
            </a:r>
            <a:r>
              <a:rPr lang="hr-HR" sz="2400" dirty="0" err="1" smtClean="0"/>
              <a:t>canon</a:t>
            </a:r>
            <a:r>
              <a:rPr lang="hr-HR" sz="2400" dirty="0" smtClean="0"/>
              <a:t> </a:t>
            </a:r>
            <a:r>
              <a:rPr lang="hr-HR" sz="2400" dirty="0" err="1" smtClean="0"/>
              <a:t>law</a:t>
            </a:r>
            <a:r>
              <a:rPr lang="hr-HR" sz="2400" dirty="0" smtClean="0"/>
              <a:t> = _____________________________________________________________</a:t>
            </a:r>
          </a:p>
          <a:p>
            <a:r>
              <a:rPr lang="hr-HR" sz="2400" dirty="0" smtClean="0"/>
              <a:t>10. </a:t>
            </a:r>
            <a:r>
              <a:rPr lang="hr-HR" sz="2400" dirty="0" err="1" smtClean="0"/>
              <a:t>sources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the </a:t>
            </a:r>
            <a:r>
              <a:rPr lang="hr-HR" sz="2400" dirty="0" err="1" smtClean="0"/>
              <a:t>law</a:t>
            </a:r>
            <a:r>
              <a:rPr lang="hr-HR" sz="2400" dirty="0" smtClean="0"/>
              <a:t> = ______________________________________________________</a:t>
            </a:r>
            <a:endParaRPr lang="hr-HR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677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err="1" smtClean="0"/>
              <a:t>Exercise</a:t>
            </a:r>
            <a:r>
              <a:rPr lang="hr-HR" sz="3200" b="1" dirty="0" smtClean="0"/>
              <a:t> II </a:t>
            </a: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i="1" dirty="0" err="1" smtClean="0"/>
              <a:t>Translate</a:t>
            </a:r>
            <a:r>
              <a:rPr lang="hr-HR" sz="3200" i="1" dirty="0" smtClean="0"/>
              <a:t> the </a:t>
            </a:r>
            <a:r>
              <a:rPr lang="hr-HR" sz="3200" i="1" dirty="0" err="1" smtClean="0"/>
              <a:t>following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terms</a:t>
            </a:r>
            <a:r>
              <a:rPr lang="hr-HR" sz="3200" i="1" dirty="0" smtClean="0"/>
              <a:t> and </a:t>
            </a:r>
            <a:r>
              <a:rPr lang="hr-HR" sz="3200" i="1" dirty="0" err="1" smtClean="0"/>
              <a:t>expressions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into</a:t>
            </a:r>
            <a:r>
              <a:rPr lang="hr-HR" sz="3200" i="1" dirty="0" smtClean="0"/>
              <a:t> English.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80" y="1845734"/>
            <a:ext cx="11573691" cy="4346060"/>
          </a:xfrm>
        </p:spPr>
        <p:txBody>
          <a:bodyPr>
            <a:normAutofit fontScale="92500" lnSpcReduction="20000"/>
          </a:bodyPr>
          <a:lstStyle/>
          <a:p>
            <a:endParaRPr lang="hr-HR" dirty="0" smtClean="0"/>
          </a:p>
          <a:p>
            <a:r>
              <a:rPr lang="hr-HR" dirty="0"/>
              <a:t>1</a:t>
            </a:r>
            <a:r>
              <a:rPr lang="hr-HR" dirty="0" smtClean="0"/>
              <a:t>. </a:t>
            </a:r>
            <a:r>
              <a:rPr lang="hr-HR" dirty="0"/>
              <a:t>ratificirati međunarodne ugovore </a:t>
            </a:r>
            <a:r>
              <a:rPr lang="hr-HR" dirty="0" smtClean="0"/>
              <a:t>= </a:t>
            </a:r>
            <a:r>
              <a:rPr lang="hr-HR" dirty="0" smtClean="0"/>
              <a:t>______________________________________________________________</a:t>
            </a:r>
            <a:endParaRPr lang="hr-HR" dirty="0"/>
          </a:p>
          <a:p>
            <a:r>
              <a:rPr lang="hr-HR" dirty="0"/>
              <a:t>2</a:t>
            </a:r>
            <a:r>
              <a:rPr lang="hr-HR" dirty="0" smtClean="0"/>
              <a:t>. </a:t>
            </a:r>
            <a:r>
              <a:rPr lang="hr-HR" dirty="0"/>
              <a:t>dopunjavati i opozivati zakone </a:t>
            </a:r>
            <a:r>
              <a:rPr lang="hr-HR" dirty="0" smtClean="0"/>
              <a:t>= </a:t>
            </a:r>
            <a:r>
              <a:rPr lang="hr-HR" dirty="0" smtClean="0"/>
              <a:t>________________________________________________________________</a:t>
            </a:r>
            <a:endParaRPr lang="hr-HR" dirty="0"/>
          </a:p>
          <a:p>
            <a:r>
              <a:rPr lang="hr-HR" dirty="0"/>
              <a:t>3</a:t>
            </a:r>
            <a:r>
              <a:rPr lang="hr-HR" dirty="0" smtClean="0"/>
              <a:t>. </a:t>
            </a:r>
            <a:r>
              <a:rPr lang="hr-HR" dirty="0"/>
              <a:t>izvršavanje/provedba pravde </a:t>
            </a:r>
            <a:r>
              <a:rPr lang="hr-HR" dirty="0" smtClean="0"/>
              <a:t>= </a:t>
            </a:r>
            <a:r>
              <a:rPr lang="hr-HR" dirty="0" smtClean="0"/>
              <a:t>_________________________________________________________________</a:t>
            </a:r>
            <a:endParaRPr lang="hr-HR" dirty="0"/>
          </a:p>
          <a:p>
            <a:r>
              <a:rPr lang="hr-HR" dirty="0"/>
              <a:t>4</a:t>
            </a:r>
            <a:r>
              <a:rPr lang="hr-HR" dirty="0" smtClean="0"/>
              <a:t>. </a:t>
            </a:r>
            <a:r>
              <a:rPr lang="hr-HR" dirty="0"/>
              <a:t>obnašati izvršnu </a:t>
            </a:r>
            <a:r>
              <a:rPr lang="hr-HR" dirty="0" smtClean="0"/>
              <a:t>vlast / zakonodavnu vlast / sudbenu vlast </a:t>
            </a:r>
            <a:r>
              <a:rPr lang="hr-HR" dirty="0" smtClean="0"/>
              <a:t>= </a:t>
            </a:r>
            <a:r>
              <a:rPr lang="hr-HR" dirty="0" smtClean="0"/>
              <a:t>__________________________________________</a:t>
            </a:r>
            <a:endParaRPr lang="hr-HR" dirty="0"/>
          </a:p>
          <a:p>
            <a:r>
              <a:rPr lang="hr-HR" dirty="0"/>
              <a:t>5</a:t>
            </a:r>
            <a:r>
              <a:rPr lang="hr-HR" dirty="0" smtClean="0"/>
              <a:t>. </a:t>
            </a:r>
            <a:r>
              <a:rPr lang="hr-HR" dirty="0"/>
              <a:t>podjela vlasti = </a:t>
            </a:r>
            <a:r>
              <a:rPr lang="hr-HR" dirty="0" smtClean="0"/>
              <a:t>_____________________________________________________________________________</a:t>
            </a:r>
            <a:endParaRPr lang="hr-HR" dirty="0"/>
          </a:p>
          <a:p>
            <a:r>
              <a:rPr lang="hr-HR" dirty="0"/>
              <a:t>6</a:t>
            </a:r>
            <a:r>
              <a:rPr lang="hr-HR" dirty="0" smtClean="0"/>
              <a:t>. </a:t>
            </a:r>
            <a:r>
              <a:rPr lang="hr-HR" dirty="0"/>
              <a:t>ovlasti zakonodavnog tijela </a:t>
            </a:r>
            <a:r>
              <a:rPr lang="hr-HR" dirty="0" smtClean="0"/>
              <a:t>= </a:t>
            </a:r>
            <a:r>
              <a:rPr lang="hr-HR" dirty="0" smtClean="0"/>
              <a:t>__________________________________________________________________</a:t>
            </a:r>
            <a:endParaRPr lang="hr-HR" dirty="0"/>
          </a:p>
          <a:p>
            <a:r>
              <a:rPr lang="hr-HR" dirty="0"/>
              <a:t>7</a:t>
            </a:r>
            <a:r>
              <a:rPr lang="hr-HR" dirty="0" smtClean="0"/>
              <a:t>. </a:t>
            </a:r>
            <a:r>
              <a:rPr lang="hr-HR" dirty="0"/>
              <a:t>imenovanje </a:t>
            </a:r>
            <a:r>
              <a:rPr lang="hr-HR" dirty="0" smtClean="0"/>
              <a:t>sudaca = </a:t>
            </a:r>
            <a:r>
              <a:rPr lang="hr-HR" dirty="0" smtClean="0"/>
              <a:t>________________________________________________________________________</a:t>
            </a:r>
          </a:p>
          <a:p>
            <a:r>
              <a:rPr lang="hr-HR" dirty="0" smtClean="0"/>
              <a:t>8. </a:t>
            </a:r>
            <a:r>
              <a:rPr lang="hr-HR" dirty="0" err="1" smtClean="0"/>
              <a:t>precedentno</a:t>
            </a:r>
            <a:r>
              <a:rPr lang="hr-HR" dirty="0" smtClean="0"/>
              <a:t> pravo (pravo koje se temelji na sudskim presudama) = ____________________________________</a:t>
            </a:r>
          </a:p>
          <a:p>
            <a:r>
              <a:rPr lang="hr-HR" dirty="0" smtClean="0"/>
              <a:t>9. biti nadležan za nešto = _______________________________________________________________________</a:t>
            </a:r>
          </a:p>
          <a:p>
            <a:r>
              <a:rPr lang="hr-HR" dirty="0" smtClean="0"/>
              <a:t>10. uzajamna kontrola moći triju grana državne vlasti = ________________________________________________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70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err="1" smtClean="0"/>
              <a:t>Exercise</a:t>
            </a:r>
            <a:r>
              <a:rPr lang="hr-HR" sz="3200" b="1" dirty="0" smtClean="0"/>
              <a:t> III </a:t>
            </a: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i="1" dirty="0" err="1" smtClean="0"/>
              <a:t>Translate</a:t>
            </a:r>
            <a:r>
              <a:rPr lang="hr-HR" sz="3200" i="1" dirty="0" smtClean="0"/>
              <a:t> the </a:t>
            </a:r>
            <a:r>
              <a:rPr lang="hr-HR" sz="3200" i="1" dirty="0" err="1" smtClean="0"/>
              <a:t>following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sentences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into</a:t>
            </a:r>
            <a:r>
              <a:rPr lang="hr-HR" sz="3200" i="1" dirty="0" smtClean="0"/>
              <a:t> Croatian.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955" y="1637607"/>
            <a:ext cx="10590415" cy="4231487"/>
          </a:xfrm>
        </p:spPr>
        <p:txBody>
          <a:bodyPr>
            <a:normAutofit lnSpcReduction="10000"/>
          </a:bodyPr>
          <a:lstStyle/>
          <a:p>
            <a:endParaRPr lang="hr-HR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r-HR" sz="2400" dirty="0">
                <a:solidFill>
                  <a:schemeClr val="tx1"/>
                </a:solidFill>
              </a:rPr>
              <a:t>1</a:t>
            </a:r>
            <a:r>
              <a:rPr lang="hr-HR" sz="2400" dirty="0" smtClean="0">
                <a:solidFill>
                  <a:schemeClr val="tx1"/>
                </a:solidFill>
              </a:rPr>
              <a:t>. </a:t>
            </a:r>
            <a:r>
              <a:rPr lang="hr-HR" sz="2400" i="1" dirty="0">
                <a:solidFill>
                  <a:schemeClr val="tx1"/>
                </a:solidFill>
              </a:rPr>
              <a:t>The </a:t>
            </a:r>
            <a:r>
              <a:rPr lang="hr-HR" sz="2400" i="1" dirty="0" err="1">
                <a:solidFill>
                  <a:schemeClr val="tx1"/>
                </a:solidFill>
              </a:rPr>
              <a:t>Law</a:t>
            </a:r>
            <a:r>
              <a:rPr lang="hr-HR" sz="2400" i="1" dirty="0">
                <a:solidFill>
                  <a:schemeClr val="tx1"/>
                </a:solidFill>
              </a:rPr>
              <a:t> </a:t>
            </a:r>
            <a:r>
              <a:rPr lang="hr-HR" sz="2400" i="1" dirty="0" err="1">
                <a:solidFill>
                  <a:schemeClr val="tx1"/>
                </a:solidFill>
              </a:rPr>
              <a:t>of</a:t>
            </a:r>
            <a:r>
              <a:rPr lang="hr-HR" sz="2400" i="1" dirty="0">
                <a:solidFill>
                  <a:schemeClr val="tx1"/>
                </a:solidFill>
              </a:rPr>
              <a:t> the </a:t>
            </a:r>
            <a:r>
              <a:rPr lang="hr-HR" sz="2400" i="1" dirty="0" err="1">
                <a:solidFill>
                  <a:schemeClr val="tx1"/>
                </a:solidFill>
              </a:rPr>
              <a:t>Twelve</a:t>
            </a:r>
            <a:r>
              <a:rPr lang="hr-HR" sz="2400" i="1" dirty="0">
                <a:solidFill>
                  <a:schemeClr val="tx1"/>
                </a:solidFill>
              </a:rPr>
              <a:t> </a:t>
            </a:r>
            <a:r>
              <a:rPr lang="hr-HR" sz="2400" i="1" dirty="0" err="1">
                <a:solidFill>
                  <a:schemeClr val="tx1"/>
                </a:solidFill>
              </a:rPr>
              <a:t>Tables</a:t>
            </a:r>
            <a:r>
              <a:rPr lang="hr-HR" sz="2400" i="1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was</a:t>
            </a:r>
            <a:r>
              <a:rPr lang="hr-HR" sz="2400" dirty="0">
                <a:solidFill>
                  <a:schemeClr val="tx1"/>
                </a:solidFill>
              </a:rPr>
              <a:t> a </a:t>
            </a:r>
            <a:r>
              <a:rPr lang="hr-HR" sz="2400" dirty="0" err="1">
                <a:solidFill>
                  <a:schemeClr val="tx1"/>
                </a:solidFill>
              </a:rPr>
              <a:t>collection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of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basic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rules</a:t>
            </a:r>
            <a:r>
              <a:rPr lang="hr-HR" sz="2400" dirty="0">
                <a:solidFill>
                  <a:schemeClr val="tx1"/>
                </a:solidFill>
              </a:rPr>
              <a:t>, </a:t>
            </a:r>
            <a:r>
              <a:rPr lang="hr-HR" sz="2400" dirty="0" err="1">
                <a:solidFill>
                  <a:schemeClr val="tx1"/>
                </a:solidFill>
              </a:rPr>
              <a:t>rather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than</a:t>
            </a:r>
            <a:r>
              <a:rPr lang="hr-HR" sz="2400" dirty="0">
                <a:solidFill>
                  <a:schemeClr val="tx1"/>
                </a:solidFill>
              </a:rPr>
              <a:t> a </a:t>
            </a:r>
            <a:r>
              <a:rPr lang="hr-HR" sz="2400" dirty="0" err="1">
                <a:solidFill>
                  <a:schemeClr val="tx1"/>
                </a:solidFill>
              </a:rPr>
              <a:t>comprehensive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piece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of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legislation</a:t>
            </a:r>
            <a:r>
              <a:rPr lang="hr-HR" sz="2400" dirty="0">
                <a:solidFill>
                  <a:schemeClr val="tx1"/>
                </a:solidFill>
              </a:rPr>
              <a:t>.</a:t>
            </a:r>
          </a:p>
          <a:p>
            <a:r>
              <a:rPr lang="hr-HR" sz="2400" dirty="0">
                <a:solidFill>
                  <a:schemeClr val="tx1"/>
                </a:solidFill>
              </a:rPr>
              <a:t>2</a:t>
            </a:r>
            <a:r>
              <a:rPr lang="hr-HR" sz="2400" dirty="0" smtClean="0">
                <a:solidFill>
                  <a:schemeClr val="tx1"/>
                </a:solidFill>
              </a:rPr>
              <a:t>. </a:t>
            </a:r>
            <a:r>
              <a:rPr lang="hr-HR" sz="2400" dirty="0" smtClean="0">
                <a:solidFill>
                  <a:schemeClr val="tx1"/>
                </a:solidFill>
              </a:rPr>
              <a:t>A </a:t>
            </a:r>
            <a:r>
              <a:rPr lang="hr-HR" sz="2400" dirty="0">
                <a:solidFill>
                  <a:schemeClr val="tx1"/>
                </a:solidFill>
              </a:rPr>
              <a:t>system </a:t>
            </a:r>
            <a:r>
              <a:rPr lang="hr-HR" sz="2400" dirty="0" err="1">
                <a:solidFill>
                  <a:schemeClr val="tx1"/>
                </a:solidFill>
              </a:rPr>
              <a:t>of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courts</a:t>
            </a:r>
            <a:r>
              <a:rPr lang="hr-HR" sz="2400" dirty="0">
                <a:solidFill>
                  <a:schemeClr val="tx1"/>
                </a:solidFill>
              </a:rPr>
              <a:t> to </a:t>
            </a:r>
            <a:r>
              <a:rPr lang="hr-HR" sz="2400" dirty="0" err="1">
                <a:solidFill>
                  <a:schemeClr val="tx1"/>
                </a:solidFill>
              </a:rPr>
              <a:t>determine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what</a:t>
            </a:r>
            <a:r>
              <a:rPr lang="hr-HR" sz="2400" dirty="0">
                <a:solidFill>
                  <a:schemeClr val="tx1"/>
                </a:solidFill>
              </a:rPr>
              <a:t> the </a:t>
            </a:r>
            <a:r>
              <a:rPr lang="hr-HR" sz="2400" dirty="0" err="1">
                <a:solidFill>
                  <a:schemeClr val="tx1"/>
                </a:solidFill>
              </a:rPr>
              <a:t>rules</a:t>
            </a:r>
            <a:r>
              <a:rPr lang="hr-HR" sz="2400" dirty="0">
                <a:solidFill>
                  <a:schemeClr val="tx1"/>
                </a:solidFill>
              </a:rPr>
              <a:t> are, </a:t>
            </a:r>
            <a:r>
              <a:rPr lang="hr-HR" sz="2400" dirty="0" err="1">
                <a:solidFill>
                  <a:schemeClr val="tx1"/>
                </a:solidFill>
              </a:rPr>
              <a:t>whether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they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have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been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broken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and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what</a:t>
            </a:r>
            <a:r>
              <a:rPr lang="hr-HR" sz="2400" dirty="0">
                <a:solidFill>
                  <a:schemeClr val="tx1"/>
                </a:solidFill>
              </a:rPr>
              <a:t> the </a:t>
            </a:r>
            <a:r>
              <a:rPr lang="hr-HR" sz="2400" dirty="0" err="1" smtClean="0">
                <a:solidFill>
                  <a:schemeClr val="tx1"/>
                </a:solidFill>
              </a:rPr>
              <a:t>appropriate</a:t>
            </a:r>
            <a:r>
              <a:rPr lang="hr-HR" sz="2400" dirty="0" smtClean="0">
                <a:solidFill>
                  <a:schemeClr val="tx1"/>
                </a:solidFill>
              </a:rPr>
              <a:t> </a:t>
            </a:r>
            <a:r>
              <a:rPr lang="hr-HR" sz="2400" dirty="0" err="1" smtClean="0">
                <a:solidFill>
                  <a:schemeClr val="tx1"/>
                </a:solidFill>
              </a:rPr>
              <a:t>sanction</a:t>
            </a:r>
            <a:r>
              <a:rPr lang="hr-HR" sz="2400" dirty="0" smtClean="0">
                <a:solidFill>
                  <a:schemeClr val="tx1"/>
                </a:solidFill>
              </a:rPr>
              <a:t> </a:t>
            </a:r>
            <a:r>
              <a:rPr lang="hr-HR" sz="2400" dirty="0" err="1" smtClean="0">
                <a:solidFill>
                  <a:schemeClr val="tx1"/>
                </a:solidFill>
              </a:rPr>
              <a:t>is</a:t>
            </a:r>
            <a:r>
              <a:rPr lang="hr-HR" sz="2400" dirty="0" smtClean="0">
                <a:solidFill>
                  <a:schemeClr val="tx1"/>
                </a:solidFill>
              </a:rPr>
              <a:t>, are </a:t>
            </a:r>
            <a:r>
              <a:rPr lang="hr-HR" sz="2400" dirty="0">
                <a:solidFill>
                  <a:schemeClr val="tx1"/>
                </a:solidFill>
              </a:rPr>
              <a:t>a </a:t>
            </a:r>
            <a:r>
              <a:rPr lang="hr-HR" sz="2400" dirty="0" err="1">
                <a:solidFill>
                  <a:schemeClr val="tx1"/>
                </a:solidFill>
              </a:rPr>
              <a:t>necessary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smtClean="0">
                <a:solidFill>
                  <a:schemeClr val="tx1"/>
                </a:solidFill>
              </a:rPr>
              <a:t>element </a:t>
            </a:r>
            <a:r>
              <a:rPr lang="hr-HR" sz="2400" dirty="0" err="1">
                <a:solidFill>
                  <a:schemeClr val="tx1"/>
                </a:solidFill>
              </a:rPr>
              <a:t>of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every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legal</a:t>
            </a:r>
            <a:r>
              <a:rPr lang="hr-HR" sz="2400" dirty="0">
                <a:solidFill>
                  <a:schemeClr val="tx1"/>
                </a:solidFill>
              </a:rPr>
              <a:t> system.</a:t>
            </a:r>
          </a:p>
          <a:p>
            <a:r>
              <a:rPr lang="hr-HR" sz="2400" dirty="0">
                <a:solidFill>
                  <a:schemeClr val="tx1"/>
                </a:solidFill>
              </a:rPr>
              <a:t>3</a:t>
            </a:r>
            <a:r>
              <a:rPr lang="hr-HR" sz="2400" dirty="0" smtClean="0">
                <a:solidFill>
                  <a:schemeClr val="tx1"/>
                </a:solidFill>
              </a:rPr>
              <a:t>. </a:t>
            </a:r>
            <a:r>
              <a:rPr lang="hr-HR" sz="2400" dirty="0" err="1">
                <a:solidFill>
                  <a:schemeClr val="tx1"/>
                </a:solidFill>
              </a:rPr>
              <a:t>Legislatures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can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be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unicameral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or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bicameral</a:t>
            </a:r>
            <a:r>
              <a:rPr lang="hr-HR" sz="2400" dirty="0">
                <a:solidFill>
                  <a:schemeClr val="tx1"/>
                </a:solidFill>
              </a:rPr>
              <a:t>, </a:t>
            </a:r>
            <a:r>
              <a:rPr lang="hr-HR" sz="2400" dirty="0" err="1">
                <a:solidFill>
                  <a:schemeClr val="tx1"/>
                </a:solidFill>
              </a:rPr>
              <a:t>i.e</a:t>
            </a:r>
            <a:r>
              <a:rPr lang="hr-HR" sz="2400" dirty="0">
                <a:solidFill>
                  <a:schemeClr val="tx1"/>
                </a:solidFill>
              </a:rPr>
              <a:t>. </a:t>
            </a:r>
            <a:r>
              <a:rPr lang="hr-HR" sz="2400" dirty="0" err="1">
                <a:solidFill>
                  <a:schemeClr val="tx1"/>
                </a:solidFill>
              </a:rPr>
              <a:t>consist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of</a:t>
            </a:r>
            <a:r>
              <a:rPr lang="hr-HR" sz="2400" dirty="0">
                <a:solidFill>
                  <a:schemeClr val="tx1"/>
                </a:solidFill>
              </a:rPr>
              <a:t> one </a:t>
            </a:r>
            <a:r>
              <a:rPr lang="hr-HR" sz="2400" dirty="0" err="1">
                <a:solidFill>
                  <a:schemeClr val="tx1"/>
                </a:solidFill>
              </a:rPr>
              <a:t>or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two</a:t>
            </a:r>
            <a:r>
              <a:rPr lang="hr-HR" sz="2400" dirty="0">
                <a:solidFill>
                  <a:schemeClr val="tx1"/>
                </a:solidFill>
              </a:rPr>
              <a:t> legislative </a:t>
            </a:r>
            <a:r>
              <a:rPr lang="hr-HR" sz="2400" dirty="0" err="1">
                <a:solidFill>
                  <a:schemeClr val="tx1"/>
                </a:solidFill>
              </a:rPr>
              <a:t>chambers</a:t>
            </a:r>
            <a:r>
              <a:rPr lang="hr-HR" sz="2400" dirty="0">
                <a:solidFill>
                  <a:schemeClr val="tx1"/>
                </a:solidFill>
              </a:rPr>
              <a:t>. </a:t>
            </a:r>
          </a:p>
          <a:p>
            <a:r>
              <a:rPr lang="hr-HR" sz="2400" dirty="0">
                <a:solidFill>
                  <a:schemeClr val="tx1"/>
                </a:solidFill>
              </a:rPr>
              <a:t>4</a:t>
            </a:r>
            <a:r>
              <a:rPr lang="hr-HR" sz="2400" dirty="0" smtClean="0">
                <a:solidFill>
                  <a:schemeClr val="tx1"/>
                </a:solidFill>
              </a:rPr>
              <a:t>. </a:t>
            </a:r>
            <a:r>
              <a:rPr lang="hr-HR" sz="2400" dirty="0">
                <a:solidFill>
                  <a:schemeClr val="tx1"/>
                </a:solidFill>
              </a:rPr>
              <a:t>The legislative </a:t>
            </a:r>
            <a:r>
              <a:rPr lang="hr-HR" sz="2400" dirty="0" err="1">
                <a:solidFill>
                  <a:schemeClr val="tx1"/>
                </a:solidFill>
              </a:rPr>
              <a:t>body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enacts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laws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that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all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citizens</a:t>
            </a:r>
            <a:r>
              <a:rPr lang="hr-HR" sz="2400" dirty="0">
                <a:solidFill>
                  <a:schemeClr val="tx1"/>
                </a:solidFill>
              </a:rPr>
              <a:t> must </a:t>
            </a:r>
            <a:r>
              <a:rPr lang="hr-HR" sz="2400" dirty="0" err="1">
                <a:solidFill>
                  <a:schemeClr val="tx1"/>
                </a:solidFill>
              </a:rPr>
              <a:t>act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in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accordance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with</a:t>
            </a:r>
            <a:r>
              <a:rPr lang="hr-HR" sz="2400" dirty="0">
                <a:solidFill>
                  <a:schemeClr val="tx1"/>
                </a:solidFill>
              </a:rPr>
              <a:t>.</a:t>
            </a:r>
          </a:p>
          <a:p>
            <a:r>
              <a:rPr lang="hr-HR" sz="2400" dirty="0">
                <a:solidFill>
                  <a:schemeClr val="tx1"/>
                </a:solidFill>
              </a:rPr>
              <a:t>5</a:t>
            </a:r>
            <a:r>
              <a:rPr lang="hr-HR" sz="2400" dirty="0" smtClean="0">
                <a:solidFill>
                  <a:schemeClr val="tx1"/>
                </a:solidFill>
              </a:rPr>
              <a:t>. </a:t>
            </a:r>
            <a:r>
              <a:rPr lang="hr-HR" sz="2400" dirty="0" err="1">
                <a:solidFill>
                  <a:schemeClr val="tx1"/>
                </a:solidFill>
              </a:rPr>
              <a:t>Judges</a:t>
            </a:r>
            <a:r>
              <a:rPr lang="hr-HR" sz="2400" dirty="0">
                <a:solidFill>
                  <a:schemeClr val="tx1"/>
                </a:solidFill>
              </a:rPr>
              <a:t> are </a:t>
            </a:r>
            <a:r>
              <a:rPr lang="hr-HR" sz="2400" dirty="0" err="1">
                <a:solidFill>
                  <a:schemeClr val="tx1"/>
                </a:solidFill>
              </a:rPr>
              <a:t>often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prohibited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from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engaging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in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political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 smtClean="0">
                <a:solidFill>
                  <a:schemeClr val="tx1"/>
                </a:solidFill>
              </a:rPr>
              <a:t>activity</a:t>
            </a:r>
            <a:r>
              <a:rPr lang="hr-HR" sz="2400" dirty="0" smtClean="0">
                <a:solidFill>
                  <a:schemeClr val="tx1"/>
                </a:solidFill>
              </a:rPr>
              <a:t> </a:t>
            </a:r>
            <a:r>
              <a:rPr lang="hr-HR" sz="2400" dirty="0">
                <a:solidFill>
                  <a:schemeClr val="tx1"/>
                </a:solidFill>
              </a:rPr>
              <a:t>as </a:t>
            </a:r>
            <a:r>
              <a:rPr lang="hr-HR" sz="2400" dirty="0" err="1">
                <a:solidFill>
                  <a:schemeClr val="tx1"/>
                </a:solidFill>
              </a:rPr>
              <a:t>their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 smtClean="0">
                <a:solidFill>
                  <a:schemeClr val="tx1"/>
                </a:solidFill>
              </a:rPr>
              <a:t>impartiality</a:t>
            </a:r>
            <a:r>
              <a:rPr lang="hr-HR" sz="2400" dirty="0" smtClean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in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adjudication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is</a:t>
            </a:r>
            <a:r>
              <a:rPr lang="hr-HR" sz="2400" dirty="0">
                <a:solidFill>
                  <a:schemeClr val="tx1"/>
                </a:solidFill>
              </a:rPr>
              <a:t> a </a:t>
            </a:r>
            <a:r>
              <a:rPr lang="hr-HR" sz="2400" dirty="0" err="1">
                <a:solidFill>
                  <a:schemeClr val="tx1"/>
                </a:solidFill>
              </a:rPr>
              <a:t>prerequisite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smtClean="0">
                <a:solidFill>
                  <a:schemeClr val="tx1"/>
                </a:solidFill>
              </a:rPr>
              <a:t>for </a:t>
            </a:r>
            <a:r>
              <a:rPr lang="hr-HR" sz="2400" dirty="0">
                <a:solidFill>
                  <a:schemeClr val="tx1"/>
                </a:solidFill>
              </a:rPr>
              <a:t>fair </a:t>
            </a:r>
            <a:r>
              <a:rPr lang="hr-HR" sz="2400" dirty="0" err="1">
                <a:solidFill>
                  <a:schemeClr val="tx1"/>
                </a:solidFill>
              </a:rPr>
              <a:t>and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consistent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application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of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 err="1">
                <a:solidFill>
                  <a:schemeClr val="tx1"/>
                </a:solidFill>
              </a:rPr>
              <a:t>law</a:t>
            </a:r>
            <a:r>
              <a:rPr lang="hr-HR" sz="2400" dirty="0">
                <a:solidFill>
                  <a:schemeClr val="tx1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708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err="1" smtClean="0"/>
              <a:t>Exercise</a:t>
            </a:r>
            <a:r>
              <a:rPr lang="hr-HR" sz="3200" b="1" dirty="0" smtClean="0"/>
              <a:t> IV </a:t>
            </a: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i="1" dirty="0" err="1" smtClean="0"/>
              <a:t>Complete</a:t>
            </a:r>
            <a:r>
              <a:rPr lang="hr-HR" sz="3200" i="1" dirty="0" smtClean="0"/>
              <a:t> the </a:t>
            </a:r>
            <a:r>
              <a:rPr lang="hr-HR" sz="3200" i="1" dirty="0" err="1" smtClean="0"/>
              <a:t>following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statements</a:t>
            </a:r>
            <a:r>
              <a:rPr lang="hr-HR" sz="3200" i="1" dirty="0" smtClean="0"/>
              <a:t>.</a:t>
            </a:r>
            <a:br>
              <a:rPr lang="hr-HR" sz="3200" i="1" dirty="0" smtClean="0"/>
            </a:b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737360"/>
            <a:ext cx="11477897" cy="4724400"/>
          </a:xfrm>
        </p:spPr>
        <p:txBody>
          <a:bodyPr>
            <a:normAutofit/>
          </a:bodyPr>
          <a:lstStyle/>
          <a:p>
            <a:r>
              <a:rPr lang="hr-HR" sz="2400" dirty="0"/>
              <a:t>1</a:t>
            </a:r>
            <a:r>
              <a:rPr lang="hr-HR" sz="2400" dirty="0" smtClean="0"/>
              <a:t>. </a:t>
            </a:r>
            <a:r>
              <a:rPr lang="hr-HR" sz="2400" dirty="0" err="1"/>
              <a:t>Common</a:t>
            </a:r>
            <a:r>
              <a:rPr lang="hr-HR" sz="2400" dirty="0"/>
              <a:t> </a:t>
            </a:r>
            <a:r>
              <a:rPr lang="hr-HR" sz="2400" dirty="0" err="1"/>
              <a:t>law</a:t>
            </a:r>
            <a:r>
              <a:rPr lang="hr-HR" sz="2400" dirty="0"/>
              <a:t> </a:t>
            </a:r>
            <a:r>
              <a:rPr lang="hr-HR" sz="2400" dirty="0" err="1"/>
              <a:t>is</a:t>
            </a:r>
            <a:r>
              <a:rPr lang="hr-HR" sz="2400" dirty="0"/>
              <a:t> </a:t>
            </a:r>
            <a:r>
              <a:rPr lang="hr-HR" sz="2400" dirty="0" err="1"/>
              <a:t>based</a:t>
            </a:r>
            <a:r>
              <a:rPr lang="hr-HR" sz="2400" dirty="0"/>
              <a:t> on </a:t>
            </a:r>
            <a:r>
              <a:rPr lang="hr-HR" sz="2400" dirty="0" smtClean="0"/>
              <a:t>_________________ </a:t>
            </a:r>
            <a:r>
              <a:rPr lang="hr-HR" sz="2400" dirty="0" err="1"/>
              <a:t>and</a:t>
            </a:r>
            <a:r>
              <a:rPr lang="hr-HR" sz="2400" dirty="0"/>
              <a:t> </a:t>
            </a:r>
            <a:r>
              <a:rPr lang="hr-HR" sz="2400" dirty="0" err="1"/>
              <a:t>created</a:t>
            </a:r>
            <a:r>
              <a:rPr lang="hr-HR" sz="2400" dirty="0"/>
              <a:t> </a:t>
            </a:r>
            <a:r>
              <a:rPr lang="hr-HR" sz="2400" dirty="0" err="1"/>
              <a:t>by</a:t>
            </a:r>
            <a:r>
              <a:rPr lang="hr-HR" sz="2400" dirty="0"/>
              <a:t> </a:t>
            </a:r>
            <a:r>
              <a:rPr lang="hr-HR" sz="2400" dirty="0" smtClean="0"/>
              <a:t>_________________, </a:t>
            </a:r>
            <a:r>
              <a:rPr lang="hr-HR" sz="2400" dirty="0" err="1"/>
              <a:t>whereas</a:t>
            </a:r>
            <a:r>
              <a:rPr lang="hr-HR" sz="2400" dirty="0"/>
              <a:t> civil </a:t>
            </a:r>
            <a:r>
              <a:rPr lang="hr-HR" sz="2400" dirty="0" err="1" smtClean="0"/>
              <a:t>law</a:t>
            </a:r>
            <a:r>
              <a:rPr lang="hr-HR" sz="2400" dirty="0" smtClean="0"/>
              <a:t> </a:t>
            </a:r>
            <a:r>
              <a:rPr lang="hr-HR" sz="2400" dirty="0" err="1"/>
              <a:t>relies</a:t>
            </a:r>
            <a:r>
              <a:rPr lang="hr-HR" sz="2400" dirty="0"/>
              <a:t> </a:t>
            </a:r>
            <a:r>
              <a:rPr lang="hr-HR" sz="2400" dirty="0" err="1"/>
              <a:t>much</a:t>
            </a:r>
            <a:r>
              <a:rPr lang="hr-HR" sz="2400" dirty="0"/>
              <a:t> </a:t>
            </a:r>
            <a:r>
              <a:rPr lang="hr-HR" sz="2400" dirty="0" smtClean="0"/>
              <a:t>more </a:t>
            </a:r>
            <a:r>
              <a:rPr lang="hr-HR" sz="2400" dirty="0"/>
              <a:t>on </a:t>
            </a:r>
            <a:r>
              <a:rPr lang="hr-HR" sz="2400" dirty="0" smtClean="0"/>
              <a:t>______________ </a:t>
            </a:r>
            <a:r>
              <a:rPr lang="hr-HR" sz="2400" dirty="0" err="1"/>
              <a:t>and</a:t>
            </a:r>
            <a:r>
              <a:rPr lang="hr-HR" sz="2400" dirty="0"/>
              <a:t> on </a:t>
            </a:r>
            <a:r>
              <a:rPr lang="hr-HR" sz="2400" dirty="0" err="1"/>
              <a:t>theory</a:t>
            </a:r>
            <a:r>
              <a:rPr lang="hr-HR" sz="2400" dirty="0"/>
              <a:t>.</a:t>
            </a:r>
          </a:p>
          <a:p>
            <a:r>
              <a:rPr lang="hr-HR" sz="2400" dirty="0"/>
              <a:t>3</a:t>
            </a:r>
            <a:r>
              <a:rPr lang="hr-HR" sz="2400" dirty="0" smtClean="0"/>
              <a:t>. </a:t>
            </a:r>
            <a:r>
              <a:rPr lang="hr-HR" sz="2400" dirty="0" err="1"/>
              <a:t>Law</a:t>
            </a:r>
            <a:r>
              <a:rPr lang="hr-HR" sz="2400" dirty="0"/>
              <a:t> </a:t>
            </a:r>
            <a:r>
              <a:rPr lang="hr-HR" sz="2400" dirty="0" err="1"/>
              <a:t>results</a:t>
            </a:r>
            <a:r>
              <a:rPr lang="hr-HR" sz="2400" dirty="0"/>
              <a:t> </a:t>
            </a:r>
            <a:r>
              <a:rPr lang="hr-HR" sz="2400" dirty="0" err="1"/>
              <a:t>from</a:t>
            </a:r>
            <a:r>
              <a:rPr lang="hr-HR" sz="2400" dirty="0"/>
              <a:t> </a:t>
            </a:r>
            <a:r>
              <a:rPr lang="hr-HR" sz="2400" dirty="0" err="1"/>
              <a:t>such</a:t>
            </a:r>
            <a:r>
              <a:rPr lang="hr-HR" sz="2400" dirty="0"/>
              <a:t> </a:t>
            </a:r>
            <a:r>
              <a:rPr lang="hr-HR" sz="2400" dirty="0" err="1"/>
              <a:t>sources</a:t>
            </a:r>
            <a:r>
              <a:rPr lang="hr-HR" sz="2400" dirty="0"/>
              <a:t> as </a:t>
            </a:r>
            <a:r>
              <a:rPr lang="hr-HR" sz="2400" dirty="0" smtClean="0"/>
              <a:t>__________________, </a:t>
            </a:r>
            <a:r>
              <a:rPr lang="hr-HR" sz="2400" dirty="0" err="1"/>
              <a:t>customs</a:t>
            </a:r>
            <a:r>
              <a:rPr lang="hr-HR" sz="2400" dirty="0"/>
              <a:t>, </a:t>
            </a:r>
            <a:r>
              <a:rPr lang="hr-HR" sz="2400" dirty="0" smtClean="0"/>
              <a:t>______________ ____________, </a:t>
            </a:r>
            <a:r>
              <a:rPr lang="hr-HR" sz="2400" dirty="0" err="1"/>
              <a:t>generally</a:t>
            </a:r>
            <a:r>
              <a:rPr lang="hr-HR" sz="2400" dirty="0"/>
              <a:t> </a:t>
            </a:r>
            <a:r>
              <a:rPr lang="hr-HR" sz="2400" dirty="0" err="1"/>
              <a:t>accepted</a:t>
            </a:r>
            <a:r>
              <a:rPr lang="hr-HR" sz="2400" dirty="0"/>
              <a:t> </a:t>
            </a:r>
            <a:r>
              <a:rPr lang="hr-HR" sz="2400" dirty="0" err="1"/>
              <a:t>legal</a:t>
            </a:r>
            <a:r>
              <a:rPr lang="hr-HR" sz="2400" dirty="0"/>
              <a:t> </a:t>
            </a:r>
            <a:r>
              <a:rPr lang="hr-HR" sz="2400" dirty="0" err="1"/>
              <a:t>principles</a:t>
            </a:r>
            <a:r>
              <a:rPr lang="hr-HR" sz="2400" dirty="0"/>
              <a:t>, the </a:t>
            </a:r>
            <a:r>
              <a:rPr lang="hr-HR" sz="2400" dirty="0" err="1"/>
              <a:t>opinions</a:t>
            </a:r>
            <a:r>
              <a:rPr lang="hr-HR" sz="2400" dirty="0"/>
              <a:t> </a:t>
            </a:r>
            <a:r>
              <a:rPr lang="hr-HR" sz="2400" dirty="0" err="1"/>
              <a:t>of</a:t>
            </a:r>
            <a:r>
              <a:rPr lang="hr-HR" sz="2400" dirty="0"/>
              <a:t> </a:t>
            </a:r>
            <a:r>
              <a:rPr lang="hr-HR" sz="2400" dirty="0" smtClean="0"/>
              <a:t>_______________ </a:t>
            </a:r>
            <a:r>
              <a:rPr lang="hr-HR" sz="2400" dirty="0" err="1"/>
              <a:t>etc</a:t>
            </a:r>
            <a:r>
              <a:rPr lang="hr-HR" sz="2400" dirty="0"/>
              <a:t>.</a:t>
            </a:r>
          </a:p>
          <a:p>
            <a:r>
              <a:rPr lang="hr-HR" sz="2400" dirty="0"/>
              <a:t>4</a:t>
            </a:r>
            <a:r>
              <a:rPr lang="hr-HR" sz="2400" dirty="0" smtClean="0"/>
              <a:t>. </a:t>
            </a:r>
            <a:r>
              <a:rPr lang="hr-HR" sz="2400" dirty="0"/>
              <a:t>The system </a:t>
            </a:r>
            <a:r>
              <a:rPr lang="hr-HR" sz="2400" dirty="0" err="1"/>
              <a:t>of</a:t>
            </a:r>
            <a:r>
              <a:rPr lang="hr-HR" sz="2400" dirty="0"/>
              <a:t> </a:t>
            </a:r>
            <a:r>
              <a:rPr lang="hr-HR" sz="2400" dirty="0" err="1"/>
              <a:t>codified</a:t>
            </a:r>
            <a:r>
              <a:rPr lang="hr-HR" sz="2400" dirty="0"/>
              <a:t> </a:t>
            </a:r>
            <a:r>
              <a:rPr lang="hr-HR" sz="2400" dirty="0" err="1"/>
              <a:t>law</a:t>
            </a:r>
            <a:r>
              <a:rPr lang="hr-HR" sz="2400" dirty="0"/>
              <a:t> </a:t>
            </a:r>
            <a:r>
              <a:rPr lang="hr-HR" sz="2400" dirty="0" err="1"/>
              <a:t>that</a:t>
            </a:r>
            <a:r>
              <a:rPr lang="hr-HR" sz="2400" dirty="0"/>
              <a:t> </a:t>
            </a:r>
            <a:r>
              <a:rPr lang="hr-HR" sz="2400" dirty="0" err="1"/>
              <a:t>prevails</a:t>
            </a:r>
            <a:r>
              <a:rPr lang="hr-HR" sz="2400" dirty="0"/>
              <a:t> </a:t>
            </a:r>
            <a:r>
              <a:rPr lang="hr-HR" sz="2400" dirty="0" err="1"/>
              <a:t>in</a:t>
            </a:r>
            <a:r>
              <a:rPr lang="hr-HR" sz="2400" dirty="0"/>
              <a:t> </a:t>
            </a:r>
            <a:r>
              <a:rPr lang="hr-HR" sz="2400" dirty="0" err="1"/>
              <a:t>continental</a:t>
            </a:r>
            <a:r>
              <a:rPr lang="hr-HR" sz="2400" dirty="0"/>
              <a:t> Europe, </a:t>
            </a:r>
            <a:r>
              <a:rPr lang="hr-HR" sz="2400" dirty="0" err="1"/>
              <a:t>South</a:t>
            </a:r>
            <a:r>
              <a:rPr lang="hr-HR" sz="2400" dirty="0"/>
              <a:t> America, </a:t>
            </a:r>
            <a:r>
              <a:rPr lang="hr-HR" sz="2400" dirty="0" err="1"/>
              <a:t>and</a:t>
            </a:r>
            <a:r>
              <a:rPr lang="hr-HR" sz="2400" dirty="0"/>
              <a:t> </a:t>
            </a:r>
            <a:r>
              <a:rPr lang="hr-HR" sz="2400" dirty="0" err="1" smtClean="0"/>
              <a:t>elsewhere</a:t>
            </a:r>
            <a:r>
              <a:rPr lang="hr-HR" sz="2400" dirty="0" smtClean="0"/>
              <a:t> </a:t>
            </a:r>
            <a:r>
              <a:rPr lang="hr-HR" sz="2400" dirty="0" err="1"/>
              <a:t>is</a:t>
            </a:r>
            <a:r>
              <a:rPr lang="hr-HR" sz="2400" dirty="0"/>
              <a:t> </a:t>
            </a:r>
            <a:r>
              <a:rPr lang="hr-HR" sz="2400" dirty="0" err="1"/>
              <a:t>known</a:t>
            </a:r>
            <a:r>
              <a:rPr lang="hr-HR" sz="2400" dirty="0"/>
              <a:t> as </a:t>
            </a:r>
            <a:r>
              <a:rPr lang="hr-HR" sz="2400" dirty="0" smtClean="0"/>
              <a:t>___________ ___________.</a:t>
            </a:r>
            <a:endParaRPr lang="hr-HR" sz="2400" dirty="0"/>
          </a:p>
          <a:p>
            <a:r>
              <a:rPr lang="hr-HR" sz="2400" dirty="0"/>
              <a:t>5</a:t>
            </a:r>
            <a:r>
              <a:rPr lang="hr-HR" sz="2400" dirty="0" smtClean="0"/>
              <a:t>. </a:t>
            </a:r>
            <a:r>
              <a:rPr lang="hr-HR" sz="2400" dirty="0" smtClean="0"/>
              <a:t>___________ _________ </a:t>
            </a:r>
            <a:r>
              <a:rPr lang="hr-HR" sz="2400" dirty="0" err="1"/>
              <a:t>is</a:t>
            </a:r>
            <a:r>
              <a:rPr lang="hr-HR" sz="2400" dirty="0"/>
              <a:t> </a:t>
            </a:r>
            <a:r>
              <a:rPr lang="hr-HR" sz="2400" dirty="0" err="1"/>
              <a:t>established</a:t>
            </a:r>
            <a:r>
              <a:rPr lang="hr-HR" sz="2400" dirty="0"/>
              <a:t> </a:t>
            </a:r>
            <a:r>
              <a:rPr lang="hr-HR" sz="2400" dirty="0" err="1"/>
              <a:t>by</a:t>
            </a:r>
            <a:r>
              <a:rPr lang="hr-HR" sz="2400" dirty="0"/>
              <a:t> </a:t>
            </a:r>
            <a:r>
              <a:rPr lang="hr-HR" sz="2400" dirty="0" err="1"/>
              <a:t>precedents</a:t>
            </a:r>
            <a:r>
              <a:rPr lang="hr-HR" sz="2400" dirty="0"/>
              <a:t>.</a:t>
            </a:r>
          </a:p>
          <a:p>
            <a:r>
              <a:rPr lang="hr-HR" sz="2400" dirty="0"/>
              <a:t>6</a:t>
            </a:r>
            <a:r>
              <a:rPr lang="hr-HR" sz="2400" dirty="0" smtClean="0"/>
              <a:t>. </a:t>
            </a:r>
            <a:r>
              <a:rPr lang="hr-HR" sz="2400" dirty="0" err="1"/>
              <a:t>While</a:t>
            </a:r>
            <a:r>
              <a:rPr lang="hr-HR" sz="2400" dirty="0"/>
              <a:t> the </a:t>
            </a:r>
            <a:r>
              <a:rPr lang="hr-HR" sz="2400" dirty="0" err="1"/>
              <a:t>parliaments</a:t>
            </a:r>
            <a:r>
              <a:rPr lang="hr-HR" sz="2400" dirty="0"/>
              <a:t> ______________ the </a:t>
            </a:r>
            <a:r>
              <a:rPr lang="hr-HR" sz="2400" dirty="0" err="1"/>
              <a:t>law</a:t>
            </a:r>
            <a:r>
              <a:rPr lang="hr-HR" sz="2400" dirty="0"/>
              <a:t>, the </a:t>
            </a:r>
            <a:r>
              <a:rPr lang="hr-HR" sz="2400" dirty="0" err="1"/>
              <a:t>Governments</a:t>
            </a:r>
            <a:r>
              <a:rPr lang="hr-HR" sz="2400" dirty="0"/>
              <a:t> __________________ </a:t>
            </a:r>
            <a:r>
              <a:rPr lang="hr-HR" sz="2400" dirty="0" err="1"/>
              <a:t>it</a:t>
            </a:r>
            <a:r>
              <a:rPr lang="hr-HR" sz="2400" dirty="0"/>
              <a:t>, </a:t>
            </a:r>
            <a:r>
              <a:rPr lang="hr-HR" sz="2400" dirty="0" err="1" smtClean="0"/>
              <a:t>and</a:t>
            </a:r>
            <a:r>
              <a:rPr lang="hr-HR" sz="2400" dirty="0" smtClean="0"/>
              <a:t> the </a:t>
            </a:r>
            <a:r>
              <a:rPr lang="hr-HR" sz="2400" dirty="0" err="1"/>
              <a:t>courts</a:t>
            </a:r>
            <a:r>
              <a:rPr lang="hr-HR" sz="2400" dirty="0"/>
              <a:t> _________________ .</a:t>
            </a:r>
          </a:p>
          <a:p>
            <a:r>
              <a:rPr lang="hr-HR" sz="2400" dirty="0"/>
              <a:t>7</a:t>
            </a:r>
            <a:r>
              <a:rPr lang="hr-HR" sz="2400" dirty="0" smtClean="0"/>
              <a:t>. </a:t>
            </a:r>
            <a:r>
              <a:rPr lang="hr-HR" sz="2400" dirty="0"/>
              <a:t>The </a:t>
            </a:r>
            <a:r>
              <a:rPr lang="hr-HR" sz="2400" dirty="0" err="1"/>
              <a:t>highest</a:t>
            </a:r>
            <a:r>
              <a:rPr lang="hr-HR" sz="2400" dirty="0"/>
              <a:t> </a:t>
            </a:r>
            <a:r>
              <a:rPr lang="hr-HR" sz="2400" dirty="0" err="1"/>
              <a:t>executive</a:t>
            </a:r>
            <a:r>
              <a:rPr lang="hr-HR" sz="2400" dirty="0"/>
              <a:t> </a:t>
            </a:r>
            <a:r>
              <a:rPr lang="hr-HR" sz="2400" dirty="0" err="1"/>
              <a:t>body</a:t>
            </a:r>
            <a:r>
              <a:rPr lang="hr-HR" sz="2400" dirty="0"/>
              <a:t> </a:t>
            </a:r>
            <a:r>
              <a:rPr lang="hr-HR" sz="2400" dirty="0" err="1"/>
              <a:t>in</a:t>
            </a:r>
            <a:r>
              <a:rPr lang="hr-HR" sz="2400" dirty="0"/>
              <a:t> </a:t>
            </a:r>
            <a:r>
              <a:rPr lang="hr-HR" sz="2400" dirty="0" err="1"/>
              <a:t>terms</a:t>
            </a:r>
            <a:r>
              <a:rPr lang="hr-HR" sz="2400" dirty="0"/>
              <a:t> </a:t>
            </a:r>
            <a:r>
              <a:rPr lang="hr-HR" sz="2400" dirty="0" err="1"/>
              <a:t>of</a:t>
            </a:r>
            <a:r>
              <a:rPr lang="hr-HR" sz="2400" dirty="0"/>
              <a:t> </a:t>
            </a:r>
            <a:r>
              <a:rPr lang="hr-HR" sz="2400" dirty="0" err="1"/>
              <a:t>power</a:t>
            </a:r>
            <a:r>
              <a:rPr lang="hr-HR" sz="2400" dirty="0"/>
              <a:t> </a:t>
            </a:r>
            <a:r>
              <a:rPr lang="hr-HR" sz="2400" dirty="0" err="1"/>
              <a:t>is</a:t>
            </a:r>
            <a:r>
              <a:rPr lang="hr-HR" sz="2400" dirty="0"/>
              <a:t> </a:t>
            </a:r>
            <a:r>
              <a:rPr lang="hr-HR" sz="2400" dirty="0" err="1"/>
              <a:t>usually</a:t>
            </a:r>
            <a:r>
              <a:rPr lang="hr-HR" sz="2400" dirty="0"/>
              <a:t> a </a:t>
            </a:r>
            <a:r>
              <a:rPr lang="hr-HR" sz="2400" dirty="0" err="1"/>
              <a:t>group</a:t>
            </a:r>
            <a:r>
              <a:rPr lang="hr-HR" sz="2400" dirty="0"/>
              <a:t> </a:t>
            </a:r>
            <a:r>
              <a:rPr lang="hr-HR" sz="2400" dirty="0" err="1"/>
              <a:t>of</a:t>
            </a:r>
            <a:r>
              <a:rPr lang="hr-HR" sz="2400" dirty="0"/>
              <a:t> </a:t>
            </a:r>
            <a:r>
              <a:rPr lang="hr-HR" sz="2400" dirty="0" err="1"/>
              <a:t>persons</a:t>
            </a:r>
            <a:r>
              <a:rPr lang="hr-HR" sz="2400" dirty="0"/>
              <a:t> </a:t>
            </a:r>
            <a:r>
              <a:rPr lang="hr-HR" sz="2400" dirty="0" err="1"/>
              <a:t>known</a:t>
            </a:r>
            <a:r>
              <a:rPr lang="hr-HR" sz="2400" dirty="0"/>
              <a:t> as the ________________________ </a:t>
            </a:r>
            <a:r>
              <a:rPr lang="hr-HR" sz="2400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114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764" y="286604"/>
            <a:ext cx="10656916" cy="1051746"/>
          </a:xfrm>
        </p:spPr>
        <p:txBody>
          <a:bodyPr>
            <a:normAutofit/>
          </a:bodyPr>
          <a:lstStyle/>
          <a:p>
            <a:r>
              <a:rPr lang="hr-HR" sz="3200" b="1" dirty="0" err="1" smtClean="0"/>
              <a:t>Exercise</a:t>
            </a:r>
            <a:r>
              <a:rPr lang="hr-HR" sz="3200" b="1" dirty="0" smtClean="0"/>
              <a:t> </a:t>
            </a:r>
            <a:r>
              <a:rPr lang="hr-HR" sz="3200" b="1" dirty="0" smtClean="0"/>
              <a:t>V </a:t>
            </a:r>
            <a:r>
              <a:rPr lang="hr-HR" sz="3200" i="1" dirty="0" smtClean="0"/>
              <a:t/>
            </a:r>
            <a:br>
              <a:rPr lang="hr-HR" sz="3200" i="1" dirty="0" smtClean="0"/>
            </a:br>
            <a:r>
              <a:rPr lang="hr-HR" sz="3200" i="1" dirty="0" err="1" smtClean="0"/>
              <a:t>Which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legal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term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is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being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defined</a:t>
            </a:r>
            <a:r>
              <a:rPr lang="hr-HR" sz="3200" i="1" dirty="0" smtClean="0"/>
              <a:t>? </a:t>
            </a:r>
            <a:r>
              <a:rPr lang="hr-HR" sz="3200" i="1" dirty="0" err="1" smtClean="0"/>
              <a:t>Supply</a:t>
            </a:r>
            <a:r>
              <a:rPr lang="hr-HR" sz="3200" i="1" dirty="0" smtClean="0"/>
              <a:t> the </a:t>
            </a:r>
            <a:r>
              <a:rPr lang="hr-HR" sz="3200" i="1" dirty="0" err="1" smtClean="0"/>
              <a:t>appropriate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terms</a:t>
            </a:r>
            <a:r>
              <a:rPr lang="hr-HR" sz="3200" i="1" dirty="0" smtClean="0"/>
              <a:t>.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763" y="1845734"/>
            <a:ext cx="11196847" cy="4023360"/>
          </a:xfrm>
        </p:spPr>
        <p:txBody>
          <a:bodyPr>
            <a:noAutofit/>
          </a:bodyPr>
          <a:lstStyle/>
          <a:p>
            <a:r>
              <a:rPr lang="hr-HR" sz="2200" dirty="0"/>
              <a:t>1</a:t>
            </a:r>
            <a:r>
              <a:rPr lang="hr-HR" sz="2200" dirty="0" smtClean="0"/>
              <a:t>. </a:t>
            </a:r>
            <a:r>
              <a:rPr lang="hr-HR" sz="2200" dirty="0"/>
              <a:t>__________________ </a:t>
            </a:r>
            <a:r>
              <a:rPr lang="hr-HR" sz="2200" dirty="0" err="1"/>
              <a:t>is</a:t>
            </a:r>
            <a:r>
              <a:rPr lang="hr-HR" sz="2200" dirty="0"/>
              <a:t> </a:t>
            </a:r>
            <a:r>
              <a:rPr lang="hr-HR" sz="2200" dirty="0" err="1"/>
              <a:t>an</a:t>
            </a:r>
            <a:r>
              <a:rPr lang="hr-HR" sz="2200" dirty="0"/>
              <a:t> </a:t>
            </a:r>
            <a:r>
              <a:rPr lang="hr-HR" sz="2200" dirty="0" err="1"/>
              <a:t>official</a:t>
            </a:r>
            <a:r>
              <a:rPr lang="hr-HR" sz="2200" dirty="0"/>
              <a:t> set </a:t>
            </a:r>
            <a:r>
              <a:rPr lang="hr-HR" sz="2200" dirty="0" err="1"/>
              <a:t>of</a:t>
            </a:r>
            <a:r>
              <a:rPr lang="hr-HR" sz="2200" dirty="0"/>
              <a:t> </a:t>
            </a:r>
            <a:r>
              <a:rPr lang="hr-HR" sz="2200" dirty="0" err="1"/>
              <a:t>laws</a:t>
            </a:r>
            <a:r>
              <a:rPr lang="hr-HR" sz="2200" dirty="0"/>
              <a:t> </a:t>
            </a:r>
            <a:r>
              <a:rPr lang="hr-HR" sz="2200" dirty="0" err="1"/>
              <a:t>or</a:t>
            </a:r>
            <a:r>
              <a:rPr lang="hr-HR" sz="2200" dirty="0"/>
              <a:t> </a:t>
            </a:r>
            <a:r>
              <a:rPr lang="hr-HR" sz="2200" dirty="0" err="1"/>
              <a:t>regulations</a:t>
            </a:r>
            <a:r>
              <a:rPr lang="hr-HR" sz="2200" dirty="0"/>
              <a:t>. </a:t>
            </a:r>
          </a:p>
          <a:p>
            <a:r>
              <a:rPr lang="hr-HR" sz="2200" dirty="0"/>
              <a:t>2</a:t>
            </a:r>
            <a:r>
              <a:rPr lang="hr-HR" sz="2200" dirty="0" smtClean="0"/>
              <a:t>. </a:t>
            </a:r>
            <a:r>
              <a:rPr lang="hr-HR" sz="2200" dirty="0"/>
              <a:t>__________________ </a:t>
            </a:r>
            <a:r>
              <a:rPr lang="hr-HR" sz="2200" dirty="0" err="1"/>
              <a:t>is</a:t>
            </a:r>
            <a:r>
              <a:rPr lang="hr-HR" sz="2200" dirty="0"/>
              <a:t> </a:t>
            </a:r>
            <a:r>
              <a:rPr lang="hr-HR" sz="2200" dirty="0" err="1"/>
              <a:t>an</a:t>
            </a:r>
            <a:r>
              <a:rPr lang="hr-HR" sz="2200" dirty="0"/>
              <a:t> </a:t>
            </a:r>
            <a:r>
              <a:rPr lang="hr-HR" sz="2200" dirty="0" err="1"/>
              <a:t>established</a:t>
            </a:r>
            <a:r>
              <a:rPr lang="hr-HR" sz="2200" dirty="0"/>
              <a:t> </a:t>
            </a:r>
            <a:r>
              <a:rPr lang="hr-HR" sz="2200" dirty="0" err="1"/>
              <a:t>written</a:t>
            </a:r>
            <a:r>
              <a:rPr lang="hr-HR" sz="2200" dirty="0"/>
              <a:t> </a:t>
            </a:r>
            <a:r>
              <a:rPr lang="hr-HR" sz="2200" dirty="0" err="1"/>
              <a:t>law</a:t>
            </a:r>
            <a:r>
              <a:rPr lang="hr-HR" sz="2200" dirty="0"/>
              <a:t>, </a:t>
            </a:r>
            <a:r>
              <a:rPr lang="hr-HR" sz="2200" dirty="0" err="1"/>
              <a:t>usually</a:t>
            </a:r>
            <a:r>
              <a:rPr lang="hr-HR" sz="2200" dirty="0"/>
              <a:t> </a:t>
            </a:r>
            <a:r>
              <a:rPr lang="hr-HR" sz="2200" dirty="0" err="1"/>
              <a:t>made</a:t>
            </a:r>
            <a:r>
              <a:rPr lang="hr-HR" sz="2200" dirty="0"/>
              <a:t> </a:t>
            </a:r>
            <a:r>
              <a:rPr lang="hr-HR" sz="2200" dirty="0" err="1"/>
              <a:t>by</a:t>
            </a:r>
            <a:r>
              <a:rPr lang="hr-HR" sz="2200" dirty="0"/>
              <a:t> a </a:t>
            </a:r>
            <a:r>
              <a:rPr lang="hr-HR" sz="2200" dirty="0" err="1"/>
              <a:t>parliament</a:t>
            </a:r>
            <a:r>
              <a:rPr lang="hr-HR" sz="2200" dirty="0"/>
              <a:t>.</a:t>
            </a:r>
          </a:p>
          <a:p>
            <a:r>
              <a:rPr lang="hr-HR" sz="2200" dirty="0"/>
              <a:t>3</a:t>
            </a:r>
            <a:r>
              <a:rPr lang="hr-HR" sz="2200" dirty="0" smtClean="0"/>
              <a:t>. </a:t>
            </a:r>
            <a:r>
              <a:rPr lang="hr-HR" sz="2200" dirty="0"/>
              <a:t>___________________ </a:t>
            </a:r>
            <a:r>
              <a:rPr lang="hr-HR" sz="2200" dirty="0" err="1"/>
              <a:t>is</a:t>
            </a:r>
            <a:r>
              <a:rPr lang="hr-HR" sz="2200" dirty="0"/>
              <a:t> </a:t>
            </a:r>
            <a:r>
              <a:rPr lang="en-GB" sz="2200" dirty="0"/>
              <a:t>a system that allows each branch of a government to amend or veto acts of another branch so as to prevent any one branch from exerting too much power</a:t>
            </a:r>
            <a:r>
              <a:rPr lang="hr-HR" sz="2200" dirty="0" smtClean="0"/>
              <a:t>.</a:t>
            </a:r>
          </a:p>
          <a:p>
            <a:r>
              <a:rPr lang="hr-HR" sz="2200" dirty="0"/>
              <a:t>4</a:t>
            </a:r>
            <a:r>
              <a:rPr lang="hr-HR" sz="2200" dirty="0" smtClean="0"/>
              <a:t>. </a:t>
            </a:r>
            <a:r>
              <a:rPr lang="hr-HR" sz="2200" dirty="0" smtClean="0"/>
              <a:t>___________________ </a:t>
            </a:r>
            <a:r>
              <a:rPr lang="hr-HR" sz="2200" dirty="0" err="1" smtClean="0"/>
              <a:t>is</a:t>
            </a:r>
            <a:r>
              <a:rPr lang="hr-HR" sz="2200" dirty="0" smtClean="0"/>
              <a:t> a </a:t>
            </a:r>
            <a:r>
              <a:rPr lang="hr-HR" sz="2200" dirty="0" err="1" smtClean="0"/>
              <a:t>body</a:t>
            </a:r>
            <a:r>
              <a:rPr lang="hr-HR" sz="2200" dirty="0" smtClean="0"/>
              <a:t> </a:t>
            </a:r>
            <a:r>
              <a:rPr lang="hr-HR" sz="2200" dirty="0" err="1" smtClean="0"/>
              <a:t>of</a:t>
            </a:r>
            <a:r>
              <a:rPr lang="hr-HR" sz="2200" dirty="0" smtClean="0"/>
              <a:t> </a:t>
            </a:r>
            <a:r>
              <a:rPr lang="hr-HR" sz="2200" dirty="0" err="1" smtClean="0"/>
              <a:t>persons</a:t>
            </a:r>
            <a:r>
              <a:rPr lang="hr-HR" sz="2200" dirty="0" smtClean="0"/>
              <a:t> </a:t>
            </a:r>
            <a:r>
              <a:rPr lang="hr-HR" sz="2200" dirty="0" err="1" smtClean="0"/>
              <a:t>vested</a:t>
            </a:r>
            <a:r>
              <a:rPr lang="hr-HR" sz="2200" dirty="0" smtClean="0"/>
              <a:t> </a:t>
            </a:r>
            <a:r>
              <a:rPr lang="hr-HR" sz="2200" dirty="0" err="1" smtClean="0"/>
              <a:t>with</a:t>
            </a:r>
            <a:r>
              <a:rPr lang="hr-HR" sz="2200" dirty="0" smtClean="0"/>
              <a:t> </a:t>
            </a:r>
            <a:r>
              <a:rPr lang="hr-HR" sz="2200" dirty="0" err="1" smtClean="0"/>
              <a:t>power</a:t>
            </a:r>
            <a:r>
              <a:rPr lang="hr-HR" sz="2200" dirty="0" smtClean="0"/>
              <a:t> to make </a:t>
            </a:r>
            <a:r>
              <a:rPr lang="hr-HR" sz="2200" dirty="0" err="1" smtClean="0"/>
              <a:t>and</a:t>
            </a:r>
            <a:r>
              <a:rPr lang="hr-HR" sz="2200" dirty="0" smtClean="0"/>
              <a:t> </a:t>
            </a:r>
            <a:r>
              <a:rPr lang="hr-HR" sz="2200" dirty="0" err="1" smtClean="0"/>
              <a:t>repeal</a:t>
            </a:r>
            <a:r>
              <a:rPr lang="hr-HR" sz="2200" dirty="0" smtClean="0"/>
              <a:t> </a:t>
            </a:r>
            <a:r>
              <a:rPr lang="hr-HR" sz="2200" dirty="0" err="1" smtClean="0"/>
              <a:t>laws</a:t>
            </a:r>
            <a:r>
              <a:rPr lang="hr-HR" sz="2200" dirty="0" smtClean="0"/>
              <a:t>.</a:t>
            </a:r>
          </a:p>
          <a:p>
            <a:r>
              <a:rPr lang="hr-HR" sz="2200" dirty="0"/>
              <a:t>5</a:t>
            </a:r>
            <a:r>
              <a:rPr lang="hr-HR" sz="2200" dirty="0" smtClean="0"/>
              <a:t>. </a:t>
            </a:r>
            <a:r>
              <a:rPr lang="hr-HR" sz="2200" dirty="0" smtClean="0"/>
              <a:t>_______________________ </a:t>
            </a:r>
            <a:r>
              <a:rPr lang="hr-HR" sz="2200" dirty="0" err="1" smtClean="0"/>
              <a:t>is</a:t>
            </a:r>
            <a:r>
              <a:rPr lang="hr-HR" sz="2200" dirty="0" smtClean="0"/>
              <a:t> a </a:t>
            </a:r>
            <a:r>
              <a:rPr lang="hr-HR" sz="2200" dirty="0" err="1" smtClean="0"/>
              <a:t>constitutional</a:t>
            </a:r>
            <a:r>
              <a:rPr lang="hr-HR" sz="2200" dirty="0" smtClean="0"/>
              <a:t> </a:t>
            </a:r>
            <a:r>
              <a:rPr lang="hr-HR" sz="2200" dirty="0" err="1" smtClean="0"/>
              <a:t>principle</a:t>
            </a:r>
            <a:r>
              <a:rPr lang="hr-HR" sz="2200" dirty="0" smtClean="0"/>
              <a:t> </a:t>
            </a:r>
            <a:r>
              <a:rPr lang="hr-HR" sz="2200" dirty="0" err="1" smtClean="0"/>
              <a:t>that</a:t>
            </a:r>
            <a:r>
              <a:rPr lang="hr-HR" sz="2200" dirty="0" smtClean="0"/>
              <a:t> </a:t>
            </a:r>
            <a:r>
              <a:rPr lang="hr-HR" sz="2200" dirty="0" err="1" smtClean="0"/>
              <a:t>limits</a:t>
            </a:r>
            <a:r>
              <a:rPr lang="hr-HR" sz="2200" dirty="0" smtClean="0"/>
              <a:t> the </a:t>
            </a:r>
            <a:r>
              <a:rPr lang="hr-HR" sz="2200" dirty="0" err="1" smtClean="0"/>
              <a:t>government</a:t>
            </a:r>
            <a:r>
              <a:rPr lang="hr-HR" sz="2200" dirty="0" smtClean="0"/>
              <a:t> </a:t>
            </a:r>
            <a:r>
              <a:rPr lang="hr-HR" sz="2200" dirty="0" err="1" smtClean="0"/>
              <a:t>powers</a:t>
            </a:r>
            <a:r>
              <a:rPr lang="hr-HR" sz="2200" dirty="0" smtClean="0"/>
              <a:t> </a:t>
            </a:r>
            <a:r>
              <a:rPr lang="hr-HR" sz="2200" dirty="0" err="1" smtClean="0"/>
              <a:t>vested</a:t>
            </a:r>
            <a:r>
              <a:rPr lang="hr-HR" sz="2200" dirty="0" smtClean="0"/>
              <a:t> </a:t>
            </a:r>
            <a:r>
              <a:rPr lang="hr-HR" sz="2200" dirty="0" err="1" smtClean="0"/>
              <a:t>in</a:t>
            </a:r>
            <a:r>
              <a:rPr lang="hr-HR" sz="2200" dirty="0" smtClean="0"/>
              <a:t> </a:t>
            </a:r>
            <a:r>
              <a:rPr lang="hr-HR" sz="2200" dirty="0" err="1" smtClean="0"/>
              <a:t>person</a:t>
            </a:r>
            <a:r>
              <a:rPr lang="hr-HR" sz="2200" dirty="0" smtClean="0"/>
              <a:t> </a:t>
            </a:r>
            <a:r>
              <a:rPr lang="hr-HR" sz="2200" dirty="0" err="1" smtClean="0"/>
              <a:t>or</a:t>
            </a:r>
            <a:r>
              <a:rPr lang="hr-HR" sz="2200" dirty="0" smtClean="0"/>
              <a:t> </a:t>
            </a:r>
            <a:r>
              <a:rPr lang="hr-HR" sz="2200" dirty="0" err="1" smtClean="0"/>
              <a:t>institution</a:t>
            </a:r>
            <a:r>
              <a:rPr lang="hr-HR" sz="2200" dirty="0" smtClean="0"/>
              <a:t> </a:t>
            </a:r>
            <a:r>
              <a:rPr lang="hr-HR" sz="2200" dirty="0" err="1" smtClean="0"/>
              <a:t>by</a:t>
            </a:r>
            <a:r>
              <a:rPr lang="hr-HR" sz="2200" dirty="0" smtClean="0"/>
              <a:t> </a:t>
            </a:r>
            <a:r>
              <a:rPr lang="hr-HR" sz="2200" dirty="0" err="1" smtClean="0"/>
              <a:t>dividing</a:t>
            </a:r>
            <a:r>
              <a:rPr lang="hr-HR" sz="2200" dirty="0" smtClean="0"/>
              <a:t> </a:t>
            </a:r>
            <a:r>
              <a:rPr lang="hr-HR" sz="2200" dirty="0" err="1" smtClean="0"/>
              <a:t>governmental</a:t>
            </a:r>
            <a:r>
              <a:rPr lang="hr-HR" sz="2200" dirty="0" smtClean="0"/>
              <a:t> </a:t>
            </a:r>
            <a:r>
              <a:rPr lang="hr-HR" sz="2200" dirty="0" err="1" smtClean="0"/>
              <a:t>authoritiy</a:t>
            </a:r>
            <a:r>
              <a:rPr lang="hr-HR" sz="2200" dirty="0" smtClean="0"/>
              <a:t> </a:t>
            </a:r>
            <a:r>
              <a:rPr lang="hr-HR" sz="2200" dirty="0" err="1" smtClean="0"/>
              <a:t>into</a:t>
            </a:r>
            <a:r>
              <a:rPr lang="hr-HR" sz="2200" dirty="0" smtClean="0"/>
              <a:t> </a:t>
            </a:r>
            <a:r>
              <a:rPr lang="hr-HR" sz="2200" dirty="0" err="1" smtClean="0"/>
              <a:t>three</a:t>
            </a:r>
            <a:r>
              <a:rPr lang="hr-HR" sz="2200" dirty="0" smtClean="0"/>
              <a:t> separate </a:t>
            </a:r>
            <a:r>
              <a:rPr lang="hr-HR" sz="2200" dirty="0" err="1" smtClean="0"/>
              <a:t>branches</a:t>
            </a:r>
            <a:r>
              <a:rPr lang="hr-HR" sz="2200" dirty="0" smtClean="0"/>
              <a:t>.</a:t>
            </a:r>
          </a:p>
          <a:p>
            <a:r>
              <a:rPr lang="hr-HR" sz="2200" dirty="0"/>
              <a:t>6</a:t>
            </a:r>
            <a:r>
              <a:rPr lang="hr-HR" sz="2200" dirty="0" smtClean="0"/>
              <a:t>. _________________________ </a:t>
            </a:r>
            <a:r>
              <a:rPr lang="hr-HR" sz="2200" dirty="0"/>
              <a:t>= the </a:t>
            </a:r>
            <a:r>
              <a:rPr lang="hr-HR" sz="2200" dirty="0" err="1"/>
              <a:t>action</a:t>
            </a:r>
            <a:r>
              <a:rPr lang="hr-HR" sz="2200" dirty="0"/>
              <a:t> </a:t>
            </a:r>
            <a:r>
              <a:rPr lang="hr-HR" sz="2200" dirty="0" err="1"/>
              <a:t>of</a:t>
            </a:r>
            <a:r>
              <a:rPr lang="hr-HR" sz="2200" dirty="0"/>
              <a:t> </a:t>
            </a:r>
            <a:r>
              <a:rPr lang="hr-HR" sz="2200" dirty="0" err="1"/>
              <a:t>making</a:t>
            </a:r>
            <a:r>
              <a:rPr lang="hr-HR" sz="2200" dirty="0"/>
              <a:t> a </a:t>
            </a:r>
            <a:r>
              <a:rPr lang="hr-HR" sz="2200" dirty="0" err="1"/>
              <a:t>law</a:t>
            </a:r>
            <a:r>
              <a:rPr lang="hr-HR" sz="2200" dirty="0" smtClean="0"/>
              <a:t>.</a:t>
            </a:r>
            <a:endParaRPr lang="hr-HR" sz="2200" dirty="0"/>
          </a:p>
        </p:txBody>
      </p:sp>
    </p:spTree>
    <p:extLst>
      <p:ext uri="{BB962C8B-B14F-4D97-AF65-F5344CB8AC3E}">
        <p14:creationId xmlns:p14="http://schemas.microsoft.com/office/powerpoint/2010/main" val="388283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err="1" smtClean="0"/>
              <a:t>Exercise</a:t>
            </a:r>
            <a:r>
              <a:rPr lang="hr-HR" sz="3200" b="1" dirty="0" smtClean="0"/>
              <a:t> </a:t>
            </a:r>
            <a:r>
              <a:rPr lang="hr-HR" sz="3200" b="1" dirty="0" smtClean="0"/>
              <a:t>VI</a:t>
            </a: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i="1" dirty="0" err="1" smtClean="0"/>
              <a:t>Match</a:t>
            </a:r>
            <a:r>
              <a:rPr lang="hr-HR" sz="3200" i="1" dirty="0" smtClean="0"/>
              <a:t> the </a:t>
            </a:r>
            <a:r>
              <a:rPr lang="hr-HR" sz="3200" i="1" dirty="0" err="1" smtClean="0"/>
              <a:t>collocations</a:t>
            </a:r>
            <a:r>
              <a:rPr lang="hr-HR" sz="3200" i="1" dirty="0" smtClean="0"/>
              <a:t> and </a:t>
            </a:r>
            <a:r>
              <a:rPr lang="hr-HR" sz="3200" i="1" dirty="0" err="1" smtClean="0"/>
              <a:t>translate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them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into</a:t>
            </a:r>
            <a:r>
              <a:rPr lang="hr-HR" sz="3200" i="1" dirty="0" smtClean="0"/>
              <a:t> Croatian.</a:t>
            </a:r>
            <a:br>
              <a:rPr lang="hr-HR" sz="3200" i="1" dirty="0" smtClean="0"/>
            </a:b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 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16765"/>
              </p:ext>
            </p:extLst>
          </p:nvPr>
        </p:nvGraphicFramePr>
        <p:xfrm>
          <a:off x="2062480" y="1999826"/>
          <a:ext cx="8128000" cy="3472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00940258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474762147"/>
                    </a:ext>
                  </a:extLst>
                </a:gridCol>
              </a:tblGrid>
              <a:tr h="330631">
                <a:tc>
                  <a:txBody>
                    <a:bodyPr/>
                    <a:lstStyle/>
                    <a:p>
                      <a:r>
                        <a:rPr lang="hr-HR" sz="2400" b="0" dirty="0" err="1" smtClean="0">
                          <a:solidFill>
                            <a:schemeClr val="tx1"/>
                          </a:solidFill>
                        </a:rPr>
                        <a:t>adhere</a:t>
                      </a:r>
                      <a:r>
                        <a:rPr lang="hr-HR" sz="2400" b="0" dirty="0" smtClean="0">
                          <a:solidFill>
                            <a:schemeClr val="tx1"/>
                          </a:solidFill>
                        </a:rPr>
                        <a:t> to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b="0" dirty="0" smtClean="0">
                          <a:solidFill>
                            <a:schemeClr val="tx1"/>
                          </a:solidFill>
                        </a:rPr>
                        <a:t>a </a:t>
                      </a:r>
                      <a:r>
                        <a:rPr lang="hr-HR" sz="2400" b="0" dirty="0" err="1" smtClean="0">
                          <a:solidFill>
                            <a:schemeClr val="tx1"/>
                          </a:solidFill>
                        </a:rPr>
                        <a:t>law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346818"/>
                  </a:ext>
                </a:extLst>
              </a:tr>
              <a:tr h="330631">
                <a:tc>
                  <a:txBody>
                    <a:bodyPr/>
                    <a:lstStyle/>
                    <a:p>
                      <a:r>
                        <a:rPr lang="hr-HR" sz="2400" dirty="0" err="1" smtClean="0"/>
                        <a:t>inflict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a </a:t>
                      </a:r>
                      <a:r>
                        <a:rPr lang="hr-HR" sz="2400" dirty="0" err="1" smtClean="0"/>
                        <a:t>treaty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798205"/>
                  </a:ext>
                </a:extLst>
              </a:tr>
              <a:tr h="330631">
                <a:tc>
                  <a:txBody>
                    <a:bodyPr/>
                    <a:lstStyle/>
                    <a:p>
                      <a:r>
                        <a:rPr lang="hr-HR" sz="2400" dirty="0" err="1" smtClean="0"/>
                        <a:t>enact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 smtClean="0"/>
                        <a:t>chamber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2568899"/>
                  </a:ext>
                </a:extLst>
              </a:tr>
              <a:tr h="330631">
                <a:tc>
                  <a:txBody>
                    <a:bodyPr/>
                    <a:lstStyle/>
                    <a:p>
                      <a:r>
                        <a:rPr lang="hr-HR" sz="2400" dirty="0" err="1" smtClean="0"/>
                        <a:t>judicial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a </a:t>
                      </a:r>
                      <a:r>
                        <a:rPr lang="hr-HR" sz="2400" dirty="0" err="1" smtClean="0"/>
                        <a:t>punishment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639801"/>
                  </a:ext>
                </a:extLst>
              </a:tr>
              <a:tr h="330631">
                <a:tc>
                  <a:txBody>
                    <a:bodyPr/>
                    <a:lstStyle/>
                    <a:p>
                      <a:r>
                        <a:rPr lang="hr-HR" sz="2400" dirty="0" err="1" smtClean="0"/>
                        <a:t>ratify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 baseline="0" dirty="0" smtClean="0"/>
                        <a:t>the </a:t>
                      </a:r>
                      <a:r>
                        <a:rPr lang="hr-HR" sz="2400" baseline="0" dirty="0" err="1" smtClean="0"/>
                        <a:t>law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0362723"/>
                  </a:ext>
                </a:extLst>
              </a:tr>
              <a:tr h="330631">
                <a:tc>
                  <a:txBody>
                    <a:bodyPr/>
                    <a:lstStyle/>
                    <a:p>
                      <a:r>
                        <a:rPr lang="hr-HR" sz="2400" dirty="0" err="1" smtClean="0"/>
                        <a:t>invalidate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 dirty="0" err="1" smtClean="0"/>
                        <a:t>appointment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868665"/>
                  </a:ext>
                </a:extLst>
              </a:tr>
              <a:tr h="729704"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legislative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a</a:t>
                      </a:r>
                      <a:r>
                        <a:rPr lang="hr-HR" sz="2400" baseline="0" dirty="0" smtClean="0"/>
                        <a:t> </a:t>
                      </a:r>
                      <a:r>
                        <a:rPr lang="hr-HR" sz="2400" baseline="0" dirty="0" err="1" smtClean="0"/>
                        <a:t>law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0863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51386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1983</TotalTime>
  <Words>556</Words>
  <Application>Microsoft Office PowerPoint</Application>
  <PresentationFormat>Widescreen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Retrospect</vt:lpstr>
      <vt:lpstr>   English for Lawyers I REVISION II</vt:lpstr>
      <vt:lpstr>Exercise I  Provide the Croatian equivalents for the following English terms and expressions.</vt:lpstr>
      <vt:lpstr>Exercise II  Translate the following terms and expressions into English.</vt:lpstr>
      <vt:lpstr>Exercise III  Translate the following sentences into Croatian.</vt:lpstr>
      <vt:lpstr>Exercise IV  Complete the following statements. </vt:lpstr>
      <vt:lpstr>Exercise V  Which legal term is being defined? Supply the appropriate terms.</vt:lpstr>
      <vt:lpstr>Exercise VI Match the collocations and translate them into Croatian.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LANGUAGE AND LAW</dc:title>
  <dc:creator>Admin</dc:creator>
  <cp:lastModifiedBy>Admin</cp:lastModifiedBy>
  <cp:revision>141</cp:revision>
  <dcterms:created xsi:type="dcterms:W3CDTF">2017-10-10T18:30:39Z</dcterms:created>
  <dcterms:modified xsi:type="dcterms:W3CDTF">2019-01-04T16:43:45Z</dcterms:modified>
</cp:coreProperties>
</file>