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5" r:id="rId3"/>
    <p:sldId id="290" r:id="rId4"/>
    <p:sldId id="288" r:id="rId5"/>
    <p:sldId id="296" r:id="rId6"/>
    <p:sldId id="282" r:id="rId7"/>
    <p:sldId id="29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45713F"/>
    <a:srgbClr val="FF7C80"/>
    <a:srgbClr val="FC7336"/>
    <a:srgbClr val="E11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4" autoAdjust="0"/>
  </p:normalViewPr>
  <p:slideViewPr>
    <p:cSldViewPr snapToGrid="0">
      <p:cViewPr>
        <p:scale>
          <a:sx n="100" d="100"/>
          <a:sy n="100" d="100"/>
        </p:scale>
        <p:origin x="93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2AA0E-05D9-488B-8A54-035836EE411B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9F714-1228-4C8B-ACA5-047070D74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45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D3EF-0B9C-4266-AE1B-1CA49E5B337F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A6902-6F0A-49E0-B59D-CBF600EA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25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5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1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9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4542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39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37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32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94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4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5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55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6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6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9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3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9075DC6-8E80-4310-BF41-C19195E92C25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683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9574115" cy="3859795"/>
          </a:xfrm>
        </p:spPr>
        <p:txBody>
          <a:bodyPr>
            <a:normAutofit fontScale="90000"/>
          </a:bodyPr>
          <a:lstStyle/>
          <a:p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/>
              <a:t/>
            </a:r>
            <a:br>
              <a:rPr lang="hr-HR" sz="6000" dirty="0"/>
            </a:br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 smtClean="0"/>
              <a:t>English for </a:t>
            </a:r>
            <a:r>
              <a:rPr lang="en-US" sz="6000" dirty="0" smtClean="0"/>
              <a:t>Public Administration</a:t>
            </a:r>
            <a:r>
              <a:rPr lang="hr-HR" sz="6000" dirty="0" smtClean="0"/>
              <a:t> </a:t>
            </a:r>
            <a:r>
              <a:rPr lang="hr-HR" sz="6000" dirty="0" smtClean="0"/>
              <a:t>III</a:t>
            </a:r>
            <a:br>
              <a:rPr lang="hr-HR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hr-HR" sz="7300" b="1" dirty="0" smtClean="0"/>
              <a:t>REVISION</a:t>
            </a:r>
            <a:endParaRPr lang="en-US" sz="7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b="1" dirty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Snježana Husinec, PhD</a:t>
            </a:r>
            <a:r>
              <a:rPr lang="hr-HR" dirty="0" smtClean="0"/>
              <a:t>; </a:t>
            </a:r>
            <a:r>
              <a:rPr lang="en-US" dirty="0" smtClean="0"/>
              <a:t> E-mail: </a:t>
            </a:r>
            <a:r>
              <a:rPr lang="hr-HR" dirty="0"/>
              <a:t> </a:t>
            </a:r>
            <a:r>
              <a:rPr lang="hr-HR" dirty="0" smtClean="0"/>
              <a:t>SHUSINEC</a:t>
            </a:r>
            <a:r>
              <a:rPr lang="en-US" dirty="0" smtClean="0"/>
              <a:t>@pravo.hr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smtClean="0"/>
              <a:t>Provide the Croatian </a:t>
            </a:r>
            <a:r>
              <a:rPr lang="hr-HR" sz="3200" i="1" dirty="0" err="1" smtClean="0"/>
              <a:t>equivalents</a:t>
            </a:r>
            <a:r>
              <a:rPr lang="hr-HR" sz="3200" i="1" dirty="0" smtClean="0"/>
              <a:t> for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English </a:t>
            </a:r>
            <a:r>
              <a:rPr lang="hr-HR" sz="3200" i="1" dirty="0" err="1" smtClean="0"/>
              <a:t>terms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and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expressions</a:t>
            </a:r>
            <a:r>
              <a:rPr lang="hr-HR" sz="3200" i="1" dirty="0"/>
              <a:t>.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0" y="2119745"/>
            <a:ext cx="10825454" cy="4422371"/>
          </a:xfrm>
        </p:spPr>
        <p:txBody>
          <a:bodyPr>
            <a:normAutofit fontScale="85000" lnSpcReduction="20000"/>
          </a:bodyPr>
          <a:lstStyle/>
          <a:p>
            <a:endParaRPr lang="hr-HR" dirty="0" smtClean="0"/>
          </a:p>
          <a:p>
            <a:pPr marL="514350" indent="-514350">
              <a:buAutoNum type="arabicPeriod"/>
            </a:pPr>
            <a:r>
              <a:rPr lang="en-US" sz="2600" dirty="0"/>
              <a:t>a</a:t>
            </a:r>
            <a:r>
              <a:rPr lang="en-US" sz="2600" dirty="0" smtClean="0"/>
              <a:t>n in-service student =</a:t>
            </a:r>
          </a:p>
          <a:p>
            <a:pPr marL="457200" indent="-457200">
              <a:buAutoNum type="arabicPeriod"/>
            </a:pPr>
            <a:r>
              <a:rPr lang="en-US" sz="2600" dirty="0"/>
              <a:t>w</a:t>
            </a:r>
            <a:r>
              <a:rPr lang="en-US" sz="2600" dirty="0" smtClean="0"/>
              <a:t>ould-be administrator =</a:t>
            </a:r>
          </a:p>
          <a:p>
            <a:pPr marL="457200" indent="-457200">
              <a:buAutoNum type="arabicPeriod"/>
            </a:pPr>
            <a:r>
              <a:rPr lang="en-US" sz="2600" dirty="0"/>
              <a:t>p</a:t>
            </a:r>
            <a:r>
              <a:rPr lang="en-US" sz="2600" dirty="0" smtClean="0"/>
              <a:t>ersonnel analyst =</a:t>
            </a:r>
          </a:p>
          <a:p>
            <a:pPr marL="457200" indent="-457200">
              <a:buAutoNum type="arabicPeriod"/>
            </a:pPr>
            <a:r>
              <a:rPr lang="en-US" sz="2600" dirty="0"/>
              <a:t>t</a:t>
            </a:r>
            <a:r>
              <a:rPr lang="en-US" sz="2600" dirty="0" smtClean="0"/>
              <a:t>o hire on professional merit =</a:t>
            </a:r>
          </a:p>
          <a:p>
            <a:pPr marL="457200" indent="-457200">
              <a:buAutoNum type="arabicPeriod"/>
            </a:pPr>
            <a:r>
              <a:rPr lang="en-US" sz="2600" dirty="0"/>
              <a:t>v</a:t>
            </a:r>
            <a:r>
              <a:rPr lang="en-US" sz="2600" dirty="0" smtClean="0"/>
              <a:t>erbal reprimands =</a:t>
            </a:r>
          </a:p>
          <a:p>
            <a:pPr marL="457200" indent="-457200">
              <a:buAutoNum type="arabicPeriod"/>
            </a:pPr>
            <a:r>
              <a:rPr lang="en-US" sz="2600" dirty="0"/>
              <a:t>s</a:t>
            </a:r>
            <a:r>
              <a:rPr lang="en-US" sz="2600" dirty="0" smtClean="0"/>
              <a:t>alary =</a:t>
            </a:r>
          </a:p>
          <a:p>
            <a:pPr marL="457200" indent="-457200">
              <a:buAutoNum type="arabicPeriod"/>
            </a:pPr>
            <a:r>
              <a:rPr lang="en-US" sz="2600" dirty="0"/>
              <a:t>e</a:t>
            </a:r>
            <a:r>
              <a:rPr lang="en-US" sz="2600" dirty="0" smtClean="0"/>
              <a:t>fficiency and effectiveness =</a:t>
            </a:r>
          </a:p>
          <a:p>
            <a:pPr marL="457200" indent="-457200">
              <a:buAutoNum type="arabicPeriod"/>
            </a:pPr>
            <a:r>
              <a:rPr lang="en-US" sz="2600" dirty="0"/>
              <a:t>p</a:t>
            </a:r>
            <a:r>
              <a:rPr lang="en-US" sz="2600" dirty="0" smtClean="0"/>
              <a:t>ublic service motivation =</a:t>
            </a:r>
          </a:p>
          <a:p>
            <a:pPr marL="457200" indent="-457200">
              <a:buAutoNum type="arabicPeriod"/>
            </a:pPr>
            <a:r>
              <a:rPr lang="en-US" sz="2600" dirty="0"/>
              <a:t>p</a:t>
            </a:r>
            <a:r>
              <a:rPr lang="en-US" sz="2600" dirty="0" smtClean="0"/>
              <a:t>arliamentary inquiry =</a:t>
            </a:r>
          </a:p>
          <a:p>
            <a:pPr marL="457200" indent="-457200">
              <a:buFont typeface="Wingdings 3" charset="2"/>
              <a:buAutoNum type="arabicPeriod"/>
            </a:pPr>
            <a:r>
              <a:rPr lang="en-US" sz="2800" dirty="0"/>
              <a:t>public revenue and expenditure =</a:t>
            </a:r>
            <a:endParaRPr lang="hr-HR" sz="2800" dirty="0"/>
          </a:p>
          <a:p>
            <a:pPr marL="0" indent="0">
              <a:buNone/>
            </a:pPr>
            <a:endParaRPr lang="en-US" sz="2600" dirty="0" smtClean="0"/>
          </a:p>
          <a:p>
            <a:pPr marL="457200" indent="-457200">
              <a:buAutoNum type="arabicPeriod"/>
            </a:pPr>
            <a:endParaRPr lang="hr-HR" sz="2400" dirty="0" smtClean="0"/>
          </a:p>
          <a:p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7942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02117"/>
          </a:xfrm>
        </p:spPr>
        <p:txBody>
          <a:bodyPr>
            <a:no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II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Translate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terms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and</a:t>
            </a:r>
            <a:r>
              <a:rPr lang="hr-HR" sz="3200" i="1" dirty="0" smtClean="0"/>
              <a:t> </a:t>
            </a:r>
            <a:r>
              <a:rPr lang="hr-HR" sz="3200" i="1" smtClean="0"/>
              <a:t>expressions </a:t>
            </a:r>
            <a:r>
              <a:rPr lang="hr-HR" sz="3200" i="1" dirty="0" err="1" smtClean="0"/>
              <a:t>into</a:t>
            </a:r>
            <a:r>
              <a:rPr lang="hr-HR" sz="3200" i="1" dirty="0" smtClean="0"/>
              <a:t> English</a:t>
            </a:r>
            <a:r>
              <a:rPr lang="hr-HR" sz="3200" dirty="0" smtClean="0"/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2036617"/>
            <a:ext cx="10665229" cy="456368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sz="2400" dirty="0" err="1" smtClean="0"/>
              <a:t>d</a:t>
            </a:r>
            <a:r>
              <a:rPr lang="en-US" sz="2400" dirty="0" err="1" smtClean="0"/>
              <a:t>iplomski</a:t>
            </a:r>
            <a:r>
              <a:rPr lang="en-US" sz="2400" dirty="0" smtClean="0"/>
              <a:t> </a:t>
            </a:r>
            <a:r>
              <a:rPr lang="en-US" sz="2400" dirty="0" err="1" smtClean="0"/>
              <a:t>studij</a:t>
            </a:r>
            <a:r>
              <a:rPr lang="en-US" sz="2400" dirty="0" smtClean="0"/>
              <a:t> =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d</a:t>
            </a:r>
            <a:r>
              <a:rPr lang="en-US" sz="2400" dirty="0" err="1" smtClean="0"/>
              <a:t>elegiranje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pregovaranje</a:t>
            </a:r>
            <a:r>
              <a:rPr lang="en-US" sz="2400" dirty="0" smtClean="0"/>
              <a:t> =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j</a:t>
            </a:r>
            <a:r>
              <a:rPr lang="en-US" sz="2400" dirty="0" err="1" smtClean="0"/>
              <a:t>ednakost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nepristranost</a:t>
            </a:r>
            <a:r>
              <a:rPr lang="en-US" sz="2400" dirty="0" smtClean="0"/>
              <a:t> =</a:t>
            </a:r>
            <a:r>
              <a:rPr lang="hr-HR" sz="2400" dirty="0" smtClean="0"/>
              <a:t> 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err="1"/>
              <a:t>t</a:t>
            </a:r>
            <a:r>
              <a:rPr lang="en-US" sz="2400" dirty="0" err="1" smtClean="0"/>
              <a:t>rajno</a:t>
            </a:r>
            <a:r>
              <a:rPr lang="en-US" sz="2400" dirty="0" smtClean="0"/>
              <a:t> </a:t>
            </a:r>
            <a:r>
              <a:rPr lang="en-US" sz="2400" dirty="0" err="1" smtClean="0"/>
              <a:t>uklanjanje</a:t>
            </a:r>
            <a:r>
              <a:rPr lang="en-US" sz="2400" dirty="0" smtClean="0"/>
              <a:t> s </a:t>
            </a:r>
            <a:r>
              <a:rPr lang="en-US" sz="2400" dirty="0" err="1" smtClean="0"/>
              <a:t>radnog</a:t>
            </a:r>
            <a:r>
              <a:rPr lang="en-US" sz="2400" dirty="0" smtClean="0"/>
              <a:t> </a:t>
            </a:r>
            <a:r>
              <a:rPr lang="en-US" sz="2400" dirty="0" err="1" smtClean="0"/>
              <a:t>mjesta</a:t>
            </a:r>
            <a:r>
              <a:rPr lang="en-US" sz="2400" dirty="0" smtClean="0"/>
              <a:t> =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i</a:t>
            </a:r>
            <a:r>
              <a:rPr lang="en-US" sz="2400" dirty="0" err="1" smtClean="0"/>
              <a:t>spuniti</a:t>
            </a:r>
            <a:r>
              <a:rPr lang="en-US" sz="2400" dirty="0" smtClean="0"/>
              <a:t> </a:t>
            </a:r>
            <a:r>
              <a:rPr lang="en-US" sz="2400" dirty="0" err="1" smtClean="0"/>
              <a:t>očekivanja</a:t>
            </a:r>
            <a:r>
              <a:rPr lang="en-US" sz="2400" dirty="0" smtClean="0"/>
              <a:t> </a:t>
            </a:r>
            <a:r>
              <a:rPr lang="en-US" sz="2400" dirty="0" err="1" smtClean="0"/>
              <a:t>javne</a:t>
            </a:r>
            <a:r>
              <a:rPr lang="en-US" sz="2400" dirty="0" smtClean="0"/>
              <a:t> </a:t>
            </a:r>
            <a:r>
              <a:rPr lang="en-US" sz="2400" dirty="0" err="1" smtClean="0"/>
              <a:t>službe</a:t>
            </a:r>
            <a:r>
              <a:rPr lang="en-US" sz="2400" dirty="0" smtClean="0"/>
              <a:t> =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b</a:t>
            </a:r>
            <a:r>
              <a:rPr lang="en-US" sz="2400" dirty="0" err="1" smtClean="0"/>
              <a:t>iti</a:t>
            </a:r>
            <a:r>
              <a:rPr lang="en-US" sz="2400" dirty="0" smtClean="0"/>
              <a:t> </a:t>
            </a:r>
            <a:r>
              <a:rPr lang="en-US" sz="2400" dirty="0" err="1" smtClean="0"/>
              <a:t>kandidat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izborima</a:t>
            </a:r>
            <a:r>
              <a:rPr lang="en-US" sz="2400" dirty="0" smtClean="0"/>
              <a:t> =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v</a:t>
            </a:r>
            <a:r>
              <a:rPr lang="en-US" sz="2400" dirty="0" err="1" smtClean="0"/>
              <a:t>ladavina</a:t>
            </a:r>
            <a:r>
              <a:rPr lang="en-US" sz="2400" dirty="0" smtClean="0"/>
              <a:t> </a:t>
            </a:r>
            <a:r>
              <a:rPr lang="en-US" sz="2400" dirty="0" err="1" smtClean="0"/>
              <a:t>prava</a:t>
            </a:r>
            <a:r>
              <a:rPr lang="en-US" sz="2400" dirty="0" smtClean="0"/>
              <a:t> =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j</a:t>
            </a:r>
            <a:r>
              <a:rPr lang="en-US" sz="2400" dirty="0" err="1" smtClean="0"/>
              <a:t>avni</a:t>
            </a:r>
            <a:r>
              <a:rPr lang="en-US" sz="2400" dirty="0" smtClean="0"/>
              <a:t> </a:t>
            </a:r>
            <a:r>
              <a:rPr lang="en-US" sz="2400" dirty="0" err="1" smtClean="0"/>
              <a:t>nadzor</a:t>
            </a:r>
            <a:r>
              <a:rPr lang="en-US" sz="2400" dirty="0" smtClean="0"/>
              <a:t> =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s</a:t>
            </a:r>
            <a:r>
              <a:rPr lang="en-US" sz="2400" dirty="0" err="1" smtClean="0"/>
              <a:t>udski</a:t>
            </a:r>
            <a:r>
              <a:rPr lang="en-US" sz="2400" dirty="0" smtClean="0"/>
              <a:t> </a:t>
            </a:r>
            <a:r>
              <a:rPr lang="en-US" sz="2400" dirty="0" err="1" smtClean="0"/>
              <a:t>nadzor</a:t>
            </a:r>
            <a:r>
              <a:rPr lang="en-US" sz="2400" dirty="0" smtClean="0"/>
              <a:t> =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o</a:t>
            </a:r>
            <a:r>
              <a:rPr lang="en-US" sz="2400" dirty="0" err="1" smtClean="0"/>
              <a:t>dgovornost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provedba</a:t>
            </a:r>
            <a:r>
              <a:rPr lang="en-US" sz="2400" dirty="0" smtClean="0"/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3330685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III 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Complete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following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statements</a:t>
            </a:r>
            <a:r>
              <a:rPr lang="hr-HR" sz="3200" i="1" dirty="0"/>
              <a:t>.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767" y="2028304"/>
            <a:ext cx="11180617" cy="434755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The three basic types of knowledge and skills are: 1) __________________________, 2) _________________________ or behavioral skills, and 3) __________________________ .</a:t>
            </a:r>
          </a:p>
          <a:p>
            <a:pPr marL="457200" indent="-457200">
              <a:buAutoNum type="arabicPeriod"/>
            </a:pPr>
            <a:r>
              <a:rPr lang="en-US" dirty="0" smtClean="0"/>
              <a:t>Recruitment is based on the ________________ of the civil servants and not on ________________________ or inherited posts.</a:t>
            </a:r>
          </a:p>
          <a:p>
            <a:pPr marL="457200" indent="-457200">
              <a:buAutoNum type="arabicPeriod"/>
            </a:pPr>
            <a:r>
              <a:rPr lang="en-US" dirty="0" smtClean="0"/>
              <a:t>The provisions of the European Charter of Fundamental Human Rights are addressed to: a) __________________________________ of the EU with due regard for the principle of subsidiarity, and b) ____________________________________ only when they are implementing EU law.</a:t>
            </a:r>
          </a:p>
          <a:p>
            <a:pPr marL="457200" indent="-457200">
              <a:buAutoNum type="arabicPeriod"/>
            </a:pPr>
            <a:r>
              <a:rPr lang="en-US" dirty="0" smtClean="0"/>
              <a:t>The Right to good administration includes the obligation of the administration _________________________________ .</a:t>
            </a:r>
          </a:p>
          <a:p>
            <a:pPr marL="457200" indent="-457200">
              <a:buAutoNum type="arabicPeriod"/>
            </a:pPr>
            <a:r>
              <a:rPr lang="en-US" dirty="0" smtClean="0"/>
              <a:t>The concept of accountability involves two distinct stages: ________________________ and _____________________________ .</a:t>
            </a:r>
          </a:p>
          <a:p>
            <a:pPr marL="457200" indent="-457200">
              <a:buAutoNum type="arabicPeriod"/>
            </a:pPr>
            <a:r>
              <a:rPr lang="en-US" dirty="0" smtClean="0"/>
              <a:t>There two types of judicial review: a) judicial review of ___________________________, b) judicial review of ___________________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63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b="1" dirty="0" err="1" smtClean="0"/>
              <a:t>Exercise</a:t>
            </a:r>
            <a:r>
              <a:rPr lang="hr-HR" sz="3200" b="1" dirty="0" smtClean="0"/>
              <a:t> </a:t>
            </a:r>
            <a:r>
              <a:rPr lang="en-US" sz="3200" b="1" dirty="0" smtClean="0"/>
              <a:t>I</a:t>
            </a:r>
            <a:r>
              <a:rPr lang="hr-HR" sz="3200" b="1" dirty="0" smtClean="0"/>
              <a:t>V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i="1" dirty="0" err="1" smtClean="0"/>
              <a:t>Match</a:t>
            </a:r>
            <a:r>
              <a:rPr lang="hr-HR" sz="3200" i="1" dirty="0" smtClean="0"/>
              <a:t> the </a:t>
            </a:r>
            <a:r>
              <a:rPr lang="hr-HR" sz="3200" i="1" dirty="0" err="1" smtClean="0"/>
              <a:t>collocations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and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translate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them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into</a:t>
            </a:r>
            <a:r>
              <a:rPr lang="hr-HR" sz="3200" i="1" dirty="0" smtClean="0"/>
              <a:t> Croatian.</a:t>
            </a:r>
            <a:br>
              <a:rPr lang="hr-HR" sz="3200" i="1" dirty="0" smtClean="0"/>
            </a:b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662629"/>
              </p:ext>
            </p:extLst>
          </p:nvPr>
        </p:nvGraphicFramePr>
        <p:xfrm>
          <a:off x="2032000" y="2244438"/>
          <a:ext cx="8128000" cy="400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79638189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591681457"/>
                    </a:ext>
                  </a:extLst>
                </a:gridCol>
              </a:tblGrid>
              <a:tr h="400396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mediate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sustainable outcomes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295783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US" dirty="0" smtClean="0"/>
                        <a:t>undergo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access</a:t>
                      </a:r>
                      <a:r>
                        <a:rPr lang="en-US" baseline="0" dirty="0" smtClean="0"/>
                        <a:t> to his or her file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537053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US" dirty="0" smtClean="0"/>
                        <a:t>provide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examination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258303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US" dirty="0" smtClean="0"/>
                        <a:t>serve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 decision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491331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US" dirty="0" smtClean="0"/>
                        <a:t>appeal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the superiors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70719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redress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167310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US" dirty="0" smtClean="0"/>
                        <a:t>have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disputes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182775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US" dirty="0" smtClean="0"/>
                        <a:t>impose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958564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US" dirty="0" smtClean="0"/>
                        <a:t>seek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sanctions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603993"/>
                  </a:ext>
                </a:extLst>
              </a:tr>
              <a:tr h="400396">
                <a:tc>
                  <a:txBody>
                    <a:bodyPr/>
                    <a:lstStyle/>
                    <a:p>
                      <a:r>
                        <a:rPr lang="en-US" dirty="0" smtClean="0"/>
                        <a:t>abuse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public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76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513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561975"/>
            <a:ext cx="11604566" cy="1352550"/>
          </a:xfrm>
        </p:spPr>
        <p:txBody>
          <a:bodyPr>
            <a:noAutofit/>
          </a:bodyPr>
          <a:lstStyle/>
          <a:p>
            <a:r>
              <a:rPr lang="hr-HR" sz="2400" b="1" dirty="0" err="1" smtClean="0"/>
              <a:t>Exercise</a:t>
            </a:r>
            <a:r>
              <a:rPr lang="hr-HR" sz="2400" b="1" dirty="0" smtClean="0"/>
              <a:t> </a:t>
            </a:r>
            <a:r>
              <a:rPr lang="hr-HR" sz="2400" b="1" dirty="0" smtClean="0"/>
              <a:t>V </a:t>
            </a:r>
            <a:r>
              <a:rPr lang="hr-HR" sz="2400" b="1" dirty="0" smtClean="0"/>
              <a:t>– </a:t>
            </a:r>
            <a:r>
              <a:rPr lang="hr-HR" sz="2400" b="1" dirty="0" err="1" smtClean="0"/>
              <a:t>Part</a:t>
            </a:r>
            <a:r>
              <a:rPr lang="hr-HR" sz="2400" b="1" dirty="0" smtClean="0"/>
              <a:t> 1</a:t>
            </a: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i="1" dirty="0" err="1" smtClean="0"/>
              <a:t>Fill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in</a:t>
            </a:r>
            <a:r>
              <a:rPr lang="hr-HR" sz="2400" i="1" dirty="0" smtClean="0"/>
              <a:t> the </a:t>
            </a:r>
            <a:r>
              <a:rPr lang="hr-HR" sz="2400" i="1" dirty="0" err="1" smtClean="0"/>
              <a:t>gaps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with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appropriate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terms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and</a:t>
            </a:r>
            <a:r>
              <a:rPr lang="hr-HR" sz="2400" i="1" dirty="0" smtClean="0"/>
              <a:t> </a:t>
            </a:r>
            <a:r>
              <a:rPr lang="hr-HR" sz="2400" i="1" dirty="0" err="1"/>
              <a:t>t</a:t>
            </a:r>
            <a:r>
              <a:rPr lang="hr-HR" sz="2400" i="1" dirty="0" err="1" smtClean="0"/>
              <a:t>ranslate</a:t>
            </a:r>
            <a:r>
              <a:rPr lang="hr-HR" sz="2400" i="1" dirty="0" smtClean="0"/>
              <a:t> the </a:t>
            </a:r>
            <a:r>
              <a:rPr lang="hr-HR" sz="2400" i="1" dirty="0" err="1" smtClean="0"/>
              <a:t>following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paragraph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into</a:t>
            </a:r>
            <a:r>
              <a:rPr lang="hr-HR" sz="2400" i="1" dirty="0" smtClean="0"/>
              <a:t> Croatian</a:t>
            </a:r>
            <a:r>
              <a:rPr lang="hr-HR" sz="2400" i="1" dirty="0" smtClean="0"/>
              <a:t>.</a:t>
            </a:r>
            <a:r>
              <a:rPr lang="en-US" sz="2400" dirty="0"/>
              <a:t> There are two terms too many.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679171"/>
            <a:ext cx="11604565" cy="50042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i="1" dirty="0">
                <a:solidFill>
                  <a:srgbClr val="00B0F0"/>
                </a:solidFill>
              </a:rPr>
              <a:t>c</a:t>
            </a:r>
            <a:r>
              <a:rPr lang="en-US" sz="2400" i="1" dirty="0" smtClean="0">
                <a:solidFill>
                  <a:srgbClr val="00B0F0"/>
                </a:solidFill>
              </a:rPr>
              <a:t>ivil --- public --- evaluation --- legislation --- servants --- regulated --- </a:t>
            </a:r>
            <a:r>
              <a:rPr lang="en-US" sz="2400" i="1" dirty="0">
                <a:solidFill>
                  <a:srgbClr val="00B0F0"/>
                </a:solidFill>
              </a:rPr>
              <a:t>functionaries </a:t>
            </a:r>
            <a:r>
              <a:rPr lang="en-US" sz="2400" i="1" dirty="0" smtClean="0">
                <a:solidFill>
                  <a:srgbClr val="00B0F0"/>
                </a:solidFill>
              </a:rPr>
              <a:t>--- government --- recruitment</a:t>
            </a:r>
            <a:endParaRPr lang="en-US" sz="2400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Members of the civil service are known as career public _______________, and they can be employed at any level of _________________ (federal, provincial, or local), depending on the size of the __________</a:t>
            </a:r>
            <a:r>
              <a:rPr lang="en-US" sz="2400" dirty="0" smtClean="0"/>
              <a:t> service. Career civil services are ___________________ by laws or statutes that have special characteristics  with respect to the rest of the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____________________: as a result, these _____________________ usually remain separate from other _____________________ employees.</a:t>
            </a: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val="1668303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31" y="263769"/>
            <a:ext cx="11324492" cy="993531"/>
          </a:xfrm>
        </p:spPr>
        <p:txBody>
          <a:bodyPr/>
          <a:lstStyle/>
          <a:p>
            <a:r>
              <a:rPr lang="hr-HR" sz="2400" b="1" dirty="0" err="1" smtClean="0"/>
              <a:t>Exercise</a:t>
            </a:r>
            <a:r>
              <a:rPr lang="hr-HR" sz="2400" b="1" dirty="0" smtClean="0"/>
              <a:t> </a:t>
            </a:r>
            <a:r>
              <a:rPr lang="hr-HR" sz="2400" b="1" dirty="0" smtClean="0"/>
              <a:t>V – </a:t>
            </a:r>
            <a:r>
              <a:rPr lang="hr-HR" sz="2400" b="1" dirty="0" err="1" smtClean="0"/>
              <a:t>Part</a:t>
            </a:r>
            <a:r>
              <a:rPr lang="hr-HR" sz="2400" b="1" dirty="0" smtClean="0"/>
              <a:t> 2</a:t>
            </a: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err="1" smtClean="0"/>
              <a:t>Fill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the </a:t>
            </a:r>
            <a:r>
              <a:rPr lang="hr-HR" sz="2400" dirty="0" err="1" smtClean="0"/>
              <a:t>gaps</a:t>
            </a:r>
            <a:r>
              <a:rPr lang="hr-HR" sz="2400" dirty="0" smtClean="0"/>
              <a:t> </a:t>
            </a:r>
            <a:r>
              <a:rPr lang="hr-HR" sz="2400" dirty="0" err="1" smtClean="0"/>
              <a:t>with</a:t>
            </a:r>
            <a:r>
              <a:rPr lang="hr-HR" sz="2400" dirty="0" smtClean="0"/>
              <a:t> the </a:t>
            </a:r>
            <a:r>
              <a:rPr lang="hr-HR" sz="2400" dirty="0" err="1" smtClean="0"/>
              <a:t>appropriate</a:t>
            </a:r>
            <a:r>
              <a:rPr lang="hr-HR" sz="2400" dirty="0" smtClean="0"/>
              <a:t> </a:t>
            </a:r>
            <a:r>
              <a:rPr lang="hr-HR" sz="2400" dirty="0" err="1" smtClean="0"/>
              <a:t>terms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translate</a:t>
            </a:r>
            <a:r>
              <a:rPr lang="hr-HR" sz="2400" dirty="0" smtClean="0"/>
              <a:t> the </a:t>
            </a:r>
            <a:r>
              <a:rPr lang="hr-HR" sz="2400" dirty="0" err="1" smtClean="0"/>
              <a:t>text</a:t>
            </a:r>
            <a:r>
              <a:rPr lang="hr-HR" sz="2400" dirty="0" smtClean="0"/>
              <a:t> </a:t>
            </a:r>
            <a:r>
              <a:rPr lang="hr-HR" sz="2400" dirty="0" err="1" smtClean="0"/>
              <a:t>into</a:t>
            </a:r>
            <a:r>
              <a:rPr lang="hr-HR" sz="2400" dirty="0" smtClean="0"/>
              <a:t> Croatian</a:t>
            </a:r>
            <a:r>
              <a:rPr lang="hr-HR" sz="2400" dirty="0" smtClean="0"/>
              <a:t>.</a:t>
            </a:r>
            <a:r>
              <a:rPr lang="en-US" sz="2400" dirty="0" smtClean="0"/>
              <a:t> There are two terms too many.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31" y="1600200"/>
            <a:ext cx="11324492" cy="4648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400" i="1" dirty="0">
                <a:solidFill>
                  <a:srgbClr val="00B0F0"/>
                </a:solidFill>
              </a:rPr>
              <a:t>i</a:t>
            </a:r>
            <a:r>
              <a:rPr lang="en-GB" sz="2400" i="1" dirty="0" smtClean="0">
                <a:solidFill>
                  <a:srgbClr val="00B0F0"/>
                </a:solidFill>
              </a:rPr>
              <a:t>llegally --- legality --- courts --- judicial --- power --- quash --- commit </a:t>
            </a:r>
            <a:r>
              <a:rPr lang="en-GB" sz="2400" i="1" smtClean="0">
                <a:solidFill>
                  <a:srgbClr val="00B0F0"/>
                </a:solidFill>
              </a:rPr>
              <a:t>--- powers ---- review </a:t>
            </a:r>
            <a:r>
              <a:rPr lang="en-GB" sz="2400" i="1" dirty="0" smtClean="0">
                <a:solidFill>
                  <a:srgbClr val="00B0F0"/>
                </a:solidFill>
              </a:rPr>
              <a:t>--- exceed    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sz="2200" dirty="0" smtClean="0"/>
              <a:t>The Administrative Court can </a:t>
            </a:r>
            <a:r>
              <a:rPr lang="en-GB" sz="2200" dirty="0" smtClean="0"/>
              <a:t>_________________</a:t>
            </a:r>
            <a:r>
              <a:rPr lang="en-GB" sz="2200" dirty="0" smtClean="0"/>
              <a:t>the decision of government ministers and other administrative bodies to ensure that they do not act </a:t>
            </a:r>
            <a:r>
              <a:rPr lang="en-GB" sz="2200" dirty="0" smtClean="0"/>
              <a:t>_____________________</a:t>
            </a:r>
            <a:r>
              <a:rPr lang="en-GB" sz="2200" dirty="0" smtClean="0"/>
              <a:t>, irrationally or ______________ some procedural impropriety.</a:t>
            </a:r>
          </a:p>
          <a:p>
            <a:pPr marL="0" indent="0">
              <a:buNone/>
            </a:pPr>
            <a:r>
              <a:rPr lang="en-GB" sz="2200" dirty="0" smtClean="0"/>
              <a:t>In the UK, the main basis for ______________________ review is the ultra vires doctrine which assumes that, because most government ___________________ are created by an Act of Parliament, the courts should ensure that powers do not ______________ the limits set out by Parliament. Unlike the appeal process, judicial review does not examine the merits of the decision, but can only ____________ the decision if the public body had no ______________ to make it.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76668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2237</TotalTime>
  <Words>485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</vt:lpstr>
      <vt:lpstr>   English for Public Administration III  REVISION</vt:lpstr>
      <vt:lpstr>Exercise I  Provide the Croatian equivalents for the following English terms and expressions.</vt:lpstr>
      <vt:lpstr>Exercise II  Translate the following terms and expressions into English.</vt:lpstr>
      <vt:lpstr>Exercise III  Complete the following statements.</vt:lpstr>
      <vt:lpstr>Exercise IV Match the collocations and translate them into Croatian. </vt:lpstr>
      <vt:lpstr>Exercise V – Part 1 Fill in the gaps with appropriate terms and translate the following paragraph into Croatian. There are two terms too many.</vt:lpstr>
      <vt:lpstr>Exercise V – Part 2 Fill in the gaps with the appropriate terms and translate the text into Croatian. There are two terms too many.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LANGUAGE AND LAW</dc:title>
  <dc:creator>Admin</dc:creator>
  <cp:lastModifiedBy>Windows User</cp:lastModifiedBy>
  <cp:revision>178</cp:revision>
  <cp:lastPrinted>2019-12-28T15:59:39Z</cp:lastPrinted>
  <dcterms:created xsi:type="dcterms:W3CDTF">2017-10-10T18:30:39Z</dcterms:created>
  <dcterms:modified xsi:type="dcterms:W3CDTF">2019-12-28T18:56:26Z</dcterms:modified>
</cp:coreProperties>
</file>