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285" r:id="rId3"/>
    <p:sldId id="290" r:id="rId4"/>
    <p:sldId id="288" r:id="rId5"/>
    <p:sldId id="303" r:id="rId6"/>
    <p:sldId id="2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45713F"/>
    <a:srgbClr val="FF7C80"/>
    <a:srgbClr val="FC7336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4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AA0E-05D9-488B-8A54-035836EE411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9F714-1228-4C8B-ACA5-047070D74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45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5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9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4542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39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7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3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94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5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6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6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9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3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68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 smtClean="0"/>
              <a:t>English for </a:t>
            </a:r>
            <a:r>
              <a:rPr lang="hr-HR" sz="6000" dirty="0" err="1" smtClean="0"/>
              <a:t>Lawyers</a:t>
            </a:r>
            <a:r>
              <a:rPr lang="hr-HR" sz="6000" dirty="0" smtClean="0"/>
              <a:t> </a:t>
            </a:r>
            <a:r>
              <a:rPr lang="hr-HR" sz="6000" dirty="0" smtClean="0"/>
              <a:t>IV</a:t>
            </a: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7300" b="1" dirty="0" smtClean="0"/>
              <a:t>REVISION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smtClean="0"/>
              <a:t>Provide the Croatian </a:t>
            </a:r>
            <a:r>
              <a:rPr lang="hr-HR" sz="3200" i="1" dirty="0" err="1" smtClean="0"/>
              <a:t>equivalents</a:t>
            </a:r>
            <a:r>
              <a:rPr lang="hr-HR" sz="3200" i="1" dirty="0" smtClean="0"/>
              <a:t> for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English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expressions</a:t>
            </a:r>
            <a:r>
              <a:rPr lang="hr-HR" sz="3200" i="1" dirty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2119745"/>
            <a:ext cx="10825454" cy="442237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pPr marL="514350" indent="-514350">
              <a:buAutoNum type="arabicPeriod"/>
            </a:pPr>
            <a:r>
              <a:rPr lang="hr-HR" sz="2800" dirty="0" err="1" smtClean="0"/>
              <a:t>foreign</a:t>
            </a:r>
            <a:r>
              <a:rPr lang="hr-HR" sz="2800" dirty="0" smtClean="0"/>
              <a:t> domicile </a:t>
            </a:r>
            <a:r>
              <a:rPr lang="hr-HR" sz="2800" dirty="0" err="1" smtClean="0"/>
              <a:t>or</a:t>
            </a:r>
            <a:r>
              <a:rPr lang="hr-HR" sz="2800" dirty="0" smtClean="0"/>
              <a:t> </a:t>
            </a:r>
            <a:r>
              <a:rPr lang="hr-HR" sz="2800" dirty="0" err="1" smtClean="0"/>
              <a:t>residence</a:t>
            </a:r>
            <a:r>
              <a:rPr lang="hr-HR" sz="2800" dirty="0" smtClean="0"/>
              <a:t> = </a:t>
            </a:r>
          </a:p>
          <a:p>
            <a:pPr marL="457200" indent="-457200">
              <a:buAutoNum type="arabicPeriod"/>
            </a:pPr>
            <a:r>
              <a:rPr lang="hr-HR" sz="2800" dirty="0" err="1"/>
              <a:t>r</a:t>
            </a:r>
            <a:r>
              <a:rPr lang="hr-HR" sz="2800" dirty="0" err="1" smtClean="0"/>
              <a:t>ecognition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enforcement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foreign</a:t>
            </a:r>
            <a:r>
              <a:rPr lang="hr-HR" sz="2800" dirty="0" smtClean="0"/>
              <a:t> </a:t>
            </a:r>
            <a:r>
              <a:rPr lang="hr-HR" sz="2800" dirty="0" err="1" smtClean="0"/>
              <a:t>judgment</a:t>
            </a:r>
            <a:r>
              <a:rPr lang="hr-HR" sz="28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800" dirty="0"/>
              <a:t>t</a:t>
            </a:r>
            <a:r>
              <a:rPr lang="hr-HR" sz="2800" dirty="0" smtClean="0"/>
              <a:t>o </a:t>
            </a:r>
            <a:r>
              <a:rPr lang="hr-HR" sz="2800" dirty="0" err="1" smtClean="0"/>
              <a:t>satisfy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judgment</a:t>
            </a:r>
            <a:r>
              <a:rPr lang="hr-HR" sz="2800" dirty="0" smtClean="0"/>
              <a:t> </a:t>
            </a:r>
            <a:r>
              <a:rPr lang="hr-HR" sz="2800" dirty="0" err="1" smtClean="0"/>
              <a:t>out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defendant’s</a:t>
            </a:r>
            <a:r>
              <a:rPr lang="hr-HR" sz="2800" dirty="0" smtClean="0"/>
              <a:t> </a:t>
            </a:r>
            <a:r>
              <a:rPr lang="hr-HR" sz="2800" dirty="0" err="1" smtClean="0"/>
              <a:t>assets</a:t>
            </a:r>
            <a:r>
              <a:rPr lang="hr-HR" sz="28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800" dirty="0" err="1"/>
              <a:t>t</a:t>
            </a:r>
            <a:r>
              <a:rPr lang="hr-HR" sz="2800" dirty="0" err="1" smtClean="0"/>
              <a:t>he</a:t>
            </a:r>
            <a:r>
              <a:rPr lang="hr-HR" sz="2800" dirty="0" smtClean="0"/>
              <a:t> </a:t>
            </a:r>
            <a:r>
              <a:rPr lang="hr-HR" sz="2800" dirty="0" err="1" smtClean="0"/>
              <a:t>principle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reparation</a:t>
            </a:r>
            <a:r>
              <a:rPr lang="hr-HR" sz="2800" dirty="0" smtClean="0"/>
              <a:t> = </a:t>
            </a:r>
          </a:p>
          <a:p>
            <a:pPr marL="457200" indent="-457200">
              <a:buAutoNum type="arabicPeriod"/>
            </a:pPr>
            <a:r>
              <a:rPr lang="hr-HR" sz="2800" dirty="0"/>
              <a:t>t</a:t>
            </a:r>
            <a:r>
              <a:rPr lang="hr-HR" sz="2800" dirty="0" smtClean="0"/>
              <a:t>o </a:t>
            </a:r>
            <a:r>
              <a:rPr lang="hr-HR" sz="2800" dirty="0" err="1" smtClean="0"/>
              <a:t>resolve</a:t>
            </a:r>
            <a:r>
              <a:rPr lang="hr-HR" sz="2800" dirty="0" smtClean="0"/>
              <a:t> </a:t>
            </a:r>
            <a:r>
              <a:rPr lang="hr-HR" sz="2800" dirty="0" err="1" smtClean="0"/>
              <a:t>conflicts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 err="1" smtClean="0"/>
              <a:t>peaceful</a:t>
            </a:r>
            <a:r>
              <a:rPr lang="hr-HR" sz="2800" dirty="0" smtClean="0"/>
              <a:t> </a:t>
            </a:r>
            <a:r>
              <a:rPr lang="hr-HR" sz="2800" dirty="0" err="1" smtClean="0"/>
              <a:t>means</a:t>
            </a:r>
            <a:r>
              <a:rPr lang="hr-HR" sz="28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800" dirty="0" err="1"/>
              <a:t>t</a:t>
            </a:r>
            <a:r>
              <a:rPr lang="hr-HR" sz="2800" dirty="0" err="1" smtClean="0"/>
              <a:t>he</a:t>
            </a:r>
            <a:r>
              <a:rPr lang="hr-HR" sz="2800" dirty="0" smtClean="0"/>
              <a:t> </a:t>
            </a:r>
            <a:r>
              <a:rPr lang="hr-HR" sz="2800" dirty="0" err="1" smtClean="0"/>
              <a:t>election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non-permanent</a:t>
            </a:r>
            <a:r>
              <a:rPr lang="hr-HR" sz="2800" dirty="0" smtClean="0"/>
              <a:t> </a:t>
            </a:r>
            <a:r>
              <a:rPr lang="hr-HR" sz="2800" dirty="0" err="1" smtClean="0"/>
              <a:t>members</a:t>
            </a:r>
            <a:r>
              <a:rPr lang="hr-HR" sz="28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800" dirty="0"/>
              <a:t>t</a:t>
            </a:r>
            <a:r>
              <a:rPr lang="hr-HR" sz="2800" dirty="0" smtClean="0"/>
              <a:t>o </a:t>
            </a:r>
            <a:r>
              <a:rPr lang="hr-HR" sz="2800" dirty="0" err="1" smtClean="0"/>
              <a:t>attain</a:t>
            </a:r>
            <a:r>
              <a:rPr lang="hr-HR" sz="2800" dirty="0" smtClean="0"/>
              <a:t> </a:t>
            </a:r>
            <a:r>
              <a:rPr lang="hr-HR" sz="2800" dirty="0" err="1" smtClean="0"/>
              <a:t>self-government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independene</a:t>
            </a:r>
            <a:r>
              <a:rPr lang="hr-HR" sz="28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800" dirty="0" err="1"/>
              <a:t>f</a:t>
            </a:r>
            <a:r>
              <a:rPr lang="hr-HR" sz="2800" dirty="0" err="1" smtClean="0"/>
              <a:t>undamental</a:t>
            </a:r>
            <a:r>
              <a:rPr lang="hr-HR" sz="2800" dirty="0" smtClean="0"/>
              <a:t> human </a:t>
            </a:r>
            <a:r>
              <a:rPr lang="hr-HR" sz="2800" dirty="0" err="1" smtClean="0"/>
              <a:t>rights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freedoms</a:t>
            </a:r>
            <a:r>
              <a:rPr lang="hr-HR" sz="2800" dirty="0" smtClean="0"/>
              <a:t> =</a:t>
            </a:r>
          </a:p>
          <a:p>
            <a:pPr marL="0" indent="0">
              <a:buNone/>
            </a:pPr>
            <a:r>
              <a:rPr lang="hr-HR" sz="2800" dirty="0"/>
              <a:t>9. </a:t>
            </a:r>
            <a:r>
              <a:rPr lang="hr-HR" sz="2800" dirty="0" smtClean="0"/>
              <a:t> </a:t>
            </a:r>
            <a:r>
              <a:rPr lang="hr-HR" sz="2800" dirty="0" err="1" smtClean="0"/>
              <a:t>admissibility</a:t>
            </a:r>
            <a:r>
              <a:rPr lang="hr-HR" sz="2800" dirty="0" smtClean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application</a:t>
            </a:r>
            <a:r>
              <a:rPr lang="hr-HR" sz="2800" dirty="0"/>
              <a:t> =</a:t>
            </a:r>
          </a:p>
          <a:p>
            <a:pPr marL="0" indent="0">
              <a:buNone/>
            </a:pPr>
            <a:r>
              <a:rPr lang="hr-HR" sz="2800" dirty="0"/>
              <a:t>10. to </a:t>
            </a:r>
            <a:r>
              <a:rPr lang="hr-HR" sz="2800" dirty="0" err="1"/>
              <a:t>harmonise</a:t>
            </a:r>
            <a:r>
              <a:rPr lang="hr-HR" sz="2800" dirty="0"/>
              <a:t> </a:t>
            </a:r>
            <a:r>
              <a:rPr lang="hr-HR" sz="2800" dirty="0" err="1"/>
              <a:t>legislation</a:t>
            </a:r>
            <a:r>
              <a:rPr lang="hr-HR" sz="2800" dirty="0"/>
              <a:t> =</a:t>
            </a:r>
          </a:p>
          <a:p>
            <a:pPr marL="457200" indent="-457200">
              <a:buAutoNum type="arabicPeriod"/>
            </a:pPr>
            <a:endParaRPr lang="hr-HR" sz="2600" dirty="0" smtClean="0"/>
          </a:p>
          <a:p>
            <a:pPr marL="457200" indent="-457200">
              <a:buAutoNum type="arabicPeriod"/>
            </a:pPr>
            <a:endParaRPr lang="hr-HR" sz="2400" dirty="0" smtClean="0"/>
          </a:p>
          <a:p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94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2117"/>
          </a:xfrm>
        </p:spPr>
        <p:txBody>
          <a:bodyPr>
            <a:no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smtClean="0"/>
              <a:t>expressions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English</a:t>
            </a:r>
            <a:r>
              <a:rPr lang="hr-HR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36617"/>
            <a:ext cx="10665229" cy="456368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hr-HR" sz="2400" dirty="0"/>
              <a:t>m</a:t>
            </a:r>
            <a:r>
              <a:rPr lang="hr-HR" sz="2400" dirty="0" smtClean="0"/>
              <a:t>jerodav</a:t>
            </a:r>
            <a:r>
              <a:rPr lang="hr-HR" sz="2400" dirty="0" smtClean="0"/>
              <a:t>no pravo</a:t>
            </a:r>
            <a:r>
              <a:rPr lang="hr-HR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hr-HR" sz="2400" dirty="0"/>
              <a:t>t</a:t>
            </a:r>
            <a:r>
              <a:rPr lang="hr-HR" sz="2400" dirty="0" smtClean="0"/>
              <a:t>ražiti pravnu zaštitu / obeštećenje =</a:t>
            </a:r>
          </a:p>
          <a:p>
            <a:pPr marL="457200" indent="-457200">
              <a:buAutoNum type="arabicPeriod"/>
            </a:pPr>
            <a:r>
              <a:rPr lang="hr-HR" sz="2400" dirty="0" smtClean="0"/>
              <a:t>osnivački akt neke organizacije =</a:t>
            </a:r>
          </a:p>
          <a:p>
            <a:pPr marL="457200" indent="-457200">
              <a:buAutoNum type="arabicPeriod"/>
            </a:pPr>
            <a:r>
              <a:rPr lang="hr-HR" sz="2400" dirty="0"/>
              <a:t>p</a:t>
            </a:r>
            <a:r>
              <a:rPr lang="hr-HR" sz="2400" dirty="0" smtClean="0"/>
              <a:t>redati zahtjev Europskom sudu za ljudska prava =</a:t>
            </a:r>
          </a:p>
          <a:p>
            <a:pPr marL="457200" indent="-457200">
              <a:buAutoNum type="arabicPeriod"/>
            </a:pPr>
            <a:r>
              <a:rPr lang="hr-HR" sz="2400" dirty="0"/>
              <a:t>u</a:t>
            </a:r>
            <a:r>
              <a:rPr lang="hr-HR" sz="2400" dirty="0" smtClean="0"/>
              <a:t>stupanje nadležnosti (Velikom vijeću ECHR) =</a:t>
            </a:r>
          </a:p>
          <a:p>
            <a:pPr marL="457200" indent="-457200">
              <a:buAutoNum type="arabicPeriod"/>
            </a:pPr>
            <a:r>
              <a:rPr lang="hr-HR" sz="2400" dirty="0"/>
              <a:t>p</a:t>
            </a:r>
            <a:r>
              <a:rPr lang="hr-HR" sz="2400" dirty="0" smtClean="0"/>
              <a:t>ristupanje novih zemalja članica =</a:t>
            </a:r>
          </a:p>
          <a:p>
            <a:pPr marL="457200" indent="-457200">
              <a:buAutoNum type="arabicPeriod"/>
            </a:pPr>
            <a:r>
              <a:rPr lang="hr-HR" sz="2400" dirty="0"/>
              <a:t>o</a:t>
            </a:r>
            <a:r>
              <a:rPr lang="hr-HR" sz="2400" dirty="0" smtClean="0"/>
              <a:t>drživi razvoj =</a:t>
            </a:r>
          </a:p>
          <a:p>
            <a:pPr marL="457200" indent="-457200">
              <a:buAutoNum type="arabicPeriod"/>
            </a:pPr>
            <a:r>
              <a:rPr lang="hr-HR" sz="2400" dirty="0"/>
              <a:t>j</a:t>
            </a:r>
            <a:r>
              <a:rPr lang="hr-HR" sz="2400" dirty="0" smtClean="0"/>
              <a:t>ednostrani akt sekundarnog zakonodavstva =</a:t>
            </a:r>
          </a:p>
          <a:p>
            <a:pPr marL="457200" indent="-457200">
              <a:buAutoNum type="arabicPeriod"/>
            </a:pPr>
            <a:r>
              <a:rPr lang="hr-HR" sz="2400" dirty="0"/>
              <a:t>o</a:t>
            </a:r>
            <a:r>
              <a:rPr lang="hr-HR" sz="2400" dirty="0" smtClean="0"/>
              <a:t>sigurati pravilnu primjenu prava =</a:t>
            </a:r>
          </a:p>
          <a:p>
            <a:pPr marL="457200" indent="-457200">
              <a:buAutoNum type="arabicPeriod"/>
            </a:pPr>
            <a:r>
              <a:rPr lang="hr-HR" sz="2400" dirty="0"/>
              <a:t>z</a:t>
            </a:r>
            <a:r>
              <a:rPr lang="hr-HR" sz="2400" dirty="0" smtClean="0"/>
              <a:t>ahtjeva za prethodnu odluku =</a:t>
            </a:r>
          </a:p>
          <a:p>
            <a:pPr marL="0" indent="0">
              <a:buNone/>
            </a:pPr>
            <a:endParaRPr lang="hr-HR" sz="2400" dirty="0" smtClean="0"/>
          </a:p>
          <a:p>
            <a:pPr marL="457200" indent="-457200">
              <a:buAutoNum type="arabicPeriod"/>
            </a:pP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33068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Complete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statements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translate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67" y="2110154"/>
            <a:ext cx="11180617" cy="460716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GB" dirty="0" smtClean="0"/>
              <a:t>By signing an international treaty, a ___________________ state makes a commitment to adhere to the principles of the treaty.</a:t>
            </a:r>
          </a:p>
          <a:p>
            <a:pPr marL="457200" indent="-457200">
              <a:buAutoNum type="arabicPeriod"/>
            </a:pPr>
            <a:r>
              <a:rPr lang="en-GB" dirty="0" smtClean="0"/>
              <a:t>Treaties are </a:t>
            </a:r>
            <a:r>
              <a:rPr lang="en-GB" dirty="0" err="1" smtClean="0"/>
              <a:t>evien</a:t>
            </a:r>
            <a:r>
              <a:rPr lang="hr-HR" dirty="0" smtClean="0"/>
              <a:t>c</a:t>
            </a:r>
            <a:r>
              <a:rPr lang="en-GB" dirty="0" smtClean="0"/>
              <a:t>e of the express consent of states to regulate their interests according to international law.</a:t>
            </a:r>
          </a:p>
          <a:p>
            <a:pPr marL="457200" indent="-457200">
              <a:buAutoNum type="arabicPeriod"/>
            </a:pPr>
            <a:r>
              <a:rPr lang="en-GB" dirty="0" smtClean="0"/>
              <a:t>The Security Council may under Article 42 authorise the u</a:t>
            </a:r>
            <a:r>
              <a:rPr lang="hr-HR" dirty="0" smtClean="0"/>
              <a:t>s</a:t>
            </a:r>
            <a:r>
              <a:rPr lang="en-GB" dirty="0" smtClean="0"/>
              <a:t>e of force </a:t>
            </a:r>
            <a:r>
              <a:rPr lang="hr-HR" dirty="0" smtClean="0"/>
              <a:t>as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en-GB" dirty="0" smtClean="0"/>
              <a:t> n</a:t>
            </a:r>
            <a:r>
              <a:rPr lang="hr-HR" dirty="0" smtClean="0"/>
              <a:t>e</a:t>
            </a:r>
            <a:r>
              <a:rPr lang="en-GB" dirty="0" err="1" smtClean="0"/>
              <a:t>cessary</a:t>
            </a:r>
            <a:r>
              <a:rPr lang="en-GB" dirty="0" smtClean="0"/>
              <a:t> to  _____________________ and _________________ </a:t>
            </a:r>
            <a:r>
              <a:rPr lang="en-GB" dirty="0" err="1" smtClean="0"/>
              <a:t>internati</a:t>
            </a:r>
            <a:r>
              <a:rPr lang="hr-HR" dirty="0" smtClean="0"/>
              <a:t>o</a:t>
            </a:r>
            <a:r>
              <a:rPr lang="en-GB" dirty="0" err="1" smtClean="0"/>
              <a:t>nal</a:t>
            </a:r>
            <a:r>
              <a:rPr lang="en-GB" dirty="0" smtClean="0"/>
              <a:t> peace and security.</a:t>
            </a:r>
          </a:p>
          <a:p>
            <a:pPr marL="457200" indent="-457200">
              <a:buAutoNum type="arabicPeriod"/>
            </a:pPr>
            <a:r>
              <a:rPr lang="en-GB" dirty="0" smtClean="0"/>
              <a:t>The parties may request a ____________________ of the case to the Grand Chamber for fresh consideration or a chamber may in exceptional situations initiate _______________________ proceedings.</a:t>
            </a:r>
          </a:p>
          <a:p>
            <a:pPr marL="457200" indent="-457200">
              <a:buAutoNum type="arabicPeriod"/>
            </a:pPr>
            <a:r>
              <a:rPr lang="en-GB" dirty="0" smtClean="0"/>
              <a:t>A chamber _________________ a judgment, which becomes final after three months.</a:t>
            </a:r>
          </a:p>
          <a:p>
            <a:pPr marL="457200" indent="-457200">
              <a:buAutoNum type="arabicPeriod"/>
            </a:pPr>
            <a:r>
              <a:rPr lang="en-GB" dirty="0" smtClean="0"/>
              <a:t>An applicant has to provide information about legal _____________________ he or she had </a:t>
            </a:r>
            <a:r>
              <a:rPr lang="en-GB" dirty="0" err="1" smtClean="0"/>
              <a:t>exhaused</a:t>
            </a:r>
            <a:r>
              <a:rPr lang="en-GB" dirty="0" smtClean="0"/>
              <a:t> in his country.</a:t>
            </a:r>
          </a:p>
          <a:p>
            <a:pPr marL="457200" indent="-457200">
              <a:buAutoNum type="arabicPeriod"/>
            </a:pPr>
            <a:r>
              <a:rPr lang="en-GB" dirty="0" smtClean="0"/>
              <a:t>The European Commission is an ____________________ body of the EU</a:t>
            </a:r>
            <a:r>
              <a:rPr lang="hr-HR" dirty="0" smtClean="0"/>
              <a:t>,</a:t>
            </a:r>
            <a:r>
              <a:rPr lang="en-GB" dirty="0" smtClean="0"/>
              <a:t> </a:t>
            </a:r>
            <a:r>
              <a:rPr lang="hr-HR" dirty="0" smtClean="0"/>
              <a:t>h</a:t>
            </a:r>
            <a:r>
              <a:rPr lang="en-GB" dirty="0" err="1" smtClean="0"/>
              <a:t>owever</a:t>
            </a:r>
            <a:r>
              <a:rPr lang="en-GB" dirty="0" smtClean="0"/>
              <a:t>, it has _______________________________, which means that it can propose laws.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6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IV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err="1" smtClean="0"/>
              <a:t>Compare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three</a:t>
            </a:r>
            <a:r>
              <a:rPr lang="hr-HR" sz="3200" dirty="0" smtClean="0"/>
              <a:t> </a:t>
            </a:r>
            <a:r>
              <a:rPr lang="hr-HR" sz="3200" dirty="0" err="1" smtClean="0"/>
              <a:t>courts</a:t>
            </a:r>
            <a:r>
              <a:rPr lang="hr-HR" sz="3200" dirty="0" smtClean="0"/>
              <a:t>. </a:t>
            </a:r>
            <a:r>
              <a:rPr lang="hr-HR" sz="3200" dirty="0" err="1" smtClean="0"/>
              <a:t>Fill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table.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242270"/>
              </p:ext>
            </p:extLst>
          </p:nvPr>
        </p:nvGraphicFramePr>
        <p:xfrm>
          <a:off x="1103313" y="2052638"/>
          <a:ext cx="8947152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200500419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012734268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351607639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63933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Established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Structure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Role/</a:t>
                      </a:r>
                      <a:r>
                        <a:rPr lang="hr-HR" dirty="0" err="1" smtClean="0"/>
                        <a:t>Purpose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071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Interantional</a:t>
                      </a:r>
                      <a:r>
                        <a:rPr lang="hr-HR" baseline="0" dirty="0" smtClean="0"/>
                        <a:t> Court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Justice</a:t>
                      </a:r>
                      <a:r>
                        <a:rPr lang="hr-HR" baseline="0" dirty="0" smtClean="0"/>
                        <a:t> (ICJ)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60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Court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Justice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EU (ECJ)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74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European</a:t>
                      </a:r>
                      <a:r>
                        <a:rPr lang="hr-HR" baseline="0" dirty="0" smtClean="0"/>
                        <a:t> Court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Human Rights (ECHR)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4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73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</a:t>
            </a:r>
            <a:r>
              <a:rPr lang="hr-HR" sz="3200" b="1" dirty="0" smtClean="0"/>
              <a:t>V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Match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collocations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translate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br>
              <a:rPr lang="hr-HR" sz="3200" i="1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53959"/>
              </p:ext>
            </p:extLst>
          </p:nvPr>
        </p:nvGraphicFramePr>
        <p:xfrm>
          <a:off x="2032000" y="2244438"/>
          <a:ext cx="8128000" cy="40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963818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91681457"/>
                    </a:ext>
                  </a:extLst>
                </a:gridCol>
              </a:tblGrid>
              <a:tr h="400396">
                <a:tc>
                  <a:txBody>
                    <a:bodyPr/>
                    <a:lstStyle/>
                    <a:p>
                      <a:r>
                        <a:rPr lang="en-GB" b="0" noProof="0" dirty="0" smtClean="0">
                          <a:solidFill>
                            <a:schemeClr val="bg1"/>
                          </a:solidFill>
                        </a:rPr>
                        <a:t>to exercise</a:t>
                      </a:r>
                      <a:endParaRPr lang="en-GB" b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noProof="0" dirty="0" smtClean="0">
                          <a:solidFill>
                            <a:schemeClr val="bg1"/>
                          </a:solidFill>
                        </a:rPr>
                        <a:t>a treaty</a:t>
                      </a:r>
                      <a:endParaRPr lang="en-GB" b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9578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make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cooperation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3705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conclude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EU</a:t>
                      </a:r>
                      <a:r>
                        <a:rPr lang="en-GB" baseline="0" noProof="0" dirty="0" smtClean="0"/>
                        <a:t> funding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25830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resolve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a state party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91331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foster 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a reference for a preliminary</a:t>
                      </a:r>
                      <a:r>
                        <a:rPr lang="en-GB" baseline="0" noProof="0" dirty="0" smtClean="0"/>
                        <a:t> ruling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70719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notify 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jurisdiction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167310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receive 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conflicts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82775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allocate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consent of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58564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exercise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EU</a:t>
                      </a:r>
                      <a:r>
                        <a:rPr lang="en-GB" baseline="0" noProof="0" dirty="0" smtClean="0"/>
                        <a:t> revenue and expenditure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0399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 audit 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reparation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6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13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2022</TotalTime>
  <Words>366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   English for Lawyers IV REVISION</vt:lpstr>
      <vt:lpstr>Exercise I  Provide the Croatian equivalents for the following English terms and expressions.</vt:lpstr>
      <vt:lpstr>Exercise II  Translate the following terms and expressions into English.</vt:lpstr>
      <vt:lpstr>Exercise III  Complete the following statements and translate them into Croatian.</vt:lpstr>
      <vt:lpstr>Exercise IV  Compare the three courts. Fill in the table.</vt:lpstr>
      <vt:lpstr>Exercise V Match the collocations and translate them into Croatian.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Windows User</cp:lastModifiedBy>
  <cp:revision>169</cp:revision>
  <cp:lastPrinted>2018-01-19T17:33:32Z</cp:lastPrinted>
  <dcterms:created xsi:type="dcterms:W3CDTF">2017-10-10T18:30:39Z</dcterms:created>
  <dcterms:modified xsi:type="dcterms:W3CDTF">2019-05-12T13:51:36Z</dcterms:modified>
</cp:coreProperties>
</file>