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95" r:id="rId4"/>
    <p:sldId id="296" r:id="rId5"/>
    <p:sldId id="297" r:id="rId6"/>
    <p:sldId id="258" r:id="rId7"/>
    <p:sldId id="299" r:id="rId8"/>
    <p:sldId id="298" r:id="rId9"/>
    <p:sldId id="259" r:id="rId10"/>
    <p:sldId id="260" r:id="rId11"/>
    <p:sldId id="300" r:id="rId12"/>
    <p:sldId id="261" r:id="rId13"/>
    <p:sldId id="262" r:id="rId14"/>
    <p:sldId id="302" r:id="rId15"/>
    <p:sldId id="303" r:id="rId16"/>
    <p:sldId id="263" r:id="rId17"/>
    <p:sldId id="264" r:id="rId18"/>
    <p:sldId id="304" r:id="rId19"/>
    <p:sldId id="305" r:id="rId20"/>
    <p:sldId id="265" r:id="rId21"/>
    <p:sldId id="266" r:id="rId22"/>
    <p:sldId id="267" r:id="rId23"/>
    <p:sldId id="292" r:id="rId24"/>
    <p:sldId id="293" r:id="rId25"/>
    <p:sldId id="268" r:id="rId26"/>
    <p:sldId id="294" r:id="rId27"/>
    <p:sldId id="270" r:id="rId28"/>
    <p:sldId id="271" r:id="rId29"/>
    <p:sldId id="272" r:id="rId30"/>
    <p:sldId id="273" r:id="rId31"/>
    <p:sldId id="274" r:id="rId32"/>
    <p:sldId id="275" r:id="rId33"/>
    <p:sldId id="276" r:id="rId34"/>
    <p:sldId id="277" r:id="rId35"/>
    <p:sldId id="278" r:id="rId36"/>
    <p:sldId id="280" r:id="rId37"/>
    <p:sldId id="279" r:id="rId38"/>
    <p:sldId id="281" r:id="rId39"/>
    <p:sldId id="282" r:id="rId40"/>
    <p:sldId id="283" r:id="rId41"/>
    <p:sldId id="284" r:id="rId42"/>
    <p:sldId id="285" r:id="rId43"/>
    <p:sldId id="311" r:id="rId44"/>
    <p:sldId id="306" r:id="rId45"/>
    <p:sldId id="307" r:id="rId46"/>
    <p:sldId id="308" r:id="rId47"/>
    <p:sldId id="309" r:id="rId48"/>
    <p:sldId id="310" r:id="rId49"/>
    <p:sldId id="286" r:id="rId50"/>
    <p:sldId id="287" r:id="rId51"/>
    <p:sldId id="288" r:id="rId52"/>
    <p:sldId id="289" r:id="rId53"/>
    <p:sldId id="290" r:id="rId54"/>
    <p:sldId id="291" r:id="rId5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3/3/2019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t>3/3/2019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t>3/3/2019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t>3/3/2019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t>3/3/2019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t>3/3/2019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t>3/3/2019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3/3/2019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3/3/2019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3/3/2019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t>3/3/2019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3/3/2019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3/3/2019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3/3/2019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3/3/2019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t>3/3/2019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t>3/3/2019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3/3/2019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en.wikipedia.org/wiki/Euro"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European </a:t>
            </a:r>
            <a:r>
              <a:rPr lang="hr-HR" dirty="0" err="1" smtClean="0"/>
              <a:t>Integration</a:t>
            </a:r>
            <a:r>
              <a:rPr lang="hr-HR" dirty="0" smtClean="0"/>
              <a:t> </a:t>
            </a:r>
            <a:r>
              <a:rPr lang="hr-HR" dirty="0" err="1" smtClean="0"/>
              <a:t>and</a:t>
            </a:r>
            <a:r>
              <a:rPr lang="hr-HR" dirty="0" smtClean="0"/>
              <a:t> </a:t>
            </a:r>
            <a:r>
              <a:rPr lang="hr-HR" dirty="0" err="1" smtClean="0"/>
              <a:t>Institutions</a:t>
            </a:r>
            <a:endParaRPr lang="en-US" dirty="0"/>
          </a:p>
        </p:txBody>
      </p:sp>
      <p:sp>
        <p:nvSpPr>
          <p:cNvPr id="3" name="Subtitle 2"/>
          <p:cNvSpPr>
            <a:spLocks noGrp="1"/>
          </p:cNvSpPr>
          <p:nvPr>
            <p:ph type="subTitle" idx="1"/>
          </p:nvPr>
        </p:nvSpPr>
        <p:spPr/>
        <p:txBody>
          <a:bodyPr/>
          <a:lstStyle/>
          <a:p>
            <a:r>
              <a:rPr lang="hr-HR" dirty="0" err="1" smtClean="0"/>
              <a:t>Part</a:t>
            </a:r>
            <a:r>
              <a:rPr lang="hr-HR" dirty="0" smtClean="0"/>
              <a:t> One</a:t>
            </a:r>
            <a:endParaRPr lang="en-US" dirty="0"/>
          </a:p>
        </p:txBody>
      </p:sp>
    </p:spTree>
    <p:extLst>
      <p:ext uri="{BB962C8B-B14F-4D97-AF65-F5344CB8AC3E}">
        <p14:creationId xmlns:p14="http://schemas.microsoft.com/office/powerpoint/2010/main" val="1387212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Single European Act</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 </a:t>
            </a:r>
            <a:r>
              <a:rPr lang="en-GB" dirty="0" smtClean="0"/>
              <a:t>1986 </a:t>
            </a:r>
            <a:r>
              <a:rPr lang="en-GB" dirty="0"/>
              <a:t>the Single European Act was signed, as the first major revision of the Treaty of Rome of 1957. </a:t>
            </a:r>
            <a:endParaRPr lang="hr-HR" dirty="0" smtClean="0"/>
          </a:p>
          <a:p>
            <a:r>
              <a:rPr lang="en-GB" dirty="0" smtClean="0"/>
              <a:t>It </a:t>
            </a:r>
            <a:r>
              <a:rPr lang="en-GB" dirty="0"/>
              <a:t>provided the basis for a six-year programme aimed at resolving the problems with the free flow of trade across EEC borders, thus creating the ‘</a:t>
            </a:r>
            <a:r>
              <a:rPr lang="en-GB" b="1" dirty="0"/>
              <a:t>Single Market’</a:t>
            </a:r>
            <a:r>
              <a:rPr lang="en-GB" dirty="0"/>
              <a:t>. </a:t>
            </a:r>
            <a:endParaRPr lang="hr-HR" dirty="0" smtClean="0"/>
          </a:p>
          <a:p>
            <a:r>
              <a:rPr lang="hr-HR" dirty="0" err="1" smtClean="0"/>
              <a:t>It</a:t>
            </a:r>
            <a:r>
              <a:rPr lang="hr-HR" dirty="0" smtClean="0"/>
              <a:t> </a:t>
            </a:r>
            <a:r>
              <a:rPr lang="en-US" dirty="0" smtClean="0"/>
              <a:t>dealt </a:t>
            </a:r>
            <a:r>
              <a:rPr lang="en-US" dirty="0"/>
              <a:t>with institutional reform, including extension of community powers – in particular in regarding foreign policy. </a:t>
            </a:r>
            <a:endParaRPr lang="hr-HR" dirty="0" smtClean="0"/>
          </a:p>
          <a:p>
            <a:r>
              <a:rPr lang="en-US" dirty="0" smtClean="0"/>
              <a:t>It </a:t>
            </a:r>
            <a:r>
              <a:rPr lang="en-US" dirty="0"/>
              <a:t>was a major component in completing the single market and came into force on 1 July 1987</a:t>
            </a:r>
            <a:endParaRPr lang="hr-HR" dirty="0"/>
          </a:p>
          <a:p>
            <a:endParaRPr lang="hr-HR" dirty="0"/>
          </a:p>
          <a:p>
            <a:endParaRPr lang="en-US" dirty="0"/>
          </a:p>
        </p:txBody>
      </p:sp>
    </p:spTree>
    <p:extLst>
      <p:ext uri="{BB962C8B-B14F-4D97-AF65-F5344CB8AC3E}">
        <p14:creationId xmlns:p14="http://schemas.microsoft.com/office/powerpoint/2010/main" val="4238538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Common</a:t>
            </a:r>
            <a:r>
              <a:rPr lang="hr-HR" dirty="0" smtClean="0"/>
              <a:t> </a:t>
            </a:r>
            <a:r>
              <a:rPr lang="hr-HR" dirty="0" err="1" smtClean="0"/>
              <a:t>market</a:t>
            </a:r>
            <a:r>
              <a:rPr lang="hr-HR" dirty="0" smtClean="0"/>
              <a:t>- Single </a:t>
            </a:r>
            <a:r>
              <a:rPr lang="hr-HR" dirty="0" err="1" smtClean="0"/>
              <a:t>market</a:t>
            </a:r>
            <a:r>
              <a:rPr lang="hr-HR" dirty="0" smtClean="0"/>
              <a:t> - </a:t>
            </a:r>
            <a:r>
              <a:rPr lang="hr-HR" dirty="0" err="1" smtClean="0"/>
              <a:t>Internal</a:t>
            </a:r>
            <a:r>
              <a:rPr lang="hr-HR" dirty="0" smtClean="0"/>
              <a:t> </a:t>
            </a:r>
            <a:r>
              <a:rPr lang="hr-HR" dirty="0" err="1" smtClean="0"/>
              <a:t>market</a:t>
            </a:r>
            <a:endParaRPr lang="en-US" dirty="0"/>
          </a:p>
        </p:txBody>
      </p:sp>
      <p:sp>
        <p:nvSpPr>
          <p:cNvPr id="3" name="Content Placeholder 2"/>
          <p:cNvSpPr>
            <a:spLocks noGrp="1"/>
          </p:cNvSpPr>
          <p:nvPr>
            <p:ph idx="1"/>
          </p:nvPr>
        </p:nvSpPr>
        <p:spPr/>
        <p:txBody>
          <a:bodyPr>
            <a:normAutofit/>
          </a:bodyPr>
          <a:lstStyle/>
          <a:p>
            <a:r>
              <a:rPr lang="en-US" dirty="0"/>
              <a:t>The "Common market" usually refers to the European Economic Community (EEC) that was created with the Treaty of Rome (1957). A </a:t>
            </a:r>
            <a:r>
              <a:rPr lang="en-US" b="1" dirty="0"/>
              <a:t>common market is essentially a first step towards a single </a:t>
            </a:r>
            <a:r>
              <a:rPr lang="en-US" b="1" dirty="0" smtClean="0"/>
              <a:t>market</a:t>
            </a:r>
            <a:endParaRPr lang="hr-HR" b="1" dirty="0" smtClean="0"/>
          </a:p>
          <a:p>
            <a:r>
              <a:rPr lang="en-US" dirty="0"/>
              <a:t>While the </a:t>
            </a:r>
            <a:r>
              <a:rPr lang="en-US" b="1" dirty="0"/>
              <a:t>common market</a:t>
            </a:r>
            <a:r>
              <a:rPr lang="en-US" dirty="0"/>
              <a:t> was launched in 1957, the realization of a single market was only achieved in 1992-1993 </a:t>
            </a:r>
            <a:endParaRPr lang="hr-HR" dirty="0" smtClean="0"/>
          </a:p>
          <a:p>
            <a:r>
              <a:rPr lang="en-US" dirty="0"/>
              <a:t>The creation of a </a:t>
            </a:r>
            <a:r>
              <a:rPr lang="en-US" b="1" dirty="0"/>
              <a:t>single market</a:t>
            </a:r>
            <a:r>
              <a:rPr lang="en-US" dirty="0"/>
              <a:t> requires the </a:t>
            </a:r>
            <a:r>
              <a:rPr lang="en-US" b="1" dirty="0"/>
              <a:t>free movement of goods, people, capital and services</a:t>
            </a:r>
            <a:r>
              <a:rPr lang="en-US" dirty="0"/>
              <a:t> </a:t>
            </a:r>
            <a:endParaRPr lang="hr-HR" dirty="0" smtClean="0"/>
          </a:p>
          <a:p>
            <a:r>
              <a:rPr lang="en-US" dirty="0" smtClean="0"/>
              <a:t>The </a:t>
            </a:r>
            <a:r>
              <a:rPr lang="hr-HR" dirty="0" err="1" smtClean="0"/>
              <a:t>Lisbon</a:t>
            </a:r>
            <a:r>
              <a:rPr lang="hr-HR" dirty="0" smtClean="0"/>
              <a:t> </a:t>
            </a:r>
            <a:r>
              <a:rPr lang="en-US" dirty="0" smtClean="0"/>
              <a:t>Treaty </a:t>
            </a:r>
            <a:r>
              <a:rPr lang="hr-HR" dirty="0" smtClean="0"/>
              <a:t>(2009) </a:t>
            </a:r>
            <a:r>
              <a:rPr lang="en-US" dirty="0" smtClean="0"/>
              <a:t>refers </a:t>
            </a:r>
            <a:r>
              <a:rPr lang="en-US" dirty="0"/>
              <a:t>only to </a:t>
            </a:r>
            <a:r>
              <a:rPr lang="en-US" dirty="0" smtClean="0"/>
              <a:t>„</a:t>
            </a:r>
            <a:r>
              <a:rPr lang="hr-HR" b="1" dirty="0" smtClean="0"/>
              <a:t>i</a:t>
            </a:r>
            <a:r>
              <a:rPr lang="en-US" b="1" dirty="0" err="1" smtClean="0"/>
              <a:t>nternal</a:t>
            </a:r>
            <a:r>
              <a:rPr lang="en-US" b="1" dirty="0" smtClean="0"/>
              <a:t> </a:t>
            </a:r>
            <a:r>
              <a:rPr lang="hr-HR" b="1" dirty="0" smtClean="0"/>
              <a:t>m</a:t>
            </a:r>
            <a:r>
              <a:rPr lang="en-US" b="1" dirty="0" err="1" smtClean="0"/>
              <a:t>arket</a:t>
            </a:r>
            <a:r>
              <a:rPr lang="en-US" dirty="0"/>
              <a:t>".</a:t>
            </a:r>
          </a:p>
          <a:p>
            <a:endParaRPr lang="en-US" dirty="0"/>
          </a:p>
        </p:txBody>
      </p:sp>
    </p:spTree>
    <p:extLst>
      <p:ext uri="{BB962C8B-B14F-4D97-AF65-F5344CB8AC3E}">
        <p14:creationId xmlns:p14="http://schemas.microsoft.com/office/powerpoint/2010/main" val="25989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changing face of Europe </a:t>
            </a:r>
            <a:r>
              <a:rPr lang="en-GB" b="1" dirty="0" smtClean="0"/>
              <a:t>– </a:t>
            </a:r>
            <a:r>
              <a:rPr lang="hr-HR" b="1" dirty="0" smtClean="0"/>
              <a:t/>
            </a:r>
            <a:br>
              <a:rPr lang="hr-HR" b="1" dirty="0" smtClean="0"/>
            </a:br>
            <a:r>
              <a:rPr lang="en-GB" b="1" dirty="0" smtClean="0"/>
              <a:t>the </a:t>
            </a:r>
            <a:r>
              <a:rPr lang="en-GB" b="1" dirty="0"/>
              <a:t>fall of the Berlin Wall</a:t>
            </a:r>
            <a:r>
              <a:rPr lang="hr-HR" dirty="0"/>
              <a:t/>
            </a:r>
            <a:br>
              <a:rPr lang="hr-HR" dirty="0"/>
            </a:br>
            <a:endParaRPr lang="en-US" dirty="0"/>
          </a:p>
        </p:txBody>
      </p:sp>
      <p:sp>
        <p:nvSpPr>
          <p:cNvPr id="3" name="Content Placeholder 2"/>
          <p:cNvSpPr>
            <a:spLocks noGrp="1"/>
          </p:cNvSpPr>
          <p:nvPr>
            <p:ph idx="1"/>
          </p:nvPr>
        </p:nvSpPr>
        <p:spPr/>
        <p:txBody>
          <a:bodyPr/>
          <a:lstStyle/>
          <a:p>
            <a:r>
              <a:rPr lang="en-GB" dirty="0" smtClean="0"/>
              <a:t>9 Nov</a:t>
            </a:r>
            <a:r>
              <a:rPr lang="hr-HR" dirty="0" smtClean="0"/>
              <a:t>.</a:t>
            </a:r>
            <a:r>
              <a:rPr lang="en-GB" dirty="0" smtClean="0"/>
              <a:t> </a:t>
            </a:r>
            <a:r>
              <a:rPr lang="en-GB" dirty="0"/>
              <a:t>1989, the Berlin Wall was pulled down and the border between East and West Germany was opened for the first time in 28 years, which led to the reunification of East and West Germany in October 1990. </a:t>
            </a:r>
            <a:endParaRPr lang="hr-HR" dirty="0" smtClean="0"/>
          </a:p>
          <a:p>
            <a:r>
              <a:rPr lang="en-GB" dirty="0" smtClean="0"/>
              <a:t>With </a:t>
            </a:r>
            <a:r>
              <a:rPr lang="en-GB" dirty="0"/>
              <a:t>the collapse of Communism across Central and Eastern Europe, Europeans became closer neighbours. </a:t>
            </a:r>
            <a:endParaRPr lang="hr-HR" dirty="0" smtClean="0"/>
          </a:p>
          <a:p>
            <a:r>
              <a:rPr lang="en-GB" dirty="0" smtClean="0"/>
              <a:t>In </a:t>
            </a:r>
            <a:r>
              <a:rPr lang="en-GB" dirty="0"/>
              <a:t>1993 the single market was completed with the 'four freedoms' of movement of goods, services, people and capital. </a:t>
            </a:r>
            <a:endParaRPr lang="hr-HR" dirty="0"/>
          </a:p>
          <a:p>
            <a:endParaRPr lang="en-US" dirty="0"/>
          </a:p>
        </p:txBody>
      </p:sp>
    </p:spTree>
    <p:extLst>
      <p:ext uri="{BB962C8B-B14F-4D97-AF65-F5344CB8AC3E}">
        <p14:creationId xmlns:p14="http://schemas.microsoft.com/office/powerpoint/2010/main" val="3174506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Treaty of Maastricht</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Treaty of Maastricht (also known as the Treaty on European Union) was signed on 7 February 1992 and it came into force in 1993. </a:t>
            </a:r>
            <a:endParaRPr lang="hr-HR" dirty="0" smtClean="0"/>
          </a:p>
          <a:p>
            <a:r>
              <a:rPr lang="en-GB" dirty="0" smtClean="0"/>
              <a:t>The </a:t>
            </a:r>
            <a:r>
              <a:rPr lang="en-GB" dirty="0"/>
              <a:t>Treaty established the European Union, gave Parliament more say in decision-making, and added new policy areas of </a:t>
            </a:r>
            <a:r>
              <a:rPr lang="en-GB" dirty="0" smtClean="0"/>
              <a:t>cooperation</a:t>
            </a:r>
            <a:r>
              <a:rPr lang="hr-HR" dirty="0" smtClean="0"/>
              <a:t>:</a:t>
            </a:r>
            <a:r>
              <a:rPr lang="en-GB" dirty="0" smtClean="0"/>
              <a:t> European citizenship, </a:t>
            </a:r>
            <a:r>
              <a:rPr lang="en-GB" dirty="0"/>
              <a:t>a common foreign and security </a:t>
            </a:r>
            <a:r>
              <a:rPr lang="en-GB" dirty="0" smtClean="0"/>
              <a:t>policy</a:t>
            </a:r>
            <a:r>
              <a:rPr lang="hr-HR" dirty="0" smtClean="0"/>
              <a:t>;</a:t>
            </a:r>
            <a:r>
              <a:rPr lang="en-GB" dirty="0" smtClean="0"/>
              <a:t> a </a:t>
            </a:r>
            <a:r>
              <a:rPr lang="en-GB" dirty="0"/>
              <a:t>closer cooperation between police and the judiciary in criminal </a:t>
            </a:r>
            <a:r>
              <a:rPr lang="en-GB" dirty="0" smtClean="0"/>
              <a:t>matters</a:t>
            </a:r>
            <a:r>
              <a:rPr lang="hr-HR" dirty="0" smtClean="0"/>
              <a:t>; </a:t>
            </a:r>
            <a:r>
              <a:rPr lang="en-GB" dirty="0" smtClean="0"/>
              <a:t>the </a:t>
            </a:r>
            <a:r>
              <a:rPr lang="en-GB" dirty="0"/>
              <a:t>foundations for a single </a:t>
            </a:r>
            <a:r>
              <a:rPr lang="en-GB" dirty="0" smtClean="0"/>
              <a:t>currency</a:t>
            </a:r>
            <a:r>
              <a:rPr lang="hr-HR" dirty="0" smtClean="0"/>
              <a:t>:</a:t>
            </a:r>
            <a:r>
              <a:rPr lang="en-GB" dirty="0" smtClean="0"/>
              <a:t> </a:t>
            </a:r>
            <a:r>
              <a:rPr lang="en-GB" dirty="0"/>
              <a:t>the euro. </a:t>
            </a:r>
            <a:endParaRPr lang="hr-HR" dirty="0"/>
          </a:p>
          <a:p>
            <a:endParaRPr lang="en-US" dirty="0"/>
          </a:p>
        </p:txBody>
      </p:sp>
    </p:spTree>
    <p:extLst>
      <p:ext uri="{BB962C8B-B14F-4D97-AF65-F5344CB8AC3E}">
        <p14:creationId xmlns:p14="http://schemas.microsoft.com/office/powerpoint/2010/main" val="3460048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a:t>
            </a:r>
            <a:r>
              <a:rPr lang="hr-HR" dirty="0" err="1" smtClean="0"/>
              <a:t>Treaty</a:t>
            </a:r>
            <a:r>
              <a:rPr lang="hr-HR" dirty="0" smtClean="0"/>
              <a:t> </a:t>
            </a:r>
            <a:r>
              <a:rPr lang="hr-HR" dirty="0" err="1" smtClean="0"/>
              <a:t>of</a:t>
            </a:r>
            <a:r>
              <a:rPr lang="hr-HR" dirty="0" smtClean="0"/>
              <a:t> </a:t>
            </a:r>
            <a:r>
              <a:rPr lang="hr-HR" dirty="0" err="1" smtClean="0"/>
              <a:t>Maastricht</a:t>
            </a:r>
            <a:endParaRPr lang="en-US" dirty="0"/>
          </a:p>
        </p:txBody>
      </p:sp>
      <p:sp>
        <p:nvSpPr>
          <p:cNvPr id="3" name="Content Placeholder 2"/>
          <p:cNvSpPr>
            <a:spLocks noGrp="1"/>
          </p:cNvSpPr>
          <p:nvPr>
            <p:ph idx="1"/>
          </p:nvPr>
        </p:nvSpPr>
        <p:spPr/>
        <p:txBody>
          <a:bodyPr>
            <a:normAutofit/>
          </a:bodyPr>
          <a:lstStyle/>
          <a:p>
            <a:r>
              <a:rPr lang="en-US" dirty="0"/>
              <a:t>The treaty founded the European Union and established its pillar structure which stayed in place until the Lisbon Treaty came into force in 2009. </a:t>
            </a:r>
            <a:endParaRPr lang="hr-HR" dirty="0" smtClean="0"/>
          </a:p>
          <a:p>
            <a:r>
              <a:rPr lang="en-US" dirty="0" smtClean="0"/>
              <a:t>The </a:t>
            </a:r>
            <a:r>
              <a:rPr lang="en-US" dirty="0"/>
              <a:t>treaty also greatly expanded the competences of the EEC/EU and led to the creation of the single European currency, the </a:t>
            </a:r>
            <a:r>
              <a:rPr lang="hr-HR" dirty="0" err="1" smtClean="0"/>
              <a:t>eu</a:t>
            </a:r>
            <a:r>
              <a:rPr lang="en-US" dirty="0" err="1" smtClean="0">
                <a:hlinkClick r:id="rId2" tooltip="Euro"/>
              </a:rPr>
              <a:t>ro</a:t>
            </a:r>
            <a:endParaRPr lang="en-US" dirty="0"/>
          </a:p>
        </p:txBody>
      </p:sp>
    </p:spTree>
    <p:extLst>
      <p:ext uri="{BB962C8B-B14F-4D97-AF65-F5344CB8AC3E}">
        <p14:creationId xmlns:p14="http://schemas.microsoft.com/office/powerpoint/2010/main" val="2200888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Pillar</a:t>
            </a:r>
            <a:r>
              <a:rPr lang="hr-HR" dirty="0" smtClean="0"/>
              <a:t> </a:t>
            </a:r>
            <a:r>
              <a:rPr lang="hr-HR" dirty="0" err="1" smtClean="0"/>
              <a:t>structure</a:t>
            </a:r>
            <a:endParaRPr lang="en-US"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a:t>European Communities pillar handled economic, social and environmental policies. It comprised the European Community (EC), the European Coal and Steel Community (ECSC, until its expiry in 2002), and the European Atomic Energy Community (EURATOM).</a:t>
            </a:r>
          </a:p>
          <a:p>
            <a:r>
              <a:rPr lang="en-US" dirty="0"/>
              <a:t>The Common Foreign and Security Policy (CFSP) pillar took care of foreign policy and military matters.</a:t>
            </a:r>
          </a:p>
          <a:p>
            <a:r>
              <a:rPr lang="en-US" dirty="0" smtClean="0"/>
              <a:t>Police </a:t>
            </a:r>
            <a:r>
              <a:rPr lang="en-US" dirty="0"/>
              <a:t>and Judicial Co-operation in Criminal Matters (PJCCM) brought together co-operation in the fight against crime. This pillar was originally named Justice and Home Affairs (JHA</a:t>
            </a:r>
            <a:r>
              <a:rPr lang="en-US" dirty="0" smtClean="0"/>
              <a:t>)</a:t>
            </a:r>
            <a:endParaRPr lang="en-US" dirty="0"/>
          </a:p>
        </p:txBody>
      </p:sp>
    </p:spTree>
    <p:extLst>
      <p:ext uri="{BB962C8B-B14F-4D97-AF65-F5344CB8AC3E}">
        <p14:creationId xmlns:p14="http://schemas.microsoft.com/office/powerpoint/2010/main" val="2259356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Further enlargements and the Schengen agreements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smtClean="0"/>
              <a:t>. </a:t>
            </a:r>
            <a:endParaRPr lang="hr-HR" dirty="0" smtClean="0"/>
          </a:p>
          <a:p>
            <a:r>
              <a:rPr lang="hr-HR" dirty="0" smtClean="0"/>
              <a:t>1985 </a:t>
            </a:r>
            <a:r>
              <a:rPr lang="en-GB" dirty="0" smtClean="0"/>
              <a:t>the </a:t>
            </a:r>
            <a:r>
              <a:rPr lang="en-GB" dirty="0"/>
              <a:t>‘Schengen’ agreements that gradually allowed people to travel without having their passports checked at the borders</a:t>
            </a:r>
            <a:r>
              <a:rPr lang="en-GB" dirty="0" smtClean="0"/>
              <a:t>.</a:t>
            </a:r>
            <a:endParaRPr lang="hr-HR" dirty="0" smtClean="0"/>
          </a:p>
          <a:p>
            <a:r>
              <a:rPr lang="en-US" dirty="0"/>
              <a:t>The Schengen Area operates very much like a single state for international travel purposes with external border controls for </a:t>
            </a:r>
            <a:r>
              <a:rPr lang="en-US" dirty="0" err="1"/>
              <a:t>travellers</a:t>
            </a:r>
            <a:r>
              <a:rPr lang="en-US" dirty="0"/>
              <a:t> entering and exiting the area, and common visas, but with no internal border controls. It currently consists of 26 European countries </a:t>
            </a:r>
            <a:endParaRPr lang="hr-HR" dirty="0"/>
          </a:p>
          <a:p>
            <a:r>
              <a:rPr lang="en-GB" dirty="0"/>
              <a:t>1995 three new members: Austria, Finland and Sweden</a:t>
            </a:r>
            <a:endParaRPr lang="en-US" dirty="0"/>
          </a:p>
        </p:txBody>
      </p:sp>
    </p:spTree>
    <p:extLst>
      <p:ext uri="{BB962C8B-B14F-4D97-AF65-F5344CB8AC3E}">
        <p14:creationId xmlns:p14="http://schemas.microsoft.com/office/powerpoint/2010/main" val="2680280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Euro </a:t>
            </a:r>
            <a:r>
              <a:rPr lang="hr-HR" dirty="0"/>
              <a:t/>
            </a:r>
            <a:br>
              <a:rPr lang="hr-HR" dirty="0"/>
            </a:br>
            <a:endParaRPr lang="en-US" dirty="0"/>
          </a:p>
        </p:txBody>
      </p:sp>
      <p:sp>
        <p:nvSpPr>
          <p:cNvPr id="3" name="Content Placeholder 2"/>
          <p:cNvSpPr>
            <a:spLocks noGrp="1"/>
          </p:cNvSpPr>
          <p:nvPr>
            <p:ph idx="1"/>
          </p:nvPr>
        </p:nvSpPr>
        <p:spPr/>
        <p:txBody>
          <a:bodyPr/>
          <a:lstStyle/>
          <a:p>
            <a:r>
              <a:rPr lang="en-GB" b="1" dirty="0"/>
              <a:t>The euro</a:t>
            </a:r>
            <a:r>
              <a:rPr lang="en-GB" dirty="0"/>
              <a:t> was launched on 1 January 1999, when it became the currency of more than 300 million people in Europe</a:t>
            </a:r>
            <a:r>
              <a:rPr lang="en-GB" dirty="0" smtClean="0"/>
              <a:t>.</a:t>
            </a:r>
            <a:endParaRPr lang="hr-HR" dirty="0" smtClean="0"/>
          </a:p>
          <a:p>
            <a:r>
              <a:rPr lang="en-GB" dirty="0" smtClean="0"/>
              <a:t> </a:t>
            </a:r>
            <a:r>
              <a:rPr lang="en-GB" dirty="0"/>
              <a:t>For the first three years it was an “invisible currency”, only used for accounting purposes, e.g. in electronic payments. </a:t>
            </a:r>
            <a:endParaRPr lang="hr-HR" dirty="0" smtClean="0"/>
          </a:p>
          <a:p>
            <a:r>
              <a:rPr lang="en-GB" dirty="0" smtClean="0"/>
              <a:t>Euro </a:t>
            </a:r>
            <a:r>
              <a:rPr lang="en-GB" dirty="0"/>
              <a:t>cash was not introduced until 1 January 2002, when it replaced, at fixed conversion rates, the banknotes and coins of the national currencies like the Belgian franc and the Deutsche Mark.</a:t>
            </a:r>
            <a:endParaRPr lang="hr-HR" dirty="0"/>
          </a:p>
          <a:p>
            <a:endParaRPr lang="en-US" dirty="0"/>
          </a:p>
        </p:txBody>
      </p:sp>
    </p:spTree>
    <p:extLst>
      <p:ext uri="{BB962C8B-B14F-4D97-AF65-F5344CB8AC3E}">
        <p14:creationId xmlns:p14="http://schemas.microsoft.com/office/powerpoint/2010/main" val="1648512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Treaty</a:t>
            </a:r>
            <a:r>
              <a:rPr lang="hr-HR" dirty="0" smtClean="0"/>
              <a:t> </a:t>
            </a:r>
            <a:r>
              <a:rPr lang="hr-HR" dirty="0" err="1" smtClean="0"/>
              <a:t>of</a:t>
            </a:r>
            <a:r>
              <a:rPr lang="hr-HR" dirty="0" smtClean="0"/>
              <a:t> Amsterdam (1997)</a:t>
            </a:r>
            <a:endParaRPr lang="en-US" dirty="0"/>
          </a:p>
        </p:txBody>
      </p:sp>
      <p:sp>
        <p:nvSpPr>
          <p:cNvPr id="3" name="Content Placeholder 2"/>
          <p:cNvSpPr>
            <a:spLocks noGrp="1"/>
          </p:cNvSpPr>
          <p:nvPr>
            <p:ph idx="1"/>
          </p:nvPr>
        </p:nvSpPr>
        <p:spPr/>
        <p:txBody>
          <a:bodyPr/>
          <a:lstStyle/>
          <a:p>
            <a:r>
              <a:rPr lang="en-US" dirty="0"/>
              <a:t>Under the Treaty of Amsterdam, member states agreed to transfer certain powers from national governments to the European Parliament across diverse areas, </a:t>
            </a:r>
            <a:r>
              <a:rPr lang="en-US" dirty="0" smtClean="0"/>
              <a:t>including</a:t>
            </a:r>
            <a:r>
              <a:rPr lang="hr-HR" dirty="0" smtClean="0"/>
              <a:t>:</a:t>
            </a:r>
          </a:p>
          <a:p>
            <a:r>
              <a:rPr lang="en-US" dirty="0" smtClean="0"/>
              <a:t> </a:t>
            </a:r>
            <a:r>
              <a:rPr lang="en-US" dirty="0"/>
              <a:t>legislating on immigration, </a:t>
            </a:r>
            <a:endParaRPr lang="hr-HR" dirty="0" smtClean="0"/>
          </a:p>
          <a:p>
            <a:r>
              <a:rPr lang="en-US" dirty="0" smtClean="0"/>
              <a:t>adopting </a:t>
            </a:r>
            <a:r>
              <a:rPr lang="en-US" dirty="0"/>
              <a:t>civil and criminal laws</a:t>
            </a:r>
            <a:r>
              <a:rPr lang="en-US" dirty="0" smtClean="0"/>
              <a:t>, </a:t>
            </a:r>
            <a:endParaRPr lang="hr-HR" dirty="0" smtClean="0"/>
          </a:p>
          <a:p>
            <a:r>
              <a:rPr lang="en-US" dirty="0" smtClean="0"/>
              <a:t>enacting </a:t>
            </a:r>
            <a:r>
              <a:rPr lang="en-US" dirty="0"/>
              <a:t>foreign and security policy (CFSP), as well </a:t>
            </a:r>
            <a:r>
              <a:rPr lang="en-US" dirty="0" smtClean="0"/>
              <a:t>as</a:t>
            </a:r>
            <a:endParaRPr lang="hr-HR" dirty="0" smtClean="0"/>
          </a:p>
          <a:p>
            <a:r>
              <a:rPr lang="en-US" dirty="0" smtClean="0"/>
              <a:t>implementing </a:t>
            </a:r>
            <a:r>
              <a:rPr lang="en-US" dirty="0"/>
              <a:t>institutional changes for expansion as new member nations join the EU.</a:t>
            </a:r>
          </a:p>
        </p:txBody>
      </p:sp>
    </p:spTree>
    <p:extLst>
      <p:ext uri="{BB962C8B-B14F-4D97-AF65-F5344CB8AC3E}">
        <p14:creationId xmlns:p14="http://schemas.microsoft.com/office/powerpoint/2010/main" val="2211270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Treaty</a:t>
            </a:r>
            <a:r>
              <a:rPr lang="hr-HR" dirty="0" smtClean="0"/>
              <a:t> </a:t>
            </a:r>
            <a:r>
              <a:rPr lang="hr-HR" dirty="0" err="1" smtClean="0"/>
              <a:t>of</a:t>
            </a:r>
            <a:r>
              <a:rPr lang="hr-HR" dirty="0" smtClean="0"/>
              <a:t> Nice (2001)</a:t>
            </a:r>
            <a:endParaRPr lang="en-US" dirty="0"/>
          </a:p>
        </p:txBody>
      </p:sp>
      <p:sp>
        <p:nvSpPr>
          <p:cNvPr id="3" name="Content Placeholder 2"/>
          <p:cNvSpPr>
            <a:spLocks noGrp="1"/>
          </p:cNvSpPr>
          <p:nvPr>
            <p:ph idx="1"/>
          </p:nvPr>
        </p:nvSpPr>
        <p:spPr/>
        <p:txBody>
          <a:bodyPr/>
          <a:lstStyle/>
          <a:p>
            <a:r>
              <a:rPr lang="en-US" dirty="0"/>
              <a:t>It amended the Maastricht Treaty </a:t>
            </a:r>
            <a:r>
              <a:rPr lang="en-US" dirty="0" smtClean="0"/>
              <a:t>and </a:t>
            </a:r>
            <a:r>
              <a:rPr lang="en-US" dirty="0"/>
              <a:t>the Treaty of </a:t>
            </a:r>
            <a:r>
              <a:rPr lang="en-US" dirty="0" smtClean="0"/>
              <a:t>Rome</a:t>
            </a:r>
            <a:endParaRPr lang="hr-HR" dirty="0" smtClean="0"/>
          </a:p>
          <a:p>
            <a:r>
              <a:rPr lang="en-US" dirty="0" smtClean="0"/>
              <a:t>The </a:t>
            </a:r>
            <a:r>
              <a:rPr lang="en-US" dirty="0"/>
              <a:t>Treaty of Nice reformed the institutional structure of the </a:t>
            </a:r>
            <a:r>
              <a:rPr lang="en-US" dirty="0" smtClean="0"/>
              <a:t>EU </a:t>
            </a:r>
            <a:r>
              <a:rPr lang="en-US" dirty="0"/>
              <a:t>to withstand eastward expansion, a task which was originally intended to have been done by the Amsterdam Treaty, but failed to be addressed at the time.</a:t>
            </a:r>
          </a:p>
        </p:txBody>
      </p:sp>
    </p:spTree>
    <p:extLst>
      <p:ext uri="{BB962C8B-B14F-4D97-AF65-F5344CB8AC3E}">
        <p14:creationId xmlns:p14="http://schemas.microsoft.com/office/powerpoint/2010/main" val="1230430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European Communities</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a:t>The European Community </a:t>
            </a:r>
            <a:r>
              <a:rPr lang="hr-HR" dirty="0" smtClean="0"/>
              <a:t>- </a:t>
            </a:r>
            <a:r>
              <a:rPr lang="en-GB" dirty="0" smtClean="0"/>
              <a:t>set </a:t>
            </a:r>
            <a:r>
              <a:rPr lang="en-GB" dirty="0"/>
              <a:t>up to bring peace, stability and prosperity for its citizens, and to end </a:t>
            </a:r>
            <a:r>
              <a:rPr lang="en-GB" dirty="0" smtClean="0"/>
              <a:t>wars </a:t>
            </a:r>
            <a:r>
              <a:rPr lang="en-GB" dirty="0"/>
              <a:t>which culminated in the Second World War. </a:t>
            </a:r>
            <a:endParaRPr lang="hr-HR" dirty="0" smtClean="0"/>
          </a:p>
          <a:p>
            <a:pPr marL="0" indent="0">
              <a:buNone/>
            </a:pPr>
            <a:r>
              <a:rPr lang="hr-HR" dirty="0"/>
              <a:t> </a:t>
            </a:r>
            <a:r>
              <a:rPr lang="en-GB" dirty="0" smtClean="0"/>
              <a:t>195</a:t>
            </a:r>
            <a:r>
              <a:rPr lang="hr-HR" dirty="0" smtClean="0"/>
              <a:t>1</a:t>
            </a:r>
            <a:r>
              <a:rPr lang="hr-HR" b="1" dirty="0" smtClean="0"/>
              <a:t> </a:t>
            </a:r>
            <a:r>
              <a:rPr lang="hr-HR" b="1" dirty="0" err="1" smtClean="0"/>
              <a:t>Treaty</a:t>
            </a:r>
            <a:r>
              <a:rPr lang="hr-HR" b="1" dirty="0" smtClean="0"/>
              <a:t> </a:t>
            </a:r>
            <a:r>
              <a:rPr lang="hr-HR" b="1" dirty="0" err="1" smtClean="0"/>
              <a:t>of</a:t>
            </a:r>
            <a:r>
              <a:rPr lang="hr-HR" b="1" dirty="0" smtClean="0"/>
              <a:t> Paris: </a:t>
            </a:r>
            <a:r>
              <a:rPr lang="en-GB" b="1" dirty="0" smtClean="0"/>
              <a:t>European </a:t>
            </a:r>
            <a:r>
              <a:rPr lang="en-GB" b="1" dirty="0"/>
              <a:t>Coal and Steel Community</a:t>
            </a:r>
            <a:r>
              <a:rPr lang="en-GB" dirty="0"/>
              <a:t> began to unite </a:t>
            </a:r>
            <a:r>
              <a:rPr lang="hr-HR" dirty="0" smtClean="0"/>
              <a:t>  </a:t>
            </a:r>
            <a:r>
              <a:rPr lang="en-GB" dirty="0" smtClean="0"/>
              <a:t>European </a:t>
            </a:r>
            <a:r>
              <a:rPr lang="en-GB" dirty="0"/>
              <a:t>countries economically and politically in order to secure lasting </a:t>
            </a:r>
            <a:r>
              <a:rPr lang="en-GB" dirty="0" smtClean="0"/>
              <a:t>peace.</a:t>
            </a:r>
            <a:endParaRPr lang="hr-HR" dirty="0" smtClean="0"/>
          </a:p>
          <a:p>
            <a:pPr marL="0" indent="0">
              <a:buNone/>
            </a:pPr>
            <a:r>
              <a:rPr lang="hr-HR" b="1" dirty="0" smtClean="0"/>
              <a:t>6</a:t>
            </a:r>
            <a:r>
              <a:rPr lang="en-GB" b="1" dirty="0" smtClean="0"/>
              <a:t> </a:t>
            </a:r>
            <a:r>
              <a:rPr lang="en-GB" b="1" dirty="0"/>
              <a:t>founding </a:t>
            </a:r>
            <a:r>
              <a:rPr lang="en-GB" b="1" dirty="0" smtClean="0"/>
              <a:t>states</a:t>
            </a:r>
            <a:r>
              <a:rPr lang="hr-HR" dirty="0" smtClean="0"/>
              <a:t>:</a:t>
            </a:r>
            <a:r>
              <a:rPr lang="en-GB" dirty="0" smtClean="0"/>
              <a:t>France</a:t>
            </a:r>
            <a:r>
              <a:rPr lang="en-GB" dirty="0"/>
              <a:t>, West Germany, Italy, </a:t>
            </a:r>
            <a:r>
              <a:rPr lang="en-GB" dirty="0" smtClean="0"/>
              <a:t>Belgium</a:t>
            </a:r>
            <a:r>
              <a:rPr lang="hr-HR" dirty="0" smtClean="0"/>
              <a:t>,</a:t>
            </a:r>
            <a:r>
              <a:rPr lang="en-GB" dirty="0" smtClean="0"/>
              <a:t> </a:t>
            </a:r>
            <a:r>
              <a:rPr lang="en-GB" dirty="0"/>
              <a:t>Luxembourg and the Netherlands</a:t>
            </a:r>
            <a:r>
              <a:rPr lang="en-GB" dirty="0" smtClean="0"/>
              <a:t>.</a:t>
            </a:r>
            <a:endParaRPr lang="hr-HR" dirty="0" smtClean="0"/>
          </a:p>
          <a:p>
            <a:pPr marL="0" indent="0">
              <a:buNone/>
            </a:pPr>
            <a:r>
              <a:rPr lang="en-GB" dirty="0" smtClean="0"/>
              <a:t> </a:t>
            </a:r>
            <a:endParaRPr lang="en-US" dirty="0"/>
          </a:p>
        </p:txBody>
      </p:sp>
    </p:spTree>
    <p:extLst>
      <p:ext uri="{BB962C8B-B14F-4D97-AF65-F5344CB8AC3E}">
        <p14:creationId xmlns:p14="http://schemas.microsoft.com/office/powerpoint/2010/main" val="1470343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Further expansion</a:t>
            </a:r>
            <a:r>
              <a:rPr lang="hr-HR" dirty="0"/>
              <a:t/>
            </a:r>
            <a:br>
              <a:rPr lang="hr-HR" dirty="0"/>
            </a:br>
            <a:endParaRPr lang="en-US" dirty="0"/>
          </a:p>
        </p:txBody>
      </p:sp>
      <p:sp>
        <p:nvSpPr>
          <p:cNvPr id="3" name="Content Placeholder 2"/>
          <p:cNvSpPr>
            <a:spLocks noGrp="1"/>
          </p:cNvSpPr>
          <p:nvPr>
            <p:ph idx="1"/>
          </p:nvPr>
        </p:nvSpPr>
        <p:spPr/>
        <p:txBody>
          <a:bodyPr/>
          <a:lstStyle/>
          <a:p>
            <a:r>
              <a:rPr lang="hr-HR" dirty="0" smtClean="0"/>
              <a:t>2004: 10</a:t>
            </a:r>
            <a:r>
              <a:rPr lang="en-GB" dirty="0" smtClean="0"/>
              <a:t> </a:t>
            </a:r>
            <a:r>
              <a:rPr lang="en-GB" dirty="0"/>
              <a:t>new countries (Cyprus, the Czech Republic, Estonia, Hungary, Latvia, Lithuania, Malta, Poland, the Slovak Republic, and Slovenia) joined the </a:t>
            </a:r>
            <a:r>
              <a:rPr lang="en-GB" dirty="0" smtClean="0"/>
              <a:t>EU</a:t>
            </a:r>
            <a:endParaRPr lang="hr-HR" dirty="0" smtClean="0"/>
          </a:p>
          <a:p>
            <a:r>
              <a:rPr lang="hr-HR" dirty="0" smtClean="0"/>
              <a:t>2007 </a:t>
            </a:r>
            <a:r>
              <a:rPr lang="hr-HR" dirty="0"/>
              <a:t>B</a:t>
            </a:r>
            <a:r>
              <a:rPr lang="en-GB" dirty="0" err="1" smtClean="0"/>
              <a:t>ulgaria</a:t>
            </a:r>
            <a:r>
              <a:rPr lang="en-GB" dirty="0" smtClean="0"/>
              <a:t> </a:t>
            </a:r>
            <a:r>
              <a:rPr lang="en-GB" dirty="0"/>
              <a:t>and </a:t>
            </a:r>
            <a:r>
              <a:rPr lang="en-GB" dirty="0" smtClean="0"/>
              <a:t>Romania.</a:t>
            </a:r>
            <a:endParaRPr lang="hr-HR" dirty="0" smtClean="0"/>
          </a:p>
          <a:p>
            <a:r>
              <a:rPr lang="en-GB" dirty="0" smtClean="0"/>
              <a:t> </a:t>
            </a:r>
            <a:r>
              <a:rPr lang="en-GB" dirty="0"/>
              <a:t>In 2013, Croatia became the 28</a:t>
            </a:r>
            <a:r>
              <a:rPr lang="en-GB" baseline="30000" dirty="0"/>
              <a:t>th</a:t>
            </a:r>
            <a:r>
              <a:rPr lang="en-GB" dirty="0"/>
              <a:t> member of the EU. </a:t>
            </a:r>
            <a:endParaRPr lang="hr-HR" dirty="0"/>
          </a:p>
          <a:p>
            <a:endParaRPr lang="en-US" dirty="0"/>
          </a:p>
        </p:txBody>
      </p:sp>
    </p:spTree>
    <p:extLst>
      <p:ext uri="{BB962C8B-B14F-4D97-AF65-F5344CB8AC3E}">
        <p14:creationId xmlns:p14="http://schemas.microsoft.com/office/powerpoint/2010/main" val="41580710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Treaty of Lisbon (2009)</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a:t>The Treaty of Lisbon was ratified by all EU countries </a:t>
            </a:r>
            <a:r>
              <a:rPr lang="hr-HR" dirty="0" err="1" smtClean="0"/>
              <a:t>and</a:t>
            </a:r>
            <a:r>
              <a:rPr lang="hr-HR" dirty="0" smtClean="0"/>
              <a:t> </a:t>
            </a:r>
            <a:r>
              <a:rPr lang="en-GB" dirty="0" smtClean="0"/>
              <a:t>enter</a:t>
            </a:r>
            <a:r>
              <a:rPr lang="hr-HR" dirty="0" err="1" smtClean="0"/>
              <a:t>ed</a:t>
            </a:r>
            <a:r>
              <a:rPr lang="en-GB" dirty="0" smtClean="0"/>
              <a:t> </a:t>
            </a:r>
            <a:r>
              <a:rPr lang="en-GB" dirty="0"/>
              <a:t>into force in 2009.  </a:t>
            </a:r>
            <a:endParaRPr lang="hr-HR" dirty="0" smtClean="0"/>
          </a:p>
          <a:p>
            <a:r>
              <a:rPr lang="en-GB" dirty="0" smtClean="0"/>
              <a:t>Its </a:t>
            </a:r>
            <a:r>
              <a:rPr lang="en-GB" dirty="0"/>
              <a:t>purpose was to make the EU more democratic, more efficient and better able to address global problems, such as climate change. </a:t>
            </a:r>
            <a:endParaRPr lang="hr-HR" dirty="0" smtClean="0"/>
          </a:p>
          <a:p>
            <a:r>
              <a:rPr lang="en-GB" dirty="0" smtClean="0"/>
              <a:t>The </a:t>
            </a:r>
            <a:r>
              <a:rPr lang="en-GB" dirty="0"/>
              <a:t>Treaty of Lisbon is divided into two parts: the</a:t>
            </a:r>
            <a:r>
              <a:rPr lang="en-GB" b="1" dirty="0"/>
              <a:t> Treaty on European Union (TEU)</a:t>
            </a:r>
            <a:r>
              <a:rPr lang="en-GB" dirty="0"/>
              <a:t> and the </a:t>
            </a:r>
            <a:r>
              <a:rPr lang="en-GB" b="1" dirty="0"/>
              <a:t>Treaty on the Functioning of the European Union (TFEU).</a:t>
            </a:r>
            <a:r>
              <a:rPr lang="en-GB" dirty="0"/>
              <a:t> </a:t>
            </a:r>
            <a:endParaRPr lang="hr-HR" dirty="0" smtClean="0"/>
          </a:p>
          <a:p>
            <a:endParaRPr lang="en-US" dirty="0"/>
          </a:p>
        </p:txBody>
      </p:sp>
    </p:spTree>
    <p:extLst>
      <p:ext uri="{BB962C8B-B14F-4D97-AF65-F5344CB8AC3E}">
        <p14:creationId xmlns:p14="http://schemas.microsoft.com/office/powerpoint/2010/main" val="3482043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a:t>
            </a:r>
            <a:r>
              <a:rPr lang="hr-HR" dirty="0" err="1" smtClean="0"/>
              <a:t>Treaty</a:t>
            </a:r>
            <a:r>
              <a:rPr lang="hr-HR" dirty="0" smtClean="0"/>
              <a:t> </a:t>
            </a:r>
            <a:r>
              <a:rPr lang="hr-HR" dirty="0" err="1" smtClean="0"/>
              <a:t>of</a:t>
            </a:r>
            <a:r>
              <a:rPr lang="hr-HR" dirty="0" smtClean="0"/>
              <a:t> </a:t>
            </a:r>
            <a:r>
              <a:rPr lang="hr-HR" dirty="0" err="1" smtClean="0"/>
              <a:t>Lisbon</a:t>
            </a:r>
            <a:endParaRPr lang="en-US" dirty="0"/>
          </a:p>
        </p:txBody>
      </p:sp>
      <p:sp>
        <p:nvSpPr>
          <p:cNvPr id="3" name="Content Placeholder 2"/>
          <p:cNvSpPr>
            <a:spLocks noGrp="1"/>
          </p:cNvSpPr>
          <p:nvPr>
            <p:ph idx="1"/>
          </p:nvPr>
        </p:nvSpPr>
        <p:spPr/>
        <p:txBody>
          <a:bodyPr/>
          <a:lstStyle/>
          <a:p>
            <a:r>
              <a:rPr lang="en-GB" dirty="0"/>
              <a:t>The TEU sets out the general provisions governing the European Union. </a:t>
            </a:r>
            <a:endParaRPr lang="hr-HR" dirty="0" smtClean="0"/>
          </a:p>
          <a:p>
            <a:r>
              <a:rPr lang="en-GB" dirty="0" smtClean="0"/>
              <a:t>It </a:t>
            </a:r>
            <a:r>
              <a:rPr lang="en-GB" dirty="0"/>
              <a:t>also sets out the overall provisions of the EU's external relations. </a:t>
            </a:r>
            <a:endParaRPr lang="hr-HR" dirty="0" smtClean="0"/>
          </a:p>
          <a:p>
            <a:r>
              <a:rPr lang="en-GB" dirty="0" smtClean="0"/>
              <a:t>The </a:t>
            </a:r>
            <a:r>
              <a:rPr lang="en-GB" dirty="0"/>
              <a:t>TFEU sets out the specific objectives of the EU's various policies. </a:t>
            </a:r>
            <a:endParaRPr lang="hr-HR" dirty="0" smtClean="0"/>
          </a:p>
          <a:p>
            <a:r>
              <a:rPr lang="en-GB" dirty="0" smtClean="0"/>
              <a:t>It </a:t>
            </a:r>
            <a:r>
              <a:rPr lang="en-GB" dirty="0"/>
              <a:t>provided the EU with modern institutions and more efficient working methods and clarified which powers belong to the EU, which belong to EU member countries, and which are shared.  </a:t>
            </a:r>
            <a:endParaRPr lang="hr-HR" dirty="0"/>
          </a:p>
          <a:p>
            <a:endParaRPr lang="en-US" dirty="0"/>
          </a:p>
        </p:txBody>
      </p:sp>
    </p:spTree>
    <p:extLst>
      <p:ext uri="{BB962C8B-B14F-4D97-AF65-F5344CB8AC3E}">
        <p14:creationId xmlns:p14="http://schemas.microsoft.com/office/powerpoint/2010/main" val="4105543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Summary: </a:t>
            </a:r>
            <a:r>
              <a:rPr lang="hr-HR" dirty="0" err="1" smtClean="0"/>
              <a:t>the</a:t>
            </a:r>
            <a:r>
              <a:rPr lang="hr-HR" dirty="0" smtClean="0"/>
              <a:t> </a:t>
            </a:r>
            <a:r>
              <a:rPr lang="hr-HR" dirty="0" err="1" smtClean="0"/>
              <a:t>Treaties</a:t>
            </a:r>
            <a:endParaRPr lang="en-US" dirty="0"/>
          </a:p>
        </p:txBody>
      </p:sp>
      <p:sp>
        <p:nvSpPr>
          <p:cNvPr id="3" name="Content Placeholder 2"/>
          <p:cNvSpPr>
            <a:spLocks noGrp="1"/>
          </p:cNvSpPr>
          <p:nvPr>
            <p:ph idx="1"/>
          </p:nvPr>
        </p:nvSpPr>
        <p:spPr/>
        <p:txBody>
          <a:bodyPr>
            <a:normAutofit fontScale="92500" lnSpcReduction="10000"/>
          </a:bodyPr>
          <a:lstStyle/>
          <a:p>
            <a:r>
              <a:rPr lang="hr-HR" dirty="0" smtClean="0"/>
              <a:t>1951 </a:t>
            </a:r>
            <a:r>
              <a:rPr lang="hr-HR" dirty="0" err="1" smtClean="0"/>
              <a:t>Treaty</a:t>
            </a:r>
            <a:r>
              <a:rPr lang="hr-HR" dirty="0" smtClean="0"/>
              <a:t> </a:t>
            </a:r>
            <a:r>
              <a:rPr lang="hr-HR" dirty="0" err="1" smtClean="0"/>
              <a:t>of</a:t>
            </a:r>
            <a:r>
              <a:rPr lang="hr-HR" dirty="0" smtClean="0"/>
              <a:t> Paris </a:t>
            </a:r>
            <a:r>
              <a:rPr lang="hr-HR" dirty="0" err="1" smtClean="0"/>
              <a:t>establishing</a:t>
            </a:r>
            <a:r>
              <a:rPr lang="hr-HR" dirty="0" smtClean="0"/>
              <a:t> European </a:t>
            </a:r>
            <a:r>
              <a:rPr lang="hr-HR" dirty="0" err="1" smtClean="0"/>
              <a:t>Coal</a:t>
            </a:r>
            <a:r>
              <a:rPr lang="hr-HR" dirty="0" smtClean="0"/>
              <a:t> </a:t>
            </a:r>
            <a:r>
              <a:rPr lang="hr-HR" dirty="0" err="1" smtClean="0"/>
              <a:t>and</a:t>
            </a:r>
            <a:r>
              <a:rPr lang="hr-HR" dirty="0" smtClean="0"/>
              <a:t> Steel </a:t>
            </a:r>
            <a:r>
              <a:rPr lang="hr-HR" dirty="0" err="1" smtClean="0"/>
              <a:t>Community</a:t>
            </a:r>
            <a:endParaRPr lang="hr-HR" dirty="0" smtClean="0"/>
          </a:p>
          <a:p>
            <a:r>
              <a:rPr lang="hr-HR" dirty="0" smtClean="0"/>
              <a:t>1957 </a:t>
            </a:r>
            <a:r>
              <a:rPr lang="hr-HR" dirty="0" err="1" smtClean="0"/>
              <a:t>Treaty</a:t>
            </a:r>
            <a:r>
              <a:rPr lang="hr-HR" dirty="0" smtClean="0"/>
              <a:t> </a:t>
            </a:r>
            <a:r>
              <a:rPr lang="hr-HR" dirty="0" err="1" smtClean="0"/>
              <a:t>of</a:t>
            </a:r>
            <a:r>
              <a:rPr lang="hr-HR" dirty="0" smtClean="0"/>
              <a:t> Rome </a:t>
            </a:r>
            <a:r>
              <a:rPr lang="hr-HR" dirty="0" err="1" smtClean="0"/>
              <a:t>establishing</a:t>
            </a:r>
            <a:r>
              <a:rPr lang="hr-HR" dirty="0" smtClean="0"/>
              <a:t> European </a:t>
            </a:r>
            <a:r>
              <a:rPr lang="hr-HR" dirty="0" err="1" smtClean="0"/>
              <a:t>Economic</a:t>
            </a:r>
            <a:r>
              <a:rPr lang="hr-HR" dirty="0" smtClean="0"/>
              <a:t> </a:t>
            </a:r>
            <a:r>
              <a:rPr lang="hr-HR" dirty="0" err="1" smtClean="0"/>
              <a:t>Community</a:t>
            </a:r>
            <a:endParaRPr lang="hr-HR" dirty="0" smtClean="0"/>
          </a:p>
          <a:p>
            <a:r>
              <a:rPr lang="hr-HR" dirty="0" smtClean="0"/>
              <a:t>1957 Euratom</a:t>
            </a:r>
          </a:p>
          <a:p>
            <a:r>
              <a:rPr lang="hr-HR" dirty="0" smtClean="0"/>
              <a:t>1986 </a:t>
            </a:r>
            <a:r>
              <a:rPr lang="en-US" dirty="0" smtClean="0"/>
              <a:t>the </a:t>
            </a:r>
            <a:r>
              <a:rPr lang="en-US" dirty="0"/>
              <a:t>Single European </a:t>
            </a:r>
            <a:r>
              <a:rPr lang="en-US" dirty="0" smtClean="0"/>
              <a:t>Act. </a:t>
            </a:r>
            <a:endParaRPr lang="hr-HR" dirty="0" smtClean="0"/>
          </a:p>
          <a:p>
            <a:r>
              <a:rPr lang="hr-HR" dirty="0" smtClean="0"/>
              <a:t>1992 </a:t>
            </a:r>
            <a:r>
              <a:rPr lang="hr-HR" dirty="0" err="1" smtClean="0"/>
              <a:t>Treaty</a:t>
            </a:r>
            <a:r>
              <a:rPr lang="hr-HR" dirty="0" smtClean="0"/>
              <a:t> </a:t>
            </a:r>
            <a:r>
              <a:rPr lang="hr-HR" dirty="0" err="1" smtClean="0"/>
              <a:t>of</a:t>
            </a:r>
            <a:r>
              <a:rPr lang="hr-HR" dirty="0" smtClean="0"/>
              <a:t> </a:t>
            </a:r>
            <a:r>
              <a:rPr lang="hr-HR" dirty="0" err="1" smtClean="0"/>
              <a:t>Maastricht</a:t>
            </a:r>
            <a:r>
              <a:rPr lang="hr-HR" dirty="0" smtClean="0"/>
              <a:t> </a:t>
            </a:r>
            <a:r>
              <a:rPr lang="hr-HR" dirty="0" err="1" smtClean="0"/>
              <a:t>establishing</a:t>
            </a:r>
            <a:r>
              <a:rPr lang="hr-HR" dirty="0" smtClean="0"/>
              <a:t> </a:t>
            </a:r>
            <a:r>
              <a:rPr lang="hr-HR" dirty="0" err="1" smtClean="0"/>
              <a:t>the</a:t>
            </a:r>
            <a:r>
              <a:rPr lang="hr-HR" dirty="0" smtClean="0"/>
              <a:t> European Union</a:t>
            </a:r>
          </a:p>
          <a:p>
            <a:r>
              <a:rPr lang="hr-HR" dirty="0" smtClean="0"/>
              <a:t>1997 </a:t>
            </a:r>
            <a:r>
              <a:rPr lang="hr-HR" dirty="0" err="1" smtClean="0"/>
              <a:t>Treaty</a:t>
            </a:r>
            <a:r>
              <a:rPr lang="hr-HR" dirty="0" smtClean="0"/>
              <a:t> </a:t>
            </a:r>
            <a:r>
              <a:rPr lang="hr-HR" dirty="0" err="1" smtClean="0"/>
              <a:t>of</a:t>
            </a:r>
            <a:r>
              <a:rPr lang="hr-HR" dirty="0" smtClean="0"/>
              <a:t> Amsterdam</a:t>
            </a:r>
          </a:p>
          <a:p>
            <a:r>
              <a:rPr lang="hr-HR" dirty="0" smtClean="0"/>
              <a:t>2001 </a:t>
            </a:r>
            <a:r>
              <a:rPr lang="hr-HR" dirty="0" err="1" smtClean="0"/>
              <a:t>Treaty</a:t>
            </a:r>
            <a:r>
              <a:rPr lang="hr-HR" dirty="0" smtClean="0"/>
              <a:t> </a:t>
            </a:r>
            <a:r>
              <a:rPr lang="hr-HR" dirty="0" err="1" smtClean="0"/>
              <a:t>of</a:t>
            </a:r>
            <a:r>
              <a:rPr lang="hr-HR" dirty="0" smtClean="0"/>
              <a:t> Nice</a:t>
            </a:r>
          </a:p>
          <a:p>
            <a:r>
              <a:rPr lang="hr-HR" dirty="0" smtClean="0"/>
              <a:t>2009 </a:t>
            </a:r>
            <a:r>
              <a:rPr lang="hr-HR" dirty="0" err="1" smtClean="0"/>
              <a:t>Treaty</a:t>
            </a:r>
            <a:r>
              <a:rPr lang="hr-HR" dirty="0" smtClean="0"/>
              <a:t> </a:t>
            </a:r>
            <a:r>
              <a:rPr lang="hr-HR" dirty="0" err="1" smtClean="0"/>
              <a:t>of</a:t>
            </a:r>
            <a:r>
              <a:rPr lang="hr-HR" dirty="0" smtClean="0"/>
              <a:t> </a:t>
            </a:r>
            <a:r>
              <a:rPr lang="hr-HR" dirty="0" err="1" smtClean="0"/>
              <a:t>Lisbon</a:t>
            </a:r>
            <a:r>
              <a:rPr lang="hr-HR" dirty="0" smtClean="0"/>
              <a:t>: </a:t>
            </a:r>
            <a:r>
              <a:rPr lang="hr-HR" dirty="0" err="1" smtClean="0"/>
              <a:t>Treaty</a:t>
            </a:r>
            <a:r>
              <a:rPr lang="hr-HR" dirty="0" smtClean="0"/>
              <a:t> on </a:t>
            </a:r>
            <a:r>
              <a:rPr lang="hr-HR" dirty="0" err="1" smtClean="0"/>
              <a:t>the</a:t>
            </a:r>
            <a:r>
              <a:rPr lang="hr-HR" dirty="0" smtClean="0"/>
              <a:t> European </a:t>
            </a:r>
            <a:r>
              <a:rPr lang="hr-HR" dirty="0"/>
              <a:t>U</a:t>
            </a:r>
            <a:r>
              <a:rPr lang="hr-HR" dirty="0" smtClean="0"/>
              <a:t>nion </a:t>
            </a:r>
            <a:r>
              <a:rPr lang="hr-HR" dirty="0" err="1" smtClean="0"/>
              <a:t>and</a:t>
            </a:r>
            <a:r>
              <a:rPr lang="hr-HR" dirty="0" smtClean="0"/>
              <a:t> </a:t>
            </a:r>
            <a:r>
              <a:rPr lang="hr-HR" dirty="0" err="1" smtClean="0"/>
              <a:t>Treaty</a:t>
            </a:r>
            <a:r>
              <a:rPr lang="hr-HR" dirty="0" smtClean="0"/>
              <a:t> on </a:t>
            </a:r>
            <a:r>
              <a:rPr lang="hr-HR" dirty="0" err="1" smtClean="0"/>
              <a:t>the</a:t>
            </a:r>
            <a:r>
              <a:rPr lang="hr-HR" dirty="0" smtClean="0"/>
              <a:t> </a:t>
            </a:r>
            <a:r>
              <a:rPr lang="hr-HR" dirty="0" err="1" smtClean="0"/>
              <a:t>Functioning</a:t>
            </a:r>
            <a:r>
              <a:rPr lang="hr-HR" dirty="0" smtClean="0"/>
              <a:t> </a:t>
            </a:r>
            <a:r>
              <a:rPr lang="hr-HR" dirty="0" err="1" smtClean="0"/>
              <a:t>of</a:t>
            </a:r>
            <a:r>
              <a:rPr lang="hr-HR" dirty="0" smtClean="0"/>
              <a:t> </a:t>
            </a:r>
            <a:r>
              <a:rPr lang="hr-HR" dirty="0" err="1" smtClean="0"/>
              <a:t>the</a:t>
            </a:r>
            <a:r>
              <a:rPr lang="hr-HR" dirty="0" smtClean="0"/>
              <a:t> European Union</a:t>
            </a:r>
            <a:endParaRPr lang="en-US" dirty="0"/>
          </a:p>
        </p:txBody>
      </p:sp>
    </p:spTree>
    <p:extLst>
      <p:ext uri="{BB962C8B-B14F-4D97-AF65-F5344CB8AC3E}">
        <p14:creationId xmlns:p14="http://schemas.microsoft.com/office/powerpoint/2010/main" val="21783135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Summary: </a:t>
            </a:r>
            <a:r>
              <a:rPr lang="hr-HR" dirty="0" err="1" smtClean="0"/>
              <a:t>Enlargements</a:t>
            </a:r>
            <a:endParaRPr lang="en-US" dirty="0"/>
          </a:p>
        </p:txBody>
      </p:sp>
      <p:sp>
        <p:nvSpPr>
          <p:cNvPr id="3" name="Content Placeholder 2"/>
          <p:cNvSpPr>
            <a:spLocks noGrp="1"/>
          </p:cNvSpPr>
          <p:nvPr>
            <p:ph idx="1"/>
          </p:nvPr>
        </p:nvSpPr>
        <p:spPr/>
        <p:txBody>
          <a:bodyPr/>
          <a:lstStyle/>
          <a:p>
            <a:r>
              <a:rPr lang="hr-HR" dirty="0"/>
              <a:t>1973 (UK, Ireland </a:t>
            </a:r>
            <a:r>
              <a:rPr lang="hr-HR" dirty="0" err="1"/>
              <a:t>and</a:t>
            </a:r>
            <a:r>
              <a:rPr lang="hr-HR" dirty="0"/>
              <a:t> </a:t>
            </a:r>
            <a:r>
              <a:rPr lang="hr-HR" dirty="0" err="1"/>
              <a:t>Denmark</a:t>
            </a:r>
            <a:r>
              <a:rPr lang="hr-HR" dirty="0"/>
              <a:t>)</a:t>
            </a:r>
          </a:p>
          <a:p>
            <a:r>
              <a:rPr lang="hr-HR" dirty="0"/>
              <a:t>1981 (</a:t>
            </a:r>
            <a:r>
              <a:rPr lang="hr-HR" dirty="0" err="1"/>
              <a:t>Greece</a:t>
            </a:r>
            <a:r>
              <a:rPr lang="hr-HR" dirty="0"/>
              <a:t>)</a:t>
            </a:r>
          </a:p>
          <a:p>
            <a:r>
              <a:rPr lang="hr-HR" dirty="0"/>
              <a:t>1986 (Portugal </a:t>
            </a:r>
            <a:r>
              <a:rPr lang="hr-HR" dirty="0" err="1"/>
              <a:t>and</a:t>
            </a:r>
            <a:r>
              <a:rPr lang="hr-HR" dirty="0"/>
              <a:t> Spain)</a:t>
            </a:r>
          </a:p>
          <a:p>
            <a:r>
              <a:rPr lang="hr-HR" dirty="0"/>
              <a:t>1995 (</a:t>
            </a:r>
            <a:r>
              <a:rPr lang="hr-HR" dirty="0" err="1"/>
              <a:t>Austria</a:t>
            </a:r>
            <a:r>
              <a:rPr lang="hr-HR" dirty="0"/>
              <a:t>, </a:t>
            </a:r>
            <a:r>
              <a:rPr lang="hr-HR" dirty="0" err="1"/>
              <a:t>Finland</a:t>
            </a:r>
            <a:r>
              <a:rPr lang="hr-HR" dirty="0"/>
              <a:t> </a:t>
            </a:r>
            <a:r>
              <a:rPr lang="hr-HR" dirty="0" err="1"/>
              <a:t>and</a:t>
            </a:r>
            <a:r>
              <a:rPr lang="hr-HR" dirty="0"/>
              <a:t> </a:t>
            </a:r>
            <a:r>
              <a:rPr lang="hr-HR" dirty="0" err="1"/>
              <a:t>Sweden</a:t>
            </a:r>
            <a:r>
              <a:rPr lang="hr-HR" dirty="0"/>
              <a:t>) </a:t>
            </a:r>
          </a:p>
          <a:p>
            <a:r>
              <a:rPr lang="hr-HR" dirty="0"/>
              <a:t>2004 (</a:t>
            </a:r>
            <a:r>
              <a:rPr lang="hr-HR" dirty="0" err="1"/>
              <a:t>Latvia</a:t>
            </a:r>
            <a:r>
              <a:rPr lang="hr-HR" dirty="0"/>
              <a:t>, </a:t>
            </a:r>
            <a:r>
              <a:rPr lang="hr-HR" dirty="0" err="1"/>
              <a:t>Lithuania</a:t>
            </a:r>
            <a:r>
              <a:rPr lang="hr-HR" dirty="0"/>
              <a:t>, </a:t>
            </a:r>
            <a:r>
              <a:rPr lang="hr-HR" dirty="0" err="1"/>
              <a:t>Cyprus</a:t>
            </a:r>
            <a:r>
              <a:rPr lang="hr-HR" dirty="0"/>
              <a:t>, Malta, </a:t>
            </a:r>
            <a:r>
              <a:rPr lang="hr-HR" dirty="0" err="1"/>
              <a:t>Slovenia</a:t>
            </a:r>
            <a:r>
              <a:rPr lang="hr-HR" dirty="0"/>
              <a:t>, </a:t>
            </a:r>
            <a:r>
              <a:rPr lang="hr-HR" dirty="0" err="1"/>
              <a:t>Slovakia</a:t>
            </a:r>
            <a:r>
              <a:rPr lang="hr-HR" dirty="0"/>
              <a:t>, </a:t>
            </a:r>
            <a:r>
              <a:rPr lang="hr-HR" dirty="0" err="1"/>
              <a:t>Estonia</a:t>
            </a:r>
            <a:r>
              <a:rPr lang="hr-HR" dirty="0"/>
              <a:t>, </a:t>
            </a:r>
            <a:r>
              <a:rPr lang="hr-HR" dirty="0" err="1"/>
              <a:t>Hungary</a:t>
            </a:r>
            <a:r>
              <a:rPr lang="hr-HR" dirty="0"/>
              <a:t>, </a:t>
            </a:r>
            <a:r>
              <a:rPr lang="hr-HR" dirty="0" err="1"/>
              <a:t>Czech</a:t>
            </a:r>
            <a:r>
              <a:rPr lang="hr-HR" dirty="0"/>
              <a:t> Republic, </a:t>
            </a:r>
            <a:r>
              <a:rPr lang="hr-HR" dirty="0" err="1"/>
              <a:t>Poland</a:t>
            </a:r>
            <a:r>
              <a:rPr lang="hr-HR" dirty="0"/>
              <a:t>)</a:t>
            </a:r>
          </a:p>
          <a:p>
            <a:r>
              <a:rPr lang="hr-HR" dirty="0"/>
              <a:t>2007 (</a:t>
            </a:r>
            <a:r>
              <a:rPr lang="hr-HR" dirty="0" err="1"/>
              <a:t>Bulgaria</a:t>
            </a:r>
            <a:r>
              <a:rPr lang="hr-HR" dirty="0"/>
              <a:t> </a:t>
            </a:r>
            <a:r>
              <a:rPr lang="hr-HR" dirty="0" err="1"/>
              <a:t>and</a:t>
            </a:r>
            <a:r>
              <a:rPr lang="hr-HR" dirty="0"/>
              <a:t> </a:t>
            </a:r>
            <a:r>
              <a:rPr lang="hr-HR" dirty="0" err="1"/>
              <a:t>Romania</a:t>
            </a:r>
            <a:r>
              <a:rPr lang="hr-HR" dirty="0"/>
              <a:t>)</a:t>
            </a:r>
          </a:p>
          <a:p>
            <a:r>
              <a:rPr lang="hr-HR" dirty="0"/>
              <a:t>2013: (Croatia)</a:t>
            </a:r>
          </a:p>
          <a:p>
            <a:endParaRPr lang="en-US" dirty="0"/>
          </a:p>
        </p:txBody>
      </p:sp>
    </p:spTree>
    <p:extLst>
      <p:ext uri="{BB962C8B-B14F-4D97-AF65-F5344CB8AC3E}">
        <p14:creationId xmlns:p14="http://schemas.microsoft.com/office/powerpoint/2010/main" val="33662572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II Read the text carefully and answer the following questions:</a:t>
            </a:r>
            <a:r>
              <a:rPr lang="hr-HR" dirty="0"/>
              <a:t/>
            </a:r>
            <a:br>
              <a:rPr lang="hr-HR" dirty="0"/>
            </a:br>
            <a:endParaRPr lang="en-US" dirty="0"/>
          </a:p>
        </p:txBody>
      </p:sp>
      <p:sp>
        <p:nvSpPr>
          <p:cNvPr id="3" name="Content Placeholder 2"/>
          <p:cNvSpPr>
            <a:spLocks noGrp="1"/>
          </p:cNvSpPr>
          <p:nvPr>
            <p:ph idx="1"/>
          </p:nvPr>
        </p:nvSpPr>
        <p:spPr/>
        <p:txBody>
          <a:bodyPr/>
          <a:lstStyle/>
          <a:p>
            <a:pPr lvl="0"/>
            <a:r>
              <a:rPr lang="en-GB" dirty="0"/>
              <a:t>Why was the European Coal and Steel Community established?</a:t>
            </a:r>
            <a:endParaRPr lang="hr-HR" dirty="0"/>
          </a:p>
          <a:p>
            <a:pPr lvl="0"/>
            <a:r>
              <a:rPr lang="en-GB" dirty="0"/>
              <a:t>Which were the founding states?</a:t>
            </a:r>
            <a:endParaRPr lang="hr-HR" dirty="0"/>
          </a:p>
          <a:p>
            <a:pPr lvl="0"/>
            <a:r>
              <a:rPr lang="en-GB" dirty="0"/>
              <a:t>How was the European Economic Community established?</a:t>
            </a:r>
            <a:endParaRPr lang="hr-HR" dirty="0"/>
          </a:p>
          <a:p>
            <a:pPr lvl="0"/>
            <a:r>
              <a:rPr lang="en-GB" dirty="0"/>
              <a:t>What are the ‘four freedoms’?</a:t>
            </a:r>
            <a:endParaRPr lang="hr-HR" dirty="0"/>
          </a:p>
          <a:p>
            <a:pPr lvl="0"/>
            <a:r>
              <a:rPr lang="en-GB" dirty="0"/>
              <a:t>What is the significance of the Treaty of Maastricht?</a:t>
            </a:r>
            <a:endParaRPr lang="hr-HR" dirty="0"/>
          </a:p>
          <a:p>
            <a:pPr lvl="0"/>
            <a:r>
              <a:rPr lang="en-GB" dirty="0"/>
              <a:t>What was the purpose of the Treaty of Lisbon?</a:t>
            </a:r>
            <a:endParaRPr lang="hr-HR" dirty="0"/>
          </a:p>
          <a:p>
            <a:endParaRPr lang="en-US" dirty="0"/>
          </a:p>
        </p:txBody>
      </p:sp>
    </p:spTree>
    <p:extLst>
      <p:ext uri="{BB962C8B-B14F-4D97-AF65-F5344CB8AC3E}">
        <p14:creationId xmlns:p14="http://schemas.microsoft.com/office/powerpoint/2010/main" val="9745942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Supply</a:t>
            </a:r>
            <a:r>
              <a:rPr lang="hr-HR" dirty="0" smtClean="0"/>
              <a:t> </a:t>
            </a:r>
            <a:r>
              <a:rPr lang="hr-HR" dirty="0" err="1" smtClean="0"/>
              <a:t>the</a:t>
            </a:r>
            <a:r>
              <a:rPr lang="hr-HR" dirty="0" smtClean="0"/>
              <a:t> </a:t>
            </a:r>
            <a:r>
              <a:rPr lang="hr-HR" dirty="0" err="1" smtClean="0"/>
              <a:t>appropriate</a:t>
            </a:r>
            <a:r>
              <a:rPr lang="hr-HR" dirty="0" smtClean="0"/>
              <a:t> </a:t>
            </a:r>
            <a:r>
              <a:rPr lang="hr-HR" dirty="0" err="1" smtClean="0"/>
              <a:t>legal</a:t>
            </a:r>
            <a:r>
              <a:rPr lang="hr-HR" dirty="0" smtClean="0"/>
              <a:t> </a:t>
            </a:r>
            <a:r>
              <a:rPr lang="hr-HR" dirty="0" err="1" smtClean="0"/>
              <a:t>terms</a:t>
            </a:r>
            <a:endParaRPr lang="en-US" dirty="0"/>
          </a:p>
        </p:txBody>
      </p:sp>
      <p:sp>
        <p:nvSpPr>
          <p:cNvPr id="3" name="Content Placeholder 2"/>
          <p:cNvSpPr>
            <a:spLocks noGrp="1"/>
          </p:cNvSpPr>
          <p:nvPr>
            <p:ph idx="1"/>
          </p:nvPr>
        </p:nvSpPr>
        <p:spPr/>
        <p:txBody>
          <a:bodyPr/>
          <a:lstStyle/>
          <a:p>
            <a:r>
              <a:rPr lang="hr-HR" dirty="0" smtClean="0"/>
              <a:t>A </a:t>
            </a:r>
            <a:r>
              <a:rPr lang="hr-HR" dirty="0" err="1" smtClean="0"/>
              <a:t>formally</a:t>
            </a:r>
            <a:r>
              <a:rPr lang="hr-HR" dirty="0" smtClean="0"/>
              <a:t> </a:t>
            </a:r>
            <a:r>
              <a:rPr lang="hr-HR" dirty="0" err="1" smtClean="0"/>
              <a:t>concluded</a:t>
            </a:r>
            <a:r>
              <a:rPr lang="hr-HR" dirty="0" smtClean="0"/>
              <a:t> </a:t>
            </a:r>
            <a:r>
              <a:rPr lang="hr-HR" dirty="0" err="1" smtClean="0"/>
              <a:t>and</a:t>
            </a:r>
            <a:r>
              <a:rPr lang="hr-HR" dirty="0" smtClean="0"/>
              <a:t> </a:t>
            </a:r>
            <a:r>
              <a:rPr lang="hr-HR" dirty="0" err="1" smtClean="0"/>
              <a:t>ratified</a:t>
            </a:r>
            <a:r>
              <a:rPr lang="hr-HR" dirty="0" smtClean="0"/>
              <a:t> </a:t>
            </a:r>
            <a:r>
              <a:rPr lang="hr-HR" dirty="0" err="1" smtClean="0"/>
              <a:t>written</a:t>
            </a:r>
            <a:r>
              <a:rPr lang="hr-HR" dirty="0" smtClean="0"/>
              <a:t> </a:t>
            </a:r>
            <a:r>
              <a:rPr lang="hr-HR" dirty="0" err="1" smtClean="0"/>
              <a:t>agreement</a:t>
            </a:r>
            <a:r>
              <a:rPr lang="hr-HR" dirty="0" smtClean="0"/>
              <a:t> </a:t>
            </a:r>
            <a:r>
              <a:rPr lang="hr-HR" dirty="0" err="1" smtClean="0"/>
              <a:t>between</a:t>
            </a:r>
            <a:r>
              <a:rPr lang="hr-HR" dirty="0" smtClean="0"/>
              <a:t> </a:t>
            </a:r>
            <a:r>
              <a:rPr lang="hr-HR" dirty="0" err="1" smtClean="0"/>
              <a:t>two</a:t>
            </a:r>
            <a:r>
              <a:rPr lang="hr-HR" dirty="0" smtClean="0"/>
              <a:t> </a:t>
            </a:r>
            <a:r>
              <a:rPr lang="hr-HR" dirty="0" err="1" smtClean="0"/>
              <a:t>or</a:t>
            </a:r>
            <a:r>
              <a:rPr lang="hr-HR" dirty="0" smtClean="0"/>
              <a:t> more </a:t>
            </a:r>
            <a:r>
              <a:rPr lang="hr-HR" dirty="0" err="1" smtClean="0"/>
              <a:t>states</a:t>
            </a:r>
            <a:r>
              <a:rPr lang="hr-HR" dirty="0" smtClean="0"/>
              <a:t> </a:t>
            </a:r>
            <a:r>
              <a:rPr lang="hr-HR" dirty="0" err="1" smtClean="0"/>
              <a:t>or</a:t>
            </a:r>
            <a:r>
              <a:rPr lang="hr-HR" dirty="0" smtClean="0"/>
              <a:t> </a:t>
            </a:r>
            <a:r>
              <a:rPr lang="hr-HR" dirty="0" err="1" smtClean="0"/>
              <a:t>international</a:t>
            </a:r>
            <a:r>
              <a:rPr lang="hr-HR" dirty="0" smtClean="0"/>
              <a:t> </a:t>
            </a:r>
            <a:r>
              <a:rPr lang="hr-HR" dirty="0" err="1" smtClean="0"/>
              <a:t>organizations</a:t>
            </a:r>
            <a:r>
              <a:rPr lang="hr-HR" dirty="0" smtClean="0"/>
              <a:t> </a:t>
            </a:r>
            <a:r>
              <a:rPr lang="hr-HR" dirty="0" err="1" smtClean="0"/>
              <a:t>with</a:t>
            </a:r>
            <a:r>
              <a:rPr lang="hr-HR" dirty="0" smtClean="0"/>
              <a:t> </a:t>
            </a:r>
            <a:r>
              <a:rPr lang="hr-HR" dirty="0" err="1" smtClean="0"/>
              <a:t>treaty-making</a:t>
            </a:r>
            <a:r>
              <a:rPr lang="hr-HR" dirty="0" smtClean="0"/>
              <a:t> </a:t>
            </a:r>
            <a:r>
              <a:rPr lang="hr-HR" dirty="0" err="1" smtClean="0"/>
              <a:t>capacity</a:t>
            </a:r>
            <a:r>
              <a:rPr lang="hr-HR" smtClean="0"/>
              <a:t>.</a:t>
            </a:r>
            <a:endParaRPr lang="hr-HR" dirty="0" smtClean="0"/>
          </a:p>
          <a:p>
            <a:r>
              <a:rPr lang="hr-HR" dirty="0" err="1" smtClean="0"/>
              <a:t>Treaty</a:t>
            </a:r>
            <a:endParaRPr lang="hr-HR" dirty="0" smtClean="0"/>
          </a:p>
          <a:p>
            <a:r>
              <a:rPr lang="hr-HR" dirty="0" smtClean="0"/>
              <a:t>To </a:t>
            </a:r>
            <a:r>
              <a:rPr lang="hr-HR" dirty="0" err="1" smtClean="0"/>
              <a:t>sign</a:t>
            </a:r>
            <a:r>
              <a:rPr lang="hr-HR" dirty="0" smtClean="0"/>
              <a:t> </a:t>
            </a:r>
            <a:r>
              <a:rPr lang="hr-HR" dirty="0" err="1" smtClean="0"/>
              <a:t>or</a:t>
            </a:r>
            <a:r>
              <a:rPr lang="hr-HR" dirty="0" smtClean="0"/>
              <a:t> </a:t>
            </a:r>
            <a:r>
              <a:rPr lang="hr-HR" dirty="0" err="1" smtClean="0"/>
              <a:t>give</a:t>
            </a:r>
            <a:r>
              <a:rPr lang="hr-HR" dirty="0" smtClean="0"/>
              <a:t> </a:t>
            </a:r>
            <a:r>
              <a:rPr lang="hr-HR" dirty="0" err="1" smtClean="0"/>
              <a:t>formal</a:t>
            </a:r>
            <a:r>
              <a:rPr lang="hr-HR" dirty="0" smtClean="0"/>
              <a:t> </a:t>
            </a:r>
            <a:r>
              <a:rPr lang="hr-HR" dirty="0" err="1" smtClean="0"/>
              <a:t>consent</a:t>
            </a:r>
            <a:r>
              <a:rPr lang="hr-HR" dirty="0" smtClean="0"/>
              <a:t> to a </a:t>
            </a:r>
            <a:r>
              <a:rPr lang="hr-HR" dirty="0" err="1" smtClean="0"/>
              <a:t>treaty</a:t>
            </a:r>
            <a:r>
              <a:rPr lang="hr-HR" dirty="0" smtClean="0"/>
              <a:t> </a:t>
            </a:r>
            <a:r>
              <a:rPr lang="hr-HR" dirty="0" err="1" smtClean="0"/>
              <a:t>or</a:t>
            </a:r>
            <a:r>
              <a:rPr lang="hr-HR" dirty="0" smtClean="0"/>
              <a:t> </a:t>
            </a:r>
            <a:r>
              <a:rPr lang="hr-HR" dirty="0" err="1" smtClean="0"/>
              <a:t>international</a:t>
            </a:r>
            <a:r>
              <a:rPr lang="hr-HR" dirty="0" smtClean="0"/>
              <a:t> </a:t>
            </a:r>
            <a:r>
              <a:rPr lang="hr-HR" dirty="0" err="1" smtClean="0"/>
              <a:t>agreement</a:t>
            </a:r>
            <a:r>
              <a:rPr lang="hr-HR" dirty="0" smtClean="0"/>
              <a:t>, </a:t>
            </a:r>
            <a:r>
              <a:rPr lang="hr-HR" dirty="0" err="1" smtClean="0"/>
              <a:t>making</a:t>
            </a:r>
            <a:r>
              <a:rPr lang="hr-HR" dirty="0" smtClean="0"/>
              <a:t> </a:t>
            </a:r>
            <a:r>
              <a:rPr lang="hr-HR" dirty="0" err="1" smtClean="0"/>
              <a:t>it</a:t>
            </a:r>
            <a:r>
              <a:rPr lang="hr-HR" dirty="0" smtClean="0"/>
              <a:t> </a:t>
            </a:r>
            <a:r>
              <a:rPr lang="hr-HR" dirty="0" err="1" smtClean="0"/>
              <a:t>officially</a:t>
            </a:r>
            <a:r>
              <a:rPr lang="hr-HR" dirty="0" smtClean="0"/>
              <a:t> </a:t>
            </a:r>
            <a:r>
              <a:rPr lang="hr-HR" dirty="0" err="1" smtClean="0"/>
              <a:t>valid</a:t>
            </a:r>
            <a:endParaRPr lang="hr-HR" dirty="0" smtClean="0"/>
          </a:p>
          <a:p>
            <a:r>
              <a:rPr lang="hr-HR" dirty="0" smtClean="0"/>
              <a:t>To </a:t>
            </a:r>
            <a:r>
              <a:rPr lang="hr-HR" dirty="0" err="1" smtClean="0"/>
              <a:t>ratify</a:t>
            </a:r>
            <a:endParaRPr lang="en-US" dirty="0"/>
          </a:p>
        </p:txBody>
      </p:sp>
    </p:spTree>
    <p:extLst>
      <p:ext uri="{BB962C8B-B14F-4D97-AF65-F5344CB8AC3E}">
        <p14:creationId xmlns:p14="http://schemas.microsoft.com/office/powerpoint/2010/main" val="2734994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III Complete the table with the information from the text:</a:t>
            </a:r>
            <a:r>
              <a:rPr lang="hr-HR" dirty="0"/>
              <a:t/>
            </a:r>
            <a:br>
              <a:rPr lang="hr-HR"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41545606"/>
              </p:ext>
            </p:extLst>
          </p:nvPr>
        </p:nvGraphicFramePr>
        <p:xfrm>
          <a:off x="4011375" y="2322291"/>
          <a:ext cx="2953225" cy="4819650"/>
        </p:xfrm>
        <a:graphic>
          <a:graphicData uri="http://schemas.openxmlformats.org/drawingml/2006/table">
            <a:tbl>
              <a:tblPr firstRow="1" firstCol="1" bandRow="1">
                <a:tableStyleId>{5C22544A-7EE6-4342-B048-85BDC9FD1C3A}</a:tableStyleId>
              </a:tblPr>
              <a:tblGrid>
                <a:gridCol w="2272911"/>
                <a:gridCol w="680314"/>
              </a:tblGrid>
              <a:tr h="312945">
                <a:tc>
                  <a:txBody>
                    <a:bodyPr/>
                    <a:lstStyle/>
                    <a:p>
                      <a:pPr>
                        <a:lnSpc>
                          <a:spcPct val="115000"/>
                        </a:lnSpc>
                        <a:spcAft>
                          <a:spcPts val="0"/>
                        </a:spcAft>
                      </a:pPr>
                      <a:r>
                        <a:rPr lang="en-GB" sz="1100" dirty="0">
                          <a:effectLst/>
                        </a:rPr>
                        <a:t>Event</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c>
                  <a:txBody>
                    <a:bodyPr/>
                    <a:lstStyle/>
                    <a:p>
                      <a:pPr>
                        <a:lnSpc>
                          <a:spcPct val="115000"/>
                        </a:lnSpc>
                        <a:spcAft>
                          <a:spcPts val="0"/>
                        </a:spcAft>
                      </a:pPr>
                      <a:r>
                        <a:rPr lang="en-GB" sz="1100">
                          <a:effectLst/>
                        </a:rPr>
                        <a:t>Year</a:t>
                      </a:r>
                      <a:endParaRPr lang="hr-HR" sz="1100">
                        <a:effectLst/>
                      </a:endParaRPr>
                    </a:p>
                    <a:p>
                      <a:pPr>
                        <a:lnSpc>
                          <a:spcPct val="115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r>
              <a:tr h="312945">
                <a:tc>
                  <a:txBody>
                    <a:bodyPr/>
                    <a:lstStyle/>
                    <a:p>
                      <a:pPr>
                        <a:lnSpc>
                          <a:spcPct val="115000"/>
                        </a:lnSpc>
                        <a:spcAft>
                          <a:spcPts val="0"/>
                        </a:spcAft>
                      </a:pPr>
                      <a:r>
                        <a:rPr lang="en-GB" sz="1100" dirty="0">
                          <a:effectLst/>
                        </a:rPr>
                        <a:t>Establishment of the European Coal and Steel Community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c>
                  <a:txBody>
                    <a:bodyPr/>
                    <a:lstStyle/>
                    <a:p>
                      <a:pPr>
                        <a:lnSpc>
                          <a:spcPct val="115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r>
              <a:tr h="312945">
                <a:tc>
                  <a:txBody>
                    <a:bodyPr/>
                    <a:lstStyle/>
                    <a:p>
                      <a:pPr>
                        <a:lnSpc>
                          <a:spcPct val="115000"/>
                        </a:lnSpc>
                        <a:spcAft>
                          <a:spcPts val="0"/>
                        </a:spcAft>
                      </a:pPr>
                      <a:r>
                        <a:rPr lang="en-GB" sz="1100" dirty="0">
                          <a:effectLst/>
                        </a:rPr>
                        <a:t>The Treaty of Rome created the European Economic Community</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c>
                  <a:txBody>
                    <a:bodyPr/>
                    <a:lstStyle/>
                    <a:p>
                      <a:pPr>
                        <a:lnSpc>
                          <a:spcPct val="115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r>
              <a:tr h="312945">
                <a:tc>
                  <a:txBody>
                    <a:bodyPr/>
                    <a:lstStyle/>
                    <a:p>
                      <a:pPr>
                        <a:lnSpc>
                          <a:spcPct val="115000"/>
                        </a:lnSpc>
                        <a:spcAft>
                          <a:spcPts val="0"/>
                        </a:spcAft>
                      </a:pPr>
                      <a:r>
                        <a:rPr lang="en-GB" sz="1100" dirty="0">
                          <a:effectLst/>
                        </a:rPr>
                        <a:t> </a:t>
                      </a:r>
                      <a:endParaRPr lang="hr-HR" sz="1100" dirty="0">
                        <a:effectLst/>
                      </a:endParaRPr>
                    </a:p>
                    <a:p>
                      <a:pPr>
                        <a:lnSpc>
                          <a:spcPct val="115000"/>
                        </a:lnSpc>
                        <a:spcAft>
                          <a:spcPts val="0"/>
                        </a:spcAft>
                      </a:pPr>
                      <a:r>
                        <a:rPr lang="en-GB" sz="11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c>
                  <a:txBody>
                    <a:bodyPr/>
                    <a:lstStyle/>
                    <a:p>
                      <a:pPr>
                        <a:lnSpc>
                          <a:spcPct val="115000"/>
                        </a:lnSpc>
                        <a:spcAft>
                          <a:spcPts val="0"/>
                        </a:spcAft>
                      </a:pPr>
                      <a:r>
                        <a:rPr lang="en-GB" sz="1100">
                          <a:effectLst/>
                        </a:rPr>
                        <a:t>1979</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r>
              <a:tr h="469417">
                <a:tc>
                  <a:txBody>
                    <a:bodyPr/>
                    <a:lstStyle/>
                    <a:p>
                      <a:pPr>
                        <a:lnSpc>
                          <a:spcPct val="115000"/>
                        </a:lnSpc>
                        <a:spcAft>
                          <a:spcPts val="0"/>
                        </a:spcAft>
                      </a:pPr>
                      <a:r>
                        <a:rPr lang="en-GB" sz="1100" dirty="0">
                          <a:effectLst/>
                        </a:rPr>
                        <a:t>The Single European Act is signed, creating the single market</a:t>
                      </a:r>
                      <a:endParaRPr lang="hr-HR" sz="1100" dirty="0">
                        <a:effectLst/>
                      </a:endParaRPr>
                    </a:p>
                    <a:p>
                      <a:pPr>
                        <a:lnSpc>
                          <a:spcPct val="115000"/>
                        </a:lnSpc>
                        <a:spcAft>
                          <a:spcPts val="0"/>
                        </a:spcAft>
                      </a:pPr>
                      <a:r>
                        <a:rPr lang="en-GB" sz="11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c>
                  <a:txBody>
                    <a:bodyPr/>
                    <a:lstStyle/>
                    <a:p>
                      <a:pPr>
                        <a:lnSpc>
                          <a:spcPct val="115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r>
              <a:tr h="312945">
                <a:tc>
                  <a:txBody>
                    <a:bodyPr/>
                    <a:lstStyle/>
                    <a:p>
                      <a:pPr>
                        <a:lnSpc>
                          <a:spcPct val="115000"/>
                        </a:lnSpc>
                        <a:spcAft>
                          <a:spcPts val="0"/>
                        </a:spcAft>
                      </a:pPr>
                      <a:r>
                        <a:rPr lang="en-GB" sz="1100" dirty="0">
                          <a:effectLst/>
                        </a:rPr>
                        <a:t> </a:t>
                      </a:r>
                      <a:endParaRPr lang="hr-HR" sz="1100" dirty="0">
                        <a:effectLst/>
                      </a:endParaRPr>
                    </a:p>
                    <a:p>
                      <a:pPr>
                        <a:lnSpc>
                          <a:spcPct val="115000"/>
                        </a:lnSpc>
                        <a:spcAft>
                          <a:spcPts val="0"/>
                        </a:spcAft>
                      </a:pPr>
                      <a:r>
                        <a:rPr lang="en-GB" sz="11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c>
                  <a:txBody>
                    <a:bodyPr/>
                    <a:lstStyle/>
                    <a:p>
                      <a:pPr>
                        <a:lnSpc>
                          <a:spcPct val="115000"/>
                        </a:lnSpc>
                        <a:spcAft>
                          <a:spcPts val="0"/>
                        </a:spcAft>
                      </a:pPr>
                      <a:r>
                        <a:rPr lang="en-GB" sz="1100" dirty="0">
                          <a:effectLst/>
                        </a:rPr>
                        <a:t>1986</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r>
              <a:tr h="312945">
                <a:tc>
                  <a:txBody>
                    <a:bodyPr/>
                    <a:lstStyle/>
                    <a:p>
                      <a:pPr>
                        <a:lnSpc>
                          <a:spcPct val="115000"/>
                        </a:lnSpc>
                        <a:spcAft>
                          <a:spcPts val="0"/>
                        </a:spcAft>
                      </a:pPr>
                      <a:r>
                        <a:rPr lang="en-GB" sz="1100">
                          <a:effectLst/>
                        </a:rPr>
                        <a:t>The Treaty of Maastricht established the European Union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c>
                  <a:txBody>
                    <a:bodyPr/>
                    <a:lstStyle/>
                    <a:p>
                      <a:pPr>
                        <a:lnSpc>
                          <a:spcPct val="115000"/>
                        </a:lnSpc>
                        <a:spcAft>
                          <a:spcPts val="0"/>
                        </a:spcAft>
                      </a:pPr>
                      <a:r>
                        <a:rPr lang="en-GB" sz="11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r>
              <a:tr h="312945">
                <a:tc>
                  <a:txBody>
                    <a:bodyPr/>
                    <a:lstStyle/>
                    <a:p>
                      <a:pPr>
                        <a:lnSpc>
                          <a:spcPct val="115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c>
                  <a:txBody>
                    <a:bodyPr/>
                    <a:lstStyle/>
                    <a:p>
                      <a:pPr>
                        <a:lnSpc>
                          <a:spcPct val="115000"/>
                        </a:lnSpc>
                        <a:spcAft>
                          <a:spcPts val="0"/>
                        </a:spcAft>
                      </a:pPr>
                      <a:r>
                        <a:rPr lang="en-GB" sz="1100" dirty="0">
                          <a:effectLst/>
                        </a:rPr>
                        <a:t>1995</a:t>
                      </a:r>
                      <a:endParaRPr lang="hr-HR" sz="1100" dirty="0">
                        <a:effectLst/>
                      </a:endParaRPr>
                    </a:p>
                    <a:p>
                      <a:pPr>
                        <a:lnSpc>
                          <a:spcPct val="115000"/>
                        </a:lnSpc>
                        <a:spcAft>
                          <a:spcPts val="0"/>
                        </a:spcAft>
                      </a:pPr>
                      <a:r>
                        <a:rPr lang="en-GB" sz="11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r>
              <a:tr h="312945">
                <a:tc>
                  <a:txBody>
                    <a:bodyPr/>
                    <a:lstStyle/>
                    <a:p>
                      <a:pPr>
                        <a:lnSpc>
                          <a:spcPct val="115000"/>
                        </a:lnSpc>
                        <a:spcAft>
                          <a:spcPts val="0"/>
                        </a:spcAft>
                      </a:pPr>
                      <a:r>
                        <a:rPr lang="en-GB" sz="1100">
                          <a:effectLst/>
                        </a:rPr>
                        <a:t>The launch of the euro</a:t>
                      </a:r>
                      <a:endParaRPr lang="hr-HR" sz="1100">
                        <a:effectLst/>
                      </a:endParaRPr>
                    </a:p>
                    <a:p>
                      <a:pPr>
                        <a:lnSpc>
                          <a:spcPct val="115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c>
                  <a:txBody>
                    <a:bodyPr/>
                    <a:lstStyle/>
                    <a:p>
                      <a:pPr>
                        <a:lnSpc>
                          <a:spcPct val="115000"/>
                        </a:lnSpc>
                        <a:spcAft>
                          <a:spcPts val="0"/>
                        </a:spcAft>
                      </a:pPr>
                      <a:r>
                        <a:rPr lang="en-GB" sz="11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r>
              <a:tr h="312945">
                <a:tc>
                  <a:txBody>
                    <a:bodyPr/>
                    <a:lstStyle/>
                    <a:p>
                      <a:pPr>
                        <a:lnSpc>
                          <a:spcPct val="115000"/>
                        </a:lnSpc>
                        <a:spcAft>
                          <a:spcPts val="0"/>
                        </a:spcAft>
                      </a:pPr>
                      <a:r>
                        <a:rPr lang="en-GB" sz="1100">
                          <a:effectLst/>
                        </a:rPr>
                        <a:t> </a:t>
                      </a:r>
                      <a:endParaRPr lang="hr-HR" sz="1100">
                        <a:effectLst/>
                      </a:endParaRPr>
                    </a:p>
                    <a:p>
                      <a:pPr>
                        <a:lnSpc>
                          <a:spcPct val="115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c>
                  <a:txBody>
                    <a:bodyPr/>
                    <a:lstStyle/>
                    <a:p>
                      <a:pPr>
                        <a:lnSpc>
                          <a:spcPct val="115000"/>
                        </a:lnSpc>
                        <a:spcAft>
                          <a:spcPts val="0"/>
                        </a:spcAft>
                      </a:pPr>
                      <a:r>
                        <a:rPr lang="en-GB" sz="1100" dirty="0">
                          <a:effectLst/>
                        </a:rPr>
                        <a:t>2009</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r>
              <a:tr h="312945">
                <a:tc>
                  <a:txBody>
                    <a:bodyPr/>
                    <a:lstStyle/>
                    <a:p>
                      <a:pPr>
                        <a:lnSpc>
                          <a:spcPct val="115000"/>
                        </a:lnSpc>
                        <a:spcAft>
                          <a:spcPts val="0"/>
                        </a:spcAft>
                      </a:pPr>
                      <a:r>
                        <a:rPr lang="en-GB" sz="1100">
                          <a:effectLst/>
                        </a:rPr>
                        <a:t>Croatia became the 28</a:t>
                      </a:r>
                      <a:r>
                        <a:rPr lang="en-GB" sz="1100" baseline="30000">
                          <a:effectLst/>
                        </a:rPr>
                        <a:t>th</a:t>
                      </a:r>
                      <a:r>
                        <a:rPr lang="en-GB" sz="1100">
                          <a:effectLst/>
                        </a:rPr>
                        <a:t> member state </a:t>
                      </a:r>
                      <a:endParaRPr lang="hr-HR" sz="1100">
                        <a:effectLst/>
                      </a:endParaRPr>
                    </a:p>
                    <a:p>
                      <a:pPr>
                        <a:lnSpc>
                          <a:spcPct val="115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c>
                  <a:txBody>
                    <a:bodyPr/>
                    <a:lstStyle/>
                    <a:p>
                      <a:pPr>
                        <a:lnSpc>
                          <a:spcPct val="115000"/>
                        </a:lnSpc>
                        <a:spcAft>
                          <a:spcPts val="0"/>
                        </a:spcAft>
                      </a:pPr>
                      <a:r>
                        <a:rPr lang="en-GB" sz="11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024" marR="51024" marT="0" marB="0"/>
                </a:tc>
              </a:tr>
            </a:tbl>
          </a:graphicData>
        </a:graphic>
      </p:graphicFrame>
    </p:spTree>
    <p:extLst>
      <p:ext uri="{BB962C8B-B14F-4D97-AF65-F5344CB8AC3E}">
        <p14:creationId xmlns:p14="http://schemas.microsoft.com/office/powerpoint/2010/main" val="32161468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Grp="1" noChangeArrowheads="1"/>
          </p:cNvSpPr>
          <p:nvPr>
            <p:ph type="title"/>
          </p:nvPr>
        </p:nvSpPr>
        <p:spPr bwMode="auto">
          <a:xfrm>
            <a:off x="680321" y="601199"/>
            <a:ext cx="10654968"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sr-Latn-RS" sz="2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Complete the phrases with </a:t>
            </a:r>
            <a:r>
              <a:rPr lang="hr-HR" altLang="sr-Latn-RS" sz="2800" b="1" i="1" dirty="0">
                <a:latin typeface="Arial" panose="020B0604020202020204" pitchFamily="34" charset="0"/>
                <a:ea typeface="Times New Roman" panose="02020603050405020304" pitchFamily="18" charset="0"/>
                <a:cs typeface="Arial" panose="020B0604020202020204" pitchFamily="34" charset="0"/>
              </a:rPr>
              <a:t> </a:t>
            </a:r>
            <a:r>
              <a:rPr lang="hr-HR" altLang="sr-Latn-RS" sz="2800" b="1" i="1" dirty="0" err="1" smtClean="0">
                <a:latin typeface="Arial" panose="020B0604020202020204" pitchFamily="34" charset="0"/>
                <a:ea typeface="Times New Roman" panose="02020603050405020304" pitchFamily="18" charset="0"/>
                <a:cs typeface="Arial" panose="020B0604020202020204" pitchFamily="34" charset="0"/>
              </a:rPr>
              <a:t>the</a:t>
            </a:r>
            <a:r>
              <a:rPr lang="hr-HR" altLang="sr-Latn-RS" sz="2800" b="1" i="1" dirty="0" smtClean="0">
                <a:latin typeface="Arial" panose="020B0604020202020204" pitchFamily="34" charset="0"/>
                <a:ea typeface="Times New Roman" panose="02020603050405020304" pitchFamily="18" charset="0"/>
                <a:cs typeface="Arial" panose="020B0604020202020204" pitchFamily="34" charset="0"/>
              </a:rPr>
              <a:t> </a:t>
            </a:r>
            <a:r>
              <a:rPr lang="hr-HR" altLang="sr-Latn-RS" sz="2800" b="1" i="1" dirty="0" err="1" smtClean="0">
                <a:latin typeface="Arial" panose="020B0604020202020204" pitchFamily="34" charset="0"/>
                <a:ea typeface="Times New Roman" panose="02020603050405020304" pitchFamily="18" charset="0"/>
                <a:cs typeface="Arial" panose="020B0604020202020204" pitchFamily="34" charset="0"/>
              </a:rPr>
              <a:t>following</a:t>
            </a:r>
            <a:r>
              <a:rPr lang="hr-HR" altLang="sr-Latn-RS" sz="2800" b="1" i="1" dirty="0" smtClean="0">
                <a:latin typeface="Arial" panose="020B0604020202020204" pitchFamily="34" charset="0"/>
                <a:ea typeface="Times New Roman" panose="02020603050405020304" pitchFamily="18" charset="0"/>
                <a:cs typeface="Arial" panose="020B0604020202020204" pitchFamily="34" charset="0"/>
              </a:rPr>
              <a:t> </a:t>
            </a:r>
            <a:r>
              <a:rPr kumimoji="0" lang="en-GB" altLang="sr-Latn-RS" sz="2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verbs</a:t>
            </a:r>
            <a:r>
              <a:rPr kumimoji="0" lang="hr-HR" altLang="sr-Latn-RS" sz="2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r>
              <a:rPr kumimoji="0" lang="hr-HR" altLang="sr-Latn-RS" sz="2800" b="1" i="1" u="none" strike="noStrike" cap="none" normalizeH="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GB" altLang="sr-Latn-RS" sz="2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Multiple </a:t>
            </a:r>
            <a:r>
              <a:rPr kumimoji="0" lang="hr-HR" altLang="sr-Latn-RS" sz="2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r>
            <a:br>
              <a:rPr kumimoji="0" lang="hr-HR" altLang="sr-Latn-RS" sz="2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GB" altLang="sr-Latn-RS" sz="2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matches are possible:</a:t>
            </a:r>
            <a:r>
              <a:rPr kumimoji="0" lang="hr-HR" altLang="sr-Latn-RS" sz="2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hr-HR" altLang="sr-Latn-RS" sz="2800" b="1"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address</a:t>
            </a:r>
            <a:r>
              <a:rPr kumimoji="0" lang="hr-HR" altLang="sr-Latn-RS" sz="2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br>
              <a:rPr kumimoji="0" lang="hr-HR" altLang="sr-Latn-RS" sz="2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hr-HR" altLang="sr-Latn-RS" sz="2800" b="1"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secure</a:t>
            </a:r>
            <a:r>
              <a:rPr kumimoji="0" lang="hr-HR" altLang="sr-Latn-RS" sz="2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hr-HR" altLang="sr-Latn-RS" sz="2800" b="1"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ratify</a:t>
            </a:r>
            <a:r>
              <a:rPr kumimoji="0" lang="hr-HR" altLang="sr-Latn-RS" sz="2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hr-HR" altLang="sr-Latn-RS" sz="2800" b="1"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elect</a:t>
            </a:r>
            <a:r>
              <a:rPr kumimoji="0" lang="hr-HR" altLang="sr-Latn-RS" sz="2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hr-HR" altLang="sr-Latn-RS" sz="2800" b="1"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sign</a:t>
            </a:r>
            <a:r>
              <a:rPr kumimoji="0" lang="hr-HR" altLang="sr-Latn-RS" sz="2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hr-HR" altLang="sr-Latn-RS" sz="2800" b="1"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join</a:t>
            </a:r>
            <a:r>
              <a:rPr kumimoji="0" lang="hr-HR" altLang="sr-Latn-RS" sz="2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hr-HR" altLang="sr-Latn-RS" sz="2800" b="1"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sort</a:t>
            </a:r>
            <a:r>
              <a:rPr kumimoji="0" lang="hr-HR" altLang="sr-Latn-RS" sz="2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hr-HR" altLang="sr-Latn-RS" sz="2800" b="1"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out</a:t>
            </a:r>
            <a:r>
              <a:rPr kumimoji="0" lang="hr-HR" altLang="sr-Latn-RS" sz="2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hr-HR" altLang="sr-Latn-RS" sz="2800" b="1"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open</a:t>
            </a:r>
            <a:r>
              <a:rPr kumimoji="0" lang="hr-HR" altLang="sr-Latn-RS" sz="2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r>
              <a:rPr kumimoji="0" lang="hr-HR" altLang="sr-Latn-RS" sz="2800" b="1" i="1" u="none" strike="noStrike" cap="none" normalizeH="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hr-HR" altLang="sr-Latn-RS" sz="2800" b="1" i="1"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establish</a:t>
            </a:r>
            <a:r>
              <a:rPr kumimoji="0" lang="hr-HR" altLang="sr-Latn-RS" sz="2800" b="1" i="1" u="none" strike="noStrike" cap="none" normalizeH="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hr-HR" altLang="sr-Latn-RS" sz="2800" b="1" i="1"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bring</a:t>
            </a:r>
            <a:endParaRPr kumimoji="0" lang="en-GB" altLang="sr-Latn-RS"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6" name="Content Placeholder 5"/>
          <p:cNvSpPr>
            <a:spLocks noGrp="1"/>
          </p:cNvSpPr>
          <p:nvPr>
            <p:ph idx="1"/>
          </p:nvPr>
        </p:nvSpPr>
        <p:spPr/>
        <p:txBody>
          <a:bodyPr/>
          <a:lstStyle/>
          <a:p>
            <a:r>
              <a:rPr lang="hr-HR" dirty="0" smtClean="0"/>
              <a:t>1.</a:t>
            </a:r>
            <a:r>
              <a:rPr lang="en-GB" dirty="0"/>
              <a:t>	to ________________ peace</a:t>
            </a:r>
            <a:endParaRPr lang="hr-HR" dirty="0"/>
          </a:p>
          <a:p>
            <a:r>
              <a:rPr lang="en-GB" dirty="0"/>
              <a:t>2.	to  _______________ members of Parliament</a:t>
            </a:r>
            <a:endParaRPr lang="hr-HR" dirty="0"/>
          </a:p>
          <a:p>
            <a:r>
              <a:rPr lang="en-GB" dirty="0"/>
              <a:t>3.	to ________________ a treaty</a:t>
            </a:r>
            <a:endParaRPr lang="hr-HR" dirty="0"/>
          </a:p>
          <a:p>
            <a:r>
              <a:rPr lang="en-GB" dirty="0"/>
              <a:t>4.	to ________________ problems</a:t>
            </a:r>
            <a:endParaRPr lang="hr-HR" dirty="0"/>
          </a:p>
          <a:p>
            <a:r>
              <a:rPr lang="en-GB" dirty="0"/>
              <a:t>5.	to ________________ the borders</a:t>
            </a:r>
            <a:endParaRPr lang="hr-HR" dirty="0"/>
          </a:p>
          <a:p>
            <a:r>
              <a:rPr lang="en-GB" dirty="0"/>
              <a:t>6.	to ________________ the EU</a:t>
            </a:r>
            <a:endParaRPr lang="hr-HR" dirty="0"/>
          </a:p>
          <a:p>
            <a:endParaRPr lang="en-US" dirty="0"/>
          </a:p>
        </p:txBody>
      </p:sp>
    </p:spTree>
    <p:extLst>
      <p:ext uri="{BB962C8B-B14F-4D97-AF65-F5344CB8AC3E}">
        <p14:creationId xmlns:p14="http://schemas.microsoft.com/office/powerpoint/2010/main" val="2398051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V Match the following words:</a:t>
            </a:r>
            <a:r>
              <a:rPr lang="hr-HR" dirty="0"/>
              <a:t/>
            </a:r>
            <a:br>
              <a:rPr lang="hr-HR"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15417012"/>
              </p:ext>
            </p:extLst>
          </p:nvPr>
        </p:nvGraphicFramePr>
        <p:xfrm>
          <a:off x="2433003" y="2993231"/>
          <a:ext cx="6109970" cy="2286000"/>
        </p:xfrm>
        <a:graphic>
          <a:graphicData uri="http://schemas.openxmlformats.org/drawingml/2006/table">
            <a:tbl>
              <a:tblPr firstRow="1" firstCol="1" bandRow="1">
                <a:tableStyleId>{5C22544A-7EE6-4342-B048-85BDC9FD1C3A}</a:tableStyleId>
              </a:tblPr>
              <a:tblGrid>
                <a:gridCol w="3054985"/>
                <a:gridCol w="3054985"/>
              </a:tblGrid>
              <a:tr h="457200">
                <a:tc>
                  <a:txBody>
                    <a:bodyPr/>
                    <a:lstStyle/>
                    <a:p>
                      <a:pPr marL="342900" lvl="0" indent="-342900">
                        <a:lnSpc>
                          <a:spcPct val="115000"/>
                        </a:lnSpc>
                        <a:spcAft>
                          <a:spcPts val="0"/>
                        </a:spcAft>
                        <a:buFont typeface="+mj-lt"/>
                        <a:buAutoNum type="arabicPeriod"/>
                      </a:pPr>
                      <a:r>
                        <a:rPr lang="en-GB" sz="2000" dirty="0">
                          <a:effectLst/>
                        </a:rPr>
                        <a:t>electronic</a:t>
                      </a:r>
                      <a:endParaRPr lang="hr-H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15000"/>
                        </a:lnSpc>
                        <a:spcAft>
                          <a:spcPts val="0"/>
                        </a:spcAft>
                        <a:buFont typeface="+mj-lt"/>
                        <a:buAutoNum type="alphaLcPeriod"/>
                      </a:pPr>
                      <a:r>
                        <a:rPr lang="en-GB" sz="2000">
                          <a:effectLst/>
                        </a:rPr>
                        <a:t>purposes</a:t>
                      </a:r>
                      <a:endParaRPr lang="hr-H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57200">
                <a:tc>
                  <a:txBody>
                    <a:bodyPr/>
                    <a:lstStyle/>
                    <a:p>
                      <a:pPr marL="342900" lvl="0" indent="-342900">
                        <a:lnSpc>
                          <a:spcPct val="115000"/>
                        </a:lnSpc>
                        <a:spcAft>
                          <a:spcPts val="0"/>
                        </a:spcAft>
                        <a:buFont typeface="+mj-lt"/>
                        <a:buAutoNum type="arabicPeriod"/>
                      </a:pPr>
                      <a:r>
                        <a:rPr lang="en-GB" sz="2000" dirty="0">
                          <a:effectLst/>
                        </a:rPr>
                        <a:t>accounting</a:t>
                      </a:r>
                      <a:endParaRPr lang="hr-H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15000"/>
                        </a:lnSpc>
                        <a:spcAft>
                          <a:spcPts val="0"/>
                        </a:spcAft>
                        <a:buFont typeface="+mj-lt"/>
                        <a:buAutoNum type="alphaLcPeriod"/>
                      </a:pPr>
                      <a:r>
                        <a:rPr lang="en-GB" sz="2000">
                          <a:effectLst/>
                        </a:rPr>
                        <a:t>problems</a:t>
                      </a:r>
                      <a:endParaRPr lang="hr-H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57200">
                <a:tc>
                  <a:txBody>
                    <a:bodyPr/>
                    <a:lstStyle/>
                    <a:p>
                      <a:pPr marL="342900" lvl="0" indent="-342900">
                        <a:lnSpc>
                          <a:spcPct val="115000"/>
                        </a:lnSpc>
                        <a:spcAft>
                          <a:spcPts val="0"/>
                        </a:spcAft>
                        <a:buFont typeface="+mj-lt"/>
                        <a:buAutoNum type="arabicPeriod"/>
                      </a:pPr>
                      <a:r>
                        <a:rPr lang="en-GB" sz="2000" dirty="0">
                          <a:effectLst/>
                        </a:rPr>
                        <a:t>conversion</a:t>
                      </a:r>
                      <a:endParaRPr lang="hr-H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15000"/>
                        </a:lnSpc>
                        <a:spcAft>
                          <a:spcPts val="0"/>
                        </a:spcAft>
                        <a:buFont typeface="+mj-lt"/>
                        <a:buAutoNum type="alphaLcPeriod"/>
                      </a:pPr>
                      <a:r>
                        <a:rPr lang="en-GB" sz="2000">
                          <a:effectLst/>
                        </a:rPr>
                        <a:t>currencies</a:t>
                      </a:r>
                      <a:endParaRPr lang="hr-H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57200">
                <a:tc>
                  <a:txBody>
                    <a:bodyPr/>
                    <a:lstStyle/>
                    <a:p>
                      <a:pPr marL="342900" lvl="0" indent="-342900">
                        <a:lnSpc>
                          <a:spcPct val="115000"/>
                        </a:lnSpc>
                        <a:spcAft>
                          <a:spcPts val="0"/>
                        </a:spcAft>
                        <a:buFont typeface="+mj-lt"/>
                        <a:buAutoNum type="arabicPeriod"/>
                      </a:pPr>
                      <a:r>
                        <a:rPr lang="en-GB" sz="2000" dirty="0">
                          <a:effectLst/>
                        </a:rPr>
                        <a:t>global</a:t>
                      </a:r>
                      <a:endParaRPr lang="hr-H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15000"/>
                        </a:lnSpc>
                        <a:spcAft>
                          <a:spcPts val="0"/>
                        </a:spcAft>
                        <a:buFont typeface="+mj-lt"/>
                        <a:buAutoNum type="alphaLcPeriod"/>
                      </a:pPr>
                      <a:r>
                        <a:rPr lang="en-GB" sz="2000">
                          <a:effectLst/>
                        </a:rPr>
                        <a:t>payments</a:t>
                      </a:r>
                      <a:endParaRPr lang="hr-H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57200">
                <a:tc>
                  <a:txBody>
                    <a:bodyPr/>
                    <a:lstStyle/>
                    <a:p>
                      <a:pPr marL="342900" lvl="0" indent="-342900">
                        <a:lnSpc>
                          <a:spcPct val="115000"/>
                        </a:lnSpc>
                        <a:spcAft>
                          <a:spcPts val="0"/>
                        </a:spcAft>
                        <a:buFont typeface="+mj-lt"/>
                        <a:buAutoNum type="arabicPeriod"/>
                      </a:pPr>
                      <a:r>
                        <a:rPr lang="en-GB" sz="2000" dirty="0">
                          <a:effectLst/>
                        </a:rPr>
                        <a:t>national</a:t>
                      </a:r>
                      <a:endParaRPr lang="hr-H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15000"/>
                        </a:lnSpc>
                        <a:spcAft>
                          <a:spcPts val="0"/>
                        </a:spcAft>
                        <a:buFont typeface="+mj-lt"/>
                        <a:buAutoNum type="alphaLcPeriod"/>
                      </a:pPr>
                      <a:r>
                        <a:rPr lang="en-GB" sz="2000" dirty="0">
                          <a:effectLst/>
                        </a:rPr>
                        <a:t>rates</a:t>
                      </a:r>
                      <a:endParaRPr lang="hr-H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345179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From</a:t>
            </a:r>
            <a:r>
              <a:rPr lang="hr-HR" dirty="0" smtClean="0"/>
              <a:t> </a:t>
            </a:r>
            <a:r>
              <a:rPr lang="hr-HR" dirty="0" err="1" smtClean="0"/>
              <a:t>the</a:t>
            </a:r>
            <a:r>
              <a:rPr lang="hr-HR" dirty="0" smtClean="0"/>
              <a:t> Schuman </a:t>
            </a:r>
            <a:r>
              <a:rPr lang="hr-HR" dirty="0" err="1" smtClean="0"/>
              <a:t>Declaration</a:t>
            </a:r>
            <a:r>
              <a:rPr lang="hr-HR" dirty="0" smtClean="0"/>
              <a:t> (9 May 1950)</a:t>
            </a:r>
            <a:endParaRPr lang="en-US" dirty="0"/>
          </a:p>
        </p:txBody>
      </p:sp>
      <p:sp>
        <p:nvSpPr>
          <p:cNvPr id="3" name="Content Placeholder 2"/>
          <p:cNvSpPr>
            <a:spLocks noGrp="1"/>
          </p:cNvSpPr>
          <p:nvPr>
            <p:ph idx="1"/>
          </p:nvPr>
        </p:nvSpPr>
        <p:spPr/>
        <p:txBody>
          <a:bodyPr>
            <a:normAutofit lnSpcReduction="10000"/>
          </a:bodyPr>
          <a:lstStyle/>
          <a:p>
            <a:r>
              <a:rPr lang="en-US" dirty="0"/>
              <a:t>The </a:t>
            </a:r>
            <a:r>
              <a:rPr lang="en-US" b="1" dirty="0"/>
              <a:t>gathering of the nations of Europe</a:t>
            </a:r>
            <a:r>
              <a:rPr lang="en-US" dirty="0"/>
              <a:t> demands the elimination of the </a:t>
            </a:r>
            <a:r>
              <a:rPr lang="en-US" b="1" dirty="0"/>
              <a:t>age-old antagonism</a:t>
            </a:r>
            <a:r>
              <a:rPr lang="en-US" dirty="0"/>
              <a:t> of France and Germany. The first concern of any action undertaken must involve these two countries.</a:t>
            </a:r>
          </a:p>
          <a:p>
            <a:r>
              <a:rPr lang="en-US" dirty="0"/>
              <a:t>With this objective in mind, the French government proposes to direct its action on one </a:t>
            </a:r>
            <a:r>
              <a:rPr lang="en-US" b="1" dirty="0"/>
              <a:t>limited but decisive point</a:t>
            </a:r>
            <a:r>
              <a:rPr lang="en-US" dirty="0"/>
              <a:t>:</a:t>
            </a:r>
          </a:p>
          <a:p>
            <a:r>
              <a:rPr lang="en-US" u="sng" dirty="0"/>
              <a:t>The French government proposes to place Franco-German production of coal and steel under one common High Authority in an </a:t>
            </a:r>
            <a:r>
              <a:rPr lang="en-US" u="sng" dirty="0" err="1"/>
              <a:t>organisation</a:t>
            </a:r>
            <a:r>
              <a:rPr lang="en-US" u="sng" dirty="0"/>
              <a:t> open to the participation of other countries of Europe.</a:t>
            </a:r>
            <a:endParaRPr lang="en-US" dirty="0"/>
          </a:p>
          <a:p>
            <a:endParaRPr lang="en-US" dirty="0"/>
          </a:p>
        </p:txBody>
      </p:sp>
    </p:spTree>
    <p:extLst>
      <p:ext uri="{BB962C8B-B14F-4D97-AF65-F5344CB8AC3E}">
        <p14:creationId xmlns:p14="http://schemas.microsoft.com/office/powerpoint/2010/main" val="11264348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i="1" dirty="0"/>
              <a:t>VI Fill in the blanks with the appropriate </a:t>
            </a:r>
            <a:r>
              <a:rPr lang="en-GB" sz="2400" b="1" i="1" dirty="0" smtClean="0"/>
              <a:t>words:</a:t>
            </a:r>
            <a:r>
              <a:rPr lang="hr-HR" sz="2400" b="1" i="1" dirty="0" err="1" smtClean="0"/>
              <a:t>external</a:t>
            </a:r>
            <a:r>
              <a:rPr lang="hr-HR" sz="2400" b="1" i="1" dirty="0" smtClean="0"/>
              <a:t>, </a:t>
            </a:r>
            <a:r>
              <a:rPr lang="hr-HR" sz="2400" b="1" i="1" dirty="0" err="1" smtClean="0"/>
              <a:t>efficient</a:t>
            </a:r>
            <a:r>
              <a:rPr lang="hr-HR" sz="2400" b="1" i="1" dirty="0" smtClean="0"/>
              <a:t>, </a:t>
            </a:r>
            <a:r>
              <a:rPr lang="hr-HR" sz="2400" b="1" i="1" dirty="0" err="1" smtClean="0"/>
              <a:t>modern</a:t>
            </a:r>
            <a:r>
              <a:rPr lang="hr-HR" sz="2400" b="1" i="1" dirty="0" smtClean="0"/>
              <a:t>, general, </a:t>
            </a:r>
            <a:r>
              <a:rPr lang="hr-HR" sz="2400" b="1" i="1" dirty="0" err="1" smtClean="0"/>
              <a:t>specific</a:t>
            </a:r>
            <a:r>
              <a:rPr lang="hr-HR" sz="2400" b="1" i="1" dirty="0" smtClean="0"/>
              <a:t>, global</a:t>
            </a:r>
            <a:r>
              <a:rPr lang="hr-HR" sz="2400" dirty="0"/>
              <a:t/>
            </a:r>
            <a:br>
              <a:rPr lang="hr-HR" sz="2400" dirty="0"/>
            </a:br>
            <a:endParaRPr lang="en-US" sz="2400" dirty="0"/>
          </a:p>
        </p:txBody>
      </p:sp>
      <p:sp>
        <p:nvSpPr>
          <p:cNvPr id="3" name="Content Placeholder 2"/>
          <p:cNvSpPr>
            <a:spLocks noGrp="1"/>
          </p:cNvSpPr>
          <p:nvPr>
            <p:ph idx="1"/>
          </p:nvPr>
        </p:nvSpPr>
        <p:spPr/>
        <p:txBody>
          <a:bodyPr/>
          <a:lstStyle/>
          <a:p>
            <a:r>
              <a:rPr lang="en-GB" dirty="0"/>
              <a:t>The purpose of the Treaty of Lisbon was to make the EU more democratic and better able to address ____________ problems. The Treaty on European Union sets out the _______________ provisions governing the European Union. It also sets out the overall provisions of the EU's __________ relations. The Treaty on the Functioning of the European Union sets out the __________ objectives of the EU's various policies. It provided the EU with _____________ institutions and more _____________ working methods. </a:t>
            </a:r>
            <a:endParaRPr lang="hr-HR" dirty="0"/>
          </a:p>
          <a:p>
            <a:endParaRPr lang="en-US" dirty="0"/>
          </a:p>
        </p:txBody>
      </p:sp>
    </p:spTree>
    <p:extLst>
      <p:ext uri="{BB962C8B-B14F-4D97-AF65-F5344CB8AC3E}">
        <p14:creationId xmlns:p14="http://schemas.microsoft.com/office/powerpoint/2010/main" val="17332272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Institutions of the European Union</a:t>
            </a:r>
            <a:r>
              <a:rPr lang="hr-HR" dirty="0"/>
              <a:t/>
            </a:r>
            <a:br>
              <a:rPr lang="hr-HR" dirty="0"/>
            </a:br>
            <a:endParaRPr lang="en-US" dirty="0"/>
          </a:p>
        </p:txBody>
      </p:sp>
      <p:sp>
        <p:nvSpPr>
          <p:cNvPr id="3" name="Content Placeholder 2"/>
          <p:cNvSpPr>
            <a:spLocks noGrp="1"/>
          </p:cNvSpPr>
          <p:nvPr>
            <p:ph idx="1"/>
          </p:nvPr>
        </p:nvSpPr>
        <p:spPr/>
        <p:txBody>
          <a:bodyPr/>
          <a:lstStyle/>
          <a:p>
            <a:pPr lvl="0"/>
            <a:r>
              <a:rPr lang="hr-HR" dirty="0"/>
              <a:t>Who </a:t>
            </a:r>
            <a:r>
              <a:rPr lang="hr-HR" dirty="0" err="1"/>
              <a:t>can</a:t>
            </a:r>
            <a:r>
              <a:rPr lang="hr-HR" dirty="0"/>
              <a:t> </a:t>
            </a:r>
            <a:r>
              <a:rPr lang="hr-HR" dirty="0" err="1"/>
              <a:t>become</a:t>
            </a:r>
            <a:r>
              <a:rPr lang="hr-HR" dirty="0"/>
              <a:t> a </a:t>
            </a:r>
            <a:r>
              <a:rPr lang="hr-HR" dirty="0" err="1"/>
              <a:t>member</a:t>
            </a:r>
            <a:r>
              <a:rPr lang="hr-HR" dirty="0"/>
              <a:t> </a:t>
            </a:r>
            <a:r>
              <a:rPr lang="hr-HR" dirty="0" err="1"/>
              <a:t>of</a:t>
            </a:r>
            <a:r>
              <a:rPr lang="hr-HR" dirty="0"/>
              <a:t> European </a:t>
            </a:r>
            <a:r>
              <a:rPr lang="hr-HR" dirty="0" err="1"/>
              <a:t>Parliament</a:t>
            </a:r>
            <a:r>
              <a:rPr lang="hr-HR" dirty="0"/>
              <a:t>?</a:t>
            </a:r>
          </a:p>
          <a:p>
            <a:pPr lvl="0"/>
            <a:r>
              <a:rPr lang="hr-HR" dirty="0" err="1"/>
              <a:t>Which</a:t>
            </a:r>
            <a:r>
              <a:rPr lang="hr-HR" dirty="0"/>
              <a:t> EU </a:t>
            </a:r>
            <a:r>
              <a:rPr lang="hr-HR" dirty="0" err="1"/>
              <a:t>institutions</a:t>
            </a:r>
            <a:r>
              <a:rPr lang="hr-HR" dirty="0"/>
              <a:t> make </a:t>
            </a:r>
            <a:r>
              <a:rPr lang="hr-HR" dirty="0" err="1"/>
              <a:t>decisions</a:t>
            </a:r>
            <a:r>
              <a:rPr lang="hr-HR" dirty="0"/>
              <a:t> on </a:t>
            </a:r>
            <a:r>
              <a:rPr lang="hr-HR" dirty="0" err="1"/>
              <a:t>the</a:t>
            </a:r>
            <a:r>
              <a:rPr lang="hr-HR" dirty="0"/>
              <a:t> EU </a:t>
            </a:r>
            <a:r>
              <a:rPr lang="hr-HR" dirty="0" err="1"/>
              <a:t>level</a:t>
            </a:r>
            <a:r>
              <a:rPr lang="hr-HR" dirty="0"/>
              <a:t>?</a:t>
            </a:r>
          </a:p>
          <a:p>
            <a:endParaRPr lang="en-US" dirty="0"/>
          </a:p>
        </p:txBody>
      </p:sp>
    </p:spTree>
    <p:extLst>
      <p:ext uri="{BB962C8B-B14F-4D97-AF65-F5344CB8AC3E}">
        <p14:creationId xmlns:p14="http://schemas.microsoft.com/office/powerpoint/2010/main" val="26719475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Introduction</a:t>
            </a:r>
            <a:r>
              <a:rPr lang="hr-HR" dirty="0"/>
              <a:t/>
            </a:r>
            <a:br>
              <a:rPr lang="hr-HR" dirty="0"/>
            </a:b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EU</a:t>
            </a:r>
            <a:r>
              <a:rPr lang="hr-HR" dirty="0" smtClean="0"/>
              <a:t> -</a:t>
            </a:r>
            <a:r>
              <a:rPr lang="en-GB" dirty="0" smtClean="0"/>
              <a:t> </a:t>
            </a:r>
            <a:r>
              <a:rPr lang="en-GB" dirty="0"/>
              <a:t>a unique political entity, whose sovereign member countries pool authority in key areas of government in order to reach shared </a:t>
            </a:r>
            <a:r>
              <a:rPr lang="en-GB" dirty="0" smtClean="0"/>
              <a:t>goals.</a:t>
            </a:r>
            <a:endParaRPr lang="hr-HR" dirty="0" smtClean="0"/>
          </a:p>
          <a:p>
            <a:r>
              <a:rPr lang="en-GB" dirty="0" smtClean="0"/>
              <a:t>Every </a:t>
            </a:r>
            <a:r>
              <a:rPr lang="en-GB" dirty="0"/>
              <a:t>national of a member country is also an EU citizen, giving them the right to participate in the democratic life of the </a:t>
            </a:r>
            <a:r>
              <a:rPr lang="hr-HR" dirty="0" smtClean="0"/>
              <a:t>Union</a:t>
            </a:r>
            <a:r>
              <a:rPr lang="en-GB" dirty="0" smtClean="0"/>
              <a:t>.</a:t>
            </a:r>
            <a:endParaRPr lang="hr-HR" dirty="0"/>
          </a:p>
          <a:p>
            <a:r>
              <a:rPr lang="en-GB" dirty="0"/>
              <a:t>Similar to a state, the EU has a legislative branch (Parliament + Council), executive branch (Commission) and independent judiciary (Court of Justice).</a:t>
            </a:r>
            <a:endParaRPr lang="hr-HR" dirty="0"/>
          </a:p>
          <a:p>
            <a:r>
              <a:rPr lang="en-GB" dirty="0"/>
              <a:t>The powers of the EU institutions have been laid down by the founding treaties negotiated and ratified by member countries. </a:t>
            </a:r>
            <a:endParaRPr lang="hr-HR" dirty="0" smtClean="0"/>
          </a:p>
          <a:p>
            <a:r>
              <a:rPr lang="en-GB" dirty="0" smtClean="0"/>
              <a:t>In </a:t>
            </a:r>
            <a:r>
              <a:rPr lang="en-GB" dirty="0"/>
              <a:t>policy areas not covered by the treaties, national governments are free to exercise their own sovereignty.</a:t>
            </a:r>
            <a:endParaRPr lang="hr-HR" dirty="0"/>
          </a:p>
          <a:p>
            <a:endParaRPr lang="en-US" dirty="0"/>
          </a:p>
        </p:txBody>
      </p:sp>
    </p:spTree>
    <p:extLst>
      <p:ext uri="{BB962C8B-B14F-4D97-AF65-F5344CB8AC3E}">
        <p14:creationId xmlns:p14="http://schemas.microsoft.com/office/powerpoint/2010/main" val="499736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Main</a:t>
            </a:r>
            <a:r>
              <a:rPr lang="hr-HR" dirty="0" smtClean="0"/>
              <a:t> </a:t>
            </a:r>
            <a:r>
              <a:rPr lang="hr-HR" dirty="0" err="1" smtClean="0"/>
              <a:t>institutions</a:t>
            </a:r>
            <a:endParaRPr lang="en-US" dirty="0"/>
          </a:p>
        </p:txBody>
      </p:sp>
      <p:sp>
        <p:nvSpPr>
          <p:cNvPr id="3" name="Content Placeholder 2"/>
          <p:cNvSpPr>
            <a:spLocks noGrp="1"/>
          </p:cNvSpPr>
          <p:nvPr>
            <p:ph idx="1"/>
          </p:nvPr>
        </p:nvSpPr>
        <p:spPr/>
        <p:txBody>
          <a:bodyPr/>
          <a:lstStyle/>
          <a:p>
            <a:r>
              <a:rPr lang="en-GB" dirty="0"/>
              <a:t>There are 3 institutions responsible for making policy and taking decisions:</a:t>
            </a:r>
            <a:endParaRPr lang="hr-HR" dirty="0"/>
          </a:p>
          <a:p>
            <a:pPr lvl="0"/>
            <a:r>
              <a:rPr lang="en-GB" dirty="0"/>
              <a:t>the European Parliament</a:t>
            </a:r>
            <a:endParaRPr lang="hr-HR" dirty="0"/>
          </a:p>
          <a:p>
            <a:pPr lvl="0"/>
            <a:r>
              <a:rPr lang="en-GB" dirty="0"/>
              <a:t>the Council of the European Union</a:t>
            </a:r>
            <a:endParaRPr lang="hr-HR" dirty="0"/>
          </a:p>
          <a:p>
            <a:pPr lvl="0"/>
            <a:r>
              <a:rPr lang="en-GB" dirty="0"/>
              <a:t>the European Commission.</a:t>
            </a:r>
            <a:endParaRPr lang="hr-HR" dirty="0"/>
          </a:p>
          <a:p>
            <a:endParaRPr lang="en-US" dirty="0"/>
          </a:p>
        </p:txBody>
      </p:sp>
    </p:spTree>
    <p:extLst>
      <p:ext uri="{BB962C8B-B14F-4D97-AF65-F5344CB8AC3E}">
        <p14:creationId xmlns:p14="http://schemas.microsoft.com/office/powerpoint/2010/main" val="15416962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European Parliament</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smtClean="0"/>
              <a:t>European </a:t>
            </a:r>
            <a:r>
              <a:rPr lang="en-GB" dirty="0"/>
              <a:t>Parliament was set up to represent EU citizens </a:t>
            </a:r>
            <a:r>
              <a:rPr lang="en-GB" dirty="0" smtClean="0"/>
              <a:t>directly.</a:t>
            </a:r>
            <a:endParaRPr lang="hr-HR" dirty="0" smtClean="0"/>
          </a:p>
          <a:p>
            <a:r>
              <a:rPr lang="en-GB" dirty="0" smtClean="0"/>
              <a:t>Its powers</a:t>
            </a:r>
            <a:r>
              <a:rPr lang="hr-HR" dirty="0" smtClean="0"/>
              <a:t>- </a:t>
            </a:r>
            <a:r>
              <a:rPr lang="en-GB" dirty="0" smtClean="0"/>
              <a:t>extended </a:t>
            </a:r>
            <a:r>
              <a:rPr lang="en-GB" dirty="0"/>
              <a:t>through successive changes to the EU's basic treaties. </a:t>
            </a:r>
            <a:endParaRPr lang="hr-HR" dirty="0" smtClean="0"/>
          </a:p>
          <a:p>
            <a:r>
              <a:rPr lang="en-GB" dirty="0" smtClean="0"/>
              <a:t>It </a:t>
            </a:r>
            <a:r>
              <a:rPr lang="en-GB" dirty="0"/>
              <a:t>was first directly elected by EU citizens in 1979. </a:t>
            </a:r>
            <a:endParaRPr lang="hr-HR" dirty="0" smtClean="0"/>
          </a:p>
          <a:p>
            <a:r>
              <a:rPr lang="en-GB" dirty="0" smtClean="0"/>
              <a:t>The </a:t>
            </a:r>
            <a:r>
              <a:rPr lang="en-GB" dirty="0"/>
              <a:t>current Parliament was elected for 5 years in May 2014 and has 751 MEPs from all 28 countries.</a:t>
            </a:r>
            <a:endParaRPr lang="hr-HR" dirty="0"/>
          </a:p>
          <a:p>
            <a:endParaRPr lang="en-US" dirty="0"/>
          </a:p>
        </p:txBody>
      </p:sp>
    </p:spTree>
    <p:extLst>
      <p:ext uri="{BB962C8B-B14F-4D97-AF65-F5344CB8AC3E}">
        <p14:creationId xmlns:p14="http://schemas.microsoft.com/office/powerpoint/2010/main" val="34912170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European </a:t>
            </a:r>
            <a:r>
              <a:rPr lang="hr-HR" dirty="0" err="1" smtClean="0"/>
              <a:t>Parliament</a:t>
            </a:r>
            <a:endParaRPr lang="en-US" dirty="0"/>
          </a:p>
        </p:txBody>
      </p:sp>
      <p:sp>
        <p:nvSpPr>
          <p:cNvPr id="3" name="Content Placeholder 2"/>
          <p:cNvSpPr>
            <a:spLocks noGrp="1"/>
          </p:cNvSpPr>
          <p:nvPr>
            <p:ph idx="1"/>
          </p:nvPr>
        </p:nvSpPr>
        <p:spPr/>
        <p:txBody>
          <a:bodyPr/>
          <a:lstStyle/>
          <a:p>
            <a:r>
              <a:rPr lang="en-GB" dirty="0"/>
              <a:t>Parliament’s principal function is to adopt, jointly with the Council, draft </a:t>
            </a:r>
            <a:r>
              <a:rPr lang="en-GB" b="1" dirty="0"/>
              <a:t>legislation</a:t>
            </a:r>
            <a:r>
              <a:rPr lang="en-GB" dirty="0"/>
              <a:t> put forward by the Commission. </a:t>
            </a:r>
            <a:endParaRPr lang="hr-HR" dirty="0" smtClean="0"/>
          </a:p>
          <a:p>
            <a:r>
              <a:rPr lang="en-GB" dirty="0" smtClean="0"/>
              <a:t>Another </a:t>
            </a:r>
            <a:r>
              <a:rPr lang="en-GB" dirty="0"/>
              <a:t>function is control and approval of the </a:t>
            </a:r>
            <a:r>
              <a:rPr lang="en-GB" b="1" dirty="0"/>
              <a:t>EU </a:t>
            </a:r>
            <a:r>
              <a:rPr lang="en-GB" b="1" dirty="0" smtClean="0"/>
              <a:t>budget</a:t>
            </a:r>
            <a:r>
              <a:rPr lang="en-GB" dirty="0" smtClean="0"/>
              <a:t>.</a:t>
            </a:r>
            <a:endParaRPr lang="hr-HR" dirty="0" smtClean="0"/>
          </a:p>
          <a:p>
            <a:r>
              <a:rPr lang="en-GB" dirty="0" smtClean="0"/>
              <a:t>Parliament </a:t>
            </a:r>
            <a:r>
              <a:rPr lang="en-GB" dirty="0"/>
              <a:t>also exercises democratic </a:t>
            </a:r>
            <a:r>
              <a:rPr lang="en-GB" b="1" dirty="0"/>
              <a:t>supervision of the Commission</a:t>
            </a:r>
            <a:r>
              <a:rPr lang="en-GB" dirty="0"/>
              <a:t>, which includes the power to dismiss the Commissioners through a </a:t>
            </a:r>
            <a:r>
              <a:rPr lang="en-GB" b="1" dirty="0"/>
              <a:t>vote of censure</a:t>
            </a:r>
            <a:r>
              <a:rPr lang="en-GB" dirty="0"/>
              <a:t>.</a:t>
            </a:r>
            <a:endParaRPr lang="hr-HR" dirty="0"/>
          </a:p>
          <a:p>
            <a:endParaRPr lang="en-US" dirty="0"/>
          </a:p>
        </p:txBody>
      </p:sp>
    </p:spTree>
    <p:extLst>
      <p:ext uri="{BB962C8B-B14F-4D97-AF65-F5344CB8AC3E}">
        <p14:creationId xmlns:p14="http://schemas.microsoft.com/office/powerpoint/2010/main" val="34074355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Council of the European Union</a:t>
            </a:r>
            <a:r>
              <a:rPr lang="hr-HR" dirty="0"/>
              <a:t/>
            </a:r>
            <a:br>
              <a:rPr lang="hr-HR" dirty="0"/>
            </a:br>
            <a:endParaRPr lang="en-US" dirty="0"/>
          </a:p>
        </p:txBody>
      </p:sp>
      <p:sp>
        <p:nvSpPr>
          <p:cNvPr id="3" name="Content Placeholder 2"/>
          <p:cNvSpPr>
            <a:spLocks noGrp="1"/>
          </p:cNvSpPr>
          <p:nvPr>
            <p:ph idx="1"/>
          </p:nvPr>
        </p:nvSpPr>
        <p:spPr/>
        <p:txBody>
          <a:bodyPr>
            <a:normAutofit fontScale="92500" lnSpcReduction="10000"/>
          </a:bodyPr>
          <a:lstStyle/>
          <a:p>
            <a:r>
              <a:rPr lang="en-GB" dirty="0"/>
              <a:t>It is the voice of national governments, where </a:t>
            </a:r>
            <a:r>
              <a:rPr lang="en-GB" b="1" dirty="0"/>
              <a:t>ministers from each country</a:t>
            </a:r>
            <a:r>
              <a:rPr lang="en-GB" dirty="0"/>
              <a:t> meet several times a month. </a:t>
            </a:r>
            <a:endParaRPr lang="hr-HR" dirty="0" smtClean="0"/>
          </a:p>
          <a:p>
            <a:r>
              <a:rPr lang="en-GB" dirty="0" smtClean="0"/>
              <a:t>It </a:t>
            </a:r>
            <a:r>
              <a:rPr lang="en-GB" dirty="0"/>
              <a:t>has both a legislative function, which it shares with Parliament, and an executive function, which it shares with the </a:t>
            </a:r>
            <a:r>
              <a:rPr lang="en-GB" dirty="0" smtClean="0"/>
              <a:t>Commission.</a:t>
            </a:r>
            <a:endParaRPr lang="hr-HR" dirty="0" smtClean="0"/>
          </a:p>
          <a:p>
            <a:r>
              <a:rPr lang="en-GB" dirty="0" smtClean="0"/>
              <a:t>Relevant </a:t>
            </a:r>
            <a:r>
              <a:rPr lang="en-GB" dirty="0"/>
              <a:t>ministers meet to discuss and decide specific policy on external (foreign) relations, economic &amp; financial affairs, transport, energy, agriculture, etc</a:t>
            </a:r>
            <a:r>
              <a:rPr lang="en-GB" dirty="0" smtClean="0"/>
              <a:t>.</a:t>
            </a:r>
            <a:endParaRPr lang="hr-HR" dirty="0" smtClean="0"/>
          </a:p>
          <a:p>
            <a:r>
              <a:rPr lang="en-GB" dirty="0" smtClean="0"/>
              <a:t> </a:t>
            </a:r>
            <a:r>
              <a:rPr lang="en-GB" dirty="0"/>
              <a:t>It is commonly called the Council of Ministers, or just 'the Council'.</a:t>
            </a:r>
            <a:endParaRPr lang="hr-HR" dirty="0"/>
          </a:p>
          <a:p>
            <a:r>
              <a:rPr lang="en-GB" dirty="0"/>
              <a:t>Most decisions are taken by qualified majority vote, although numerous issues in areas like taxation, asylum or immigration, as well as foreign &amp; security policy require unanimity.</a:t>
            </a:r>
            <a:endParaRPr lang="hr-HR" dirty="0"/>
          </a:p>
          <a:p>
            <a:endParaRPr lang="en-US" dirty="0"/>
          </a:p>
        </p:txBody>
      </p:sp>
    </p:spTree>
    <p:extLst>
      <p:ext uri="{BB962C8B-B14F-4D97-AF65-F5344CB8AC3E}">
        <p14:creationId xmlns:p14="http://schemas.microsoft.com/office/powerpoint/2010/main" val="27058149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European Council</a:t>
            </a:r>
            <a:r>
              <a:rPr lang="hr-HR" dirty="0"/>
              <a:t/>
            </a:r>
            <a:br>
              <a:rPr lang="hr-HR" dirty="0"/>
            </a:br>
            <a:endParaRPr lang="en-US" dirty="0"/>
          </a:p>
        </p:txBody>
      </p:sp>
      <p:sp>
        <p:nvSpPr>
          <p:cNvPr id="3" name="Content Placeholder 2"/>
          <p:cNvSpPr>
            <a:spLocks noGrp="1"/>
          </p:cNvSpPr>
          <p:nvPr>
            <p:ph idx="1"/>
          </p:nvPr>
        </p:nvSpPr>
        <p:spPr/>
        <p:txBody>
          <a:bodyPr>
            <a:normAutofit lnSpcReduction="10000"/>
          </a:bodyPr>
          <a:lstStyle/>
          <a:p>
            <a:r>
              <a:rPr lang="en-GB" b="1" dirty="0"/>
              <a:t>Heads of state or government</a:t>
            </a:r>
            <a:r>
              <a:rPr lang="en-GB" dirty="0"/>
              <a:t> from EU member countries meet at least 4 times a year in the form of the European Council. </a:t>
            </a:r>
            <a:endParaRPr lang="hr-HR" dirty="0" smtClean="0"/>
          </a:p>
          <a:p>
            <a:r>
              <a:rPr lang="en-GB" dirty="0" smtClean="0"/>
              <a:t>The </a:t>
            </a:r>
            <a:r>
              <a:rPr lang="en-GB" dirty="0"/>
              <a:t>Council President can convene additional meetings as and when required. </a:t>
            </a:r>
            <a:endParaRPr lang="hr-HR" dirty="0" smtClean="0"/>
          </a:p>
          <a:p>
            <a:r>
              <a:rPr lang="en-GB" dirty="0" smtClean="0"/>
              <a:t>Meetings </a:t>
            </a:r>
            <a:r>
              <a:rPr lang="en-GB" dirty="0"/>
              <a:t>are intended to provide impetus and define political priorities. </a:t>
            </a:r>
            <a:endParaRPr lang="hr-HR" dirty="0" smtClean="0"/>
          </a:p>
          <a:p>
            <a:r>
              <a:rPr lang="en-GB" dirty="0" smtClean="0"/>
              <a:t>Decisions </a:t>
            </a:r>
            <a:r>
              <a:rPr lang="en-GB" dirty="0"/>
              <a:t>are usually taken by consensus.</a:t>
            </a:r>
            <a:endParaRPr lang="hr-HR" dirty="0"/>
          </a:p>
          <a:p>
            <a:r>
              <a:rPr lang="en-GB" dirty="0"/>
              <a:t>The Council – essentially a </a:t>
            </a:r>
            <a:r>
              <a:rPr lang="en-GB" b="1" dirty="0"/>
              <a:t>summit meeting</a:t>
            </a:r>
            <a:r>
              <a:rPr lang="en-GB" dirty="0"/>
              <a:t> – acquired the status of an EU institution, together with an elected president, under the Lisbon Treaty.</a:t>
            </a:r>
            <a:endParaRPr lang="hr-HR" dirty="0"/>
          </a:p>
          <a:p>
            <a:endParaRPr lang="en-US" dirty="0"/>
          </a:p>
        </p:txBody>
      </p:sp>
    </p:spTree>
    <p:extLst>
      <p:ext uri="{BB962C8B-B14F-4D97-AF65-F5344CB8AC3E}">
        <p14:creationId xmlns:p14="http://schemas.microsoft.com/office/powerpoint/2010/main" val="18322658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European Commission </a:t>
            </a:r>
            <a:r>
              <a:rPr lang="hr-HR" dirty="0"/>
              <a:t/>
            </a:r>
            <a:br>
              <a:rPr lang="hr-HR" dirty="0"/>
            </a:br>
            <a:endParaRPr lang="en-US" dirty="0"/>
          </a:p>
        </p:txBody>
      </p:sp>
      <p:sp>
        <p:nvSpPr>
          <p:cNvPr id="3" name="Content Placeholder 2"/>
          <p:cNvSpPr>
            <a:spLocks noGrp="1"/>
          </p:cNvSpPr>
          <p:nvPr>
            <p:ph idx="1"/>
          </p:nvPr>
        </p:nvSpPr>
        <p:spPr/>
        <p:txBody>
          <a:bodyPr>
            <a:normAutofit lnSpcReduction="10000"/>
          </a:bodyPr>
          <a:lstStyle/>
          <a:p>
            <a:r>
              <a:rPr lang="en-GB" dirty="0"/>
              <a:t>The Commission is independent of national governments, and represents the interests of the EU as a whole. </a:t>
            </a:r>
            <a:endParaRPr lang="hr-HR" dirty="0" smtClean="0"/>
          </a:p>
          <a:p>
            <a:r>
              <a:rPr lang="en-GB" dirty="0" smtClean="0"/>
              <a:t>It </a:t>
            </a:r>
            <a:r>
              <a:rPr lang="en-GB" dirty="0"/>
              <a:t>has four essential functions:</a:t>
            </a:r>
            <a:endParaRPr lang="hr-HR" dirty="0"/>
          </a:p>
          <a:p>
            <a:pPr lvl="0"/>
            <a:r>
              <a:rPr lang="en-GB" b="1" dirty="0"/>
              <a:t>proposing</a:t>
            </a:r>
            <a:r>
              <a:rPr lang="en-GB" dirty="0"/>
              <a:t> EU policies &amp; legislation</a:t>
            </a:r>
            <a:endParaRPr lang="hr-HR" dirty="0"/>
          </a:p>
          <a:p>
            <a:pPr lvl="0"/>
            <a:r>
              <a:rPr lang="en-GB" dirty="0"/>
              <a:t>ensuring the terms of EU </a:t>
            </a:r>
            <a:r>
              <a:rPr lang="en-GB" b="1" dirty="0"/>
              <a:t>treaties and laws</a:t>
            </a:r>
            <a:r>
              <a:rPr lang="en-GB" dirty="0"/>
              <a:t> are respected (‘guardian of the treaties’)</a:t>
            </a:r>
            <a:endParaRPr lang="hr-HR" dirty="0"/>
          </a:p>
          <a:p>
            <a:pPr lvl="0"/>
            <a:r>
              <a:rPr lang="en-GB" b="1" dirty="0"/>
              <a:t>managing</a:t>
            </a:r>
            <a:r>
              <a:rPr lang="en-GB" dirty="0"/>
              <a:t> &amp; </a:t>
            </a:r>
            <a:r>
              <a:rPr lang="en-GB" b="1" dirty="0"/>
              <a:t>implementing EU policies</a:t>
            </a:r>
            <a:r>
              <a:rPr lang="en-GB" dirty="0"/>
              <a:t> and the </a:t>
            </a:r>
            <a:r>
              <a:rPr lang="en-GB" b="1" dirty="0"/>
              <a:t>budget</a:t>
            </a:r>
            <a:r>
              <a:rPr lang="en-GB" dirty="0"/>
              <a:t> </a:t>
            </a:r>
            <a:endParaRPr lang="hr-HR" dirty="0"/>
          </a:p>
          <a:p>
            <a:pPr lvl="0"/>
            <a:r>
              <a:rPr lang="en-GB" b="1" dirty="0"/>
              <a:t>representing the EU</a:t>
            </a:r>
            <a:r>
              <a:rPr lang="en-GB" dirty="0"/>
              <a:t> around the world in matters falling under the Commission's responsibility</a:t>
            </a:r>
            <a:endParaRPr lang="hr-HR" dirty="0"/>
          </a:p>
          <a:p>
            <a:endParaRPr lang="en-US" dirty="0"/>
          </a:p>
        </p:txBody>
      </p:sp>
    </p:spTree>
    <p:extLst>
      <p:ext uri="{BB962C8B-B14F-4D97-AF65-F5344CB8AC3E}">
        <p14:creationId xmlns:p14="http://schemas.microsoft.com/office/powerpoint/2010/main" val="40095352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European </a:t>
            </a:r>
            <a:r>
              <a:rPr lang="hr-HR" dirty="0" err="1" smtClean="0"/>
              <a:t>Commission</a:t>
            </a:r>
            <a:endParaRPr lang="en-US" dirty="0"/>
          </a:p>
        </p:txBody>
      </p:sp>
      <p:sp>
        <p:nvSpPr>
          <p:cNvPr id="3" name="Content Placeholder 2"/>
          <p:cNvSpPr>
            <a:spLocks noGrp="1"/>
          </p:cNvSpPr>
          <p:nvPr>
            <p:ph idx="1"/>
          </p:nvPr>
        </p:nvSpPr>
        <p:spPr/>
        <p:txBody>
          <a:bodyPr/>
          <a:lstStyle/>
          <a:p>
            <a:r>
              <a:rPr lang="en-GB" dirty="0"/>
              <a:t>A new set of Commissioners is appointed every 5 years, following the European elections. </a:t>
            </a:r>
            <a:endParaRPr lang="hr-HR" dirty="0" smtClean="0"/>
          </a:p>
          <a:p>
            <a:r>
              <a:rPr lang="en-GB" dirty="0" smtClean="0"/>
              <a:t>The </a:t>
            </a:r>
            <a:r>
              <a:rPr lang="en-GB" dirty="0"/>
              <a:t>Commission President is elected by the Parliament, based on a proposal from the European Council. </a:t>
            </a:r>
            <a:endParaRPr lang="hr-HR" dirty="0" smtClean="0"/>
          </a:p>
          <a:p>
            <a:r>
              <a:rPr lang="en-GB" dirty="0" smtClean="0"/>
              <a:t>Commissioners </a:t>
            </a:r>
            <a:r>
              <a:rPr lang="en-GB" dirty="0"/>
              <a:t>– currently one from each country, including the President and Vice Presidents – are vetted by Parliament before taking office.</a:t>
            </a:r>
            <a:endParaRPr lang="hr-HR" dirty="0"/>
          </a:p>
        </p:txBody>
      </p:sp>
    </p:spTree>
    <p:extLst>
      <p:ext uri="{BB962C8B-B14F-4D97-AF65-F5344CB8AC3E}">
        <p14:creationId xmlns:p14="http://schemas.microsoft.com/office/powerpoint/2010/main" val="1963800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From</a:t>
            </a:r>
            <a:r>
              <a:rPr lang="hr-HR" dirty="0"/>
              <a:t> </a:t>
            </a:r>
            <a:r>
              <a:rPr lang="hr-HR" dirty="0" err="1"/>
              <a:t>the</a:t>
            </a:r>
            <a:r>
              <a:rPr lang="hr-HR" dirty="0"/>
              <a:t> Schuman </a:t>
            </a:r>
            <a:r>
              <a:rPr lang="hr-HR" dirty="0" err="1"/>
              <a:t>Declaration</a:t>
            </a:r>
            <a:r>
              <a:rPr lang="hr-HR" dirty="0"/>
              <a:t> (9 May 1950)</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pooling of coal and steel production will immediately assure the establishment of common bases for economic development as a </a:t>
            </a:r>
            <a:r>
              <a:rPr lang="en-US" b="1" dirty="0"/>
              <a:t>first step for the European Federation</a:t>
            </a:r>
            <a:r>
              <a:rPr lang="en-US" dirty="0"/>
              <a:t>. It will change the </a:t>
            </a:r>
            <a:r>
              <a:rPr lang="en-US" b="1" dirty="0"/>
              <a:t>destiny</a:t>
            </a:r>
            <a:r>
              <a:rPr lang="en-US" dirty="0"/>
              <a:t> of regions that have long been devoted to manufacturing </a:t>
            </a:r>
            <a:r>
              <a:rPr lang="en-US" b="1" dirty="0"/>
              <a:t>munitions of war</a:t>
            </a:r>
            <a:r>
              <a:rPr lang="en-US" dirty="0"/>
              <a:t>, of which they have been most constantly the victims.</a:t>
            </a:r>
          </a:p>
          <a:p>
            <a:r>
              <a:rPr lang="en-US" dirty="0"/>
              <a:t>This merging of our interests in </a:t>
            </a:r>
            <a:r>
              <a:rPr lang="en-US" b="1" dirty="0"/>
              <a:t>coal and steel</a:t>
            </a:r>
            <a:r>
              <a:rPr lang="en-US" dirty="0"/>
              <a:t> production and our joint action will make it plain that any </a:t>
            </a:r>
            <a:r>
              <a:rPr lang="en-US" b="1" dirty="0"/>
              <a:t>war between France and Germany becomes not only unthinkable but materially impossible</a:t>
            </a:r>
            <a:r>
              <a:rPr lang="en-US" dirty="0"/>
              <a:t>. The establishment of this powerful unity for production, open to all countries willing to take part, and eventually capable of providing all the member countries with the basic elements of industrial production on the same terms, will cast the real foundation for their economic unification.</a:t>
            </a:r>
          </a:p>
          <a:p>
            <a:endParaRPr lang="en-US" dirty="0"/>
          </a:p>
        </p:txBody>
      </p:sp>
    </p:spTree>
    <p:extLst>
      <p:ext uri="{BB962C8B-B14F-4D97-AF65-F5344CB8AC3E}">
        <p14:creationId xmlns:p14="http://schemas.microsoft.com/office/powerpoint/2010/main" val="6242730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Court of Justice of the European Union</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a:t>
            </a:r>
            <a:r>
              <a:rPr lang="en-GB" b="1" dirty="0"/>
              <a:t>Court of Justice of the European Union</a:t>
            </a:r>
            <a:r>
              <a:rPr lang="en-GB" dirty="0"/>
              <a:t> (formerly the European Court of Justice) makes sure EU legislation is interpreted and applied in the same way in all member countries</a:t>
            </a:r>
            <a:r>
              <a:rPr lang="en-GB" dirty="0" smtClean="0"/>
              <a:t>.</a:t>
            </a:r>
            <a:endParaRPr lang="hr-HR" dirty="0" smtClean="0"/>
          </a:p>
          <a:p>
            <a:r>
              <a:rPr lang="en-GB" dirty="0" smtClean="0"/>
              <a:t> </a:t>
            </a:r>
            <a:r>
              <a:rPr lang="en-GB" dirty="0"/>
              <a:t>The Court can also rule in legal disputes involving EU countries, EU institutions, businesses or individuals. </a:t>
            </a:r>
            <a:endParaRPr lang="hr-HR" dirty="0" smtClean="0"/>
          </a:p>
          <a:p>
            <a:r>
              <a:rPr lang="en-GB" dirty="0" smtClean="0"/>
              <a:t>It </a:t>
            </a:r>
            <a:r>
              <a:rPr lang="en-GB" dirty="0"/>
              <a:t>is located in Luxembourg and made up of judges from all EU countries.</a:t>
            </a:r>
            <a:endParaRPr lang="hr-HR" dirty="0"/>
          </a:p>
          <a:p>
            <a:endParaRPr lang="en-US" dirty="0"/>
          </a:p>
        </p:txBody>
      </p:sp>
    </p:spTree>
    <p:extLst>
      <p:ext uri="{BB962C8B-B14F-4D97-AF65-F5344CB8AC3E}">
        <p14:creationId xmlns:p14="http://schemas.microsoft.com/office/powerpoint/2010/main" val="39934175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Other institutions and bodies</a:t>
            </a:r>
            <a:r>
              <a:rPr lang="hr-HR" dirty="0"/>
              <a:t/>
            </a:r>
            <a:br>
              <a:rPr lang="hr-HR" dirty="0"/>
            </a:br>
            <a:endParaRPr lang="en-US" dirty="0"/>
          </a:p>
        </p:txBody>
      </p:sp>
      <p:sp>
        <p:nvSpPr>
          <p:cNvPr id="3" name="Content Placeholder 2"/>
          <p:cNvSpPr>
            <a:spLocks noGrp="1"/>
          </p:cNvSpPr>
          <p:nvPr>
            <p:ph idx="1"/>
          </p:nvPr>
        </p:nvSpPr>
        <p:spPr/>
        <p:txBody>
          <a:bodyPr>
            <a:normAutofit/>
          </a:bodyPr>
          <a:lstStyle/>
          <a:p>
            <a:pPr lvl="0"/>
            <a:r>
              <a:rPr lang="en-GB" dirty="0"/>
              <a:t>European Central Bank – based in Frankfurt, runs monetary policy for the </a:t>
            </a:r>
            <a:r>
              <a:rPr lang="en-GB" dirty="0" err="1"/>
              <a:t>eurozone</a:t>
            </a:r>
            <a:r>
              <a:rPr lang="en-GB" dirty="0"/>
              <a:t>.</a:t>
            </a:r>
            <a:endParaRPr lang="hr-HR" dirty="0"/>
          </a:p>
          <a:p>
            <a:pPr lvl="0"/>
            <a:r>
              <a:rPr lang="en-GB" dirty="0"/>
              <a:t>Court of Auditors – checks the EU budget (funded by a combination of tax and customs duties) is spent correctly.</a:t>
            </a:r>
            <a:endParaRPr lang="hr-HR" dirty="0"/>
          </a:p>
          <a:p>
            <a:pPr lvl="0"/>
            <a:r>
              <a:rPr lang="en-GB" dirty="0"/>
              <a:t>European External Action Service – the EU's foreign and security policy service, headed by the High Representative.</a:t>
            </a:r>
            <a:endParaRPr lang="hr-HR" dirty="0"/>
          </a:p>
          <a:p>
            <a:pPr lvl="0"/>
            <a:r>
              <a:rPr lang="en-GB" dirty="0"/>
              <a:t>European Economic and Social Committee </a:t>
            </a:r>
            <a:r>
              <a:rPr lang="hr-HR" dirty="0" err="1" smtClean="0"/>
              <a:t>and</a:t>
            </a:r>
            <a:r>
              <a:rPr lang="hr-HR" dirty="0" smtClean="0"/>
              <a:t> </a:t>
            </a:r>
            <a:r>
              <a:rPr lang="en-GB" dirty="0" smtClean="0"/>
              <a:t>Committee </a:t>
            </a:r>
            <a:r>
              <a:rPr lang="en-GB" dirty="0"/>
              <a:t>of the Regions – consultative bodies in Brussels that represent employers, trade unions, civil society, and local and regional government.</a:t>
            </a:r>
            <a:endParaRPr lang="hr-HR" dirty="0"/>
          </a:p>
          <a:p>
            <a:endParaRPr lang="en-US" dirty="0"/>
          </a:p>
        </p:txBody>
      </p:sp>
    </p:spTree>
    <p:extLst>
      <p:ext uri="{BB962C8B-B14F-4D97-AF65-F5344CB8AC3E}">
        <p14:creationId xmlns:p14="http://schemas.microsoft.com/office/powerpoint/2010/main" val="22147797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Other</a:t>
            </a:r>
            <a:r>
              <a:rPr lang="hr-HR" dirty="0" smtClean="0"/>
              <a:t> </a:t>
            </a:r>
            <a:r>
              <a:rPr lang="hr-HR" dirty="0" err="1" smtClean="0"/>
              <a:t>institutions</a:t>
            </a:r>
            <a:r>
              <a:rPr lang="hr-HR" dirty="0" smtClean="0"/>
              <a:t> </a:t>
            </a:r>
            <a:r>
              <a:rPr lang="hr-HR" dirty="0" err="1" smtClean="0"/>
              <a:t>and</a:t>
            </a:r>
            <a:r>
              <a:rPr lang="hr-HR" dirty="0" smtClean="0"/>
              <a:t> </a:t>
            </a:r>
            <a:r>
              <a:rPr lang="hr-HR" dirty="0" err="1" smtClean="0"/>
              <a:t>bodies</a:t>
            </a:r>
            <a:endParaRPr lang="en-US" dirty="0"/>
          </a:p>
        </p:txBody>
      </p:sp>
      <p:sp>
        <p:nvSpPr>
          <p:cNvPr id="3" name="Content Placeholder 2"/>
          <p:cNvSpPr>
            <a:spLocks noGrp="1"/>
          </p:cNvSpPr>
          <p:nvPr>
            <p:ph idx="1"/>
          </p:nvPr>
        </p:nvSpPr>
        <p:spPr/>
        <p:txBody>
          <a:bodyPr/>
          <a:lstStyle/>
          <a:p>
            <a:pPr lvl="0"/>
            <a:r>
              <a:rPr lang="en-GB" dirty="0"/>
              <a:t>European Investment Bank – based in Luxembourg, funds projects in the EU's poorer regions and helps small and medium-sized businesses.</a:t>
            </a:r>
            <a:endParaRPr lang="hr-HR" dirty="0"/>
          </a:p>
          <a:p>
            <a:pPr lvl="0"/>
            <a:r>
              <a:rPr lang="en-GB" dirty="0"/>
              <a:t>European Ombudsman – investigates complaints about maladministration in EU institutions from citizens, businesses and other bodies.</a:t>
            </a:r>
            <a:endParaRPr lang="hr-HR" dirty="0"/>
          </a:p>
          <a:p>
            <a:pPr lvl="0"/>
            <a:r>
              <a:rPr lang="en-GB" dirty="0"/>
              <a:t>European Data Protection Supervisor – ensures that when any EU institution or body processes citizens' personal data, it respects their right to privacy. </a:t>
            </a:r>
            <a:endParaRPr lang="hr-HR" dirty="0"/>
          </a:p>
          <a:p>
            <a:endParaRPr lang="en-US" dirty="0"/>
          </a:p>
        </p:txBody>
      </p:sp>
    </p:spTree>
    <p:extLst>
      <p:ext uri="{BB962C8B-B14F-4D97-AF65-F5344CB8AC3E}">
        <p14:creationId xmlns:p14="http://schemas.microsoft.com/office/powerpoint/2010/main" val="11397918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Summary</a:t>
            </a:r>
            <a:endParaRPr lang="en-US" dirty="0"/>
          </a:p>
        </p:txBody>
      </p:sp>
      <p:sp>
        <p:nvSpPr>
          <p:cNvPr id="3" name="Content Placeholder 2"/>
          <p:cNvSpPr>
            <a:spLocks noGrp="1"/>
          </p:cNvSpPr>
          <p:nvPr>
            <p:ph idx="1"/>
          </p:nvPr>
        </p:nvSpPr>
        <p:spPr/>
        <p:txBody>
          <a:bodyPr/>
          <a:lstStyle/>
          <a:p>
            <a:r>
              <a:rPr lang="hr-HR" dirty="0" smtClean="0"/>
              <a:t>EU legislative </a:t>
            </a:r>
            <a:r>
              <a:rPr lang="hr-HR" dirty="0" err="1" smtClean="0"/>
              <a:t>branch</a:t>
            </a:r>
            <a:r>
              <a:rPr lang="hr-HR" dirty="0" smtClean="0"/>
              <a:t>: </a:t>
            </a:r>
            <a:r>
              <a:rPr lang="hr-HR" dirty="0" err="1" smtClean="0"/>
              <a:t>Parliament</a:t>
            </a:r>
            <a:r>
              <a:rPr lang="hr-HR" dirty="0" smtClean="0"/>
              <a:t> </a:t>
            </a:r>
            <a:r>
              <a:rPr lang="hr-HR" dirty="0" err="1" smtClean="0"/>
              <a:t>and</a:t>
            </a:r>
            <a:r>
              <a:rPr lang="hr-HR" dirty="0" smtClean="0"/>
              <a:t> </a:t>
            </a:r>
            <a:r>
              <a:rPr lang="hr-HR" dirty="0" err="1" smtClean="0"/>
              <a:t>Council</a:t>
            </a:r>
            <a:r>
              <a:rPr lang="hr-HR" dirty="0" smtClean="0"/>
              <a:t> </a:t>
            </a:r>
            <a:r>
              <a:rPr lang="hr-HR" dirty="0" err="1" smtClean="0"/>
              <a:t>of</a:t>
            </a:r>
            <a:r>
              <a:rPr lang="hr-HR" dirty="0" smtClean="0"/>
              <a:t> </a:t>
            </a:r>
            <a:r>
              <a:rPr lang="hr-HR" dirty="0" err="1" smtClean="0"/>
              <a:t>the</a:t>
            </a:r>
            <a:r>
              <a:rPr lang="hr-HR" dirty="0" smtClean="0"/>
              <a:t> EU</a:t>
            </a:r>
          </a:p>
          <a:p>
            <a:r>
              <a:rPr lang="hr-HR" dirty="0" err="1" smtClean="0"/>
              <a:t>Executive</a:t>
            </a:r>
            <a:r>
              <a:rPr lang="hr-HR" dirty="0" smtClean="0"/>
              <a:t> </a:t>
            </a:r>
            <a:r>
              <a:rPr lang="hr-HR" dirty="0" err="1" smtClean="0"/>
              <a:t>branch</a:t>
            </a:r>
            <a:r>
              <a:rPr lang="hr-HR" dirty="0" smtClean="0"/>
              <a:t>: </a:t>
            </a:r>
            <a:r>
              <a:rPr lang="hr-HR" dirty="0" err="1" smtClean="0"/>
              <a:t>the</a:t>
            </a:r>
            <a:r>
              <a:rPr lang="hr-HR" dirty="0" smtClean="0"/>
              <a:t> </a:t>
            </a:r>
            <a:r>
              <a:rPr lang="hr-HR" dirty="0" err="1" smtClean="0"/>
              <a:t>Commission</a:t>
            </a:r>
            <a:endParaRPr lang="hr-HR" dirty="0" smtClean="0"/>
          </a:p>
          <a:p>
            <a:r>
              <a:rPr lang="hr-HR" dirty="0" err="1" smtClean="0"/>
              <a:t>Judicial</a:t>
            </a:r>
            <a:r>
              <a:rPr lang="hr-HR" dirty="0" smtClean="0"/>
              <a:t> </a:t>
            </a:r>
            <a:r>
              <a:rPr lang="hr-HR" dirty="0" err="1" smtClean="0"/>
              <a:t>branch</a:t>
            </a:r>
            <a:r>
              <a:rPr lang="hr-HR" dirty="0" smtClean="0"/>
              <a:t>: Court </a:t>
            </a:r>
            <a:r>
              <a:rPr lang="hr-HR" dirty="0" err="1" smtClean="0"/>
              <a:t>of</a:t>
            </a:r>
            <a:r>
              <a:rPr lang="hr-HR" dirty="0" smtClean="0"/>
              <a:t> </a:t>
            </a:r>
            <a:r>
              <a:rPr lang="hr-HR" dirty="0" err="1" smtClean="0"/>
              <a:t>Justice</a:t>
            </a:r>
            <a:r>
              <a:rPr lang="hr-HR" dirty="0" smtClean="0"/>
              <a:t> </a:t>
            </a:r>
            <a:r>
              <a:rPr lang="hr-HR" dirty="0" err="1" smtClean="0"/>
              <a:t>of</a:t>
            </a:r>
            <a:r>
              <a:rPr lang="hr-HR" dirty="0" smtClean="0"/>
              <a:t> </a:t>
            </a:r>
            <a:r>
              <a:rPr lang="hr-HR" dirty="0" err="1" smtClean="0"/>
              <a:t>the</a:t>
            </a:r>
            <a:r>
              <a:rPr lang="hr-HR" dirty="0" smtClean="0"/>
              <a:t> EU</a:t>
            </a:r>
            <a:endParaRPr lang="en-US" dirty="0"/>
          </a:p>
        </p:txBody>
      </p:sp>
    </p:spTree>
    <p:extLst>
      <p:ext uri="{BB962C8B-B14F-4D97-AF65-F5344CB8AC3E}">
        <p14:creationId xmlns:p14="http://schemas.microsoft.com/office/powerpoint/2010/main" val="21922034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Find</a:t>
            </a:r>
            <a:r>
              <a:rPr lang="hr-HR" dirty="0" smtClean="0"/>
              <a:t>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r>
              <a:rPr lang="hr-HR" dirty="0" smtClean="0"/>
              <a:t>:</a:t>
            </a:r>
            <a:endParaRPr lang="en-US" dirty="0"/>
          </a:p>
        </p:txBody>
      </p:sp>
      <p:sp>
        <p:nvSpPr>
          <p:cNvPr id="3" name="Content Placeholder 2"/>
          <p:cNvSpPr>
            <a:spLocks noGrp="1"/>
          </p:cNvSpPr>
          <p:nvPr>
            <p:ph idx="1"/>
          </p:nvPr>
        </p:nvSpPr>
        <p:spPr/>
        <p:txBody>
          <a:bodyPr/>
          <a:lstStyle/>
          <a:p>
            <a:r>
              <a:rPr lang="en-GB" dirty="0"/>
              <a:t>The supreme and unrestricted power by which any autonomous state is governed and from which all political powers are derived.</a:t>
            </a:r>
            <a:endParaRPr lang="hr-HR" dirty="0"/>
          </a:p>
          <a:p>
            <a:r>
              <a:rPr lang="hr-HR" dirty="0" err="1" smtClean="0"/>
              <a:t>Sovereignty</a:t>
            </a:r>
            <a:endParaRPr lang="hr-HR" dirty="0" smtClean="0"/>
          </a:p>
          <a:p>
            <a:r>
              <a:rPr lang="en-GB" dirty="0"/>
              <a:t>1. The act or process of making laws; 2. The power to make laws; 3. Preparation and enactment of law; 4. Laws enacted by a </a:t>
            </a:r>
            <a:r>
              <a:rPr lang="en-GB" dirty="0" err="1"/>
              <a:t>lawmaking</a:t>
            </a:r>
            <a:r>
              <a:rPr lang="en-GB" dirty="0"/>
              <a:t> body</a:t>
            </a:r>
            <a:r>
              <a:rPr lang="hr-HR" dirty="0"/>
              <a:t>:</a:t>
            </a:r>
          </a:p>
          <a:p>
            <a:r>
              <a:rPr lang="hr-HR" b="1" dirty="0" err="1"/>
              <a:t>Legislation</a:t>
            </a:r>
            <a:endParaRPr lang="hr-HR" b="1" dirty="0"/>
          </a:p>
          <a:p>
            <a:endParaRPr lang="hr-HR" dirty="0" smtClean="0"/>
          </a:p>
          <a:p>
            <a:endParaRPr lang="en-US" dirty="0"/>
          </a:p>
          <a:p>
            <a:endParaRPr lang="en-US" dirty="0"/>
          </a:p>
        </p:txBody>
      </p:sp>
    </p:spTree>
    <p:extLst>
      <p:ext uri="{BB962C8B-B14F-4D97-AF65-F5344CB8AC3E}">
        <p14:creationId xmlns:p14="http://schemas.microsoft.com/office/powerpoint/2010/main" val="3526160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Find</a:t>
            </a:r>
            <a:r>
              <a:rPr lang="hr-HR" dirty="0"/>
              <a:t>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normAutofit fontScale="47500" lnSpcReduction="20000"/>
          </a:bodyPr>
          <a:lstStyle/>
          <a:p>
            <a:r>
              <a:rPr lang="en-GB" sz="4200" dirty="0" smtClean="0"/>
              <a:t>A</a:t>
            </a:r>
            <a:r>
              <a:rPr lang="en-GB" sz="4200" dirty="0"/>
              <a:t> voting process in which members of a parliament show that they consider the government is responsible for something bad that has </a:t>
            </a:r>
            <a:r>
              <a:rPr lang="en-GB" sz="4200" dirty="0" smtClean="0"/>
              <a:t>happened</a:t>
            </a:r>
            <a:endParaRPr lang="hr-HR" sz="4200" dirty="0" smtClean="0"/>
          </a:p>
          <a:p>
            <a:r>
              <a:rPr lang="hr-HR" sz="4200" dirty="0" err="1" smtClean="0"/>
              <a:t>Vote</a:t>
            </a:r>
            <a:r>
              <a:rPr lang="hr-HR" sz="4200" dirty="0" smtClean="0"/>
              <a:t> </a:t>
            </a:r>
            <a:r>
              <a:rPr lang="hr-HR" sz="4200" dirty="0" err="1" smtClean="0"/>
              <a:t>of</a:t>
            </a:r>
            <a:r>
              <a:rPr lang="hr-HR" sz="4200" dirty="0" smtClean="0"/>
              <a:t> </a:t>
            </a:r>
            <a:r>
              <a:rPr lang="hr-HR" sz="4200" dirty="0" err="1" smtClean="0"/>
              <a:t>censure</a:t>
            </a:r>
            <a:endParaRPr lang="hr-HR" sz="4200" dirty="0" smtClean="0"/>
          </a:p>
          <a:p>
            <a:r>
              <a:rPr lang="hr-HR" sz="4200" dirty="0" smtClean="0"/>
              <a:t>General </a:t>
            </a:r>
            <a:r>
              <a:rPr lang="hr-HR" sz="4200" dirty="0" err="1" smtClean="0"/>
              <a:t>agreement</a:t>
            </a:r>
            <a:endParaRPr lang="hr-HR" sz="4200" dirty="0" smtClean="0"/>
          </a:p>
          <a:p>
            <a:r>
              <a:rPr lang="hr-HR" sz="4200" dirty="0" err="1" smtClean="0"/>
              <a:t>Consensus</a:t>
            </a:r>
            <a:endParaRPr lang="hr-HR" sz="4200" dirty="0" smtClean="0"/>
          </a:p>
          <a:p>
            <a:r>
              <a:rPr lang="en-GB" sz="4200" dirty="0"/>
              <a:t>An important formal meeting between leaders of governments from two or more countries</a:t>
            </a:r>
            <a:r>
              <a:rPr lang="en-GB" sz="4200" dirty="0" smtClean="0"/>
              <a:t>.</a:t>
            </a:r>
            <a:endParaRPr lang="hr-HR" sz="4200" dirty="0" smtClean="0"/>
          </a:p>
          <a:p>
            <a:r>
              <a:rPr lang="hr-HR" sz="4200" dirty="0" smtClean="0"/>
              <a:t>summit</a:t>
            </a:r>
            <a:endParaRPr lang="hr-HR" sz="4200" dirty="0"/>
          </a:p>
          <a:p>
            <a:endParaRPr lang="hr-HR" dirty="0" smtClean="0"/>
          </a:p>
          <a:p>
            <a:endParaRPr lang="hr-HR" b="1" dirty="0" smtClean="0"/>
          </a:p>
          <a:p>
            <a:r>
              <a:rPr lang="en-GB" b="1" dirty="0" smtClean="0"/>
              <a:t> </a:t>
            </a:r>
            <a:endParaRPr lang="hr-HR" dirty="0"/>
          </a:p>
          <a:p>
            <a:endParaRPr lang="en-US" dirty="0"/>
          </a:p>
        </p:txBody>
      </p:sp>
    </p:spTree>
    <p:extLst>
      <p:ext uri="{BB962C8B-B14F-4D97-AF65-F5344CB8AC3E}">
        <p14:creationId xmlns:p14="http://schemas.microsoft.com/office/powerpoint/2010/main" val="3838654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Find</a:t>
            </a:r>
            <a:r>
              <a:rPr lang="hr-HR" dirty="0"/>
              <a:t>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hr-HR" dirty="0" smtClean="0"/>
              <a:t>O</a:t>
            </a:r>
            <a:r>
              <a:rPr lang="en-US" dirty="0" smtClean="0"/>
              <a:t>ne </a:t>
            </a:r>
            <a:r>
              <a:rPr lang="en-US" dirty="0"/>
              <a:t>of the two main</a:t>
            </a:r>
            <a:r>
              <a:rPr lang="en-US" baseline="30000" dirty="0"/>
              <a:t>1</a:t>
            </a:r>
            <a:r>
              <a:rPr lang="en-US" dirty="0"/>
              <a:t> methods of voting in the Council of the </a:t>
            </a:r>
            <a:r>
              <a:rPr lang="en-US" dirty="0" smtClean="0"/>
              <a:t>EU</a:t>
            </a:r>
            <a:r>
              <a:rPr lang="hr-HR" dirty="0" smtClean="0"/>
              <a:t> </a:t>
            </a:r>
            <a:r>
              <a:rPr lang="hr-HR" dirty="0" err="1" smtClean="0"/>
              <a:t>where</a:t>
            </a:r>
            <a:r>
              <a:rPr lang="hr-HR" dirty="0" smtClean="0"/>
              <a:t> </a:t>
            </a:r>
            <a:r>
              <a:rPr lang="en-US" dirty="0"/>
              <a:t>each Member State is allocated a number of votes based on the size of its </a:t>
            </a:r>
            <a:r>
              <a:rPr lang="en-US" dirty="0" smtClean="0"/>
              <a:t>population</a:t>
            </a:r>
            <a:endParaRPr lang="hr-HR" dirty="0" smtClean="0"/>
          </a:p>
          <a:p>
            <a:r>
              <a:rPr lang="hr-HR" dirty="0" err="1" smtClean="0"/>
              <a:t>Qualified</a:t>
            </a:r>
            <a:r>
              <a:rPr lang="hr-HR" dirty="0" smtClean="0"/>
              <a:t> </a:t>
            </a:r>
            <a:r>
              <a:rPr lang="hr-HR" dirty="0" err="1" smtClean="0"/>
              <a:t>majority</a:t>
            </a:r>
            <a:r>
              <a:rPr lang="hr-HR" dirty="0" smtClean="0"/>
              <a:t> </a:t>
            </a:r>
            <a:r>
              <a:rPr lang="hr-HR" dirty="0" err="1" smtClean="0"/>
              <a:t>vote</a:t>
            </a:r>
            <a:endParaRPr lang="hr-HR" dirty="0" smtClean="0"/>
          </a:p>
          <a:p>
            <a:r>
              <a:rPr lang="hr-HR" dirty="0"/>
              <a:t>M</a:t>
            </a:r>
            <a:r>
              <a:rPr lang="en-US" dirty="0" err="1"/>
              <a:t>ake</a:t>
            </a:r>
            <a:r>
              <a:rPr lang="en-US" dirty="0"/>
              <a:t> a careful and critical examination of (something)</a:t>
            </a:r>
            <a:r>
              <a:rPr lang="hr-HR" dirty="0"/>
              <a:t>;</a:t>
            </a:r>
            <a:r>
              <a:rPr lang="en-US" dirty="0"/>
              <a:t> investigate (someone) thoroughly, especially in order to ensure that they are suitable for a job requiring secrecy, loyalty, or trustworthiness</a:t>
            </a:r>
            <a:r>
              <a:rPr lang="hr-HR" dirty="0"/>
              <a:t>:</a:t>
            </a:r>
          </a:p>
          <a:p>
            <a:r>
              <a:rPr lang="hr-HR" dirty="0" err="1"/>
              <a:t>vet</a:t>
            </a:r>
            <a:endParaRPr lang="en-US" dirty="0"/>
          </a:p>
          <a:p>
            <a:endParaRPr lang="en-US" dirty="0"/>
          </a:p>
        </p:txBody>
      </p:sp>
    </p:spTree>
    <p:extLst>
      <p:ext uri="{BB962C8B-B14F-4D97-AF65-F5344CB8AC3E}">
        <p14:creationId xmlns:p14="http://schemas.microsoft.com/office/powerpoint/2010/main" val="3608301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Find</a:t>
            </a:r>
            <a:r>
              <a:rPr lang="hr-HR" dirty="0"/>
              <a:t>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en-GB" b="1" dirty="0"/>
              <a:t>1</a:t>
            </a:r>
            <a:r>
              <a:rPr lang="en-GB" b="1" i="1" dirty="0"/>
              <a:t>. </a:t>
            </a:r>
            <a:r>
              <a:rPr lang="en-GB" dirty="0"/>
              <a:t>A conflict or controversy; </a:t>
            </a:r>
            <a:r>
              <a:rPr lang="en-GB" b="1" dirty="0"/>
              <a:t>2.</a:t>
            </a:r>
            <a:r>
              <a:rPr lang="en-GB" dirty="0"/>
              <a:t> A conflict of claims or rights; </a:t>
            </a:r>
            <a:r>
              <a:rPr lang="en-GB" b="1" dirty="0"/>
              <a:t>3.</a:t>
            </a:r>
            <a:r>
              <a:rPr lang="en-GB" dirty="0"/>
              <a:t> An assertion of a right, claim, or demand on one side, met by contrary claims or allegations of the other; </a:t>
            </a:r>
            <a:r>
              <a:rPr lang="en-GB" b="1" dirty="0"/>
              <a:t>4.</a:t>
            </a:r>
            <a:r>
              <a:rPr lang="en-GB" dirty="0"/>
              <a:t> The subject of litigation; the matter for which a lawsuit is brought. </a:t>
            </a:r>
            <a:endParaRPr lang="hr-HR" dirty="0" smtClean="0"/>
          </a:p>
          <a:p>
            <a:r>
              <a:rPr lang="hr-HR" dirty="0" err="1" smtClean="0"/>
              <a:t>Dispute</a:t>
            </a:r>
            <a:endParaRPr lang="hr-HR" dirty="0" smtClean="0"/>
          </a:p>
          <a:p>
            <a:r>
              <a:rPr lang="en-GB" dirty="0"/>
              <a:t>The economic region formed by those member countries of the European Union that have adopted the euro</a:t>
            </a:r>
            <a:r>
              <a:rPr lang="en-GB" dirty="0" smtClean="0"/>
              <a:t>.</a:t>
            </a:r>
            <a:endParaRPr lang="hr-HR" dirty="0" smtClean="0"/>
          </a:p>
          <a:p>
            <a:r>
              <a:rPr lang="hr-HR" dirty="0" err="1" smtClean="0"/>
              <a:t>eurozone</a:t>
            </a:r>
            <a:endParaRPr lang="hr-HR" dirty="0"/>
          </a:p>
          <a:p>
            <a:endParaRPr lang="hr-HR" dirty="0"/>
          </a:p>
          <a:p>
            <a:endParaRPr lang="en-US" dirty="0"/>
          </a:p>
        </p:txBody>
      </p:sp>
    </p:spTree>
    <p:extLst>
      <p:ext uri="{BB962C8B-B14F-4D97-AF65-F5344CB8AC3E}">
        <p14:creationId xmlns:p14="http://schemas.microsoft.com/office/powerpoint/2010/main" val="3047447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Find</a:t>
            </a:r>
            <a:r>
              <a:rPr lang="hr-HR" dirty="0"/>
              <a:t>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en-US" dirty="0"/>
              <a:t>An organization whose membership consists of workers and union leaders, united to protect and promote their common </a:t>
            </a:r>
            <a:r>
              <a:rPr lang="en-US" dirty="0" smtClean="0"/>
              <a:t>interests</a:t>
            </a:r>
            <a:endParaRPr lang="hr-HR" dirty="0" smtClean="0"/>
          </a:p>
          <a:p>
            <a:r>
              <a:rPr lang="hr-HR" dirty="0" err="1" smtClean="0"/>
              <a:t>Trade</a:t>
            </a:r>
            <a:r>
              <a:rPr lang="hr-HR" dirty="0" smtClean="0"/>
              <a:t> </a:t>
            </a:r>
            <a:r>
              <a:rPr lang="hr-HR" dirty="0" err="1" smtClean="0"/>
              <a:t>union</a:t>
            </a:r>
            <a:endParaRPr lang="hr-HR" dirty="0" smtClean="0"/>
          </a:p>
          <a:p>
            <a:r>
              <a:rPr lang="en-GB" dirty="0"/>
              <a:t>An independent official appointed by governments or organizations (e.g. the EU) to receive and investigate complaints from private </a:t>
            </a:r>
            <a:r>
              <a:rPr lang="en-GB" dirty="0" smtClean="0"/>
              <a:t>citizens</a:t>
            </a:r>
            <a:endParaRPr lang="hr-HR" dirty="0" smtClean="0"/>
          </a:p>
          <a:p>
            <a:r>
              <a:rPr lang="hr-HR" dirty="0" err="1" smtClean="0"/>
              <a:t>Ombudsman</a:t>
            </a:r>
            <a:endParaRPr lang="en-US" dirty="0"/>
          </a:p>
        </p:txBody>
      </p:sp>
    </p:spTree>
    <p:extLst>
      <p:ext uri="{BB962C8B-B14F-4D97-AF65-F5344CB8AC3E}">
        <p14:creationId xmlns:p14="http://schemas.microsoft.com/office/powerpoint/2010/main" val="2215650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Decide whether the following statements are true (T) or false (F). </a:t>
            </a:r>
            <a:r>
              <a:rPr lang="hr-HR" dirty="0"/>
              <a:t/>
            </a:r>
            <a:br>
              <a:rPr lang="hr-HR"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40810727"/>
              </p:ext>
            </p:extLst>
          </p:nvPr>
        </p:nvGraphicFramePr>
        <p:xfrm>
          <a:off x="2540000" y="2598515"/>
          <a:ext cx="5895975" cy="4197096"/>
        </p:xfrm>
        <a:graphic>
          <a:graphicData uri="http://schemas.openxmlformats.org/drawingml/2006/table">
            <a:tbl>
              <a:tblPr>
                <a:tableStyleId>{5C22544A-7EE6-4342-B048-85BDC9FD1C3A}</a:tableStyleId>
              </a:tblPr>
              <a:tblGrid>
                <a:gridCol w="304800"/>
                <a:gridCol w="4876800"/>
                <a:gridCol w="342900"/>
                <a:gridCol w="371475"/>
              </a:tblGrid>
              <a:tr h="0">
                <a:tc>
                  <a:txBody>
                    <a:bodyPr/>
                    <a:lstStyle/>
                    <a:p>
                      <a:pPr>
                        <a:lnSpc>
                          <a:spcPct val="115000"/>
                        </a:lnSpc>
                        <a:spcAft>
                          <a:spcPts val="800"/>
                        </a:spcAft>
                      </a:pPr>
                      <a:r>
                        <a:rPr lang="en-GB" sz="1200" dirty="0">
                          <a:effectLst/>
                        </a:rPr>
                        <a:t>1.</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400" dirty="0">
                          <a:effectLst/>
                        </a:rPr>
                        <a:t>Parliament and Council represent the executive branch of the EU.</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nSpc>
                          <a:spcPct val="115000"/>
                        </a:lnSpc>
                        <a:spcAft>
                          <a:spcPts val="800"/>
                        </a:spcAft>
                      </a:pPr>
                      <a:r>
                        <a:rPr lang="en-GB" sz="1200">
                          <a:effectLst/>
                        </a:rPr>
                        <a:t>2.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400" dirty="0">
                          <a:effectLst/>
                        </a:rPr>
                        <a:t>In policy areas covered by the treaties, national governments are free to exercise their own sovereignty.</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nSpc>
                          <a:spcPct val="115000"/>
                        </a:lnSpc>
                        <a:spcAft>
                          <a:spcPts val="800"/>
                        </a:spcAft>
                      </a:pPr>
                      <a:r>
                        <a:rPr lang="en-GB" sz="1200">
                          <a:effectLst/>
                        </a:rPr>
                        <a:t>3.</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400" dirty="0">
                          <a:effectLst/>
                        </a:rPr>
                        <a:t>The current European Parliament was elected in 2014 and has 751 MEPs from all 28 countries.</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nSpc>
                          <a:spcPct val="115000"/>
                        </a:lnSpc>
                        <a:spcAft>
                          <a:spcPts val="800"/>
                        </a:spcAft>
                      </a:pPr>
                      <a:r>
                        <a:rPr lang="en-GB" sz="1200">
                          <a:effectLst/>
                        </a:rPr>
                        <a:t>4.</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400" dirty="0">
                          <a:effectLst/>
                        </a:rPr>
                        <a:t>The Council has both a legislative function, which it shares with Parliament, and an executive function, which it shares with the Commission.</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nSpc>
                          <a:spcPct val="115000"/>
                        </a:lnSpc>
                        <a:spcAft>
                          <a:spcPts val="800"/>
                        </a:spcAft>
                      </a:pPr>
                      <a:r>
                        <a:rPr lang="en-GB" sz="1200">
                          <a:effectLst/>
                        </a:rPr>
                        <a:t>5.</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400" dirty="0">
                          <a:effectLst/>
                        </a:rPr>
                        <a:t>The European Commission is independent of national governments, and represents the interests of the EU as a whole.</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nSpc>
                          <a:spcPct val="115000"/>
                        </a:lnSpc>
                        <a:spcAft>
                          <a:spcPts val="800"/>
                        </a:spcAft>
                      </a:pPr>
                      <a:r>
                        <a:rPr lang="en-GB" sz="1200">
                          <a:effectLst/>
                        </a:rPr>
                        <a:t>6.</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400" dirty="0">
                          <a:effectLst/>
                        </a:rPr>
                        <a:t>The Court of Justice of the EU is located in Strasbourg and made up of judges from all EU countries.</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12951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Historical</a:t>
            </a:r>
            <a:r>
              <a:rPr lang="hr-HR" dirty="0" smtClean="0"/>
              <a:t> </a:t>
            </a:r>
            <a:r>
              <a:rPr lang="hr-HR" dirty="0" err="1" smtClean="0"/>
              <a:t>background</a:t>
            </a:r>
            <a:endParaRPr lang="en-US" dirty="0"/>
          </a:p>
        </p:txBody>
      </p:sp>
      <p:sp>
        <p:nvSpPr>
          <p:cNvPr id="3" name="Content Placeholder 2"/>
          <p:cNvSpPr>
            <a:spLocks noGrp="1"/>
          </p:cNvSpPr>
          <p:nvPr>
            <p:ph idx="1"/>
          </p:nvPr>
        </p:nvSpPr>
        <p:spPr/>
        <p:txBody>
          <a:bodyPr/>
          <a:lstStyle/>
          <a:p>
            <a:r>
              <a:rPr lang="en-US" dirty="0"/>
              <a:t>Under the </a:t>
            </a:r>
            <a:r>
              <a:rPr lang="hr-HR" dirty="0" err="1" smtClean="0"/>
              <a:t>Monnet</a:t>
            </a:r>
            <a:r>
              <a:rPr lang="hr-HR" dirty="0" smtClean="0"/>
              <a:t> Plan, </a:t>
            </a:r>
            <a:r>
              <a:rPr lang="en-US" dirty="0" smtClean="0"/>
              <a:t>France </a:t>
            </a:r>
            <a:r>
              <a:rPr lang="en-US" dirty="0"/>
              <a:t>attempted to gain economic control of the German industrial areas with large coal and mineral deposits that were not in Soviet hands: </a:t>
            </a:r>
            <a:r>
              <a:rPr lang="en-US" dirty="0" smtClean="0"/>
              <a:t>the</a:t>
            </a:r>
            <a:r>
              <a:rPr lang="hr-HR" dirty="0" smtClean="0"/>
              <a:t> </a:t>
            </a:r>
            <a:r>
              <a:rPr lang="hr-HR" dirty="0" err="1" smtClean="0"/>
              <a:t>Ruhr</a:t>
            </a:r>
            <a:r>
              <a:rPr lang="en-US" dirty="0" smtClean="0"/>
              <a:t> and </a:t>
            </a:r>
            <a:r>
              <a:rPr lang="en-US" dirty="0"/>
              <a:t>the Saar area. </a:t>
            </a:r>
            <a:endParaRPr lang="hr-HR" dirty="0" smtClean="0"/>
          </a:p>
          <a:p>
            <a:r>
              <a:rPr lang="en-US" dirty="0" smtClean="0"/>
              <a:t>Attempts </a:t>
            </a:r>
            <a:r>
              <a:rPr lang="en-US" dirty="0"/>
              <a:t>to gain control of or permanently internationalize the Ruhr area (</a:t>
            </a:r>
            <a:r>
              <a:rPr lang="en-US" dirty="0" smtClean="0"/>
              <a:t>see</a:t>
            </a:r>
            <a:r>
              <a:rPr lang="hr-HR" dirty="0" smtClean="0"/>
              <a:t> International </a:t>
            </a:r>
            <a:r>
              <a:rPr lang="hr-HR" dirty="0" err="1" smtClean="0"/>
              <a:t>Authority</a:t>
            </a:r>
            <a:r>
              <a:rPr lang="hr-HR" dirty="0" smtClean="0"/>
              <a:t> for </a:t>
            </a:r>
            <a:r>
              <a:rPr lang="hr-HR" dirty="0" err="1" smtClean="0"/>
              <a:t>the</a:t>
            </a:r>
            <a:r>
              <a:rPr lang="hr-HR" dirty="0" smtClean="0"/>
              <a:t> </a:t>
            </a:r>
            <a:r>
              <a:rPr lang="hr-HR" dirty="0" err="1" smtClean="0"/>
              <a:t>Ruhr</a:t>
            </a:r>
            <a:r>
              <a:rPr lang="hr-HR" dirty="0" smtClean="0"/>
              <a:t>)</a:t>
            </a:r>
            <a:r>
              <a:rPr lang="en-US" dirty="0" smtClean="0"/>
              <a:t> were </a:t>
            </a:r>
            <a:r>
              <a:rPr lang="en-US" dirty="0"/>
              <a:t>abandoned in 1951 with the German agreement to pool its coal and steel resources </a:t>
            </a:r>
            <a:r>
              <a:rPr lang="en-US" dirty="0" smtClean="0"/>
              <a:t>in </a:t>
            </a:r>
            <a:r>
              <a:rPr lang="en-US" dirty="0"/>
              <a:t>return for full political control of the Ruhr</a:t>
            </a:r>
          </a:p>
        </p:txBody>
      </p:sp>
    </p:spTree>
    <p:extLst>
      <p:ext uri="{BB962C8B-B14F-4D97-AF65-F5344CB8AC3E}">
        <p14:creationId xmlns:p14="http://schemas.microsoft.com/office/powerpoint/2010/main" val="38740117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III Match the verbs in the left column with the nouns in the right column:</a:t>
            </a:r>
            <a:r>
              <a:rPr lang="hr-HR" dirty="0"/>
              <a:t/>
            </a:r>
            <a:br>
              <a:rPr lang="hr-HR"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77285034"/>
              </p:ext>
            </p:extLst>
          </p:nvPr>
        </p:nvGraphicFramePr>
        <p:xfrm>
          <a:off x="2611755" y="2786983"/>
          <a:ext cx="5752465" cy="2698496"/>
        </p:xfrm>
        <a:graphic>
          <a:graphicData uri="http://schemas.openxmlformats.org/drawingml/2006/table">
            <a:tbl>
              <a:tblPr>
                <a:tableStyleId>{5C22544A-7EE6-4342-B048-85BDC9FD1C3A}</a:tableStyleId>
              </a:tblPr>
              <a:tblGrid>
                <a:gridCol w="2875915"/>
                <a:gridCol w="2876550"/>
              </a:tblGrid>
              <a:tr h="0">
                <a:tc>
                  <a:txBody>
                    <a:bodyPr/>
                    <a:lstStyle/>
                    <a:p>
                      <a:pPr marL="228600">
                        <a:lnSpc>
                          <a:spcPct val="115000"/>
                        </a:lnSpc>
                        <a:spcAft>
                          <a:spcPts val="800"/>
                        </a:spcAft>
                      </a:pPr>
                      <a:r>
                        <a:rPr lang="en-GB" sz="1200" dirty="0" smtClean="0">
                          <a:effectLst/>
                        </a:rPr>
                        <a:t> </a:t>
                      </a:r>
                      <a:r>
                        <a:rPr lang="en-GB" sz="1200" dirty="0">
                          <a:effectLst/>
                        </a:rPr>
                        <a:t>reach</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policies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nSpc>
                          <a:spcPct val="115000"/>
                        </a:lnSpc>
                        <a:spcAft>
                          <a:spcPts val="800"/>
                        </a:spcAft>
                      </a:pPr>
                      <a:r>
                        <a:rPr lang="en-GB" sz="1200" dirty="0">
                          <a:effectLst/>
                        </a:rPr>
                        <a:t>      </a:t>
                      </a:r>
                      <a:r>
                        <a:rPr lang="en-GB" sz="1200" dirty="0" smtClean="0">
                          <a:effectLst/>
                        </a:rPr>
                        <a:t>uphold</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the law</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685800" indent="-228600">
                        <a:lnSpc>
                          <a:spcPct val="115000"/>
                        </a:lnSpc>
                        <a:spcAft>
                          <a:spcPts val="800"/>
                        </a:spcAft>
                      </a:pPr>
                      <a:r>
                        <a:rPr lang="en-GB" sz="1200" dirty="0">
                          <a:effectLst/>
                        </a:rPr>
                        <a:t>exercise</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goals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457200" indent="-228600">
                        <a:lnSpc>
                          <a:spcPct val="115000"/>
                        </a:lnSpc>
                        <a:spcAft>
                          <a:spcPts val="0"/>
                        </a:spcAft>
                      </a:pPr>
                      <a:r>
                        <a:rPr lang="en-GB" sz="1200">
                          <a:effectLst/>
                        </a:rPr>
                        <a:t>represent</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sovereignty</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457200" indent="-228600">
                        <a:lnSpc>
                          <a:spcPct val="115000"/>
                        </a:lnSpc>
                        <a:spcAft>
                          <a:spcPts val="0"/>
                        </a:spcAft>
                      </a:pPr>
                      <a:r>
                        <a:rPr lang="en-GB" sz="1200">
                          <a:effectLst/>
                        </a:rPr>
                        <a:t>define</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meetings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457200" indent="-228600">
                        <a:lnSpc>
                          <a:spcPct val="115000"/>
                        </a:lnSpc>
                        <a:spcAft>
                          <a:spcPts val="0"/>
                        </a:spcAft>
                      </a:pPr>
                      <a:r>
                        <a:rPr lang="en-GB" sz="1200">
                          <a:effectLst/>
                        </a:rPr>
                        <a:t>convene</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legislation</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457200" indent="-228600">
                        <a:lnSpc>
                          <a:spcPct val="115000"/>
                        </a:lnSpc>
                        <a:spcAft>
                          <a:spcPts val="0"/>
                        </a:spcAft>
                      </a:pPr>
                      <a:r>
                        <a:rPr lang="en-GB" sz="1200">
                          <a:effectLst/>
                        </a:rPr>
                        <a:t>propose</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citizens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457200" indent="-228600">
                        <a:lnSpc>
                          <a:spcPct val="115000"/>
                        </a:lnSpc>
                        <a:spcAft>
                          <a:spcPts val="0"/>
                        </a:spcAft>
                      </a:pPr>
                      <a:r>
                        <a:rPr lang="en-GB" sz="1200">
                          <a:effectLst/>
                        </a:rPr>
                        <a:t>implement</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dirty="0">
                          <a:effectLst/>
                        </a:rPr>
                        <a:t>priorities</a:t>
                      </a:r>
                      <a:endParaRPr lang="hr-H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bl>
          </a:graphicData>
        </a:graphic>
      </p:graphicFrame>
    </p:spTree>
    <p:extLst>
      <p:ext uri="{BB962C8B-B14F-4D97-AF65-F5344CB8AC3E}">
        <p14:creationId xmlns:p14="http://schemas.microsoft.com/office/powerpoint/2010/main" val="31626873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Complete the paragraph </a:t>
            </a:r>
            <a:r>
              <a:rPr lang="en-GB" b="1" i="1" dirty="0" smtClean="0"/>
              <a:t>with:</a:t>
            </a:r>
            <a:r>
              <a:rPr lang="hr-HR" b="1" i="1" dirty="0" err="1" smtClean="0"/>
              <a:t>supervision</a:t>
            </a:r>
            <a:r>
              <a:rPr lang="hr-HR" b="1" i="1" dirty="0" smtClean="0"/>
              <a:t>, </a:t>
            </a:r>
            <a:r>
              <a:rPr lang="hr-HR" b="1" i="1" dirty="0" err="1" smtClean="0"/>
              <a:t>legislation</a:t>
            </a:r>
            <a:r>
              <a:rPr lang="hr-HR" b="1" i="1" dirty="0" smtClean="0"/>
              <a:t>, </a:t>
            </a:r>
            <a:r>
              <a:rPr lang="hr-HR" b="1" i="1" dirty="0" err="1" smtClean="0"/>
              <a:t>budget</a:t>
            </a:r>
            <a:r>
              <a:rPr lang="hr-HR" b="1" i="1" dirty="0" smtClean="0"/>
              <a:t>, </a:t>
            </a:r>
            <a:r>
              <a:rPr lang="hr-HR" b="1" i="1" dirty="0" err="1" smtClean="0"/>
              <a:t>censure</a:t>
            </a:r>
            <a:r>
              <a:rPr lang="hr-HR" b="1" i="1" dirty="0" smtClean="0"/>
              <a:t>, </a:t>
            </a:r>
            <a:r>
              <a:rPr lang="hr-HR" b="1" i="1" dirty="0" err="1" smtClean="0"/>
              <a:t>Council</a:t>
            </a:r>
            <a:r>
              <a:rPr lang="hr-HR" b="1" i="1" dirty="0" smtClean="0"/>
              <a:t>, </a:t>
            </a:r>
            <a:r>
              <a:rPr lang="hr-HR" b="1" i="1" dirty="0" err="1" smtClean="0"/>
              <a:t>function</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principal ______________ of the European Parliament is to adopt, jointly with the ______________, draft ____________________ put forward by the Commission. Another function is control and approval of the EU ________________. Parliament also exercises democratic _________________ of the Commission, which includes the power to dismiss the Commissioners through a vote of censure.</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200083155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V Match the words with their synonyms:</a:t>
            </a:r>
            <a:r>
              <a:rPr lang="hr-HR" dirty="0"/>
              <a:t/>
            </a:r>
            <a:br>
              <a:rPr lang="hr-HR"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5063321"/>
              </p:ext>
            </p:extLst>
          </p:nvPr>
        </p:nvGraphicFramePr>
        <p:xfrm>
          <a:off x="681038" y="2336800"/>
          <a:ext cx="9613900" cy="2595880"/>
        </p:xfrm>
        <a:graphic>
          <a:graphicData uri="http://schemas.openxmlformats.org/drawingml/2006/table">
            <a:tbl>
              <a:tblPr firstRow="1" bandRow="1">
                <a:tableStyleId>{5C22544A-7EE6-4342-B048-85BDC9FD1C3A}</a:tableStyleId>
              </a:tblPr>
              <a:tblGrid>
                <a:gridCol w="4806950"/>
                <a:gridCol w="4806950"/>
              </a:tblGrid>
              <a:tr h="370840">
                <a:tc>
                  <a:txBody>
                    <a:bodyPr/>
                    <a:lstStyle/>
                    <a:p>
                      <a:endParaRPr lang="en-US" dirty="0"/>
                    </a:p>
                  </a:txBody>
                  <a:tcPr/>
                </a:tc>
                <a:tc>
                  <a:txBody>
                    <a:bodyPr/>
                    <a:lstStyle/>
                    <a:p>
                      <a:endParaRPr lang="en-US"/>
                    </a:p>
                  </a:txBody>
                  <a:tcPr/>
                </a:tc>
              </a:tr>
              <a:tr h="370840">
                <a:tc>
                  <a:txBody>
                    <a:bodyPr/>
                    <a:lstStyle/>
                    <a:p>
                      <a:r>
                        <a:rPr lang="hr-HR" dirty="0" err="1" smtClean="0"/>
                        <a:t>censure</a:t>
                      </a:r>
                      <a:endParaRPr lang="en-US" dirty="0"/>
                    </a:p>
                  </a:txBody>
                  <a:tcPr/>
                </a:tc>
                <a:tc>
                  <a:txBody>
                    <a:bodyPr/>
                    <a:lstStyle/>
                    <a:p>
                      <a:r>
                        <a:rPr lang="hr-HR" dirty="0" smtClean="0"/>
                        <a:t>International </a:t>
                      </a:r>
                      <a:r>
                        <a:rPr lang="hr-HR" dirty="0" err="1" smtClean="0"/>
                        <a:t>agreement</a:t>
                      </a:r>
                      <a:endParaRPr lang="en-US" dirty="0"/>
                    </a:p>
                  </a:txBody>
                  <a:tcPr/>
                </a:tc>
              </a:tr>
              <a:tr h="370840">
                <a:tc>
                  <a:txBody>
                    <a:bodyPr/>
                    <a:lstStyle/>
                    <a:p>
                      <a:r>
                        <a:rPr lang="hr-HR" dirty="0" err="1" smtClean="0"/>
                        <a:t>successive</a:t>
                      </a:r>
                      <a:endParaRPr lang="en-US" dirty="0"/>
                    </a:p>
                  </a:txBody>
                  <a:tcPr/>
                </a:tc>
                <a:tc>
                  <a:txBody>
                    <a:bodyPr/>
                    <a:lstStyle/>
                    <a:p>
                      <a:r>
                        <a:rPr lang="hr-HR" dirty="0" smtClean="0"/>
                        <a:t>General </a:t>
                      </a:r>
                      <a:r>
                        <a:rPr lang="hr-HR" dirty="0" err="1" smtClean="0"/>
                        <a:t>agreement</a:t>
                      </a:r>
                      <a:endParaRPr lang="en-US" dirty="0"/>
                    </a:p>
                  </a:txBody>
                  <a:tcPr/>
                </a:tc>
              </a:tr>
              <a:tr h="370840">
                <a:tc>
                  <a:txBody>
                    <a:bodyPr/>
                    <a:lstStyle/>
                    <a:p>
                      <a:r>
                        <a:rPr lang="hr-HR" dirty="0" err="1" smtClean="0"/>
                        <a:t>consensus</a:t>
                      </a:r>
                      <a:endParaRPr lang="en-US" dirty="0"/>
                    </a:p>
                  </a:txBody>
                  <a:tcPr/>
                </a:tc>
                <a:tc>
                  <a:txBody>
                    <a:bodyPr/>
                    <a:lstStyle/>
                    <a:p>
                      <a:r>
                        <a:rPr lang="hr-HR" dirty="0" smtClean="0"/>
                        <a:t>Severe </a:t>
                      </a:r>
                      <a:r>
                        <a:rPr lang="hr-HR" dirty="0" err="1" smtClean="0"/>
                        <a:t>criticism</a:t>
                      </a:r>
                      <a:endParaRPr lang="en-US" dirty="0"/>
                    </a:p>
                  </a:txBody>
                  <a:tcPr/>
                </a:tc>
              </a:tr>
              <a:tr h="370840">
                <a:tc>
                  <a:txBody>
                    <a:bodyPr/>
                    <a:lstStyle/>
                    <a:p>
                      <a:r>
                        <a:rPr lang="hr-HR" dirty="0" err="1" smtClean="0"/>
                        <a:t>impetus</a:t>
                      </a:r>
                      <a:endParaRPr lang="en-US" dirty="0"/>
                    </a:p>
                  </a:txBody>
                  <a:tcPr/>
                </a:tc>
                <a:tc>
                  <a:txBody>
                    <a:bodyPr/>
                    <a:lstStyle/>
                    <a:p>
                      <a:r>
                        <a:rPr lang="hr-HR" dirty="0" smtClean="0"/>
                        <a:t>Bad management</a:t>
                      </a:r>
                      <a:endParaRPr lang="en-US" dirty="0"/>
                    </a:p>
                  </a:txBody>
                  <a:tcPr/>
                </a:tc>
              </a:tr>
              <a:tr h="370840">
                <a:tc>
                  <a:txBody>
                    <a:bodyPr/>
                    <a:lstStyle/>
                    <a:p>
                      <a:r>
                        <a:rPr lang="hr-HR" dirty="0" err="1" smtClean="0"/>
                        <a:t>treaty</a:t>
                      </a:r>
                      <a:endParaRPr lang="en-US" dirty="0"/>
                    </a:p>
                  </a:txBody>
                  <a:tcPr/>
                </a:tc>
                <a:tc>
                  <a:txBody>
                    <a:bodyPr/>
                    <a:lstStyle/>
                    <a:p>
                      <a:r>
                        <a:rPr lang="hr-HR" dirty="0" err="1" smtClean="0"/>
                        <a:t>incentive</a:t>
                      </a:r>
                      <a:endParaRPr lang="en-US" dirty="0"/>
                    </a:p>
                  </a:txBody>
                  <a:tcPr/>
                </a:tc>
              </a:tr>
              <a:tr h="370840">
                <a:tc>
                  <a:txBody>
                    <a:bodyPr/>
                    <a:lstStyle/>
                    <a:p>
                      <a:r>
                        <a:rPr lang="hr-HR" dirty="0" err="1" smtClean="0"/>
                        <a:t>maladministration</a:t>
                      </a:r>
                      <a:endParaRPr lang="en-US" dirty="0"/>
                    </a:p>
                  </a:txBody>
                  <a:tcPr/>
                </a:tc>
                <a:tc>
                  <a:txBody>
                    <a:bodyPr/>
                    <a:lstStyle/>
                    <a:p>
                      <a:r>
                        <a:rPr lang="hr-HR" dirty="0" err="1" smtClean="0"/>
                        <a:t>following</a:t>
                      </a:r>
                      <a:endParaRPr lang="en-US" dirty="0"/>
                    </a:p>
                  </a:txBody>
                  <a:tcPr/>
                </a:tc>
              </a:tr>
            </a:tbl>
          </a:graphicData>
        </a:graphic>
      </p:graphicFrame>
    </p:spTree>
    <p:extLst>
      <p:ext uri="{BB962C8B-B14F-4D97-AF65-F5344CB8AC3E}">
        <p14:creationId xmlns:p14="http://schemas.microsoft.com/office/powerpoint/2010/main" val="213985077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 Match the institution with its tasks: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96811462"/>
              </p:ext>
            </p:extLst>
          </p:nvPr>
        </p:nvGraphicFramePr>
        <p:xfrm>
          <a:off x="2432266" y="2089404"/>
          <a:ext cx="6109970" cy="4768596"/>
        </p:xfrm>
        <a:graphic>
          <a:graphicData uri="http://schemas.openxmlformats.org/drawingml/2006/table">
            <a:tbl>
              <a:tblPr firstRow="1" firstCol="1" bandRow="1">
                <a:tableStyleId>{5C22544A-7EE6-4342-B048-85BDC9FD1C3A}</a:tableStyleId>
              </a:tblPr>
              <a:tblGrid>
                <a:gridCol w="3054985"/>
                <a:gridCol w="3054985"/>
              </a:tblGrid>
              <a:tr h="0">
                <a:tc>
                  <a:txBody>
                    <a:bodyPr/>
                    <a:lstStyle/>
                    <a:p>
                      <a:pPr marL="342900" lvl="0" indent="-342900">
                        <a:lnSpc>
                          <a:spcPct val="115000"/>
                        </a:lnSpc>
                        <a:spcAft>
                          <a:spcPts val="0"/>
                        </a:spcAft>
                        <a:buFont typeface="+mj-lt"/>
                        <a:buAutoNum type="arabicPeriod"/>
                      </a:pPr>
                      <a:r>
                        <a:rPr lang="en-GB" sz="1400" dirty="0">
                          <a:effectLst/>
                        </a:rPr>
                        <a:t>European Central Bank</a:t>
                      </a:r>
                      <a:endParaRPr lang="hr-H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15000"/>
                        </a:lnSpc>
                        <a:spcAft>
                          <a:spcPts val="0"/>
                        </a:spcAft>
                        <a:buFont typeface="+mj-lt"/>
                        <a:buAutoNum type="alphaLcPeriod"/>
                      </a:pPr>
                      <a:r>
                        <a:rPr lang="en-GB" sz="1400">
                          <a:effectLst/>
                        </a:rPr>
                        <a:t>to fund projects in the EU's poorer regions and help small and medium-sized businesses.</a:t>
                      </a:r>
                      <a:endParaRPr lang="hr-H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0">
                <a:tc>
                  <a:txBody>
                    <a:bodyPr/>
                    <a:lstStyle/>
                    <a:p>
                      <a:pPr marL="342900" lvl="0" indent="-342900">
                        <a:lnSpc>
                          <a:spcPct val="115000"/>
                        </a:lnSpc>
                        <a:spcAft>
                          <a:spcPts val="0"/>
                        </a:spcAft>
                        <a:buFont typeface="+mj-lt"/>
                        <a:buAutoNum type="arabicPeriod"/>
                      </a:pPr>
                      <a:r>
                        <a:rPr lang="en-GB" sz="1400" dirty="0">
                          <a:effectLst/>
                        </a:rPr>
                        <a:t>European Investment Bank</a:t>
                      </a:r>
                      <a:endParaRPr lang="hr-H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15000"/>
                        </a:lnSpc>
                        <a:spcAft>
                          <a:spcPts val="0"/>
                        </a:spcAft>
                        <a:buFont typeface="+mj-lt"/>
                        <a:buAutoNum type="alphaLcPeriod"/>
                      </a:pPr>
                      <a:r>
                        <a:rPr lang="en-GB" sz="1400">
                          <a:effectLst/>
                        </a:rPr>
                        <a:t>to represent employers, trade unions, civil society, and local &amp; regional government.</a:t>
                      </a:r>
                      <a:endParaRPr lang="hr-H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0">
                <a:tc>
                  <a:txBody>
                    <a:bodyPr/>
                    <a:lstStyle/>
                    <a:p>
                      <a:pPr marL="342900" lvl="0" indent="-342900">
                        <a:lnSpc>
                          <a:spcPct val="115000"/>
                        </a:lnSpc>
                        <a:spcAft>
                          <a:spcPts val="0"/>
                        </a:spcAft>
                        <a:buFont typeface="+mj-lt"/>
                        <a:buAutoNum type="arabicPeriod"/>
                      </a:pPr>
                      <a:r>
                        <a:rPr lang="en-GB" sz="1400" dirty="0">
                          <a:effectLst/>
                        </a:rPr>
                        <a:t>Court of Auditors</a:t>
                      </a:r>
                      <a:endParaRPr lang="hr-H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15000"/>
                        </a:lnSpc>
                        <a:spcAft>
                          <a:spcPts val="0"/>
                        </a:spcAft>
                        <a:buFont typeface="+mj-lt"/>
                        <a:buAutoNum type="alphaLcPeriod"/>
                      </a:pPr>
                      <a:r>
                        <a:rPr lang="en-GB" sz="1400">
                          <a:effectLst/>
                        </a:rPr>
                        <a:t>to run monetary policy for the eurozone and maintain the value of the euro.</a:t>
                      </a:r>
                      <a:endParaRPr lang="hr-H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0">
                <a:tc>
                  <a:txBody>
                    <a:bodyPr/>
                    <a:lstStyle/>
                    <a:p>
                      <a:pPr marL="342900" lvl="0" indent="-342900">
                        <a:lnSpc>
                          <a:spcPct val="115000"/>
                        </a:lnSpc>
                        <a:spcAft>
                          <a:spcPts val="0"/>
                        </a:spcAft>
                        <a:buFont typeface="+mj-lt"/>
                        <a:buAutoNum type="arabicPeriod"/>
                      </a:pPr>
                      <a:r>
                        <a:rPr lang="en-GB" sz="1400" dirty="0">
                          <a:effectLst/>
                        </a:rPr>
                        <a:t>European External Action Service</a:t>
                      </a:r>
                      <a:endParaRPr lang="hr-H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15000"/>
                        </a:lnSpc>
                        <a:spcAft>
                          <a:spcPts val="0"/>
                        </a:spcAft>
                        <a:buFont typeface="+mj-lt"/>
                        <a:buAutoNum type="alphaLcPeriod"/>
                      </a:pPr>
                      <a:r>
                        <a:rPr lang="en-GB" sz="1400" dirty="0">
                          <a:effectLst/>
                        </a:rPr>
                        <a:t>to investigate complaints about maladministration in EU institutions.</a:t>
                      </a:r>
                      <a:endParaRPr lang="hr-H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0">
                <a:tc>
                  <a:txBody>
                    <a:bodyPr/>
                    <a:lstStyle/>
                    <a:p>
                      <a:pPr marL="342900" lvl="0" indent="-342900">
                        <a:lnSpc>
                          <a:spcPct val="115000"/>
                        </a:lnSpc>
                        <a:spcAft>
                          <a:spcPts val="0"/>
                        </a:spcAft>
                        <a:buFont typeface="+mj-lt"/>
                        <a:buAutoNum type="arabicPeriod"/>
                      </a:pPr>
                      <a:r>
                        <a:rPr lang="en-GB" sz="1400">
                          <a:effectLst/>
                        </a:rPr>
                        <a:t>European Economic and Social Committee and Committee of the Regions</a:t>
                      </a:r>
                      <a:endParaRPr lang="hr-H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15000"/>
                        </a:lnSpc>
                        <a:spcAft>
                          <a:spcPts val="0"/>
                        </a:spcAft>
                        <a:buFont typeface="+mj-lt"/>
                        <a:buAutoNum type="alphaLcPeriod"/>
                      </a:pPr>
                      <a:r>
                        <a:rPr lang="en-GB" sz="1400" dirty="0">
                          <a:effectLst/>
                        </a:rPr>
                        <a:t>to run foreign and security policy service.</a:t>
                      </a:r>
                      <a:endParaRPr lang="hr-H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0">
                <a:tc>
                  <a:txBody>
                    <a:bodyPr/>
                    <a:lstStyle/>
                    <a:p>
                      <a:pPr marL="342900" lvl="0" indent="-342900">
                        <a:lnSpc>
                          <a:spcPct val="115000"/>
                        </a:lnSpc>
                        <a:spcAft>
                          <a:spcPts val="0"/>
                        </a:spcAft>
                        <a:buFont typeface="+mj-lt"/>
                        <a:buAutoNum type="arabicPeriod"/>
                      </a:pPr>
                      <a:r>
                        <a:rPr lang="en-GB" sz="1400">
                          <a:effectLst/>
                        </a:rPr>
                        <a:t>European Data Protection Supervisor</a:t>
                      </a:r>
                      <a:endParaRPr lang="hr-H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15000"/>
                        </a:lnSpc>
                        <a:spcAft>
                          <a:spcPts val="0"/>
                        </a:spcAft>
                        <a:buFont typeface="+mj-lt"/>
                        <a:buAutoNum type="alphaLcPeriod"/>
                      </a:pPr>
                      <a:r>
                        <a:rPr lang="en-GB" sz="1400" dirty="0">
                          <a:effectLst/>
                        </a:rPr>
                        <a:t>to check the EU budget is spent correctly.</a:t>
                      </a:r>
                      <a:endParaRPr lang="hr-H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0">
                <a:tc>
                  <a:txBody>
                    <a:bodyPr/>
                    <a:lstStyle/>
                    <a:p>
                      <a:pPr marL="342900" lvl="0" indent="-342900">
                        <a:lnSpc>
                          <a:spcPct val="115000"/>
                        </a:lnSpc>
                        <a:spcAft>
                          <a:spcPts val="0"/>
                        </a:spcAft>
                        <a:buFont typeface="+mj-lt"/>
                        <a:buAutoNum type="arabicPeriod"/>
                      </a:pPr>
                      <a:r>
                        <a:rPr lang="en-GB" sz="1400">
                          <a:effectLst/>
                        </a:rPr>
                        <a:t>European Ombudsman</a:t>
                      </a:r>
                      <a:endParaRPr lang="hr-H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15000"/>
                        </a:lnSpc>
                        <a:spcAft>
                          <a:spcPts val="800"/>
                        </a:spcAft>
                        <a:buFont typeface="+mj-lt"/>
                        <a:buAutoNum type="alphaLcPeriod"/>
                      </a:pPr>
                      <a:r>
                        <a:rPr lang="en-GB" sz="1400" dirty="0">
                          <a:effectLst/>
                        </a:rPr>
                        <a:t>to ensure that EU institutions and bodies respect the citizens’ right to privacy.</a:t>
                      </a:r>
                      <a:endParaRPr lang="hr-H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8189875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RESEARCH</a:t>
            </a:r>
            <a:r>
              <a:rPr lang="hr-HR" dirty="0"/>
              <a:t/>
            </a:r>
            <a:br>
              <a:rPr lang="hr-HR" dirty="0"/>
            </a:br>
            <a:endParaRPr lang="en-US" dirty="0"/>
          </a:p>
        </p:txBody>
      </p:sp>
      <p:sp>
        <p:nvSpPr>
          <p:cNvPr id="3" name="Content Placeholder 2"/>
          <p:cNvSpPr>
            <a:spLocks noGrp="1"/>
          </p:cNvSpPr>
          <p:nvPr>
            <p:ph idx="1"/>
          </p:nvPr>
        </p:nvSpPr>
        <p:spPr/>
        <p:txBody>
          <a:bodyPr/>
          <a:lstStyle/>
          <a:p>
            <a:r>
              <a:rPr lang="en-GB" smtClean="0"/>
              <a:t>Find </a:t>
            </a:r>
            <a:r>
              <a:rPr lang="en-GB" dirty="0"/>
              <a:t>out more about the activities and tasks of the European Central Bank, the Court of Auditors or the European Ombudsman.</a:t>
            </a:r>
            <a:endParaRPr lang="hr-HR" dirty="0"/>
          </a:p>
          <a:p>
            <a:endParaRPr lang="en-US" dirty="0"/>
          </a:p>
        </p:txBody>
      </p:sp>
    </p:spTree>
    <p:extLst>
      <p:ext uri="{BB962C8B-B14F-4D97-AF65-F5344CB8AC3E}">
        <p14:creationId xmlns:p14="http://schemas.microsoft.com/office/powerpoint/2010/main" val="6209112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European </a:t>
            </a:r>
            <a:r>
              <a:rPr lang="hr-HR" dirty="0" err="1" smtClean="0"/>
              <a:t>Communities</a:t>
            </a:r>
            <a:r>
              <a:rPr lang="hr-HR" dirty="0" smtClean="0"/>
              <a:t>: European </a:t>
            </a:r>
            <a:r>
              <a:rPr lang="hr-HR" dirty="0" err="1" smtClean="0"/>
              <a:t>Economic</a:t>
            </a:r>
            <a:r>
              <a:rPr lang="hr-HR" dirty="0" smtClean="0"/>
              <a:t> </a:t>
            </a:r>
            <a:r>
              <a:rPr lang="hr-HR" dirty="0" err="1" smtClean="0"/>
              <a:t>Community</a:t>
            </a:r>
            <a:endParaRPr lang="en-US" dirty="0"/>
          </a:p>
        </p:txBody>
      </p:sp>
      <p:sp>
        <p:nvSpPr>
          <p:cNvPr id="3" name="Content Placeholder 2"/>
          <p:cNvSpPr>
            <a:spLocks noGrp="1"/>
          </p:cNvSpPr>
          <p:nvPr>
            <p:ph idx="1"/>
          </p:nvPr>
        </p:nvSpPr>
        <p:spPr/>
        <p:txBody>
          <a:bodyPr>
            <a:normAutofit/>
          </a:bodyPr>
          <a:lstStyle/>
          <a:p>
            <a:pPr marL="0" indent="0">
              <a:buNone/>
            </a:pPr>
            <a:r>
              <a:rPr lang="en-GB" dirty="0" smtClean="0"/>
              <a:t>1957</a:t>
            </a:r>
            <a:r>
              <a:rPr lang="hr-HR" dirty="0" smtClean="0"/>
              <a:t> </a:t>
            </a:r>
            <a:r>
              <a:rPr lang="en-GB" b="1" dirty="0" smtClean="0"/>
              <a:t>Treaty </a:t>
            </a:r>
            <a:r>
              <a:rPr lang="en-GB" b="1" dirty="0"/>
              <a:t>of </a:t>
            </a:r>
            <a:r>
              <a:rPr lang="en-GB" b="1" dirty="0" smtClean="0"/>
              <a:t>Rome</a:t>
            </a:r>
            <a:r>
              <a:rPr lang="hr-HR" dirty="0" smtClean="0"/>
              <a:t>, </a:t>
            </a:r>
            <a:r>
              <a:rPr lang="hr-HR" dirty="0" err="1" smtClean="0"/>
              <a:t>or</a:t>
            </a:r>
            <a:r>
              <a:rPr lang="hr-HR" dirty="0" smtClean="0"/>
              <a:t> </a:t>
            </a:r>
            <a:r>
              <a:rPr lang="hr-HR" dirty="0" err="1" smtClean="0"/>
              <a:t>the</a:t>
            </a:r>
            <a:r>
              <a:rPr lang="hr-HR" dirty="0" smtClean="0"/>
              <a:t> </a:t>
            </a:r>
            <a:r>
              <a:rPr lang="en-US" b="1" dirty="0" smtClean="0"/>
              <a:t>Treaty </a:t>
            </a:r>
            <a:r>
              <a:rPr lang="en-US" b="1" dirty="0"/>
              <a:t>Establishing the European Economic Community</a:t>
            </a:r>
            <a:r>
              <a:rPr lang="hr-HR" dirty="0" smtClean="0"/>
              <a:t> </a:t>
            </a:r>
            <a:r>
              <a:rPr lang="en-GB" dirty="0" smtClean="0"/>
              <a:t> </a:t>
            </a:r>
            <a:endParaRPr lang="hr-HR" dirty="0" smtClean="0"/>
          </a:p>
          <a:p>
            <a:pPr marL="0" indent="0">
              <a:buNone/>
            </a:pPr>
            <a:r>
              <a:rPr lang="hr-HR" dirty="0" err="1" smtClean="0"/>
              <a:t>It</a:t>
            </a:r>
            <a:r>
              <a:rPr lang="en-US" dirty="0" smtClean="0"/>
              <a:t> </a:t>
            </a:r>
            <a:r>
              <a:rPr lang="en-US" dirty="0"/>
              <a:t>proposed the progressive reduction </a:t>
            </a:r>
            <a:r>
              <a:rPr lang="en-US" dirty="0" smtClean="0"/>
              <a:t>of</a:t>
            </a:r>
            <a:r>
              <a:rPr lang="hr-HR" dirty="0" smtClean="0"/>
              <a:t> </a:t>
            </a:r>
            <a:r>
              <a:rPr lang="hr-HR" dirty="0" err="1" smtClean="0"/>
              <a:t>customs</a:t>
            </a:r>
            <a:r>
              <a:rPr lang="hr-HR" dirty="0" smtClean="0"/>
              <a:t> </a:t>
            </a:r>
            <a:r>
              <a:rPr lang="hr-HR" dirty="0" err="1" smtClean="0"/>
              <a:t>duties</a:t>
            </a:r>
            <a:r>
              <a:rPr lang="en-US" dirty="0" smtClean="0"/>
              <a:t> </a:t>
            </a:r>
            <a:r>
              <a:rPr lang="en-US" dirty="0"/>
              <a:t>and the establishment of a customs union. </a:t>
            </a:r>
            <a:endParaRPr lang="hr-HR" dirty="0" smtClean="0"/>
          </a:p>
          <a:p>
            <a:pPr marL="0" indent="0">
              <a:buNone/>
            </a:pPr>
            <a:r>
              <a:rPr lang="en-US" dirty="0" smtClean="0"/>
              <a:t>It </a:t>
            </a:r>
            <a:r>
              <a:rPr lang="en-US" dirty="0"/>
              <a:t>proposed to create a single market for goods, </a:t>
            </a:r>
            <a:r>
              <a:rPr lang="en-US" dirty="0" err="1"/>
              <a:t>labour</a:t>
            </a:r>
            <a:r>
              <a:rPr lang="en-US" dirty="0"/>
              <a:t>, services, and capital across the EEC's member states. </a:t>
            </a:r>
            <a:endParaRPr lang="hr-HR" dirty="0" smtClean="0"/>
          </a:p>
          <a:p>
            <a:pPr marL="0" indent="0">
              <a:buNone/>
            </a:pPr>
            <a:r>
              <a:rPr lang="en-US" dirty="0" smtClean="0"/>
              <a:t>It </a:t>
            </a:r>
            <a:r>
              <a:rPr lang="en-US" dirty="0"/>
              <a:t>also proposed the creation of a </a:t>
            </a:r>
            <a:r>
              <a:rPr lang="en-US" b="1" dirty="0"/>
              <a:t>Common Agriculture Policy</a:t>
            </a:r>
            <a:r>
              <a:rPr lang="en-US" dirty="0"/>
              <a:t>, a </a:t>
            </a:r>
            <a:r>
              <a:rPr lang="en-US" b="1" dirty="0"/>
              <a:t>Common Transport Policy </a:t>
            </a:r>
            <a:r>
              <a:rPr lang="en-US" dirty="0"/>
              <a:t>and a </a:t>
            </a:r>
            <a:r>
              <a:rPr lang="en-US" b="1" dirty="0"/>
              <a:t>European Social Fund</a:t>
            </a:r>
            <a:r>
              <a:rPr lang="en-US" dirty="0"/>
              <a:t>, and established the </a:t>
            </a:r>
            <a:r>
              <a:rPr lang="en-US" b="1" dirty="0"/>
              <a:t>European Commission. </a:t>
            </a:r>
            <a:endParaRPr lang="hr-HR" b="1" dirty="0"/>
          </a:p>
          <a:p>
            <a:endParaRPr lang="en-US" b="1" dirty="0"/>
          </a:p>
        </p:txBody>
      </p:sp>
    </p:spTree>
    <p:extLst>
      <p:ext uri="{BB962C8B-B14F-4D97-AF65-F5344CB8AC3E}">
        <p14:creationId xmlns:p14="http://schemas.microsoft.com/office/powerpoint/2010/main" val="1283038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European </a:t>
            </a:r>
            <a:r>
              <a:rPr lang="hr-HR" dirty="0" err="1" smtClean="0"/>
              <a:t>Communities</a:t>
            </a:r>
            <a:r>
              <a:rPr lang="hr-HR" dirty="0" smtClean="0"/>
              <a:t>: Euratom</a:t>
            </a:r>
            <a:endParaRPr lang="en-US" dirty="0"/>
          </a:p>
        </p:txBody>
      </p:sp>
      <p:sp>
        <p:nvSpPr>
          <p:cNvPr id="3" name="Content Placeholder 2"/>
          <p:cNvSpPr>
            <a:spLocks noGrp="1"/>
          </p:cNvSpPr>
          <p:nvPr>
            <p:ph idx="1"/>
          </p:nvPr>
        </p:nvSpPr>
        <p:spPr/>
        <p:txBody>
          <a:bodyPr/>
          <a:lstStyle/>
          <a:p>
            <a:r>
              <a:rPr lang="en-US" b="1" dirty="0"/>
              <a:t>The Treaty Establishing the European Atomic Energy Community</a:t>
            </a:r>
            <a:r>
              <a:rPr lang="en-US" dirty="0"/>
              <a:t>, for the purpose of developing peaceful applications of atomic energy, was signed by the same countries on the same </a:t>
            </a:r>
            <a:r>
              <a:rPr lang="en-US" dirty="0" smtClean="0"/>
              <a:t>day, </a:t>
            </a:r>
            <a:r>
              <a:rPr lang="en-US" dirty="0"/>
              <a:t>and therefore the two treaties together are often called the Treaties of Rome. </a:t>
            </a:r>
          </a:p>
        </p:txBody>
      </p:sp>
    </p:spTree>
    <p:extLst>
      <p:ext uri="{BB962C8B-B14F-4D97-AF65-F5344CB8AC3E}">
        <p14:creationId xmlns:p14="http://schemas.microsoft.com/office/powerpoint/2010/main" val="248491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European </a:t>
            </a:r>
            <a:r>
              <a:rPr lang="hr-HR" dirty="0" err="1" smtClean="0"/>
              <a:t>Communities</a:t>
            </a:r>
            <a:r>
              <a:rPr lang="hr-HR" dirty="0" smtClean="0"/>
              <a:t>: Euratom</a:t>
            </a:r>
            <a:endParaRPr lang="en-US" dirty="0"/>
          </a:p>
        </p:txBody>
      </p:sp>
      <p:sp>
        <p:nvSpPr>
          <p:cNvPr id="3" name="Content Placeholder 2"/>
          <p:cNvSpPr>
            <a:spLocks noGrp="1"/>
          </p:cNvSpPr>
          <p:nvPr>
            <p:ph idx="1"/>
          </p:nvPr>
        </p:nvSpPr>
        <p:spPr/>
        <p:txBody>
          <a:bodyPr>
            <a:normAutofit/>
          </a:bodyPr>
          <a:lstStyle/>
          <a:p>
            <a:pPr marL="0" indent="0">
              <a:buNone/>
            </a:pPr>
            <a:r>
              <a:rPr lang="en-GB" dirty="0"/>
              <a:t>1957 the </a:t>
            </a:r>
            <a:r>
              <a:rPr lang="en-GB" b="1" dirty="0"/>
              <a:t>European Atomic Energy Community (</a:t>
            </a:r>
            <a:r>
              <a:rPr lang="en-GB" b="1" dirty="0" err="1"/>
              <a:t>Euratom</a:t>
            </a:r>
            <a:r>
              <a:rPr lang="en-GB" b="1" dirty="0"/>
              <a:t>)</a:t>
            </a:r>
            <a:r>
              <a:rPr lang="en-GB" dirty="0"/>
              <a:t> was established by the</a:t>
            </a:r>
            <a:r>
              <a:rPr lang="hr-HR" dirty="0"/>
              <a:t> Euratom </a:t>
            </a:r>
            <a:r>
              <a:rPr lang="hr-HR" dirty="0" err="1"/>
              <a:t>Treaty</a:t>
            </a:r>
            <a:r>
              <a:rPr lang="en-GB" dirty="0"/>
              <a:t>. </a:t>
            </a:r>
            <a:endParaRPr lang="hr-HR" dirty="0"/>
          </a:p>
          <a:p>
            <a:pPr marL="0" indent="0">
              <a:buNone/>
            </a:pPr>
            <a:r>
              <a:rPr lang="en-GB" dirty="0"/>
              <a:t>Although all other European </a:t>
            </a:r>
            <a:r>
              <a:rPr lang="en-GB" dirty="0" err="1"/>
              <a:t>postwar</a:t>
            </a:r>
            <a:r>
              <a:rPr lang="en-GB" dirty="0"/>
              <a:t> communities merged into the </a:t>
            </a:r>
            <a:r>
              <a:rPr lang="en-GB" b="1" dirty="0"/>
              <a:t>European Economic Community (EEC)</a:t>
            </a:r>
            <a:r>
              <a:rPr lang="en-GB" dirty="0"/>
              <a:t> and then the </a:t>
            </a:r>
            <a:r>
              <a:rPr lang="en-GB" b="1" dirty="0"/>
              <a:t>European Union (EU),</a:t>
            </a:r>
            <a:r>
              <a:rPr lang="en-GB" dirty="0"/>
              <a:t> </a:t>
            </a:r>
            <a:r>
              <a:rPr lang="en-GB" dirty="0" err="1"/>
              <a:t>Euratom</a:t>
            </a:r>
            <a:r>
              <a:rPr lang="en-GB" dirty="0"/>
              <a:t> has maintained its legally distinct nature</a:t>
            </a:r>
            <a:r>
              <a:rPr lang="en-GB" dirty="0" smtClean="0"/>
              <a:t>.</a:t>
            </a:r>
            <a:endParaRPr lang="hr-HR" dirty="0" smtClean="0"/>
          </a:p>
          <a:p>
            <a:pPr marL="0" indent="0">
              <a:buNone/>
            </a:pPr>
            <a:r>
              <a:rPr lang="en-US" dirty="0" smtClean="0"/>
              <a:t>It </a:t>
            </a:r>
            <a:r>
              <a:rPr lang="en-US" dirty="0"/>
              <a:t>has the same membership, and is governed by many of the EU's institutions but is the only remaining community organization that is independent from the European Union and therefore outside the regulatory control of the European Parliament</a:t>
            </a:r>
            <a:endParaRPr lang="hr-HR" dirty="0"/>
          </a:p>
          <a:p>
            <a:endParaRPr lang="en-US" dirty="0"/>
          </a:p>
        </p:txBody>
      </p:sp>
    </p:spTree>
    <p:extLst>
      <p:ext uri="{BB962C8B-B14F-4D97-AF65-F5344CB8AC3E}">
        <p14:creationId xmlns:p14="http://schemas.microsoft.com/office/powerpoint/2010/main" val="1695029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first enlargements</a:t>
            </a:r>
            <a:r>
              <a:rPr lang="hr-HR" dirty="0"/>
              <a:t/>
            </a:r>
            <a:br>
              <a:rPr lang="hr-HR" dirty="0"/>
            </a:br>
            <a:endParaRPr lang="en-US" dirty="0"/>
          </a:p>
        </p:txBody>
      </p:sp>
      <p:sp>
        <p:nvSpPr>
          <p:cNvPr id="3" name="Content Placeholder 2"/>
          <p:cNvSpPr>
            <a:spLocks noGrp="1"/>
          </p:cNvSpPr>
          <p:nvPr>
            <p:ph idx="1"/>
          </p:nvPr>
        </p:nvSpPr>
        <p:spPr/>
        <p:txBody>
          <a:bodyPr/>
          <a:lstStyle/>
          <a:p>
            <a:r>
              <a:rPr lang="hr-HR" dirty="0" smtClean="0"/>
              <a:t>1973 </a:t>
            </a:r>
            <a:r>
              <a:rPr lang="en-GB" dirty="0" smtClean="0"/>
              <a:t>Denmark</a:t>
            </a:r>
            <a:r>
              <a:rPr lang="en-GB" dirty="0"/>
              <a:t>, Ireland and the United Kingdom joined the European </a:t>
            </a:r>
            <a:r>
              <a:rPr lang="hr-HR" dirty="0" err="1" smtClean="0"/>
              <a:t>Communities</a:t>
            </a:r>
            <a:endParaRPr lang="hr-HR" dirty="0" smtClean="0"/>
          </a:p>
          <a:p>
            <a:r>
              <a:rPr lang="en-GB" dirty="0" smtClean="0"/>
              <a:t>The </a:t>
            </a:r>
            <a:r>
              <a:rPr lang="en-GB" dirty="0"/>
              <a:t>European Parliament increased its influence in EU affairs and in 1979 all citizens could, for the first time, elect their members directly. </a:t>
            </a:r>
            <a:endParaRPr lang="hr-HR" dirty="0"/>
          </a:p>
          <a:p>
            <a:r>
              <a:rPr lang="en-GB" dirty="0"/>
              <a:t>In 1981, Greece became the 10th member of the EU, and Spain and Portugal followed five years later.</a:t>
            </a:r>
            <a:endParaRPr lang="hr-HR" dirty="0"/>
          </a:p>
          <a:p>
            <a:endParaRPr lang="en-US" dirty="0"/>
          </a:p>
        </p:txBody>
      </p:sp>
    </p:spTree>
    <p:extLst>
      <p:ext uri="{BB962C8B-B14F-4D97-AF65-F5344CB8AC3E}">
        <p14:creationId xmlns:p14="http://schemas.microsoft.com/office/powerpoint/2010/main" val="1812975355"/>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Berlin</Template>
  <TotalTime>976</TotalTime>
  <Words>3451</Words>
  <Application>Microsoft Office PowerPoint</Application>
  <PresentationFormat>Widescreen</PresentationFormat>
  <Paragraphs>336</Paragraphs>
  <Slides>54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54</vt:i4>
      </vt:variant>
    </vt:vector>
  </HeadingPairs>
  <TitlesOfParts>
    <vt:vector size="59" baseType="lpstr">
      <vt:lpstr>Arial</vt:lpstr>
      <vt:lpstr>Calibri</vt:lpstr>
      <vt:lpstr>Times New Roman</vt:lpstr>
      <vt:lpstr>Trebuchet MS</vt:lpstr>
      <vt:lpstr>Berlin</vt:lpstr>
      <vt:lpstr>European Integration and Institutions</vt:lpstr>
      <vt:lpstr>The European Communities </vt:lpstr>
      <vt:lpstr>From the Schuman Declaration (9 May 1950)</vt:lpstr>
      <vt:lpstr>From the Schuman Declaration (9 May 1950)</vt:lpstr>
      <vt:lpstr>Historical background</vt:lpstr>
      <vt:lpstr>The European Communities: European Economic Community</vt:lpstr>
      <vt:lpstr>European Communities: Euratom</vt:lpstr>
      <vt:lpstr>European Communities: Euratom</vt:lpstr>
      <vt:lpstr>The first enlargements </vt:lpstr>
      <vt:lpstr>The Single European Act </vt:lpstr>
      <vt:lpstr>Common market- Single market - Internal market</vt:lpstr>
      <vt:lpstr>The changing face of Europe –  the fall of the Berlin Wall </vt:lpstr>
      <vt:lpstr>The Treaty of Maastricht </vt:lpstr>
      <vt:lpstr>The Treaty of Maastricht</vt:lpstr>
      <vt:lpstr>Pillar structure</vt:lpstr>
      <vt:lpstr>Further enlargements and the Schengen agreements </vt:lpstr>
      <vt:lpstr>Euro  </vt:lpstr>
      <vt:lpstr>Treaty of Amsterdam (1997)</vt:lpstr>
      <vt:lpstr>Treaty of Nice (2001)</vt:lpstr>
      <vt:lpstr>Further expansion </vt:lpstr>
      <vt:lpstr>The Treaty of Lisbon (2009) </vt:lpstr>
      <vt:lpstr>The Treaty of Lisbon</vt:lpstr>
      <vt:lpstr>Summary: the Treaties</vt:lpstr>
      <vt:lpstr>Summary: Enlargements</vt:lpstr>
      <vt:lpstr>II Read the text carefully and answer the following questions: </vt:lpstr>
      <vt:lpstr>Supply the appropriate legal terms</vt:lpstr>
      <vt:lpstr>III Complete the table with the information from the text: </vt:lpstr>
      <vt:lpstr>Complete the phrases with  the following verbs. Multiple  matches are possible: address,  secure, ratify, elect, sign, join, sort out, open, establish, bring</vt:lpstr>
      <vt:lpstr>V Match the following words: </vt:lpstr>
      <vt:lpstr>VI Fill in the blanks with the appropriate words:external, efficient, modern, general, specific, global </vt:lpstr>
      <vt:lpstr>Institutions of the European Union </vt:lpstr>
      <vt:lpstr>Introduction </vt:lpstr>
      <vt:lpstr>Main institutions</vt:lpstr>
      <vt:lpstr>European Parliament </vt:lpstr>
      <vt:lpstr>European Parliament</vt:lpstr>
      <vt:lpstr>Council of the European Union </vt:lpstr>
      <vt:lpstr>European Council </vt:lpstr>
      <vt:lpstr>European Commission  </vt:lpstr>
      <vt:lpstr>European Commission</vt:lpstr>
      <vt:lpstr>The Court of Justice of the European Union </vt:lpstr>
      <vt:lpstr>Other institutions and bodies </vt:lpstr>
      <vt:lpstr>Other institutions and bodies</vt:lpstr>
      <vt:lpstr>Summary</vt:lpstr>
      <vt:lpstr>Find the terms matching the following definitions:</vt:lpstr>
      <vt:lpstr>Find the terms matching the following definitions:</vt:lpstr>
      <vt:lpstr>Find the terms matching the following definitions:</vt:lpstr>
      <vt:lpstr>Find the terms matching the following definitions:</vt:lpstr>
      <vt:lpstr>Find the terms matching the following definitions:</vt:lpstr>
      <vt:lpstr>Decide whether the following statements are true (T) or false (F).  </vt:lpstr>
      <vt:lpstr>III Match the verbs in the left column with the nouns in the right column: </vt:lpstr>
      <vt:lpstr>Complete the paragraph with:supervision, legislation, budget, censure, Council, function </vt:lpstr>
      <vt:lpstr>V Match the words with their synonyms: </vt:lpstr>
      <vt:lpstr>I Match the institution with its tasks:</vt:lpstr>
      <vt:lpstr>RESEARCH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European Integrations</dc:title>
  <dc:creator>Lelija Socanac</dc:creator>
  <cp:lastModifiedBy>Lelija Socanac</cp:lastModifiedBy>
  <cp:revision>41</cp:revision>
  <dcterms:created xsi:type="dcterms:W3CDTF">2019-02-06T21:37:38Z</dcterms:created>
  <dcterms:modified xsi:type="dcterms:W3CDTF">2019-03-03T22:51:32Z</dcterms:modified>
</cp:coreProperties>
</file>