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7" r:id="rId3"/>
    <p:sldId id="271" r:id="rId4"/>
    <p:sldId id="258" r:id="rId5"/>
    <p:sldId id="270" r:id="rId6"/>
    <p:sldId id="272" r:id="rId7"/>
    <p:sldId id="273" r:id="rId8"/>
    <p:sldId id="267" r:id="rId9"/>
    <p:sldId id="268" r:id="rId10"/>
    <p:sldId id="269" r:id="rId11"/>
    <p:sldId id="274" r:id="rId12"/>
    <p:sldId id="275" r:id="rId13"/>
    <p:sldId id="276" r:id="rId14"/>
    <p:sldId id="277" r:id="rId15"/>
    <p:sldId id="278" r:id="rId16"/>
    <p:sldId id="279" r:id="rId17"/>
    <p:sldId id="281" r:id="rId18"/>
    <p:sldId id="280" r:id="rId19"/>
    <p:sldId id="282" r:id="rId20"/>
    <p:sldId id="283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4"/>
          <p:cNvSpPr/>
          <p:nvPr/>
        </p:nvSpPr>
        <p:spPr>
          <a:xfrm>
            <a:off x="4763" y="0"/>
            <a:ext cx="9139237" cy="4572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 flipV="1">
            <a:off x="6289675" y="526415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/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49D7DEC-311D-4908-85B2-072F10730A5F}" type="datetimeFigureOut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8CF4F-2A56-4BFD-9507-AB0EB371C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0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B8A36-3D32-47D6-9742-5CE4C54CED5E}" type="datetimeFigureOut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6D624-9D23-460D-97E8-67AB10E6B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1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rot="5400000" flipV="1">
            <a:off x="7543800" y="173038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85D0D-9A8D-4BC0-B72E-13FD619542D1}" type="datetimeFigureOut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F64A1-ED23-41C4-8729-B039E3963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9DA94-3051-4576-AB11-C5E9DA27304C}" type="datetimeFigureOut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D725-4737-4F0A-BDB6-B27152C886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20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4"/>
          <p:cNvSpPr/>
          <p:nvPr/>
        </p:nvSpPr>
        <p:spPr>
          <a:xfrm>
            <a:off x="4763" y="0"/>
            <a:ext cx="9139237" cy="4572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 flipV="1">
            <a:off x="6289675" y="526415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/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A3889-BBBF-4D4E-A9C2-515D08EEDBBA}" type="datetimeFigureOut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001BF-7582-4D48-95F7-B5C3D7E4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16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798FD-2A07-49CB-8263-28856BDD4C67}" type="datetimeFigureOut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539-3099-4D18-8C04-FC2D48398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4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49C25-90F9-4156-A9D6-046701E11E4F}" type="datetimeFigureOut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D8B23-B3CE-4C8C-8107-2EE0E842D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D67E3-4224-4166-918C-55AE564AFFB2}" type="datetimeFigureOut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A4BA5-1CAB-4FFB-A885-ADDBFF40D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2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BA9A4-5096-4997-8C79-6D890DABC48E}" type="datetimeFigureOut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BBFB1-6536-4E92-9AC2-55D506FB6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61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EAB5A-6A6D-4849-B4F3-77BA9C189599}" type="datetimeFigureOut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25A6D-47F0-41A7-9871-AF82692D9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7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6289675" y="526415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/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F1326-39E9-404C-B19C-3E7CA1538819}" type="datetimeFigureOut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47594-19DA-4590-8ED1-68E904F18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350" y="585788"/>
            <a:ext cx="7289800" cy="14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8350" y="2286000"/>
            <a:ext cx="7289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350" y="6470650"/>
            <a:ext cx="1616075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C58D85B-274D-4E5F-A4E4-285BB95498F5}" type="datetimeFigureOut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650"/>
            <a:ext cx="442595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650"/>
            <a:ext cx="73025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8538728C-C884-4EDD-A047-0321D9030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7088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8" r:id="rId2"/>
    <p:sldLayoutId id="2147483835" r:id="rId3"/>
    <p:sldLayoutId id="2147483829" r:id="rId4"/>
    <p:sldLayoutId id="2147483830" r:id="rId5"/>
    <p:sldLayoutId id="2147483831" r:id="rId6"/>
    <p:sldLayoutId id="2147483836" r:id="rId7"/>
    <p:sldLayoutId id="2147483832" r:id="rId8"/>
    <p:sldLayoutId id="2147483837" r:id="rId9"/>
    <p:sldLayoutId id="2147483833" r:id="rId10"/>
    <p:sldLayoutId id="2147483838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kern="1200" cap="all" spc="100">
          <a:solidFill>
            <a:srgbClr val="0D0D0D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-1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-1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-1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-1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-1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-1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-1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-18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-18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13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3725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6288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42900" y="4959350"/>
            <a:ext cx="5829300" cy="14636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Forms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of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business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organizations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457950" y="4959350"/>
            <a:ext cx="2400300" cy="14636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April 1, 2015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Limited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liability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partnership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- a UK LLP is </a:t>
            </a:r>
            <a:r>
              <a:rPr lang="hr-HR" altLang="sr-Latn-RS" b="1" smtClean="0"/>
              <a:t>a corporate body (</a:t>
            </a:r>
            <a:r>
              <a:rPr lang="en-US" altLang="sr-Latn-RS" smtClean="0"/>
              <a:t>it has a continuing legal existence independent of its members</a:t>
            </a:r>
            <a:r>
              <a:rPr lang="hr-HR" altLang="sr-Latn-RS" smtClean="0"/>
              <a:t>)</a:t>
            </a:r>
            <a:endParaRPr lang="hr-HR" altLang="sr-Latn-RS" b="1" smtClean="0"/>
          </a:p>
          <a:p>
            <a:pPr eaLnBrk="1" hangingPunct="1"/>
            <a:r>
              <a:rPr lang="hr-HR" altLang="sr-Latn-RS" smtClean="0"/>
              <a:t>- all partners are limited partners – personally liable only to the extent of their investment</a:t>
            </a:r>
          </a:p>
          <a:p>
            <a:pPr eaLnBrk="1" hangingPunct="1"/>
            <a:r>
              <a:rPr lang="hr-HR" altLang="sr-Latn-RS" smtClean="0"/>
              <a:t>- all partners have joint liability, but no several liablity</a:t>
            </a:r>
          </a:p>
          <a:p>
            <a:pPr eaLnBrk="1" hangingPunct="1"/>
            <a:r>
              <a:rPr lang="hr-HR" altLang="sr-Latn-RS" smtClean="0"/>
              <a:t>- LLP pays no company tax, profit is distributed to partners and they pay income tax as self-employed individuals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Advantages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disadvantages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partners</a:t>
            </a:r>
            <a:r>
              <a:rPr lang="hr-HR" dirty="0" smtClean="0"/>
              <a:t> </a:t>
            </a:r>
            <a:r>
              <a:rPr lang="hr-HR" dirty="0" err="1" smtClean="0"/>
              <a:t>share</a:t>
            </a:r>
            <a:r>
              <a:rPr lang="hr-HR" dirty="0" smtClean="0"/>
              <a:t> </a:t>
            </a:r>
            <a:r>
              <a:rPr lang="hr-HR" dirty="0" err="1" smtClean="0"/>
              <a:t>profits</a:t>
            </a:r>
            <a:r>
              <a:rPr lang="hr-HR" dirty="0" smtClean="0"/>
              <a:t>, </a:t>
            </a:r>
            <a:r>
              <a:rPr lang="hr-HR" dirty="0" err="1" smtClean="0"/>
              <a:t>liabilities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decision</a:t>
            </a:r>
            <a:r>
              <a:rPr lang="hr-HR" dirty="0" smtClean="0"/>
              <a:t> </a:t>
            </a:r>
            <a:r>
              <a:rPr lang="hr-HR" dirty="0" err="1" smtClean="0"/>
              <a:t>making</a:t>
            </a:r>
            <a:endParaRPr lang="hr-HR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b="1" dirty="0" smtClean="0"/>
              <a:t>1. </a:t>
            </a:r>
            <a:r>
              <a:rPr lang="hr-HR" b="1" dirty="0" err="1" smtClean="0"/>
              <a:t>advantages</a:t>
            </a:r>
            <a:endParaRPr lang="hr-HR" b="1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more </a:t>
            </a:r>
            <a:r>
              <a:rPr lang="hr-HR" dirty="0" err="1" smtClean="0"/>
              <a:t>partners</a:t>
            </a:r>
            <a:r>
              <a:rPr lang="hr-HR" dirty="0" smtClean="0"/>
              <a:t>, more </a:t>
            </a:r>
            <a:r>
              <a:rPr lang="hr-HR" dirty="0" err="1" smtClean="0"/>
              <a:t>capital</a:t>
            </a:r>
            <a:endParaRPr lang="hr-HR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less</a:t>
            </a:r>
            <a:r>
              <a:rPr lang="hr-HR" dirty="0" smtClean="0"/>
              <a:t> </a:t>
            </a:r>
            <a:r>
              <a:rPr lang="hr-HR" dirty="0" err="1" smtClean="0"/>
              <a:t>strictly</a:t>
            </a:r>
            <a:r>
              <a:rPr lang="hr-HR" dirty="0" smtClean="0"/>
              <a:t> </a:t>
            </a:r>
            <a:r>
              <a:rPr lang="hr-HR" dirty="0" err="1" smtClean="0"/>
              <a:t>orgnaized</a:t>
            </a:r>
            <a:r>
              <a:rPr lang="hr-HR" dirty="0" smtClean="0"/>
              <a:t> </a:t>
            </a:r>
            <a:r>
              <a:rPr lang="hr-HR" dirty="0" err="1" smtClean="0"/>
              <a:t>than</a:t>
            </a:r>
            <a:r>
              <a:rPr lang="hr-HR" dirty="0" smtClean="0"/>
              <a:t> a </a:t>
            </a:r>
            <a:r>
              <a:rPr lang="hr-HR" dirty="0" err="1" smtClean="0"/>
              <a:t>company</a:t>
            </a:r>
            <a:r>
              <a:rPr lang="hr-HR" dirty="0" smtClean="0"/>
              <a:t>, management </a:t>
            </a:r>
            <a:r>
              <a:rPr lang="hr-HR" dirty="0" err="1" smtClean="0"/>
              <a:t>is</a:t>
            </a:r>
            <a:r>
              <a:rPr lang="hr-HR" dirty="0" smtClean="0"/>
              <a:t> more </a:t>
            </a:r>
            <a:r>
              <a:rPr lang="hr-HR" dirty="0" err="1" smtClean="0"/>
              <a:t>flexible</a:t>
            </a:r>
            <a:endParaRPr lang="hr-HR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shared</a:t>
            </a:r>
            <a:r>
              <a:rPr lang="hr-HR" dirty="0" smtClean="0"/>
              <a:t> </a:t>
            </a:r>
            <a:r>
              <a:rPr lang="hr-HR" dirty="0" err="1" smtClean="0"/>
              <a:t>responsabilities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easier</a:t>
            </a:r>
            <a:r>
              <a:rPr lang="hr-HR" dirty="0" smtClean="0"/>
              <a:t> </a:t>
            </a:r>
            <a:r>
              <a:rPr lang="hr-HR" dirty="0" err="1" smtClean="0"/>
              <a:t>decision</a:t>
            </a:r>
            <a:r>
              <a:rPr lang="hr-HR" dirty="0" smtClean="0"/>
              <a:t> </a:t>
            </a:r>
            <a:r>
              <a:rPr lang="hr-HR" dirty="0" err="1" smtClean="0"/>
              <a:t>making</a:t>
            </a:r>
            <a:endParaRPr lang="hr-HR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b="1" dirty="0" smtClean="0"/>
              <a:t>2. </a:t>
            </a:r>
            <a:r>
              <a:rPr lang="hr-HR" b="1" dirty="0" err="1" smtClean="0"/>
              <a:t>disadvantages</a:t>
            </a:r>
            <a:endParaRPr lang="hr-HR" b="1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agreement</a:t>
            </a:r>
            <a:r>
              <a:rPr lang="hr-HR" dirty="0" smtClean="0"/>
              <a:t> </a:t>
            </a:r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disagreements</a:t>
            </a:r>
            <a:endParaRPr lang="hr-HR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profit </a:t>
            </a:r>
            <a:r>
              <a:rPr lang="hr-HR" dirty="0" err="1" smtClean="0"/>
              <a:t>sharing</a:t>
            </a:r>
            <a:endParaRPr lang="hr-HR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higher</a:t>
            </a:r>
            <a:r>
              <a:rPr lang="hr-HR" dirty="0" smtClean="0"/>
              <a:t> </a:t>
            </a:r>
            <a:r>
              <a:rPr lang="hr-HR" dirty="0" err="1" smtClean="0"/>
              <a:t>taxes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higer</a:t>
            </a:r>
            <a:r>
              <a:rPr lang="hr-HR" dirty="0" smtClean="0"/>
              <a:t> </a:t>
            </a:r>
            <a:r>
              <a:rPr lang="hr-HR" dirty="0" err="1" smtClean="0"/>
              <a:t>income</a:t>
            </a:r>
            <a:endParaRPr lang="hr-HR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unlimited</a:t>
            </a:r>
            <a:r>
              <a:rPr lang="hr-HR" dirty="0" smtClean="0"/>
              <a:t> </a:t>
            </a:r>
            <a:r>
              <a:rPr lang="hr-HR" dirty="0" err="1" smtClean="0"/>
              <a:t>liability</a:t>
            </a:r>
            <a:r>
              <a:rPr lang="hr-HR" dirty="0" smtClean="0"/>
              <a:t> for general </a:t>
            </a:r>
            <a:r>
              <a:rPr lang="hr-HR" dirty="0" err="1" smtClean="0"/>
              <a:t>partners</a:t>
            </a:r>
            <a:endParaRPr lang="hr-HR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Private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limited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company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hr-HR" cap="none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td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.)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- also called private company limited by </a:t>
            </a:r>
            <a:r>
              <a:rPr lang="hr-HR" altLang="sr-Latn-RS" b="1" smtClean="0"/>
              <a:t>shares</a:t>
            </a:r>
          </a:p>
          <a:p>
            <a:pPr eaLnBrk="1" hangingPunct="1"/>
            <a:r>
              <a:rPr lang="hr-HR" altLang="sr-Latn-RS" smtClean="0"/>
              <a:t>- ”l</a:t>
            </a:r>
            <a:r>
              <a:rPr lang="en-US" altLang="sr-Latn-RS" smtClean="0"/>
              <a:t>imited by shares</a:t>
            </a:r>
            <a:r>
              <a:rPr lang="hr-HR" altLang="sr-Latn-RS" smtClean="0"/>
              <a:t>”</a:t>
            </a:r>
            <a:r>
              <a:rPr lang="en-US" altLang="sr-Latn-RS" smtClean="0"/>
              <a:t> means that the company has </a:t>
            </a:r>
            <a:r>
              <a:rPr lang="en-US" altLang="sr-Latn-RS" b="1" smtClean="0"/>
              <a:t>shareholders</a:t>
            </a:r>
            <a:r>
              <a:rPr lang="en-US" altLang="sr-Latn-RS" smtClean="0"/>
              <a:t>, and that the liability of the shareholders to </a:t>
            </a:r>
            <a:r>
              <a:rPr lang="en-US" altLang="sr-Latn-RS" b="1" smtClean="0"/>
              <a:t>creditors</a:t>
            </a:r>
            <a:r>
              <a:rPr lang="en-US" altLang="sr-Latn-RS" smtClean="0"/>
              <a:t> of the company is limited to the capital originally invested</a:t>
            </a:r>
            <a:endParaRPr lang="hr-HR" altLang="sr-Latn-RS" smtClean="0"/>
          </a:p>
          <a:p>
            <a:pPr eaLnBrk="1" hangingPunct="1"/>
            <a:r>
              <a:rPr lang="hr-HR" altLang="sr-Latn-RS" smtClean="0"/>
              <a:t>- it is a corporate body and has </a:t>
            </a:r>
            <a:r>
              <a:rPr lang="hr-HR" altLang="sr-Latn-RS" b="1" smtClean="0"/>
              <a:t>perpetual life</a:t>
            </a:r>
          </a:p>
          <a:p>
            <a:pPr eaLnBrk="1" hangingPunct="1"/>
            <a:r>
              <a:rPr lang="hr-HR" altLang="sr-Latn-RS" smtClean="0"/>
              <a:t>- advantages – limited liability, no minimum capital requirement, easier disclosure requirements (SHARES ARE NOT OFFERED TO THE PUBLIC)</a:t>
            </a:r>
          </a:p>
          <a:p>
            <a:pPr eaLnBrk="1" hangingPunct="1"/>
            <a:r>
              <a:rPr lang="hr-HR" altLang="sr-Latn-RS" smtClean="0"/>
              <a:t>- 90% of all small and medium-sized companies are Ltd.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Public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limited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company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plc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- </a:t>
            </a:r>
            <a:r>
              <a:rPr lang="en-US" altLang="sr-Latn-RS" smtClean="0"/>
              <a:t>appropriate for larger businesses where SHARES ARE intended to be AVAILABLE TO THE GENERAL PUBLIC</a:t>
            </a:r>
            <a:endParaRPr lang="hr-HR" altLang="sr-Latn-RS" smtClean="0"/>
          </a:p>
          <a:p>
            <a:pPr eaLnBrk="1" hangingPunct="1"/>
            <a:r>
              <a:rPr lang="hr-HR" altLang="sr-Latn-RS" smtClean="0"/>
              <a:t>- </a:t>
            </a:r>
            <a:r>
              <a:rPr lang="en-US" altLang="sr-Latn-RS" smtClean="0"/>
              <a:t>a minimum share capital of £50,000, of which at least one-quarter</a:t>
            </a:r>
            <a:r>
              <a:rPr lang="hr-HR" altLang="sr-Latn-RS" smtClean="0"/>
              <a:t> </a:t>
            </a:r>
            <a:r>
              <a:rPr lang="en-US" altLang="sr-Latn-RS" smtClean="0"/>
              <a:t>must be paid up before the company can obtain its </a:t>
            </a:r>
            <a:r>
              <a:rPr lang="en-US" altLang="sr-Latn-RS" b="1" smtClean="0"/>
              <a:t>trading certificate </a:t>
            </a:r>
            <a:r>
              <a:rPr lang="en-US" altLang="sr-Latn-RS" smtClean="0"/>
              <a:t>from </a:t>
            </a:r>
            <a:r>
              <a:rPr lang="en-US" altLang="sr-Latn-RS" b="1" smtClean="0"/>
              <a:t>Companies House </a:t>
            </a:r>
            <a:r>
              <a:rPr lang="en-US" altLang="sr-Latn-RS" smtClean="0"/>
              <a:t>and start trading</a:t>
            </a:r>
            <a:endParaRPr lang="hr-HR" altLang="sr-Latn-RS" smtClean="0"/>
          </a:p>
          <a:p>
            <a:pPr eaLnBrk="1" hangingPunct="1"/>
            <a:r>
              <a:rPr lang="hr-HR" altLang="sr-Latn-RS" smtClean="0"/>
              <a:t>- </a:t>
            </a:r>
            <a:r>
              <a:rPr lang="en-US" altLang="sr-Latn-RS" smtClean="0"/>
              <a:t>the only type of company which may raise capital by offering securities (shares or debentures) to the public</a:t>
            </a:r>
            <a:endParaRPr lang="hr-HR" altLang="sr-Latn-RS" smtClean="0"/>
          </a:p>
          <a:p>
            <a:pPr eaLnBrk="1" hangingPunct="1"/>
            <a:r>
              <a:rPr lang="hr-HR" altLang="sr-Latn-RS" smtClean="0"/>
              <a:t>- p</a:t>
            </a:r>
            <a:r>
              <a:rPr lang="en-US" altLang="sr-Latn-RS" smtClean="0"/>
              <a:t>ublic companies are subject to more stringent legal requirements than private companies on a wide range of matters, but especially in relation to </a:t>
            </a:r>
            <a:r>
              <a:rPr lang="en-US" altLang="sr-Latn-RS" b="1" smtClean="0"/>
              <a:t>share capital</a:t>
            </a:r>
            <a:r>
              <a:rPr lang="en-US" altLang="sr-Latn-RS" smtClean="0"/>
              <a:t>, directors and accounts</a:t>
            </a:r>
            <a:endParaRPr lang="hr-HR" altLang="sr-Latn-RS" smtClean="0"/>
          </a:p>
          <a:p>
            <a:pPr eaLnBrk="1" hangingPunct="1"/>
            <a:endParaRPr lang="hr-HR" altLang="sr-Latn-R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 smtClean="0">
                <a:solidFill>
                  <a:schemeClr val="accent1"/>
                </a:solidFill>
              </a:rPr>
              <a:t>Business </a:t>
            </a:r>
            <a:r>
              <a:rPr lang="hr-HR" dirty="0" err="1" smtClean="0">
                <a:solidFill>
                  <a:schemeClr val="accent1"/>
                </a:solidFill>
              </a:rPr>
              <a:t>entities</a:t>
            </a:r>
            <a:r>
              <a:rPr lang="hr-HR" dirty="0" smtClean="0">
                <a:solidFill>
                  <a:schemeClr val="accent1"/>
                </a:solidFill>
              </a:rPr>
              <a:t> </a:t>
            </a:r>
            <a:r>
              <a:rPr lang="hr-HR" dirty="0" err="1" smtClean="0">
                <a:solidFill>
                  <a:schemeClr val="accent1"/>
                </a:solidFill>
              </a:rPr>
              <a:t>in</a:t>
            </a:r>
            <a:r>
              <a:rPr lang="hr-HR" dirty="0" smtClean="0">
                <a:solidFill>
                  <a:schemeClr val="accent1"/>
                </a:solidFill>
              </a:rPr>
              <a:t> </a:t>
            </a:r>
            <a:r>
              <a:rPr lang="hr-HR" dirty="0" err="1" smtClean="0">
                <a:solidFill>
                  <a:schemeClr val="accent1"/>
                </a:solidFill>
              </a:rPr>
              <a:t>the</a:t>
            </a:r>
            <a:r>
              <a:rPr lang="hr-HR" dirty="0" smtClean="0">
                <a:solidFill>
                  <a:schemeClr val="accent1"/>
                </a:solidFill>
              </a:rPr>
              <a:t> usa</a:t>
            </a:r>
            <a:endParaRPr lang="hr-HR" dirty="0">
              <a:solidFill>
                <a:schemeClr val="accent1"/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1. </a:t>
            </a:r>
            <a:r>
              <a:rPr lang="hr-HR" altLang="sr-Latn-RS" b="1" smtClean="0"/>
              <a:t>sole proprietorship</a:t>
            </a:r>
          </a:p>
          <a:p>
            <a:pPr eaLnBrk="1" hangingPunct="1"/>
            <a:r>
              <a:rPr lang="hr-HR" altLang="sr-Latn-RS" smtClean="0"/>
              <a:t>2. </a:t>
            </a:r>
            <a:r>
              <a:rPr lang="hr-HR" altLang="sr-Latn-RS" b="1" smtClean="0"/>
              <a:t>partnership</a:t>
            </a:r>
          </a:p>
          <a:p>
            <a:pPr eaLnBrk="1" hangingPunct="1"/>
            <a:r>
              <a:rPr lang="hr-HR" altLang="sr-Latn-RS" smtClean="0"/>
              <a:t>- general partnership</a:t>
            </a:r>
          </a:p>
          <a:p>
            <a:pPr eaLnBrk="1" hangingPunct="1"/>
            <a:r>
              <a:rPr lang="hr-HR" altLang="sr-Latn-RS" smtClean="0"/>
              <a:t>- limited partnership</a:t>
            </a:r>
          </a:p>
          <a:p>
            <a:pPr eaLnBrk="1" hangingPunct="1"/>
            <a:r>
              <a:rPr lang="hr-HR" altLang="sr-Latn-RS" smtClean="0"/>
              <a:t>- limited liability partnership (not in all states, in some states only for lawyers, accountants, architects)</a:t>
            </a:r>
          </a:p>
          <a:p>
            <a:pPr eaLnBrk="1" hangingPunct="1"/>
            <a:r>
              <a:rPr lang="hr-HR" altLang="sr-Latn-RS" smtClean="0"/>
              <a:t>- joint venture (acts as a general partnership but for a limited period of time or one business venture)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3. </a:t>
            </a:r>
            <a:r>
              <a:rPr lang="hr-HR" dirty="0" err="1" smtClean="0"/>
              <a:t>limited</a:t>
            </a:r>
            <a:r>
              <a:rPr lang="hr-HR" dirty="0" smtClean="0"/>
              <a:t> </a:t>
            </a:r>
            <a:r>
              <a:rPr lang="hr-HR" dirty="0" err="1" smtClean="0"/>
              <a:t>liability</a:t>
            </a:r>
            <a:r>
              <a:rPr lang="hr-HR" dirty="0" smtClean="0"/>
              <a:t> </a:t>
            </a:r>
            <a:r>
              <a:rPr lang="hr-HR" dirty="0" err="1" smtClean="0"/>
              <a:t>company</a:t>
            </a:r>
            <a:r>
              <a:rPr lang="hr-HR" dirty="0" smtClean="0"/>
              <a:t>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hr-HR" dirty="0" smtClean="0"/>
              <a:t> - </a:t>
            </a:r>
            <a:r>
              <a:rPr lang="en-US" dirty="0" smtClean="0"/>
              <a:t>a business structure that combines the pass-through taxation of a partnership or sole proprietorship with the limited liability of a corporation</a:t>
            </a:r>
            <a:endParaRPr lang="hr-H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hr-HR" dirty="0"/>
              <a:t>4. </a:t>
            </a:r>
            <a:r>
              <a:rPr lang="hr-HR" b="1" dirty="0" err="1"/>
              <a:t>corporation</a:t>
            </a:r>
            <a:endParaRPr lang="hr-HR" b="1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hr-HR" dirty="0" smtClean="0"/>
              <a:t>a) S </a:t>
            </a:r>
            <a:r>
              <a:rPr lang="hr-HR" dirty="0" err="1"/>
              <a:t>corporation</a:t>
            </a:r>
            <a:r>
              <a:rPr lang="hr-HR" dirty="0"/>
              <a:t>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hr-HR" dirty="0"/>
              <a:t>- </a:t>
            </a:r>
            <a:r>
              <a:rPr lang="en-US" dirty="0"/>
              <a:t>a </a:t>
            </a:r>
            <a:r>
              <a:rPr lang="en-US" b="1" dirty="0"/>
              <a:t>closely held </a:t>
            </a:r>
            <a:r>
              <a:rPr lang="en-US" dirty="0"/>
              <a:t>corporation that makes a valid election to be taxed under Subchapter S of Chapter 1 of the Internal Revenue Code</a:t>
            </a:r>
            <a:endParaRPr lang="hr-HR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hr-HR" dirty="0"/>
              <a:t>- </a:t>
            </a:r>
            <a:r>
              <a:rPr lang="en-US" dirty="0"/>
              <a:t>do not pay any federal income taxes</a:t>
            </a:r>
            <a:r>
              <a:rPr lang="hr-HR" dirty="0"/>
              <a:t>; i</a:t>
            </a:r>
            <a:r>
              <a:rPr lang="en-US" dirty="0" err="1"/>
              <a:t>nstead</a:t>
            </a:r>
            <a:r>
              <a:rPr lang="en-US" dirty="0"/>
              <a:t>, the corporation's income or losses are divided among and passed through to its shareholders</a:t>
            </a:r>
            <a:endParaRPr lang="hr-HR" dirty="0"/>
          </a:p>
          <a:p>
            <a:pPr>
              <a:defRPr/>
            </a:pPr>
            <a:r>
              <a:rPr lang="hr-HR" dirty="0" smtClean="0"/>
              <a:t>B) C </a:t>
            </a:r>
            <a:r>
              <a:rPr lang="hr-HR" dirty="0" err="1" smtClean="0"/>
              <a:t>corporation</a:t>
            </a:r>
            <a:endParaRPr lang="hr-HR" dirty="0" smtClean="0"/>
          </a:p>
          <a:p>
            <a:pPr>
              <a:defRPr/>
            </a:pPr>
            <a:r>
              <a:rPr lang="hr-HR" dirty="0" smtClean="0"/>
              <a:t>- </a:t>
            </a:r>
            <a:r>
              <a:rPr lang="en-US" dirty="0" smtClean="0"/>
              <a:t>refers to any corporation that is taxed separately from its owners</a:t>
            </a:r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vocabulary</a:t>
            </a:r>
            <a:endParaRPr lang="hr-HR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mtClean="0"/>
              <a:t>an agent</a:t>
            </a:r>
          </a:p>
          <a:p>
            <a:r>
              <a:rPr lang="hr-HR" altLang="sr-Latn-RS" smtClean="0"/>
              <a:t>capital</a:t>
            </a:r>
          </a:p>
          <a:p>
            <a:r>
              <a:rPr lang="hr-HR" altLang="sr-Latn-RS" smtClean="0"/>
              <a:t>a corporation</a:t>
            </a:r>
          </a:p>
          <a:p>
            <a:r>
              <a:rPr lang="hr-HR" altLang="sr-Latn-RS" smtClean="0"/>
              <a:t>a creditor</a:t>
            </a:r>
          </a:p>
          <a:p>
            <a:r>
              <a:rPr lang="hr-HR" altLang="sr-Latn-RS" smtClean="0"/>
              <a:t>a share</a:t>
            </a:r>
          </a:p>
          <a:p>
            <a:r>
              <a:rPr lang="hr-HR" altLang="sr-Latn-RS" smtClean="0"/>
              <a:t>a shareholder</a:t>
            </a:r>
          </a:p>
          <a:p>
            <a:r>
              <a:rPr lang="hr-HR" altLang="sr-Latn-RS" smtClean="0"/>
              <a:t>turnover</a:t>
            </a:r>
          </a:p>
          <a:p>
            <a:endParaRPr lang="hr-HR" altLang="sr-Latn-R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59350"/>
            <a:ext cx="5829300" cy="1463675"/>
          </a:xfrm>
        </p:spPr>
        <p:txBody>
          <a:bodyPr/>
          <a:lstStyle/>
          <a:p>
            <a:pPr>
              <a:defRPr/>
            </a:pPr>
            <a:r>
              <a:rPr lang="hr-HR" dirty="0" err="1" smtClean="0"/>
              <a:t>Thank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smtClean="0"/>
              <a:t>!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59350"/>
            <a:ext cx="2400300" cy="1463675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585788"/>
            <a:ext cx="7289800" cy="1498600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5603" name="Content Placeholder 2"/>
          <p:cNvSpPr>
            <a:spLocks noGrp="1"/>
          </p:cNvSpPr>
          <p:nvPr>
            <p:ph sz="half" idx="1"/>
          </p:nvPr>
        </p:nvSpPr>
        <p:spPr>
          <a:xfrm>
            <a:off x="768350" y="2286000"/>
            <a:ext cx="3565525" cy="4022725"/>
          </a:xfrm>
        </p:spPr>
        <p:txBody>
          <a:bodyPr/>
          <a:lstStyle/>
          <a:p>
            <a:r>
              <a:rPr lang="hr-HR" altLang="sr-Latn-RS" smtClean="0"/>
              <a:t>companies House</a:t>
            </a:r>
          </a:p>
          <a:p>
            <a:r>
              <a:rPr lang="hr-HR" altLang="sr-Latn-RS" smtClean="0"/>
              <a:t>company tax</a:t>
            </a:r>
          </a:p>
          <a:p>
            <a:r>
              <a:rPr lang="hr-HR" altLang="sr-Latn-RS" smtClean="0"/>
              <a:t>corporate body</a:t>
            </a:r>
          </a:p>
          <a:p>
            <a:r>
              <a:rPr lang="hr-HR" altLang="sr-Latn-RS" smtClean="0"/>
              <a:t>general partner</a:t>
            </a:r>
          </a:p>
          <a:p>
            <a:r>
              <a:rPr lang="hr-HR" altLang="sr-Latn-RS" smtClean="0"/>
              <a:t>income tax</a:t>
            </a:r>
          </a:p>
          <a:p>
            <a:r>
              <a:rPr lang="hr-HR" altLang="sr-Latn-RS" smtClean="0"/>
              <a:t>joint liability</a:t>
            </a:r>
          </a:p>
          <a:p>
            <a:r>
              <a:rPr lang="hr-HR" altLang="sr-Latn-RS" smtClean="0"/>
              <a:t>joint venture</a:t>
            </a:r>
          </a:p>
          <a:p>
            <a:r>
              <a:rPr lang="hr-HR" altLang="sr-Latn-RS" smtClean="0"/>
              <a:t>legal person</a:t>
            </a:r>
          </a:p>
          <a:p>
            <a:r>
              <a:rPr lang="hr-HR" altLang="sr-Latn-RS" smtClean="0"/>
              <a:t>limited partner</a:t>
            </a:r>
          </a:p>
          <a:p>
            <a:endParaRPr lang="hr-HR" altLang="sr-Latn-RS" smtClean="0"/>
          </a:p>
          <a:p>
            <a:endParaRPr lang="hr-HR" altLang="sr-Latn-R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2625" y="2286000"/>
            <a:ext cx="3565525" cy="4022725"/>
          </a:xfrm>
        </p:spPr>
        <p:txBody>
          <a:bodyPr/>
          <a:lstStyle/>
          <a:p>
            <a:pPr>
              <a:defRPr/>
            </a:pPr>
            <a:r>
              <a:rPr lang="hr-HR" dirty="0" err="1"/>
              <a:t>n</a:t>
            </a:r>
            <a:r>
              <a:rPr lang="hr-HR" dirty="0" err="1" smtClean="0"/>
              <a:t>atural</a:t>
            </a:r>
            <a:r>
              <a:rPr lang="hr-HR" dirty="0" smtClean="0"/>
              <a:t> </a:t>
            </a:r>
            <a:r>
              <a:rPr lang="hr-HR" dirty="0" err="1" smtClean="0"/>
              <a:t>person</a:t>
            </a:r>
            <a:endParaRPr lang="hr-HR" dirty="0" smtClean="0"/>
          </a:p>
          <a:p>
            <a:pPr>
              <a:defRPr/>
            </a:pPr>
            <a:r>
              <a:rPr lang="hr-HR" dirty="0" err="1"/>
              <a:t>p</a:t>
            </a:r>
            <a:r>
              <a:rPr lang="hr-HR" dirty="0" err="1" smtClean="0"/>
              <a:t>artnership</a:t>
            </a:r>
            <a:r>
              <a:rPr lang="hr-HR" dirty="0" smtClean="0"/>
              <a:t> </a:t>
            </a:r>
            <a:r>
              <a:rPr lang="hr-HR" dirty="0" err="1" smtClean="0"/>
              <a:t>agreement</a:t>
            </a:r>
            <a:endParaRPr lang="hr-HR" dirty="0" smtClean="0"/>
          </a:p>
          <a:p>
            <a:pPr>
              <a:defRPr/>
            </a:pPr>
            <a:r>
              <a:rPr lang="hr-HR" dirty="0" err="1"/>
              <a:t>p</a:t>
            </a:r>
            <a:r>
              <a:rPr lang="hr-HR" dirty="0" err="1" smtClean="0"/>
              <a:t>erpetual</a:t>
            </a:r>
            <a:r>
              <a:rPr lang="hr-HR" dirty="0" smtClean="0"/>
              <a:t> </a:t>
            </a:r>
            <a:r>
              <a:rPr lang="hr-HR" dirty="0" err="1" smtClean="0"/>
              <a:t>life</a:t>
            </a:r>
            <a:endParaRPr lang="hr-HR" dirty="0" smtClean="0"/>
          </a:p>
          <a:p>
            <a:pPr>
              <a:defRPr/>
            </a:pPr>
            <a:r>
              <a:rPr lang="hr-HR" dirty="0" err="1"/>
              <a:t>s</a:t>
            </a:r>
            <a:r>
              <a:rPr lang="hr-HR" dirty="0" err="1" smtClean="0"/>
              <a:t>elf-employed</a:t>
            </a:r>
            <a:r>
              <a:rPr lang="hr-HR" dirty="0" smtClean="0"/>
              <a:t> </a:t>
            </a:r>
            <a:r>
              <a:rPr lang="hr-HR" dirty="0" err="1" smtClean="0"/>
              <a:t>professional</a:t>
            </a:r>
            <a:endParaRPr lang="hr-HR" dirty="0" smtClean="0"/>
          </a:p>
          <a:p>
            <a:pPr>
              <a:defRPr/>
            </a:pPr>
            <a:r>
              <a:rPr lang="hr-HR" dirty="0" err="1"/>
              <a:t>s</a:t>
            </a:r>
            <a:r>
              <a:rPr lang="hr-HR" dirty="0" err="1" smtClean="0"/>
              <a:t>everal</a:t>
            </a:r>
            <a:r>
              <a:rPr lang="hr-HR" dirty="0" smtClean="0"/>
              <a:t> </a:t>
            </a:r>
            <a:r>
              <a:rPr lang="hr-HR" dirty="0" err="1" smtClean="0"/>
              <a:t>liability</a:t>
            </a:r>
            <a:endParaRPr lang="hr-HR" dirty="0" smtClean="0"/>
          </a:p>
          <a:p>
            <a:pPr>
              <a:defRPr/>
            </a:pPr>
            <a:r>
              <a:rPr lang="hr-HR" dirty="0" err="1"/>
              <a:t>s</a:t>
            </a:r>
            <a:r>
              <a:rPr lang="hr-HR" dirty="0" err="1" smtClean="0"/>
              <a:t>hare</a:t>
            </a:r>
            <a:r>
              <a:rPr lang="hr-HR" dirty="0" smtClean="0"/>
              <a:t> </a:t>
            </a:r>
            <a:r>
              <a:rPr lang="hr-HR" dirty="0" err="1" smtClean="0"/>
              <a:t>capital</a:t>
            </a:r>
            <a:endParaRPr lang="hr-HR" dirty="0" smtClean="0"/>
          </a:p>
          <a:p>
            <a:pPr>
              <a:defRPr/>
            </a:pPr>
            <a:r>
              <a:rPr lang="hr-HR" dirty="0"/>
              <a:t>s</a:t>
            </a:r>
            <a:r>
              <a:rPr lang="hr-HR" dirty="0" smtClean="0"/>
              <a:t>ole </a:t>
            </a:r>
            <a:r>
              <a:rPr lang="hr-HR" dirty="0" err="1" smtClean="0"/>
              <a:t>practitioner</a:t>
            </a:r>
            <a:endParaRPr lang="hr-HR" dirty="0" smtClean="0"/>
          </a:p>
          <a:p>
            <a:pPr>
              <a:defRPr/>
            </a:pPr>
            <a:r>
              <a:rPr lang="hr-HR" dirty="0" err="1"/>
              <a:t>t</a:t>
            </a:r>
            <a:r>
              <a:rPr lang="hr-HR" dirty="0" err="1" smtClean="0"/>
              <a:t>rading</a:t>
            </a:r>
            <a:r>
              <a:rPr lang="hr-HR" dirty="0" smtClean="0"/>
              <a:t> </a:t>
            </a:r>
            <a:r>
              <a:rPr lang="hr-HR" dirty="0" err="1" smtClean="0"/>
              <a:t>certificate</a:t>
            </a:r>
            <a:endParaRPr lang="hr-HR" dirty="0" smtClean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hr-HR" dirty="0" smtClean="0"/>
              <a:t> </a:t>
            </a:r>
            <a:r>
              <a:rPr lang="hr-HR" dirty="0" err="1" smtClean="0"/>
              <a:t>unlimited</a:t>
            </a:r>
            <a:r>
              <a:rPr lang="hr-HR" dirty="0" smtClean="0"/>
              <a:t> </a:t>
            </a:r>
            <a:r>
              <a:rPr lang="hr-HR" dirty="0" err="1" smtClean="0"/>
              <a:t>liability</a:t>
            </a:r>
            <a:endParaRPr lang="hr-HR" dirty="0" smtClean="0"/>
          </a:p>
          <a:p>
            <a:pPr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Vocabulary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819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business entity</a:t>
            </a:r>
          </a:p>
          <a:p>
            <a:pPr eaLnBrk="1" hangingPunct="1"/>
            <a:r>
              <a:rPr lang="hr-HR" altLang="sr-Latn-RS" smtClean="0"/>
              <a:t>business vehicle</a:t>
            </a:r>
          </a:p>
          <a:p>
            <a:pPr eaLnBrk="1" hangingPunct="1"/>
            <a:r>
              <a:rPr lang="hr-HR" altLang="sr-Latn-RS" smtClean="0"/>
              <a:t>legal entity</a:t>
            </a:r>
          </a:p>
          <a:p>
            <a:pPr eaLnBrk="1" hangingPunct="1"/>
            <a:r>
              <a:rPr lang="hr-HR" altLang="sr-Latn-RS" smtClean="0"/>
              <a:t>artificial person/ality</a:t>
            </a:r>
          </a:p>
          <a:p>
            <a:pPr eaLnBrk="1" hangingPunct="1"/>
            <a:r>
              <a:rPr lang="hr-HR" altLang="sr-Latn-RS" smtClean="0"/>
              <a:t>legal person/ality</a:t>
            </a:r>
          </a:p>
          <a:p>
            <a:pPr eaLnBrk="1" hangingPunct="1"/>
            <a:r>
              <a:rPr lang="hr-HR" altLang="sr-Latn-RS" smtClean="0"/>
              <a:t>corporate person/ality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sr-Latn-R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mtClean="0"/>
              <a:t>to be accountable for something</a:t>
            </a:r>
          </a:p>
          <a:p>
            <a:r>
              <a:rPr lang="hr-HR" altLang="sr-Latn-RS" smtClean="0"/>
              <a:t>to incur a debt</a:t>
            </a:r>
          </a:p>
          <a:p>
            <a:r>
              <a:rPr lang="hr-HR" altLang="sr-Latn-RS" smtClean="0"/>
              <a:t>to invest capital</a:t>
            </a:r>
          </a:p>
          <a:p>
            <a:r>
              <a:rPr lang="hr-HR" altLang="sr-Latn-RS" smtClean="0"/>
              <a:t>to own a business</a:t>
            </a:r>
          </a:p>
          <a:p>
            <a:r>
              <a:rPr lang="hr-HR" altLang="sr-Latn-RS" smtClean="0"/>
              <a:t>to raise capital</a:t>
            </a:r>
          </a:p>
          <a:p>
            <a:r>
              <a:rPr lang="hr-HR" altLang="sr-Latn-RS" smtClean="0"/>
              <a:t>to receive profits</a:t>
            </a:r>
          </a:p>
          <a:p>
            <a:r>
              <a:rPr lang="hr-HR" altLang="sr-Latn-RS" smtClean="0"/>
              <a:t>to register a business</a:t>
            </a:r>
          </a:p>
          <a:p>
            <a:r>
              <a:rPr lang="hr-HR" altLang="sr-Latn-RS" smtClean="0"/>
              <a:t>to run a business</a:t>
            </a:r>
          </a:p>
          <a:p>
            <a:r>
              <a:rPr lang="hr-HR" altLang="sr-Latn-RS" smtClean="0"/>
              <a:t>to set up a business</a:t>
            </a:r>
          </a:p>
          <a:p>
            <a:endParaRPr lang="hr-HR" altLang="sr-Latn-R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How to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explain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similarities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differences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between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businesses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- ownership</a:t>
            </a:r>
          </a:p>
          <a:p>
            <a:pPr eaLnBrk="1" hangingPunct="1"/>
            <a:r>
              <a:rPr lang="hr-HR" altLang="sr-Latn-RS" smtClean="0"/>
              <a:t>- funding</a:t>
            </a:r>
          </a:p>
          <a:p>
            <a:pPr eaLnBrk="1" hangingPunct="1"/>
            <a:r>
              <a:rPr lang="hr-HR" altLang="sr-Latn-RS" smtClean="0"/>
              <a:t>- management</a:t>
            </a:r>
          </a:p>
          <a:p>
            <a:pPr eaLnBrk="1" hangingPunct="1"/>
            <a:r>
              <a:rPr lang="hr-HR" altLang="sr-Latn-RS" smtClean="0"/>
              <a:t>- profit</a:t>
            </a:r>
          </a:p>
          <a:p>
            <a:pPr eaLnBrk="1" hangingPunct="1"/>
            <a:r>
              <a:rPr lang="hr-HR" altLang="sr-Latn-RS" smtClean="0"/>
              <a:t>- liability</a:t>
            </a:r>
          </a:p>
          <a:p>
            <a:pPr eaLnBrk="1" hangingPunct="1"/>
            <a:endParaRPr lang="hr-HR" altLang="sr-Latn-R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Business </a:t>
            </a:r>
            <a:r>
              <a:rPr lang="hr-HR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entities</a:t>
            </a:r>
            <a:r>
              <a:rPr lang="hr-H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in</a:t>
            </a:r>
            <a:r>
              <a:rPr lang="hr-H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England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024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 eaLnBrk="1" hangingPunct="1">
              <a:spcBef>
                <a:spcPct val="0"/>
              </a:spcBef>
              <a:spcAft>
                <a:spcPct val="0"/>
              </a:spcAft>
              <a:buFont typeface="Wingdings 2" panose="05020102010507070707" pitchFamily="18" charset="2"/>
              <a:buChar char=""/>
            </a:pPr>
            <a:r>
              <a:rPr lang="hr-HR" altLang="sr-Latn-RS" b="1" smtClean="0"/>
              <a:t>Sole proprietorship </a:t>
            </a:r>
            <a:r>
              <a:rPr lang="hr-HR" altLang="sr-Latn-RS" smtClean="0"/>
              <a:t>(sole trader, sole practitioner)</a:t>
            </a:r>
          </a:p>
          <a:p>
            <a:pPr marL="265113" indent="-265113" eaLnBrk="1" hangingPunct="1">
              <a:spcBef>
                <a:spcPct val="0"/>
              </a:spcBef>
              <a:spcAft>
                <a:spcPct val="0"/>
              </a:spcAft>
              <a:buFont typeface="Wingdings 2" panose="05020102010507070707" pitchFamily="18" charset="2"/>
              <a:buNone/>
            </a:pPr>
            <a:endParaRPr lang="hr-HR" altLang="sr-Latn-RS" smtClean="0"/>
          </a:p>
          <a:p>
            <a:pPr marL="265113" indent="-265113" eaLnBrk="1" hangingPunct="1">
              <a:spcBef>
                <a:spcPct val="0"/>
              </a:spcBef>
              <a:spcAft>
                <a:spcPct val="0"/>
              </a:spcAft>
              <a:buFont typeface="Wingdings 2" panose="05020102010507070707" pitchFamily="18" charset="2"/>
              <a:buChar char=""/>
            </a:pPr>
            <a:r>
              <a:rPr lang="hr-HR" altLang="sr-Latn-RS" b="1" smtClean="0"/>
              <a:t>Partnership</a:t>
            </a:r>
            <a:r>
              <a:rPr lang="hr-HR" altLang="sr-Latn-RS" smtClean="0"/>
              <a:t> </a:t>
            </a:r>
          </a:p>
          <a:p>
            <a:pPr marL="265113" indent="-265113" eaLnBrk="1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hr-HR" altLang="sr-Latn-RS" smtClean="0"/>
              <a:t>general partnership</a:t>
            </a:r>
          </a:p>
          <a:p>
            <a:pPr marL="265113" indent="-265113" eaLnBrk="1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hr-HR" altLang="sr-Latn-RS" smtClean="0"/>
              <a:t>limited partnership</a:t>
            </a:r>
          </a:p>
          <a:p>
            <a:pPr marL="265113" indent="-265113" eaLnBrk="1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hr-HR" altLang="sr-Latn-RS" smtClean="0"/>
              <a:t>limited liability partnership</a:t>
            </a:r>
          </a:p>
          <a:p>
            <a:pPr marL="265113" indent="-265113" eaLnBrk="1" hangingPunct="1">
              <a:spcAft>
                <a:spcPct val="0"/>
              </a:spcAft>
              <a:buFont typeface="Wingdings 2" panose="05020102010507070707" pitchFamily="18" charset="2"/>
              <a:buChar char=""/>
            </a:pPr>
            <a:endParaRPr lang="hr-HR" altLang="sr-Latn-RS" smtClean="0"/>
          </a:p>
          <a:p>
            <a:pPr marL="265113" indent="-265113" eaLnBrk="1" hangingPunct="1"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hr-HR" altLang="sr-Latn-RS" b="1" smtClean="0"/>
              <a:t>Company</a:t>
            </a:r>
          </a:p>
          <a:p>
            <a:pPr marL="265113" indent="-265113" eaLnBrk="1" hangingPunct="1">
              <a:spcAft>
                <a:spcPct val="0"/>
              </a:spcAft>
              <a:buFontTx/>
              <a:buChar char="-"/>
            </a:pPr>
            <a:r>
              <a:rPr lang="hr-HR" altLang="sr-Latn-RS" smtClean="0"/>
              <a:t>private limited company (Ltd)</a:t>
            </a:r>
          </a:p>
          <a:p>
            <a:pPr marL="265113" indent="-265113" eaLnBrk="1" hangingPunct="1">
              <a:spcAft>
                <a:spcPct val="0"/>
              </a:spcAft>
              <a:buFontTx/>
              <a:buChar char="-"/>
            </a:pPr>
            <a:r>
              <a:rPr lang="hr-HR" altLang="sr-Latn-RS" smtClean="0"/>
              <a:t>public limited company  (PLC)</a:t>
            </a:r>
            <a:endParaRPr lang="en-US" altLang="sr-Latn-R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Sole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proprietorship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- a</a:t>
            </a:r>
            <a:r>
              <a:rPr lang="en-US" altLang="sr-Latn-RS" smtClean="0"/>
              <a:t> type of business entity that is </a:t>
            </a:r>
            <a:r>
              <a:rPr lang="en-US" altLang="sr-Latn-RS" b="1" smtClean="0"/>
              <a:t>owned and run by one natural person</a:t>
            </a:r>
            <a:r>
              <a:rPr lang="en-US" altLang="sr-Latn-RS" smtClean="0"/>
              <a:t> and in which </a:t>
            </a:r>
            <a:r>
              <a:rPr lang="en-US" altLang="sr-Latn-RS" u="sng" smtClean="0"/>
              <a:t>there is no legal distinction between the owner and the business</a:t>
            </a:r>
            <a:endParaRPr lang="hr-HR" altLang="sr-Latn-RS" smtClean="0"/>
          </a:p>
          <a:p>
            <a:pPr eaLnBrk="1" hangingPunct="1"/>
            <a:r>
              <a:rPr lang="hr-HR" altLang="sr-Latn-RS" smtClean="0"/>
              <a:t>- t</a:t>
            </a:r>
            <a:r>
              <a:rPr lang="en-US" altLang="sr-Latn-RS" smtClean="0"/>
              <a:t>he </a:t>
            </a:r>
            <a:r>
              <a:rPr lang="en-US" altLang="sr-Latn-RS" b="1" smtClean="0"/>
              <a:t>owner is in direct control of all elements </a:t>
            </a:r>
            <a:r>
              <a:rPr lang="en-US" altLang="sr-Latn-RS" smtClean="0"/>
              <a:t>and is legally accountable for the finances of such business </a:t>
            </a:r>
          </a:p>
          <a:p>
            <a:pPr eaLnBrk="1" hangingPunct="1"/>
            <a:r>
              <a:rPr lang="hr-HR" altLang="sr-Latn-RS" smtClean="0"/>
              <a:t>- t</a:t>
            </a:r>
            <a:r>
              <a:rPr lang="en-US" altLang="sr-Latn-RS" smtClean="0"/>
              <a:t>he </a:t>
            </a:r>
            <a:r>
              <a:rPr lang="en-US" altLang="sr-Latn-RS" b="1" smtClean="0"/>
              <a:t>owner receives all profits </a:t>
            </a:r>
            <a:r>
              <a:rPr lang="en-US" altLang="sr-Latn-RS" smtClean="0"/>
              <a:t>(subject to taxation specific to the business) and </a:t>
            </a:r>
            <a:r>
              <a:rPr lang="en-US" altLang="sr-Latn-RS" b="1" smtClean="0"/>
              <a:t>has unlimited responsibility for all losses and debts</a:t>
            </a:r>
            <a:endParaRPr lang="hr-HR" altLang="sr-Latn-RS" b="1" smtClean="0"/>
          </a:p>
          <a:p>
            <a:pPr eaLnBrk="1" hangingPunct="1"/>
            <a:r>
              <a:rPr lang="hr-HR" altLang="sr-Latn-RS" smtClean="0"/>
              <a:t>-</a:t>
            </a:r>
            <a:r>
              <a:rPr lang="hr-HR" altLang="sr-Latn-RS" b="1" smtClean="0"/>
              <a:t> </a:t>
            </a:r>
            <a:r>
              <a:rPr lang="hr-HR" altLang="sr-Latn-RS" smtClean="0"/>
              <a:t>small in size, low </a:t>
            </a:r>
            <a:r>
              <a:rPr lang="hr-HR" altLang="sr-Latn-RS" b="1" smtClean="0"/>
              <a:t>turnover</a:t>
            </a:r>
            <a:r>
              <a:rPr lang="hr-HR" altLang="sr-Latn-RS" smtClean="0"/>
              <a:t>, few employees (if any)</a:t>
            </a:r>
            <a:r>
              <a:rPr lang="en-US" altLang="sr-Latn-RS" smtClean="0"/>
              <a:t> </a:t>
            </a:r>
            <a:endParaRPr lang="hr-HR" altLang="sr-Latn-RS" smtClean="0"/>
          </a:p>
          <a:p>
            <a:pPr eaLnBrk="1" hangingPunct="1"/>
            <a:endParaRPr lang="en-US" altLang="sr-Latn-RS" smtClean="0"/>
          </a:p>
          <a:p>
            <a:pPr eaLnBrk="1" hangingPunct="1"/>
            <a:endParaRPr lang="hr-HR" altLang="sr-Latn-R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Advantages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disadvantages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1. </a:t>
            </a:r>
            <a:r>
              <a:rPr lang="hr-HR" b="1" dirty="0" err="1" smtClean="0"/>
              <a:t>advantages</a:t>
            </a:r>
            <a:endParaRPr lang="hr-HR" b="1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easy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inexpensive</a:t>
            </a:r>
            <a:r>
              <a:rPr lang="hr-HR" dirty="0" smtClean="0"/>
              <a:t> to set </a:t>
            </a:r>
            <a:r>
              <a:rPr lang="hr-HR" dirty="0" err="1" smtClean="0"/>
              <a:t>up</a:t>
            </a:r>
            <a:r>
              <a:rPr lang="hr-HR" dirty="0" smtClean="0"/>
              <a:t> (</a:t>
            </a:r>
            <a:r>
              <a:rPr lang="hr-HR" dirty="0" err="1" smtClean="0"/>
              <a:t>straightforward</a:t>
            </a:r>
            <a:r>
              <a:rPr lang="hr-HR" dirty="0" smtClean="0"/>
              <a:t> </a:t>
            </a:r>
            <a:r>
              <a:rPr lang="hr-HR" dirty="0" err="1" smtClean="0"/>
              <a:t>registration</a:t>
            </a:r>
            <a:r>
              <a:rPr lang="hr-HR" dirty="0" smtClean="0"/>
              <a:t>, </a:t>
            </a:r>
            <a:r>
              <a:rPr lang="hr-HR" dirty="0" err="1" smtClean="0"/>
              <a:t>simple</a:t>
            </a:r>
            <a:r>
              <a:rPr lang="hr-HR" dirty="0" smtClean="0"/>
              <a:t> </a:t>
            </a:r>
            <a:r>
              <a:rPr lang="hr-HR" dirty="0" err="1" smtClean="0"/>
              <a:t>record</a:t>
            </a:r>
            <a:r>
              <a:rPr lang="hr-HR" dirty="0" smtClean="0"/>
              <a:t> </a:t>
            </a:r>
            <a:r>
              <a:rPr lang="hr-HR" dirty="0" err="1" smtClean="0"/>
              <a:t>keeping</a:t>
            </a:r>
            <a:r>
              <a:rPr lang="hr-HR" dirty="0" smtClean="0"/>
              <a:t>)</a:t>
            </a:r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owner</a:t>
            </a:r>
            <a:r>
              <a:rPr lang="hr-HR" dirty="0" smtClean="0"/>
              <a:t> </a:t>
            </a:r>
            <a:r>
              <a:rPr lang="hr-HR" dirty="0" err="1" smtClean="0"/>
              <a:t>keeps</a:t>
            </a:r>
            <a:r>
              <a:rPr lang="hr-HR" dirty="0" smtClean="0"/>
              <a:t> </a:t>
            </a:r>
            <a:r>
              <a:rPr lang="hr-HR" dirty="0" err="1" smtClean="0"/>
              <a:t>all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profit </a:t>
            </a:r>
            <a:r>
              <a:rPr lang="hr-HR" dirty="0" err="1" smtClean="0"/>
              <a:t>after</a:t>
            </a:r>
            <a:r>
              <a:rPr lang="hr-HR" dirty="0" smtClean="0"/>
              <a:t> </a:t>
            </a:r>
            <a:r>
              <a:rPr lang="hr-HR" dirty="0" err="1" smtClean="0"/>
              <a:t>taxes</a:t>
            </a:r>
            <a:endParaRPr lang="hr-HR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easiest</a:t>
            </a:r>
            <a:r>
              <a:rPr lang="hr-HR" dirty="0" smtClean="0"/>
              <a:t> </a:t>
            </a:r>
            <a:r>
              <a:rPr lang="hr-HR" dirty="0" err="1" smtClean="0"/>
              <a:t>way</a:t>
            </a:r>
            <a:r>
              <a:rPr lang="hr-HR" dirty="0" smtClean="0"/>
              <a:t> to test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market</a:t>
            </a:r>
            <a:endParaRPr lang="hr-HR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complete</a:t>
            </a:r>
            <a:r>
              <a:rPr lang="hr-HR" dirty="0" smtClean="0"/>
              <a:t> </a:t>
            </a:r>
            <a:r>
              <a:rPr lang="hr-HR" dirty="0" err="1" smtClean="0"/>
              <a:t>control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business</a:t>
            </a:r>
            <a:r>
              <a:rPr lang="hr-HR" dirty="0" smtClean="0"/>
              <a:t> (</a:t>
            </a:r>
            <a:r>
              <a:rPr lang="hr-HR" dirty="0" err="1" smtClean="0"/>
              <a:t>you</a:t>
            </a:r>
            <a:r>
              <a:rPr lang="hr-HR" dirty="0" smtClean="0"/>
              <a:t> are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own</a:t>
            </a:r>
            <a:r>
              <a:rPr lang="hr-HR" dirty="0" smtClean="0"/>
              <a:t> </a:t>
            </a:r>
            <a:r>
              <a:rPr lang="hr-HR" dirty="0" err="1" smtClean="0"/>
              <a:t>boss</a:t>
            </a:r>
            <a:r>
              <a:rPr lang="hr-HR" dirty="0" smtClean="0"/>
              <a:t>)</a:t>
            </a:r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2. </a:t>
            </a:r>
            <a:r>
              <a:rPr lang="hr-HR" b="1" dirty="0" err="1" smtClean="0"/>
              <a:t>disadvantages</a:t>
            </a:r>
            <a:endParaRPr lang="hr-HR" b="1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owner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unlimited</a:t>
            </a:r>
            <a:r>
              <a:rPr lang="hr-HR" dirty="0" smtClean="0"/>
              <a:t> personal </a:t>
            </a:r>
            <a:r>
              <a:rPr lang="hr-HR" dirty="0" err="1" smtClean="0"/>
              <a:t>liability</a:t>
            </a:r>
            <a:r>
              <a:rPr lang="hr-HR" dirty="0" smtClean="0"/>
              <a:t> for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business</a:t>
            </a:r>
            <a:endParaRPr lang="hr-HR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hard to </a:t>
            </a:r>
            <a:r>
              <a:rPr lang="hr-HR" dirty="0" err="1" smtClean="0"/>
              <a:t>raise</a:t>
            </a:r>
            <a:r>
              <a:rPr lang="hr-HR" dirty="0" smtClean="0"/>
              <a:t> </a:t>
            </a:r>
            <a:r>
              <a:rPr lang="hr-HR" dirty="0" err="1" smtClean="0"/>
              <a:t>money</a:t>
            </a:r>
            <a:endParaRPr lang="hr-HR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complete</a:t>
            </a:r>
            <a:r>
              <a:rPr lang="hr-HR" dirty="0" smtClean="0"/>
              <a:t> </a:t>
            </a:r>
            <a:r>
              <a:rPr lang="hr-HR" dirty="0" err="1" smtClean="0"/>
              <a:t>control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business</a:t>
            </a:r>
            <a:r>
              <a:rPr lang="hr-HR" dirty="0" smtClean="0"/>
              <a:t> (a heavy </a:t>
            </a:r>
            <a:r>
              <a:rPr lang="hr-HR" dirty="0" err="1" smtClean="0"/>
              <a:t>burden</a:t>
            </a:r>
            <a:r>
              <a:rPr lang="hr-HR" dirty="0" smtClean="0"/>
              <a:t> on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shoulders</a:t>
            </a:r>
            <a:r>
              <a:rPr lang="hr-HR" dirty="0" smtClean="0"/>
              <a:t>)</a:t>
            </a:r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Examples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- 75% of all businesses in the UK are sole traders and 73% in the USA</a:t>
            </a:r>
          </a:p>
          <a:p>
            <a:pPr eaLnBrk="1" hangingPunct="1"/>
            <a:r>
              <a:rPr lang="hr-HR" altLang="sr-Latn-RS" smtClean="0"/>
              <a:t>- majority of these businesses are in the service sector (shops, plumbers, hairdressers, bed&amp;breakfast hotels, real estate agencies…)</a:t>
            </a:r>
          </a:p>
          <a:p>
            <a:pPr eaLnBrk="1" hangingPunct="1"/>
            <a:r>
              <a:rPr lang="hr-HR" altLang="sr-Latn-RS" smtClean="0"/>
              <a:t>- self-employed professionals – bookkeppers, photographers, architects, translators, freelance writers…lawyers and doctors</a:t>
            </a:r>
          </a:p>
          <a:p>
            <a:pPr eaLnBrk="1" hangingPunct="1"/>
            <a:endParaRPr lang="hr-HR" altLang="sr-Latn-R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General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partnership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a</a:t>
            </a:r>
            <a:r>
              <a:rPr lang="en-US" dirty="0" smtClean="0"/>
              <a:t> </a:t>
            </a:r>
            <a:r>
              <a:rPr lang="en-US" dirty="0"/>
              <a:t>type of business entity that is </a:t>
            </a:r>
            <a:r>
              <a:rPr lang="en-US" b="1" dirty="0"/>
              <a:t>owned and run by </a:t>
            </a:r>
            <a:r>
              <a:rPr lang="hr-HR" b="1" dirty="0" err="1" smtClean="0"/>
              <a:t>two</a:t>
            </a:r>
            <a:r>
              <a:rPr lang="hr-HR" b="1" dirty="0" smtClean="0"/>
              <a:t> </a:t>
            </a:r>
            <a:r>
              <a:rPr lang="hr-HR" b="1" dirty="0" err="1" smtClean="0"/>
              <a:t>or</a:t>
            </a:r>
            <a:r>
              <a:rPr lang="hr-HR" b="1" dirty="0" smtClean="0"/>
              <a:t> more </a:t>
            </a:r>
            <a:r>
              <a:rPr lang="en-US" b="1" dirty="0" smtClean="0"/>
              <a:t>natural person</a:t>
            </a:r>
            <a:r>
              <a:rPr lang="hr-HR" b="1" dirty="0" smtClean="0"/>
              <a:t>s </a:t>
            </a:r>
            <a:r>
              <a:rPr lang="hr-HR" dirty="0" err="1" smtClean="0"/>
              <a:t>called</a:t>
            </a:r>
            <a:r>
              <a:rPr lang="hr-HR" b="1" dirty="0" smtClean="0"/>
              <a:t> general </a:t>
            </a:r>
            <a:r>
              <a:rPr lang="hr-HR" b="1" dirty="0" err="1" smtClean="0"/>
              <a:t>partners</a:t>
            </a:r>
            <a:endParaRPr lang="hr-HR" b="1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</a:t>
            </a:r>
            <a:r>
              <a:rPr lang="hr-HR" b="1" dirty="0" smtClean="0"/>
              <a:t> </a:t>
            </a:r>
            <a:r>
              <a:rPr lang="hr-HR" dirty="0" err="1" smtClean="0"/>
              <a:t>each</a:t>
            </a:r>
            <a:r>
              <a:rPr lang="hr-HR" dirty="0" smtClean="0"/>
              <a:t> </a:t>
            </a:r>
            <a:r>
              <a:rPr lang="hr-HR" dirty="0"/>
              <a:t>partner </a:t>
            </a:r>
            <a:r>
              <a:rPr lang="hr-HR" dirty="0" err="1"/>
              <a:t>deemed</a:t>
            </a:r>
            <a:r>
              <a:rPr lang="hr-HR" dirty="0"/>
              <a:t> </a:t>
            </a:r>
            <a:r>
              <a:rPr lang="hr-HR" u="sng" dirty="0" err="1" smtClean="0"/>
              <a:t>an</a:t>
            </a:r>
            <a:r>
              <a:rPr lang="hr-HR" u="sng" dirty="0" smtClean="0"/>
              <a:t> agent </a:t>
            </a:r>
            <a:r>
              <a:rPr lang="hr-HR" dirty="0" smtClean="0"/>
              <a:t>(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actual</a:t>
            </a:r>
            <a:r>
              <a:rPr lang="hr-HR" dirty="0" smtClean="0"/>
              <a:t> </a:t>
            </a:r>
            <a:r>
              <a:rPr lang="hr-HR" dirty="0" err="1" smtClean="0"/>
              <a:t>authority</a:t>
            </a:r>
            <a:r>
              <a:rPr lang="hr-HR" dirty="0" smtClean="0"/>
              <a:t>), </a:t>
            </a:r>
            <a:r>
              <a:rPr lang="hr-HR" dirty="0" err="1" smtClean="0"/>
              <a:t>each</a:t>
            </a:r>
            <a:r>
              <a:rPr lang="hr-HR" dirty="0" smtClean="0"/>
              <a:t> partner </a:t>
            </a:r>
            <a:r>
              <a:rPr lang="hr-HR" dirty="0" err="1" smtClean="0"/>
              <a:t>equally</a:t>
            </a:r>
            <a:r>
              <a:rPr lang="hr-HR" dirty="0" smtClean="0"/>
              <a:t> </a:t>
            </a:r>
            <a:r>
              <a:rPr lang="hr-HR" dirty="0" err="1" smtClean="0"/>
              <a:t>participates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management</a:t>
            </a:r>
          </a:p>
          <a:p>
            <a:pPr marL="0" indent="0" eaLnBrk="1" fontAlgn="auto" hangingPunct="1">
              <a:buFont typeface="Tw Cen MT" panose="020B0602020104020603" pitchFamily="34" charset="0"/>
              <a:buNone/>
              <a:defRPr/>
            </a:pPr>
            <a:r>
              <a:rPr lang="hr-HR" b="1" dirty="0"/>
              <a:t> </a:t>
            </a:r>
            <a:r>
              <a:rPr lang="hr-HR" dirty="0" smtClean="0"/>
              <a:t>- </a:t>
            </a:r>
            <a:r>
              <a:rPr lang="hr-HR" b="1" dirty="0" err="1"/>
              <a:t>j</a:t>
            </a:r>
            <a:r>
              <a:rPr lang="hr-HR" b="1" dirty="0" err="1" smtClean="0"/>
              <a:t>oint</a:t>
            </a:r>
            <a:r>
              <a:rPr lang="hr-HR" b="1" dirty="0" smtClean="0"/>
              <a:t> </a:t>
            </a:r>
            <a:r>
              <a:rPr lang="hr-HR" b="1" dirty="0" err="1" smtClean="0"/>
              <a:t>and</a:t>
            </a:r>
            <a:r>
              <a:rPr lang="hr-HR" b="1" dirty="0" smtClean="0"/>
              <a:t> </a:t>
            </a:r>
            <a:r>
              <a:rPr lang="hr-HR" b="1" dirty="0" err="1" smtClean="0"/>
              <a:t>several</a:t>
            </a:r>
            <a:r>
              <a:rPr lang="hr-HR" b="1" dirty="0" smtClean="0"/>
              <a:t> </a:t>
            </a:r>
            <a:r>
              <a:rPr lang="hr-HR" b="1" dirty="0" err="1" smtClean="0"/>
              <a:t>liability</a:t>
            </a:r>
            <a:r>
              <a:rPr lang="hr-HR" b="1" dirty="0" smtClean="0"/>
              <a:t> </a:t>
            </a:r>
            <a:r>
              <a:rPr lang="hr-HR" dirty="0" smtClean="0"/>
              <a:t>for </a:t>
            </a:r>
            <a:r>
              <a:rPr lang="hr-HR" dirty="0" err="1" smtClean="0"/>
              <a:t>business</a:t>
            </a:r>
            <a:r>
              <a:rPr lang="hr-HR" dirty="0" smtClean="0"/>
              <a:t> </a:t>
            </a:r>
            <a:r>
              <a:rPr lang="hr-HR" dirty="0" err="1" smtClean="0"/>
              <a:t>debts</a:t>
            </a:r>
            <a:r>
              <a:rPr lang="hr-HR" dirty="0" smtClean="0"/>
              <a:t>, </a:t>
            </a:r>
            <a:r>
              <a:rPr lang="hr-HR" dirty="0" err="1" smtClean="0"/>
              <a:t>taxes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tortious</a:t>
            </a:r>
            <a:r>
              <a:rPr lang="hr-HR" dirty="0" smtClean="0"/>
              <a:t>  </a:t>
            </a:r>
            <a:r>
              <a:rPr lang="hr-HR" dirty="0" err="1" smtClean="0"/>
              <a:t>liablity</a:t>
            </a:r>
            <a:r>
              <a:rPr lang="hr-HR" dirty="0" smtClean="0"/>
              <a:t> (as </a:t>
            </a:r>
            <a:r>
              <a:rPr lang="hr-HR" dirty="0" err="1" smtClean="0"/>
              <a:t>partnership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as </a:t>
            </a:r>
            <a:r>
              <a:rPr lang="hr-HR" dirty="0" err="1" smtClean="0"/>
              <a:t>individuals</a:t>
            </a:r>
            <a:r>
              <a:rPr lang="hr-HR" dirty="0" smtClean="0"/>
              <a:t>)</a:t>
            </a:r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profits</a:t>
            </a:r>
            <a:r>
              <a:rPr lang="hr-HR" dirty="0" smtClean="0"/>
              <a:t> </a:t>
            </a:r>
            <a:r>
              <a:rPr lang="hr-HR" dirty="0" err="1" smtClean="0"/>
              <a:t>shared</a:t>
            </a:r>
            <a:r>
              <a:rPr lang="hr-HR" dirty="0" smtClean="0"/>
              <a:t> </a:t>
            </a:r>
            <a:r>
              <a:rPr lang="hr-HR" dirty="0" err="1" smtClean="0"/>
              <a:t>equally</a:t>
            </a:r>
            <a:r>
              <a:rPr lang="hr-HR" dirty="0" smtClean="0"/>
              <a:t> </a:t>
            </a:r>
            <a:r>
              <a:rPr lang="hr-HR" dirty="0" err="1" smtClean="0"/>
              <a:t>unless</a:t>
            </a:r>
            <a:r>
              <a:rPr lang="hr-HR" dirty="0" smtClean="0"/>
              <a:t> </a:t>
            </a:r>
            <a:r>
              <a:rPr lang="hr-HR" dirty="0" err="1" smtClean="0"/>
              <a:t>otherwise</a:t>
            </a:r>
            <a:r>
              <a:rPr lang="hr-HR" dirty="0" smtClean="0"/>
              <a:t> </a:t>
            </a:r>
            <a:r>
              <a:rPr lang="hr-HR" dirty="0" err="1" smtClean="0"/>
              <a:t>provided</a:t>
            </a:r>
            <a:r>
              <a:rPr lang="hr-HR" dirty="0" smtClean="0"/>
              <a:t> for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partnership</a:t>
            </a:r>
            <a:r>
              <a:rPr lang="hr-HR" b="1" dirty="0" smtClean="0"/>
              <a:t> </a:t>
            </a:r>
            <a:r>
              <a:rPr lang="hr-HR" b="1" dirty="0" err="1" smtClean="0"/>
              <a:t>agreement</a:t>
            </a:r>
            <a:endParaRPr lang="hr-HR" b="1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</a:t>
            </a:r>
            <a:r>
              <a:rPr lang="hr-HR" dirty="0" err="1" smtClean="0"/>
              <a:t>terminated</a:t>
            </a:r>
            <a:r>
              <a:rPr lang="hr-HR" dirty="0" smtClean="0"/>
              <a:t> on </a:t>
            </a:r>
            <a:r>
              <a:rPr lang="hr-HR" dirty="0" err="1" smtClean="0"/>
              <a:t>death</a:t>
            </a:r>
            <a:r>
              <a:rPr lang="hr-HR" dirty="0" smtClean="0"/>
              <a:t>, </a:t>
            </a:r>
            <a:r>
              <a:rPr lang="hr-HR" dirty="0" err="1" smtClean="0"/>
              <a:t>disability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withdrawal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one partner </a:t>
            </a:r>
            <a:r>
              <a:rPr lang="hr-HR" dirty="0" err="1" smtClean="0"/>
              <a:t>unless</a:t>
            </a:r>
            <a:r>
              <a:rPr lang="hr-HR" dirty="0" smtClean="0"/>
              <a:t> </a:t>
            </a:r>
            <a:r>
              <a:rPr lang="hr-HR" dirty="0" err="1" smtClean="0"/>
              <a:t>otherwise</a:t>
            </a:r>
            <a:r>
              <a:rPr lang="hr-HR" dirty="0" smtClean="0"/>
              <a:t> </a:t>
            </a:r>
            <a:r>
              <a:rPr lang="hr-HR" dirty="0" err="1" smtClean="0"/>
              <a:t>provided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partnership</a:t>
            </a:r>
            <a:r>
              <a:rPr lang="hr-HR" dirty="0" smtClean="0"/>
              <a:t> </a:t>
            </a:r>
            <a:r>
              <a:rPr lang="hr-HR" dirty="0" err="1" smtClean="0"/>
              <a:t>agreement</a:t>
            </a:r>
            <a:endParaRPr lang="hr-HR" dirty="0" smtClean="0"/>
          </a:p>
          <a:p>
            <a:pPr marL="91440" indent="-91440" eaLnBrk="1" fontAlgn="auto" hangingPunct="1">
              <a:buFont typeface="Tw Cen MT" panose="020B0602020104020603" pitchFamily="34" charset="0"/>
              <a:buChar char=" "/>
              <a:defRPr/>
            </a:pPr>
            <a:r>
              <a:rPr lang="hr-HR" dirty="0" smtClean="0"/>
              <a:t>- 8%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all</a:t>
            </a:r>
            <a:r>
              <a:rPr lang="hr-HR" dirty="0" smtClean="0"/>
              <a:t> </a:t>
            </a:r>
            <a:r>
              <a:rPr lang="hr-HR" dirty="0" err="1" smtClean="0"/>
              <a:t>businesses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UK are general </a:t>
            </a:r>
            <a:r>
              <a:rPr lang="hr-HR" dirty="0" err="1" smtClean="0"/>
              <a:t>partnerships</a:t>
            </a:r>
            <a:endParaRPr lang="hr-H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Limited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partnership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- a</a:t>
            </a:r>
            <a:r>
              <a:rPr lang="en-US" altLang="sr-Latn-RS" smtClean="0"/>
              <a:t> type of business entity that is </a:t>
            </a:r>
            <a:r>
              <a:rPr lang="en-US" altLang="sr-Latn-RS" b="1" smtClean="0"/>
              <a:t>owned and run by </a:t>
            </a:r>
            <a:r>
              <a:rPr lang="hr-HR" altLang="sr-Latn-RS" b="1" smtClean="0"/>
              <a:t>two or more </a:t>
            </a:r>
            <a:r>
              <a:rPr lang="en-US" altLang="sr-Latn-RS" b="1" smtClean="0"/>
              <a:t>natural person</a:t>
            </a:r>
            <a:r>
              <a:rPr lang="hr-HR" altLang="sr-Latn-RS" b="1" smtClean="0"/>
              <a:t>s </a:t>
            </a:r>
          </a:p>
          <a:p>
            <a:pPr eaLnBrk="1" hangingPunct="1"/>
            <a:r>
              <a:rPr lang="hr-HR" altLang="sr-Latn-RS" smtClean="0"/>
              <a:t>- only one partner is required to be a general partner (there can be more), others are </a:t>
            </a:r>
            <a:r>
              <a:rPr lang="hr-HR" altLang="sr-Latn-RS" b="1" smtClean="0"/>
              <a:t>limited partners</a:t>
            </a:r>
          </a:p>
          <a:p>
            <a:pPr eaLnBrk="1" hangingPunct="1"/>
            <a:r>
              <a:rPr lang="hr-HR" altLang="sr-Latn-RS" smtClean="0"/>
              <a:t>- general partners have all the rights and obligations as in a general partnership</a:t>
            </a:r>
          </a:p>
          <a:p>
            <a:pPr eaLnBrk="1" hangingPunct="1"/>
            <a:r>
              <a:rPr lang="hr-HR" altLang="sr-Latn-RS" smtClean="0"/>
              <a:t>- </a:t>
            </a:r>
            <a:r>
              <a:rPr lang="hr-HR" altLang="sr-Latn-RS" u="sng" smtClean="0"/>
              <a:t>limited partners have limited personal liability </a:t>
            </a:r>
            <a:r>
              <a:rPr lang="hr-HR" altLang="sr-Latn-RS" smtClean="0"/>
              <a:t>(liable only </a:t>
            </a:r>
            <a:r>
              <a:rPr lang="en-US" altLang="sr-Latn-RS" smtClean="0"/>
              <a:t>on debts incurred by the firm to the extent of their registered investment</a:t>
            </a:r>
            <a:r>
              <a:rPr lang="hr-HR" altLang="sr-Latn-RS" smtClean="0"/>
              <a:t>), </a:t>
            </a:r>
            <a:r>
              <a:rPr lang="hr-HR" altLang="sr-Latn-RS" u="sng" smtClean="0"/>
              <a:t>have no management authority</a:t>
            </a:r>
            <a:r>
              <a:rPr lang="hr-HR" altLang="sr-Latn-RS" smtClean="0"/>
              <a:t>, </a:t>
            </a:r>
            <a:r>
              <a:rPr lang="hr-HR" altLang="sr-Latn-RS" u="sng" smtClean="0"/>
              <a:t>receive a </a:t>
            </a:r>
            <a:r>
              <a:rPr lang="hr-HR" altLang="sr-Latn-RS" b="1" u="sng" smtClean="0"/>
              <a:t>return on investment </a:t>
            </a:r>
            <a:r>
              <a:rPr lang="hr-HR" altLang="sr-Latn-RS" u="sng" smtClean="0"/>
              <a:t>from general partners</a:t>
            </a:r>
          </a:p>
          <a:p>
            <a:pPr eaLnBrk="1" hangingPunct="1"/>
            <a:endParaRPr lang="hr-HR" altLang="sr-Latn-RS" b="1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285</TotalTime>
  <Words>1077</Words>
  <Application>Microsoft Office PowerPoint</Application>
  <PresentationFormat>On-screen Show (4:3)</PresentationFormat>
  <Paragraphs>136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Tw Cen MT Condensed</vt:lpstr>
      <vt:lpstr>Tw Cen MT</vt:lpstr>
      <vt:lpstr>Wingdings 3</vt:lpstr>
      <vt:lpstr>Calibri</vt:lpstr>
      <vt:lpstr>Wingdings 2</vt:lpstr>
      <vt:lpstr>Integral</vt:lpstr>
      <vt:lpstr>Forms of business organizations </vt:lpstr>
      <vt:lpstr>Vocabulary</vt:lpstr>
      <vt:lpstr>How to explain similarities and differences between businesses</vt:lpstr>
      <vt:lpstr>Business entities in England</vt:lpstr>
      <vt:lpstr>Sole proprietorship</vt:lpstr>
      <vt:lpstr>Advantages and disadvantages</vt:lpstr>
      <vt:lpstr>Examples</vt:lpstr>
      <vt:lpstr>General partnership</vt:lpstr>
      <vt:lpstr>Limited partnership</vt:lpstr>
      <vt:lpstr>Limited liability partnership</vt:lpstr>
      <vt:lpstr>Advantages and disadvantages</vt:lpstr>
      <vt:lpstr>Private limited company (Ltd.)</vt:lpstr>
      <vt:lpstr>Public limited company (plc)</vt:lpstr>
      <vt:lpstr>Business entities in the usa</vt:lpstr>
      <vt:lpstr>PowerPoint Presentation</vt:lpstr>
      <vt:lpstr>PowerPoint Presentation</vt:lpstr>
      <vt:lpstr>vocabulary</vt:lpstr>
      <vt:lpstr>Thank you!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formation and management</dc:title>
  <dc:creator>Ivana Lukica</dc:creator>
  <cp:lastModifiedBy>ivana</cp:lastModifiedBy>
  <cp:revision>50</cp:revision>
  <dcterms:created xsi:type="dcterms:W3CDTF">2011-10-17T10:05:17Z</dcterms:created>
  <dcterms:modified xsi:type="dcterms:W3CDTF">2015-04-02T07:43:12Z</dcterms:modified>
</cp:coreProperties>
</file>