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8" r:id="rId3"/>
    <p:sldId id="274" r:id="rId4"/>
    <p:sldId id="269" r:id="rId5"/>
    <p:sldId id="270" r:id="rId6"/>
    <p:sldId id="271" r:id="rId7"/>
    <p:sldId id="258" r:id="rId8"/>
    <p:sldId id="259" r:id="rId9"/>
    <p:sldId id="260" r:id="rId10"/>
    <p:sldId id="261" r:id="rId11"/>
    <p:sldId id="266" r:id="rId12"/>
    <p:sldId id="262" r:id="rId13"/>
    <p:sldId id="267" r:id="rId14"/>
    <p:sldId id="272" r:id="rId15"/>
    <p:sldId id="273" r:id="rId16"/>
    <p:sldId id="2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16" name="Slide Number Placeholder 15"/>
          <p:cNvSpPr>
            <a:spLocks noGrp="1"/>
          </p:cNvSpPr>
          <p:nvPr>
            <p:ph type="sldNum" sz="quarter" idx="11"/>
          </p:nvPr>
        </p:nvSpPr>
        <p:spPr/>
        <p:txBody>
          <a:bodyPr/>
          <a:lstStyle/>
          <a:p>
            <a:fld id="{19EF34F2-2BEF-486A-8390-AD030904AB6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F34F2-2BEF-486A-8390-AD030904AB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F34F2-2BEF-486A-8390-AD030904AB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D7778DD5-9E65-4695-B233-B512735BEFFE}" type="datetimeFigureOut">
              <a:rPr lang="en-US" smtClean="0"/>
              <a:pPr/>
              <a:t>12/11/2018</a:t>
            </a:fld>
            <a:endParaRPr lang="en-US"/>
          </a:p>
        </p:txBody>
      </p:sp>
      <p:sp>
        <p:nvSpPr>
          <p:cNvPr id="15" name="Slide Number Placeholder 14"/>
          <p:cNvSpPr>
            <a:spLocks noGrp="1"/>
          </p:cNvSpPr>
          <p:nvPr>
            <p:ph type="sldNum" sz="quarter" idx="15"/>
          </p:nvPr>
        </p:nvSpPr>
        <p:spPr/>
        <p:txBody>
          <a:bodyPr/>
          <a:lstStyle>
            <a:lvl1pPr algn="ctr">
              <a:defRPr/>
            </a:lvl1pPr>
          </a:lstStyle>
          <a:p>
            <a:fld id="{19EF34F2-2BEF-486A-8390-AD030904AB6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F34F2-2BEF-486A-8390-AD030904AB6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F34F2-2BEF-486A-8390-AD030904AB6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9EF34F2-2BEF-486A-8390-AD030904AB6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EF34F2-2BEF-486A-8390-AD030904AB6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EF34F2-2BEF-486A-8390-AD030904AB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D7778DD5-9E65-4695-B233-B512735BEFFE}" type="datetimeFigureOut">
              <a:rPr lang="en-US" smtClean="0"/>
              <a:pPr/>
              <a:t>12/11/2018</a:t>
            </a:fld>
            <a:endParaRPr lang="en-US"/>
          </a:p>
        </p:txBody>
      </p:sp>
      <p:sp>
        <p:nvSpPr>
          <p:cNvPr id="9" name="Slide Number Placeholder 8"/>
          <p:cNvSpPr>
            <a:spLocks noGrp="1"/>
          </p:cNvSpPr>
          <p:nvPr>
            <p:ph type="sldNum" sz="quarter" idx="15"/>
          </p:nvPr>
        </p:nvSpPr>
        <p:spPr/>
        <p:txBody>
          <a:bodyPr/>
          <a:lstStyle/>
          <a:p>
            <a:fld id="{19EF34F2-2BEF-486A-8390-AD030904AB6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7778DD5-9E65-4695-B233-B512735BEFFE}" type="datetimeFigureOut">
              <a:rPr lang="en-US" smtClean="0"/>
              <a:pPr/>
              <a:t>12/11/2018</a:t>
            </a:fld>
            <a:endParaRPr lang="en-US"/>
          </a:p>
        </p:txBody>
      </p:sp>
      <p:sp>
        <p:nvSpPr>
          <p:cNvPr id="9" name="Slide Number Placeholder 8"/>
          <p:cNvSpPr>
            <a:spLocks noGrp="1"/>
          </p:cNvSpPr>
          <p:nvPr>
            <p:ph type="sldNum" sz="quarter" idx="11"/>
          </p:nvPr>
        </p:nvSpPr>
        <p:spPr/>
        <p:txBody>
          <a:bodyPr/>
          <a:lstStyle/>
          <a:p>
            <a:fld id="{19EF34F2-2BEF-486A-8390-AD030904AB6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7778DD5-9E65-4695-B233-B512735BEFFE}" type="datetimeFigureOut">
              <a:rPr lang="en-US" smtClean="0"/>
              <a:pPr/>
              <a:t>12/11/2018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9EF34F2-2BEF-486A-8390-AD030904AB6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KPMt1b3uwu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xLZxg974CU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a:bodyPr>
          <a:lstStyle/>
          <a:p>
            <a:r>
              <a:rPr lang="hr-HR" dirty="0" smtClean="0"/>
              <a:t>From the Constitution of the </a:t>
            </a:r>
            <a:r>
              <a:rPr lang="hr-HR" dirty="0" smtClean="0"/>
              <a:t>USA </a:t>
            </a:r>
            <a:endParaRPr lang="en-US" dirty="0"/>
          </a:p>
        </p:txBody>
      </p:sp>
      <p:pic>
        <p:nvPicPr>
          <p:cNvPr id="4" name="Picture 5" descr="http://t0.gstatic.com/images?q=tbn:ANd9GcTwvejGtD0ZhFxOguNeZ-8MHejsSTLdTGLPUCSWauzWn6A4b2BSnw"/>
          <p:cNvPicPr>
            <a:picLocks noGrp="1" noChangeAspect="1" noChangeArrowheads="1"/>
          </p:cNvPicPr>
          <p:nvPr>
            <p:ph idx="4294967295"/>
          </p:nvPr>
        </p:nvPicPr>
        <p:blipFill>
          <a:blip r:embed="rId2" cstate="print"/>
          <a:srcRect/>
          <a:stretch>
            <a:fillRect/>
          </a:stretch>
        </p:blipFill>
        <p:spPr bwMode="auto">
          <a:xfrm>
            <a:off x="3048000" y="3733800"/>
            <a:ext cx="2987675" cy="19208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a:p>
          <a:p>
            <a:pPr>
              <a:buNone/>
            </a:pPr>
            <a:r>
              <a:rPr lang="en-GB" i="1" dirty="0"/>
              <a:t>requirements, individuals, limits, prohibitions, </a:t>
            </a:r>
            <a:r>
              <a:rPr lang="en-GB" i="1" dirty="0" smtClean="0"/>
              <a:t>laws</a:t>
            </a:r>
            <a:endParaRPr lang="hr-HR" i="1" dirty="0" smtClean="0"/>
          </a:p>
          <a:p>
            <a:pPr>
              <a:buNone/>
            </a:pPr>
            <a:endParaRPr lang="en-US" dirty="0"/>
          </a:p>
          <a:p>
            <a:pPr algn="just">
              <a:buNone/>
            </a:pPr>
            <a:r>
              <a:rPr lang="hr-HR" dirty="0" smtClean="0"/>
              <a:t>	</a:t>
            </a:r>
            <a:r>
              <a:rPr lang="en-GB" dirty="0" smtClean="0"/>
              <a:t>The </a:t>
            </a:r>
            <a:r>
              <a:rPr lang="en-GB" dirty="0"/>
              <a:t>Bill of Rights is a list of _______________ on government power. For example, what the Founders saw as the natural right of __________________ to speak and worship freely was protected by the First Amendment’s __________________ on Congress from making _________________ establishing a religion or abridging freedom of speech. For another example, the natural right to be free from unreasonable government intrusion in one’s home was safeguarded by the Fourth Amendment’s warrant _________________.</a:t>
            </a:r>
            <a:endParaRPr lang="en-US" dirty="0"/>
          </a:p>
          <a:p>
            <a:endParaRPr lang="en-US" dirty="0"/>
          </a:p>
        </p:txBody>
      </p:sp>
      <p:sp>
        <p:nvSpPr>
          <p:cNvPr id="2" name="Title 1"/>
          <p:cNvSpPr>
            <a:spLocks noGrp="1"/>
          </p:cNvSpPr>
          <p:nvPr>
            <p:ph type="title"/>
          </p:nvPr>
        </p:nvSpPr>
        <p:spPr/>
        <p:txBody>
          <a:bodyPr>
            <a:normAutofit fontScale="90000"/>
          </a:bodyPr>
          <a:lstStyle/>
          <a:p>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hr-HR" b="1" i="1" dirty="0" smtClean="0"/>
              <a:t/>
            </a:r>
            <a:br>
              <a:rPr lang="hr-HR" b="1" i="1" dirty="0" smtClean="0"/>
            </a:br>
            <a:r>
              <a:rPr lang="en-US" dirty="0" smtClean="0"/>
              <a:t/>
            </a:r>
            <a:br>
              <a:rPr lang="en-US" dirty="0" smtClean="0"/>
            </a:br>
            <a:r>
              <a:rPr lang="en-GB" b="1" i="1" dirty="0" smtClean="0"/>
              <a:t> Complete the text with the words provided </a:t>
            </a:r>
            <a:r>
              <a:rPr lang="hr-HR" b="1" i="1" dirty="0" smtClean="0"/>
              <a:t>below</a:t>
            </a:r>
            <a:r>
              <a:rPr lang="en-GB" b="1" i="1"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Bill of Rights is a list of</a:t>
            </a:r>
            <a:r>
              <a:rPr lang="en-US" u="sng" dirty="0" smtClean="0"/>
              <a:t> limits</a:t>
            </a:r>
            <a:r>
              <a:rPr lang="en-US" dirty="0" smtClean="0"/>
              <a:t> on government power. For example, what the Founders saw as the natural right of </a:t>
            </a:r>
            <a:r>
              <a:rPr lang="en-US" u="sng" dirty="0" smtClean="0"/>
              <a:t>individuals</a:t>
            </a:r>
            <a:r>
              <a:rPr lang="en-US" dirty="0" smtClean="0"/>
              <a:t> to speak and worship freely was protected by the First Amendment’s </a:t>
            </a:r>
            <a:r>
              <a:rPr lang="en-US" u="sng" dirty="0" smtClean="0"/>
              <a:t>prohibitions</a:t>
            </a:r>
            <a:r>
              <a:rPr lang="en-US" dirty="0" smtClean="0"/>
              <a:t> on Congress from making </a:t>
            </a:r>
            <a:r>
              <a:rPr lang="en-US" u="sng" dirty="0" smtClean="0"/>
              <a:t>laws</a:t>
            </a:r>
            <a:r>
              <a:rPr lang="en-US" dirty="0" smtClean="0"/>
              <a:t> establishing a religion or abridging freedom of speech. For another example, the natural right to be free from unreasonable government intrusion in one’s home was safeguarded by the Fourth Amendment’s warrant </a:t>
            </a:r>
            <a:r>
              <a:rPr lang="en-US" u="sng" dirty="0" smtClean="0"/>
              <a:t>requirements</a:t>
            </a:r>
            <a:r>
              <a:rPr lang="en-US" dirty="0" smtClean="0"/>
              <a:t>.</a:t>
            </a:r>
          </a:p>
          <a:p>
            <a:endParaRPr lang="en-US" dirty="0"/>
          </a:p>
        </p:txBody>
      </p:sp>
      <p:sp>
        <p:nvSpPr>
          <p:cNvPr id="3" name="Title 2"/>
          <p:cNvSpPr>
            <a:spLocks noGrp="1"/>
          </p:cNvSpPr>
          <p:nvPr>
            <p:ph type="title"/>
          </p:nvPr>
        </p:nvSpPr>
        <p:spPr/>
        <p:txBody>
          <a:bodyPr/>
          <a:lstStyle/>
          <a:p>
            <a:pPr algn="ctr"/>
            <a:r>
              <a:rPr lang="hr-HR" dirty="0" smtClean="0"/>
              <a:t>Answer key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8229600" cy="296672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issue</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the Constitution</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violate</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powers</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form</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right</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establish</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warrant</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make</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union</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promote</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law</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secure</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welfare</a:t>
                      </a:r>
                      <a:endParaRPr lang="en-US" sz="1100" dirty="0">
                        <a:latin typeface="Calibri"/>
                        <a:ea typeface="Calibri"/>
                        <a:cs typeface="Times New Roman"/>
                      </a:endParaRPr>
                    </a:p>
                  </a:txBody>
                  <a:tcPr marL="63501" marR="63501" marT="63500" marB="63500"/>
                </a:tc>
              </a:tr>
              <a:tr h="370840">
                <a:tc>
                  <a:txBody>
                    <a:bodyPr/>
                    <a:lstStyle/>
                    <a:p>
                      <a:pPr marL="342900" marR="0" lvl="0" indent="-342900">
                        <a:lnSpc>
                          <a:spcPct val="115000"/>
                        </a:lnSpc>
                        <a:spcBef>
                          <a:spcPts val="0"/>
                        </a:spcBef>
                        <a:spcAft>
                          <a:spcPts val="0"/>
                        </a:spcAft>
                        <a:buFont typeface="+mj-lt"/>
                        <a:buNone/>
                      </a:pPr>
                      <a:r>
                        <a:rPr lang="en-GB" sz="1200" dirty="0">
                          <a:latin typeface="Times New Roman"/>
                          <a:ea typeface="Times New Roman"/>
                          <a:cs typeface="Times New Roman"/>
                        </a:rPr>
                        <a:t>grant</a:t>
                      </a:r>
                      <a:endParaRPr lang="en-US" sz="1100" dirty="0">
                        <a:latin typeface="Calibri"/>
                        <a:ea typeface="Calibri"/>
                        <a:cs typeface="Times New Roman"/>
                      </a:endParaRPr>
                    </a:p>
                  </a:txBody>
                  <a:tcPr marL="63501" marR="63501" marT="63500" marB="63500"/>
                </a:tc>
                <a:tc>
                  <a:txBody>
                    <a:bodyPr/>
                    <a:lstStyle/>
                    <a:p>
                      <a:pPr marL="342900" marR="0" lvl="0" indent="-342900">
                        <a:lnSpc>
                          <a:spcPct val="115000"/>
                        </a:lnSpc>
                        <a:spcBef>
                          <a:spcPts val="0"/>
                        </a:spcBef>
                        <a:spcAft>
                          <a:spcPts val="800"/>
                        </a:spcAft>
                        <a:buFont typeface="+mj-lt"/>
                        <a:buNone/>
                      </a:pPr>
                      <a:r>
                        <a:rPr lang="en-GB" sz="1200" dirty="0">
                          <a:latin typeface="Times New Roman"/>
                          <a:ea typeface="Times New Roman"/>
                          <a:cs typeface="Times New Roman"/>
                        </a:rPr>
                        <a:t>liberty</a:t>
                      </a:r>
                      <a:endParaRPr lang="en-US" sz="1100" dirty="0">
                        <a:latin typeface="Calibri"/>
                        <a:ea typeface="Calibri"/>
                        <a:cs typeface="Times New Roman"/>
                      </a:endParaRPr>
                    </a:p>
                  </a:txBody>
                  <a:tcPr marL="63501" marR="63501" marT="63500" marB="63500"/>
                </a:tc>
              </a:tr>
            </a:tbl>
          </a:graphicData>
        </a:graphic>
      </p:graphicFrame>
      <p:sp>
        <p:nvSpPr>
          <p:cNvPr id="2" name="Title 1"/>
          <p:cNvSpPr>
            <a:spLocks noGrp="1"/>
          </p:cNvSpPr>
          <p:nvPr>
            <p:ph type="title"/>
          </p:nvPr>
        </p:nvSpPr>
        <p:spPr/>
        <p:txBody>
          <a:bodyPr>
            <a:normAutofit fontScale="90000"/>
          </a:bodyPr>
          <a:lstStyle/>
          <a:p>
            <a:pPr algn="ctr"/>
            <a:r>
              <a:rPr lang="en-GB" b="1" i="1" dirty="0"/>
              <a:t>Match the verbs in the left column with the nouns in the right column: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hr-HR" dirty="0" smtClean="0"/>
              <a:t>i</a:t>
            </a:r>
            <a:r>
              <a:rPr lang="en-GB" dirty="0" err="1" smtClean="0"/>
              <a:t>ssue</a:t>
            </a:r>
            <a:r>
              <a:rPr lang="hr-HR" dirty="0" smtClean="0"/>
              <a:t> a warrant</a:t>
            </a:r>
            <a:endParaRPr lang="en-US" dirty="0" smtClean="0"/>
          </a:p>
          <a:p>
            <a:pPr lvl="0"/>
            <a:r>
              <a:rPr lang="hr-HR" dirty="0" smtClean="0"/>
              <a:t>v</a:t>
            </a:r>
            <a:r>
              <a:rPr lang="en-GB" dirty="0" err="1" smtClean="0"/>
              <a:t>iolate</a:t>
            </a:r>
            <a:r>
              <a:rPr lang="hr-HR" dirty="0" smtClean="0"/>
              <a:t> a right</a:t>
            </a:r>
            <a:endParaRPr lang="en-US" dirty="0" smtClean="0"/>
          </a:p>
          <a:p>
            <a:pPr lvl="0"/>
            <a:r>
              <a:rPr lang="hr-HR" dirty="0" smtClean="0"/>
              <a:t>f</a:t>
            </a:r>
            <a:r>
              <a:rPr lang="en-GB" dirty="0" err="1" smtClean="0"/>
              <a:t>orm</a:t>
            </a:r>
            <a:r>
              <a:rPr lang="hr-HR" dirty="0" smtClean="0"/>
              <a:t> a union</a:t>
            </a:r>
            <a:endParaRPr lang="en-US" dirty="0" smtClean="0"/>
          </a:p>
          <a:p>
            <a:pPr lvl="0"/>
            <a:r>
              <a:rPr lang="hr-HR" dirty="0" smtClean="0"/>
              <a:t>e</a:t>
            </a:r>
            <a:r>
              <a:rPr lang="en-GB" dirty="0" err="1" smtClean="0"/>
              <a:t>stablish</a:t>
            </a:r>
            <a:r>
              <a:rPr lang="hr-HR" dirty="0" smtClean="0"/>
              <a:t> the Constitution</a:t>
            </a:r>
            <a:endParaRPr lang="en-US" dirty="0" smtClean="0"/>
          </a:p>
          <a:p>
            <a:pPr lvl="0"/>
            <a:r>
              <a:rPr lang="hr-HR" dirty="0" smtClean="0"/>
              <a:t>m</a:t>
            </a:r>
            <a:r>
              <a:rPr lang="en-GB" dirty="0" err="1" smtClean="0"/>
              <a:t>ake</a:t>
            </a:r>
            <a:r>
              <a:rPr lang="hr-HR" dirty="0" smtClean="0"/>
              <a:t> law</a:t>
            </a:r>
            <a:endParaRPr lang="en-US" dirty="0" smtClean="0"/>
          </a:p>
          <a:p>
            <a:pPr lvl="0"/>
            <a:r>
              <a:rPr lang="hr-HR" dirty="0" smtClean="0"/>
              <a:t>p</a:t>
            </a:r>
            <a:r>
              <a:rPr lang="en-GB" dirty="0" err="1" smtClean="0"/>
              <a:t>romote</a:t>
            </a:r>
            <a:r>
              <a:rPr lang="hr-HR" dirty="0" smtClean="0"/>
              <a:t> welfare</a:t>
            </a:r>
            <a:endParaRPr lang="en-US" dirty="0" smtClean="0"/>
          </a:p>
          <a:p>
            <a:pPr lvl="0"/>
            <a:r>
              <a:rPr lang="hr-HR" dirty="0" smtClean="0"/>
              <a:t>s</a:t>
            </a:r>
            <a:r>
              <a:rPr lang="en-GB" dirty="0" err="1" smtClean="0"/>
              <a:t>ecure</a:t>
            </a:r>
            <a:r>
              <a:rPr lang="hr-HR" dirty="0" smtClean="0"/>
              <a:t> liberty</a:t>
            </a:r>
            <a:endParaRPr lang="en-US" dirty="0" smtClean="0"/>
          </a:p>
          <a:p>
            <a:pPr lvl="0"/>
            <a:r>
              <a:rPr lang="hr-HR" dirty="0" smtClean="0"/>
              <a:t>g</a:t>
            </a:r>
            <a:r>
              <a:rPr lang="en-GB" dirty="0" smtClean="0"/>
              <a:t>rant</a:t>
            </a:r>
            <a:r>
              <a:rPr lang="hr-HR" dirty="0" smtClean="0"/>
              <a:t> powers</a:t>
            </a:r>
            <a:endParaRPr lang="en-US" dirty="0" smtClean="0"/>
          </a:p>
          <a:p>
            <a:endParaRPr lang="en-US" dirty="0"/>
          </a:p>
        </p:txBody>
      </p:sp>
      <p:sp>
        <p:nvSpPr>
          <p:cNvPr id="3" name="Title 2"/>
          <p:cNvSpPr>
            <a:spLocks noGrp="1"/>
          </p:cNvSpPr>
          <p:nvPr>
            <p:ph type="title"/>
          </p:nvPr>
        </p:nvSpPr>
        <p:spPr/>
        <p:txBody>
          <a:bodyPr/>
          <a:lstStyle/>
          <a:p>
            <a:pPr algn="ctr"/>
            <a:r>
              <a:rPr lang="hr-HR" dirty="0" smtClean="0"/>
              <a:t>Translate the collocations: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the people of the United States, in order to form a more perfect Union, establish justice, insure domestic tranquillity, provide for common </a:t>
            </a:r>
            <a:r>
              <a:rPr lang="en-GB" dirty="0" err="1" smtClean="0"/>
              <a:t>defense</a:t>
            </a:r>
            <a:r>
              <a:rPr lang="en-GB" dirty="0" smtClean="0"/>
              <a:t>, promote the general welfare, and secure the blessings of liberty to ourselves and our posterity, do ordain and establish this Constitution for the United States of America.</a:t>
            </a:r>
            <a:endParaRPr lang="en-US" dirty="0" smtClean="0"/>
          </a:p>
          <a:p>
            <a:endParaRPr lang="en-US" dirty="0"/>
          </a:p>
        </p:txBody>
      </p:sp>
      <p:sp>
        <p:nvSpPr>
          <p:cNvPr id="3" name="Title 2"/>
          <p:cNvSpPr>
            <a:spLocks noGrp="1"/>
          </p:cNvSpPr>
          <p:nvPr>
            <p:ph type="title"/>
          </p:nvPr>
        </p:nvSpPr>
        <p:spPr/>
        <p:txBody>
          <a:bodyPr/>
          <a:lstStyle/>
          <a:p>
            <a:pPr algn="ctr"/>
            <a:r>
              <a:rPr lang="hr-HR" dirty="0" smtClean="0"/>
              <a:t>Translate the Preamble: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“Mi, građani Sjedinjenih Država, kako bismo stvorili savršeniji savez, uspostavili pravdu, ostvarili mir u zemlji, osigurali zajedničku obranu, unaprijedili opću dobrobit i očuvali blagoslov slobode za nas i naše potomstvo, određujemo i uspostavljamo ovaj Ustav za Sjedinjene Američke Države.”</a:t>
            </a:r>
            <a:endParaRPr lang="en-US"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hr-HR" dirty="0" smtClean="0"/>
              <a:t>Thank you for your attention!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1. What is the highest legislative body in the United States?</a:t>
            </a:r>
            <a:endParaRPr lang="en-US" dirty="0" smtClean="0"/>
          </a:p>
          <a:p>
            <a:r>
              <a:rPr lang="en-GB" dirty="0" smtClean="0"/>
              <a:t>2. Who is the head of the executive branch in the United States?</a:t>
            </a:r>
            <a:endParaRPr lang="en-US" dirty="0" smtClean="0"/>
          </a:p>
          <a:p>
            <a:r>
              <a:rPr lang="en-GB" dirty="0" smtClean="0"/>
              <a:t>3. What is the highest court in the United States?</a:t>
            </a:r>
            <a:endParaRPr lang="en-US" dirty="0" smtClean="0"/>
          </a:p>
          <a:p>
            <a:r>
              <a:rPr lang="en-GB" dirty="0" smtClean="0"/>
              <a:t>4. How are the first ten Amendments in the US Constitution called?</a:t>
            </a:r>
            <a:endParaRPr lang="en-US" dirty="0" smtClean="0"/>
          </a:p>
          <a:p>
            <a:r>
              <a:rPr lang="en-GB" dirty="0" smtClean="0"/>
              <a:t>5. Can you mention some of the rights and freedoms enshrined in the Bill of Rights?</a:t>
            </a:r>
            <a:endParaRPr lang="en-US" dirty="0" smtClean="0"/>
          </a:p>
          <a:p>
            <a:pPr>
              <a:buNone/>
            </a:pPr>
            <a:endParaRPr lang="en-US" dirty="0"/>
          </a:p>
        </p:txBody>
      </p:sp>
      <p:sp>
        <p:nvSpPr>
          <p:cNvPr id="3" name="Title 2"/>
          <p:cNvSpPr>
            <a:spLocks noGrp="1"/>
          </p:cNvSpPr>
          <p:nvPr>
            <p:ph type="title"/>
          </p:nvPr>
        </p:nvSpPr>
        <p:spPr/>
        <p:txBody>
          <a:bodyPr/>
          <a:lstStyle/>
          <a:p>
            <a:pPr algn="ctr"/>
            <a:r>
              <a:rPr lang="hr-HR" dirty="0" smtClean="0"/>
              <a:t>Answer the following questions: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The oldest Constitution still in force (written in 1787, came into force in 1789)</a:t>
            </a:r>
          </a:p>
          <a:p>
            <a:r>
              <a:rPr lang="hr-HR" dirty="0" smtClean="0"/>
              <a:t>To date there have been 27 amendments</a:t>
            </a:r>
          </a:p>
          <a:p>
            <a:r>
              <a:rPr lang="hr-HR" dirty="0" smtClean="0"/>
              <a:t>Sets the basic form of government: three separate branches, each one having powers (“checks and balances”) over the others</a:t>
            </a:r>
          </a:p>
          <a:p>
            <a:r>
              <a:rPr lang="hr-HR" dirty="0" smtClean="0"/>
              <a:t>Specifies the powers and duties of each federal branch of government</a:t>
            </a:r>
          </a:p>
          <a:p>
            <a:r>
              <a:rPr lang="hr-HR" dirty="0" smtClean="0"/>
              <a:t>Guarantees basic rights for the citizens</a:t>
            </a:r>
          </a:p>
          <a:p>
            <a:r>
              <a:rPr lang="hr-HR" dirty="0" smtClean="0"/>
              <a:t>The ultimate power is given to the people</a:t>
            </a:r>
            <a:endParaRPr lang="en-GB" dirty="0" smtClean="0"/>
          </a:p>
          <a:p>
            <a:endParaRPr lang="en-US" dirty="0"/>
          </a:p>
        </p:txBody>
      </p:sp>
      <p:sp>
        <p:nvSpPr>
          <p:cNvPr id="3" name="Title 2"/>
          <p:cNvSpPr>
            <a:spLocks noGrp="1"/>
          </p:cNvSpPr>
          <p:nvPr>
            <p:ph type="title"/>
          </p:nvPr>
        </p:nvSpPr>
        <p:spPr/>
        <p:txBody>
          <a:bodyPr/>
          <a:lstStyle/>
          <a:p>
            <a:pPr algn="ctr"/>
            <a:r>
              <a:rPr lang="hr-HR" dirty="0" smtClean="0"/>
              <a:t>US Constitution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b="1" dirty="0" smtClean="0"/>
              <a:t>Section 1</a:t>
            </a:r>
            <a:endParaRPr lang="en-US" dirty="0" smtClean="0"/>
          </a:p>
          <a:p>
            <a:r>
              <a:rPr lang="en-GB" dirty="0" smtClean="0"/>
              <a:t>All legislative Powers herein granted shall be vested in a Congress of the United States, which shall consist of a Senate and House of Representatives.</a:t>
            </a:r>
            <a:endParaRPr lang="en-US" dirty="0" smtClean="0"/>
          </a:p>
          <a:p>
            <a:endParaRPr lang="en-US" dirty="0" smtClean="0"/>
          </a:p>
          <a:p>
            <a:r>
              <a:rPr lang="en-GB" b="1" dirty="0" smtClean="0"/>
              <a:t>Section 7</a:t>
            </a:r>
            <a:endParaRPr lang="en-US" dirty="0" smtClean="0"/>
          </a:p>
          <a:p>
            <a:r>
              <a:rPr lang="en-GB" dirty="0" smtClean="0"/>
              <a:t>1: All Bills for raising Revenue shall originate in the House of Representatives; but the Senate may propose or concur with Amendments as on other Bills.</a:t>
            </a:r>
            <a:endParaRPr lang="en-US" dirty="0" smtClean="0"/>
          </a:p>
          <a:p>
            <a:endParaRPr lang="en-US" dirty="0" smtClean="0"/>
          </a:p>
          <a:p>
            <a:r>
              <a:rPr lang="en-GB" dirty="0" smtClean="0"/>
              <a:t>2: Every Bill which shall have passed the House of Representatives and the Senate, shall, before it become a Law, be presented to the President of the United States; If he approve he shall sign it, but if not he shall return it, with his Objections to that House in which it shall have originated, who shall enter the Objections at large on their Journal, and proceed to reconsider it. If after such Reconsideration two thirds of that House shall agree to pass the Bill, it shall be sent, together with the Objections, to the other House, by which it shall likewise be reconsidered, and if approved by two thirds of that House, it shall become a Law. </a:t>
            </a:r>
            <a:endParaRPr lang="en-US" dirty="0" smtClean="0"/>
          </a:p>
          <a:p>
            <a:endParaRPr lang="en-US" dirty="0"/>
          </a:p>
        </p:txBody>
      </p:sp>
      <p:sp>
        <p:nvSpPr>
          <p:cNvPr id="3" name="Title 2"/>
          <p:cNvSpPr>
            <a:spLocks noGrp="1"/>
          </p:cNvSpPr>
          <p:nvPr>
            <p:ph type="title"/>
          </p:nvPr>
        </p:nvSpPr>
        <p:spPr/>
        <p:txBody>
          <a:bodyPr/>
          <a:lstStyle/>
          <a:p>
            <a:pPr algn="ctr"/>
            <a:r>
              <a:rPr lang="hr-HR" dirty="0" smtClean="0"/>
              <a:t>Article 1 (Legislative)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smtClean="0"/>
              <a:t>1: The executive Power shall be vested in a President of the United States of America. He shall hold his Office during the Term of four Years, and, together with the Vice President, chosen for the same Term, be elected</a:t>
            </a:r>
            <a:endParaRPr lang="en-US" dirty="0" smtClean="0"/>
          </a:p>
          <a:p>
            <a:r>
              <a:rPr lang="en-GB" dirty="0" smtClean="0"/>
              <a:t> No Person except a natural born Citizen, or a Citizen of the United States, at the time of the Adoption of this Constitution, shall be eligible to the Office of President; neither shall any Person be eligible to that Office who shall not have attained to the Age of thirty five Years, and been fourteen Years a Resident within the United States.</a:t>
            </a:r>
            <a:endParaRPr lang="en-US" dirty="0" smtClean="0"/>
          </a:p>
          <a:p>
            <a:r>
              <a:rPr lang="en-GB" dirty="0" smtClean="0"/>
              <a:t>2: He shall have Power, by and with the Advice and Consent of the Senate, to make Treaties, provided two thirds of the Senators present concur; and he shall nominate, and by and with the Advice and Consent of the Senate, shall appoint Ambassadors, other public Ministers and Consuls, Judges of the Supreme Court, and all other Officers of the United States, whose Appointments are not herein otherwise provided for, and which shall be established by Law.</a:t>
            </a:r>
            <a:endParaRPr lang="en-US" dirty="0" smtClean="0"/>
          </a:p>
          <a:p>
            <a:endParaRPr lang="en-US" dirty="0"/>
          </a:p>
        </p:txBody>
      </p:sp>
      <p:sp>
        <p:nvSpPr>
          <p:cNvPr id="3" name="Title 2"/>
          <p:cNvSpPr>
            <a:spLocks noGrp="1"/>
          </p:cNvSpPr>
          <p:nvPr>
            <p:ph type="title"/>
          </p:nvPr>
        </p:nvSpPr>
        <p:spPr/>
        <p:txBody>
          <a:bodyPr/>
          <a:lstStyle/>
          <a:p>
            <a:pPr algn="ctr"/>
            <a:r>
              <a:rPr lang="hr-HR" dirty="0" smtClean="0"/>
              <a:t>Article II (Executive)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FR" b="1" dirty="0" smtClean="0"/>
              <a:t>Section 1</a:t>
            </a:r>
            <a:endParaRPr lang="en-US" dirty="0" smtClean="0"/>
          </a:p>
          <a:p>
            <a:r>
              <a:rPr lang="en-GB" dirty="0" smtClean="0"/>
              <a:t>The judicial Power of the United States, shall be vested in one supreme Court, and in such inferior Courts as the Congress may from time to time ordain and establish. The Judges, both of the supreme and inferior Courts, shall hold their Offices during good Behaviour, and shall, at stated Times, receive for their Services, a Compensation, which shall not be diminished during their Continuance in Office.</a:t>
            </a:r>
            <a:endParaRPr lang="en-US" dirty="0" smtClean="0"/>
          </a:p>
          <a:p>
            <a:endParaRPr lang="en-US" dirty="0"/>
          </a:p>
        </p:txBody>
      </p:sp>
      <p:sp>
        <p:nvSpPr>
          <p:cNvPr id="3" name="Title 2"/>
          <p:cNvSpPr>
            <a:spLocks noGrp="1"/>
          </p:cNvSpPr>
          <p:nvPr>
            <p:ph type="title"/>
          </p:nvPr>
        </p:nvSpPr>
        <p:spPr/>
        <p:txBody>
          <a:bodyPr/>
          <a:lstStyle/>
          <a:p>
            <a:pPr algn="ctr"/>
            <a:r>
              <a:rPr lang="hr-HR" dirty="0" smtClean="0"/>
              <a:t>Article III (Judicial)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hr-HR" dirty="0" smtClean="0"/>
              <a:t>Discuss the following:</a:t>
            </a:r>
          </a:p>
          <a:p>
            <a:endParaRPr lang="hr-HR" dirty="0" smtClean="0"/>
          </a:p>
          <a:p>
            <a:r>
              <a:rPr lang="hr-HR" dirty="0" smtClean="0"/>
              <a:t>Which </a:t>
            </a:r>
            <a:r>
              <a:rPr lang="hr-HR" dirty="0" smtClean="0"/>
              <a:t>rights are regarded as fundamental human rights?</a:t>
            </a:r>
          </a:p>
          <a:p>
            <a:r>
              <a:rPr lang="hr-HR" dirty="0" smtClean="0"/>
              <a:t>What is the meaning of the phrase “I plead the First”, and what of “I plead the Fifth”?</a:t>
            </a:r>
          </a:p>
          <a:p>
            <a:endParaRPr lang="hr-HR" dirty="0" smtClean="0"/>
          </a:p>
          <a:p>
            <a:r>
              <a:rPr lang="en-US" dirty="0" smtClean="0">
                <a:hlinkClick r:id="rId2"/>
              </a:rPr>
              <a:t>https://www.youtube.com/watch?v=KPMt1b3uwug</a:t>
            </a:r>
            <a:r>
              <a:rPr lang="hr-HR" dirty="0" smtClean="0"/>
              <a:t> </a:t>
            </a:r>
            <a:endParaRPr lang="en-US" dirty="0"/>
          </a:p>
        </p:txBody>
      </p:sp>
      <p:sp>
        <p:nvSpPr>
          <p:cNvPr id="2" name="Title 1"/>
          <p:cNvSpPr>
            <a:spLocks noGrp="1"/>
          </p:cNvSpPr>
          <p:nvPr>
            <p:ph type="title"/>
          </p:nvPr>
        </p:nvSpPr>
        <p:spPr/>
        <p:txBody>
          <a:bodyPr/>
          <a:lstStyle/>
          <a:p>
            <a:pPr algn="ctr"/>
            <a:r>
              <a:rPr lang="hr-HR" dirty="0" smtClean="0"/>
              <a:t>Bill of Rights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609600" indent="-609600">
              <a:lnSpc>
                <a:spcPct val="90000"/>
              </a:lnSpc>
              <a:buFont typeface="Wingdings" pitchFamily="2" charset="2"/>
              <a:buNone/>
            </a:pPr>
            <a:r>
              <a:rPr lang="hr-HR" sz="2000" dirty="0" smtClean="0"/>
              <a:t>1. Freedom of religion, speech, press, and assembly. Also, the right to petition the government. </a:t>
            </a:r>
          </a:p>
          <a:p>
            <a:pPr marL="609600" indent="-609600">
              <a:lnSpc>
                <a:spcPct val="90000"/>
              </a:lnSpc>
              <a:buFont typeface="Wingdings" pitchFamily="2" charset="2"/>
              <a:buNone/>
            </a:pPr>
            <a:r>
              <a:rPr lang="hr-HR" sz="2000" dirty="0" smtClean="0"/>
              <a:t>2. Right to bear arms. </a:t>
            </a:r>
          </a:p>
          <a:p>
            <a:pPr marL="609600" indent="-609600">
              <a:lnSpc>
                <a:spcPct val="90000"/>
              </a:lnSpc>
              <a:buFont typeface="Wingdings" pitchFamily="2" charset="2"/>
              <a:buNone/>
            </a:pPr>
            <a:r>
              <a:rPr lang="hr-HR" sz="2000" dirty="0" smtClean="0"/>
              <a:t>3. Troops may not be quartered in homes in peacetime. </a:t>
            </a:r>
          </a:p>
          <a:p>
            <a:pPr marL="609600" indent="-609600">
              <a:lnSpc>
                <a:spcPct val="90000"/>
              </a:lnSpc>
              <a:buFont typeface="Wingdings" pitchFamily="2" charset="2"/>
              <a:buNone/>
            </a:pPr>
            <a:r>
              <a:rPr lang="hr-HR" sz="2000" dirty="0" smtClean="0"/>
              <a:t>4. No unreasonable searches or seizures. </a:t>
            </a:r>
          </a:p>
          <a:p>
            <a:pPr marL="609600" indent="-609600">
              <a:lnSpc>
                <a:spcPct val="90000"/>
              </a:lnSpc>
              <a:buFont typeface="Wingdings" pitchFamily="2" charset="2"/>
              <a:buNone/>
            </a:pPr>
            <a:r>
              <a:rPr lang="hr-HR" sz="2000" dirty="0" smtClean="0"/>
              <a:t>5. Numerous protections against court action including </a:t>
            </a:r>
          </a:p>
          <a:p>
            <a:pPr marL="990600" lvl="1" indent="-533400">
              <a:lnSpc>
                <a:spcPct val="90000"/>
              </a:lnSpc>
              <a:buNone/>
            </a:pPr>
            <a:r>
              <a:rPr lang="hr-HR" sz="1900" dirty="0" smtClean="0"/>
              <a:t>Grand jury indictment required for serious crimes. </a:t>
            </a:r>
          </a:p>
          <a:p>
            <a:pPr marL="990600" lvl="1" indent="-533400">
              <a:lnSpc>
                <a:spcPct val="90000"/>
              </a:lnSpc>
              <a:buNone/>
            </a:pPr>
            <a:r>
              <a:rPr lang="hr-HR" sz="1900" dirty="0" smtClean="0"/>
              <a:t>No Double Jeopardy. </a:t>
            </a:r>
          </a:p>
          <a:p>
            <a:pPr marL="990600" lvl="1" indent="-533400">
              <a:lnSpc>
                <a:spcPct val="90000"/>
              </a:lnSpc>
              <a:buNone/>
            </a:pPr>
            <a:r>
              <a:rPr lang="hr-HR" sz="1900" dirty="0" smtClean="0"/>
              <a:t>A person cannot be forced to testify against themselves. </a:t>
            </a:r>
          </a:p>
          <a:p>
            <a:pPr marL="609600" indent="-609600">
              <a:lnSpc>
                <a:spcPct val="90000"/>
              </a:lnSpc>
              <a:buNone/>
            </a:pPr>
            <a:r>
              <a:rPr lang="hr-HR" sz="1900" dirty="0" smtClean="0"/>
              <a:t>         No loss of life, liberty, or property without due process. </a:t>
            </a:r>
          </a:p>
          <a:p>
            <a:pPr marL="609600" indent="-609600">
              <a:buFont typeface="Wingdings" pitchFamily="2" charset="2"/>
              <a:buNone/>
            </a:pPr>
            <a:r>
              <a:rPr lang="hr-HR" sz="2000" dirty="0" smtClean="0"/>
              <a:t>6. Right to a speedy, public, and impartial trial. </a:t>
            </a:r>
          </a:p>
          <a:p>
            <a:pPr marL="609600" indent="-609600">
              <a:buFont typeface="Wingdings" pitchFamily="2" charset="2"/>
              <a:buNone/>
            </a:pPr>
            <a:r>
              <a:rPr lang="hr-HR" sz="2000" dirty="0" smtClean="0"/>
              <a:t>7. Jury trials are required in civil suits where value exceeds $20. </a:t>
            </a:r>
          </a:p>
          <a:p>
            <a:pPr marL="609600" indent="-609600">
              <a:buFont typeface="Wingdings" pitchFamily="2" charset="2"/>
              <a:buNone/>
            </a:pPr>
            <a:r>
              <a:rPr lang="hr-HR" sz="2000" dirty="0" smtClean="0"/>
              <a:t>8. No excessive bail or fines and no cruel or unusual punishments. </a:t>
            </a:r>
          </a:p>
          <a:p>
            <a:pPr marL="609600" indent="-609600">
              <a:buFont typeface="Wingdings" pitchFamily="2" charset="2"/>
              <a:buNone/>
            </a:pPr>
            <a:r>
              <a:rPr lang="hr-HR" sz="2000" dirty="0" smtClean="0"/>
              <a:t>9. Rights not listed are not necessarily denied. </a:t>
            </a:r>
          </a:p>
          <a:p>
            <a:pPr marL="609600" indent="-609600">
              <a:buFont typeface="Wingdings" pitchFamily="2" charset="2"/>
              <a:buNone/>
            </a:pPr>
            <a:r>
              <a:rPr lang="hr-HR" sz="2000" dirty="0" smtClean="0"/>
              <a:t>10. Powers not given expressly to the United States or denied to the states themselves are reserved to the states.</a:t>
            </a:r>
          </a:p>
          <a:p>
            <a:pPr marL="609600" indent="-609600">
              <a:buFont typeface="Wingdings" pitchFamily="2" charset="2"/>
              <a:buNone/>
            </a:pPr>
            <a:r>
              <a:rPr lang="hr-HR" sz="2000" dirty="0" smtClean="0">
                <a:hlinkClick r:id="rId2"/>
              </a:rPr>
              <a:t>https://www.youtube.com/watch?v=xLZxg974CUQ</a:t>
            </a:r>
            <a:r>
              <a:rPr lang="hr-HR" sz="2000" dirty="0" smtClean="0"/>
              <a:t> </a:t>
            </a:r>
          </a:p>
          <a:p>
            <a:endParaRPr lang="en-US" dirty="0"/>
          </a:p>
        </p:txBody>
      </p:sp>
      <p:sp>
        <p:nvSpPr>
          <p:cNvPr id="2" name="Title 1"/>
          <p:cNvSpPr>
            <a:spLocks noGrp="1"/>
          </p:cNvSpPr>
          <p:nvPr>
            <p:ph type="title"/>
          </p:nvPr>
        </p:nvSpPr>
        <p:spPr/>
        <p:txBody>
          <a:bodyPr/>
          <a:lstStyle/>
          <a:p>
            <a:pPr algn="ctr"/>
            <a:r>
              <a:rPr lang="hr-HR" dirty="0" smtClean="0"/>
              <a:t>Short explanation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hr-HR" dirty="0" smtClean="0"/>
              <a:t>A</a:t>
            </a:r>
            <a:r>
              <a:rPr lang="hr-HR" dirty="0" smtClean="0"/>
              <a:t>nswer </a:t>
            </a:r>
            <a:r>
              <a:rPr lang="hr-HR" dirty="0" smtClean="0"/>
              <a:t>the following questions:</a:t>
            </a:r>
          </a:p>
          <a:p>
            <a:pPr>
              <a:buNone/>
            </a:pPr>
            <a:endParaRPr lang="en-US" dirty="0"/>
          </a:p>
          <a:p>
            <a:r>
              <a:rPr lang="en-GB" dirty="0" smtClean="0"/>
              <a:t>1. What does the US Congress consist of?</a:t>
            </a:r>
            <a:endParaRPr lang="en-US" dirty="0" smtClean="0"/>
          </a:p>
          <a:p>
            <a:r>
              <a:rPr lang="en-GB" dirty="0" smtClean="0"/>
              <a:t>2. How does a Bill become a Law?</a:t>
            </a:r>
            <a:endParaRPr lang="en-US" dirty="0" smtClean="0"/>
          </a:p>
          <a:p>
            <a:r>
              <a:rPr lang="en-GB" dirty="0" smtClean="0"/>
              <a:t>3. What can the President do if he disagrees with a Bill?</a:t>
            </a:r>
            <a:endParaRPr lang="en-US" dirty="0" smtClean="0"/>
          </a:p>
          <a:p>
            <a:r>
              <a:rPr lang="en-GB" dirty="0" smtClean="0"/>
              <a:t>4. What is the President’s term of office?</a:t>
            </a:r>
            <a:endParaRPr lang="en-US" dirty="0" smtClean="0"/>
          </a:p>
          <a:p>
            <a:r>
              <a:rPr lang="en-GB" dirty="0" smtClean="0"/>
              <a:t>5. Who can be eligible for the office of President?</a:t>
            </a:r>
            <a:endParaRPr lang="en-US" dirty="0" smtClean="0"/>
          </a:p>
          <a:p>
            <a:r>
              <a:rPr lang="en-GB" dirty="0" smtClean="0"/>
              <a:t>5. What are some of the powers of the US President?</a:t>
            </a:r>
            <a:endParaRPr lang="en-US" dirty="0" smtClean="0"/>
          </a:p>
          <a:p>
            <a:r>
              <a:rPr lang="en-GB" dirty="0" smtClean="0"/>
              <a:t>6. What is the term of office of Justices of the US Supreme Court?</a:t>
            </a:r>
            <a:endParaRPr lang="en-US" dirty="0" smtClean="0"/>
          </a:p>
          <a:p>
            <a:r>
              <a:rPr lang="en-GB" dirty="0" smtClean="0"/>
              <a:t>7. What rights are granted to the accused in criminal proceedings?</a:t>
            </a:r>
            <a:endParaRPr lang="en-US" dirty="0" smtClean="0"/>
          </a:p>
          <a:p>
            <a:r>
              <a:rPr lang="en-GB" dirty="0" smtClean="0"/>
              <a:t>8. What are the reserved powers</a:t>
            </a:r>
            <a:r>
              <a:rPr lang="en-GB" dirty="0" smtClean="0"/>
              <a:t>?</a:t>
            </a:r>
            <a:r>
              <a:rPr lang="hr-HR" dirty="0" smtClean="0"/>
              <a:t> </a:t>
            </a:r>
            <a:endParaRPr lang="en-US" dirty="0" smtClean="0"/>
          </a:p>
          <a:p>
            <a:endParaRPr lang="en-US" dirty="0"/>
          </a:p>
        </p:txBody>
      </p:sp>
      <p:sp>
        <p:nvSpPr>
          <p:cNvPr id="2" name="Title 1"/>
          <p:cNvSpPr>
            <a:spLocks noGrp="1"/>
          </p:cNvSpPr>
          <p:nvPr>
            <p:ph type="title"/>
          </p:nvPr>
        </p:nvSpPr>
        <p:spPr/>
        <p:txBody>
          <a:bodyPr>
            <a:normAutofit/>
          </a:bodyPr>
          <a:lstStyle/>
          <a:p>
            <a:pPr algn="ctr"/>
            <a:r>
              <a:rPr lang="hr-HR" dirty="0" smtClean="0"/>
              <a:t>Comprehension check</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TotalTime>
  <Words>1095</Words>
  <Application>Microsoft Office PowerPoint</Application>
  <PresentationFormat>On-screen Show (4:3)</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Paper</vt:lpstr>
      <vt:lpstr>From the Constitution of the USA </vt:lpstr>
      <vt:lpstr>Answer the following questions:</vt:lpstr>
      <vt:lpstr>US Constitution</vt:lpstr>
      <vt:lpstr>Article 1 (Legislative)</vt:lpstr>
      <vt:lpstr>Article II (Executive)</vt:lpstr>
      <vt:lpstr>Article III (Judicial)</vt:lpstr>
      <vt:lpstr>Bill of Rights</vt:lpstr>
      <vt:lpstr>Short explanation</vt:lpstr>
      <vt:lpstr>Comprehension check</vt:lpstr>
      <vt:lpstr>           Complete the text with the words provided below.</vt:lpstr>
      <vt:lpstr>Answer key</vt:lpstr>
      <vt:lpstr>Match the verbs in the left column with the nouns in the right column:</vt:lpstr>
      <vt:lpstr>Translate the collocations:</vt:lpstr>
      <vt:lpstr>Translate the Preamble:</vt:lpstr>
      <vt:lpstr>Slide 15</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Bill of Rights</dc:title>
  <dc:creator>MJC</dc:creator>
  <cp:lastModifiedBy>MJC</cp:lastModifiedBy>
  <cp:revision>9</cp:revision>
  <dcterms:created xsi:type="dcterms:W3CDTF">2018-04-02T08:04:32Z</dcterms:created>
  <dcterms:modified xsi:type="dcterms:W3CDTF">2018-12-11T15:40:42Z</dcterms:modified>
</cp:coreProperties>
</file>