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99"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3" r:id="rId39"/>
    <p:sldId id="294" r:id="rId40"/>
    <p:sldId id="295" r:id="rId41"/>
    <p:sldId id="292" r:id="rId42"/>
    <p:sldId id="296" r:id="rId43"/>
    <p:sldId id="297" r:id="rId44"/>
    <p:sldId id="298"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3135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2765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0994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0906199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226591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619755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78516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472226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7156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0834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9549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6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1430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7445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1756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8680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2622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11/8/2018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8999707"/>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GOVERNMENT ACCOUNTABILITY</a:t>
            </a:r>
            <a:r>
              <a:rPr lang="hr-HR" dirty="0"/>
              <a:t/>
            </a:r>
            <a:br>
              <a:rPr lang="hr-HR" dirty="0"/>
            </a:br>
            <a:endParaRPr lang="en-US" dirty="0"/>
          </a:p>
        </p:txBody>
      </p:sp>
      <p:sp>
        <p:nvSpPr>
          <p:cNvPr id="3" name="Subtitle 2"/>
          <p:cNvSpPr>
            <a:spLocks noGrp="1"/>
          </p:cNvSpPr>
          <p:nvPr>
            <p:ph type="subTitle" idx="1"/>
          </p:nvPr>
        </p:nvSpPr>
        <p:spPr/>
        <p:txBody>
          <a:bodyPr/>
          <a:lstStyle/>
          <a:p>
            <a:r>
              <a:rPr lang="en-GB" dirty="0"/>
              <a:t>UNIT 17</a:t>
            </a:r>
            <a:endParaRPr lang="hr-HR" dirty="0"/>
          </a:p>
          <a:p>
            <a:endParaRPr lang="en-US" dirty="0"/>
          </a:p>
        </p:txBody>
      </p:sp>
    </p:spTree>
    <p:extLst>
      <p:ext uri="{BB962C8B-B14F-4D97-AF65-F5344CB8AC3E}">
        <p14:creationId xmlns:p14="http://schemas.microsoft.com/office/powerpoint/2010/main" val="1827386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Accountability and transparency</a:t>
            </a:r>
            <a:endParaRPr lang="en-US" dirty="0"/>
          </a:p>
        </p:txBody>
      </p:sp>
      <p:sp>
        <p:nvSpPr>
          <p:cNvPr id="3" name="Content Placeholder 2"/>
          <p:cNvSpPr>
            <a:spLocks noGrp="1"/>
          </p:cNvSpPr>
          <p:nvPr>
            <p:ph idx="1"/>
          </p:nvPr>
        </p:nvSpPr>
        <p:spPr/>
        <p:txBody>
          <a:bodyPr/>
          <a:lstStyle/>
          <a:p>
            <a:r>
              <a:rPr lang="en-GB" dirty="0"/>
              <a:t>Some analyses equate accountability with </a:t>
            </a:r>
            <a:r>
              <a:rPr lang="en-GB" b="1" dirty="0"/>
              <a:t>transparency</a:t>
            </a:r>
            <a:r>
              <a:rPr lang="en-GB" dirty="0"/>
              <a:t>. </a:t>
            </a:r>
            <a:endParaRPr lang="hr-HR" dirty="0" smtClean="0"/>
          </a:p>
          <a:p>
            <a:r>
              <a:rPr lang="en-GB" dirty="0" smtClean="0"/>
              <a:t>In </a:t>
            </a:r>
            <a:r>
              <a:rPr lang="en-GB" dirty="0"/>
              <a:t>complex modern systems of public accountability, some accountability mechanisms, such as </a:t>
            </a:r>
            <a:r>
              <a:rPr lang="en-GB" b="1" dirty="0"/>
              <a:t>parliamentary inquiry</a:t>
            </a:r>
            <a:r>
              <a:rPr lang="en-GB" dirty="0"/>
              <a:t> or </a:t>
            </a:r>
            <a:r>
              <a:rPr lang="en-GB" b="1" dirty="0"/>
              <a:t>media investigation </a:t>
            </a:r>
            <a:r>
              <a:rPr lang="en-GB" dirty="0"/>
              <a:t>can provide transparency, but lack the capacity to </a:t>
            </a:r>
            <a:r>
              <a:rPr lang="en-GB" b="1" dirty="0"/>
              <a:t>impose sanctions</a:t>
            </a:r>
            <a:r>
              <a:rPr lang="en-GB" dirty="0"/>
              <a:t>, leaving that function to other agencies such as the </a:t>
            </a:r>
            <a:r>
              <a:rPr lang="en-GB" b="1" dirty="0"/>
              <a:t>courts </a:t>
            </a:r>
            <a:r>
              <a:rPr lang="en-GB" dirty="0"/>
              <a:t>or the </a:t>
            </a:r>
            <a:r>
              <a:rPr lang="en-GB" b="1" dirty="0"/>
              <a:t>executive.</a:t>
            </a:r>
            <a:r>
              <a:rPr lang="en-GB" dirty="0"/>
              <a:t> </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3422748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Checks and balances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Accountability is sometimes equated with institutional devices for limiting or constraining power</a:t>
            </a:r>
            <a:r>
              <a:rPr lang="en-GB" dirty="0" smtClean="0"/>
              <a:t>.</a:t>
            </a:r>
            <a:endParaRPr lang="hr-HR" dirty="0" smtClean="0"/>
          </a:p>
          <a:p>
            <a:r>
              <a:rPr lang="en-GB" dirty="0" smtClean="0"/>
              <a:t> </a:t>
            </a:r>
            <a:r>
              <a:rPr lang="en-GB" dirty="0"/>
              <a:t>For instance, constitutional </a:t>
            </a:r>
            <a:r>
              <a:rPr lang="en-GB" b="1" dirty="0"/>
              <a:t>checks and balances</a:t>
            </a:r>
            <a:r>
              <a:rPr lang="en-GB" dirty="0"/>
              <a:t>, such as </a:t>
            </a:r>
            <a:r>
              <a:rPr lang="en-GB" b="1" dirty="0"/>
              <a:t>federalism </a:t>
            </a:r>
            <a:r>
              <a:rPr lang="en-GB" dirty="0"/>
              <a:t>and the </a:t>
            </a:r>
            <a:r>
              <a:rPr lang="en-GB" b="1" dirty="0"/>
              <a:t>separation of powers</a:t>
            </a:r>
            <a:r>
              <a:rPr lang="en-GB" dirty="0"/>
              <a:t>, are sometimes described as mechanisms of accountability because they limit the legal power of governments and prevent them from neglecting the rights of citizens. </a:t>
            </a:r>
            <a:endParaRPr lang="hr-HR" dirty="0" smtClean="0"/>
          </a:p>
          <a:p>
            <a:r>
              <a:rPr lang="en-GB" dirty="0" smtClean="0"/>
              <a:t>Such </a:t>
            </a:r>
            <a:r>
              <a:rPr lang="en-GB" dirty="0"/>
              <a:t>constraints may certainly involve accountability mechanisms, for instance, when a government oversteps its legal powers and is called to account by the courts. </a:t>
            </a:r>
            <a:endParaRPr lang="hr-HR" dirty="0"/>
          </a:p>
          <a:p>
            <a:endParaRPr lang="en-US" dirty="0"/>
          </a:p>
        </p:txBody>
      </p:sp>
    </p:spTree>
    <p:extLst>
      <p:ext uri="{BB962C8B-B14F-4D97-AF65-F5344CB8AC3E}">
        <p14:creationId xmlns:p14="http://schemas.microsoft.com/office/powerpoint/2010/main" val="4080868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Responsiveness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Accountability, as the obligation to answer to </a:t>
            </a:r>
            <a:r>
              <a:rPr lang="en-GB" b="1" dirty="0"/>
              <a:t>external scrutiny</a:t>
            </a:r>
            <a:r>
              <a:rPr lang="en-GB" dirty="0"/>
              <a:t>, is closely linked to </a:t>
            </a:r>
            <a:r>
              <a:rPr lang="en-GB" b="1" dirty="0"/>
              <a:t>responsiveness</a:t>
            </a:r>
            <a:r>
              <a:rPr lang="en-GB" dirty="0"/>
              <a:t>, understood as the readiness of institutions and officials to respond to the needs and interests of those whom they serve. </a:t>
            </a:r>
            <a:endParaRPr lang="hr-HR" dirty="0"/>
          </a:p>
          <a:p>
            <a:endParaRPr lang="en-US" dirty="0"/>
          </a:p>
        </p:txBody>
      </p:sp>
    </p:spTree>
    <p:extLst>
      <p:ext uri="{BB962C8B-B14F-4D97-AF65-F5344CB8AC3E}">
        <p14:creationId xmlns:p14="http://schemas.microsoft.com/office/powerpoint/2010/main" val="3072837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Mechanisms of accountability</a:t>
            </a:r>
            <a:r>
              <a:rPr lang="hr-HR" dirty="0"/>
              <a:t/>
            </a:r>
            <a:br>
              <a:rPr lang="hr-HR" dirty="0"/>
            </a:br>
            <a:endParaRPr lang="en-US" dirty="0"/>
          </a:p>
        </p:txBody>
      </p:sp>
      <p:sp>
        <p:nvSpPr>
          <p:cNvPr id="3" name="Content Placeholder 2"/>
          <p:cNvSpPr>
            <a:spLocks noGrp="1"/>
          </p:cNvSpPr>
          <p:nvPr>
            <p:ph idx="1"/>
          </p:nvPr>
        </p:nvSpPr>
        <p:spPr/>
        <p:txBody>
          <a:bodyPr/>
          <a:lstStyle/>
          <a:p>
            <a:r>
              <a:rPr lang="en-GB" b="1" dirty="0"/>
              <a:t>Elections</a:t>
            </a:r>
            <a:endParaRPr lang="hr-HR" dirty="0"/>
          </a:p>
          <a:p>
            <a:r>
              <a:rPr lang="en-GB" b="1" dirty="0"/>
              <a:t>Legislative </a:t>
            </a:r>
            <a:r>
              <a:rPr lang="en-GB" b="1" dirty="0" smtClean="0"/>
              <a:t>Scrutiny</a:t>
            </a:r>
            <a:endParaRPr lang="hr-HR" b="1" dirty="0"/>
          </a:p>
          <a:p>
            <a:r>
              <a:rPr lang="en-GB" b="1" dirty="0" smtClean="0"/>
              <a:t>Courts</a:t>
            </a:r>
            <a:endParaRPr lang="hr-HR" b="1" dirty="0" smtClean="0"/>
          </a:p>
          <a:p>
            <a:r>
              <a:rPr lang="en-GB" b="1" dirty="0"/>
              <a:t>Auditors and other monitoring agencies</a:t>
            </a:r>
            <a:endParaRPr lang="hr-HR" dirty="0"/>
          </a:p>
          <a:p>
            <a:r>
              <a:rPr lang="en-GB" b="1" dirty="0"/>
              <a:t>Public access to government information</a:t>
            </a:r>
            <a:endParaRPr lang="hr-HR" dirty="0"/>
          </a:p>
          <a:p>
            <a:r>
              <a:rPr lang="en-GB" b="1" dirty="0"/>
              <a:t>Intra-Organizational Accountability</a:t>
            </a:r>
            <a:endParaRPr lang="hr-HR" dirty="0"/>
          </a:p>
          <a:p>
            <a:endParaRPr lang="hr-HR" dirty="0"/>
          </a:p>
          <a:p>
            <a:endParaRPr lang="en-US" dirty="0"/>
          </a:p>
        </p:txBody>
      </p:sp>
    </p:spTree>
    <p:extLst>
      <p:ext uri="{BB962C8B-B14F-4D97-AF65-F5344CB8AC3E}">
        <p14:creationId xmlns:p14="http://schemas.microsoft.com/office/powerpoint/2010/main" val="3820881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Elections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In a representative democracy, the basic accountability mechanism is the general election at which prospective executive leaders present themselves to the voters and seek a renewal of their mandate to govern</a:t>
            </a:r>
            <a:r>
              <a:rPr lang="en-GB" dirty="0" smtClean="0"/>
              <a:t>.</a:t>
            </a:r>
            <a:endParaRPr lang="hr-HR" dirty="0" smtClean="0"/>
          </a:p>
          <a:p>
            <a:r>
              <a:rPr lang="en-GB" dirty="0" smtClean="0"/>
              <a:t> </a:t>
            </a:r>
            <a:r>
              <a:rPr lang="en-GB" dirty="0"/>
              <a:t>Elections compel elected politicians to explain and justify their actions and give the citizens the opportunity to listen and deliver a verdict. </a:t>
            </a:r>
            <a:endParaRPr lang="hr-HR" dirty="0" smtClean="0"/>
          </a:p>
          <a:p>
            <a:r>
              <a:rPr lang="en-GB" dirty="0" smtClean="0"/>
              <a:t>Elections</a:t>
            </a:r>
            <a:r>
              <a:rPr lang="en-GB" dirty="0"/>
              <a:t>, however, need to be supplemented by a range of other accountability mechanisms and should not be seen as the sole instruments of democratic accountability. </a:t>
            </a:r>
            <a:endParaRPr lang="hr-HR" dirty="0"/>
          </a:p>
          <a:p>
            <a:endParaRPr lang="en-US" dirty="0"/>
          </a:p>
        </p:txBody>
      </p:sp>
    </p:spTree>
    <p:extLst>
      <p:ext uri="{BB962C8B-B14F-4D97-AF65-F5344CB8AC3E}">
        <p14:creationId xmlns:p14="http://schemas.microsoft.com/office/powerpoint/2010/main" val="2071231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Legislative Scrutiny</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Between elections, the major institution of accountability is the legislature. </a:t>
            </a:r>
            <a:endParaRPr lang="hr-HR" dirty="0" smtClean="0"/>
          </a:p>
          <a:p>
            <a:r>
              <a:rPr lang="en-GB" dirty="0" smtClean="0"/>
              <a:t>Though </a:t>
            </a:r>
            <a:r>
              <a:rPr lang="en-GB" dirty="0"/>
              <a:t>primarily defined in terms of their law-making functions, modern legislatures have ceded much of their legislative initiative to the executive branch</a:t>
            </a:r>
            <a:r>
              <a:rPr lang="en-GB" dirty="0" smtClean="0"/>
              <a:t>.</a:t>
            </a:r>
            <a:endParaRPr lang="hr-HR" dirty="0" smtClean="0"/>
          </a:p>
          <a:p>
            <a:r>
              <a:rPr lang="en-GB" dirty="0" smtClean="0"/>
              <a:t> </a:t>
            </a:r>
            <a:r>
              <a:rPr lang="en-GB" dirty="0"/>
              <a:t>In compensation, legislatures have increasingly emphasized their accountability role as the main forum where the executive is required to answer to the public</a:t>
            </a:r>
            <a:r>
              <a:rPr lang="en-GB" dirty="0" smtClean="0"/>
              <a:t>.</a:t>
            </a:r>
            <a:endParaRPr lang="hr-HR" dirty="0"/>
          </a:p>
        </p:txBody>
      </p:sp>
    </p:spTree>
    <p:extLst>
      <p:ext uri="{BB962C8B-B14F-4D97-AF65-F5344CB8AC3E}">
        <p14:creationId xmlns:p14="http://schemas.microsoft.com/office/powerpoint/2010/main" val="535499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Legislative </a:t>
            </a:r>
            <a:r>
              <a:rPr lang="hr-HR" dirty="0" err="1" smtClean="0"/>
              <a:t>scrutiny</a:t>
            </a:r>
            <a:endParaRPr lang="en-US" dirty="0"/>
          </a:p>
        </p:txBody>
      </p:sp>
      <p:sp>
        <p:nvSpPr>
          <p:cNvPr id="3" name="Content Placeholder 2"/>
          <p:cNvSpPr>
            <a:spLocks noGrp="1"/>
          </p:cNvSpPr>
          <p:nvPr>
            <p:ph idx="1"/>
          </p:nvPr>
        </p:nvSpPr>
        <p:spPr/>
        <p:txBody>
          <a:bodyPr/>
          <a:lstStyle/>
          <a:p>
            <a:r>
              <a:rPr lang="en-GB" dirty="0"/>
              <a:t>Legislatures hold executives to account through a variety of </a:t>
            </a:r>
            <a:r>
              <a:rPr lang="en-GB" dirty="0" smtClean="0"/>
              <a:t>ways.</a:t>
            </a:r>
            <a:endParaRPr lang="hr-HR" dirty="0" smtClean="0"/>
          </a:p>
          <a:p>
            <a:r>
              <a:rPr lang="en-GB" dirty="0" smtClean="0"/>
              <a:t>One </a:t>
            </a:r>
            <a:r>
              <a:rPr lang="en-GB" dirty="0"/>
              <a:t>is the requirement for </a:t>
            </a:r>
            <a:r>
              <a:rPr lang="en-GB" b="1" dirty="0"/>
              <a:t>regular reporting</a:t>
            </a:r>
            <a:r>
              <a:rPr lang="en-GB" dirty="0"/>
              <a:t> on executive </a:t>
            </a:r>
            <a:r>
              <a:rPr lang="en-GB" dirty="0" smtClean="0"/>
              <a:t>activities.</a:t>
            </a:r>
            <a:endParaRPr lang="hr-HR" dirty="0" smtClean="0"/>
          </a:p>
          <a:p>
            <a:r>
              <a:rPr lang="en-GB" dirty="0" smtClean="0"/>
              <a:t>Legislatures </a:t>
            </a:r>
            <a:r>
              <a:rPr lang="en-GB" dirty="0"/>
              <a:t>also have the right to question members of the executive and subject them to </a:t>
            </a:r>
            <a:r>
              <a:rPr lang="en-GB" b="1" dirty="0"/>
              <a:t>public scrutiny.</a:t>
            </a:r>
            <a:endParaRPr lang="hr-HR" dirty="0"/>
          </a:p>
          <a:p>
            <a:endParaRPr lang="en-US" dirty="0"/>
          </a:p>
        </p:txBody>
      </p:sp>
    </p:spTree>
    <p:extLst>
      <p:ext uri="{BB962C8B-B14F-4D97-AF65-F5344CB8AC3E}">
        <p14:creationId xmlns:p14="http://schemas.microsoft.com/office/powerpoint/2010/main" val="2051524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Courts</a:t>
            </a:r>
            <a:endParaRPr lang="hr-HR" dirty="0"/>
          </a:p>
        </p:txBody>
      </p:sp>
      <p:sp>
        <p:nvSpPr>
          <p:cNvPr id="3" name="Content Placeholder 2"/>
          <p:cNvSpPr>
            <a:spLocks noGrp="1"/>
          </p:cNvSpPr>
          <p:nvPr>
            <p:ph idx="1"/>
          </p:nvPr>
        </p:nvSpPr>
        <p:spPr/>
        <p:txBody>
          <a:bodyPr>
            <a:normAutofit/>
          </a:bodyPr>
          <a:lstStyle/>
          <a:p>
            <a:r>
              <a:rPr lang="en-GB" dirty="0"/>
              <a:t>All governments </a:t>
            </a:r>
            <a:r>
              <a:rPr lang="hr-HR" dirty="0" smtClean="0"/>
              <a:t>- </a:t>
            </a:r>
            <a:r>
              <a:rPr lang="en-GB" dirty="0" smtClean="0"/>
              <a:t>subject </a:t>
            </a:r>
            <a:r>
              <a:rPr lang="en-GB" dirty="0"/>
              <a:t>to legal accountability through the courts because courts determine whether the government has acted within the law. </a:t>
            </a:r>
            <a:endParaRPr lang="hr-HR" dirty="0" smtClean="0"/>
          </a:p>
          <a:p>
            <a:r>
              <a:rPr lang="en-GB" dirty="0" smtClean="0"/>
              <a:t>The </a:t>
            </a:r>
            <a:r>
              <a:rPr lang="en-GB" dirty="0"/>
              <a:t>operation and effect of this power vary with a country's legal and constitutional </a:t>
            </a:r>
            <a:r>
              <a:rPr lang="en-GB" dirty="0" smtClean="0"/>
              <a:t>structure</a:t>
            </a:r>
            <a:endParaRPr lang="en-US" dirty="0"/>
          </a:p>
        </p:txBody>
      </p:sp>
    </p:spTree>
    <p:extLst>
      <p:ext uri="{BB962C8B-B14F-4D97-AF65-F5344CB8AC3E}">
        <p14:creationId xmlns:p14="http://schemas.microsoft.com/office/powerpoint/2010/main" val="4269067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Courts</a:t>
            </a:r>
            <a:endParaRPr lang="en-US" dirty="0"/>
          </a:p>
        </p:txBody>
      </p:sp>
      <p:sp>
        <p:nvSpPr>
          <p:cNvPr id="3" name="Content Placeholder 2"/>
          <p:cNvSpPr>
            <a:spLocks noGrp="1"/>
          </p:cNvSpPr>
          <p:nvPr>
            <p:ph idx="1"/>
          </p:nvPr>
        </p:nvSpPr>
        <p:spPr/>
        <p:txBody>
          <a:bodyPr/>
          <a:lstStyle/>
          <a:p>
            <a:r>
              <a:rPr lang="en-GB" dirty="0" smtClean="0"/>
              <a:t>One </a:t>
            </a:r>
            <a:r>
              <a:rPr lang="en-GB" dirty="0"/>
              <a:t>contrast is between Anglo-American countries, where cases involving the government are heard in the same courts as civil cases, and some European countries, notably France, where a completely separate court structure is reserved for cases involving the state. </a:t>
            </a:r>
            <a:endParaRPr lang="en-US" dirty="0"/>
          </a:p>
        </p:txBody>
      </p:sp>
    </p:spTree>
    <p:extLst>
      <p:ext uri="{BB962C8B-B14F-4D97-AF65-F5344CB8AC3E}">
        <p14:creationId xmlns:p14="http://schemas.microsoft.com/office/powerpoint/2010/main" val="479465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Courts</a:t>
            </a:r>
            <a:endParaRPr lang="en-US" dirty="0"/>
          </a:p>
        </p:txBody>
      </p:sp>
      <p:sp>
        <p:nvSpPr>
          <p:cNvPr id="3" name="Content Placeholder 2"/>
          <p:cNvSpPr>
            <a:spLocks noGrp="1"/>
          </p:cNvSpPr>
          <p:nvPr>
            <p:ph idx="1"/>
          </p:nvPr>
        </p:nvSpPr>
        <p:spPr/>
        <p:txBody>
          <a:bodyPr/>
          <a:lstStyle/>
          <a:p>
            <a:r>
              <a:rPr lang="en-GB" dirty="0"/>
              <a:t>Another contrast concerns the scope of </a:t>
            </a:r>
            <a:r>
              <a:rPr lang="en-GB" b="1" dirty="0"/>
              <a:t>judicial review</a:t>
            </a:r>
            <a:r>
              <a:rPr lang="en-GB" dirty="0"/>
              <a:t>. </a:t>
            </a:r>
            <a:endParaRPr lang="hr-HR" dirty="0" smtClean="0"/>
          </a:p>
          <a:p>
            <a:r>
              <a:rPr lang="en-GB" dirty="0" smtClean="0"/>
              <a:t>Where </a:t>
            </a:r>
            <a:r>
              <a:rPr lang="en-GB" dirty="0"/>
              <a:t>a constitution, as in the United States, defines and limits the powers of both Congress and the President, the courts become a forum for holding the government generally accountable across a wide range of substantial policy issues. </a:t>
            </a:r>
            <a:endParaRPr lang="hr-HR" dirty="0" smtClean="0"/>
          </a:p>
          <a:p>
            <a:r>
              <a:rPr lang="en-GB" dirty="0" smtClean="0"/>
              <a:t>On </a:t>
            </a:r>
            <a:r>
              <a:rPr lang="en-GB" dirty="0"/>
              <a:t>the other hand, in parliamentary democracies such as the UK, where few constitutional limits are placed on legislative power, opportunities for challenging policies through the courts are much more </a:t>
            </a:r>
            <a:r>
              <a:rPr lang="en-GB" dirty="0" smtClean="0"/>
              <a:t>limited</a:t>
            </a:r>
            <a:r>
              <a:rPr lang="hr-HR" dirty="0" smtClean="0"/>
              <a:t>.</a:t>
            </a:r>
            <a:endParaRPr lang="en-US" dirty="0"/>
          </a:p>
          <a:p>
            <a:endParaRPr lang="en-US" dirty="0"/>
          </a:p>
          <a:p>
            <a:endParaRPr lang="en-US" dirty="0"/>
          </a:p>
        </p:txBody>
      </p:sp>
    </p:spTree>
    <p:extLst>
      <p:ext uri="{BB962C8B-B14F-4D97-AF65-F5344CB8AC3E}">
        <p14:creationId xmlns:p14="http://schemas.microsoft.com/office/powerpoint/2010/main" val="3498485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lstStyle/>
          <a:p>
            <a:r>
              <a:rPr lang="en-GB" dirty="0"/>
              <a:t>1. What is the meaning of accountability in public administration?</a:t>
            </a:r>
            <a:endParaRPr lang="hr-HR" dirty="0"/>
          </a:p>
          <a:p>
            <a:r>
              <a:rPr lang="en-GB" dirty="0"/>
              <a:t>2. What other principles is accountability closely related to?</a:t>
            </a:r>
            <a:endParaRPr lang="hr-HR" dirty="0"/>
          </a:p>
          <a:p>
            <a:r>
              <a:rPr lang="en-GB" dirty="0"/>
              <a:t>3. How can accountability of civil servants be ensured? </a:t>
            </a:r>
            <a:endParaRPr lang="hr-HR" dirty="0"/>
          </a:p>
          <a:p>
            <a:r>
              <a:rPr lang="en-GB" dirty="0"/>
              <a:t>4. Which control mechanisms can be used to ensure accountability of public administration?</a:t>
            </a:r>
            <a:endParaRPr lang="hr-HR" dirty="0"/>
          </a:p>
          <a:p>
            <a:endParaRPr lang="en-US" dirty="0"/>
          </a:p>
        </p:txBody>
      </p:sp>
    </p:spTree>
    <p:extLst>
      <p:ext uri="{BB962C8B-B14F-4D97-AF65-F5344CB8AC3E}">
        <p14:creationId xmlns:p14="http://schemas.microsoft.com/office/powerpoint/2010/main" val="1416699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Courts</a:t>
            </a:r>
            <a:endParaRPr lang="en-US" dirty="0"/>
          </a:p>
        </p:txBody>
      </p:sp>
      <p:sp>
        <p:nvSpPr>
          <p:cNvPr id="3" name="Content Placeholder 2"/>
          <p:cNvSpPr>
            <a:spLocks noGrp="1"/>
          </p:cNvSpPr>
          <p:nvPr>
            <p:ph idx="1"/>
          </p:nvPr>
        </p:nvSpPr>
        <p:spPr/>
        <p:txBody>
          <a:bodyPr/>
          <a:lstStyle/>
          <a:p>
            <a:r>
              <a:rPr lang="en-GB" dirty="0"/>
              <a:t>Most cases involving the government are brought by individual citizens and deal with particular decisions affecting them that have been made by government agencies. </a:t>
            </a:r>
            <a:endParaRPr lang="hr-HR" dirty="0" smtClean="0"/>
          </a:p>
          <a:p>
            <a:endParaRPr lang="en-US" dirty="0"/>
          </a:p>
        </p:txBody>
      </p:sp>
    </p:spTree>
    <p:extLst>
      <p:ext uri="{BB962C8B-B14F-4D97-AF65-F5344CB8AC3E}">
        <p14:creationId xmlns:p14="http://schemas.microsoft.com/office/powerpoint/2010/main" val="897381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Courts</a:t>
            </a:r>
            <a:endParaRPr lang="en-US" dirty="0"/>
          </a:p>
        </p:txBody>
      </p:sp>
      <p:sp>
        <p:nvSpPr>
          <p:cNvPr id="3" name="Content Placeholder 2"/>
          <p:cNvSpPr>
            <a:spLocks noGrp="1"/>
          </p:cNvSpPr>
          <p:nvPr>
            <p:ph idx="1"/>
          </p:nvPr>
        </p:nvSpPr>
        <p:spPr/>
        <p:txBody>
          <a:bodyPr/>
          <a:lstStyle/>
          <a:p>
            <a:r>
              <a:rPr lang="en-GB" dirty="0"/>
              <a:t>It is open to the court to </a:t>
            </a:r>
            <a:r>
              <a:rPr lang="en-GB" dirty="0" smtClean="0"/>
              <a:t>rule</a:t>
            </a:r>
            <a:r>
              <a:rPr lang="hr-HR" dirty="0" smtClean="0"/>
              <a:t>:</a:t>
            </a:r>
            <a:r>
              <a:rPr lang="en-GB" dirty="0" smtClean="0"/>
              <a:t> </a:t>
            </a:r>
            <a:endParaRPr lang="hr-HR" dirty="0"/>
          </a:p>
          <a:p>
            <a:r>
              <a:rPr lang="hr-HR" dirty="0" err="1" smtClean="0"/>
              <a:t>Whether</a:t>
            </a:r>
            <a:r>
              <a:rPr lang="hr-HR" dirty="0" smtClean="0"/>
              <a:t> </a:t>
            </a:r>
            <a:r>
              <a:rPr lang="en-GB" dirty="0" smtClean="0"/>
              <a:t>a </a:t>
            </a:r>
            <a:r>
              <a:rPr lang="en-GB" dirty="0"/>
              <a:t>decision was taken </a:t>
            </a:r>
            <a:r>
              <a:rPr lang="en-GB" b="1" dirty="0"/>
              <a:t>within the powers legally conferred</a:t>
            </a:r>
            <a:r>
              <a:rPr lang="en-GB" dirty="0"/>
              <a:t> on the government agency; </a:t>
            </a:r>
            <a:endParaRPr lang="hr-HR" dirty="0" smtClean="0"/>
          </a:p>
          <a:p>
            <a:r>
              <a:rPr lang="en-GB" dirty="0" smtClean="0"/>
              <a:t>whether </a:t>
            </a:r>
            <a:r>
              <a:rPr lang="en-GB" dirty="0"/>
              <a:t>the citizen received </a:t>
            </a:r>
            <a:r>
              <a:rPr lang="en-GB" b="1" dirty="0"/>
              <a:t>natural justice</a:t>
            </a:r>
            <a:r>
              <a:rPr lang="en-GB" dirty="0"/>
              <a:t> in terms of </a:t>
            </a:r>
            <a:r>
              <a:rPr lang="en-GB" b="1" dirty="0"/>
              <a:t>fair procedure</a:t>
            </a:r>
            <a:r>
              <a:rPr lang="en-GB" dirty="0"/>
              <a:t> and </a:t>
            </a:r>
            <a:r>
              <a:rPr lang="en-GB" b="1" dirty="0"/>
              <a:t>due process</a:t>
            </a:r>
            <a:r>
              <a:rPr lang="en-GB" dirty="0"/>
              <a:t>; </a:t>
            </a:r>
            <a:endParaRPr lang="hr-HR" dirty="0" smtClean="0"/>
          </a:p>
          <a:p>
            <a:r>
              <a:rPr lang="en-GB" dirty="0" smtClean="0"/>
              <a:t>and </a:t>
            </a:r>
            <a:r>
              <a:rPr lang="en-GB" dirty="0"/>
              <a:t>whether the decision itself was </a:t>
            </a:r>
            <a:r>
              <a:rPr lang="en-GB" b="1" dirty="0"/>
              <a:t>reasonable.</a:t>
            </a:r>
            <a:endParaRPr lang="hr-HR" dirty="0"/>
          </a:p>
          <a:p>
            <a:endParaRPr lang="en-US" dirty="0"/>
          </a:p>
        </p:txBody>
      </p:sp>
    </p:spTree>
    <p:extLst>
      <p:ext uri="{BB962C8B-B14F-4D97-AF65-F5344CB8AC3E}">
        <p14:creationId xmlns:p14="http://schemas.microsoft.com/office/powerpoint/2010/main" val="2481871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Courts</a:t>
            </a:r>
            <a:endParaRPr lang="en-US" dirty="0"/>
          </a:p>
        </p:txBody>
      </p:sp>
      <p:sp>
        <p:nvSpPr>
          <p:cNvPr id="3" name="Content Placeholder 2"/>
          <p:cNvSpPr>
            <a:spLocks noGrp="1"/>
          </p:cNvSpPr>
          <p:nvPr>
            <p:ph idx="1"/>
          </p:nvPr>
        </p:nvSpPr>
        <p:spPr/>
        <p:txBody>
          <a:bodyPr/>
          <a:lstStyle/>
          <a:p>
            <a:r>
              <a:rPr lang="en-GB" dirty="0"/>
              <a:t>Judicial accountability, like litigation generally, suffers from being slow and expensive and is beyond the reach of most people for most issues. </a:t>
            </a:r>
            <a:endParaRPr lang="hr-HR" dirty="0" smtClean="0"/>
          </a:p>
          <a:p>
            <a:r>
              <a:rPr lang="en-GB" dirty="0" smtClean="0"/>
              <a:t>However</a:t>
            </a:r>
            <a:r>
              <a:rPr lang="en-GB" dirty="0"/>
              <a:t>, its availability as a last resort is crucial to the public's capacity to hold governments to account. </a:t>
            </a:r>
            <a:endParaRPr lang="hr-HR" dirty="0" smtClean="0"/>
          </a:p>
          <a:p>
            <a:r>
              <a:rPr lang="en-GB" dirty="0" smtClean="0"/>
              <a:t>Like </a:t>
            </a:r>
            <a:r>
              <a:rPr lang="en-GB" b="1" dirty="0"/>
              <a:t>the rule of law</a:t>
            </a:r>
            <a:r>
              <a:rPr lang="en-GB" dirty="0"/>
              <a:t> itself, of which it is a key element, accountability through an independent and honest judiciary is the foundation of all public accountability.</a:t>
            </a:r>
            <a:endParaRPr lang="hr-HR" dirty="0"/>
          </a:p>
          <a:p>
            <a:endParaRPr lang="en-US" dirty="0"/>
          </a:p>
        </p:txBody>
      </p:sp>
    </p:spTree>
    <p:extLst>
      <p:ext uri="{BB962C8B-B14F-4D97-AF65-F5344CB8AC3E}">
        <p14:creationId xmlns:p14="http://schemas.microsoft.com/office/powerpoint/2010/main" val="2227971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Auditors and other monitoring agencies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Governments are overseen and investigated by a range of special-purpose </a:t>
            </a:r>
            <a:r>
              <a:rPr lang="en-GB" b="1" dirty="0"/>
              <a:t>accountability agencies. </a:t>
            </a:r>
            <a:endParaRPr lang="hr-HR" b="1" dirty="0" smtClean="0"/>
          </a:p>
          <a:p>
            <a:r>
              <a:rPr lang="en-GB" dirty="0" smtClean="0"/>
              <a:t>Of </a:t>
            </a:r>
            <a:r>
              <a:rPr lang="en-GB" dirty="0"/>
              <a:t>these agencies, the most long-standing are the offices of </a:t>
            </a:r>
            <a:r>
              <a:rPr lang="en-GB" b="1" dirty="0"/>
              <a:t>government auditors</a:t>
            </a:r>
            <a:r>
              <a:rPr lang="en-GB" dirty="0"/>
              <a:t>. </a:t>
            </a:r>
            <a:endParaRPr lang="hr-HR" dirty="0" smtClean="0"/>
          </a:p>
          <a:p>
            <a:r>
              <a:rPr lang="en-GB" dirty="0" smtClean="0"/>
              <a:t>Their </a:t>
            </a:r>
            <a:r>
              <a:rPr lang="en-GB" dirty="0"/>
              <a:t>traditional function has been the monitoring of government finances on behalf of the legislature to see whether </a:t>
            </a:r>
            <a:r>
              <a:rPr lang="en-GB" b="1" dirty="0"/>
              <a:t>public revenue </a:t>
            </a:r>
            <a:r>
              <a:rPr lang="en-GB" dirty="0"/>
              <a:t>and </a:t>
            </a:r>
            <a:r>
              <a:rPr lang="en-GB" b="1" dirty="0"/>
              <a:t>expenditure</a:t>
            </a:r>
            <a:r>
              <a:rPr lang="en-GB" dirty="0"/>
              <a:t> have been managed according to </a:t>
            </a:r>
            <a:r>
              <a:rPr lang="en-GB" b="1" dirty="0"/>
              <a:t>legislative authorization</a:t>
            </a:r>
            <a:r>
              <a:rPr lang="en-GB" dirty="0"/>
              <a:t> and according to appropriate </a:t>
            </a:r>
            <a:r>
              <a:rPr lang="en-GB" b="1" dirty="0"/>
              <a:t>public standards</a:t>
            </a:r>
            <a:r>
              <a:rPr lang="en-GB" dirty="0"/>
              <a:t>. </a:t>
            </a:r>
            <a:endParaRPr lang="hr-HR" dirty="0"/>
          </a:p>
          <a:p>
            <a:endParaRPr lang="en-US" dirty="0"/>
          </a:p>
        </p:txBody>
      </p:sp>
    </p:spTree>
    <p:extLst>
      <p:ext uri="{BB962C8B-B14F-4D97-AF65-F5344CB8AC3E}">
        <p14:creationId xmlns:p14="http://schemas.microsoft.com/office/powerpoint/2010/main" val="1255189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Auditors and other monitoring agencies</a:t>
            </a:r>
            <a:endParaRPr lang="en-US" dirty="0"/>
          </a:p>
        </p:txBody>
      </p:sp>
      <p:sp>
        <p:nvSpPr>
          <p:cNvPr id="3" name="Content Placeholder 2"/>
          <p:cNvSpPr>
            <a:spLocks noGrp="1"/>
          </p:cNvSpPr>
          <p:nvPr>
            <p:ph idx="1"/>
          </p:nvPr>
        </p:nvSpPr>
        <p:spPr/>
        <p:txBody>
          <a:bodyPr/>
          <a:lstStyle/>
          <a:p>
            <a:r>
              <a:rPr lang="en-GB" dirty="0"/>
              <a:t>In general, government auditors have proved essential in maintaining financial integrity in governments. </a:t>
            </a:r>
            <a:endParaRPr lang="hr-HR" dirty="0" smtClean="0"/>
          </a:p>
          <a:p>
            <a:r>
              <a:rPr lang="en-GB" dirty="0" smtClean="0"/>
              <a:t>Conversely</a:t>
            </a:r>
            <a:r>
              <a:rPr lang="en-GB" dirty="0"/>
              <a:t>, the absence of effective audit is a key indicator of weak and corrupt government systems</a:t>
            </a:r>
            <a:endParaRPr lang="en-US" dirty="0"/>
          </a:p>
        </p:txBody>
      </p:sp>
    </p:spTree>
    <p:extLst>
      <p:ext uri="{BB962C8B-B14F-4D97-AF65-F5344CB8AC3E}">
        <p14:creationId xmlns:p14="http://schemas.microsoft.com/office/powerpoint/2010/main" val="4898199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Other</a:t>
            </a:r>
            <a:r>
              <a:rPr lang="hr-HR" dirty="0" smtClean="0"/>
              <a:t> </a:t>
            </a:r>
            <a:r>
              <a:rPr lang="hr-HR" dirty="0" err="1" smtClean="0"/>
              <a:t>investigating</a:t>
            </a:r>
            <a:r>
              <a:rPr lang="hr-HR" dirty="0" smtClean="0"/>
              <a:t> </a:t>
            </a:r>
            <a:r>
              <a:rPr lang="hr-HR" dirty="0" err="1" smtClean="0"/>
              <a:t>bodies</a:t>
            </a:r>
            <a:endParaRPr lang="en-US" dirty="0"/>
          </a:p>
        </p:txBody>
      </p:sp>
      <p:sp>
        <p:nvSpPr>
          <p:cNvPr id="3" name="Content Placeholder 2"/>
          <p:cNvSpPr>
            <a:spLocks noGrp="1"/>
          </p:cNvSpPr>
          <p:nvPr>
            <p:ph idx="1"/>
          </p:nvPr>
        </p:nvSpPr>
        <p:spPr/>
        <p:txBody>
          <a:bodyPr/>
          <a:lstStyle/>
          <a:p>
            <a:r>
              <a:rPr lang="en-GB" dirty="0"/>
              <a:t>Besides auditors, other investigating bodies include </a:t>
            </a:r>
            <a:r>
              <a:rPr lang="en-GB" b="1" dirty="0"/>
              <a:t>government inspectors</a:t>
            </a:r>
            <a:r>
              <a:rPr lang="en-GB" dirty="0"/>
              <a:t> and </a:t>
            </a:r>
            <a:r>
              <a:rPr lang="en-GB" b="1" dirty="0"/>
              <a:t>ombudsmen</a:t>
            </a:r>
            <a:r>
              <a:rPr lang="en-GB" dirty="0" smtClean="0"/>
              <a:t>.</a:t>
            </a:r>
            <a:endParaRPr lang="hr-HR" dirty="0" smtClean="0"/>
          </a:p>
          <a:p>
            <a:r>
              <a:rPr lang="en-GB" dirty="0" smtClean="0"/>
              <a:t> </a:t>
            </a:r>
            <a:r>
              <a:rPr lang="en-GB" dirty="0"/>
              <a:t>Inspectors are officials established within particular government departments and agencies with the function of improving efficiency and effectiveness. </a:t>
            </a:r>
            <a:endParaRPr lang="en-US" dirty="0"/>
          </a:p>
        </p:txBody>
      </p:sp>
    </p:spTree>
    <p:extLst>
      <p:ext uri="{BB962C8B-B14F-4D97-AF65-F5344CB8AC3E}">
        <p14:creationId xmlns:p14="http://schemas.microsoft.com/office/powerpoint/2010/main" val="3073246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Ombudsman</a:t>
            </a:r>
            <a:endParaRPr lang="en-US" dirty="0"/>
          </a:p>
        </p:txBody>
      </p:sp>
      <p:sp>
        <p:nvSpPr>
          <p:cNvPr id="3" name="Content Placeholder 2"/>
          <p:cNvSpPr>
            <a:spLocks noGrp="1"/>
          </p:cNvSpPr>
          <p:nvPr>
            <p:ph idx="1"/>
          </p:nvPr>
        </p:nvSpPr>
        <p:spPr/>
        <p:txBody>
          <a:bodyPr/>
          <a:lstStyle/>
          <a:p>
            <a:r>
              <a:rPr lang="en-GB" dirty="0"/>
              <a:t>The position of ombudsman, first introduced in Scandinavia, has been adopted worldwide as an avenue of complaint for individual </a:t>
            </a:r>
            <a:r>
              <a:rPr lang="en-GB" b="1" dirty="0"/>
              <a:t>citizens seeking redress</a:t>
            </a:r>
            <a:r>
              <a:rPr lang="en-GB" dirty="0"/>
              <a:t> in connection with particular </a:t>
            </a:r>
            <a:r>
              <a:rPr lang="en-GB" dirty="0" smtClean="0"/>
              <a:t>decisions.</a:t>
            </a:r>
            <a:endParaRPr lang="hr-HR" dirty="0" smtClean="0"/>
          </a:p>
          <a:p>
            <a:r>
              <a:rPr lang="en-GB" dirty="0" smtClean="0"/>
              <a:t>Ombudsmen </a:t>
            </a:r>
            <a:r>
              <a:rPr lang="en-GB" dirty="0"/>
              <a:t>usually have the </a:t>
            </a:r>
            <a:r>
              <a:rPr lang="en-GB" b="1" dirty="0"/>
              <a:t>power to investigate and recommend</a:t>
            </a:r>
            <a:r>
              <a:rPr lang="en-GB" dirty="0"/>
              <a:t> but </a:t>
            </a:r>
            <a:r>
              <a:rPr lang="en-GB" b="1" dirty="0"/>
              <a:t>not to impose remedies</a:t>
            </a:r>
            <a:r>
              <a:rPr lang="en-GB" dirty="0"/>
              <a:t>. </a:t>
            </a:r>
            <a:endParaRPr lang="hr-HR" dirty="0" smtClean="0"/>
          </a:p>
          <a:p>
            <a:r>
              <a:rPr lang="en-GB" dirty="0" smtClean="0"/>
              <a:t>In </a:t>
            </a:r>
            <a:r>
              <a:rPr lang="en-GB" dirty="0"/>
              <a:t>spite of this limitation, however, they have proved an effective accountability mechanism midway between an individual complaint and full legal proceedings.</a:t>
            </a:r>
            <a:endParaRPr lang="hr-HR" dirty="0"/>
          </a:p>
          <a:p>
            <a:endParaRPr lang="en-US" dirty="0"/>
          </a:p>
        </p:txBody>
      </p:sp>
    </p:spTree>
    <p:extLst>
      <p:ext uri="{BB962C8B-B14F-4D97-AF65-F5344CB8AC3E}">
        <p14:creationId xmlns:p14="http://schemas.microsoft.com/office/powerpoint/2010/main" val="8366579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Public access to government information</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Public access to government information is an essential component of government accountability and is provided by a number of channels. </a:t>
            </a:r>
            <a:endParaRPr lang="hr-HR" dirty="0" smtClean="0"/>
          </a:p>
          <a:p>
            <a:r>
              <a:rPr lang="en-GB" dirty="0" smtClean="0"/>
              <a:t>One </a:t>
            </a:r>
            <a:r>
              <a:rPr lang="en-GB" dirty="0"/>
              <a:t>such channel is the right of the citizen to seek </a:t>
            </a:r>
            <a:r>
              <a:rPr lang="en-GB" b="1" dirty="0"/>
              <a:t>access to information</a:t>
            </a:r>
            <a:r>
              <a:rPr lang="en-GB" dirty="0"/>
              <a:t>, both personal and general information about government policy. </a:t>
            </a:r>
            <a:endParaRPr lang="hr-HR" dirty="0" smtClean="0"/>
          </a:p>
          <a:p>
            <a:r>
              <a:rPr lang="en-GB" dirty="0" smtClean="0"/>
              <a:t>Certain </a:t>
            </a:r>
            <a:r>
              <a:rPr lang="en-GB" dirty="0"/>
              <a:t>exemptions usually apply, on grounds such as </a:t>
            </a:r>
            <a:r>
              <a:rPr lang="en-GB" b="1" dirty="0"/>
              <a:t>national security</a:t>
            </a:r>
            <a:r>
              <a:rPr lang="en-GB" dirty="0"/>
              <a:t>, </a:t>
            </a:r>
            <a:r>
              <a:rPr lang="en-GB" b="1" dirty="0"/>
              <a:t>cabinet confidentiality</a:t>
            </a:r>
            <a:r>
              <a:rPr lang="en-GB" dirty="0"/>
              <a:t>, </a:t>
            </a:r>
            <a:r>
              <a:rPr lang="en-GB" b="1" dirty="0"/>
              <a:t>commercial confidentiality</a:t>
            </a:r>
            <a:r>
              <a:rPr lang="en-GB" dirty="0"/>
              <a:t>, and </a:t>
            </a:r>
            <a:r>
              <a:rPr lang="en-GB" b="1" dirty="0"/>
              <a:t>protection of legal proceedings</a:t>
            </a:r>
            <a:r>
              <a:rPr lang="en-GB" dirty="0"/>
              <a:t>. </a:t>
            </a:r>
            <a:endParaRPr lang="hr-HR" dirty="0"/>
          </a:p>
          <a:p>
            <a:endParaRPr lang="en-US" dirty="0"/>
          </a:p>
        </p:txBody>
      </p:sp>
    </p:spTree>
    <p:extLst>
      <p:ext uri="{BB962C8B-B14F-4D97-AF65-F5344CB8AC3E}">
        <p14:creationId xmlns:p14="http://schemas.microsoft.com/office/powerpoint/2010/main" val="16395563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Public access to government information</a:t>
            </a:r>
            <a:endParaRPr lang="en-US" dirty="0"/>
          </a:p>
        </p:txBody>
      </p:sp>
      <p:sp>
        <p:nvSpPr>
          <p:cNvPr id="3" name="Content Placeholder 2"/>
          <p:cNvSpPr>
            <a:spLocks noGrp="1"/>
          </p:cNvSpPr>
          <p:nvPr>
            <p:ph idx="1"/>
          </p:nvPr>
        </p:nvSpPr>
        <p:spPr/>
        <p:txBody>
          <a:bodyPr/>
          <a:lstStyle/>
          <a:p>
            <a:r>
              <a:rPr lang="en-GB" dirty="0"/>
              <a:t>The various media outlets, both print and electronic, help spread information and stimulate debate. </a:t>
            </a:r>
            <a:endParaRPr lang="hr-HR" dirty="0" smtClean="0"/>
          </a:p>
          <a:p>
            <a:r>
              <a:rPr lang="en-GB" dirty="0" smtClean="0"/>
              <a:t>Though</a:t>
            </a:r>
            <a:r>
              <a:rPr lang="en-GB" dirty="0"/>
              <a:t>, for the most part, privately owned and not formally part of the machinery of government, the media are essential to effective accountability in large-scale modern states. </a:t>
            </a:r>
            <a:endParaRPr lang="hr-HR" dirty="0" smtClean="0"/>
          </a:p>
          <a:p>
            <a:r>
              <a:rPr lang="en-GB" dirty="0" smtClean="0"/>
              <a:t>Indeed</a:t>
            </a:r>
            <a:r>
              <a:rPr lang="en-GB" dirty="0"/>
              <a:t>, a </a:t>
            </a:r>
            <a:r>
              <a:rPr lang="en-GB" b="1" dirty="0"/>
              <a:t>free press</a:t>
            </a:r>
            <a:r>
              <a:rPr lang="en-GB" dirty="0"/>
              <a:t>, along with </a:t>
            </a:r>
            <a:r>
              <a:rPr lang="en-GB" b="1" dirty="0"/>
              <a:t>elections</a:t>
            </a:r>
            <a:r>
              <a:rPr lang="en-GB" dirty="0"/>
              <a:t> and an </a:t>
            </a:r>
            <a:r>
              <a:rPr lang="en-GB" b="1" dirty="0"/>
              <a:t>independent judiciary</a:t>
            </a:r>
            <a:r>
              <a:rPr lang="en-GB" dirty="0"/>
              <a:t>, has been acknowledged as one of the key institutions in securing an accountable government.</a:t>
            </a:r>
            <a:endParaRPr lang="hr-HR" dirty="0"/>
          </a:p>
          <a:p>
            <a:endParaRPr lang="en-US" dirty="0"/>
          </a:p>
        </p:txBody>
      </p:sp>
    </p:spTree>
    <p:extLst>
      <p:ext uri="{BB962C8B-B14F-4D97-AF65-F5344CB8AC3E}">
        <p14:creationId xmlns:p14="http://schemas.microsoft.com/office/powerpoint/2010/main" val="6651310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Intra-Organizational Accountability</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In addition to being </a:t>
            </a:r>
            <a:r>
              <a:rPr lang="en-GB" b="1" dirty="0"/>
              <a:t>externally accountable</a:t>
            </a:r>
            <a:r>
              <a:rPr lang="en-GB" dirty="0"/>
              <a:t>, government agencies, like all organizations, exhibit </a:t>
            </a:r>
            <a:r>
              <a:rPr lang="en-GB" b="1" dirty="0"/>
              <a:t>internal structures of accountability</a:t>
            </a:r>
            <a:r>
              <a:rPr lang="en-GB" dirty="0"/>
              <a:t> whereby different members or sections are accountable to others within the organization. </a:t>
            </a:r>
            <a:endParaRPr lang="hr-HR" dirty="0" smtClean="0"/>
          </a:p>
          <a:p>
            <a:r>
              <a:rPr lang="en-GB" dirty="0" smtClean="0"/>
              <a:t>Indeed</a:t>
            </a:r>
            <a:r>
              <a:rPr lang="en-GB" dirty="0"/>
              <a:t>, from the perspective of individual officials, organizational accountability through the </a:t>
            </a:r>
            <a:r>
              <a:rPr lang="en-GB" b="1" dirty="0"/>
              <a:t>chain of bureaucratic command</a:t>
            </a:r>
            <a:r>
              <a:rPr lang="en-GB" dirty="0"/>
              <a:t> is often the most immediate and salient form of accountability in their daily activities.</a:t>
            </a:r>
            <a:endParaRPr lang="hr-HR" dirty="0"/>
          </a:p>
          <a:p>
            <a:endParaRPr lang="en-US" dirty="0"/>
          </a:p>
        </p:txBody>
      </p:sp>
    </p:spTree>
    <p:extLst>
      <p:ext uri="{BB962C8B-B14F-4D97-AF65-F5344CB8AC3E}">
        <p14:creationId xmlns:p14="http://schemas.microsoft.com/office/powerpoint/2010/main" val="3256506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Preview</a:t>
            </a:r>
            <a:endParaRPr lang="en-US" dirty="0"/>
          </a:p>
        </p:txBody>
      </p:sp>
      <p:sp>
        <p:nvSpPr>
          <p:cNvPr id="3" name="Content Placeholder 2"/>
          <p:cNvSpPr>
            <a:spLocks noGrp="1"/>
          </p:cNvSpPr>
          <p:nvPr>
            <p:ph idx="1"/>
          </p:nvPr>
        </p:nvSpPr>
        <p:spPr/>
        <p:txBody>
          <a:bodyPr/>
          <a:lstStyle/>
          <a:p>
            <a:r>
              <a:rPr lang="hr-HR" dirty="0" err="1" smtClean="0"/>
              <a:t>Hierarchical</a:t>
            </a:r>
            <a:r>
              <a:rPr lang="hr-HR" dirty="0" smtClean="0"/>
              <a:t> model </a:t>
            </a:r>
            <a:r>
              <a:rPr lang="hr-HR" dirty="0" err="1" smtClean="0"/>
              <a:t>of</a:t>
            </a:r>
            <a:r>
              <a:rPr lang="hr-HR" dirty="0" smtClean="0"/>
              <a:t> </a:t>
            </a:r>
            <a:r>
              <a:rPr lang="hr-HR" dirty="0" err="1" smtClean="0"/>
              <a:t>accountability</a:t>
            </a:r>
            <a:endParaRPr lang="hr-HR" dirty="0" smtClean="0"/>
          </a:p>
          <a:p>
            <a:r>
              <a:rPr lang="hr-HR" dirty="0" err="1" smtClean="0"/>
              <a:t>Definitions</a:t>
            </a:r>
            <a:endParaRPr lang="hr-HR" dirty="0" smtClean="0"/>
          </a:p>
          <a:p>
            <a:r>
              <a:rPr lang="hr-HR" dirty="0" err="1" smtClean="0"/>
              <a:t>Answerability</a:t>
            </a:r>
            <a:r>
              <a:rPr lang="hr-HR" dirty="0" smtClean="0"/>
              <a:t> </a:t>
            </a:r>
            <a:r>
              <a:rPr lang="hr-HR" dirty="0" err="1" smtClean="0"/>
              <a:t>and</a:t>
            </a:r>
            <a:r>
              <a:rPr lang="hr-HR" dirty="0" smtClean="0"/>
              <a:t> </a:t>
            </a:r>
            <a:r>
              <a:rPr lang="hr-HR" dirty="0" err="1" smtClean="0"/>
              <a:t>enforcement</a:t>
            </a:r>
            <a:endParaRPr lang="hr-HR" dirty="0" smtClean="0"/>
          </a:p>
          <a:p>
            <a:r>
              <a:rPr lang="hr-HR" dirty="0" err="1" smtClean="0"/>
              <a:t>Accountability</a:t>
            </a:r>
            <a:r>
              <a:rPr lang="hr-HR" dirty="0" smtClean="0"/>
              <a:t> </a:t>
            </a:r>
            <a:r>
              <a:rPr lang="hr-HR" dirty="0" err="1" smtClean="0"/>
              <a:t>and</a:t>
            </a:r>
            <a:r>
              <a:rPr lang="hr-HR" dirty="0" smtClean="0"/>
              <a:t> </a:t>
            </a:r>
            <a:r>
              <a:rPr lang="hr-HR" dirty="0" err="1" smtClean="0"/>
              <a:t>transparency</a:t>
            </a:r>
            <a:endParaRPr lang="hr-HR" dirty="0" smtClean="0"/>
          </a:p>
          <a:p>
            <a:r>
              <a:rPr lang="hr-HR" dirty="0" err="1" smtClean="0"/>
              <a:t>Checks</a:t>
            </a:r>
            <a:r>
              <a:rPr lang="hr-HR" dirty="0" smtClean="0"/>
              <a:t> </a:t>
            </a:r>
            <a:r>
              <a:rPr lang="hr-HR" dirty="0" err="1" smtClean="0"/>
              <a:t>and</a:t>
            </a:r>
            <a:r>
              <a:rPr lang="hr-HR" dirty="0" smtClean="0"/>
              <a:t> </a:t>
            </a:r>
            <a:r>
              <a:rPr lang="hr-HR" dirty="0" err="1" smtClean="0"/>
              <a:t>balances</a:t>
            </a:r>
            <a:endParaRPr lang="hr-HR" dirty="0" smtClean="0"/>
          </a:p>
          <a:p>
            <a:r>
              <a:rPr lang="hr-HR" dirty="0" err="1" smtClean="0"/>
              <a:t>Responsiveness</a:t>
            </a:r>
            <a:r>
              <a:rPr lang="hr-HR" dirty="0" smtClean="0"/>
              <a:t> </a:t>
            </a:r>
          </a:p>
          <a:p>
            <a:r>
              <a:rPr lang="hr-HR" dirty="0" err="1" smtClean="0"/>
              <a:t>Mechanisms</a:t>
            </a:r>
            <a:r>
              <a:rPr lang="hr-HR" dirty="0" smtClean="0"/>
              <a:t> </a:t>
            </a:r>
            <a:r>
              <a:rPr lang="hr-HR" dirty="0" err="1" smtClean="0"/>
              <a:t>of</a:t>
            </a:r>
            <a:r>
              <a:rPr lang="hr-HR" dirty="0" smtClean="0"/>
              <a:t> </a:t>
            </a:r>
            <a:r>
              <a:rPr lang="hr-HR" dirty="0" err="1" smtClean="0"/>
              <a:t>accountability</a:t>
            </a:r>
            <a:r>
              <a:rPr lang="hr-HR" dirty="0" smtClean="0"/>
              <a:t>: </a:t>
            </a:r>
            <a:r>
              <a:rPr lang="hr-HR" dirty="0" err="1" smtClean="0"/>
              <a:t>elections</a:t>
            </a:r>
            <a:r>
              <a:rPr lang="hr-HR" dirty="0" smtClean="0"/>
              <a:t>, legislative </a:t>
            </a:r>
            <a:r>
              <a:rPr lang="hr-HR" dirty="0" err="1" smtClean="0"/>
              <a:t>scrutiny</a:t>
            </a:r>
            <a:r>
              <a:rPr lang="hr-HR" dirty="0" smtClean="0"/>
              <a:t>, </a:t>
            </a:r>
            <a:r>
              <a:rPr lang="hr-HR" dirty="0" err="1" smtClean="0"/>
              <a:t>courts</a:t>
            </a:r>
            <a:r>
              <a:rPr lang="hr-HR" dirty="0" smtClean="0"/>
              <a:t>, </a:t>
            </a:r>
            <a:r>
              <a:rPr lang="hr-HR" dirty="0" err="1" smtClean="0"/>
              <a:t>auditors</a:t>
            </a:r>
            <a:r>
              <a:rPr lang="hr-HR" dirty="0" smtClean="0"/>
              <a:t>, </a:t>
            </a:r>
            <a:r>
              <a:rPr lang="hr-HR" dirty="0" err="1" smtClean="0"/>
              <a:t>public</a:t>
            </a:r>
            <a:r>
              <a:rPr lang="hr-HR" dirty="0" smtClean="0"/>
              <a:t> </a:t>
            </a:r>
            <a:r>
              <a:rPr lang="hr-HR" dirty="0" err="1" smtClean="0"/>
              <a:t>access</a:t>
            </a:r>
            <a:r>
              <a:rPr lang="hr-HR" dirty="0" smtClean="0"/>
              <a:t> to </a:t>
            </a:r>
            <a:r>
              <a:rPr lang="hr-HR" dirty="0" err="1" smtClean="0"/>
              <a:t>information</a:t>
            </a:r>
            <a:r>
              <a:rPr lang="hr-HR" dirty="0" smtClean="0"/>
              <a:t>, </a:t>
            </a:r>
            <a:r>
              <a:rPr lang="hr-HR" dirty="0" err="1" smtClean="0"/>
              <a:t>intra-organizational</a:t>
            </a:r>
            <a:r>
              <a:rPr lang="hr-HR" dirty="0" smtClean="0"/>
              <a:t> </a:t>
            </a:r>
            <a:r>
              <a:rPr lang="hr-HR" dirty="0" err="1" smtClean="0"/>
              <a:t>accountability</a:t>
            </a:r>
            <a:endParaRPr lang="en-US" dirty="0"/>
          </a:p>
        </p:txBody>
      </p:sp>
    </p:spTree>
    <p:extLst>
      <p:ext uri="{BB962C8B-B14F-4D97-AF65-F5344CB8AC3E}">
        <p14:creationId xmlns:p14="http://schemas.microsoft.com/office/powerpoint/2010/main" val="33227885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II Read the text carefully and answer the following questions:</a:t>
            </a:r>
            <a:r>
              <a:rPr lang="hr-HR" dirty="0"/>
              <a:t/>
            </a:r>
            <a:br>
              <a:rPr lang="hr-HR" dirty="0"/>
            </a:br>
            <a:endParaRPr lang="en-US" dirty="0"/>
          </a:p>
        </p:txBody>
      </p:sp>
      <p:sp>
        <p:nvSpPr>
          <p:cNvPr id="3" name="Content Placeholder 2"/>
          <p:cNvSpPr>
            <a:spLocks noGrp="1"/>
          </p:cNvSpPr>
          <p:nvPr>
            <p:ph idx="1"/>
          </p:nvPr>
        </p:nvSpPr>
        <p:spPr/>
        <p:txBody>
          <a:bodyPr>
            <a:normAutofit fontScale="85000" lnSpcReduction="20000"/>
          </a:bodyPr>
          <a:lstStyle/>
          <a:p>
            <a:r>
              <a:rPr lang="en-GB" dirty="0"/>
              <a:t>1</a:t>
            </a:r>
            <a:r>
              <a:rPr lang="en-GB" b="1" dirty="0"/>
              <a:t>. </a:t>
            </a:r>
            <a:r>
              <a:rPr lang="en-GB" dirty="0"/>
              <a:t> Explain the traditional model of accountability. Who is accountable to whom?</a:t>
            </a:r>
            <a:endParaRPr lang="hr-HR" dirty="0"/>
          </a:p>
          <a:p>
            <a:r>
              <a:rPr lang="en-GB" dirty="0"/>
              <a:t>2. What do all mechanisms of accountability depend on?</a:t>
            </a:r>
            <a:endParaRPr lang="hr-HR" dirty="0"/>
          </a:p>
          <a:p>
            <a:r>
              <a:rPr lang="en-GB" dirty="0"/>
              <a:t>3. What is the generally accepted definition of accountability?</a:t>
            </a:r>
            <a:endParaRPr lang="hr-HR" dirty="0"/>
          </a:p>
          <a:p>
            <a:r>
              <a:rPr lang="en-GB" dirty="0"/>
              <a:t>4. Which constitutional checks and balances can function as mechanisms of accountability?</a:t>
            </a:r>
            <a:endParaRPr lang="hr-HR" dirty="0"/>
          </a:p>
          <a:p>
            <a:r>
              <a:rPr lang="en-GB" dirty="0"/>
              <a:t>5. What are the main mechanisms of external public sector accountability?</a:t>
            </a:r>
            <a:endParaRPr lang="hr-HR" dirty="0"/>
          </a:p>
          <a:p>
            <a:r>
              <a:rPr lang="en-GB" dirty="0"/>
              <a:t>6. What is the most salient form of intra-organizational accountability?</a:t>
            </a:r>
            <a:endParaRPr lang="hr-HR" dirty="0"/>
          </a:p>
          <a:p>
            <a:r>
              <a:rPr lang="en-GB" dirty="0"/>
              <a:t>7. How can legislatures hold executives to account?</a:t>
            </a:r>
            <a:endParaRPr lang="hr-HR" dirty="0"/>
          </a:p>
          <a:p>
            <a:r>
              <a:rPr lang="en-GB" dirty="0"/>
              <a:t>8. What can the courts determine regarding government action and decisions?</a:t>
            </a:r>
            <a:endParaRPr lang="hr-HR" dirty="0"/>
          </a:p>
          <a:p>
            <a:r>
              <a:rPr lang="en-GB" dirty="0"/>
              <a:t>9. What is the role of auditors?</a:t>
            </a:r>
            <a:endParaRPr lang="hr-HR" dirty="0"/>
          </a:p>
          <a:p>
            <a:r>
              <a:rPr lang="en-GB" dirty="0"/>
              <a:t>10. What are the other investigating bodies besides auditors?</a:t>
            </a:r>
            <a:endParaRPr lang="hr-HR" dirty="0"/>
          </a:p>
          <a:p>
            <a:r>
              <a:rPr lang="en-GB" dirty="0"/>
              <a:t>11. What is the role of the Ombudsman?</a:t>
            </a:r>
            <a:endParaRPr lang="hr-HR" dirty="0"/>
          </a:p>
          <a:p>
            <a:endParaRPr lang="en-US" dirty="0"/>
          </a:p>
        </p:txBody>
      </p:sp>
    </p:spTree>
    <p:extLst>
      <p:ext uri="{BB962C8B-B14F-4D97-AF65-F5344CB8AC3E}">
        <p14:creationId xmlns:p14="http://schemas.microsoft.com/office/powerpoint/2010/main" val="38807714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III Provide definitions of the following key concepts: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1. Accountability ______________________</a:t>
            </a:r>
            <a:endParaRPr lang="hr-HR" dirty="0"/>
          </a:p>
          <a:p>
            <a:r>
              <a:rPr lang="en-GB" dirty="0"/>
              <a:t>2. Openness: ______________________</a:t>
            </a:r>
            <a:endParaRPr lang="hr-HR" dirty="0"/>
          </a:p>
          <a:p>
            <a:r>
              <a:rPr lang="en-GB" dirty="0"/>
              <a:t>3. Answerability: _____________________</a:t>
            </a:r>
            <a:endParaRPr lang="hr-HR" dirty="0"/>
          </a:p>
          <a:p>
            <a:r>
              <a:rPr lang="en-GB" dirty="0"/>
              <a:t>4. Enforcement: _______________________</a:t>
            </a:r>
            <a:endParaRPr lang="hr-HR" dirty="0"/>
          </a:p>
          <a:p>
            <a:r>
              <a:rPr lang="en-GB" dirty="0"/>
              <a:t>5. Responsiveness: ________________________</a:t>
            </a:r>
            <a:endParaRPr lang="hr-HR" dirty="0"/>
          </a:p>
          <a:p>
            <a:endParaRPr lang="en-US" dirty="0"/>
          </a:p>
        </p:txBody>
      </p:sp>
    </p:spTree>
    <p:extLst>
      <p:ext uri="{BB962C8B-B14F-4D97-AF65-F5344CB8AC3E}">
        <p14:creationId xmlns:p14="http://schemas.microsoft.com/office/powerpoint/2010/main" val="42090802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abuses, accountability, government, horizontal, punish</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prevailing view is that institutions of ______________________, such as parliament and the judiciary, provide what is commonly termed horizontal accountability, or the capacity </a:t>
            </a:r>
            <a:r>
              <a:rPr lang="en-GB" dirty="0" smtClean="0"/>
              <a:t>of</a:t>
            </a:r>
            <a:r>
              <a:rPr lang="hr-HR" dirty="0"/>
              <a:t> </a:t>
            </a:r>
            <a:r>
              <a:rPr lang="en-GB" dirty="0" smtClean="0"/>
              <a:t>a </a:t>
            </a:r>
            <a:r>
              <a:rPr lang="en-GB" dirty="0"/>
              <a:t>network of relatively autonomous powers (i.e. other institutions) that can call into</a:t>
            </a:r>
            <a:endParaRPr lang="hr-HR" dirty="0"/>
          </a:p>
          <a:p>
            <a:r>
              <a:rPr lang="en-GB" dirty="0"/>
              <a:t>question, and eventually ________________, improper ways of discharging the responsibilities of a given official. In other words, _________________accountability is the capacity of state institutions to check __________________ by other public agencies and branches of _____________________ or the requirement for agencies to report sideways</a:t>
            </a:r>
            <a:endParaRPr lang="en-US" dirty="0"/>
          </a:p>
        </p:txBody>
      </p:sp>
    </p:spTree>
    <p:extLst>
      <p:ext uri="{BB962C8B-B14F-4D97-AF65-F5344CB8AC3E}">
        <p14:creationId xmlns:p14="http://schemas.microsoft.com/office/powerpoint/2010/main" val="37578553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i="1" dirty="0"/>
              <a:t>Decide whether the following statements are true or false and correct the false ones:</a:t>
            </a:r>
            <a:endParaRPr lang="en-US" sz="2800" dirty="0"/>
          </a:p>
        </p:txBody>
      </p:sp>
      <p:graphicFrame>
        <p:nvGraphicFramePr>
          <p:cNvPr id="4" name="Content Placeholder 3"/>
          <p:cNvGraphicFramePr>
            <a:graphicFrameLocks noGrp="1"/>
          </p:cNvGraphicFramePr>
          <p:nvPr>
            <p:ph idx="1"/>
          </p:nvPr>
        </p:nvGraphicFramePr>
        <p:xfrm>
          <a:off x="3597565" y="2052638"/>
          <a:ext cx="3958645" cy="4571651"/>
        </p:xfrm>
        <a:graphic>
          <a:graphicData uri="http://schemas.openxmlformats.org/drawingml/2006/table">
            <a:tbl>
              <a:tblPr firstRow="1" firstCol="1" bandRow="1">
                <a:tableStyleId>{5C22544A-7EE6-4342-B048-85BDC9FD1C3A}</a:tableStyleId>
              </a:tblPr>
              <a:tblGrid>
                <a:gridCol w="1319257"/>
                <a:gridCol w="1319694"/>
                <a:gridCol w="1319694"/>
              </a:tblGrid>
              <a:tr h="144681">
                <a:tc>
                  <a:txBody>
                    <a:bodyPr/>
                    <a:lstStyle/>
                    <a:p>
                      <a:pPr>
                        <a:lnSpc>
                          <a:spcPct val="115000"/>
                        </a:lnSpc>
                        <a:spcAft>
                          <a:spcPts val="0"/>
                        </a:spcAft>
                      </a:pPr>
                      <a:r>
                        <a:rPr lang="en-GB" sz="800" dirty="0">
                          <a:effectLst/>
                        </a:rPr>
                        <a:t>STATEMENT</a:t>
                      </a:r>
                      <a:endParaRPr lang="hr-H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TRUE</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FALSE</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r>
              <a:tr h="434044">
                <a:tc>
                  <a:txBody>
                    <a:bodyPr/>
                    <a:lstStyle/>
                    <a:p>
                      <a:pPr>
                        <a:lnSpc>
                          <a:spcPct val="115000"/>
                        </a:lnSpc>
                        <a:spcAft>
                          <a:spcPts val="0"/>
                        </a:spcAft>
                      </a:pPr>
                      <a:r>
                        <a:rPr lang="en-GB" sz="800">
                          <a:effectLst/>
                        </a:rPr>
                        <a:t>Mechanisms of accountability do not depend on transparency.</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 </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 </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r>
              <a:tr h="434044">
                <a:tc>
                  <a:txBody>
                    <a:bodyPr/>
                    <a:lstStyle/>
                    <a:p>
                      <a:pPr>
                        <a:lnSpc>
                          <a:spcPct val="115000"/>
                        </a:lnSpc>
                        <a:spcAft>
                          <a:spcPts val="0"/>
                        </a:spcAft>
                      </a:pPr>
                      <a:r>
                        <a:rPr lang="en-GB" sz="800" dirty="0">
                          <a:effectLst/>
                        </a:rPr>
                        <a:t>The concept of accountability involves only answerability.</a:t>
                      </a:r>
                      <a:endParaRPr lang="hr-H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 </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 </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r>
              <a:tr h="723407">
                <a:tc>
                  <a:txBody>
                    <a:bodyPr/>
                    <a:lstStyle/>
                    <a:p>
                      <a:pPr>
                        <a:lnSpc>
                          <a:spcPct val="115000"/>
                        </a:lnSpc>
                        <a:spcAft>
                          <a:spcPts val="0"/>
                        </a:spcAft>
                      </a:pPr>
                      <a:r>
                        <a:rPr lang="en-GB" sz="800">
                          <a:effectLst/>
                        </a:rPr>
                        <a:t>Accountability mechanisms such as parliamentary inquiry or media investigation can  impose sanctions.</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 </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 </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r>
              <a:tr h="578726">
                <a:tc>
                  <a:txBody>
                    <a:bodyPr/>
                    <a:lstStyle/>
                    <a:p>
                      <a:pPr>
                        <a:lnSpc>
                          <a:spcPct val="115000"/>
                        </a:lnSpc>
                        <a:spcAft>
                          <a:spcPts val="0"/>
                        </a:spcAft>
                      </a:pPr>
                      <a:r>
                        <a:rPr lang="en-GB" sz="800">
                          <a:effectLst/>
                        </a:rPr>
                        <a:t>Constitutional checks and balances include federalism and the separation of powers.</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 </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 </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r>
              <a:tr h="289363">
                <a:tc>
                  <a:txBody>
                    <a:bodyPr/>
                    <a:lstStyle/>
                    <a:p>
                      <a:pPr>
                        <a:lnSpc>
                          <a:spcPct val="115000"/>
                        </a:lnSpc>
                        <a:spcAft>
                          <a:spcPts val="0"/>
                        </a:spcAft>
                      </a:pPr>
                      <a:r>
                        <a:rPr lang="en-GB" sz="800">
                          <a:effectLst/>
                        </a:rPr>
                        <a:t>Accountability is closely linked to responsiveness.</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 </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 </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r>
              <a:tr h="578726">
                <a:tc>
                  <a:txBody>
                    <a:bodyPr/>
                    <a:lstStyle/>
                    <a:p>
                      <a:pPr>
                        <a:lnSpc>
                          <a:spcPct val="115000"/>
                        </a:lnSpc>
                        <a:spcAft>
                          <a:spcPts val="0"/>
                        </a:spcAft>
                      </a:pPr>
                      <a:r>
                        <a:rPr lang="en-GB" sz="800" dirty="0">
                          <a:effectLst/>
                        </a:rPr>
                        <a:t>Elections are a sufficient instrument of democratic accountability. </a:t>
                      </a:r>
                      <a:endParaRPr lang="hr-HR" sz="800" dirty="0">
                        <a:effectLst/>
                      </a:endParaRPr>
                    </a:p>
                    <a:p>
                      <a:pPr>
                        <a:lnSpc>
                          <a:spcPct val="115000"/>
                        </a:lnSpc>
                        <a:spcAft>
                          <a:spcPts val="0"/>
                        </a:spcAft>
                      </a:pPr>
                      <a:r>
                        <a:rPr lang="en-GB" sz="800" dirty="0">
                          <a:effectLst/>
                        </a:rPr>
                        <a:t> </a:t>
                      </a:r>
                      <a:endParaRPr lang="hr-H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 </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 </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r>
              <a:tr h="578726">
                <a:tc>
                  <a:txBody>
                    <a:bodyPr/>
                    <a:lstStyle/>
                    <a:p>
                      <a:pPr>
                        <a:lnSpc>
                          <a:spcPct val="115000"/>
                        </a:lnSpc>
                        <a:spcAft>
                          <a:spcPts val="0"/>
                        </a:spcAft>
                      </a:pPr>
                      <a:r>
                        <a:rPr lang="en-GB" sz="800" dirty="0">
                          <a:effectLst/>
                        </a:rPr>
                        <a:t>Modern legislatures have ceded much of their legislative initiative to the executive branch.</a:t>
                      </a:r>
                      <a:endParaRPr lang="hr-H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 </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 </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r>
              <a:tr h="434044">
                <a:tc>
                  <a:txBody>
                    <a:bodyPr/>
                    <a:lstStyle/>
                    <a:p>
                      <a:pPr>
                        <a:lnSpc>
                          <a:spcPct val="115000"/>
                        </a:lnSpc>
                        <a:spcAft>
                          <a:spcPts val="0"/>
                        </a:spcAft>
                      </a:pPr>
                      <a:r>
                        <a:rPr lang="en-GB" sz="800" dirty="0">
                          <a:effectLst/>
                        </a:rPr>
                        <a:t>Governments are not subject to legal accountability through the courts</a:t>
                      </a:r>
                      <a:endParaRPr lang="hr-H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a:effectLst/>
                        </a:rPr>
                        <a:t> </a:t>
                      </a:r>
                      <a:endParaRPr lang="hr-HR" sz="80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c>
                  <a:txBody>
                    <a:bodyPr/>
                    <a:lstStyle/>
                    <a:p>
                      <a:pPr>
                        <a:lnSpc>
                          <a:spcPct val="115000"/>
                        </a:lnSpc>
                        <a:spcAft>
                          <a:spcPts val="0"/>
                        </a:spcAft>
                      </a:pPr>
                      <a:r>
                        <a:rPr lang="en-GB" sz="800" dirty="0">
                          <a:effectLst/>
                        </a:rPr>
                        <a:t> </a:t>
                      </a:r>
                      <a:endParaRPr lang="hr-H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179" marR="47179" marT="0" marB="0"/>
                </a:tc>
              </a:tr>
            </a:tbl>
          </a:graphicData>
        </a:graphic>
      </p:graphicFrame>
    </p:spTree>
    <p:extLst>
      <p:ext uri="{BB962C8B-B14F-4D97-AF65-F5344CB8AC3E}">
        <p14:creationId xmlns:p14="http://schemas.microsoft.com/office/powerpoint/2010/main" val="27765167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DISCUSSION</a:t>
            </a:r>
            <a:endParaRPr lang="en-US" dirty="0"/>
          </a:p>
        </p:txBody>
      </p:sp>
      <p:sp>
        <p:nvSpPr>
          <p:cNvPr id="3" name="Content Placeholder 2"/>
          <p:cNvSpPr>
            <a:spLocks noGrp="1"/>
          </p:cNvSpPr>
          <p:nvPr>
            <p:ph idx="1"/>
          </p:nvPr>
        </p:nvSpPr>
        <p:spPr/>
        <p:txBody>
          <a:bodyPr/>
          <a:lstStyle/>
          <a:p>
            <a:r>
              <a:rPr lang="en-GB" dirty="0" smtClean="0"/>
              <a:t>Discuss </a:t>
            </a:r>
            <a:r>
              <a:rPr lang="en-GB" dirty="0"/>
              <a:t>the role of the press as an accountability mechanism. Can freedom of the press be limited under any circumstances?</a:t>
            </a:r>
            <a:endParaRPr lang="hr-HR" dirty="0"/>
          </a:p>
          <a:p>
            <a:endParaRPr lang="en-US" dirty="0"/>
          </a:p>
        </p:txBody>
      </p:sp>
    </p:spTree>
    <p:extLst>
      <p:ext uri="{BB962C8B-B14F-4D97-AF65-F5344CB8AC3E}">
        <p14:creationId xmlns:p14="http://schemas.microsoft.com/office/powerpoint/2010/main" val="27245049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t>Integrity, Transparency and Accountability in Public Administration</a:t>
            </a:r>
            <a:r>
              <a:rPr lang="hr-HR" sz="3200" dirty="0"/>
              <a:t/>
            </a:r>
            <a:br>
              <a:rPr lang="hr-HR" sz="3200" dirty="0"/>
            </a:br>
            <a:endParaRPr lang="en-US" sz="3200" dirty="0"/>
          </a:p>
        </p:txBody>
      </p:sp>
      <p:sp>
        <p:nvSpPr>
          <p:cNvPr id="3" name="Content Placeholder 2"/>
          <p:cNvSpPr>
            <a:spLocks noGrp="1"/>
          </p:cNvSpPr>
          <p:nvPr>
            <p:ph idx="1"/>
          </p:nvPr>
        </p:nvSpPr>
        <p:spPr/>
        <p:txBody>
          <a:bodyPr/>
          <a:lstStyle/>
          <a:p>
            <a:r>
              <a:rPr lang="hr-HR" dirty="0" smtClean="0"/>
              <a:t>How </a:t>
            </a:r>
            <a:r>
              <a:rPr lang="hr-HR" dirty="0" err="1" smtClean="0"/>
              <a:t>would</a:t>
            </a:r>
            <a:r>
              <a:rPr lang="hr-HR" dirty="0" smtClean="0"/>
              <a:t> </a:t>
            </a:r>
            <a:r>
              <a:rPr lang="hr-HR" dirty="0" err="1" smtClean="0"/>
              <a:t>you</a:t>
            </a:r>
            <a:r>
              <a:rPr lang="hr-HR" dirty="0" smtClean="0"/>
              <a:t> </a:t>
            </a:r>
            <a:r>
              <a:rPr lang="hr-HR" dirty="0" err="1" smtClean="0"/>
              <a:t>define</a:t>
            </a:r>
            <a:r>
              <a:rPr lang="hr-HR" dirty="0" smtClean="0"/>
              <a:t> </a:t>
            </a:r>
            <a:r>
              <a:rPr lang="hr-HR" dirty="0" err="1" smtClean="0"/>
              <a:t>the</a:t>
            </a:r>
            <a:r>
              <a:rPr lang="hr-HR" dirty="0" smtClean="0"/>
              <a:t> </a:t>
            </a:r>
            <a:r>
              <a:rPr lang="hr-HR" dirty="0" err="1" smtClean="0"/>
              <a:t>concepts</a:t>
            </a:r>
            <a:r>
              <a:rPr lang="hr-HR" dirty="0" smtClean="0"/>
              <a:t> </a:t>
            </a:r>
            <a:r>
              <a:rPr lang="hr-HR" dirty="0" err="1" smtClean="0"/>
              <a:t>of</a:t>
            </a:r>
            <a:r>
              <a:rPr lang="hr-HR" dirty="0" smtClean="0"/>
              <a:t> </a:t>
            </a:r>
            <a:r>
              <a:rPr lang="hr-HR" dirty="0" err="1" smtClean="0"/>
              <a:t>integrity</a:t>
            </a:r>
            <a:r>
              <a:rPr lang="hr-HR" dirty="0" smtClean="0"/>
              <a:t>, </a:t>
            </a:r>
            <a:r>
              <a:rPr lang="hr-HR" dirty="0" err="1" smtClean="0"/>
              <a:t>transparency</a:t>
            </a:r>
            <a:r>
              <a:rPr lang="hr-HR" dirty="0" smtClean="0"/>
              <a:t> </a:t>
            </a:r>
            <a:r>
              <a:rPr lang="hr-HR" dirty="0" err="1" smtClean="0"/>
              <a:t>and</a:t>
            </a:r>
            <a:r>
              <a:rPr lang="hr-HR" dirty="0" smtClean="0"/>
              <a:t> </a:t>
            </a:r>
            <a:r>
              <a:rPr lang="hr-HR" dirty="0" err="1" smtClean="0"/>
              <a:t>accountability</a:t>
            </a:r>
            <a:r>
              <a:rPr lang="hr-HR" dirty="0" smtClean="0"/>
              <a:t> </a:t>
            </a:r>
            <a:r>
              <a:rPr lang="hr-HR" dirty="0" err="1" smtClean="0"/>
              <a:t>in</a:t>
            </a:r>
            <a:r>
              <a:rPr lang="hr-HR" dirty="0" smtClean="0"/>
              <a:t> </a:t>
            </a:r>
            <a:r>
              <a:rPr lang="hr-HR" dirty="0" err="1" smtClean="0"/>
              <a:t>public</a:t>
            </a:r>
            <a:r>
              <a:rPr lang="hr-HR" dirty="0" smtClean="0"/>
              <a:t> </a:t>
            </a:r>
            <a:r>
              <a:rPr lang="hr-HR" dirty="0" err="1" smtClean="0"/>
              <a:t>administration</a:t>
            </a:r>
            <a:r>
              <a:rPr lang="hr-HR" dirty="0" smtClean="0"/>
              <a:t>?</a:t>
            </a:r>
            <a:endParaRPr lang="en-US" dirty="0"/>
          </a:p>
        </p:txBody>
      </p:sp>
    </p:spTree>
    <p:extLst>
      <p:ext uri="{BB962C8B-B14F-4D97-AF65-F5344CB8AC3E}">
        <p14:creationId xmlns:p14="http://schemas.microsoft.com/office/powerpoint/2010/main" val="35468674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Concepts</a:t>
            </a:r>
            <a:r>
              <a:rPr lang="hr-HR" dirty="0" smtClean="0"/>
              <a:t> </a:t>
            </a:r>
            <a:r>
              <a:rPr lang="hr-HR" dirty="0" err="1" smtClean="0"/>
              <a:t>and</a:t>
            </a:r>
            <a:r>
              <a:rPr lang="hr-HR" dirty="0" smtClean="0"/>
              <a:t> </a:t>
            </a:r>
            <a:r>
              <a:rPr lang="hr-HR" dirty="0" err="1" smtClean="0"/>
              <a:t>principles</a:t>
            </a:r>
            <a:endParaRPr lang="en-US" dirty="0"/>
          </a:p>
        </p:txBody>
      </p:sp>
      <p:sp>
        <p:nvSpPr>
          <p:cNvPr id="3" name="Content Placeholder 2"/>
          <p:cNvSpPr>
            <a:spLocks noGrp="1"/>
          </p:cNvSpPr>
          <p:nvPr>
            <p:ph idx="1"/>
          </p:nvPr>
        </p:nvSpPr>
        <p:spPr/>
        <p:txBody>
          <a:bodyPr>
            <a:normAutofit/>
          </a:bodyPr>
          <a:lstStyle/>
          <a:p>
            <a:r>
              <a:rPr lang="en-GB" dirty="0"/>
              <a:t>The concepts of </a:t>
            </a:r>
            <a:r>
              <a:rPr lang="en-GB" i="1" dirty="0"/>
              <a:t>integrity, transparency </a:t>
            </a:r>
            <a:r>
              <a:rPr lang="en-GB" dirty="0"/>
              <a:t>and </a:t>
            </a:r>
            <a:r>
              <a:rPr lang="en-GB" i="1" dirty="0"/>
              <a:t>accountability </a:t>
            </a:r>
            <a:r>
              <a:rPr lang="en-GB" dirty="0"/>
              <a:t>have been identified by United Nations countries, collectively and individually, as part of the founding principles of public administration.</a:t>
            </a:r>
            <a:endParaRPr lang="hr-HR" dirty="0"/>
          </a:p>
          <a:p>
            <a:r>
              <a:rPr lang="en-GB" dirty="0" smtClean="0"/>
              <a:t>.</a:t>
            </a:r>
            <a:endParaRPr lang="hr-HR" dirty="0"/>
          </a:p>
          <a:p>
            <a:endParaRPr lang="en-US" dirty="0"/>
          </a:p>
        </p:txBody>
      </p:sp>
    </p:spTree>
    <p:extLst>
      <p:ext uri="{BB962C8B-B14F-4D97-AF65-F5344CB8AC3E}">
        <p14:creationId xmlns:p14="http://schemas.microsoft.com/office/powerpoint/2010/main" val="24553280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Concepts</a:t>
            </a:r>
            <a:r>
              <a:rPr lang="hr-HR" dirty="0" smtClean="0"/>
              <a:t> </a:t>
            </a:r>
            <a:r>
              <a:rPr lang="hr-HR" dirty="0" err="1" smtClean="0"/>
              <a:t>and</a:t>
            </a:r>
            <a:r>
              <a:rPr lang="hr-HR" dirty="0" smtClean="0"/>
              <a:t> </a:t>
            </a:r>
            <a:r>
              <a:rPr lang="hr-HR" dirty="0" err="1" smtClean="0"/>
              <a:t>principles</a:t>
            </a:r>
            <a:endParaRPr lang="en-US" dirty="0"/>
          </a:p>
        </p:txBody>
      </p:sp>
      <p:sp>
        <p:nvSpPr>
          <p:cNvPr id="3" name="Content Placeholder 2"/>
          <p:cNvSpPr>
            <a:spLocks noGrp="1"/>
          </p:cNvSpPr>
          <p:nvPr>
            <p:ph idx="1"/>
          </p:nvPr>
        </p:nvSpPr>
        <p:spPr/>
        <p:txBody>
          <a:bodyPr>
            <a:normAutofit/>
          </a:bodyPr>
          <a:lstStyle/>
          <a:p>
            <a:r>
              <a:rPr lang="en-GB" dirty="0"/>
              <a:t>As such, these principles need to be espoused and seen to be practised by the leadership within the United Nations System and in all member countries</a:t>
            </a:r>
            <a:r>
              <a:rPr lang="en-GB" dirty="0" smtClean="0"/>
              <a:t>.</a:t>
            </a:r>
            <a:endParaRPr lang="hr-HR" dirty="0" smtClean="0"/>
          </a:p>
          <a:p>
            <a:r>
              <a:rPr lang="en-GB" dirty="0" smtClean="0"/>
              <a:t> </a:t>
            </a:r>
            <a:endParaRPr lang="hr-HR" dirty="0"/>
          </a:p>
        </p:txBody>
      </p:sp>
    </p:spTree>
    <p:extLst>
      <p:ext uri="{BB962C8B-B14F-4D97-AF65-F5344CB8AC3E}">
        <p14:creationId xmlns:p14="http://schemas.microsoft.com/office/powerpoint/2010/main" val="33387624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Integrity</a:t>
            </a:r>
            <a:endParaRPr lang="en-US" dirty="0"/>
          </a:p>
        </p:txBody>
      </p:sp>
      <p:sp>
        <p:nvSpPr>
          <p:cNvPr id="3" name="Content Placeholder 2"/>
          <p:cNvSpPr>
            <a:spLocks noGrp="1"/>
          </p:cNvSpPr>
          <p:nvPr>
            <p:ph idx="1"/>
          </p:nvPr>
        </p:nvSpPr>
        <p:spPr/>
        <p:txBody>
          <a:bodyPr/>
          <a:lstStyle/>
          <a:p>
            <a:r>
              <a:rPr lang="en-GB" dirty="0"/>
              <a:t>In public administration, </a:t>
            </a:r>
            <a:r>
              <a:rPr lang="en-GB" i="1" dirty="0"/>
              <a:t>integrity </a:t>
            </a:r>
            <a:r>
              <a:rPr lang="en-GB" dirty="0"/>
              <a:t>refers to “honesty” or “trustworthiness” in the discharge of official duties, serving as an antithesis to “corruption” or “the abuse of office</a:t>
            </a:r>
            <a:r>
              <a:rPr lang="en-GB" dirty="0" smtClean="0"/>
              <a:t>.”</a:t>
            </a:r>
            <a:endParaRPr lang="en-US" dirty="0"/>
          </a:p>
        </p:txBody>
      </p:sp>
    </p:spTree>
    <p:extLst>
      <p:ext uri="{BB962C8B-B14F-4D97-AF65-F5344CB8AC3E}">
        <p14:creationId xmlns:p14="http://schemas.microsoft.com/office/powerpoint/2010/main" val="5134130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Transparency</a:t>
            </a:r>
            <a:endParaRPr lang="en-US" dirty="0"/>
          </a:p>
        </p:txBody>
      </p:sp>
      <p:sp>
        <p:nvSpPr>
          <p:cNvPr id="3" name="Content Placeholder 2"/>
          <p:cNvSpPr>
            <a:spLocks noGrp="1"/>
          </p:cNvSpPr>
          <p:nvPr>
            <p:ph idx="1"/>
          </p:nvPr>
        </p:nvSpPr>
        <p:spPr/>
        <p:txBody>
          <a:bodyPr/>
          <a:lstStyle/>
          <a:p>
            <a:r>
              <a:rPr lang="en-GB" i="1" dirty="0"/>
              <a:t>Transparency </a:t>
            </a:r>
            <a:r>
              <a:rPr lang="en-GB" dirty="0"/>
              <a:t>refers to unfettered access by the public to timely and reliable information on decisions and performance in the public sector. </a:t>
            </a:r>
            <a:endParaRPr lang="en-US" dirty="0"/>
          </a:p>
        </p:txBody>
      </p:sp>
    </p:spTree>
    <p:extLst>
      <p:ext uri="{BB962C8B-B14F-4D97-AF65-F5344CB8AC3E}">
        <p14:creationId xmlns:p14="http://schemas.microsoft.com/office/powerpoint/2010/main" val="2743166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Models and Mechanisms of </a:t>
            </a:r>
            <a:r>
              <a:rPr lang="en-GB" b="1" dirty="0" smtClean="0"/>
              <a:t>Accountability</a:t>
            </a:r>
            <a:r>
              <a:rPr lang="hr-HR" b="1" dirty="0" smtClean="0"/>
              <a:t>: </a:t>
            </a:r>
            <a:r>
              <a:rPr lang="hr-HR" b="1" dirty="0" err="1" smtClean="0"/>
              <a:t>Hierarchical</a:t>
            </a:r>
            <a:r>
              <a:rPr lang="hr-HR" b="1" dirty="0" smtClean="0"/>
              <a:t> model</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traditional model of </a:t>
            </a:r>
            <a:r>
              <a:rPr lang="en-GB" dirty="0" smtClean="0"/>
              <a:t>accountability</a:t>
            </a:r>
            <a:r>
              <a:rPr lang="hr-HR" dirty="0" smtClean="0"/>
              <a:t>:</a:t>
            </a:r>
          </a:p>
          <a:p>
            <a:r>
              <a:rPr lang="en-GB" dirty="0" smtClean="0"/>
              <a:t> </a:t>
            </a:r>
            <a:r>
              <a:rPr lang="en-GB" dirty="0"/>
              <a:t>public servants </a:t>
            </a:r>
            <a:r>
              <a:rPr lang="en-GB" dirty="0" smtClean="0"/>
              <a:t>were </a:t>
            </a:r>
            <a:r>
              <a:rPr lang="en-GB" dirty="0"/>
              <a:t>accountable to their ministers, </a:t>
            </a:r>
            <a:endParaRPr lang="hr-HR" dirty="0" smtClean="0"/>
          </a:p>
          <a:p>
            <a:r>
              <a:rPr lang="en-GB" dirty="0" smtClean="0"/>
              <a:t>the </a:t>
            </a:r>
            <a:r>
              <a:rPr lang="en-GB" dirty="0"/>
              <a:t>minister was accountable to the legislature, and </a:t>
            </a:r>
            <a:endParaRPr lang="hr-HR" dirty="0" smtClean="0"/>
          </a:p>
          <a:p>
            <a:r>
              <a:rPr lang="en-GB" dirty="0" smtClean="0"/>
              <a:t>the </a:t>
            </a:r>
            <a:r>
              <a:rPr lang="en-GB" dirty="0"/>
              <a:t>legislature was accountable to the people. </a:t>
            </a:r>
            <a:endParaRPr lang="hr-HR" dirty="0"/>
          </a:p>
          <a:p>
            <a:endParaRPr lang="en-US" dirty="0"/>
          </a:p>
        </p:txBody>
      </p:sp>
    </p:spTree>
    <p:extLst>
      <p:ext uri="{BB962C8B-B14F-4D97-AF65-F5344CB8AC3E}">
        <p14:creationId xmlns:p14="http://schemas.microsoft.com/office/powerpoint/2010/main" val="4569317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Accountability</a:t>
            </a:r>
            <a:endParaRPr lang="en-US" dirty="0"/>
          </a:p>
        </p:txBody>
      </p:sp>
      <p:sp>
        <p:nvSpPr>
          <p:cNvPr id="3" name="Content Placeholder 2"/>
          <p:cNvSpPr>
            <a:spLocks noGrp="1"/>
          </p:cNvSpPr>
          <p:nvPr>
            <p:ph idx="1"/>
          </p:nvPr>
        </p:nvSpPr>
        <p:spPr/>
        <p:txBody>
          <a:bodyPr/>
          <a:lstStyle/>
          <a:p>
            <a:r>
              <a:rPr lang="en-GB" i="1" dirty="0"/>
              <a:t>Accountability </a:t>
            </a:r>
            <a:r>
              <a:rPr lang="en-GB" dirty="0"/>
              <a:t>refers to the obligation on the part of public officials to report on the use of public resources and answerability for failing to meet stated performance objectives. </a:t>
            </a:r>
            <a:endParaRPr lang="hr-HR" dirty="0" smtClean="0"/>
          </a:p>
          <a:p>
            <a:r>
              <a:rPr lang="en-GB" dirty="0" smtClean="0"/>
              <a:t>But what</a:t>
            </a:r>
            <a:r>
              <a:rPr lang="hr-HR" dirty="0" smtClean="0"/>
              <a:t> </a:t>
            </a:r>
            <a:r>
              <a:rPr lang="en-GB" dirty="0" smtClean="0"/>
              <a:t>do </a:t>
            </a:r>
            <a:r>
              <a:rPr lang="en-GB" dirty="0"/>
              <a:t>these terms mean, in the abstract and concretely, for the UN administration and for the administrations of its member countries?</a:t>
            </a:r>
            <a:endParaRPr lang="hr-HR" dirty="0"/>
          </a:p>
          <a:p>
            <a:endParaRPr lang="en-US" dirty="0"/>
          </a:p>
        </p:txBody>
      </p:sp>
    </p:spTree>
    <p:extLst>
      <p:ext uri="{BB962C8B-B14F-4D97-AF65-F5344CB8AC3E}">
        <p14:creationId xmlns:p14="http://schemas.microsoft.com/office/powerpoint/2010/main" val="3457488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Integrity</a:t>
            </a:r>
            <a:endParaRPr lang="en-US" dirty="0"/>
          </a:p>
        </p:txBody>
      </p:sp>
      <p:sp>
        <p:nvSpPr>
          <p:cNvPr id="3" name="Content Placeholder 2"/>
          <p:cNvSpPr>
            <a:spLocks noGrp="1"/>
          </p:cNvSpPr>
          <p:nvPr>
            <p:ph idx="1"/>
          </p:nvPr>
        </p:nvSpPr>
        <p:spPr/>
        <p:txBody>
          <a:bodyPr/>
          <a:lstStyle/>
          <a:p>
            <a:r>
              <a:rPr lang="en-GB" dirty="0"/>
              <a:t>In the abstract, for the UN’s own administration, </a:t>
            </a:r>
            <a:r>
              <a:rPr lang="en-GB" i="1" dirty="0"/>
              <a:t>integrity </a:t>
            </a:r>
            <a:r>
              <a:rPr lang="en-GB" dirty="0"/>
              <a:t>has been defined as “</a:t>
            </a:r>
            <a:r>
              <a:rPr lang="en-GB" dirty="0" err="1"/>
              <a:t>includ</a:t>
            </a:r>
            <a:r>
              <a:rPr lang="en-GB" dirty="0"/>
              <a:t>(</a:t>
            </a:r>
            <a:r>
              <a:rPr lang="en-GB" dirty="0" err="1"/>
              <a:t>ing</a:t>
            </a:r>
            <a:r>
              <a:rPr lang="en-GB" dirty="0"/>
              <a:t>), but not limited to probity, impartiality, fairness, honesty and truthfulness. </a:t>
            </a:r>
            <a:r>
              <a:rPr lang="en-GB" dirty="0" smtClean="0"/>
              <a:t>“</a:t>
            </a:r>
            <a:endParaRPr lang="hr-HR" dirty="0" smtClean="0"/>
          </a:p>
          <a:p>
            <a:r>
              <a:rPr lang="en-GB" dirty="0" smtClean="0"/>
              <a:t> </a:t>
            </a:r>
            <a:endParaRPr lang="en-US" dirty="0"/>
          </a:p>
        </p:txBody>
      </p:sp>
    </p:spTree>
    <p:extLst>
      <p:ext uri="{BB962C8B-B14F-4D97-AF65-F5344CB8AC3E}">
        <p14:creationId xmlns:p14="http://schemas.microsoft.com/office/powerpoint/2010/main" val="8454303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Transparency </a:t>
            </a:r>
            <a:endParaRPr lang="en-US" dirty="0"/>
          </a:p>
        </p:txBody>
      </p:sp>
      <p:sp>
        <p:nvSpPr>
          <p:cNvPr id="3" name="Content Placeholder 2"/>
          <p:cNvSpPr>
            <a:spLocks noGrp="1"/>
          </p:cNvSpPr>
          <p:nvPr>
            <p:ph idx="1"/>
          </p:nvPr>
        </p:nvSpPr>
        <p:spPr/>
        <p:txBody>
          <a:bodyPr/>
          <a:lstStyle/>
          <a:p>
            <a:r>
              <a:rPr lang="en-GB" dirty="0"/>
              <a:t>The need for</a:t>
            </a:r>
            <a:r>
              <a:rPr lang="hr-HR" dirty="0"/>
              <a:t> </a:t>
            </a:r>
            <a:r>
              <a:rPr lang="en-GB" i="1" dirty="0"/>
              <a:t>transparency</a:t>
            </a:r>
            <a:r>
              <a:rPr lang="en-GB" dirty="0"/>
              <a:t>, though not defined explicitly, has been implied in the founding documents. </a:t>
            </a:r>
            <a:endParaRPr lang="hr-HR" dirty="0" smtClean="0"/>
          </a:p>
          <a:p>
            <a:r>
              <a:rPr lang="en-GB" dirty="0" smtClean="0"/>
              <a:t>More </a:t>
            </a:r>
            <a:r>
              <a:rPr lang="en-GB" dirty="0"/>
              <a:t>recently, the UN has acknowledged the need to foster more transparency in access to information, procurement and senior level recruitment. </a:t>
            </a:r>
            <a:endParaRPr lang="hr-HR" dirty="0" smtClean="0"/>
          </a:p>
          <a:p>
            <a:r>
              <a:rPr lang="en-GB" dirty="0" smtClean="0"/>
              <a:t>The </a:t>
            </a:r>
            <a:r>
              <a:rPr lang="en-GB" dirty="0"/>
              <a:t>UN’s staff regulations state that “staff members are </a:t>
            </a:r>
            <a:r>
              <a:rPr lang="en-GB" i="1" dirty="0"/>
              <a:t>accountable </a:t>
            </a:r>
            <a:r>
              <a:rPr lang="en-GB" dirty="0"/>
              <a:t>to the Secretary-General for the proper discharge of their functions”, highlighting the importance of </a:t>
            </a:r>
            <a:r>
              <a:rPr lang="en-GB" i="1" dirty="0"/>
              <a:t>accountability </a:t>
            </a:r>
            <a:r>
              <a:rPr lang="en-GB" dirty="0"/>
              <a:t>for performance</a:t>
            </a:r>
            <a:endParaRPr lang="en-US" dirty="0"/>
          </a:p>
          <a:p>
            <a:endParaRPr lang="en-US" dirty="0"/>
          </a:p>
        </p:txBody>
      </p:sp>
    </p:spTree>
    <p:extLst>
      <p:ext uri="{BB962C8B-B14F-4D97-AF65-F5344CB8AC3E}">
        <p14:creationId xmlns:p14="http://schemas.microsoft.com/office/powerpoint/2010/main" val="2828941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Read the text and answer the following questions:</a:t>
            </a:r>
            <a:endParaRPr lang="hr-HR" dirty="0"/>
          </a:p>
        </p:txBody>
      </p:sp>
      <p:sp>
        <p:nvSpPr>
          <p:cNvPr id="3" name="Content Placeholder 2"/>
          <p:cNvSpPr>
            <a:spLocks noGrp="1"/>
          </p:cNvSpPr>
          <p:nvPr>
            <p:ph idx="1"/>
          </p:nvPr>
        </p:nvSpPr>
        <p:spPr/>
        <p:txBody>
          <a:bodyPr/>
          <a:lstStyle/>
          <a:p>
            <a:r>
              <a:rPr lang="en-GB" dirty="0"/>
              <a:t>1. What are the founding principles of public administration according to the United Nations?</a:t>
            </a:r>
            <a:endParaRPr lang="hr-HR" dirty="0"/>
          </a:p>
          <a:p>
            <a:r>
              <a:rPr lang="en-GB" dirty="0"/>
              <a:t>2. How are the concepts of integrity, transparency and accountability defined in the framework of the UN administration?</a:t>
            </a:r>
            <a:endParaRPr lang="hr-HR" dirty="0"/>
          </a:p>
          <a:p>
            <a:endParaRPr lang="en-US" dirty="0"/>
          </a:p>
        </p:txBody>
      </p:sp>
    </p:spTree>
    <p:extLst>
      <p:ext uri="{BB962C8B-B14F-4D97-AF65-F5344CB8AC3E}">
        <p14:creationId xmlns:p14="http://schemas.microsoft.com/office/powerpoint/2010/main" val="13350822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Translate the following text into Croatian</a:t>
            </a:r>
            <a:endParaRPr lang="en-US" dirty="0"/>
          </a:p>
        </p:txBody>
      </p:sp>
      <p:sp>
        <p:nvSpPr>
          <p:cNvPr id="3" name="Content Placeholder 2"/>
          <p:cNvSpPr>
            <a:spLocks noGrp="1"/>
          </p:cNvSpPr>
          <p:nvPr>
            <p:ph idx="1"/>
          </p:nvPr>
        </p:nvSpPr>
        <p:spPr/>
        <p:txBody>
          <a:bodyPr/>
          <a:lstStyle/>
          <a:p>
            <a:r>
              <a:rPr lang="en-GB" dirty="0"/>
              <a:t>In public administration, </a:t>
            </a:r>
            <a:r>
              <a:rPr lang="en-GB" i="1" dirty="0"/>
              <a:t>integrity </a:t>
            </a:r>
            <a:r>
              <a:rPr lang="en-GB" dirty="0"/>
              <a:t>refers to “honesty” or “trustworthiness” in the discharge of official duties, serving as an antithesis to “corruption” or “the abuse of office.” </a:t>
            </a:r>
            <a:r>
              <a:rPr lang="en-GB" i="1" dirty="0"/>
              <a:t>Transparency </a:t>
            </a:r>
            <a:r>
              <a:rPr lang="en-GB" dirty="0"/>
              <a:t>refers to unfettered access by the public to timely and reliable information on decisions and performance in the public sector. </a:t>
            </a:r>
            <a:r>
              <a:rPr lang="en-GB" i="1" dirty="0"/>
              <a:t>Accountability </a:t>
            </a:r>
            <a:r>
              <a:rPr lang="en-GB" dirty="0"/>
              <a:t>refers to the obligation on the part of public officials to report on the use of public resources and answerability for failing to meet stated performance objectives.</a:t>
            </a:r>
            <a:endParaRPr lang="hr-HR" dirty="0"/>
          </a:p>
          <a:p>
            <a:endParaRPr lang="en-US" dirty="0"/>
          </a:p>
        </p:txBody>
      </p:sp>
    </p:spTree>
    <p:extLst>
      <p:ext uri="{BB962C8B-B14F-4D97-AF65-F5344CB8AC3E}">
        <p14:creationId xmlns:p14="http://schemas.microsoft.com/office/powerpoint/2010/main" val="2871626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err="1"/>
              <a:t>Hierarchical</a:t>
            </a:r>
            <a:r>
              <a:rPr lang="hr-HR" b="1" dirty="0"/>
              <a:t> model</a:t>
            </a:r>
            <a:endParaRPr lang="en-US" dirty="0"/>
          </a:p>
        </p:txBody>
      </p:sp>
      <p:sp>
        <p:nvSpPr>
          <p:cNvPr id="3" name="Content Placeholder 2"/>
          <p:cNvSpPr>
            <a:spLocks noGrp="1"/>
          </p:cNvSpPr>
          <p:nvPr>
            <p:ph idx="1"/>
          </p:nvPr>
        </p:nvSpPr>
        <p:spPr/>
        <p:txBody>
          <a:bodyPr/>
          <a:lstStyle/>
          <a:p>
            <a:r>
              <a:rPr lang="en-GB" dirty="0"/>
              <a:t>To make the hierarchical model of accountability function effectively, governments have developed a number of </a:t>
            </a:r>
            <a:r>
              <a:rPr lang="en-GB" dirty="0" smtClean="0"/>
              <a:t>instruments.</a:t>
            </a:r>
            <a:endParaRPr lang="hr-HR" dirty="0" smtClean="0"/>
          </a:p>
          <a:p>
            <a:r>
              <a:rPr lang="en-GB" dirty="0" smtClean="0"/>
              <a:t>All </a:t>
            </a:r>
            <a:r>
              <a:rPr lang="en-GB" dirty="0"/>
              <a:t>the instruments and mechanisms for accountability depend on </a:t>
            </a:r>
            <a:r>
              <a:rPr lang="en-GB" b="1" dirty="0"/>
              <a:t>transparency</a:t>
            </a:r>
            <a:r>
              <a:rPr lang="en-GB" dirty="0"/>
              <a:t> and </a:t>
            </a:r>
            <a:r>
              <a:rPr lang="en-GB" b="1" dirty="0"/>
              <a:t>openness</a:t>
            </a:r>
            <a:r>
              <a:rPr lang="en-GB" dirty="0"/>
              <a:t>. </a:t>
            </a:r>
            <a:endParaRPr lang="hr-HR" dirty="0" smtClean="0"/>
          </a:p>
          <a:p>
            <a:r>
              <a:rPr lang="en-GB" dirty="0" smtClean="0"/>
              <a:t>If </a:t>
            </a:r>
            <a:r>
              <a:rPr lang="en-GB" dirty="0"/>
              <a:t>an administrative system can keep its practices hidden from the public and from political actors, then the possibilities for exercising control over that administration are very limited. </a:t>
            </a:r>
            <a:endParaRPr lang="hr-HR" dirty="0"/>
          </a:p>
          <a:p>
            <a:endParaRPr lang="en-US" dirty="0"/>
          </a:p>
        </p:txBody>
      </p:sp>
    </p:spTree>
    <p:extLst>
      <p:ext uri="{BB962C8B-B14F-4D97-AF65-F5344CB8AC3E}">
        <p14:creationId xmlns:p14="http://schemas.microsoft.com/office/powerpoint/2010/main" val="167624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Definitions of accountability</a:t>
            </a:r>
            <a:r>
              <a:rPr lang="hr-HR" dirty="0"/>
              <a:t/>
            </a:r>
            <a:br>
              <a:rPr lang="hr-HR" dirty="0"/>
            </a:br>
            <a:endParaRPr lang="en-US" dirty="0"/>
          </a:p>
        </p:txBody>
      </p:sp>
      <p:sp>
        <p:nvSpPr>
          <p:cNvPr id="3" name="Content Placeholder 2"/>
          <p:cNvSpPr>
            <a:spLocks noGrp="1"/>
          </p:cNvSpPr>
          <p:nvPr>
            <p:ph idx="1"/>
          </p:nvPr>
        </p:nvSpPr>
        <p:spPr/>
        <p:txBody>
          <a:bodyPr/>
          <a:lstStyle/>
          <a:p>
            <a:r>
              <a:rPr lang="en-GB" dirty="0" smtClean="0"/>
              <a:t>Accountability</a:t>
            </a:r>
            <a:r>
              <a:rPr lang="hr-HR" dirty="0" smtClean="0"/>
              <a:t>-</a:t>
            </a:r>
            <a:r>
              <a:rPr lang="en-GB" dirty="0" smtClean="0"/>
              <a:t> </a:t>
            </a:r>
            <a:r>
              <a:rPr lang="en-GB" dirty="0"/>
              <a:t>a key concept in both public administration and democratic theory. </a:t>
            </a:r>
            <a:endParaRPr lang="hr-HR" dirty="0" smtClean="0"/>
          </a:p>
          <a:p>
            <a:r>
              <a:rPr lang="en-GB" dirty="0" smtClean="0"/>
              <a:t>Its </a:t>
            </a:r>
            <a:r>
              <a:rPr lang="en-GB" dirty="0"/>
              <a:t>meaning is contested, but the general definition “the obligation to answer for the performance of duties” would fit most versions. </a:t>
            </a:r>
            <a:endParaRPr lang="hr-HR" dirty="0" smtClean="0"/>
          </a:p>
          <a:p>
            <a:endParaRPr lang="en-US" dirty="0"/>
          </a:p>
        </p:txBody>
      </p:sp>
    </p:spTree>
    <p:extLst>
      <p:ext uri="{BB962C8B-B14F-4D97-AF65-F5344CB8AC3E}">
        <p14:creationId xmlns:p14="http://schemas.microsoft.com/office/powerpoint/2010/main" val="192148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Definitions of accountability</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Though the Oxford English Dictionary records the use of the English word </a:t>
            </a:r>
            <a:r>
              <a:rPr lang="en-GB" i="1" dirty="0"/>
              <a:t>accountability </a:t>
            </a:r>
            <a:r>
              <a:rPr lang="en-GB" dirty="0"/>
              <a:t>from the late 18th century, its prominence in political science dates only from the 1980's, before which time the term </a:t>
            </a:r>
            <a:r>
              <a:rPr lang="en-GB" i="1" dirty="0"/>
              <a:t>responsibility</a:t>
            </a:r>
            <a:r>
              <a:rPr lang="en-GB" dirty="0"/>
              <a:t> was preferred. </a:t>
            </a:r>
            <a:endParaRPr lang="hr-HR" dirty="0" smtClean="0"/>
          </a:p>
          <a:p>
            <a:r>
              <a:rPr lang="en-GB" dirty="0" smtClean="0"/>
              <a:t>Broadly </a:t>
            </a:r>
            <a:r>
              <a:rPr lang="en-GB" dirty="0"/>
              <a:t>speaking, </a:t>
            </a:r>
            <a:r>
              <a:rPr lang="en-GB" i="1" dirty="0"/>
              <a:t>accountability </a:t>
            </a:r>
            <a:r>
              <a:rPr lang="en-GB" dirty="0"/>
              <a:t>exists when an individual or body, and the performance of tasks or functions by that individual or body, are subject to another’s oversight, direction or request that they provide information or justification for their actions. </a:t>
            </a:r>
            <a:endParaRPr lang="hr-HR" dirty="0"/>
          </a:p>
          <a:p>
            <a:endParaRPr lang="en-US" dirty="0"/>
          </a:p>
        </p:txBody>
      </p:sp>
    </p:spTree>
    <p:extLst>
      <p:ext uri="{BB962C8B-B14F-4D97-AF65-F5344CB8AC3E}">
        <p14:creationId xmlns:p14="http://schemas.microsoft.com/office/powerpoint/2010/main" val="2722057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Answerability and enforcement</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concept of accountability involves two distinct stages: </a:t>
            </a:r>
            <a:r>
              <a:rPr lang="en-GB" b="1" i="1" dirty="0"/>
              <a:t>answerability</a:t>
            </a:r>
            <a:r>
              <a:rPr lang="en-GB" dirty="0"/>
              <a:t> and </a:t>
            </a:r>
            <a:r>
              <a:rPr lang="en-GB" b="1" i="1" dirty="0"/>
              <a:t>enforcement</a:t>
            </a:r>
            <a:r>
              <a:rPr lang="en-GB" dirty="0"/>
              <a:t>. </a:t>
            </a:r>
            <a:endParaRPr lang="hr-HR" dirty="0" smtClean="0"/>
          </a:p>
          <a:p>
            <a:r>
              <a:rPr lang="en-GB" b="1" dirty="0" smtClean="0"/>
              <a:t>Answerability</a:t>
            </a:r>
            <a:r>
              <a:rPr lang="en-GB" dirty="0" smtClean="0"/>
              <a:t> </a:t>
            </a:r>
            <a:r>
              <a:rPr lang="en-GB" dirty="0"/>
              <a:t>refers to the obligation of the government, its agencies and public officials to provide information about their decisions and actions and to justify them to the public and those institutions of accountability tasked with providing oversight. </a:t>
            </a:r>
            <a:endParaRPr lang="hr-HR" dirty="0"/>
          </a:p>
          <a:p>
            <a:endParaRPr lang="en-US" dirty="0"/>
          </a:p>
        </p:txBody>
      </p:sp>
    </p:spTree>
    <p:extLst>
      <p:ext uri="{BB962C8B-B14F-4D97-AF65-F5344CB8AC3E}">
        <p14:creationId xmlns:p14="http://schemas.microsoft.com/office/powerpoint/2010/main" val="1175769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Answerability</a:t>
            </a:r>
            <a:r>
              <a:rPr lang="hr-HR" dirty="0" smtClean="0"/>
              <a:t> </a:t>
            </a:r>
            <a:r>
              <a:rPr lang="hr-HR" dirty="0" err="1" smtClean="0"/>
              <a:t>and</a:t>
            </a:r>
            <a:r>
              <a:rPr lang="hr-HR" dirty="0" smtClean="0"/>
              <a:t> </a:t>
            </a:r>
            <a:r>
              <a:rPr lang="hr-HR" dirty="0" err="1" smtClean="0"/>
              <a:t>enforcement</a:t>
            </a:r>
            <a:endParaRPr lang="en-US" dirty="0"/>
          </a:p>
        </p:txBody>
      </p:sp>
      <p:sp>
        <p:nvSpPr>
          <p:cNvPr id="3" name="Content Placeholder 2"/>
          <p:cNvSpPr>
            <a:spLocks noGrp="1"/>
          </p:cNvSpPr>
          <p:nvPr>
            <p:ph idx="1"/>
          </p:nvPr>
        </p:nvSpPr>
        <p:spPr/>
        <p:txBody>
          <a:bodyPr/>
          <a:lstStyle/>
          <a:p>
            <a:r>
              <a:rPr lang="en-GB" b="1" dirty="0"/>
              <a:t>Enforcement </a:t>
            </a:r>
            <a:r>
              <a:rPr lang="en-GB" dirty="0"/>
              <a:t>suggests that the public or the institution responsible for accountability can sanction the offending party. </a:t>
            </a:r>
            <a:endParaRPr lang="hr-HR" dirty="0" smtClean="0"/>
          </a:p>
          <a:p>
            <a:r>
              <a:rPr lang="en-GB" dirty="0" smtClean="0"/>
              <a:t>As </a:t>
            </a:r>
            <a:r>
              <a:rPr lang="en-GB" dirty="0"/>
              <a:t>such, different institutions of accountability might be responsible for either or both of these stages.</a:t>
            </a:r>
            <a:endParaRPr lang="hr-HR" dirty="0"/>
          </a:p>
          <a:p>
            <a:r>
              <a:rPr lang="en-GB" dirty="0"/>
              <a:t> </a:t>
            </a:r>
            <a:endParaRPr lang="hr-HR" dirty="0"/>
          </a:p>
        </p:txBody>
      </p:sp>
    </p:spTree>
    <p:extLst>
      <p:ext uri="{BB962C8B-B14F-4D97-AF65-F5344CB8AC3E}">
        <p14:creationId xmlns:p14="http://schemas.microsoft.com/office/powerpoint/2010/main" val="26848457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227</TotalTime>
  <Words>2407</Words>
  <Application>Microsoft Office PowerPoint</Application>
  <PresentationFormat>Widescreen</PresentationFormat>
  <Paragraphs>190</Paragraphs>
  <Slides>44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Century Gothic</vt:lpstr>
      <vt:lpstr>Times New Roman</vt:lpstr>
      <vt:lpstr>Wingdings 3</vt:lpstr>
      <vt:lpstr>Ion</vt:lpstr>
      <vt:lpstr>GOVERNMENT ACCOUNTABILITY </vt:lpstr>
      <vt:lpstr>Answer the following questions:</vt:lpstr>
      <vt:lpstr>Preview</vt:lpstr>
      <vt:lpstr>Models and Mechanisms of Accountability: Hierarchical model </vt:lpstr>
      <vt:lpstr>Hierarchical model</vt:lpstr>
      <vt:lpstr>Definitions of accountability </vt:lpstr>
      <vt:lpstr>Definitions of accountability </vt:lpstr>
      <vt:lpstr>Answerability and enforcement </vt:lpstr>
      <vt:lpstr>Answerability and enforcement</vt:lpstr>
      <vt:lpstr>Accountability and transparency</vt:lpstr>
      <vt:lpstr>Checks and balances </vt:lpstr>
      <vt:lpstr>Responsiveness </vt:lpstr>
      <vt:lpstr>Mechanisms of accountability </vt:lpstr>
      <vt:lpstr>Elections </vt:lpstr>
      <vt:lpstr>Legislative Scrutiny </vt:lpstr>
      <vt:lpstr>Legislative scrutiny</vt:lpstr>
      <vt:lpstr>Courts</vt:lpstr>
      <vt:lpstr>Courts</vt:lpstr>
      <vt:lpstr>Courts</vt:lpstr>
      <vt:lpstr>Courts</vt:lpstr>
      <vt:lpstr>Courts</vt:lpstr>
      <vt:lpstr>Courts</vt:lpstr>
      <vt:lpstr>Auditors and other monitoring agencies </vt:lpstr>
      <vt:lpstr>Auditors and other monitoring agencies</vt:lpstr>
      <vt:lpstr>Other investigating bodies</vt:lpstr>
      <vt:lpstr>Ombudsman</vt:lpstr>
      <vt:lpstr>Public access to government information </vt:lpstr>
      <vt:lpstr>Public access to government information</vt:lpstr>
      <vt:lpstr>Intra-Organizational Accountability </vt:lpstr>
      <vt:lpstr>II Read the text carefully and answer the following questions: </vt:lpstr>
      <vt:lpstr>III Provide definitions of the following key concepts: </vt:lpstr>
      <vt:lpstr>abuses, accountability, government, horizontal, punish </vt:lpstr>
      <vt:lpstr>Decide whether the following statements are true or false and correct the false ones:</vt:lpstr>
      <vt:lpstr>DISCUSSION</vt:lpstr>
      <vt:lpstr>Integrity, Transparency and Accountability in Public Administration </vt:lpstr>
      <vt:lpstr>Concepts and principles</vt:lpstr>
      <vt:lpstr>Concepts and principles</vt:lpstr>
      <vt:lpstr>Integrity</vt:lpstr>
      <vt:lpstr>Transparency</vt:lpstr>
      <vt:lpstr>Accountability</vt:lpstr>
      <vt:lpstr>Integrity</vt:lpstr>
      <vt:lpstr>Transparency </vt:lpstr>
      <vt:lpstr>Read the text and answer the following questions:</vt:lpstr>
      <vt:lpstr>Translate the following text into Croatian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 ACCOUNTABILITY</dc:title>
  <dc:creator>Lelija Socanac</dc:creator>
  <cp:lastModifiedBy>Lelija Socanac</cp:lastModifiedBy>
  <cp:revision>15</cp:revision>
  <dcterms:created xsi:type="dcterms:W3CDTF">2018-11-05T20:29:34Z</dcterms:created>
  <dcterms:modified xsi:type="dcterms:W3CDTF">2018-11-08T13:11:28Z</dcterms:modified>
</cp:coreProperties>
</file>