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93" r:id="rId28"/>
    <p:sldId id="294" r:id="rId29"/>
    <p:sldId id="295" r:id="rId30"/>
    <p:sldId id="282" r:id="rId31"/>
    <p:sldId id="283" r:id="rId32"/>
    <p:sldId id="284" r:id="rId33"/>
    <p:sldId id="285" r:id="rId34"/>
    <p:sldId id="286" r:id="rId35"/>
    <p:sldId id="287" r:id="rId36"/>
    <p:sldId id="288" r:id="rId37"/>
    <p:sldId id="289" r:id="rId38"/>
    <p:sldId id="290" r:id="rId39"/>
    <p:sldId id="291" r:id="rId40"/>
    <p:sldId id="292"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12/3/2017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effectLst/>
              </a:rPr>
              <a:t>THE HISTORICAL DEVELOPMENT OF LAW</a:t>
            </a:r>
            <a:endParaRPr lang="en-US" dirty="0"/>
          </a:p>
        </p:txBody>
      </p:sp>
      <p:sp>
        <p:nvSpPr>
          <p:cNvPr id="3" name="Subtitle 2"/>
          <p:cNvSpPr>
            <a:spLocks noGrp="1"/>
          </p:cNvSpPr>
          <p:nvPr>
            <p:ph type="subTitle" idx="1"/>
          </p:nvPr>
        </p:nvSpPr>
        <p:spPr/>
        <p:txBody>
          <a:bodyPr/>
          <a:lstStyle/>
          <a:p>
            <a:r>
              <a:rPr lang="en-GB" b="1" dirty="0">
                <a:effectLst/>
              </a:rPr>
              <a:t>UNIT 4</a:t>
            </a:r>
            <a:endParaRPr lang="hr-HR" dirty="0">
              <a:effectLst/>
            </a:endParaRPr>
          </a:p>
          <a:p>
            <a:endParaRPr lang="en-US" dirty="0"/>
          </a:p>
        </p:txBody>
      </p:sp>
    </p:spTree>
    <p:extLst>
      <p:ext uri="{BB962C8B-B14F-4D97-AF65-F5344CB8AC3E}">
        <p14:creationId xmlns:p14="http://schemas.microsoft.com/office/powerpoint/2010/main" val="114004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ffectLst/>
              </a:rPr>
              <a:t>The Fall of the Western Roman Empire</a:t>
            </a:r>
            <a:r>
              <a:rPr lang="hr-HR" dirty="0">
                <a:effectLst/>
              </a:rPr>
              <a:t/>
            </a:r>
            <a:br>
              <a:rPr lang="hr-HR" dirty="0">
                <a:effectLst/>
              </a:rPr>
            </a:br>
            <a:endParaRPr lang="en-US" dirty="0"/>
          </a:p>
        </p:txBody>
      </p:sp>
      <p:sp>
        <p:nvSpPr>
          <p:cNvPr id="3" name="Content Placeholder 2"/>
          <p:cNvSpPr>
            <a:spLocks noGrp="1"/>
          </p:cNvSpPr>
          <p:nvPr>
            <p:ph idx="1"/>
          </p:nvPr>
        </p:nvSpPr>
        <p:spPr/>
        <p:txBody>
          <a:bodyPr/>
          <a:lstStyle/>
          <a:p>
            <a:r>
              <a:rPr lang="en-GB" sz="2800" dirty="0">
                <a:effectLst/>
              </a:rPr>
              <a:t>After the collapse of the Western Roman Empire in 476 AD, the development of Roman law was disrupted in Western Europe. </a:t>
            </a:r>
            <a:endParaRPr lang="hr-HR" sz="2800" dirty="0" smtClean="0">
              <a:effectLst/>
            </a:endParaRPr>
          </a:p>
          <a:p>
            <a:r>
              <a:rPr lang="en-GB" sz="2800" dirty="0" smtClean="0">
                <a:effectLst/>
              </a:rPr>
              <a:t>Law </a:t>
            </a:r>
            <a:r>
              <a:rPr lang="en-GB" sz="2800" dirty="0">
                <a:effectLst/>
              </a:rPr>
              <a:t>and the political order were fragmented, although the Church preserved a great deal of Roman culture in its laws. </a:t>
            </a:r>
            <a:endParaRPr lang="hr-HR" sz="2800" dirty="0">
              <a:effectLst/>
            </a:endParaRPr>
          </a:p>
          <a:p>
            <a:r>
              <a:rPr lang="en-GB" sz="2800" b="1" dirty="0">
                <a:effectLst/>
              </a:rPr>
              <a:t> </a:t>
            </a:r>
            <a:endParaRPr lang="hr-HR" sz="2800" dirty="0">
              <a:effectLst/>
            </a:endParaRPr>
          </a:p>
          <a:p>
            <a:endParaRPr lang="en-US" dirty="0"/>
          </a:p>
        </p:txBody>
      </p:sp>
    </p:spTree>
    <p:extLst>
      <p:ext uri="{BB962C8B-B14F-4D97-AF65-F5344CB8AC3E}">
        <p14:creationId xmlns:p14="http://schemas.microsoft.com/office/powerpoint/2010/main" val="1236580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effectLst/>
              </a:rPr>
              <a:t/>
            </a:r>
            <a:br>
              <a:rPr lang="hr-HR" dirty="0" smtClean="0">
                <a:effectLst/>
              </a:rPr>
            </a:br>
            <a:r>
              <a:rPr lang="en-GB" dirty="0" smtClean="0">
                <a:effectLst/>
              </a:rPr>
              <a:t>The </a:t>
            </a:r>
            <a:r>
              <a:rPr lang="en-GB" dirty="0">
                <a:effectLst/>
              </a:rPr>
              <a:t>Byzantine Empire: Corpus Juris </a:t>
            </a:r>
            <a:r>
              <a:rPr lang="en-GB" dirty="0" err="1">
                <a:effectLst/>
              </a:rPr>
              <a:t>Civilis</a:t>
            </a:r>
            <a:r>
              <a:rPr lang="hr-HR" dirty="0">
                <a:effectLst/>
              </a:rPr>
              <a:t/>
            </a:r>
            <a:br>
              <a:rPr lang="hr-HR" dirty="0">
                <a:effectLst/>
              </a:rPr>
            </a:br>
            <a:r>
              <a:rPr lang="en-GB" dirty="0">
                <a:effectLst/>
              </a:rPr>
              <a:t> </a:t>
            </a:r>
            <a:r>
              <a:rPr lang="hr-HR" dirty="0">
                <a:effectLst/>
              </a:rPr>
              <a:t/>
            </a:r>
            <a:br>
              <a:rPr lang="hr-HR" dirty="0">
                <a:effectLst/>
              </a:rPr>
            </a:br>
            <a:endParaRPr lang="en-US" dirty="0"/>
          </a:p>
        </p:txBody>
      </p:sp>
      <p:sp>
        <p:nvSpPr>
          <p:cNvPr id="3" name="Content Placeholder 2"/>
          <p:cNvSpPr>
            <a:spLocks noGrp="1"/>
          </p:cNvSpPr>
          <p:nvPr>
            <p:ph idx="1"/>
          </p:nvPr>
        </p:nvSpPr>
        <p:spPr/>
        <p:txBody>
          <a:bodyPr>
            <a:normAutofit/>
          </a:bodyPr>
          <a:lstStyle/>
          <a:p>
            <a:r>
              <a:rPr lang="en-GB" sz="2800" dirty="0">
                <a:effectLst/>
              </a:rPr>
              <a:t>Between 529 and 534 AD, the Byzantine</a:t>
            </a:r>
            <a:r>
              <a:rPr lang="en-GB" sz="2800" b="1" dirty="0">
                <a:effectLst/>
              </a:rPr>
              <a:t> </a:t>
            </a:r>
            <a:r>
              <a:rPr lang="en-GB" sz="2800" dirty="0">
                <a:effectLst/>
              </a:rPr>
              <a:t>emperor Justinian ordered a systematic and comprehensive codification of laws. </a:t>
            </a:r>
            <a:endParaRPr lang="hr-HR" sz="2800" dirty="0" smtClean="0">
              <a:effectLst/>
            </a:endParaRPr>
          </a:p>
          <a:p>
            <a:r>
              <a:rPr lang="en-GB" sz="2800" dirty="0" smtClean="0">
                <a:effectLst/>
              </a:rPr>
              <a:t>The </a:t>
            </a:r>
            <a:r>
              <a:rPr lang="en-GB" sz="2800" dirty="0">
                <a:effectLst/>
              </a:rPr>
              <a:t>four resulting books, known as the </a:t>
            </a:r>
            <a:r>
              <a:rPr lang="en-GB" sz="2800" i="1" dirty="0">
                <a:effectLst/>
              </a:rPr>
              <a:t>Corpus Juris </a:t>
            </a:r>
            <a:r>
              <a:rPr lang="en-GB" sz="2800" i="1" dirty="0" err="1">
                <a:effectLst/>
              </a:rPr>
              <a:t>Civilis</a:t>
            </a:r>
            <a:r>
              <a:rPr lang="en-GB" sz="2800" dirty="0">
                <a:effectLst/>
              </a:rPr>
              <a:t> (comprising the </a:t>
            </a:r>
            <a:r>
              <a:rPr lang="en-GB" sz="2800" i="1" dirty="0">
                <a:effectLst/>
              </a:rPr>
              <a:t>Digest, Codex, Institutes</a:t>
            </a:r>
            <a:r>
              <a:rPr lang="en-GB" sz="2800" dirty="0">
                <a:effectLst/>
              </a:rPr>
              <a:t>, and </a:t>
            </a:r>
            <a:r>
              <a:rPr lang="en-GB" sz="2800" i="1" dirty="0" err="1">
                <a:effectLst/>
              </a:rPr>
              <a:t>Novellae</a:t>
            </a:r>
            <a:r>
              <a:rPr lang="en-GB" sz="2800" dirty="0">
                <a:effectLst/>
              </a:rPr>
              <a:t>), were to be treated as definitive.</a:t>
            </a:r>
            <a:endParaRPr lang="hr-HR" sz="2800" dirty="0">
              <a:effectLst/>
            </a:endParaRPr>
          </a:p>
          <a:p>
            <a:endParaRPr lang="en-US" sz="2800" dirty="0"/>
          </a:p>
        </p:txBody>
      </p:sp>
    </p:spTree>
    <p:extLst>
      <p:ext uri="{BB962C8B-B14F-4D97-AF65-F5344CB8AC3E}">
        <p14:creationId xmlns:p14="http://schemas.microsoft.com/office/powerpoint/2010/main" val="3204100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rPr>
              <a:t>The first European universities</a:t>
            </a:r>
            <a:r>
              <a:rPr lang="hr-HR" dirty="0">
                <a:effectLst/>
              </a:rPr>
              <a:t/>
            </a:r>
            <a:br>
              <a:rPr lang="hr-HR" dirty="0">
                <a:effectLst/>
              </a:rPr>
            </a:br>
            <a:endParaRPr lang="en-US" dirty="0"/>
          </a:p>
        </p:txBody>
      </p:sp>
      <p:sp>
        <p:nvSpPr>
          <p:cNvPr id="3" name="Content Placeholder 2"/>
          <p:cNvSpPr>
            <a:spLocks noGrp="1"/>
          </p:cNvSpPr>
          <p:nvPr>
            <p:ph idx="1"/>
          </p:nvPr>
        </p:nvSpPr>
        <p:spPr/>
        <p:txBody>
          <a:bodyPr>
            <a:normAutofit/>
          </a:bodyPr>
          <a:lstStyle/>
          <a:p>
            <a:r>
              <a:rPr lang="en-GB" sz="2800" dirty="0">
                <a:effectLst/>
              </a:rPr>
              <a:t>Six hundred years after the collapse of the Western Roman Empire, the scholarly study of Roman law revived, starting in Bologna, the first university in Western Europe (c.1088 AD). </a:t>
            </a:r>
            <a:endParaRPr lang="hr-HR" sz="2800" dirty="0" smtClean="0">
              <a:effectLst/>
            </a:endParaRPr>
          </a:p>
          <a:p>
            <a:r>
              <a:rPr lang="en-GB" sz="2800" dirty="0" smtClean="0">
                <a:effectLst/>
              </a:rPr>
              <a:t>The </a:t>
            </a:r>
            <a:r>
              <a:rPr lang="en-GB" sz="2800" dirty="0">
                <a:effectLst/>
              </a:rPr>
              <a:t>universities taught law students Justinian's </a:t>
            </a:r>
            <a:r>
              <a:rPr lang="en-GB" sz="2800" b="1" dirty="0">
                <a:effectLst/>
              </a:rPr>
              <a:t>civil law</a:t>
            </a:r>
            <a:r>
              <a:rPr lang="en-GB" sz="2800" dirty="0">
                <a:effectLst/>
              </a:rPr>
              <a:t>, which together with </a:t>
            </a:r>
            <a:r>
              <a:rPr lang="en-GB" sz="2800" b="1" dirty="0">
                <a:effectLst/>
              </a:rPr>
              <a:t>canon law</a:t>
            </a:r>
            <a:r>
              <a:rPr lang="en-GB" sz="2800" dirty="0">
                <a:effectLst/>
              </a:rPr>
              <a:t> provided the basis for </a:t>
            </a:r>
            <a:r>
              <a:rPr lang="en-GB" sz="2800" b="1" i="1" dirty="0" err="1">
                <a:effectLst/>
              </a:rPr>
              <a:t>ius</a:t>
            </a:r>
            <a:r>
              <a:rPr lang="en-GB" sz="2800" b="1" i="1" dirty="0">
                <a:effectLst/>
              </a:rPr>
              <a:t> commune</a:t>
            </a:r>
            <a:r>
              <a:rPr lang="en-GB" sz="2800" dirty="0">
                <a:effectLst/>
              </a:rPr>
              <a:t>, </a:t>
            </a:r>
            <a:r>
              <a:rPr lang="en-GB" sz="2800" b="1" dirty="0">
                <a:effectLst/>
              </a:rPr>
              <a:t>the common law</a:t>
            </a:r>
            <a:r>
              <a:rPr lang="en-GB" sz="2800" dirty="0">
                <a:effectLst/>
              </a:rPr>
              <a:t> of continental Europe.</a:t>
            </a:r>
            <a:endParaRPr lang="hr-HR" sz="2800" dirty="0">
              <a:effectLst/>
            </a:endParaRPr>
          </a:p>
          <a:p>
            <a:endParaRPr lang="en-US" sz="2800" dirty="0"/>
          </a:p>
        </p:txBody>
      </p:sp>
    </p:spTree>
    <p:extLst>
      <p:ext uri="{BB962C8B-B14F-4D97-AF65-F5344CB8AC3E}">
        <p14:creationId xmlns:p14="http://schemas.microsoft.com/office/powerpoint/2010/main" val="4178768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ffectLst/>
              </a:rPr>
              <a:t>The Reception of Roman law in Europe</a:t>
            </a:r>
            <a:r>
              <a:rPr lang="hr-HR" dirty="0">
                <a:effectLst/>
              </a:rPr>
              <a:t/>
            </a:r>
            <a:br>
              <a:rPr lang="hr-HR" dirty="0">
                <a:effectLst/>
              </a:rPr>
            </a:br>
            <a:endParaRPr lang="en-US" dirty="0"/>
          </a:p>
        </p:txBody>
      </p:sp>
      <p:sp>
        <p:nvSpPr>
          <p:cNvPr id="3" name="Content Placeholder 2"/>
          <p:cNvSpPr>
            <a:spLocks noGrp="1"/>
          </p:cNvSpPr>
          <p:nvPr>
            <p:ph idx="1"/>
          </p:nvPr>
        </p:nvSpPr>
        <p:spPr/>
        <p:txBody>
          <a:bodyPr>
            <a:normAutofit/>
          </a:bodyPr>
          <a:lstStyle/>
          <a:p>
            <a:r>
              <a:rPr lang="en-GB" sz="2800" dirty="0">
                <a:effectLst/>
              </a:rPr>
              <a:t>Between 1100 and 1500 universities spread all over Europe. </a:t>
            </a:r>
            <a:endParaRPr lang="hr-HR" sz="2800" dirty="0" smtClean="0">
              <a:effectLst/>
            </a:endParaRPr>
          </a:p>
          <a:p>
            <a:r>
              <a:rPr lang="en-GB" sz="2800" dirty="0" smtClean="0">
                <a:effectLst/>
              </a:rPr>
              <a:t>The </a:t>
            </a:r>
            <a:r>
              <a:rPr lang="en-GB" sz="2800" dirty="0">
                <a:effectLst/>
              </a:rPr>
              <a:t>law </a:t>
            </a:r>
            <a:r>
              <a:rPr lang="en-GB" sz="2800" dirty="0" smtClean="0">
                <a:effectLst/>
              </a:rPr>
              <a:t>syllabus: </a:t>
            </a:r>
            <a:r>
              <a:rPr lang="en-GB" sz="2800" dirty="0">
                <a:effectLst/>
              </a:rPr>
              <a:t>Justinian's civil law. </a:t>
            </a:r>
            <a:endParaRPr lang="hr-HR" sz="2800" dirty="0" smtClean="0">
              <a:effectLst/>
            </a:endParaRPr>
          </a:p>
          <a:p>
            <a:r>
              <a:rPr lang="en-GB" sz="2800" dirty="0" smtClean="0">
                <a:effectLst/>
              </a:rPr>
              <a:t>At </a:t>
            </a:r>
            <a:r>
              <a:rPr lang="en-GB" sz="2800" dirty="0">
                <a:effectLst/>
              </a:rPr>
              <a:t>the same time lawyers began to collect and study church laws, or </a:t>
            </a:r>
            <a:r>
              <a:rPr lang="en-GB" sz="2800" b="1" dirty="0">
                <a:effectLst/>
              </a:rPr>
              <a:t>canons</a:t>
            </a:r>
            <a:r>
              <a:rPr lang="en-GB" sz="2800" dirty="0">
                <a:effectLst/>
              </a:rPr>
              <a:t>. </a:t>
            </a:r>
            <a:endParaRPr lang="hr-HR" sz="2800" dirty="0" smtClean="0">
              <a:effectLst/>
            </a:endParaRPr>
          </a:p>
          <a:p>
            <a:r>
              <a:rPr lang="en-GB" sz="2800" dirty="0" smtClean="0">
                <a:effectLst/>
              </a:rPr>
              <a:t>Canon law</a:t>
            </a:r>
            <a:r>
              <a:rPr lang="hr-HR" sz="2800" dirty="0" smtClean="0">
                <a:effectLst/>
              </a:rPr>
              <a:t> </a:t>
            </a:r>
            <a:r>
              <a:rPr lang="en-GB" sz="2800" dirty="0" smtClean="0">
                <a:effectLst/>
              </a:rPr>
              <a:t>was </a:t>
            </a:r>
            <a:r>
              <a:rPr lang="en-GB" sz="2800" dirty="0">
                <a:effectLst/>
              </a:rPr>
              <a:t>studied in the universities alongside civil law. </a:t>
            </a:r>
            <a:endParaRPr lang="hr-HR" sz="2800" dirty="0" smtClean="0">
              <a:effectLst/>
            </a:endParaRPr>
          </a:p>
        </p:txBody>
      </p:sp>
    </p:spTree>
    <p:extLst>
      <p:ext uri="{BB962C8B-B14F-4D97-AF65-F5344CB8AC3E}">
        <p14:creationId xmlns:p14="http://schemas.microsoft.com/office/powerpoint/2010/main" val="594226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ffectLst/>
              </a:rPr>
              <a:t>The Reception of Roman law in Europe</a:t>
            </a:r>
            <a:r>
              <a:rPr lang="hr-HR" dirty="0">
                <a:effectLst/>
              </a:rPr>
              <a:t/>
            </a:r>
            <a:br>
              <a:rPr lang="hr-HR" dirty="0">
                <a:effectLst/>
              </a:rPr>
            </a:br>
            <a:endParaRPr lang="en-US" dirty="0"/>
          </a:p>
        </p:txBody>
      </p:sp>
      <p:sp>
        <p:nvSpPr>
          <p:cNvPr id="3" name="Content Placeholder 2"/>
          <p:cNvSpPr>
            <a:spLocks noGrp="1"/>
          </p:cNvSpPr>
          <p:nvPr>
            <p:ph idx="1"/>
          </p:nvPr>
        </p:nvSpPr>
        <p:spPr/>
        <p:txBody>
          <a:bodyPr>
            <a:normAutofit/>
          </a:bodyPr>
          <a:lstStyle/>
          <a:p>
            <a:r>
              <a:rPr lang="en-GB" sz="2400" dirty="0">
                <a:effectLst/>
              </a:rPr>
              <a:t>Since the church had </a:t>
            </a:r>
            <a:r>
              <a:rPr lang="en-GB" sz="2400" b="1" dirty="0">
                <a:effectLst/>
              </a:rPr>
              <a:t>jurisdiction</a:t>
            </a:r>
            <a:r>
              <a:rPr lang="en-GB" sz="2400" dirty="0">
                <a:effectLst/>
              </a:rPr>
              <a:t> over marriage, will</a:t>
            </a:r>
            <a:r>
              <a:rPr lang="en-GB" sz="2400" b="1" dirty="0">
                <a:effectLst/>
              </a:rPr>
              <a:t>s</a:t>
            </a:r>
            <a:r>
              <a:rPr lang="en-GB" sz="2400" dirty="0">
                <a:effectLst/>
              </a:rPr>
              <a:t>, and lawsuits</a:t>
            </a:r>
            <a:r>
              <a:rPr lang="en-GB" sz="2400" b="1" dirty="0">
                <a:effectLst/>
              </a:rPr>
              <a:t> </a:t>
            </a:r>
            <a:r>
              <a:rPr lang="en-GB" sz="2400" dirty="0">
                <a:effectLst/>
              </a:rPr>
              <a:t>between clerics, canon law was a separate system. </a:t>
            </a:r>
            <a:endParaRPr lang="hr-HR" sz="2400" dirty="0">
              <a:effectLst/>
            </a:endParaRPr>
          </a:p>
          <a:p>
            <a:r>
              <a:rPr lang="en-GB" sz="2400" dirty="0">
                <a:effectLst/>
              </a:rPr>
              <a:t>Civil and canon law</a:t>
            </a:r>
            <a:r>
              <a:rPr lang="hr-HR" sz="2400" dirty="0">
                <a:effectLst/>
              </a:rPr>
              <a:t> </a:t>
            </a:r>
            <a:r>
              <a:rPr lang="hr-HR" sz="2400" dirty="0" err="1" smtClean="0">
                <a:effectLst/>
              </a:rPr>
              <a:t>were</a:t>
            </a:r>
            <a:r>
              <a:rPr lang="hr-HR" sz="2400" dirty="0" smtClean="0">
                <a:effectLst/>
              </a:rPr>
              <a:t> </a:t>
            </a:r>
            <a:r>
              <a:rPr lang="en-GB" sz="2400" dirty="0" smtClean="0">
                <a:effectLst/>
              </a:rPr>
              <a:t>based </a:t>
            </a:r>
            <a:r>
              <a:rPr lang="en-GB" sz="2400" dirty="0">
                <a:effectLst/>
              </a:rPr>
              <a:t>on Roman </a:t>
            </a:r>
            <a:r>
              <a:rPr lang="en-GB" sz="2400" dirty="0" smtClean="0">
                <a:effectLst/>
              </a:rPr>
              <a:t>law</a:t>
            </a:r>
            <a:r>
              <a:rPr lang="hr-HR" sz="2400" dirty="0" smtClean="0">
                <a:effectLst/>
              </a:rPr>
              <a:t>, </a:t>
            </a:r>
            <a:r>
              <a:rPr lang="hr-HR" sz="2400" dirty="0" err="1" smtClean="0">
                <a:effectLst/>
              </a:rPr>
              <a:t>so</a:t>
            </a:r>
            <a:r>
              <a:rPr lang="hr-HR" sz="2400" dirty="0" smtClean="0">
                <a:effectLst/>
              </a:rPr>
              <a:t> </a:t>
            </a:r>
            <a:r>
              <a:rPr lang="hr-HR" sz="2400" dirty="0" err="1" smtClean="0">
                <a:effectLst/>
              </a:rPr>
              <a:t>they</a:t>
            </a:r>
            <a:r>
              <a:rPr lang="hr-HR" sz="2400" dirty="0" smtClean="0">
                <a:effectLst/>
              </a:rPr>
              <a:t> </a:t>
            </a:r>
            <a:r>
              <a:rPr lang="en-GB" sz="2400" dirty="0" smtClean="0">
                <a:effectLst/>
              </a:rPr>
              <a:t>had </a:t>
            </a:r>
            <a:r>
              <a:rPr lang="en-GB" sz="2400" dirty="0">
                <a:effectLst/>
              </a:rPr>
              <a:t>much in common and influenced each other. </a:t>
            </a:r>
            <a:endParaRPr lang="hr-HR" sz="2400" dirty="0" smtClean="0">
              <a:effectLst/>
            </a:endParaRPr>
          </a:p>
          <a:p>
            <a:r>
              <a:rPr lang="en-GB" sz="2400" dirty="0" smtClean="0">
                <a:effectLst/>
              </a:rPr>
              <a:t>The </a:t>
            </a:r>
            <a:r>
              <a:rPr lang="en-GB" sz="2400" dirty="0">
                <a:effectLst/>
              </a:rPr>
              <a:t>scholars known as the </a:t>
            </a:r>
            <a:r>
              <a:rPr lang="en-GB" sz="2400" b="1" dirty="0">
                <a:effectLst/>
              </a:rPr>
              <a:t>glossators</a:t>
            </a:r>
            <a:r>
              <a:rPr lang="en-GB" sz="2400" dirty="0">
                <a:effectLst/>
              </a:rPr>
              <a:t>, followed by the </a:t>
            </a:r>
            <a:r>
              <a:rPr lang="en-GB" sz="2400" b="1" dirty="0">
                <a:effectLst/>
              </a:rPr>
              <a:t>commentators </a:t>
            </a:r>
            <a:r>
              <a:rPr lang="en-GB" sz="2400" dirty="0">
                <a:effectLst/>
              </a:rPr>
              <a:t>(</a:t>
            </a:r>
            <a:r>
              <a:rPr lang="en-GB" sz="2400" b="1" dirty="0">
                <a:effectLst/>
              </a:rPr>
              <a:t>or post-glossators),</a:t>
            </a:r>
            <a:r>
              <a:rPr lang="en-GB" sz="2400" dirty="0">
                <a:effectLst/>
              </a:rPr>
              <a:t> looked for the correct way to study and interpret the</a:t>
            </a:r>
            <a:r>
              <a:rPr lang="en-GB" sz="2400" i="1" dirty="0">
                <a:effectLst/>
              </a:rPr>
              <a:t> Corpus Juris </a:t>
            </a:r>
            <a:r>
              <a:rPr lang="en-GB" sz="2400" i="1" dirty="0" err="1">
                <a:effectLst/>
              </a:rPr>
              <a:t>Civilis</a:t>
            </a:r>
            <a:endParaRPr lang="en-US" sz="2400" dirty="0"/>
          </a:p>
          <a:p>
            <a:endParaRPr lang="en-US" sz="2400" dirty="0"/>
          </a:p>
        </p:txBody>
      </p:sp>
    </p:spTree>
    <p:extLst>
      <p:ext uri="{BB962C8B-B14F-4D97-AF65-F5344CB8AC3E}">
        <p14:creationId xmlns:p14="http://schemas.microsoft.com/office/powerpoint/2010/main" val="1525758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rPr>
              <a:t>The Reception of Roman law in Europe</a:t>
            </a:r>
            <a:endParaRPr lang="en-US" dirty="0"/>
          </a:p>
        </p:txBody>
      </p:sp>
      <p:sp>
        <p:nvSpPr>
          <p:cNvPr id="3" name="Content Placeholder 2"/>
          <p:cNvSpPr>
            <a:spLocks noGrp="1"/>
          </p:cNvSpPr>
          <p:nvPr>
            <p:ph idx="1"/>
          </p:nvPr>
        </p:nvSpPr>
        <p:spPr/>
        <p:txBody>
          <a:bodyPr/>
          <a:lstStyle/>
          <a:p>
            <a:r>
              <a:rPr lang="en-GB" sz="2400" dirty="0">
                <a:effectLst/>
              </a:rPr>
              <a:t>Eventually, Roman law, as interpreted by the glossators and commentators, became the basis of a common body of law which is referred to as the common law of Europe, or the</a:t>
            </a:r>
            <a:r>
              <a:rPr lang="en-GB" sz="2400" i="1" dirty="0">
                <a:effectLst/>
              </a:rPr>
              <a:t> jus commune.</a:t>
            </a:r>
            <a:r>
              <a:rPr lang="en-GB" sz="2400" dirty="0">
                <a:effectLst/>
              </a:rPr>
              <a:t> </a:t>
            </a:r>
            <a:endParaRPr lang="hr-HR" sz="2400" dirty="0" smtClean="0">
              <a:effectLst/>
            </a:endParaRPr>
          </a:p>
          <a:p>
            <a:r>
              <a:rPr lang="en-GB" sz="2400" dirty="0" smtClean="0">
                <a:effectLst/>
              </a:rPr>
              <a:t>The </a:t>
            </a:r>
            <a:r>
              <a:rPr lang="en-GB" sz="2400" dirty="0">
                <a:effectLst/>
              </a:rPr>
              <a:t>process by which Roman law became the subsidiary law of most of Europe is called the </a:t>
            </a:r>
            <a:r>
              <a:rPr lang="en-GB" sz="2400" b="1" dirty="0">
                <a:effectLst/>
              </a:rPr>
              <a:t>reception of Roman law</a:t>
            </a:r>
            <a:r>
              <a:rPr lang="en-GB" sz="2400" dirty="0" smtClean="0">
                <a:effectLst/>
              </a:rPr>
              <a:t>.</a:t>
            </a:r>
            <a:endParaRPr lang="hr-HR" sz="2400" dirty="0" smtClean="0">
              <a:effectLst/>
            </a:endParaRPr>
          </a:p>
          <a:p>
            <a:r>
              <a:rPr lang="en-GB" sz="2400" dirty="0" smtClean="0">
                <a:effectLst/>
              </a:rPr>
              <a:t> </a:t>
            </a:r>
            <a:r>
              <a:rPr lang="en-GB" sz="2400" dirty="0">
                <a:effectLst/>
              </a:rPr>
              <a:t>England was an exception. There, Roman law had some influence but was never accepted.</a:t>
            </a:r>
            <a:endParaRPr lang="hr-HR" sz="2400" dirty="0">
              <a:effectLst/>
            </a:endParaRPr>
          </a:p>
          <a:p>
            <a:endParaRPr lang="en-US" dirty="0"/>
          </a:p>
        </p:txBody>
      </p:sp>
    </p:spTree>
    <p:extLst>
      <p:ext uri="{BB962C8B-B14F-4D97-AF65-F5344CB8AC3E}">
        <p14:creationId xmlns:p14="http://schemas.microsoft.com/office/powerpoint/2010/main" val="30130768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rPr>
              <a:t>National Codifications</a:t>
            </a:r>
            <a:r>
              <a:rPr lang="hr-HR" dirty="0">
                <a:effectLst/>
              </a:rPr>
              <a:t/>
            </a:r>
            <a:br>
              <a:rPr lang="hr-HR" dirty="0">
                <a:effectLst/>
              </a:rPr>
            </a:br>
            <a:endParaRPr lang="en-US" dirty="0"/>
          </a:p>
        </p:txBody>
      </p:sp>
      <p:sp>
        <p:nvSpPr>
          <p:cNvPr id="3" name="Content Placeholder 2"/>
          <p:cNvSpPr>
            <a:spLocks noGrp="1"/>
          </p:cNvSpPr>
          <p:nvPr>
            <p:ph idx="1"/>
          </p:nvPr>
        </p:nvSpPr>
        <p:spPr/>
        <p:txBody>
          <a:bodyPr>
            <a:normAutofit lnSpcReduction="10000"/>
          </a:bodyPr>
          <a:lstStyle/>
          <a:p>
            <a:r>
              <a:rPr lang="en-GB" sz="2800" dirty="0">
                <a:effectLst/>
              </a:rPr>
              <a:t>By the end of the 18th century, the emergent nation states started creating their own national codes. </a:t>
            </a:r>
            <a:endParaRPr lang="hr-HR" sz="2800" dirty="0" smtClean="0">
              <a:effectLst/>
            </a:endParaRPr>
          </a:p>
          <a:p>
            <a:r>
              <a:rPr lang="en-GB" sz="2800" dirty="0" smtClean="0">
                <a:effectLst/>
              </a:rPr>
              <a:t>Justinian's </a:t>
            </a:r>
            <a:r>
              <a:rPr lang="en-GB" sz="2800" dirty="0">
                <a:effectLst/>
              </a:rPr>
              <a:t>codification was replaced by several codes that sought brevity, accessibility, and comprehensiveness. </a:t>
            </a:r>
            <a:endParaRPr lang="hr-HR" sz="2800" dirty="0" smtClean="0">
              <a:effectLst/>
            </a:endParaRPr>
          </a:p>
          <a:p>
            <a:r>
              <a:rPr lang="en-GB" sz="2800" dirty="0" smtClean="0">
                <a:effectLst/>
              </a:rPr>
              <a:t>While </a:t>
            </a:r>
            <a:r>
              <a:rPr lang="en-GB" sz="2800" dirty="0">
                <a:effectLst/>
              </a:rPr>
              <a:t>Justinian's law books were addressed to an elite, modern codes, with the spread of literacy, were partly meant to tell citizens what they must do to comply with the law.  </a:t>
            </a:r>
            <a:endParaRPr lang="hr-HR" sz="2800" dirty="0">
              <a:effectLst/>
            </a:endParaRPr>
          </a:p>
          <a:p>
            <a:endParaRPr lang="en-US" dirty="0"/>
          </a:p>
        </p:txBody>
      </p:sp>
    </p:spTree>
    <p:extLst>
      <p:ext uri="{BB962C8B-B14F-4D97-AF65-F5344CB8AC3E}">
        <p14:creationId xmlns:p14="http://schemas.microsoft.com/office/powerpoint/2010/main" val="4168455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National </a:t>
            </a:r>
            <a:r>
              <a:rPr lang="hr-HR" dirty="0" err="1" smtClean="0"/>
              <a:t>codifications</a:t>
            </a:r>
            <a:endParaRPr lang="en-US" dirty="0"/>
          </a:p>
        </p:txBody>
      </p:sp>
      <p:sp>
        <p:nvSpPr>
          <p:cNvPr id="3" name="Content Placeholder 2"/>
          <p:cNvSpPr>
            <a:spLocks noGrp="1"/>
          </p:cNvSpPr>
          <p:nvPr>
            <p:ph idx="1"/>
          </p:nvPr>
        </p:nvSpPr>
        <p:spPr/>
        <p:txBody>
          <a:bodyPr/>
          <a:lstStyle/>
          <a:p>
            <a:r>
              <a:rPr lang="en-GB" sz="2400" dirty="0">
                <a:effectLst/>
              </a:rPr>
              <a:t>The Napoleonic Code of 1804 came close to fulfilling these aspirations.  </a:t>
            </a:r>
            <a:endParaRPr lang="hr-HR" sz="2400" dirty="0" smtClean="0">
              <a:effectLst/>
            </a:endParaRPr>
          </a:p>
          <a:p>
            <a:r>
              <a:rPr lang="en-GB" sz="2400" dirty="0" smtClean="0">
                <a:effectLst/>
              </a:rPr>
              <a:t>It </a:t>
            </a:r>
            <a:r>
              <a:rPr lang="en-GB" sz="2400" dirty="0">
                <a:effectLst/>
              </a:rPr>
              <a:t>presented the law in clear, concise and readily understandable language, addressed to the average citizen of France. </a:t>
            </a:r>
            <a:endParaRPr lang="hr-HR" sz="2400" dirty="0" smtClean="0">
              <a:effectLst/>
            </a:endParaRPr>
          </a:p>
          <a:p>
            <a:r>
              <a:rPr lang="en-GB" sz="2400" dirty="0" smtClean="0">
                <a:effectLst/>
              </a:rPr>
              <a:t>It </a:t>
            </a:r>
            <a:r>
              <a:rPr lang="en-GB" sz="2400" dirty="0">
                <a:effectLst/>
              </a:rPr>
              <a:t>exerted an enormous influence in large parts of Western and Southern Europe as well as in Latin America.</a:t>
            </a:r>
            <a:endParaRPr lang="hr-HR" sz="2400" dirty="0">
              <a:effectLst/>
            </a:endParaRPr>
          </a:p>
          <a:p>
            <a:endParaRPr lang="en-US" dirty="0"/>
          </a:p>
        </p:txBody>
      </p:sp>
    </p:spTree>
    <p:extLst>
      <p:ext uri="{BB962C8B-B14F-4D97-AF65-F5344CB8AC3E}">
        <p14:creationId xmlns:p14="http://schemas.microsoft.com/office/powerpoint/2010/main" val="4100598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National </a:t>
            </a:r>
            <a:r>
              <a:rPr lang="hr-HR" dirty="0" err="1" smtClean="0"/>
              <a:t>codifications</a:t>
            </a:r>
            <a:endParaRPr lang="en-US" dirty="0"/>
          </a:p>
        </p:txBody>
      </p:sp>
      <p:sp>
        <p:nvSpPr>
          <p:cNvPr id="3" name="Content Placeholder 2"/>
          <p:cNvSpPr>
            <a:spLocks noGrp="1"/>
          </p:cNvSpPr>
          <p:nvPr>
            <p:ph idx="1"/>
          </p:nvPr>
        </p:nvSpPr>
        <p:spPr/>
        <p:txBody>
          <a:bodyPr>
            <a:normAutofit lnSpcReduction="10000"/>
          </a:bodyPr>
          <a:lstStyle/>
          <a:p>
            <a:r>
              <a:rPr lang="en-GB" dirty="0">
                <a:effectLst/>
              </a:rPr>
              <a:t>Unlike the French Civil Code, the German Code </a:t>
            </a:r>
            <a:r>
              <a:rPr lang="en-GB" i="1" dirty="0" err="1">
                <a:effectLst/>
              </a:rPr>
              <a:t>Bürgerliches</a:t>
            </a:r>
            <a:r>
              <a:rPr lang="en-GB" i="1" dirty="0">
                <a:effectLst/>
              </a:rPr>
              <a:t> </a:t>
            </a:r>
            <a:r>
              <a:rPr lang="en-GB" i="1" dirty="0" err="1">
                <a:effectLst/>
              </a:rPr>
              <a:t>Gesetzbuch</a:t>
            </a:r>
            <a:r>
              <a:rPr lang="en-GB" dirty="0">
                <a:effectLst/>
              </a:rPr>
              <a:t> (BGB), enacted in 1900, is not written for the layperson. </a:t>
            </a:r>
            <a:endParaRPr lang="hr-HR" dirty="0" smtClean="0">
              <a:effectLst/>
            </a:endParaRPr>
          </a:p>
          <a:p>
            <a:r>
              <a:rPr lang="en-GB" dirty="0" smtClean="0">
                <a:effectLst/>
              </a:rPr>
              <a:t>It </a:t>
            </a:r>
            <a:r>
              <a:rPr lang="en-GB" dirty="0">
                <a:effectLst/>
              </a:rPr>
              <a:t>is addressed to the legal profession, giving precedence to precise solutions and predictability of outcome. </a:t>
            </a:r>
            <a:endParaRPr lang="hr-HR" dirty="0" smtClean="0">
              <a:effectLst/>
            </a:endParaRPr>
          </a:p>
          <a:p>
            <a:r>
              <a:rPr lang="en-GB" dirty="0">
                <a:effectLst/>
              </a:rPr>
              <a:t> Its legal language </a:t>
            </a:r>
            <a:r>
              <a:rPr lang="en-GB" dirty="0" smtClean="0">
                <a:effectLst/>
              </a:rPr>
              <a:t>is </a:t>
            </a:r>
            <a:r>
              <a:rPr lang="en-GB" dirty="0">
                <a:effectLst/>
              </a:rPr>
              <a:t>rather abstract and complex. </a:t>
            </a:r>
            <a:endParaRPr lang="hr-HR" dirty="0" smtClean="0">
              <a:effectLst/>
            </a:endParaRPr>
          </a:p>
          <a:p>
            <a:r>
              <a:rPr lang="en-GB" dirty="0" smtClean="0">
                <a:effectLst/>
              </a:rPr>
              <a:t> </a:t>
            </a:r>
            <a:r>
              <a:rPr lang="en-GB" dirty="0">
                <a:effectLst/>
              </a:rPr>
              <a:t>BGB does not have any ‘foreign’ non-German terms, since it replaced Latin terms by German translations. </a:t>
            </a:r>
            <a:endParaRPr lang="hr-HR" dirty="0" smtClean="0">
              <a:effectLst/>
            </a:endParaRPr>
          </a:p>
          <a:p>
            <a:r>
              <a:rPr lang="en-GB" dirty="0" smtClean="0">
                <a:effectLst/>
              </a:rPr>
              <a:t>The </a:t>
            </a:r>
            <a:r>
              <a:rPr lang="en-GB" dirty="0">
                <a:effectLst/>
              </a:rPr>
              <a:t>BGB </a:t>
            </a:r>
            <a:r>
              <a:rPr lang="hr-HR" dirty="0">
                <a:effectLst/>
              </a:rPr>
              <a:t>-</a:t>
            </a:r>
            <a:r>
              <a:rPr lang="en-GB" dirty="0" smtClean="0">
                <a:effectLst/>
              </a:rPr>
              <a:t> </a:t>
            </a:r>
            <a:r>
              <a:rPr lang="en-GB" dirty="0">
                <a:effectLst/>
              </a:rPr>
              <a:t>a model for civil codes in many countries, </a:t>
            </a:r>
            <a:r>
              <a:rPr lang="hr-HR" dirty="0" err="1" smtClean="0">
                <a:effectLst/>
              </a:rPr>
              <a:t>e.g</a:t>
            </a:r>
            <a:r>
              <a:rPr lang="hr-HR" dirty="0" smtClean="0">
                <a:effectLst/>
              </a:rPr>
              <a:t>.</a:t>
            </a:r>
            <a:r>
              <a:rPr lang="en-GB" dirty="0" smtClean="0">
                <a:effectLst/>
              </a:rPr>
              <a:t> </a:t>
            </a:r>
            <a:r>
              <a:rPr lang="en-GB" dirty="0">
                <a:effectLst/>
              </a:rPr>
              <a:t>Switzerland, the Baltic states, Turkey, China, Japan, Taiwan etc.</a:t>
            </a:r>
            <a:endParaRPr lang="hr-HR" dirty="0">
              <a:effectLst/>
            </a:endParaRPr>
          </a:p>
          <a:p>
            <a:endParaRPr lang="en-US" dirty="0"/>
          </a:p>
        </p:txBody>
      </p:sp>
    </p:spTree>
    <p:extLst>
      <p:ext uri="{BB962C8B-B14F-4D97-AF65-F5344CB8AC3E}">
        <p14:creationId xmlns:p14="http://schemas.microsoft.com/office/powerpoint/2010/main" val="4157669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rPr>
              <a:t>Common law</a:t>
            </a:r>
            <a:r>
              <a:rPr lang="hr-HR" dirty="0">
                <a:effectLst/>
              </a:rPr>
              <a:t/>
            </a:r>
            <a:br>
              <a:rPr lang="hr-HR" dirty="0">
                <a:effectLst/>
              </a:rPr>
            </a:br>
            <a:endParaRPr lang="en-US" dirty="0"/>
          </a:p>
        </p:txBody>
      </p:sp>
      <p:sp>
        <p:nvSpPr>
          <p:cNvPr id="3" name="Content Placeholder 2"/>
          <p:cNvSpPr>
            <a:spLocks noGrp="1"/>
          </p:cNvSpPr>
          <p:nvPr>
            <p:ph idx="1"/>
          </p:nvPr>
        </p:nvSpPr>
        <p:spPr/>
        <p:txBody>
          <a:bodyPr>
            <a:normAutofit fontScale="92500" lnSpcReduction="20000"/>
          </a:bodyPr>
          <a:lstStyle/>
          <a:p>
            <a:r>
              <a:rPr lang="en-GB" sz="2200" dirty="0">
                <a:effectLst/>
              </a:rPr>
              <a:t>Common law originally meant the common law of England as opposed to local customary laws. England acquired a common law at an early date because it had a strong centralized monarchy before most other parts of Europe. </a:t>
            </a:r>
            <a:endParaRPr lang="hr-HR" sz="2200" dirty="0" smtClean="0">
              <a:effectLst/>
            </a:endParaRPr>
          </a:p>
          <a:p>
            <a:r>
              <a:rPr lang="en-GB" sz="2200" dirty="0" smtClean="0">
                <a:effectLst/>
              </a:rPr>
              <a:t>In </a:t>
            </a:r>
            <a:r>
              <a:rPr lang="en-GB" sz="2200" dirty="0">
                <a:effectLst/>
              </a:rPr>
              <a:t>the 12th century, under Henry II (1154-1189 AD) the royal courts extended their jurisdiction at the expense of local and feudal courts. </a:t>
            </a:r>
            <a:endParaRPr lang="hr-HR" sz="2200" dirty="0" smtClean="0">
              <a:effectLst/>
            </a:endParaRPr>
          </a:p>
          <a:p>
            <a:r>
              <a:rPr lang="en-GB" sz="2200" dirty="0" smtClean="0">
                <a:effectLst/>
              </a:rPr>
              <a:t>By </a:t>
            </a:r>
            <a:r>
              <a:rPr lang="en-GB" sz="2200" dirty="0">
                <a:effectLst/>
              </a:rPr>
              <a:t>the time that Roman law was received in other countries (from about 1400 onwards), the common law, based on </a:t>
            </a:r>
            <a:r>
              <a:rPr lang="en-GB" sz="2200" b="1" dirty="0">
                <a:effectLst/>
              </a:rPr>
              <a:t>precedents</a:t>
            </a:r>
            <a:r>
              <a:rPr lang="en-GB" sz="2200" dirty="0">
                <a:effectLst/>
              </a:rPr>
              <a:t> and created by </a:t>
            </a:r>
            <a:r>
              <a:rPr lang="en-GB" sz="2200" b="1" dirty="0">
                <a:effectLst/>
              </a:rPr>
              <a:t>courts</a:t>
            </a:r>
            <a:r>
              <a:rPr lang="en-GB" sz="2200" dirty="0">
                <a:effectLst/>
              </a:rPr>
              <a:t>, was too well established to be displaced. </a:t>
            </a:r>
            <a:endParaRPr lang="hr-HR" sz="2200" dirty="0" smtClean="0">
              <a:effectLst/>
            </a:endParaRPr>
          </a:p>
          <a:p>
            <a:r>
              <a:rPr lang="en-GB" dirty="0">
                <a:effectLst/>
              </a:rPr>
              <a:t/>
            </a:r>
            <a:br>
              <a:rPr lang="en-GB" dirty="0">
                <a:effectLst/>
              </a:rPr>
            </a:br>
            <a:endParaRPr lang="hr-HR" dirty="0">
              <a:effectLst/>
            </a:endParaRPr>
          </a:p>
          <a:p>
            <a:endParaRPr lang="en-US" dirty="0"/>
          </a:p>
        </p:txBody>
      </p:sp>
    </p:spTree>
    <p:extLst>
      <p:ext uri="{BB962C8B-B14F-4D97-AF65-F5344CB8AC3E}">
        <p14:creationId xmlns:p14="http://schemas.microsoft.com/office/powerpoint/2010/main" val="2362869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effectLst/>
              </a:rPr>
              <a:t>Answer </a:t>
            </a:r>
            <a:r>
              <a:rPr lang="en-GB" i="1" dirty="0">
                <a:effectLst/>
              </a:rPr>
              <a:t>the following questions:</a:t>
            </a:r>
            <a:r>
              <a:rPr lang="hr-HR" dirty="0">
                <a:effectLst/>
              </a:rPr>
              <a:t/>
            </a:r>
            <a:br>
              <a:rPr lang="hr-HR" dirty="0">
                <a:effectLst/>
              </a:rPr>
            </a:br>
            <a:endParaRPr lang="en-US" dirty="0"/>
          </a:p>
        </p:txBody>
      </p:sp>
      <p:sp>
        <p:nvSpPr>
          <p:cNvPr id="3" name="Content Placeholder 2"/>
          <p:cNvSpPr>
            <a:spLocks noGrp="1"/>
          </p:cNvSpPr>
          <p:nvPr>
            <p:ph idx="1"/>
          </p:nvPr>
        </p:nvSpPr>
        <p:spPr/>
        <p:txBody>
          <a:bodyPr/>
          <a:lstStyle/>
          <a:p>
            <a:r>
              <a:rPr lang="en-GB" sz="2800" dirty="0">
                <a:effectLst/>
              </a:rPr>
              <a:t>1. The origins of law are closely related to the beginnings of organized human society. Can you mention some early laws?</a:t>
            </a:r>
            <a:endParaRPr lang="hr-HR" sz="2800" dirty="0">
              <a:effectLst/>
            </a:endParaRPr>
          </a:p>
          <a:p>
            <a:r>
              <a:rPr lang="en-GB" sz="2800" dirty="0">
                <a:effectLst/>
              </a:rPr>
              <a:t>2. What was the law based on in early pre-literate societies?</a:t>
            </a:r>
            <a:endParaRPr lang="hr-HR" sz="2800" dirty="0">
              <a:effectLst/>
            </a:endParaRPr>
          </a:p>
          <a:p>
            <a:r>
              <a:rPr lang="en-GB" sz="2800" dirty="0">
                <a:effectLst/>
              </a:rPr>
              <a:t>3. Which legal system provides the basis for the continental European legal systems?</a:t>
            </a:r>
            <a:endParaRPr lang="hr-HR" sz="2800" dirty="0">
              <a:effectLst/>
            </a:endParaRPr>
          </a:p>
          <a:p>
            <a:r>
              <a:rPr lang="en-GB" sz="2800" dirty="0">
                <a:effectLst/>
              </a:rPr>
              <a:t> </a:t>
            </a:r>
            <a:endParaRPr lang="hr-HR" sz="2800" dirty="0">
              <a:effectLst/>
            </a:endParaRPr>
          </a:p>
          <a:p>
            <a:endParaRPr lang="en-US" dirty="0"/>
          </a:p>
        </p:txBody>
      </p:sp>
    </p:spTree>
    <p:extLst>
      <p:ext uri="{BB962C8B-B14F-4D97-AF65-F5344CB8AC3E}">
        <p14:creationId xmlns:p14="http://schemas.microsoft.com/office/powerpoint/2010/main" val="3898506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Common</a:t>
            </a:r>
            <a:r>
              <a:rPr lang="hr-HR" dirty="0" smtClean="0"/>
              <a:t> </a:t>
            </a:r>
            <a:r>
              <a:rPr lang="hr-HR" dirty="0" err="1" smtClean="0"/>
              <a:t>law</a:t>
            </a:r>
            <a:endParaRPr lang="en-US" dirty="0"/>
          </a:p>
        </p:txBody>
      </p:sp>
      <p:sp>
        <p:nvSpPr>
          <p:cNvPr id="3" name="Content Placeholder 2"/>
          <p:cNvSpPr>
            <a:spLocks noGrp="1"/>
          </p:cNvSpPr>
          <p:nvPr>
            <p:ph idx="1"/>
          </p:nvPr>
        </p:nvSpPr>
        <p:spPr/>
        <p:txBody>
          <a:bodyPr/>
          <a:lstStyle/>
          <a:p>
            <a:r>
              <a:rPr lang="en-GB" sz="2400" dirty="0">
                <a:effectLst/>
              </a:rPr>
              <a:t>The common law of English-speaking countries developed for many centuries without codes and without university-trained lawyers. </a:t>
            </a:r>
            <a:endParaRPr lang="hr-HR" sz="2400" dirty="0" smtClean="0">
              <a:effectLst/>
            </a:endParaRPr>
          </a:p>
          <a:p>
            <a:r>
              <a:rPr lang="en-GB" sz="2400" dirty="0" smtClean="0">
                <a:effectLst/>
              </a:rPr>
              <a:t>Even </a:t>
            </a:r>
            <a:r>
              <a:rPr lang="en-GB" sz="2400" dirty="0">
                <a:effectLst/>
              </a:rPr>
              <a:t>today common law systems rely much less on codes and on theory than do civil law systems. </a:t>
            </a:r>
            <a:endParaRPr lang="hr-HR" sz="2400" dirty="0" smtClean="0">
              <a:effectLst/>
            </a:endParaRPr>
          </a:p>
          <a:p>
            <a:r>
              <a:rPr lang="en-GB" sz="2400" dirty="0" smtClean="0">
                <a:effectLst/>
              </a:rPr>
              <a:t>Examples </a:t>
            </a:r>
            <a:r>
              <a:rPr lang="en-GB" sz="2400" dirty="0">
                <a:effectLst/>
              </a:rPr>
              <a:t>of common law </a:t>
            </a:r>
            <a:r>
              <a:rPr lang="en-GB" sz="2400" dirty="0" smtClean="0">
                <a:effectLst/>
              </a:rPr>
              <a:t>jurisdictions</a:t>
            </a:r>
            <a:r>
              <a:rPr lang="hr-HR" sz="2400" dirty="0" smtClean="0">
                <a:effectLst/>
              </a:rPr>
              <a:t>: </a:t>
            </a:r>
            <a:r>
              <a:rPr lang="en-GB" sz="2400" dirty="0" smtClean="0">
                <a:effectLst/>
              </a:rPr>
              <a:t>England</a:t>
            </a:r>
            <a:r>
              <a:rPr lang="en-GB" sz="2400" dirty="0">
                <a:effectLst/>
              </a:rPr>
              <a:t>, the United States, Australia, New Zealand, Singapore, Malaysia, large parts of Africa, India, Pakistan, and South East Asia.</a:t>
            </a:r>
            <a:endParaRPr lang="hr-HR" sz="2400" dirty="0">
              <a:effectLst/>
            </a:endParaRPr>
          </a:p>
          <a:p>
            <a:endParaRPr lang="en-US" dirty="0"/>
          </a:p>
        </p:txBody>
      </p:sp>
    </p:spTree>
    <p:extLst>
      <p:ext uri="{BB962C8B-B14F-4D97-AF65-F5344CB8AC3E}">
        <p14:creationId xmlns:p14="http://schemas.microsoft.com/office/powerpoint/2010/main" val="13582398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effectLst/>
              </a:rPr>
              <a:t>Read the text carefully and answer the following questions:</a:t>
            </a:r>
            <a:r>
              <a:rPr lang="hr-HR" dirty="0">
                <a:effectLst/>
              </a:rPr>
              <a:t/>
            </a:r>
            <a:br>
              <a:rPr lang="hr-HR" dirty="0">
                <a:effectLst/>
              </a:rPr>
            </a:br>
            <a:endParaRPr lang="en-US" dirty="0"/>
          </a:p>
        </p:txBody>
      </p:sp>
      <p:sp>
        <p:nvSpPr>
          <p:cNvPr id="3" name="Content Placeholder 2"/>
          <p:cNvSpPr>
            <a:spLocks noGrp="1"/>
          </p:cNvSpPr>
          <p:nvPr>
            <p:ph idx="1"/>
          </p:nvPr>
        </p:nvSpPr>
        <p:spPr/>
        <p:txBody>
          <a:bodyPr/>
          <a:lstStyle/>
          <a:p>
            <a:r>
              <a:rPr lang="en-GB" dirty="0">
                <a:effectLst/>
              </a:rPr>
              <a:t>1. What was the earliest source of law before the advent of writing?</a:t>
            </a:r>
            <a:endParaRPr lang="hr-HR" dirty="0">
              <a:effectLst/>
            </a:endParaRPr>
          </a:p>
          <a:p>
            <a:r>
              <a:rPr lang="en-GB" dirty="0">
                <a:effectLst/>
              </a:rPr>
              <a:t>2. Which was one of the earliest written codes?</a:t>
            </a:r>
            <a:endParaRPr lang="hr-HR" dirty="0">
              <a:effectLst/>
            </a:endParaRPr>
          </a:p>
          <a:p>
            <a:r>
              <a:rPr lang="en-GB" dirty="0">
                <a:effectLst/>
              </a:rPr>
              <a:t>3. What was an outstanding example of early law-making in ancient Greece?</a:t>
            </a:r>
            <a:endParaRPr lang="hr-HR" dirty="0">
              <a:effectLst/>
            </a:endParaRPr>
          </a:p>
          <a:p>
            <a:r>
              <a:rPr lang="en-GB" dirty="0">
                <a:effectLst/>
              </a:rPr>
              <a:t>4. What was the earliest codification of Roman law?</a:t>
            </a:r>
            <a:endParaRPr lang="hr-HR" dirty="0">
              <a:effectLst/>
            </a:endParaRPr>
          </a:p>
          <a:p>
            <a:r>
              <a:rPr lang="en-GB" dirty="0">
                <a:effectLst/>
              </a:rPr>
              <a:t>5. Which codification had the greatest impact on European legal systems?</a:t>
            </a:r>
            <a:endParaRPr lang="hr-HR" dirty="0">
              <a:effectLst/>
            </a:endParaRPr>
          </a:p>
          <a:p>
            <a:r>
              <a:rPr lang="en-GB" dirty="0">
                <a:effectLst/>
              </a:rPr>
              <a:t>6. When was it compiled?</a:t>
            </a:r>
            <a:endParaRPr lang="hr-HR" dirty="0">
              <a:effectLst/>
            </a:endParaRPr>
          </a:p>
          <a:p>
            <a:r>
              <a:rPr lang="en-GB" dirty="0">
                <a:effectLst/>
              </a:rPr>
              <a:t>7. What did it consist of?</a:t>
            </a:r>
            <a:endParaRPr lang="hr-HR" dirty="0">
              <a:effectLst/>
            </a:endParaRPr>
          </a:p>
          <a:p>
            <a:endParaRPr lang="en-US" dirty="0"/>
          </a:p>
        </p:txBody>
      </p:sp>
    </p:spTree>
    <p:extLst>
      <p:ext uri="{BB962C8B-B14F-4D97-AF65-F5344CB8AC3E}">
        <p14:creationId xmlns:p14="http://schemas.microsoft.com/office/powerpoint/2010/main" val="3958203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676" y="769743"/>
            <a:ext cx="10353761" cy="1326321"/>
          </a:xfrm>
        </p:spPr>
        <p:txBody>
          <a:bodyPr>
            <a:normAutofit/>
          </a:bodyPr>
          <a:lstStyle/>
          <a:p>
            <a:r>
              <a:rPr lang="en-GB" i="1" dirty="0">
                <a:effectLst/>
              </a:rPr>
              <a:t>Read the text carefully and answer the following questions</a:t>
            </a:r>
            <a:endParaRPr lang="en-US" dirty="0"/>
          </a:p>
        </p:txBody>
      </p:sp>
      <p:sp>
        <p:nvSpPr>
          <p:cNvPr id="3" name="Content Placeholder 2"/>
          <p:cNvSpPr>
            <a:spLocks noGrp="1"/>
          </p:cNvSpPr>
          <p:nvPr>
            <p:ph idx="1"/>
          </p:nvPr>
        </p:nvSpPr>
        <p:spPr/>
        <p:txBody>
          <a:bodyPr/>
          <a:lstStyle/>
          <a:p>
            <a:r>
              <a:rPr lang="en-GB" sz="2400" dirty="0">
                <a:effectLst/>
              </a:rPr>
              <a:t>8. Where and when was Roman law rediscovered in Europe?</a:t>
            </a:r>
            <a:endParaRPr lang="hr-HR" sz="2400" dirty="0">
              <a:effectLst/>
            </a:endParaRPr>
          </a:p>
          <a:p>
            <a:r>
              <a:rPr lang="en-GB" sz="2400" dirty="0">
                <a:effectLst/>
              </a:rPr>
              <a:t>9. What is the reception of Roman law?</a:t>
            </a:r>
            <a:endParaRPr lang="hr-HR" sz="2400" dirty="0">
              <a:effectLst/>
            </a:endParaRPr>
          </a:p>
          <a:p>
            <a:r>
              <a:rPr lang="en-GB" sz="2400" dirty="0">
                <a:effectLst/>
              </a:rPr>
              <a:t>10. What was the emergence of national codifications related to?</a:t>
            </a:r>
            <a:endParaRPr lang="hr-HR" sz="2400" dirty="0">
              <a:effectLst/>
            </a:endParaRPr>
          </a:p>
          <a:p>
            <a:r>
              <a:rPr lang="en-GB" sz="2400" dirty="0">
                <a:effectLst/>
              </a:rPr>
              <a:t>11. What is the difference between Justinian's code and national codifications? Who were they addressed to?</a:t>
            </a:r>
            <a:endParaRPr lang="hr-HR" sz="2400" dirty="0">
              <a:effectLst/>
            </a:endParaRPr>
          </a:p>
          <a:p>
            <a:r>
              <a:rPr lang="en-GB" sz="2400" dirty="0">
                <a:effectLst/>
              </a:rPr>
              <a:t>12. Where did the Napoleonic code exert great influence?</a:t>
            </a:r>
            <a:endParaRPr lang="hr-HR" sz="2400" dirty="0">
              <a:effectLst/>
            </a:endParaRPr>
          </a:p>
          <a:p>
            <a:endParaRPr lang="en-US" dirty="0"/>
          </a:p>
        </p:txBody>
      </p:sp>
    </p:spTree>
    <p:extLst>
      <p:ext uri="{BB962C8B-B14F-4D97-AF65-F5344CB8AC3E}">
        <p14:creationId xmlns:p14="http://schemas.microsoft.com/office/powerpoint/2010/main" val="1781982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effectLst/>
              </a:rPr>
              <a:t>Read the text carefully and answer the following questions</a:t>
            </a:r>
            <a:endParaRPr lang="en-US" dirty="0"/>
          </a:p>
        </p:txBody>
      </p:sp>
      <p:sp>
        <p:nvSpPr>
          <p:cNvPr id="3" name="Content Placeholder 2"/>
          <p:cNvSpPr>
            <a:spLocks noGrp="1"/>
          </p:cNvSpPr>
          <p:nvPr>
            <p:ph idx="1"/>
          </p:nvPr>
        </p:nvSpPr>
        <p:spPr/>
        <p:txBody>
          <a:bodyPr/>
          <a:lstStyle/>
          <a:p>
            <a:r>
              <a:rPr lang="en-GB" sz="2400" dirty="0">
                <a:effectLst/>
              </a:rPr>
              <a:t>13. Where has the German code been used as a model?</a:t>
            </a:r>
            <a:endParaRPr lang="hr-HR" sz="2400" dirty="0">
              <a:effectLst/>
            </a:endParaRPr>
          </a:p>
          <a:p>
            <a:r>
              <a:rPr lang="en-GB" sz="2400" dirty="0">
                <a:effectLst/>
              </a:rPr>
              <a:t>14. How would you explain the emergence of English common law?</a:t>
            </a:r>
            <a:endParaRPr lang="hr-HR" sz="2400" dirty="0">
              <a:effectLst/>
            </a:endParaRPr>
          </a:p>
          <a:p>
            <a:r>
              <a:rPr lang="en-GB" sz="2400" dirty="0">
                <a:effectLst/>
              </a:rPr>
              <a:t>15. What is the common law based on, as opposed to civil law systems?</a:t>
            </a:r>
            <a:endParaRPr lang="hr-HR" sz="2400" dirty="0">
              <a:effectLst/>
            </a:endParaRPr>
          </a:p>
          <a:p>
            <a:r>
              <a:rPr lang="en-GB" sz="2400" dirty="0">
                <a:effectLst/>
              </a:rPr>
              <a:t>16. What are the main differences between the common law and civil law traditions?</a:t>
            </a:r>
            <a:endParaRPr lang="hr-HR" sz="2400" dirty="0">
              <a:effectLst/>
            </a:endParaRPr>
          </a:p>
          <a:p>
            <a:r>
              <a:rPr lang="en-GB" b="1" dirty="0">
                <a:effectLst/>
              </a:rPr>
              <a:t> </a:t>
            </a:r>
            <a:endParaRPr lang="hr-HR" dirty="0">
              <a:effectLst/>
            </a:endParaRPr>
          </a:p>
          <a:p>
            <a:endParaRPr lang="en-US" dirty="0"/>
          </a:p>
        </p:txBody>
      </p:sp>
    </p:spTree>
    <p:extLst>
      <p:ext uri="{BB962C8B-B14F-4D97-AF65-F5344CB8AC3E}">
        <p14:creationId xmlns:p14="http://schemas.microsoft.com/office/powerpoint/2010/main" val="3941533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ffectLst/>
              </a:rPr>
              <a:t>The Rule of Law: Examples of Historical English Legal Documents</a:t>
            </a:r>
            <a:r>
              <a:rPr lang="hr-HR" dirty="0">
                <a:effectLst/>
              </a:rPr>
              <a:t/>
            </a:r>
            <a:br>
              <a:rPr lang="hr-HR" dirty="0">
                <a:effectLst/>
              </a:rPr>
            </a:br>
            <a:endParaRPr lang="en-US" dirty="0"/>
          </a:p>
        </p:txBody>
      </p:sp>
      <p:sp>
        <p:nvSpPr>
          <p:cNvPr id="3" name="Content Placeholder 2"/>
          <p:cNvSpPr>
            <a:spLocks noGrp="1"/>
          </p:cNvSpPr>
          <p:nvPr>
            <p:ph idx="1"/>
          </p:nvPr>
        </p:nvSpPr>
        <p:spPr/>
        <p:txBody>
          <a:bodyPr>
            <a:normAutofit/>
          </a:bodyPr>
          <a:lstStyle/>
          <a:p>
            <a:r>
              <a:rPr lang="en-GB" sz="2800" b="1" i="1" dirty="0">
                <a:effectLst/>
              </a:rPr>
              <a:t>I Answer the following </a:t>
            </a:r>
            <a:r>
              <a:rPr lang="en-GB" sz="2800" b="1" i="1" dirty="0" smtClean="0">
                <a:effectLst/>
              </a:rPr>
              <a:t>questions</a:t>
            </a:r>
            <a:endParaRPr lang="hr-HR" sz="2800" b="1" i="1" dirty="0" smtClean="0">
              <a:effectLst/>
            </a:endParaRPr>
          </a:p>
          <a:p>
            <a:pPr lvl="0" fontAlgn="base"/>
            <a:r>
              <a:rPr lang="en-GB" sz="2800" dirty="0">
                <a:effectLst/>
              </a:rPr>
              <a:t>How would you translate “the rule of law” into Croatian?</a:t>
            </a:r>
            <a:endParaRPr lang="hr-HR" sz="2800" dirty="0">
              <a:effectLst/>
            </a:endParaRPr>
          </a:p>
          <a:p>
            <a:pPr lvl="0" fontAlgn="base"/>
            <a:r>
              <a:rPr lang="en-GB" sz="2800" dirty="0">
                <a:effectLst/>
              </a:rPr>
              <a:t>How would you explain the meaning of the rule of law?</a:t>
            </a:r>
            <a:endParaRPr lang="hr-HR" sz="2800" dirty="0">
              <a:effectLst/>
            </a:endParaRPr>
          </a:p>
          <a:p>
            <a:endParaRPr lang="en-US" sz="2800" dirty="0"/>
          </a:p>
        </p:txBody>
      </p:sp>
    </p:spTree>
    <p:extLst>
      <p:ext uri="{BB962C8B-B14F-4D97-AF65-F5344CB8AC3E}">
        <p14:creationId xmlns:p14="http://schemas.microsoft.com/office/powerpoint/2010/main" val="16308426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i="1" dirty="0">
                <a:effectLst/>
              </a:rPr>
              <a:t>II Read a petition from the House of Commons to James I (1610), one of the first texts where the expression “the rule of law” was used:</a:t>
            </a:r>
            <a:r>
              <a:rPr lang="hr-HR" sz="2400" dirty="0">
                <a:effectLst/>
              </a:rPr>
              <a:t/>
            </a:r>
            <a:br>
              <a:rPr lang="hr-HR" sz="2400" dirty="0">
                <a:effectLst/>
              </a:rPr>
            </a:br>
            <a:endParaRPr lang="en-US" sz="2400" dirty="0"/>
          </a:p>
        </p:txBody>
      </p:sp>
      <p:sp>
        <p:nvSpPr>
          <p:cNvPr id="3" name="Content Placeholder 2"/>
          <p:cNvSpPr>
            <a:spLocks noGrp="1"/>
          </p:cNvSpPr>
          <p:nvPr>
            <p:ph idx="1"/>
          </p:nvPr>
        </p:nvSpPr>
        <p:spPr/>
        <p:txBody>
          <a:bodyPr>
            <a:normAutofit/>
          </a:bodyPr>
          <a:lstStyle/>
          <a:p>
            <a:r>
              <a:rPr lang="en-GB" sz="2400" dirty="0">
                <a:effectLst/>
              </a:rPr>
              <a:t>“Amongst many other points of happiness and freedom which your majesty's subjects of this kingdom have enjoyed under your royal progenitors, kings and queens of this realm, there is none which they have accounted more dear and precious than this, to be guided and governed by the certain </a:t>
            </a:r>
            <a:r>
              <a:rPr lang="en-GB" sz="2400" i="1" dirty="0">
                <a:effectLst/>
              </a:rPr>
              <a:t>rule of the law</a:t>
            </a:r>
            <a:r>
              <a:rPr lang="en-GB" sz="2400" dirty="0">
                <a:effectLst/>
              </a:rPr>
              <a:t> which giveth both to the head and members that which of </a:t>
            </a:r>
            <a:r>
              <a:rPr lang="en-GB" sz="2400" b="1" dirty="0">
                <a:effectLst/>
              </a:rPr>
              <a:t>right</a:t>
            </a:r>
            <a:r>
              <a:rPr lang="en-GB" sz="2400" dirty="0">
                <a:effectLst/>
              </a:rPr>
              <a:t> </a:t>
            </a:r>
            <a:r>
              <a:rPr lang="en-GB" sz="2400" dirty="0" err="1">
                <a:effectLst/>
              </a:rPr>
              <a:t>belongeth</a:t>
            </a:r>
            <a:r>
              <a:rPr lang="en-GB" sz="2400" dirty="0">
                <a:effectLst/>
              </a:rPr>
              <a:t> to them, and not by any uncertain or </a:t>
            </a:r>
            <a:r>
              <a:rPr lang="en-GB" sz="2400" b="1" dirty="0">
                <a:effectLst/>
              </a:rPr>
              <a:t>arbitrary</a:t>
            </a:r>
            <a:r>
              <a:rPr lang="en-GB" sz="2400" dirty="0">
                <a:effectLst/>
              </a:rPr>
              <a:t> form of </a:t>
            </a:r>
            <a:r>
              <a:rPr lang="en-GB" sz="2400" b="1" dirty="0">
                <a:effectLst/>
              </a:rPr>
              <a:t>government</a:t>
            </a:r>
            <a:r>
              <a:rPr lang="en-GB" sz="2400" dirty="0">
                <a:effectLst/>
              </a:rPr>
              <a:t>.”</a:t>
            </a:r>
            <a:endParaRPr lang="hr-HR" sz="2400" dirty="0">
              <a:effectLst/>
            </a:endParaRPr>
          </a:p>
          <a:p>
            <a:endParaRPr lang="en-US" sz="2400" dirty="0"/>
          </a:p>
        </p:txBody>
      </p:sp>
    </p:spTree>
    <p:extLst>
      <p:ext uri="{BB962C8B-B14F-4D97-AF65-F5344CB8AC3E}">
        <p14:creationId xmlns:p14="http://schemas.microsoft.com/office/powerpoint/2010/main" val="16407696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effectLst/>
              </a:rPr>
              <a:t>III Answer the following questions:</a:t>
            </a:r>
            <a:r>
              <a:rPr lang="hr-HR" dirty="0">
                <a:effectLst/>
              </a:rPr>
              <a:t/>
            </a:r>
            <a:br>
              <a:rPr lang="hr-HR" dirty="0">
                <a:effectLst/>
              </a:rPr>
            </a:br>
            <a:endParaRPr lang="en-US" dirty="0"/>
          </a:p>
        </p:txBody>
      </p:sp>
      <p:sp>
        <p:nvSpPr>
          <p:cNvPr id="3" name="Content Placeholder 2"/>
          <p:cNvSpPr>
            <a:spLocks noGrp="1"/>
          </p:cNvSpPr>
          <p:nvPr>
            <p:ph idx="1"/>
          </p:nvPr>
        </p:nvSpPr>
        <p:spPr/>
        <p:txBody>
          <a:bodyPr/>
          <a:lstStyle/>
          <a:p>
            <a:pPr lvl="0" fontAlgn="base"/>
            <a:r>
              <a:rPr lang="en-GB" sz="3600" dirty="0">
                <a:effectLst/>
              </a:rPr>
              <a:t>What can you learn about the rule of law from this extract?</a:t>
            </a:r>
            <a:endParaRPr lang="hr-HR" sz="3600" dirty="0">
              <a:effectLst/>
            </a:endParaRPr>
          </a:p>
          <a:p>
            <a:pPr lvl="0" fontAlgn="base"/>
            <a:r>
              <a:rPr lang="en-GB" sz="3600" dirty="0">
                <a:effectLst/>
              </a:rPr>
              <a:t>What does rule of law stand in opposition to?</a:t>
            </a:r>
            <a:endParaRPr lang="hr-HR" sz="3600" dirty="0">
              <a:effectLst/>
            </a:endParaRPr>
          </a:p>
          <a:p>
            <a:r>
              <a:rPr lang="en-GB" dirty="0">
                <a:effectLst/>
              </a:rPr>
              <a:t> </a:t>
            </a:r>
            <a:endParaRPr lang="hr-HR" dirty="0">
              <a:effectLst/>
            </a:endParaRPr>
          </a:p>
          <a:p>
            <a:endParaRPr lang="en-US" dirty="0"/>
          </a:p>
        </p:txBody>
      </p:sp>
    </p:spTree>
    <p:extLst>
      <p:ext uri="{BB962C8B-B14F-4D97-AF65-F5344CB8AC3E}">
        <p14:creationId xmlns:p14="http://schemas.microsoft.com/office/powerpoint/2010/main" val="30576100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Bill </a:t>
            </a:r>
            <a:r>
              <a:rPr lang="hr-HR" dirty="0" err="1" smtClean="0"/>
              <a:t>of</a:t>
            </a:r>
            <a:r>
              <a:rPr lang="hr-HR" dirty="0" smtClean="0"/>
              <a:t> Rights (1689)</a:t>
            </a:r>
            <a:endParaRPr lang="en-US" dirty="0"/>
          </a:p>
        </p:txBody>
      </p:sp>
      <p:sp>
        <p:nvSpPr>
          <p:cNvPr id="3" name="Content Placeholder 2"/>
          <p:cNvSpPr>
            <a:spLocks noGrp="1"/>
          </p:cNvSpPr>
          <p:nvPr>
            <p:ph idx="1"/>
          </p:nvPr>
        </p:nvSpPr>
        <p:spPr/>
        <p:txBody>
          <a:bodyPr/>
          <a:lstStyle/>
          <a:p>
            <a:r>
              <a:rPr lang="hr-HR" dirty="0" smtClean="0"/>
              <a:t>One </a:t>
            </a:r>
            <a:r>
              <a:rPr lang="hr-HR" dirty="0" err="1" smtClean="0"/>
              <a:t>of</a:t>
            </a:r>
            <a:r>
              <a:rPr lang="hr-HR" dirty="0" smtClean="0"/>
              <a:t> </a:t>
            </a:r>
            <a:r>
              <a:rPr lang="hr-HR" dirty="0" err="1" smtClean="0"/>
              <a:t>the</a:t>
            </a:r>
            <a:r>
              <a:rPr lang="hr-HR" dirty="0" smtClean="0"/>
              <a:t> </a:t>
            </a:r>
            <a:r>
              <a:rPr lang="hr-HR" dirty="0" err="1" smtClean="0"/>
              <a:t>basic</a:t>
            </a:r>
            <a:r>
              <a:rPr lang="hr-HR" dirty="0" smtClean="0"/>
              <a:t> </a:t>
            </a:r>
            <a:r>
              <a:rPr lang="hr-HR" dirty="0" err="1" smtClean="0"/>
              <a:t>instruments</a:t>
            </a:r>
            <a:r>
              <a:rPr lang="hr-HR" dirty="0" smtClean="0"/>
              <a:t> </a:t>
            </a:r>
            <a:r>
              <a:rPr lang="hr-HR" dirty="0" err="1" smtClean="0"/>
              <a:t>of</a:t>
            </a:r>
            <a:r>
              <a:rPr lang="hr-HR" dirty="0" smtClean="0"/>
              <a:t> </a:t>
            </a:r>
            <a:r>
              <a:rPr lang="hr-HR" dirty="0" err="1" smtClean="0"/>
              <a:t>the</a:t>
            </a:r>
            <a:r>
              <a:rPr lang="hr-HR" dirty="0" smtClean="0"/>
              <a:t> British </a:t>
            </a:r>
            <a:r>
              <a:rPr lang="hr-HR" dirty="0" err="1" smtClean="0"/>
              <a:t>Constitution</a:t>
            </a:r>
            <a:endParaRPr lang="hr-HR" dirty="0"/>
          </a:p>
          <a:p>
            <a:r>
              <a:rPr lang="en-US" dirty="0" smtClean="0"/>
              <a:t> </a:t>
            </a:r>
            <a:r>
              <a:rPr lang="en-US" dirty="0"/>
              <a:t>lays down limits on the powers of </a:t>
            </a:r>
            <a:r>
              <a:rPr lang="en-US" dirty="0" smtClean="0"/>
              <a:t>the</a:t>
            </a:r>
            <a:r>
              <a:rPr lang="hr-HR" dirty="0" smtClean="0"/>
              <a:t> </a:t>
            </a:r>
            <a:r>
              <a:rPr lang="hr-HR" dirty="0" err="1" smtClean="0"/>
              <a:t>monarch</a:t>
            </a:r>
            <a:r>
              <a:rPr lang="hr-HR" dirty="0"/>
              <a:t> </a:t>
            </a:r>
            <a:r>
              <a:rPr lang="en-US" dirty="0" smtClean="0"/>
              <a:t>and </a:t>
            </a:r>
            <a:r>
              <a:rPr lang="en-US" dirty="0"/>
              <a:t>sets out the rights of </a:t>
            </a:r>
            <a:r>
              <a:rPr lang="en-US" dirty="0" smtClean="0"/>
              <a:t>Parliament</a:t>
            </a:r>
            <a:r>
              <a:rPr lang="hr-HR" dirty="0" smtClean="0"/>
              <a:t>, </a:t>
            </a:r>
            <a:r>
              <a:rPr lang="hr-HR" dirty="0" smtClean="0"/>
              <a:t>i</a:t>
            </a:r>
            <a:r>
              <a:rPr lang="en-US" dirty="0" err="1" smtClean="0"/>
              <a:t>ncluding</a:t>
            </a:r>
            <a:r>
              <a:rPr lang="en-US" dirty="0" smtClean="0"/>
              <a:t> </a:t>
            </a:r>
            <a:r>
              <a:rPr lang="en-US" dirty="0"/>
              <a:t>the requirement for regular parliaments, free elections, </a:t>
            </a:r>
            <a:r>
              <a:rPr lang="en-US" dirty="0" smtClean="0"/>
              <a:t>and</a:t>
            </a:r>
            <a:r>
              <a:rPr lang="hr-HR" dirty="0" smtClean="0"/>
              <a:t> </a:t>
            </a:r>
            <a:r>
              <a:rPr lang="hr-HR" dirty="0" err="1" smtClean="0"/>
              <a:t>freedom</a:t>
            </a:r>
            <a:r>
              <a:rPr lang="hr-HR" dirty="0" smtClean="0"/>
              <a:t> </a:t>
            </a:r>
            <a:r>
              <a:rPr lang="hr-HR" dirty="0" err="1" smtClean="0"/>
              <a:t>of</a:t>
            </a:r>
            <a:r>
              <a:rPr lang="hr-HR" dirty="0" smtClean="0"/>
              <a:t> </a:t>
            </a:r>
            <a:r>
              <a:rPr lang="hr-HR" dirty="0" err="1" smtClean="0"/>
              <a:t>speech</a:t>
            </a:r>
            <a:r>
              <a:rPr lang="hr-HR" dirty="0" smtClean="0"/>
              <a:t> </a:t>
            </a:r>
            <a:r>
              <a:rPr lang="en-US" dirty="0" smtClean="0"/>
              <a:t> in </a:t>
            </a:r>
            <a:r>
              <a:rPr lang="en-US" dirty="0"/>
              <a:t>Parliament. </a:t>
            </a:r>
            <a:endParaRPr lang="hr-HR" dirty="0" smtClean="0"/>
          </a:p>
          <a:p>
            <a:r>
              <a:rPr lang="en-US" dirty="0" smtClean="0"/>
              <a:t>It </a:t>
            </a:r>
            <a:r>
              <a:rPr lang="en-US" dirty="0"/>
              <a:t>sets out certain rights of individuals including the prohibition </a:t>
            </a:r>
            <a:r>
              <a:rPr lang="en-US" dirty="0" smtClean="0"/>
              <a:t>of</a:t>
            </a:r>
            <a:r>
              <a:rPr lang="hr-HR" dirty="0" smtClean="0"/>
              <a:t> </a:t>
            </a:r>
            <a:r>
              <a:rPr lang="hr-HR" dirty="0" err="1" smtClean="0"/>
              <a:t>cruel</a:t>
            </a:r>
            <a:r>
              <a:rPr lang="hr-HR" dirty="0" smtClean="0"/>
              <a:t> </a:t>
            </a:r>
            <a:r>
              <a:rPr lang="hr-HR" dirty="0" err="1" smtClean="0"/>
              <a:t>and</a:t>
            </a:r>
            <a:r>
              <a:rPr lang="hr-HR" dirty="0" smtClean="0"/>
              <a:t> </a:t>
            </a:r>
            <a:r>
              <a:rPr lang="hr-HR" dirty="0" err="1" smtClean="0"/>
              <a:t>unusual</a:t>
            </a:r>
            <a:r>
              <a:rPr lang="hr-HR" dirty="0" smtClean="0"/>
              <a:t> </a:t>
            </a:r>
            <a:r>
              <a:rPr lang="hr-HR" dirty="0" err="1" smtClean="0"/>
              <a:t>punishment</a:t>
            </a:r>
            <a:r>
              <a:rPr lang="hr-HR" dirty="0" smtClean="0"/>
              <a:t> </a:t>
            </a:r>
            <a:r>
              <a:rPr lang="en-US" dirty="0" smtClean="0"/>
              <a:t> and </a:t>
            </a:r>
            <a:r>
              <a:rPr lang="hr-HR" dirty="0" err="1" smtClean="0"/>
              <a:t>allowed</a:t>
            </a:r>
            <a:r>
              <a:rPr lang="hr-HR" dirty="0" smtClean="0"/>
              <a:t> </a:t>
            </a:r>
            <a:r>
              <a:rPr lang="hr-HR" dirty="0" err="1" smtClean="0"/>
              <a:t>Protestants</a:t>
            </a:r>
            <a:r>
              <a:rPr lang="hr-HR" dirty="0" smtClean="0"/>
              <a:t> to </a:t>
            </a:r>
            <a:r>
              <a:rPr lang="hr-HR" dirty="0" err="1" smtClean="0"/>
              <a:t>have</a:t>
            </a:r>
            <a:r>
              <a:rPr lang="hr-HR" dirty="0" smtClean="0"/>
              <a:t> </a:t>
            </a:r>
            <a:r>
              <a:rPr lang="hr-HR" dirty="0" err="1" smtClean="0"/>
              <a:t>arms</a:t>
            </a:r>
            <a:r>
              <a:rPr lang="hr-HR" dirty="0" smtClean="0"/>
              <a:t> for </a:t>
            </a:r>
            <a:r>
              <a:rPr lang="hr-HR" dirty="0" err="1" smtClean="0"/>
              <a:t>their</a:t>
            </a:r>
            <a:r>
              <a:rPr lang="hr-HR" dirty="0" smtClean="0"/>
              <a:t> </a:t>
            </a:r>
            <a:r>
              <a:rPr lang="hr-HR" dirty="0" err="1" smtClean="0"/>
              <a:t>defence</a:t>
            </a:r>
            <a:endParaRPr lang="en-US" dirty="0"/>
          </a:p>
        </p:txBody>
      </p:sp>
    </p:spTree>
    <p:extLst>
      <p:ext uri="{BB962C8B-B14F-4D97-AF65-F5344CB8AC3E}">
        <p14:creationId xmlns:p14="http://schemas.microsoft.com/office/powerpoint/2010/main" val="1632585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err="1"/>
              <a:t>The</a:t>
            </a:r>
            <a:r>
              <a:rPr lang="hr-HR" dirty="0"/>
              <a:t> Bill </a:t>
            </a:r>
            <a:r>
              <a:rPr lang="hr-HR" dirty="0" err="1"/>
              <a:t>of</a:t>
            </a:r>
            <a:r>
              <a:rPr lang="hr-HR" dirty="0"/>
              <a:t> Rights (1689)</a:t>
            </a:r>
            <a:endParaRPr lang="en-US" dirty="0"/>
          </a:p>
        </p:txBody>
      </p:sp>
      <p:sp>
        <p:nvSpPr>
          <p:cNvPr id="3" name="Content Placeholder 2"/>
          <p:cNvSpPr>
            <a:spLocks noGrp="1"/>
          </p:cNvSpPr>
          <p:nvPr>
            <p:ph idx="1"/>
          </p:nvPr>
        </p:nvSpPr>
        <p:spPr/>
        <p:txBody>
          <a:bodyPr/>
          <a:lstStyle/>
          <a:p>
            <a:r>
              <a:rPr lang="en-US" dirty="0"/>
              <a:t>These ideas reflected those of the political </a:t>
            </a:r>
            <a:r>
              <a:rPr lang="en-US" dirty="0" smtClean="0"/>
              <a:t>thinker</a:t>
            </a:r>
            <a:r>
              <a:rPr lang="hr-HR" dirty="0" smtClean="0"/>
              <a:t> John Locke </a:t>
            </a:r>
            <a:r>
              <a:rPr lang="en-US" dirty="0" smtClean="0"/>
              <a:t> and </a:t>
            </a:r>
            <a:r>
              <a:rPr lang="en-US" dirty="0"/>
              <a:t>they quickly became popular in </a:t>
            </a:r>
            <a:r>
              <a:rPr lang="en-US" dirty="0" smtClean="0"/>
              <a:t>England.</a:t>
            </a:r>
            <a:endParaRPr lang="hr-HR" baseline="30000" dirty="0"/>
          </a:p>
          <a:p>
            <a:r>
              <a:rPr lang="en-US" dirty="0" smtClean="0"/>
              <a:t>It </a:t>
            </a:r>
            <a:r>
              <a:rPr lang="en-US" dirty="0"/>
              <a:t>also sets </a:t>
            </a:r>
            <a:r>
              <a:rPr lang="hr-HR" dirty="0" err="1" smtClean="0"/>
              <a:t>out</a:t>
            </a:r>
            <a:r>
              <a:rPr lang="hr-HR" dirty="0" smtClean="0"/>
              <a:t> </a:t>
            </a:r>
            <a:r>
              <a:rPr lang="en-US" dirty="0" smtClean="0"/>
              <a:t>certain </a:t>
            </a:r>
            <a:r>
              <a:rPr lang="en-US" dirty="0"/>
              <a:t>constitutional requirements </a:t>
            </a:r>
            <a:r>
              <a:rPr lang="en-US" dirty="0" smtClean="0"/>
              <a:t>of</a:t>
            </a:r>
            <a:r>
              <a:rPr lang="hr-HR" dirty="0" smtClean="0"/>
              <a:t> </a:t>
            </a:r>
            <a:r>
              <a:rPr lang="hr-HR" dirty="0" err="1" smtClean="0"/>
              <a:t>the</a:t>
            </a:r>
            <a:r>
              <a:rPr lang="hr-HR" dirty="0" smtClean="0"/>
              <a:t> </a:t>
            </a:r>
            <a:r>
              <a:rPr lang="hr-HR" dirty="0" err="1" smtClean="0"/>
              <a:t>Crown</a:t>
            </a:r>
            <a:r>
              <a:rPr lang="hr-HR" dirty="0"/>
              <a:t> </a:t>
            </a:r>
            <a:r>
              <a:rPr lang="en-US" dirty="0" smtClean="0"/>
              <a:t>to </a:t>
            </a:r>
            <a:r>
              <a:rPr lang="en-US" dirty="0"/>
              <a:t>seek the consent of the people, as represented in Parliament</a:t>
            </a:r>
            <a:r>
              <a:rPr lang="en-US" dirty="0" smtClean="0"/>
              <a:t>.</a:t>
            </a:r>
            <a:endParaRPr lang="en-US" dirty="0"/>
          </a:p>
        </p:txBody>
      </p:sp>
    </p:spTree>
    <p:extLst>
      <p:ext uri="{BB962C8B-B14F-4D97-AF65-F5344CB8AC3E}">
        <p14:creationId xmlns:p14="http://schemas.microsoft.com/office/powerpoint/2010/main" val="34803612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Bill </a:t>
            </a:r>
            <a:r>
              <a:rPr lang="hr-HR" dirty="0" err="1" smtClean="0"/>
              <a:t>of</a:t>
            </a:r>
            <a:r>
              <a:rPr lang="hr-HR" dirty="0" smtClean="0"/>
              <a:t> Rights</a:t>
            </a:r>
            <a:endParaRPr lang="en-US" dirty="0"/>
          </a:p>
        </p:txBody>
      </p:sp>
      <p:sp>
        <p:nvSpPr>
          <p:cNvPr id="3" name="Content Placeholder 2"/>
          <p:cNvSpPr>
            <a:spLocks noGrp="1"/>
          </p:cNvSpPr>
          <p:nvPr>
            <p:ph idx="1"/>
          </p:nvPr>
        </p:nvSpPr>
        <p:spPr/>
        <p:txBody>
          <a:bodyPr/>
          <a:lstStyle/>
          <a:p>
            <a:r>
              <a:rPr lang="en-US" dirty="0"/>
              <a:t>In </a:t>
            </a:r>
            <a:r>
              <a:rPr lang="en-US" dirty="0" smtClean="0"/>
              <a:t>the</a:t>
            </a:r>
            <a:r>
              <a:rPr lang="hr-HR" dirty="0" smtClean="0"/>
              <a:t> UK</a:t>
            </a:r>
            <a:r>
              <a:rPr lang="en-US" dirty="0" smtClean="0"/>
              <a:t>, </a:t>
            </a:r>
            <a:r>
              <a:rPr lang="en-US" dirty="0"/>
              <a:t>the Bill of Rights is further accompanied </a:t>
            </a:r>
            <a:r>
              <a:rPr lang="en-US" dirty="0" smtClean="0"/>
              <a:t>by</a:t>
            </a:r>
            <a:r>
              <a:rPr lang="hr-HR" dirty="0" smtClean="0"/>
              <a:t> Magna </a:t>
            </a:r>
            <a:r>
              <a:rPr lang="hr-HR" dirty="0" err="1" smtClean="0"/>
              <a:t>Carta</a:t>
            </a:r>
            <a:r>
              <a:rPr lang="hr-HR" dirty="0" smtClean="0"/>
              <a:t> (1215), </a:t>
            </a:r>
            <a:r>
              <a:rPr lang="en-US" dirty="0" smtClean="0"/>
              <a:t> the</a:t>
            </a:r>
            <a:r>
              <a:rPr lang="hr-HR" dirty="0" smtClean="0"/>
              <a:t> </a:t>
            </a:r>
            <a:r>
              <a:rPr lang="hr-HR" dirty="0" err="1" smtClean="0"/>
              <a:t>Petition</a:t>
            </a:r>
            <a:r>
              <a:rPr lang="hr-HR" dirty="0" smtClean="0"/>
              <a:t> </a:t>
            </a:r>
            <a:r>
              <a:rPr lang="hr-HR" dirty="0" err="1" smtClean="0"/>
              <a:t>of</a:t>
            </a:r>
            <a:r>
              <a:rPr lang="hr-HR" dirty="0" smtClean="0"/>
              <a:t> </a:t>
            </a:r>
            <a:r>
              <a:rPr lang="hr-HR" dirty="0" err="1" smtClean="0"/>
              <a:t>Right</a:t>
            </a:r>
            <a:r>
              <a:rPr lang="hr-HR" dirty="0" smtClean="0"/>
              <a:t> (1628), </a:t>
            </a:r>
            <a:r>
              <a:rPr lang="en-US" dirty="0" smtClean="0"/>
              <a:t> the</a:t>
            </a:r>
            <a:r>
              <a:rPr lang="hr-HR" dirty="0" smtClean="0"/>
              <a:t> </a:t>
            </a:r>
            <a:r>
              <a:rPr lang="hr-HR" dirty="0" err="1" smtClean="0"/>
              <a:t>Habeas</a:t>
            </a:r>
            <a:r>
              <a:rPr lang="hr-HR" dirty="0" smtClean="0"/>
              <a:t> </a:t>
            </a:r>
            <a:r>
              <a:rPr lang="hr-HR" dirty="0" err="1" smtClean="0"/>
              <a:t>Corpus</a:t>
            </a:r>
            <a:r>
              <a:rPr lang="hr-HR" dirty="0" smtClean="0"/>
              <a:t> </a:t>
            </a:r>
            <a:r>
              <a:rPr lang="hr-HR" dirty="0" err="1" smtClean="0"/>
              <a:t>Act</a:t>
            </a:r>
            <a:r>
              <a:rPr lang="hr-HR" dirty="0" smtClean="0"/>
              <a:t> 1679 </a:t>
            </a:r>
            <a:r>
              <a:rPr lang="en-US" dirty="0" smtClean="0"/>
              <a:t>and the</a:t>
            </a:r>
            <a:r>
              <a:rPr lang="hr-HR" dirty="0" smtClean="0"/>
              <a:t> </a:t>
            </a:r>
            <a:r>
              <a:rPr lang="hr-HR" dirty="0" err="1" smtClean="0"/>
              <a:t>Parliament</a:t>
            </a:r>
            <a:r>
              <a:rPr lang="hr-HR" dirty="0" smtClean="0"/>
              <a:t> </a:t>
            </a:r>
            <a:r>
              <a:rPr lang="hr-HR" dirty="0" err="1" smtClean="0"/>
              <a:t>Acts</a:t>
            </a:r>
            <a:r>
              <a:rPr lang="hr-HR" dirty="0" smtClean="0"/>
              <a:t> 1911 </a:t>
            </a:r>
            <a:r>
              <a:rPr lang="hr-HR" dirty="0" err="1" smtClean="0"/>
              <a:t>and</a:t>
            </a:r>
            <a:r>
              <a:rPr lang="hr-HR" dirty="0" smtClean="0"/>
              <a:t> 1948</a:t>
            </a:r>
            <a:r>
              <a:rPr lang="en-US" dirty="0" smtClean="0"/>
              <a:t> as </a:t>
            </a:r>
            <a:r>
              <a:rPr lang="en-US" dirty="0"/>
              <a:t>some of the basic documents of the </a:t>
            </a:r>
            <a:r>
              <a:rPr lang="en-US" dirty="0" smtClean="0"/>
              <a:t>uncodified</a:t>
            </a:r>
            <a:r>
              <a:rPr lang="hr-HR" dirty="0" smtClean="0"/>
              <a:t> British </a:t>
            </a:r>
            <a:r>
              <a:rPr lang="hr-HR" dirty="0" err="1" smtClean="0"/>
              <a:t>constitution</a:t>
            </a:r>
            <a:r>
              <a:rPr lang="hr-HR" dirty="0" smtClean="0"/>
              <a:t> </a:t>
            </a:r>
            <a:r>
              <a:rPr lang="en-US" dirty="0" smtClean="0"/>
              <a:t> </a:t>
            </a:r>
            <a:endParaRPr lang="hr-HR" dirty="0" smtClean="0"/>
          </a:p>
          <a:p>
            <a:r>
              <a:rPr lang="en-US" dirty="0"/>
              <a:t>one of the inspirations for the </a:t>
            </a:r>
            <a:r>
              <a:rPr lang="hr-HR" dirty="0" smtClean="0"/>
              <a:t> US Bill </a:t>
            </a:r>
            <a:r>
              <a:rPr lang="hr-HR" dirty="0" err="1" smtClean="0"/>
              <a:t>of</a:t>
            </a:r>
            <a:r>
              <a:rPr lang="hr-HR" dirty="0" smtClean="0"/>
              <a:t> Rights</a:t>
            </a:r>
            <a:endParaRPr lang="en-US" dirty="0"/>
          </a:p>
        </p:txBody>
      </p:sp>
    </p:spTree>
    <p:extLst>
      <p:ext uri="{BB962C8B-B14F-4D97-AF65-F5344CB8AC3E}">
        <p14:creationId xmlns:p14="http://schemas.microsoft.com/office/powerpoint/2010/main" val="3295264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Preview</a:t>
            </a:r>
            <a:endParaRPr lang="en-US" dirty="0"/>
          </a:p>
        </p:txBody>
      </p:sp>
      <p:sp>
        <p:nvSpPr>
          <p:cNvPr id="3" name="Content Placeholder 2"/>
          <p:cNvSpPr>
            <a:spLocks noGrp="1"/>
          </p:cNvSpPr>
          <p:nvPr>
            <p:ph idx="1"/>
          </p:nvPr>
        </p:nvSpPr>
        <p:spPr/>
        <p:txBody>
          <a:bodyPr/>
          <a:lstStyle/>
          <a:p>
            <a:r>
              <a:rPr lang="en-GB" b="1" dirty="0">
                <a:effectLst/>
              </a:rPr>
              <a:t>Major Stages in the History of </a:t>
            </a:r>
            <a:r>
              <a:rPr lang="en-GB" b="1" dirty="0" smtClean="0">
                <a:effectLst/>
              </a:rPr>
              <a:t>Law</a:t>
            </a:r>
            <a:r>
              <a:rPr lang="hr-HR" b="1" dirty="0" smtClean="0">
                <a:effectLst/>
              </a:rPr>
              <a:t>:</a:t>
            </a:r>
          </a:p>
          <a:p>
            <a:r>
              <a:rPr lang="hr-HR" b="1" dirty="0" smtClean="0">
                <a:effectLst/>
              </a:rPr>
              <a:t>1. </a:t>
            </a:r>
            <a:r>
              <a:rPr lang="en-GB" b="1" dirty="0">
                <a:effectLst/>
              </a:rPr>
              <a:t>Customary law and the first codifications</a:t>
            </a:r>
            <a:endParaRPr lang="hr-HR" dirty="0">
              <a:effectLst/>
            </a:endParaRPr>
          </a:p>
          <a:p>
            <a:r>
              <a:rPr lang="hr-HR" dirty="0" smtClean="0">
                <a:effectLst/>
              </a:rPr>
              <a:t>2. </a:t>
            </a:r>
            <a:r>
              <a:rPr lang="en-GB" b="1" dirty="0">
                <a:effectLst/>
              </a:rPr>
              <a:t>Roman </a:t>
            </a:r>
            <a:r>
              <a:rPr lang="en-GB" b="1" dirty="0" smtClean="0">
                <a:effectLst/>
              </a:rPr>
              <a:t>law</a:t>
            </a:r>
            <a:endParaRPr lang="hr-HR" dirty="0">
              <a:effectLst/>
            </a:endParaRPr>
          </a:p>
          <a:p>
            <a:r>
              <a:rPr lang="hr-HR" dirty="0" smtClean="0">
                <a:effectLst/>
              </a:rPr>
              <a:t>3. </a:t>
            </a:r>
            <a:r>
              <a:rPr lang="hr-HR" dirty="0" err="1" smtClean="0">
                <a:effectLst/>
              </a:rPr>
              <a:t>Ius</a:t>
            </a:r>
            <a:r>
              <a:rPr lang="hr-HR" dirty="0" smtClean="0">
                <a:effectLst/>
              </a:rPr>
              <a:t> </a:t>
            </a:r>
            <a:r>
              <a:rPr lang="hr-HR" dirty="0" err="1" smtClean="0">
                <a:effectLst/>
              </a:rPr>
              <a:t>comune</a:t>
            </a:r>
            <a:r>
              <a:rPr lang="hr-HR" dirty="0" smtClean="0">
                <a:effectLst/>
              </a:rPr>
              <a:t> </a:t>
            </a:r>
            <a:r>
              <a:rPr lang="hr-HR" dirty="0" err="1" smtClean="0">
                <a:effectLst/>
              </a:rPr>
              <a:t>of</a:t>
            </a:r>
            <a:r>
              <a:rPr lang="hr-HR" dirty="0" smtClean="0">
                <a:effectLst/>
              </a:rPr>
              <a:t> Europe</a:t>
            </a:r>
          </a:p>
          <a:p>
            <a:r>
              <a:rPr lang="hr-HR" dirty="0" smtClean="0">
                <a:effectLst/>
              </a:rPr>
              <a:t>4. National </a:t>
            </a:r>
            <a:r>
              <a:rPr lang="hr-HR" dirty="0" err="1" smtClean="0">
                <a:effectLst/>
              </a:rPr>
              <a:t>codifications</a:t>
            </a:r>
            <a:endParaRPr lang="hr-HR" dirty="0" smtClean="0">
              <a:effectLst/>
            </a:endParaRPr>
          </a:p>
          <a:p>
            <a:r>
              <a:rPr lang="hr-HR" b="1" dirty="0" smtClean="0">
                <a:effectLst/>
              </a:rPr>
              <a:t>5. </a:t>
            </a:r>
            <a:r>
              <a:rPr lang="en-GB" b="1" dirty="0" smtClean="0">
                <a:effectLst/>
              </a:rPr>
              <a:t>Common </a:t>
            </a:r>
            <a:r>
              <a:rPr lang="en-GB" b="1" dirty="0">
                <a:effectLst/>
              </a:rPr>
              <a:t>law</a:t>
            </a:r>
            <a:endParaRPr lang="hr-HR" dirty="0">
              <a:effectLst/>
            </a:endParaRPr>
          </a:p>
          <a:p>
            <a:endParaRPr lang="en-US" dirty="0"/>
          </a:p>
        </p:txBody>
      </p:sp>
    </p:spTree>
    <p:extLst>
      <p:ext uri="{BB962C8B-B14F-4D97-AF65-F5344CB8AC3E}">
        <p14:creationId xmlns:p14="http://schemas.microsoft.com/office/powerpoint/2010/main" val="41562762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200" i="1" dirty="0">
                <a:effectLst/>
              </a:rPr>
              <a:t>IV Read the following extract from the Bill of Rights (1689). Complete the following table listing the rights and prohibitions declared in the Bill of Rights</a:t>
            </a:r>
            <a:r>
              <a:rPr lang="en-GB" i="1" dirty="0">
                <a:effectLst/>
              </a:rPr>
              <a:t>.</a:t>
            </a:r>
            <a:r>
              <a:rPr lang="hr-HR" dirty="0">
                <a:effectLst/>
              </a:rPr>
              <a:t/>
            </a:r>
            <a:br>
              <a:rPr lang="hr-HR" dirty="0">
                <a:effectLst/>
              </a:rPr>
            </a:br>
            <a:endParaRPr lang="en-US" dirty="0"/>
          </a:p>
        </p:txBody>
      </p:sp>
      <p:graphicFrame>
        <p:nvGraphicFramePr>
          <p:cNvPr id="4" name="Content Placeholder 3"/>
          <p:cNvGraphicFramePr>
            <a:graphicFrameLocks noGrp="1"/>
          </p:cNvGraphicFramePr>
          <p:nvPr>
            <p:ph idx="1"/>
          </p:nvPr>
        </p:nvGraphicFramePr>
        <p:xfrm>
          <a:off x="3214052" y="3160522"/>
          <a:ext cx="5754370" cy="1565656"/>
        </p:xfrm>
        <a:graphic>
          <a:graphicData uri="http://schemas.openxmlformats.org/drawingml/2006/table">
            <a:tbl>
              <a:tblPr firstRow="1" firstCol="1" bandRow="1">
                <a:tableStyleId>{5C22544A-7EE6-4342-B048-85BDC9FD1C3A}</a:tableStyleId>
              </a:tblPr>
              <a:tblGrid>
                <a:gridCol w="2877185"/>
                <a:gridCol w="2877185"/>
              </a:tblGrid>
              <a:tr h="0">
                <a:tc>
                  <a:txBody>
                    <a:bodyPr/>
                    <a:lstStyle/>
                    <a:p>
                      <a:pPr algn="just">
                        <a:lnSpc>
                          <a:spcPct val="107000"/>
                        </a:lnSpc>
                        <a:spcAft>
                          <a:spcPts val="0"/>
                        </a:spcAft>
                      </a:pPr>
                      <a:r>
                        <a:rPr lang="en-GB" sz="1200">
                          <a:effectLst/>
                        </a:rPr>
                        <a:t>RIGHTS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PROHIBITIONS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072757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effectLst/>
              </a:rPr>
              <a:t>the Bill of Rights (1689)</a:t>
            </a:r>
            <a:endParaRPr lang="en-US" dirty="0"/>
          </a:p>
        </p:txBody>
      </p:sp>
      <p:sp>
        <p:nvSpPr>
          <p:cNvPr id="3" name="Content Placeholder 2"/>
          <p:cNvSpPr>
            <a:spLocks noGrp="1"/>
          </p:cNvSpPr>
          <p:nvPr>
            <p:ph idx="1"/>
          </p:nvPr>
        </p:nvSpPr>
        <p:spPr/>
        <p:txBody>
          <a:bodyPr/>
          <a:lstStyle/>
          <a:p>
            <a:r>
              <a:rPr lang="en-GB" sz="2400" dirty="0">
                <a:effectLst/>
              </a:rPr>
              <a:t>And thereupon the said </a:t>
            </a:r>
            <a:r>
              <a:rPr lang="en-GB" sz="2400" b="1" dirty="0">
                <a:effectLst/>
              </a:rPr>
              <a:t>Lords Spiritual and Temporal</a:t>
            </a:r>
            <a:r>
              <a:rPr lang="en-GB" sz="2400" dirty="0">
                <a:effectLst/>
              </a:rPr>
              <a:t> and </a:t>
            </a:r>
            <a:r>
              <a:rPr lang="en-GB" sz="2400" b="1" dirty="0">
                <a:effectLst/>
              </a:rPr>
              <a:t>Commons</a:t>
            </a:r>
            <a:r>
              <a:rPr lang="en-GB" sz="2400" dirty="0">
                <a:effectLst/>
              </a:rPr>
              <a:t>, pursuant to their respective letters and elections, being now assembled in a full and free representative of this nation, taking into their most serious consideration the best means for attaining the ends aforesaid, do in the first place (as their ancestors in like case have usually done) for the vindicating and asserting their ancient </a:t>
            </a:r>
            <a:r>
              <a:rPr lang="en-GB" sz="2400" b="1" dirty="0">
                <a:effectLst/>
              </a:rPr>
              <a:t>rights and liberties</a:t>
            </a:r>
            <a:r>
              <a:rPr lang="en-GB" sz="2400" dirty="0">
                <a:effectLst/>
              </a:rPr>
              <a:t> declare:</a:t>
            </a:r>
            <a:endParaRPr lang="hr-HR" sz="2400" dirty="0">
              <a:effectLst/>
            </a:endParaRPr>
          </a:p>
          <a:p>
            <a:endParaRPr lang="en-US" dirty="0"/>
          </a:p>
        </p:txBody>
      </p:sp>
    </p:spTree>
    <p:extLst>
      <p:ext uri="{BB962C8B-B14F-4D97-AF65-F5344CB8AC3E}">
        <p14:creationId xmlns:p14="http://schemas.microsoft.com/office/powerpoint/2010/main" val="17547072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effectLst/>
              </a:rPr>
              <a:t>the Bill of Rights (1689)</a:t>
            </a:r>
            <a:endParaRPr lang="en-US" dirty="0"/>
          </a:p>
        </p:txBody>
      </p:sp>
      <p:sp>
        <p:nvSpPr>
          <p:cNvPr id="3" name="Content Placeholder 2"/>
          <p:cNvSpPr>
            <a:spLocks noGrp="1"/>
          </p:cNvSpPr>
          <p:nvPr>
            <p:ph idx="1"/>
          </p:nvPr>
        </p:nvSpPr>
        <p:spPr/>
        <p:txBody>
          <a:bodyPr/>
          <a:lstStyle/>
          <a:p>
            <a:pPr lvl="0" fontAlgn="base"/>
            <a:r>
              <a:rPr lang="en-GB" sz="2800" dirty="0">
                <a:effectLst/>
              </a:rPr>
              <a:t>That the pretended power of </a:t>
            </a:r>
            <a:r>
              <a:rPr lang="en-GB" sz="2800" b="1" dirty="0">
                <a:effectLst/>
              </a:rPr>
              <a:t>suspending the laws</a:t>
            </a:r>
            <a:r>
              <a:rPr lang="en-GB" sz="2800" dirty="0">
                <a:effectLst/>
              </a:rPr>
              <a:t> or the </a:t>
            </a:r>
            <a:r>
              <a:rPr lang="en-GB" sz="2800" b="1" dirty="0">
                <a:effectLst/>
              </a:rPr>
              <a:t>execution of laws</a:t>
            </a:r>
            <a:r>
              <a:rPr lang="en-GB" sz="2800" dirty="0">
                <a:effectLst/>
              </a:rPr>
              <a:t> by regal authority without </a:t>
            </a:r>
            <a:r>
              <a:rPr lang="en-GB" sz="2800" b="1" dirty="0">
                <a:effectLst/>
              </a:rPr>
              <a:t>consent</a:t>
            </a:r>
            <a:r>
              <a:rPr lang="en-GB" sz="2800" dirty="0">
                <a:effectLst/>
              </a:rPr>
              <a:t> of Parliament is illegal;</a:t>
            </a:r>
            <a:endParaRPr lang="hr-HR" sz="2800" dirty="0">
              <a:effectLst/>
            </a:endParaRPr>
          </a:p>
          <a:p>
            <a:pPr lvl="0" fontAlgn="base"/>
            <a:r>
              <a:rPr lang="en-GB" sz="2800" dirty="0">
                <a:effectLst/>
              </a:rPr>
              <a:t> </a:t>
            </a:r>
            <a:r>
              <a:rPr lang="en-GB" sz="2800" dirty="0" smtClean="0">
                <a:effectLst/>
              </a:rPr>
              <a:t>That </a:t>
            </a:r>
            <a:r>
              <a:rPr lang="en-GB" sz="2800" dirty="0">
                <a:effectLst/>
              </a:rPr>
              <a:t>the pretended power of </a:t>
            </a:r>
            <a:r>
              <a:rPr lang="en-GB" sz="2800" b="1" dirty="0">
                <a:effectLst/>
              </a:rPr>
              <a:t>dispensing with</a:t>
            </a:r>
            <a:r>
              <a:rPr lang="en-GB" sz="2800" dirty="0">
                <a:effectLst/>
              </a:rPr>
              <a:t> laws or the execution of laws by regal authority, as it hath been assumed and exercised of late, is illegal; </a:t>
            </a:r>
            <a:endParaRPr lang="hr-HR" sz="2800" dirty="0">
              <a:effectLst/>
            </a:endParaRPr>
          </a:p>
          <a:p>
            <a:pPr marL="0" lvl="0" indent="0" fontAlgn="base">
              <a:buNone/>
            </a:pPr>
            <a:endParaRPr lang="hr-HR" sz="2400" dirty="0">
              <a:effectLst/>
            </a:endParaRPr>
          </a:p>
          <a:p>
            <a:endParaRPr lang="en-US" dirty="0"/>
          </a:p>
        </p:txBody>
      </p:sp>
    </p:spTree>
    <p:extLst>
      <p:ext uri="{BB962C8B-B14F-4D97-AF65-F5344CB8AC3E}">
        <p14:creationId xmlns:p14="http://schemas.microsoft.com/office/powerpoint/2010/main" val="30821216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effectLst/>
              </a:rPr>
              <a:t>the Bill of Rights (1689)</a:t>
            </a:r>
            <a:endParaRPr lang="en-US" dirty="0"/>
          </a:p>
        </p:txBody>
      </p:sp>
      <p:sp>
        <p:nvSpPr>
          <p:cNvPr id="3" name="Content Placeholder 2"/>
          <p:cNvSpPr>
            <a:spLocks noGrp="1"/>
          </p:cNvSpPr>
          <p:nvPr>
            <p:ph idx="1"/>
          </p:nvPr>
        </p:nvSpPr>
        <p:spPr/>
        <p:txBody>
          <a:bodyPr>
            <a:normAutofit lnSpcReduction="10000"/>
          </a:bodyPr>
          <a:lstStyle/>
          <a:p>
            <a:pPr lvl="0" fontAlgn="base"/>
            <a:r>
              <a:rPr lang="en-GB" sz="2800" dirty="0">
                <a:effectLst/>
              </a:rPr>
              <a:t>That </a:t>
            </a:r>
            <a:r>
              <a:rPr lang="en-GB" sz="2800" b="1" dirty="0">
                <a:effectLst/>
              </a:rPr>
              <a:t>levying money</a:t>
            </a:r>
            <a:r>
              <a:rPr lang="en-GB" sz="2800" dirty="0">
                <a:effectLst/>
              </a:rPr>
              <a:t> for or to the use of the Crown by pretence of </a:t>
            </a:r>
            <a:r>
              <a:rPr lang="en-GB" sz="2800" b="1" dirty="0">
                <a:effectLst/>
              </a:rPr>
              <a:t>prerogative</a:t>
            </a:r>
            <a:r>
              <a:rPr lang="en-GB" sz="2800" dirty="0">
                <a:effectLst/>
              </a:rPr>
              <a:t>, without grant of Parliament, for longer time, or in other manner than the same is or shall be granted, is illegal;</a:t>
            </a:r>
            <a:endParaRPr lang="hr-HR" sz="2800" dirty="0">
              <a:effectLst/>
            </a:endParaRPr>
          </a:p>
          <a:p>
            <a:pPr lvl="0" fontAlgn="base"/>
            <a:r>
              <a:rPr lang="en-GB" sz="2800" dirty="0">
                <a:effectLst/>
              </a:rPr>
              <a:t> </a:t>
            </a:r>
            <a:r>
              <a:rPr lang="en-GB" sz="2800" dirty="0" smtClean="0">
                <a:effectLst/>
              </a:rPr>
              <a:t>That </a:t>
            </a:r>
            <a:r>
              <a:rPr lang="en-GB" sz="2800" dirty="0">
                <a:effectLst/>
              </a:rPr>
              <a:t>it is the </a:t>
            </a:r>
            <a:r>
              <a:rPr lang="en-GB" sz="2800" b="1" dirty="0">
                <a:effectLst/>
              </a:rPr>
              <a:t>right</a:t>
            </a:r>
            <a:r>
              <a:rPr lang="en-GB" sz="2800" dirty="0">
                <a:effectLst/>
              </a:rPr>
              <a:t> of the subjects to </a:t>
            </a:r>
            <a:r>
              <a:rPr lang="en-GB" sz="2800" b="1" dirty="0">
                <a:effectLst/>
              </a:rPr>
              <a:t>petition the king</a:t>
            </a:r>
            <a:r>
              <a:rPr lang="en-GB" sz="2800" dirty="0">
                <a:effectLst/>
              </a:rPr>
              <a:t>, and all commitments and prosecutions for such petitioning are illegal;</a:t>
            </a:r>
            <a:endParaRPr lang="hr-HR" sz="2800" dirty="0">
              <a:effectLst/>
            </a:endParaRPr>
          </a:p>
          <a:p>
            <a:endParaRPr lang="en-US" dirty="0"/>
          </a:p>
        </p:txBody>
      </p:sp>
    </p:spTree>
    <p:extLst>
      <p:ext uri="{BB962C8B-B14F-4D97-AF65-F5344CB8AC3E}">
        <p14:creationId xmlns:p14="http://schemas.microsoft.com/office/powerpoint/2010/main" val="20430638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effectLst/>
              </a:rPr>
              <a:t>the Bill of Rights (1689)</a:t>
            </a:r>
            <a:endParaRPr lang="en-US" dirty="0"/>
          </a:p>
        </p:txBody>
      </p:sp>
      <p:sp>
        <p:nvSpPr>
          <p:cNvPr id="3" name="Content Placeholder 2"/>
          <p:cNvSpPr>
            <a:spLocks noGrp="1"/>
          </p:cNvSpPr>
          <p:nvPr>
            <p:ph idx="1"/>
          </p:nvPr>
        </p:nvSpPr>
        <p:spPr/>
        <p:txBody>
          <a:bodyPr>
            <a:normAutofit lnSpcReduction="10000"/>
          </a:bodyPr>
          <a:lstStyle/>
          <a:p>
            <a:pPr lvl="0" fontAlgn="base"/>
            <a:r>
              <a:rPr lang="en-GB" sz="2800" dirty="0">
                <a:effectLst/>
              </a:rPr>
              <a:t>That the </a:t>
            </a:r>
            <a:r>
              <a:rPr lang="en-GB" sz="2800" b="1" dirty="0">
                <a:effectLst/>
              </a:rPr>
              <a:t>raising or keeping a standing army</a:t>
            </a:r>
            <a:r>
              <a:rPr lang="en-GB" sz="2800" dirty="0">
                <a:effectLst/>
              </a:rPr>
              <a:t> within the kingdom in time of peace, unless it be with </a:t>
            </a:r>
            <a:r>
              <a:rPr lang="en-GB" sz="2800" b="1" dirty="0">
                <a:effectLst/>
              </a:rPr>
              <a:t>consent</a:t>
            </a:r>
            <a:r>
              <a:rPr lang="en-GB" sz="2800" dirty="0">
                <a:effectLst/>
              </a:rPr>
              <a:t> of Parliament, is against law;</a:t>
            </a:r>
            <a:endParaRPr lang="hr-HR" sz="2800" dirty="0">
              <a:effectLst/>
            </a:endParaRPr>
          </a:p>
          <a:p>
            <a:pPr lvl="0" fontAlgn="base"/>
            <a:r>
              <a:rPr lang="en-GB" sz="2800" dirty="0">
                <a:effectLst/>
              </a:rPr>
              <a:t> </a:t>
            </a:r>
            <a:r>
              <a:rPr lang="en-GB" sz="2800" dirty="0" smtClean="0">
                <a:effectLst/>
              </a:rPr>
              <a:t>That </a:t>
            </a:r>
            <a:r>
              <a:rPr lang="en-GB" sz="2800" dirty="0">
                <a:effectLst/>
              </a:rPr>
              <a:t>the subjects which are Protestants may have arms for their defence suitable to their conditions and as allowed by law;</a:t>
            </a:r>
            <a:endParaRPr lang="hr-HR" sz="2800" dirty="0">
              <a:effectLst/>
            </a:endParaRPr>
          </a:p>
          <a:p>
            <a:pPr lvl="0" fontAlgn="base"/>
            <a:r>
              <a:rPr lang="en-GB" dirty="0">
                <a:effectLst/>
              </a:rPr>
              <a:t> </a:t>
            </a:r>
            <a:endParaRPr lang="hr-HR" dirty="0">
              <a:effectLst/>
            </a:endParaRPr>
          </a:p>
          <a:p>
            <a:endParaRPr lang="en-US" dirty="0"/>
          </a:p>
        </p:txBody>
      </p:sp>
    </p:spTree>
    <p:extLst>
      <p:ext uri="{BB962C8B-B14F-4D97-AF65-F5344CB8AC3E}">
        <p14:creationId xmlns:p14="http://schemas.microsoft.com/office/powerpoint/2010/main" val="4722718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effectLst/>
              </a:rPr>
              <a:t>the Bill of Rights (1689)</a:t>
            </a:r>
            <a:endParaRPr lang="en-US" dirty="0"/>
          </a:p>
        </p:txBody>
      </p:sp>
      <p:sp>
        <p:nvSpPr>
          <p:cNvPr id="3" name="Content Placeholder 2"/>
          <p:cNvSpPr>
            <a:spLocks noGrp="1"/>
          </p:cNvSpPr>
          <p:nvPr>
            <p:ph idx="1"/>
          </p:nvPr>
        </p:nvSpPr>
        <p:spPr/>
        <p:txBody>
          <a:bodyPr/>
          <a:lstStyle/>
          <a:p>
            <a:pPr lvl="0" fontAlgn="base"/>
            <a:r>
              <a:rPr lang="en-GB" sz="2800" dirty="0">
                <a:effectLst/>
              </a:rPr>
              <a:t>That </a:t>
            </a:r>
            <a:r>
              <a:rPr lang="en-GB" sz="2800" b="1" dirty="0">
                <a:effectLst/>
              </a:rPr>
              <a:t>election</a:t>
            </a:r>
            <a:r>
              <a:rPr lang="en-GB" sz="2800" dirty="0">
                <a:effectLst/>
              </a:rPr>
              <a:t> of members of Parliament ought to be free;</a:t>
            </a:r>
            <a:endParaRPr lang="hr-HR" sz="2800" dirty="0">
              <a:effectLst/>
            </a:endParaRPr>
          </a:p>
          <a:p>
            <a:pPr lvl="0" fontAlgn="base"/>
            <a:r>
              <a:rPr lang="en-GB" sz="2800" dirty="0">
                <a:effectLst/>
              </a:rPr>
              <a:t> </a:t>
            </a:r>
            <a:r>
              <a:rPr lang="en-GB" sz="2800" dirty="0" smtClean="0">
                <a:effectLst/>
              </a:rPr>
              <a:t>That </a:t>
            </a:r>
            <a:r>
              <a:rPr lang="en-GB" sz="2800" dirty="0">
                <a:effectLst/>
              </a:rPr>
              <a:t>the </a:t>
            </a:r>
            <a:r>
              <a:rPr lang="en-GB" sz="2800" b="1" dirty="0">
                <a:effectLst/>
              </a:rPr>
              <a:t>freedom of speech</a:t>
            </a:r>
            <a:r>
              <a:rPr lang="en-GB" sz="2800" dirty="0">
                <a:effectLst/>
              </a:rPr>
              <a:t> and debates or proceedings in Parliament ought not to be impeached or questioned in any court or place out of Parliament;</a:t>
            </a:r>
            <a:endParaRPr lang="hr-HR" sz="2800" dirty="0">
              <a:effectLst/>
            </a:endParaRPr>
          </a:p>
          <a:p>
            <a:endParaRPr lang="en-US" dirty="0"/>
          </a:p>
        </p:txBody>
      </p:sp>
    </p:spTree>
    <p:extLst>
      <p:ext uri="{BB962C8B-B14F-4D97-AF65-F5344CB8AC3E}">
        <p14:creationId xmlns:p14="http://schemas.microsoft.com/office/powerpoint/2010/main" val="4728362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effectLst/>
              </a:rPr>
              <a:t>the Bill of Rights (1689)</a:t>
            </a:r>
            <a:endParaRPr lang="en-US" dirty="0"/>
          </a:p>
        </p:txBody>
      </p:sp>
      <p:sp>
        <p:nvSpPr>
          <p:cNvPr id="3" name="Content Placeholder 2"/>
          <p:cNvSpPr>
            <a:spLocks noGrp="1"/>
          </p:cNvSpPr>
          <p:nvPr>
            <p:ph idx="1"/>
          </p:nvPr>
        </p:nvSpPr>
        <p:spPr/>
        <p:txBody>
          <a:bodyPr>
            <a:normAutofit lnSpcReduction="10000"/>
          </a:bodyPr>
          <a:lstStyle/>
          <a:p>
            <a:pPr lvl="0" fontAlgn="base"/>
            <a:r>
              <a:rPr lang="en-GB" sz="2800" dirty="0">
                <a:effectLst/>
              </a:rPr>
              <a:t>That excessive </a:t>
            </a:r>
            <a:r>
              <a:rPr lang="en-GB" sz="2800" b="1" dirty="0">
                <a:effectLst/>
              </a:rPr>
              <a:t>bail </a:t>
            </a:r>
            <a:r>
              <a:rPr lang="en-GB" sz="2800" dirty="0">
                <a:effectLst/>
              </a:rPr>
              <a:t>ought not to be required, nor excessive </a:t>
            </a:r>
            <a:r>
              <a:rPr lang="en-GB" sz="2800" b="1" dirty="0">
                <a:effectLst/>
              </a:rPr>
              <a:t>fines imposed</a:t>
            </a:r>
            <a:r>
              <a:rPr lang="en-GB" sz="2800" dirty="0">
                <a:effectLst/>
              </a:rPr>
              <a:t>, </a:t>
            </a:r>
            <a:r>
              <a:rPr lang="en-GB" sz="2800" b="1" dirty="0">
                <a:effectLst/>
              </a:rPr>
              <a:t>nor cruel and unusual punishments inflicted;</a:t>
            </a:r>
            <a:endParaRPr lang="hr-HR" sz="2800" dirty="0">
              <a:effectLst/>
            </a:endParaRPr>
          </a:p>
          <a:p>
            <a:pPr lvl="0" fontAlgn="base"/>
            <a:r>
              <a:rPr lang="en-GB" sz="2800" dirty="0">
                <a:effectLst/>
              </a:rPr>
              <a:t> </a:t>
            </a:r>
            <a:r>
              <a:rPr lang="en-GB" sz="2800" dirty="0" smtClean="0">
                <a:effectLst/>
              </a:rPr>
              <a:t>That </a:t>
            </a:r>
            <a:r>
              <a:rPr lang="en-GB" sz="2800" dirty="0">
                <a:effectLst/>
              </a:rPr>
              <a:t>jurors ought to be duly impanelled and returned, and jurors which pass upon men in trials for </a:t>
            </a:r>
            <a:r>
              <a:rPr lang="en-GB" sz="2800" b="1" dirty="0">
                <a:effectLst/>
              </a:rPr>
              <a:t>high treason</a:t>
            </a:r>
            <a:r>
              <a:rPr lang="en-GB" sz="2800" dirty="0">
                <a:effectLst/>
              </a:rPr>
              <a:t> ought to be freeholders;</a:t>
            </a:r>
            <a:endParaRPr lang="hr-HR" sz="2800" dirty="0">
              <a:effectLst/>
            </a:endParaRPr>
          </a:p>
          <a:p>
            <a:pPr lvl="0" fontAlgn="base"/>
            <a:r>
              <a:rPr lang="en-GB" dirty="0">
                <a:effectLst/>
              </a:rPr>
              <a:t> </a:t>
            </a:r>
            <a:endParaRPr lang="hr-HR" dirty="0">
              <a:effectLst/>
            </a:endParaRPr>
          </a:p>
          <a:p>
            <a:endParaRPr lang="en-US" dirty="0"/>
          </a:p>
        </p:txBody>
      </p:sp>
    </p:spTree>
    <p:extLst>
      <p:ext uri="{BB962C8B-B14F-4D97-AF65-F5344CB8AC3E}">
        <p14:creationId xmlns:p14="http://schemas.microsoft.com/office/powerpoint/2010/main" val="29944564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effectLst/>
              </a:rPr>
              <a:t>the Bill of Rights (1689)</a:t>
            </a:r>
            <a:endParaRPr lang="en-US" dirty="0"/>
          </a:p>
        </p:txBody>
      </p:sp>
      <p:sp>
        <p:nvSpPr>
          <p:cNvPr id="3" name="Content Placeholder 2"/>
          <p:cNvSpPr>
            <a:spLocks noGrp="1"/>
          </p:cNvSpPr>
          <p:nvPr>
            <p:ph idx="1"/>
          </p:nvPr>
        </p:nvSpPr>
        <p:spPr/>
        <p:txBody>
          <a:bodyPr>
            <a:normAutofit/>
          </a:bodyPr>
          <a:lstStyle/>
          <a:p>
            <a:pPr lvl="0" fontAlgn="base"/>
            <a:r>
              <a:rPr lang="en-GB" sz="2800" dirty="0">
                <a:effectLst/>
              </a:rPr>
              <a:t>That all grants and promises of </a:t>
            </a:r>
            <a:r>
              <a:rPr lang="en-GB" sz="2800" b="1" dirty="0">
                <a:effectLst/>
              </a:rPr>
              <a:t>fines</a:t>
            </a:r>
            <a:r>
              <a:rPr lang="en-GB" sz="2800" dirty="0">
                <a:effectLst/>
              </a:rPr>
              <a:t> and </a:t>
            </a:r>
            <a:r>
              <a:rPr lang="en-GB" sz="2800" b="1" dirty="0">
                <a:effectLst/>
              </a:rPr>
              <a:t>forfeitures</a:t>
            </a:r>
            <a:r>
              <a:rPr lang="en-GB" sz="2800" dirty="0">
                <a:effectLst/>
              </a:rPr>
              <a:t> of particular persons before </a:t>
            </a:r>
            <a:r>
              <a:rPr lang="en-GB" sz="2800" b="1" dirty="0">
                <a:effectLst/>
              </a:rPr>
              <a:t>conviction</a:t>
            </a:r>
            <a:r>
              <a:rPr lang="en-GB" sz="2800" dirty="0">
                <a:effectLst/>
              </a:rPr>
              <a:t> are illegal and </a:t>
            </a:r>
            <a:r>
              <a:rPr lang="en-GB" sz="2800" b="1" dirty="0">
                <a:effectLst/>
              </a:rPr>
              <a:t>void</a:t>
            </a:r>
            <a:r>
              <a:rPr lang="en-GB" sz="2800" dirty="0">
                <a:effectLst/>
              </a:rPr>
              <a:t>;</a:t>
            </a:r>
            <a:endParaRPr lang="hr-HR" sz="2800" dirty="0">
              <a:effectLst/>
            </a:endParaRPr>
          </a:p>
          <a:p>
            <a:pPr lvl="0" fontAlgn="base"/>
            <a:r>
              <a:rPr lang="en-GB" sz="2800" dirty="0">
                <a:effectLst/>
              </a:rPr>
              <a:t> </a:t>
            </a:r>
            <a:r>
              <a:rPr lang="en-GB" sz="2800" dirty="0" smtClean="0">
                <a:effectLst/>
              </a:rPr>
              <a:t>And </a:t>
            </a:r>
            <a:r>
              <a:rPr lang="en-GB" sz="2800" dirty="0">
                <a:effectLst/>
              </a:rPr>
              <a:t>that for </a:t>
            </a:r>
            <a:r>
              <a:rPr lang="en-GB" sz="2800" b="1" dirty="0">
                <a:effectLst/>
              </a:rPr>
              <a:t>redress of all grievances</a:t>
            </a:r>
            <a:r>
              <a:rPr lang="en-GB" sz="2800" dirty="0">
                <a:effectLst/>
              </a:rPr>
              <a:t>, and for the </a:t>
            </a:r>
            <a:r>
              <a:rPr lang="en-GB" sz="2800" b="1" dirty="0">
                <a:effectLst/>
              </a:rPr>
              <a:t>amending</a:t>
            </a:r>
            <a:r>
              <a:rPr lang="en-GB" sz="2800" dirty="0">
                <a:effectLst/>
              </a:rPr>
              <a:t>, strengthening and preserving of the laws, Parliaments ought to be held frequently.</a:t>
            </a:r>
            <a:endParaRPr lang="hr-HR" sz="2800" dirty="0">
              <a:effectLst/>
            </a:endParaRPr>
          </a:p>
          <a:p>
            <a:endParaRPr lang="en-US" sz="2800" dirty="0"/>
          </a:p>
        </p:txBody>
      </p:sp>
    </p:spTree>
    <p:extLst>
      <p:ext uri="{BB962C8B-B14F-4D97-AF65-F5344CB8AC3E}">
        <p14:creationId xmlns:p14="http://schemas.microsoft.com/office/powerpoint/2010/main" val="26935945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smtClean="0">
                <a:effectLst/>
              </a:rPr>
              <a:t/>
            </a:r>
            <a:br>
              <a:rPr lang="hr-HR" i="1" dirty="0" smtClean="0">
                <a:effectLst/>
              </a:rPr>
            </a:br>
            <a:r>
              <a:rPr lang="en-GB" i="1" dirty="0" smtClean="0">
                <a:effectLst/>
              </a:rPr>
              <a:t>Answer </a:t>
            </a:r>
            <a:r>
              <a:rPr lang="en-GB" i="1" dirty="0">
                <a:effectLst/>
              </a:rPr>
              <a:t>the following questions</a:t>
            </a:r>
            <a:r>
              <a:rPr lang="en-GB" dirty="0">
                <a:effectLst/>
              </a:rPr>
              <a:t>:</a:t>
            </a:r>
            <a:r>
              <a:rPr lang="hr-HR" dirty="0">
                <a:effectLst/>
              </a:rPr>
              <a:t/>
            </a:r>
            <a:br>
              <a:rPr lang="hr-HR" dirty="0">
                <a:effectLst/>
              </a:rPr>
            </a:br>
            <a:r>
              <a:rPr lang="en-GB" dirty="0">
                <a:effectLst/>
              </a:rPr>
              <a:t> </a:t>
            </a:r>
            <a:r>
              <a:rPr lang="hr-HR" dirty="0">
                <a:effectLst/>
              </a:rPr>
              <a:t/>
            </a:r>
            <a:br>
              <a:rPr lang="hr-HR" dirty="0">
                <a:effectLst/>
              </a:rPr>
            </a:br>
            <a:endParaRPr lang="en-US" dirty="0"/>
          </a:p>
        </p:txBody>
      </p:sp>
      <p:sp>
        <p:nvSpPr>
          <p:cNvPr id="3" name="Content Placeholder 2"/>
          <p:cNvSpPr>
            <a:spLocks noGrp="1"/>
          </p:cNvSpPr>
          <p:nvPr>
            <p:ph idx="1"/>
          </p:nvPr>
        </p:nvSpPr>
        <p:spPr/>
        <p:txBody>
          <a:bodyPr/>
          <a:lstStyle/>
          <a:p>
            <a:pPr lvl="0" fontAlgn="base"/>
            <a:r>
              <a:rPr lang="en-GB" dirty="0">
                <a:effectLst/>
              </a:rPr>
              <a:t>What can you learn about the structure of Parliament from this text?</a:t>
            </a:r>
            <a:endParaRPr lang="hr-HR" dirty="0">
              <a:effectLst/>
            </a:endParaRPr>
          </a:p>
          <a:p>
            <a:pPr lvl="0" fontAlgn="base"/>
            <a:r>
              <a:rPr lang="en-GB" dirty="0">
                <a:effectLst/>
              </a:rPr>
              <a:t>In what ways are the powers of the monarch limited?</a:t>
            </a:r>
            <a:endParaRPr lang="hr-HR" dirty="0">
              <a:effectLst/>
            </a:endParaRPr>
          </a:p>
          <a:p>
            <a:pPr lvl="0" fontAlgn="base"/>
            <a:r>
              <a:rPr lang="en-GB" dirty="0">
                <a:effectLst/>
              </a:rPr>
              <a:t>How are the relations between King and Parliament regulated?</a:t>
            </a:r>
            <a:endParaRPr lang="hr-HR" dirty="0">
              <a:effectLst/>
            </a:endParaRPr>
          </a:p>
          <a:p>
            <a:pPr lvl="0" fontAlgn="base"/>
            <a:r>
              <a:rPr lang="en-GB" dirty="0">
                <a:effectLst/>
              </a:rPr>
              <a:t>What rights are granted to citizens?</a:t>
            </a:r>
            <a:endParaRPr lang="hr-HR" dirty="0">
              <a:effectLst/>
            </a:endParaRPr>
          </a:p>
          <a:p>
            <a:pPr lvl="0" fontAlgn="base"/>
            <a:r>
              <a:rPr lang="en-GB" dirty="0">
                <a:effectLst/>
              </a:rPr>
              <a:t>How does the Bill of Rights legitimate the asserted rights and liberties?</a:t>
            </a:r>
            <a:endParaRPr lang="hr-HR" dirty="0">
              <a:effectLst/>
            </a:endParaRPr>
          </a:p>
          <a:p>
            <a:endParaRPr lang="en-US" dirty="0"/>
          </a:p>
        </p:txBody>
      </p:sp>
    </p:spTree>
    <p:extLst>
      <p:ext uri="{BB962C8B-B14F-4D97-AF65-F5344CB8AC3E}">
        <p14:creationId xmlns:p14="http://schemas.microsoft.com/office/powerpoint/2010/main" val="20416351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err="1">
                <a:effectLst/>
              </a:rPr>
              <a:t>Analyze</a:t>
            </a:r>
            <a:r>
              <a:rPr lang="en-GB" i="1" dirty="0">
                <a:effectLst/>
              </a:rPr>
              <a:t> the language of the Bill of Rights</a:t>
            </a:r>
            <a:r>
              <a:rPr lang="en-GB" dirty="0">
                <a:effectLst/>
              </a:rPr>
              <a:t>.</a:t>
            </a:r>
            <a:endParaRPr lang="en-US" dirty="0"/>
          </a:p>
        </p:txBody>
      </p:sp>
      <p:sp>
        <p:nvSpPr>
          <p:cNvPr id="3" name="Content Placeholder 2"/>
          <p:cNvSpPr>
            <a:spLocks noGrp="1"/>
          </p:cNvSpPr>
          <p:nvPr>
            <p:ph idx="1"/>
          </p:nvPr>
        </p:nvSpPr>
        <p:spPr/>
        <p:txBody>
          <a:bodyPr/>
          <a:lstStyle/>
          <a:p>
            <a:pPr lvl="0" fontAlgn="base"/>
            <a:r>
              <a:rPr lang="en-GB" dirty="0">
                <a:effectLst/>
              </a:rPr>
              <a:t>Find all the collocations containing the words “law” and explain their meaning.</a:t>
            </a:r>
            <a:endParaRPr lang="hr-HR" dirty="0">
              <a:effectLst/>
            </a:endParaRPr>
          </a:p>
          <a:p>
            <a:pPr lvl="0" fontAlgn="base"/>
            <a:r>
              <a:rPr lang="en-GB" dirty="0">
                <a:effectLst/>
              </a:rPr>
              <a:t>Find all the legal doublets in the text.</a:t>
            </a:r>
            <a:endParaRPr lang="hr-HR" dirty="0">
              <a:effectLst/>
            </a:endParaRPr>
          </a:p>
          <a:p>
            <a:pPr lvl="0" fontAlgn="base"/>
            <a:r>
              <a:rPr lang="en-GB" dirty="0">
                <a:effectLst/>
              </a:rPr>
              <a:t>Which modal auxiliaries are used? What is their legal meaning? (Remember what you have learned about modal auxiliaries in legal texts in Unit 1)</a:t>
            </a:r>
            <a:endParaRPr lang="hr-HR" dirty="0">
              <a:effectLst/>
            </a:endParaRPr>
          </a:p>
          <a:p>
            <a:pPr lvl="0" fontAlgn="base"/>
            <a:r>
              <a:rPr lang="en-GB" dirty="0">
                <a:effectLst/>
              </a:rPr>
              <a:t>Find all the references to the Monarch and Parliament.</a:t>
            </a:r>
            <a:endParaRPr lang="hr-HR" dirty="0">
              <a:effectLst/>
            </a:endParaRPr>
          </a:p>
          <a:p>
            <a:pPr lvl="0" fontAlgn="base"/>
            <a:r>
              <a:rPr lang="en-GB" dirty="0">
                <a:effectLst/>
              </a:rPr>
              <a:t>Which expressions are used to denote the abuse of power by the Monarch?</a:t>
            </a:r>
            <a:endParaRPr lang="hr-HR" dirty="0">
              <a:effectLst/>
            </a:endParaRPr>
          </a:p>
          <a:p>
            <a:r>
              <a:rPr lang="en-GB" dirty="0">
                <a:effectLst/>
              </a:rPr>
              <a:t> </a:t>
            </a:r>
            <a:endParaRPr lang="hr-HR" dirty="0">
              <a:effectLst/>
            </a:endParaRPr>
          </a:p>
          <a:p>
            <a:endParaRPr lang="en-US" dirty="0"/>
          </a:p>
        </p:txBody>
      </p:sp>
    </p:spTree>
    <p:extLst>
      <p:ext uri="{BB962C8B-B14F-4D97-AF65-F5344CB8AC3E}">
        <p14:creationId xmlns:p14="http://schemas.microsoft.com/office/powerpoint/2010/main" val="42215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endParaRPr lang="en-US" dirty="0"/>
          </a:p>
        </p:txBody>
      </p:sp>
      <p:sp>
        <p:nvSpPr>
          <p:cNvPr id="3" name="Content Placeholder 2"/>
          <p:cNvSpPr>
            <a:spLocks noGrp="1"/>
          </p:cNvSpPr>
          <p:nvPr>
            <p:ph idx="1"/>
          </p:nvPr>
        </p:nvSpPr>
        <p:spPr/>
        <p:txBody>
          <a:bodyPr/>
          <a:lstStyle/>
          <a:p>
            <a:r>
              <a:rPr lang="hr-HR" dirty="0" err="1" smtClean="0"/>
              <a:t>Which</a:t>
            </a:r>
            <a:r>
              <a:rPr lang="hr-HR" dirty="0" smtClean="0"/>
              <a:t> </a:t>
            </a:r>
            <a:r>
              <a:rPr lang="hr-HR" dirty="0" err="1" smtClean="0"/>
              <a:t>early</a:t>
            </a:r>
            <a:r>
              <a:rPr lang="hr-HR" dirty="0" smtClean="0"/>
              <a:t> </a:t>
            </a:r>
            <a:r>
              <a:rPr lang="hr-HR" dirty="0" err="1" smtClean="0"/>
              <a:t>codifications</a:t>
            </a:r>
            <a:r>
              <a:rPr lang="hr-HR" dirty="0" smtClean="0"/>
              <a:t> do </a:t>
            </a:r>
            <a:r>
              <a:rPr lang="hr-HR" dirty="0" err="1" smtClean="0"/>
              <a:t>you</a:t>
            </a:r>
            <a:r>
              <a:rPr lang="hr-HR" dirty="0" smtClean="0"/>
              <a:t> </a:t>
            </a:r>
            <a:r>
              <a:rPr lang="hr-HR" dirty="0" err="1" smtClean="0"/>
              <a:t>know</a:t>
            </a:r>
            <a:r>
              <a:rPr lang="hr-HR" dirty="0" smtClean="0"/>
              <a:t>?</a:t>
            </a:r>
          </a:p>
          <a:p>
            <a:r>
              <a:rPr lang="hr-HR" dirty="0" err="1" smtClean="0"/>
              <a:t>Which</a:t>
            </a:r>
            <a:r>
              <a:rPr lang="hr-HR" dirty="0" smtClean="0"/>
              <a:t> </a:t>
            </a:r>
            <a:r>
              <a:rPr lang="hr-HR" dirty="0" err="1" smtClean="0"/>
              <a:t>historical</a:t>
            </a:r>
            <a:r>
              <a:rPr lang="hr-HR" dirty="0" smtClean="0"/>
              <a:t> </a:t>
            </a:r>
            <a:r>
              <a:rPr lang="hr-HR" dirty="0" err="1" smtClean="0"/>
              <a:t>periods</a:t>
            </a:r>
            <a:r>
              <a:rPr lang="hr-HR" dirty="0" smtClean="0"/>
              <a:t> do </a:t>
            </a:r>
            <a:r>
              <a:rPr lang="hr-HR" dirty="0" err="1" smtClean="0"/>
              <a:t>they</a:t>
            </a:r>
            <a:r>
              <a:rPr lang="hr-HR" dirty="0" smtClean="0"/>
              <a:t> </a:t>
            </a:r>
            <a:r>
              <a:rPr lang="hr-HR" dirty="0" err="1" smtClean="0"/>
              <a:t>belong</a:t>
            </a:r>
            <a:r>
              <a:rPr lang="hr-HR" dirty="0" smtClean="0"/>
              <a:t> to?</a:t>
            </a:r>
            <a:endParaRPr lang="en-US" dirty="0"/>
          </a:p>
        </p:txBody>
      </p:sp>
    </p:spTree>
    <p:extLst>
      <p:ext uri="{BB962C8B-B14F-4D97-AF65-F5344CB8AC3E}">
        <p14:creationId xmlns:p14="http://schemas.microsoft.com/office/powerpoint/2010/main" val="53629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effectLst/>
              </a:rPr>
              <a:t>VII Match the words with their definitions or equivalents:</a:t>
            </a:r>
            <a:r>
              <a:rPr lang="hr-HR" dirty="0">
                <a:effectLst/>
              </a:rPr>
              <a:t/>
            </a:r>
            <a:br>
              <a:rPr lang="hr-HR" dirty="0">
                <a:effectLst/>
              </a:rPr>
            </a:br>
            <a:endParaRPr lang="en-US" dirty="0"/>
          </a:p>
        </p:txBody>
      </p:sp>
      <p:graphicFrame>
        <p:nvGraphicFramePr>
          <p:cNvPr id="4" name="Content Placeholder 3"/>
          <p:cNvGraphicFramePr>
            <a:graphicFrameLocks noGrp="1"/>
          </p:cNvGraphicFramePr>
          <p:nvPr>
            <p:ph idx="1"/>
          </p:nvPr>
        </p:nvGraphicFramePr>
        <p:xfrm>
          <a:off x="2587598" y="2095500"/>
          <a:ext cx="7007278" cy="3695701"/>
        </p:xfrm>
        <a:graphic>
          <a:graphicData uri="http://schemas.openxmlformats.org/drawingml/2006/table">
            <a:tbl>
              <a:tblPr firstRow="1" firstCol="1" bandRow="1">
                <a:tableStyleId>{5C22544A-7EE6-4342-B048-85BDC9FD1C3A}</a:tableStyleId>
              </a:tblPr>
              <a:tblGrid>
                <a:gridCol w="3503639"/>
                <a:gridCol w="3503639"/>
              </a:tblGrid>
              <a:tr h="222703">
                <a:tc>
                  <a:txBody>
                    <a:bodyPr/>
                    <a:lstStyle/>
                    <a:p>
                      <a:pPr algn="just">
                        <a:lnSpc>
                          <a:spcPct val="107000"/>
                        </a:lnSpc>
                        <a:spcAft>
                          <a:spcPts val="0"/>
                        </a:spcAft>
                      </a:pPr>
                      <a:r>
                        <a:rPr lang="en-GB" sz="800">
                          <a:effectLst/>
                        </a:rPr>
                        <a:t>1.aforesaid</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Relating to or concerning</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2.bail</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A special right</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3.commitment</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The act of taking away a property or right as a punishment</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4.consent</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An order for sending someone to prison</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5.dispense with</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To stop something happening for a period of time</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6.execute</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To charge a person with treason before Parliament</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7.forfeiture</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Agreement or permission </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8.freeholder</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Payment made to a court to release an arrested person</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9. grant (v.)</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To demand payment of a tax or an extra payment and to collect it</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355156">
                <a:tc>
                  <a:txBody>
                    <a:bodyPr/>
                    <a:lstStyle/>
                    <a:p>
                      <a:pPr algn="just">
                        <a:lnSpc>
                          <a:spcPct val="107000"/>
                        </a:lnSpc>
                        <a:spcAft>
                          <a:spcPts val="0"/>
                        </a:spcAft>
                      </a:pPr>
                      <a:r>
                        <a:rPr lang="en-GB" sz="800">
                          <a:effectLst/>
                        </a:rPr>
                        <a:t>10.grievance</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Someone who has the absolute right to hold land or property for an unlimited time without paying rent</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11.impanel</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Not to  use something</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12.impeach (hist.)</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To choose and swear in jurors</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13.levy</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To agree or allow</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14.prerogative</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A complaint</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15.pursuant to</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a:effectLst/>
                        </a:rPr>
                        <a:t>Said earlier</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r h="222703">
                <a:tc>
                  <a:txBody>
                    <a:bodyPr/>
                    <a:lstStyle/>
                    <a:p>
                      <a:pPr algn="just">
                        <a:lnSpc>
                          <a:spcPct val="107000"/>
                        </a:lnSpc>
                        <a:spcAft>
                          <a:spcPts val="0"/>
                        </a:spcAft>
                      </a:pPr>
                      <a:r>
                        <a:rPr lang="en-GB" sz="800">
                          <a:effectLst/>
                        </a:rPr>
                        <a:t>16.suspend</a:t>
                      </a:r>
                      <a:endParaRPr lang="hr-HR" sz="70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c>
                  <a:txBody>
                    <a:bodyPr/>
                    <a:lstStyle/>
                    <a:p>
                      <a:pPr marL="342900" lvl="0" indent="-342900" algn="just">
                        <a:lnSpc>
                          <a:spcPct val="107000"/>
                        </a:lnSpc>
                        <a:spcAft>
                          <a:spcPts val="0"/>
                        </a:spcAft>
                        <a:buFont typeface="+mj-lt"/>
                        <a:buAutoNum type="alphaLcPeriod"/>
                      </a:pPr>
                      <a:r>
                        <a:rPr lang="en-GB" sz="800" dirty="0">
                          <a:effectLst/>
                        </a:rPr>
                        <a:t>To carry out</a:t>
                      </a:r>
                      <a:endParaRPr lang="hr-H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5125" marR="45125" marT="45125" marB="45125"/>
                </a:tc>
              </a:tr>
            </a:tbl>
          </a:graphicData>
        </a:graphic>
      </p:graphicFrame>
    </p:spTree>
    <p:extLst>
      <p:ext uri="{BB962C8B-B14F-4D97-AF65-F5344CB8AC3E}">
        <p14:creationId xmlns:p14="http://schemas.microsoft.com/office/powerpoint/2010/main" val="3517734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effectLst/>
              </a:rPr>
              <a:t/>
            </a:r>
            <a:br>
              <a:rPr lang="hr-HR" dirty="0" smtClean="0">
                <a:effectLst/>
              </a:rPr>
            </a:br>
            <a:r>
              <a:rPr lang="hr-HR" dirty="0">
                <a:effectLst/>
              </a:rPr>
              <a:t/>
            </a:r>
            <a:br>
              <a:rPr lang="hr-HR" dirty="0">
                <a:effectLst/>
              </a:rPr>
            </a:br>
            <a:r>
              <a:rPr lang="en-GB" dirty="0" smtClean="0">
                <a:effectLst/>
              </a:rPr>
              <a:t>Customary </a:t>
            </a:r>
            <a:r>
              <a:rPr lang="en-GB" dirty="0">
                <a:effectLst/>
              </a:rPr>
              <a:t>law and the first codifications</a:t>
            </a:r>
            <a:r>
              <a:rPr lang="hr-HR" dirty="0">
                <a:effectLst/>
              </a:rPr>
              <a:t/>
            </a:r>
            <a:br>
              <a:rPr lang="hr-HR" dirty="0">
                <a:effectLst/>
              </a:rPr>
            </a:br>
            <a:r>
              <a:rPr lang="en-GB" dirty="0">
                <a:effectLst/>
              </a:rPr>
              <a:t> </a:t>
            </a:r>
            <a:r>
              <a:rPr lang="hr-HR" dirty="0">
                <a:effectLst/>
              </a:rPr>
              <a:t/>
            </a:r>
            <a:br>
              <a:rPr lang="hr-HR" dirty="0">
                <a:effectLst/>
              </a:rPr>
            </a:br>
            <a:endParaRPr lang="en-US" dirty="0"/>
          </a:p>
        </p:txBody>
      </p:sp>
      <p:sp>
        <p:nvSpPr>
          <p:cNvPr id="3" name="Content Placeholder 2"/>
          <p:cNvSpPr>
            <a:spLocks noGrp="1"/>
          </p:cNvSpPr>
          <p:nvPr>
            <p:ph idx="1"/>
          </p:nvPr>
        </p:nvSpPr>
        <p:spPr/>
        <p:txBody>
          <a:bodyPr/>
          <a:lstStyle/>
          <a:p>
            <a:r>
              <a:rPr lang="en-GB" sz="2800" dirty="0">
                <a:effectLst/>
              </a:rPr>
              <a:t>Before the advent of writing, laws existed only in the form of </a:t>
            </a:r>
            <a:r>
              <a:rPr lang="en-GB" sz="2800" b="1" dirty="0">
                <a:effectLst/>
              </a:rPr>
              <a:t>customs.</a:t>
            </a:r>
            <a:r>
              <a:rPr lang="en-GB" sz="2800" dirty="0">
                <a:effectLst/>
              </a:rPr>
              <a:t> </a:t>
            </a:r>
            <a:endParaRPr lang="hr-HR" sz="2800" dirty="0" smtClean="0">
              <a:effectLst/>
            </a:endParaRPr>
          </a:p>
          <a:p>
            <a:r>
              <a:rPr lang="en-GB" sz="2800" dirty="0" smtClean="0">
                <a:effectLst/>
              </a:rPr>
              <a:t>The </a:t>
            </a:r>
            <a:r>
              <a:rPr lang="en-GB" sz="2800" dirty="0">
                <a:effectLst/>
              </a:rPr>
              <a:t>absence of written law makes it difficult for the rules to provide lasting or extensive application.</a:t>
            </a:r>
            <a:endParaRPr lang="hr-HR" sz="2800" dirty="0">
              <a:effectLst/>
            </a:endParaRPr>
          </a:p>
          <a:p>
            <a:endParaRPr lang="en-US" dirty="0"/>
          </a:p>
        </p:txBody>
      </p:sp>
    </p:spTree>
    <p:extLst>
      <p:ext uri="{BB962C8B-B14F-4D97-AF65-F5344CB8AC3E}">
        <p14:creationId xmlns:p14="http://schemas.microsoft.com/office/powerpoint/2010/main" val="2396932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Code</a:t>
            </a:r>
            <a:r>
              <a:rPr lang="hr-HR" dirty="0" smtClean="0"/>
              <a:t> </a:t>
            </a:r>
            <a:r>
              <a:rPr lang="hr-HR" dirty="0" err="1" smtClean="0"/>
              <a:t>of</a:t>
            </a:r>
            <a:r>
              <a:rPr lang="hr-HR" dirty="0" smtClean="0"/>
              <a:t> </a:t>
            </a:r>
            <a:r>
              <a:rPr lang="hr-HR" dirty="0" err="1" smtClean="0"/>
              <a:t>hammurabi</a:t>
            </a:r>
            <a:r>
              <a:rPr lang="en-GB" dirty="0">
                <a:effectLst/>
              </a:rPr>
              <a:t> </a:t>
            </a:r>
            <a:r>
              <a:rPr lang="hr-HR" dirty="0" smtClean="0">
                <a:effectLst/>
              </a:rPr>
              <a:t>(</a:t>
            </a:r>
            <a:r>
              <a:rPr lang="en-GB" dirty="0" smtClean="0">
                <a:effectLst/>
              </a:rPr>
              <a:t>1760 BC</a:t>
            </a:r>
            <a:r>
              <a:rPr lang="hr-HR" dirty="0" smtClean="0">
                <a:effectLst/>
              </a:rPr>
              <a:t>)</a:t>
            </a:r>
            <a:r>
              <a:rPr lang="en-GB" dirty="0" smtClean="0">
                <a:effectLst/>
              </a:rPr>
              <a:t> </a:t>
            </a:r>
            <a:endParaRPr lang="en-US" dirty="0"/>
          </a:p>
        </p:txBody>
      </p:sp>
      <p:sp>
        <p:nvSpPr>
          <p:cNvPr id="3" name="Content Placeholder 2"/>
          <p:cNvSpPr>
            <a:spLocks noGrp="1"/>
          </p:cNvSpPr>
          <p:nvPr>
            <p:ph idx="1"/>
          </p:nvPr>
        </p:nvSpPr>
        <p:spPr/>
        <p:txBody>
          <a:bodyPr>
            <a:normAutofit lnSpcReduction="10000"/>
          </a:bodyPr>
          <a:lstStyle/>
          <a:p>
            <a:r>
              <a:rPr lang="en-GB" dirty="0">
                <a:effectLst/>
              </a:rPr>
              <a:t>Among the first written </a:t>
            </a:r>
            <a:r>
              <a:rPr lang="en-GB" b="1" dirty="0">
                <a:effectLst/>
              </a:rPr>
              <a:t>codes</a:t>
            </a:r>
            <a:r>
              <a:rPr lang="en-GB" dirty="0">
                <a:effectLst/>
              </a:rPr>
              <a:t> </a:t>
            </a:r>
            <a:r>
              <a:rPr lang="hr-HR" dirty="0">
                <a:effectLst/>
              </a:rPr>
              <a:t>-</a:t>
            </a:r>
            <a:r>
              <a:rPr lang="en-GB" dirty="0" smtClean="0">
                <a:effectLst/>
              </a:rPr>
              <a:t> </a:t>
            </a:r>
            <a:r>
              <a:rPr lang="en-GB" dirty="0">
                <a:effectLst/>
              </a:rPr>
              <a:t>that of Hammurabi, </a:t>
            </a:r>
            <a:r>
              <a:rPr lang="en-GB" dirty="0" smtClean="0">
                <a:effectLst/>
              </a:rPr>
              <a:t>king </a:t>
            </a:r>
            <a:r>
              <a:rPr lang="en-GB" dirty="0">
                <a:effectLst/>
              </a:rPr>
              <a:t>of the Babylonian </a:t>
            </a:r>
            <a:r>
              <a:rPr lang="en-GB" dirty="0" smtClean="0">
                <a:effectLst/>
              </a:rPr>
              <a:t>Empire</a:t>
            </a:r>
            <a:endParaRPr lang="hr-HR" dirty="0" smtClean="0">
              <a:effectLst/>
            </a:endParaRPr>
          </a:p>
          <a:p>
            <a:r>
              <a:rPr lang="hr-HR" dirty="0">
                <a:effectLst/>
              </a:rPr>
              <a:t>O</a:t>
            </a:r>
            <a:r>
              <a:rPr lang="en-GB" dirty="0" smtClean="0">
                <a:effectLst/>
              </a:rPr>
              <a:t>ne </a:t>
            </a:r>
            <a:r>
              <a:rPr lang="en-GB" dirty="0">
                <a:effectLst/>
              </a:rPr>
              <a:t>of the earliest examples of a ruler proclaiming laws to his people so that they can know their rights and duties. </a:t>
            </a:r>
            <a:endParaRPr lang="hr-HR" dirty="0" smtClean="0">
              <a:effectLst/>
            </a:endParaRPr>
          </a:p>
          <a:p>
            <a:r>
              <a:rPr lang="en-GB" dirty="0" smtClean="0">
                <a:effectLst/>
              </a:rPr>
              <a:t>Engraved </a:t>
            </a:r>
            <a:r>
              <a:rPr lang="en-GB" dirty="0">
                <a:effectLst/>
              </a:rPr>
              <a:t>on a black stone slab (</a:t>
            </a:r>
            <a:r>
              <a:rPr lang="en-GB" dirty="0" smtClean="0">
                <a:effectLst/>
              </a:rPr>
              <a:t>t</a:t>
            </a:r>
            <a:r>
              <a:rPr lang="hr-HR" dirty="0" err="1" smtClean="0">
                <a:effectLst/>
              </a:rPr>
              <a:t>oday</a:t>
            </a:r>
            <a:r>
              <a:rPr lang="en-GB" dirty="0" smtClean="0">
                <a:effectLst/>
              </a:rPr>
              <a:t> </a:t>
            </a:r>
            <a:r>
              <a:rPr lang="en-GB" dirty="0">
                <a:effectLst/>
              </a:rPr>
              <a:t>in the Louvre </a:t>
            </a:r>
            <a:r>
              <a:rPr lang="hr-HR" dirty="0" smtClean="0">
                <a:effectLst/>
              </a:rPr>
              <a:t>, </a:t>
            </a:r>
            <a:r>
              <a:rPr lang="en-GB" dirty="0" smtClean="0">
                <a:effectLst/>
              </a:rPr>
              <a:t>Paris</a:t>
            </a:r>
            <a:r>
              <a:rPr lang="en-GB" dirty="0">
                <a:effectLst/>
              </a:rPr>
              <a:t>), </a:t>
            </a:r>
            <a:r>
              <a:rPr lang="hr-HR" dirty="0" err="1" smtClean="0">
                <a:effectLst/>
              </a:rPr>
              <a:t>it</a:t>
            </a:r>
            <a:r>
              <a:rPr lang="en-GB" dirty="0" smtClean="0">
                <a:effectLst/>
              </a:rPr>
              <a:t> </a:t>
            </a:r>
            <a:r>
              <a:rPr lang="en-GB" dirty="0">
                <a:effectLst/>
              </a:rPr>
              <a:t>contains </a:t>
            </a:r>
            <a:r>
              <a:rPr lang="hr-HR" dirty="0" smtClean="0">
                <a:effectLst/>
              </a:rPr>
              <a:t>cc. </a:t>
            </a:r>
            <a:r>
              <a:rPr lang="en-GB" dirty="0" smtClean="0">
                <a:effectLst/>
              </a:rPr>
              <a:t>300 </a:t>
            </a:r>
            <a:r>
              <a:rPr lang="en-GB" dirty="0">
                <a:effectLst/>
              </a:rPr>
              <a:t>sections with rules relating </a:t>
            </a:r>
            <a:r>
              <a:rPr lang="hr-HR" dirty="0" err="1" smtClean="0">
                <a:effectLst/>
              </a:rPr>
              <a:t>e.g</a:t>
            </a:r>
            <a:r>
              <a:rPr lang="hr-HR" dirty="0" smtClean="0">
                <a:effectLst/>
              </a:rPr>
              <a:t>. </a:t>
            </a:r>
            <a:r>
              <a:rPr lang="en-GB" b="1" dirty="0" smtClean="0">
                <a:effectLst/>
              </a:rPr>
              <a:t>punishment</a:t>
            </a:r>
            <a:r>
              <a:rPr lang="en-GB" dirty="0" smtClean="0">
                <a:effectLst/>
              </a:rPr>
              <a:t> </a:t>
            </a:r>
            <a:r>
              <a:rPr lang="en-GB" dirty="0">
                <a:effectLst/>
              </a:rPr>
              <a:t>that should be </a:t>
            </a:r>
            <a:r>
              <a:rPr lang="en-GB" b="1" dirty="0">
                <a:effectLst/>
              </a:rPr>
              <a:t>inflicted </a:t>
            </a:r>
            <a:r>
              <a:rPr lang="en-GB" dirty="0">
                <a:effectLst/>
              </a:rPr>
              <a:t>on a </a:t>
            </a:r>
            <a:r>
              <a:rPr lang="en-GB" b="1" dirty="0">
                <a:effectLst/>
              </a:rPr>
              <a:t>false witness</a:t>
            </a:r>
            <a:r>
              <a:rPr lang="en-GB" dirty="0">
                <a:effectLst/>
              </a:rPr>
              <a:t> (death) </a:t>
            </a:r>
            <a:r>
              <a:rPr lang="hr-HR" dirty="0" smtClean="0">
                <a:effectLst/>
              </a:rPr>
              <a:t>, </a:t>
            </a:r>
            <a:r>
              <a:rPr lang="en-GB" dirty="0" smtClean="0">
                <a:effectLst/>
              </a:rPr>
              <a:t>the </a:t>
            </a:r>
            <a:r>
              <a:rPr lang="en-GB" dirty="0">
                <a:effectLst/>
              </a:rPr>
              <a:t>one meted out to a builder whose house collapses killing the owner (death). </a:t>
            </a:r>
            <a:endParaRPr lang="hr-HR" dirty="0" smtClean="0">
              <a:effectLst/>
            </a:endParaRPr>
          </a:p>
          <a:p>
            <a:r>
              <a:rPr lang="en-GB" dirty="0" smtClean="0">
                <a:effectLst/>
              </a:rPr>
              <a:t>The </a:t>
            </a:r>
            <a:r>
              <a:rPr lang="en-GB" dirty="0">
                <a:effectLst/>
              </a:rPr>
              <a:t>code </a:t>
            </a:r>
            <a:r>
              <a:rPr lang="hr-HR" dirty="0">
                <a:effectLst/>
              </a:rPr>
              <a:t>-</a:t>
            </a:r>
            <a:r>
              <a:rPr lang="en-GB" dirty="0" smtClean="0">
                <a:effectLst/>
              </a:rPr>
              <a:t> </a:t>
            </a:r>
            <a:r>
              <a:rPr lang="en-GB" dirty="0">
                <a:effectLst/>
              </a:rPr>
              <a:t>almost entirely devoid of </a:t>
            </a:r>
            <a:r>
              <a:rPr lang="en-GB" b="1" dirty="0" smtClean="0">
                <a:effectLst/>
              </a:rPr>
              <a:t>defences</a:t>
            </a:r>
            <a:r>
              <a:rPr lang="en-GB" dirty="0" smtClean="0">
                <a:effectLst/>
              </a:rPr>
              <a:t>, </a:t>
            </a:r>
            <a:r>
              <a:rPr lang="en-GB" dirty="0">
                <a:effectLst/>
              </a:rPr>
              <a:t>a very early example of </a:t>
            </a:r>
            <a:r>
              <a:rPr lang="en-GB" b="1" dirty="0">
                <a:effectLst/>
              </a:rPr>
              <a:t>strict liability</a:t>
            </a:r>
            <a:r>
              <a:rPr lang="en-GB" dirty="0">
                <a:effectLst/>
              </a:rPr>
              <a:t>.</a:t>
            </a:r>
            <a:endParaRPr lang="hr-HR" dirty="0">
              <a:effectLst/>
            </a:endParaRPr>
          </a:p>
          <a:p>
            <a:endParaRPr lang="en-US" dirty="0"/>
          </a:p>
        </p:txBody>
      </p:sp>
    </p:spTree>
    <p:extLst>
      <p:ext uri="{BB962C8B-B14F-4D97-AF65-F5344CB8AC3E}">
        <p14:creationId xmlns:p14="http://schemas.microsoft.com/office/powerpoint/2010/main" val="2788682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Solon’s</a:t>
            </a:r>
            <a:r>
              <a:rPr lang="hr-HR" dirty="0" smtClean="0"/>
              <a:t> </a:t>
            </a:r>
            <a:r>
              <a:rPr lang="hr-HR" dirty="0" err="1" smtClean="0"/>
              <a:t>laws</a:t>
            </a:r>
            <a:r>
              <a:rPr lang="hr-HR" dirty="0" smtClean="0"/>
              <a:t> </a:t>
            </a:r>
            <a:r>
              <a:rPr lang="hr-HR" sz="3600" dirty="0">
                <a:effectLst/>
              </a:rPr>
              <a:t>(</a:t>
            </a:r>
            <a:r>
              <a:rPr lang="en-GB" sz="3600" dirty="0">
                <a:effectLst/>
              </a:rPr>
              <a:t>6th century BC</a:t>
            </a:r>
            <a:r>
              <a:rPr lang="hr-HR" sz="3600" dirty="0">
                <a:effectLst/>
              </a:rPr>
              <a:t>)</a:t>
            </a:r>
            <a:br>
              <a:rPr lang="hr-HR" sz="3600" dirty="0">
                <a:effectLst/>
              </a:rPr>
            </a:br>
            <a:endParaRPr lang="en-US" dirty="0"/>
          </a:p>
        </p:txBody>
      </p:sp>
      <p:sp>
        <p:nvSpPr>
          <p:cNvPr id="3" name="Content Placeholder 2"/>
          <p:cNvSpPr>
            <a:spLocks noGrp="1"/>
          </p:cNvSpPr>
          <p:nvPr>
            <p:ph idx="1"/>
          </p:nvPr>
        </p:nvSpPr>
        <p:spPr/>
        <p:txBody>
          <a:bodyPr/>
          <a:lstStyle/>
          <a:p>
            <a:r>
              <a:rPr lang="en-GB" sz="2800" dirty="0">
                <a:effectLst/>
              </a:rPr>
              <a:t>An outstanding example of early </a:t>
            </a:r>
            <a:r>
              <a:rPr lang="en-GB" sz="2800" b="1" dirty="0">
                <a:effectLst/>
              </a:rPr>
              <a:t>law-making</a:t>
            </a:r>
            <a:r>
              <a:rPr lang="en-GB" sz="2800" dirty="0">
                <a:effectLst/>
              </a:rPr>
              <a:t> </a:t>
            </a:r>
            <a:r>
              <a:rPr lang="hr-HR" sz="2800" dirty="0">
                <a:effectLst/>
              </a:rPr>
              <a:t>-</a:t>
            </a:r>
            <a:r>
              <a:rPr lang="en-GB" sz="2800" dirty="0" smtClean="0">
                <a:effectLst/>
              </a:rPr>
              <a:t> </a:t>
            </a:r>
            <a:r>
              <a:rPr lang="en-GB" sz="2800" dirty="0">
                <a:effectLst/>
              </a:rPr>
              <a:t>the</a:t>
            </a:r>
            <a:r>
              <a:rPr lang="en-GB" sz="2800" b="1" dirty="0">
                <a:effectLst/>
              </a:rPr>
              <a:t> </a:t>
            </a:r>
            <a:r>
              <a:rPr lang="en-GB" sz="2800" dirty="0">
                <a:effectLst/>
              </a:rPr>
              <a:t>laws of the Athenian statesman Solon </a:t>
            </a:r>
            <a:r>
              <a:rPr lang="hr-HR" sz="2800" dirty="0">
                <a:effectLst/>
              </a:rPr>
              <a:t>(</a:t>
            </a:r>
            <a:r>
              <a:rPr lang="en-GB" sz="2800" dirty="0" smtClean="0">
                <a:effectLst/>
              </a:rPr>
              <a:t>6th </a:t>
            </a:r>
            <a:r>
              <a:rPr lang="en-GB" sz="2800" dirty="0">
                <a:effectLst/>
              </a:rPr>
              <a:t>century </a:t>
            </a:r>
            <a:r>
              <a:rPr lang="en-GB" sz="2800" dirty="0" smtClean="0">
                <a:effectLst/>
              </a:rPr>
              <a:t>BC</a:t>
            </a:r>
            <a:r>
              <a:rPr lang="hr-HR" sz="2800" dirty="0" smtClean="0">
                <a:effectLst/>
              </a:rPr>
              <a:t>)</a:t>
            </a:r>
          </a:p>
          <a:p>
            <a:r>
              <a:rPr lang="en-GB" sz="2800" dirty="0" smtClean="0">
                <a:effectLst/>
              </a:rPr>
              <a:t>Regarded </a:t>
            </a:r>
            <a:r>
              <a:rPr lang="en-GB" sz="2800" dirty="0">
                <a:effectLst/>
              </a:rPr>
              <a:t>by the ancient Greeks as one of the Seven Wise Men, he was granted the authority to </a:t>
            </a:r>
            <a:r>
              <a:rPr lang="en-GB" sz="2800" b="1" dirty="0">
                <a:effectLst/>
              </a:rPr>
              <a:t>legislate</a:t>
            </a:r>
            <a:r>
              <a:rPr lang="en-GB" sz="2800" dirty="0">
                <a:effectLst/>
              </a:rPr>
              <a:t> in order to assist Athens in overcoming its social and economic crisis. </a:t>
            </a:r>
            <a:endParaRPr lang="hr-HR" sz="2800" dirty="0">
              <a:effectLst/>
            </a:endParaRPr>
          </a:p>
          <a:p>
            <a:endParaRPr lang="en-US" dirty="0"/>
          </a:p>
        </p:txBody>
      </p:sp>
    </p:spTree>
    <p:extLst>
      <p:ext uri="{BB962C8B-B14F-4D97-AF65-F5344CB8AC3E}">
        <p14:creationId xmlns:p14="http://schemas.microsoft.com/office/powerpoint/2010/main" val="2716893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effectLst/>
              </a:rPr>
              <a:t/>
            </a:r>
            <a:br>
              <a:rPr lang="hr-HR" dirty="0" smtClean="0">
                <a:effectLst/>
              </a:rPr>
            </a:br>
            <a:r>
              <a:rPr lang="en-GB" dirty="0" smtClean="0">
                <a:effectLst/>
              </a:rPr>
              <a:t>Roman </a:t>
            </a:r>
            <a:r>
              <a:rPr lang="en-GB" dirty="0">
                <a:effectLst/>
              </a:rPr>
              <a:t>law</a:t>
            </a:r>
            <a:r>
              <a:rPr lang="hr-HR" dirty="0">
                <a:effectLst/>
              </a:rPr>
              <a:t/>
            </a:r>
            <a:br>
              <a:rPr lang="hr-HR" dirty="0">
                <a:effectLst/>
              </a:rPr>
            </a:br>
            <a:r>
              <a:rPr lang="en-GB" dirty="0">
                <a:effectLst/>
              </a:rPr>
              <a:t> </a:t>
            </a:r>
            <a:r>
              <a:rPr lang="hr-HR" dirty="0">
                <a:effectLst/>
              </a:rPr>
              <a:t/>
            </a:r>
            <a:br>
              <a:rPr lang="hr-HR" dirty="0">
                <a:effectLst/>
              </a:rPr>
            </a:br>
            <a:r>
              <a:rPr lang="en-GB" dirty="0">
                <a:effectLst/>
              </a:rPr>
              <a:t>The Law of the Twelve Tables</a:t>
            </a:r>
            <a:r>
              <a:rPr lang="hr-HR" dirty="0">
                <a:effectLst/>
              </a:rPr>
              <a:t/>
            </a:r>
            <a:br>
              <a:rPr lang="hr-HR" dirty="0">
                <a:effectLst/>
              </a:rPr>
            </a:br>
            <a:endParaRPr lang="en-US" dirty="0"/>
          </a:p>
        </p:txBody>
      </p:sp>
      <p:sp>
        <p:nvSpPr>
          <p:cNvPr id="3" name="Content Placeholder 2"/>
          <p:cNvSpPr>
            <a:spLocks noGrp="1"/>
          </p:cNvSpPr>
          <p:nvPr>
            <p:ph idx="1"/>
          </p:nvPr>
        </p:nvSpPr>
        <p:spPr/>
        <p:txBody>
          <a:bodyPr/>
          <a:lstStyle/>
          <a:p>
            <a:r>
              <a:rPr lang="hr-HR" sz="2400" dirty="0">
                <a:effectLst/>
              </a:rPr>
              <a:t>E</a:t>
            </a:r>
            <a:r>
              <a:rPr lang="en-GB" sz="2400" dirty="0" err="1" smtClean="0">
                <a:effectLst/>
              </a:rPr>
              <a:t>arly</a:t>
            </a:r>
            <a:r>
              <a:rPr lang="en-GB" sz="2400" dirty="0" smtClean="0">
                <a:effectLst/>
              </a:rPr>
              <a:t> </a:t>
            </a:r>
            <a:r>
              <a:rPr lang="en-GB" sz="2400" dirty="0">
                <a:effectLst/>
              </a:rPr>
              <a:t>classical Roman law </a:t>
            </a:r>
            <a:r>
              <a:rPr lang="hr-HR" sz="2400" dirty="0" smtClean="0">
                <a:effectLst/>
              </a:rPr>
              <a:t>- </a:t>
            </a:r>
            <a:r>
              <a:rPr lang="en-GB" sz="2400" b="1" dirty="0" smtClean="0">
                <a:effectLst/>
              </a:rPr>
              <a:t>customary</a:t>
            </a:r>
            <a:r>
              <a:rPr lang="en-GB" sz="2400" dirty="0">
                <a:effectLst/>
              </a:rPr>
              <a:t>. </a:t>
            </a:r>
            <a:endParaRPr lang="hr-HR" sz="2400" dirty="0" smtClean="0">
              <a:effectLst/>
            </a:endParaRPr>
          </a:p>
          <a:p>
            <a:r>
              <a:rPr lang="en-GB" sz="2400" dirty="0" smtClean="0">
                <a:effectLst/>
              </a:rPr>
              <a:t>One </a:t>
            </a:r>
            <a:r>
              <a:rPr lang="en-GB" sz="2400" dirty="0">
                <a:effectLst/>
              </a:rPr>
              <a:t>of the earliest known codes of laws, the </a:t>
            </a:r>
            <a:r>
              <a:rPr lang="en-GB" sz="2400" i="1" dirty="0">
                <a:effectLst/>
              </a:rPr>
              <a:t>Law of the Twelve Tables (Lex </a:t>
            </a:r>
            <a:r>
              <a:rPr lang="en-GB" sz="2400" i="1" dirty="0" err="1">
                <a:effectLst/>
              </a:rPr>
              <a:t>Duodecim</a:t>
            </a:r>
            <a:r>
              <a:rPr lang="en-GB" sz="2400" i="1" dirty="0">
                <a:effectLst/>
              </a:rPr>
              <a:t> </a:t>
            </a:r>
            <a:r>
              <a:rPr lang="en-GB" sz="2400" i="1" dirty="0" err="1">
                <a:effectLst/>
              </a:rPr>
              <a:t>Tabularum</a:t>
            </a:r>
            <a:r>
              <a:rPr lang="en-GB" sz="2400" i="1" dirty="0">
                <a:effectLst/>
              </a:rPr>
              <a:t>, </a:t>
            </a:r>
            <a:r>
              <a:rPr lang="en-GB" sz="2400" dirty="0">
                <a:effectLst/>
              </a:rPr>
              <a:t>c. 450 BC) consisted mainly of Roman custom with certain borrowings from Greek law. </a:t>
            </a:r>
            <a:endParaRPr lang="hr-HR" sz="2400" dirty="0" smtClean="0">
              <a:effectLst/>
            </a:endParaRPr>
          </a:p>
          <a:p>
            <a:r>
              <a:rPr lang="hr-HR" sz="2400" dirty="0">
                <a:effectLst/>
              </a:rPr>
              <a:t>A</a:t>
            </a:r>
            <a:r>
              <a:rPr lang="en-GB" sz="2400" dirty="0" smtClean="0">
                <a:effectLst/>
              </a:rPr>
              <a:t> </a:t>
            </a:r>
            <a:r>
              <a:rPr lang="en-GB" sz="2400" dirty="0">
                <a:effectLst/>
              </a:rPr>
              <a:t>collection of basic rules, rather than a comprehensive piece of </a:t>
            </a:r>
            <a:r>
              <a:rPr lang="en-GB" sz="2400" b="1" dirty="0">
                <a:effectLst/>
              </a:rPr>
              <a:t>legislation</a:t>
            </a:r>
            <a:r>
              <a:rPr lang="en-GB" sz="2400" dirty="0">
                <a:effectLst/>
              </a:rPr>
              <a:t>, yet it came to be regarded as the starting point of Roman legal history. </a:t>
            </a:r>
            <a:endParaRPr lang="hr-HR" sz="2400" dirty="0">
              <a:effectLst/>
            </a:endParaRPr>
          </a:p>
          <a:p>
            <a:endParaRPr lang="en-US" dirty="0"/>
          </a:p>
        </p:txBody>
      </p:sp>
    </p:spTree>
    <p:extLst>
      <p:ext uri="{BB962C8B-B14F-4D97-AF65-F5344CB8AC3E}">
        <p14:creationId xmlns:p14="http://schemas.microsoft.com/office/powerpoint/2010/main" val="2179881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rPr>
              <a:t>Classical jurists</a:t>
            </a:r>
            <a:r>
              <a:rPr lang="hr-HR" dirty="0">
                <a:effectLst/>
              </a:rPr>
              <a:t/>
            </a:r>
            <a:br>
              <a:rPr lang="hr-HR" dirty="0">
                <a:effectLst/>
              </a:rPr>
            </a:br>
            <a:endParaRPr lang="en-US" dirty="0"/>
          </a:p>
        </p:txBody>
      </p:sp>
      <p:sp>
        <p:nvSpPr>
          <p:cNvPr id="3" name="Content Placeholder 2"/>
          <p:cNvSpPr>
            <a:spLocks noGrp="1"/>
          </p:cNvSpPr>
          <p:nvPr>
            <p:ph idx="1"/>
          </p:nvPr>
        </p:nvSpPr>
        <p:spPr/>
        <p:txBody>
          <a:bodyPr>
            <a:normAutofit/>
          </a:bodyPr>
          <a:lstStyle/>
          <a:p>
            <a:r>
              <a:rPr lang="en-GB" sz="2800" dirty="0">
                <a:effectLst/>
              </a:rPr>
              <a:t>During the period of the so-called classical </a:t>
            </a:r>
            <a:r>
              <a:rPr lang="en-GB" sz="2800" b="1" dirty="0">
                <a:effectLst/>
              </a:rPr>
              <a:t>jurists</a:t>
            </a:r>
            <a:r>
              <a:rPr lang="en-GB" sz="2800" dirty="0">
                <a:effectLst/>
              </a:rPr>
              <a:t> (Gaius, Ulpian, and others), between the 1st century BC and the middle of the 3rd century AD, Roman law achieved considerable sophistication</a:t>
            </a:r>
            <a:r>
              <a:rPr lang="en-GB" sz="2800" dirty="0" smtClean="0">
                <a:effectLst/>
              </a:rPr>
              <a:t>.</a:t>
            </a:r>
            <a:endParaRPr lang="hr-HR" sz="2800" dirty="0" smtClean="0">
              <a:effectLst/>
            </a:endParaRPr>
          </a:p>
          <a:p>
            <a:r>
              <a:rPr lang="en-GB" sz="2800" dirty="0" smtClean="0">
                <a:effectLst/>
              </a:rPr>
              <a:t> </a:t>
            </a:r>
            <a:r>
              <a:rPr lang="hr-HR" sz="2800" dirty="0">
                <a:effectLst/>
              </a:rPr>
              <a:t>W</a:t>
            </a:r>
            <a:r>
              <a:rPr lang="en-GB" sz="2800" dirty="0" err="1" smtClean="0">
                <a:effectLst/>
              </a:rPr>
              <a:t>ritings</a:t>
            </a:r>
            <a:r>
              <a:rPr lang="en-GB" sz="2800" dirty="0" smtClean="0">
                <a:effectLst/>
              </a:rPr>
              <a:t> </a:t>
            </a:r>
            <a:r>
              <a:rPr lang="en-GB" sz="2800" dirty="0">
                <a:effectLst/>
              </a:rPr>
              <a:t>of jurists had a very significant impact on the development of Roman law.</a:t>
            </a:r>
            <a:endParaRPr lang="hr-HR" sz="2800" dirty="0">
              <a:effectLst/>
            </a:endParaRPr>
          </a:p>
          <a:p>
            <a:endParaRPr lang="en-US" sz="2800" dirty="0"/>
          </a:p>
        </p:txBody>
      </p:sp>
    </p:spTree>
    <p:extLst>
      <p:ext uri="{BB962C8B-B14F-4D97-AF65-F5344CB8AC3E}">
        <p14:creationId xmlns:p14="http://schemas.microsoft.com/office/powerpoint/2010/main" val="24950285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122</TotalTime>
  <Words>2260</Words>
  <Application>Microsoft Office PowerPoint</Application>
  <PresentationFormat>Widescreen</PresentationFormat>
  <Paragraphs>206</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Bookman Old Style</vt:lpstr>
      <vt:lpstr>Calibri</vt:lpstr>
      <vt:lpstr>Rockwell</vt:lpstr>
      <vt:lpstr>Times New Roman</vt:lpstr>
      <vt:lpstr>Damask</vt:lpstr>
      <vt:lpstr>THE HISTORICAL DEVELOPMENT OF LAW</vt:lpstr>
      <vt:lpstr>Answer the following questions: </vt:lpstr>
      <vt:lpstr>Preview</vt:lpstr>
      <vt:lpstr>Answer the following</vt:lpstr>
      <vt:lpstr>  Customary law and the first codifications   </vt:lpstr>
      <vt:lpstr>The Code of hammurabi (1760 BC) </vt:lpstr>
      <vt:lpstr>Solon’s laws (6th century BC) </vt:lpstr>
      <vt:lpstr> Roman law   The Law of the Twelve Tables </vt:lpstr>
      <vt:lpstr>Classical jurists </vt:lpstr>
      <vt:lpstr>The Fall of the Western Roman Empire </vt:lpstr>
      <vt:lpstr> The Byzantine Empire: Corpus Juris Civilis   </vt:lpstr>
      <vt:lpstr>The first European universities </vt:lpstr>
      <vt:lpstr>The Reception of Roman law in Europe </vt:lpstr>
      <vt:lpstr>The Reception of Roman law in Europe </vt:lpstr>
      <vt:lpstr>The Reception of Roman law in Europe</vt:lpstr>
      <vt:lpstr>National Codifications </vt:lpstr>
      <vt:lpstr>National codifications</vt:lpstr>
      <vt:lpstr>National codifications</vt:lpstr>
      <vt:lpstr>Common law </vt:lpstr>
      <vt:lpstr>Common law</vt:lpstr>
      <vt:lpstr>Read the text carefully and answer the following questions: </vt:lpstr>
      <vt:lpstr>Read the text carefully and answer the following questions</vt:lpstr>
      <vt:lpstr>Read the text carefully and answer the following questions</vt:lpstr>
      <vt:lpstr>The Rule of Law: Examples of Historical English Legal Documents </vt:lpstr>
      <vt:lpstr>II Read a petition from the House of Commons to James I (1610), one of the first texts where the expression “the rule of law” was used: </vt:lpstr>
      <vt:lpstr>III Answer the following questions: </vt:lpstr>
      <vt:lpstr>The Bill of Rights (1689)</vt:lpstr>
      <vt:lpstr>The Bill of Rights (1689)</vt:lpstr>
      <vt:lpstr>The Bill of Rights</vt:lpstr>
      <vt:lpstr>IV Read the following extract from the Bill of Rights (1689). Complete the following table listing the rights and prohibitions declared in the Bill of Rights. </vt:lpstr>
      <vt:lpstr>the Bill of Rights (1689)</vt:lpstr>
      <vt:lpstr>the Bill of Rights (1689)</vt:lpstr>
      <vt:lpstr>the Bill of Rights (1689)</vt:lpstr>
      <vt:lpstr>the Bill of Rights (1689)</vt:lpstr>
      <vt:lpstr>the Bill of Rights (1689)</vt:lpstr>
      <vt:lpstr>the Bill of Rights (1689)</vt:lpstr>
      <vt:lpstr>the Bill of Rights (1689)</vt:lpstr>
      <vt:lpstr> Answer the following questions:   </vt:lpstr>
      <vt:lpstr>Analyze the language of the Bill of Rights.</vt:lpstr>
      <vt:lpstr>VII Match the words with their definitions or equivalents: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HISTORICAL DEVELOPMENT OF LAW</dc:title>
  <dc:creator>Admin</dc:creator>
  <cp:lastModifiedBy>Admin</cp:lastModifiedBy>
  <cp:revision>22</cp:revision>
  <dcterms:created xsi:type="dcterms:W3CDTF">2017-11-23T20:05:42Z</dcterms:created>
  <dcterms:modified xsi:type="dcterms:W3CDTF">2017-12-03T21:31:59Z</dcterms:modified>
</cp:coreProperties>
</file>