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3/19/2018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3/19/2018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3/19/2018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3/19/2018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3/19/2018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err="1" smtClean="0"/>
              <a:t>Hierarchy</a:t>
            </a:r>
            <a:r>
              <a:rPr lang="hr-HR" dirty="0" smtClean="0"/>
              <a:t> </a:t>
            </a:r>
            <a:r>
              <a:rPr lang="hr-HR" dirty="0" err="1" smtClean="0"/>
              <a:t>of</a:t>
            </a:r>
            <a:r>
              <a:rPr lang="hr-HR" dirty="0" smtClean="0"/>
              <a:t> </a:t>
            </a:r>
            <a:r>
              <a:rPr lang="hr-HR" dirty="0" err="1" smtClean="0"/>
              <a:t>courts</a:t>
            </a:r>
            <a:endParaRPr lang="en-US" dirty="0"/>
          </a:p>
        </p:txBody>
      </p:sp>
      <p:sp>
        <p:nvSpPr>
          <p:cNvPr id="3" name="Subtitle 2"/>
          <p:cNvSpPr>
            <a:spLocks noGrp="1"/>
          </p:cNvSpPr>
          <p:nvPr>
            <p:ph type="subTitle" idx="1"/>
          </p:nvPr>
        </p:nvSpPr>
        <p:spPr/>
        <p:txBody>
          <a:bodyPr/>
          <a:lstStyle/>
          <a:p>
            <a:r>
              <a:rPr lang="hr-HR" dirty="0" err="1" smtClean="0"/>
              <a:t>Exercises</a:t>
            </a:r>
            <a:endParaRPr lang="en-US" dirty="0"/>
          </a:p>
        </p:txBody>
      </p:sp>
    </p:spTree>
    <p:extLst>
      <p:ext uri="{BB962C8B-B14F-4D97-AF65-F5344CB8AC3E}">
        <p14:creationId xmlns:p14="http://schemas.microsoft.com/office/powerpoint/2010/main" val="2929939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i="1" dirty="0" err="1"/>
              <a:t>A</a:t>
            </a:r>
            <a:r>
              <a:rPr lang="hr-HR" b="1" i="1" dirty="0" err="1" smtClean="0"/>
              <a:t>nswer</a:t>
            </a:r>
            <a:r>
              <a:rPr lang="hr-HR" b="1" i="1" dirty="0" smtClean="0"/>
              <a:t> </a:t>
            </a:r>
            <a:r>
              <a:rPr lang="hr-HR" b="1" i="1" dirty="0" err="1"/>
              <a:t>the</a:t>
            </a:r>
            <a:r>
              <a:rPr lang="hr-HR" b="1" i="1" dirty="0"/>
              <a:t> </a:t>
            </a:r>
            <a:r>
              <a:rPr lang="hr-HR" b="1" i="1" dirty="0" err="1"/>
              <a:t>following</a:t>
            </a:r>
            <a:r>
              <a:rPr lang="hr-HR" b="1" i="1" dirty="0"/>
              <a:t> </a:t>
            </a:r>
            <a:r>
              <a:rPr lang="hr-HR" b="1" i="1" dirty="0" err="1" smtClean="0"/>
              <a:t>questions</a:t>
            </a:r>
            <a:r>
              <a:rPr lang="hr-HR" b="1" i="1" dirty="0"/>
              <a:t>:</a:t>
            </a:r>
            <a:endParaRPr lang="en-US" dirty="0"/>
          </a:p>
        </p:txBody>
      </p:sp>
      <p:sp>
        <p:nvSpPr>
          <p:cNvPr id="3" name="Content Placeholder 2"/>
          <p:cNvSpPr>
            <a:spLocks noGrp="1"/>
          </p:cNvSpPr>
          <p:nvPr>
            <p:ph idx="1"/>
          </p:nvPr>
        </p:nvSpPr>
        <p:spPr/>
        <p:txBody>
          <a:bodyPr>
            <a:normAutofit fontScale="92500" lnSpcReduction="20000"/>
          </a:bodyPr>
          <a:lstStyle/>
          <a:p>
            <a:r>
              <a:rPr lang="en-GB" dirty="0"/>
              <a:t>1.  	What are the tasks of a judge trying a civil case before delivering a judgment?</a:t>
            </a:r>
            <a:endParaRPr lang="hr-HR" dirty="0"/>
          </a:p>
          <a:p>
            <a:r>
              <a:rPr lang="en-GB" dirty="0"/>
              <a:t>2.  	What considerations are necessary before making a judgment?</a:t>
            </a:r>
            <a:endParaRPr lang="hr-HR" dirty="0"/>
          </a:p>
          <a:p>
            <a:r>
              <a:rPr lang="en-GB" dirty="0"/>
              <a:t>3.  	What does case management involve?</a:t>
            </a:r>
            <a:endParaRPr lang="hr-HR" dirty="0"/>
          </a:p>
          <a:p>
            <a:r>
              <a:rPr lang="en-GB" dirty="0"/>
              <a:t>4.  	What various ways of presenting a case are mentioned in the first section of the text?</a:t>
            </a:r>
            <a:endParaRPr lang="hr-HR" dirty="0"/>
          </a:p>
          <a:p>
            <a:r>
              <a:rPr lang="en-GB" dirty="0"/>
              <a:t>5.  	Who asks questions to the witnesses and for what purpose?</a:t>
            </a:r>
            <a:endParaRPr lang="hr-HR" dirty="0"/>
          </a:p>
          <a:p>
            <a:r>
              <a:rPr lang="en-GB" dirty="0"/>
              <a:t>6.  	Does civil justice involve punishment?</a:t>
            </a:r>
            <a:endParaRPr lang="hr-HR" dirty="0"/>
          </a:p>
          <a:p>
            <a:r>
              <a:rPr lang="en-GB" dirty="0"/>
              <a:t>7.  	What legal remedies are described in the text?</a:t>
            </a:r>
            <a:endParaRPr lang="hr-HR" dirty="0"/>
          </a:p>
          <a:p>
            <a:r>
              <a:rPr lang="en-GB" dirty="0"/>
              <a:t>8.  	What can costs include?</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3462550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DISCUSSION</a:t>
            </a:r>
            <a:endParaRPr lang="en-US" dirty="0"/>
          </a:p>
        </p:txBody>
      </p:sp>
      <p:sp>
        <p:nvSpPr>
          <p:cNvPr id="3" name="Content Placeholder 2"/>
          <p:cNvSpPr>
            <a:spLocks noGrp="1"/>
          </p:cNvSpPr>
          <p:nvPr>
            <p:ph idx="1"/>
          </p:nvPr>
        </p:nvSpPr>
        <p:spPr/>
        <p:txBody>
          <a:bodyPr/>
          <a:lstStyle/>
          <a:p>
            <a:r>
              <a:rPr lang="en-GB" dirty="0"/>
              <a:t>1.      According to the text, there may be a discussion as to what the applicable law in a case actually is. Why do you think that happens?</a:t>
            </a:r>
            <a:endParaRPr lang="hr-HR" dirty="0"/>
          </a:p>
          <a:p>
            <a:r>
              <a:rPr lang="en-GB" dirty="0"/>
              <a:t>2.      Why do you think the judge should try to encourage the parties to settle?</a:t>
            </a:r>
            <a:endParaRPr lang="hr-HR" dirty="0"/>
          </a:p>
          <a:p>
            <a:r>
              <a:rPr lang="en-GB" dirty="0"/>
              <a:t>3.      What considerations might make a judge depart from the rule about the award of costs? What in your opinion would be the fairest policy for awarding costs? Provide arguments for your opinion.</a:t>
            </a:r>
            <a:endParaRPr lang="hr-HR" dirty="0"/>
          </a:p>
          <a:p>
            <a:endParaRPr lang="en-US" dirty="0"/>
          </a:p>
        </p:txBody>
      </p:sp>
    </p:spTree>
    <p:extLst>
      <p:ext uri="{BB962C8B-B14F-4D97-AF65-F5344CB8AC3E}">
        <p14:creationId xmlns:p14="http://schemas.microsoft.com/office/powerpoint/2010/main" val="3775047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RESEARCH</a:t>
            </a:r>
            <a:endParaRPr lang="en-US" dirty="0"/>
          </a:p>
        </p:txBody>
      </p:sp>
      <p:sp>
        <p:nvSpPr>
          <p:cNvPr id="3" name="Content Placeholder 2"/>
          <p:cNvSpPr>
            <a:spLocks noGrp="1"/>
          </p:cNvSpPr>
          <p:nvPr>
            <p:ph idx="1"/>
          </p:nvPr>
        </p:nvSpPr>
        <p:spPr/>
        <p:txBody>
          <a:bodyPr>
            <a:normAutofit fontScale="85000" lnSpcReduction="20000"/>
          </a:bodyPr>
          <a:lstStyle/>
          <a:p>
            <a:r>
              <a:rPr lang="en-GB" dirty="0"/>
              <a:t>The Judicial Committee of the House of Lords was rescinded by the Constitutional Reform Act of 2005. Find more information about the Committee. Who were its members? Why was it abolished?</a:t>
            </a:r>
            <a:endParaRPr lang="hr-HR" dirty="0"/>
          </a:p>
          <a:p>
            <a:r>
              <a:rPr lang="en-GB" dirty="0"/>
              <a:t>2.  	The High Court of Justice and the Court of Appeal are both housed in the Royal Courts of Justice in London. Find out more about the building.</a:t>
            </a:r>
            <a:endParaRPr lang="hr-HR" dirty="0"/>
          </a:p>
          <a:p>
            <a:r>
              <a:rPr lang="en-GB" dirty="0"/>
              <a:t>3.  	Find out about the Croatian court system, the type of courts and their jurisdiction. Compare it to the courts of England and Wales.</a:t>
            </a:r>
            <a:endParaRPr lang="hr-HR" dirty="0"/>
          </a:p>
          <a:p>
            <a:r>
              <a:rPr lang="en-GB" dirty="0"/>
              <a:t>4.  	Study the jurisdiction and composition of the Croatian Supreme Court, the Croatian Constitutional Court and the UK Supreme Court. What are the similarities and differences between these courts? Find out about the grounds and procedures for appeal to each of these courts.</a:t>
            </a:r>
            <a:endParaRPr lang="hr-HR" dirty="0"/>
          </a:p>
          <a:p>
            <a:pPr marL="0" indent="0">
              <a:buNone/>
            </a:pPr>
            <a:r>
              <a:rPr lang="hr-HR" dirty="0" smtClean="0"/>
              <a:t>5. </a:t>
            </a:r>
            <a:r>
              <a:rPr lang="en-GB" dirty="0" smtClean="0"/>
              <a:t>The </a:t>
            </a:r>
            <a:r>
              <a:rPr lang="en-GB" dirty="0"/>
              <a:t>path to becoming a judge in England and Wales differs greatly from the one in Croatia. Find out more about the different types of judges in the English system and learn about the judicial appointment procedure. Draw comparisons with the Croatian system.</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3099558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sz="3600" b="1" i="1" dirty="0" err="1"/>
              <a:t>Read</a:t>
            </a:r>
            <a:r>
              <a:rPr lang="hr-HR" sz="3600" b="1" i="1" dirty="0"/>
              <a:t> </a:t>
            </a:r>
            <a:r>
              <a:rPr lang="hr-HR" sz="3600" b="1" i="1" dirty="0" err="1"/>
              <a:t>the</a:t>
            </a:r>
            <a:r>
              <a:rPr lang="hr-HR" sz="3600" b="1" i="1" dirty="0"/>
              <a:t> </a:t>
            </a:r>
            <a:r>
              <a:rPr lang="hr-HR" sz="3600" b="1" i="1" dirty="0" err="1"/>
              <a:t>text</a:t>
            </a:r>
            <a:r>
              <a:rPr lang="hr-HR" sz="3600" b="1" i="1" dirty="0"/>
              <a:t> </a:t>
            </a:r>
            <a:r>
              <a:rPr lang="hr-HR" sz="3600" b="1" i="1" dirty="0" err="1"/>
              <a:t>carefully</a:t>
            </a:r>
            <a:r>
              <a:rPr lang="hr-HR" sz="3600" b="1" i="1" dirty="0"/>
              <a:t> </a:t>
            </a:r>
            <a:r>
              <a:rPr lang="hr-HR" sz="3600" b="1" i="1" dirty="0" err="1"/>
              <a:t>and</a:t>
            </a:r>
            <a:r>
              <a:rPr lang="hr-HR" sz="3600" b="1" i="1" dirty="0"/>
              <a:t> </a:t>
            </a:r>
            <a:r>
              <a:rPr lang="hr-HR" sz="3600" b="1" i="1" dirty="0" err="1"/>
              <a:t>decide</a:t>
            </a:r>
            <a:r>
              <a:rPr lang="hr-HR" sz="3600" b="1" i="1" dirty="0"/>
              <a:t> </a:t>
            </a:r>
            <a:r>
              <a:rPr lang="hr-HR" sz="3600" b="1" i="1" dirty="0" err="1"/>
              <a:t>whether</a:t>
            </a:r>
            <a:r>
              <a:rPr lang="hr-HR" sz="3600" b="1" i="1" dirty="0"/>
              <a:t> </a:t>
            </a:r>
            <a:r>
              <a:rPr lang="hr-HR" sz="3600" b="1" i="1" dirty="0" err="1"/>
              <a:t>the</a:t>
            </a:r>
            <a:r>
              <a:rPr lang="hr-HR" sz="3600" b="1" i="1" dirty="0"/>
              <a:t> </a:t>
            </a:r>
            <a:r>
              <a:rPr lang="hr-HR" sz="3600" b="1" i="1" dirty="0" err="1"/>
              <a:t>following</a:t>
            </a:r>
            <a:r>
              <a:rPr lang="hr-HR" sz="3600" b="1" i="1" dirty="0"/>
              <a:t> </a:t>
            </a:r>
            <a:r>
              <a:rPr lang="hr-HR" sz="3600" b="1" i="1" dirty="0" err="1"/>
              <a:t>statements</a:t>
            </a:r>
            <a:r>
              <a:rPr lang="hr-HR" sz="3600" b="1" i="1" dirty="0"/>
              <a:t> are </a:t>
            </a:r>
            <a:r>
              <a:rPr lang="hr-HR" sz="3600" b="1" i="1" dirty="0" err="1"/>
              <a:t>true</a:t>
            </a:r>
            <a:r>
              <a:rPr lang="hr-HR" sz="3600" b="1" i="1" dirty="0"/>
              <a:t> </a:t>
            </a:r>
            <a:r>
              <a:rPr lang="hr-HR" sz="3600" b="1" i="1" dirty="0" err="1"/>
              <a:t>or</a:t>
            </a:r>
            <a:r>
              <a:rPr lang="hr-HR" sz="3600" b="1" i="1" dirty="0"/>
              <a:t> </a:t>
            </a:r>
            <a:r>
              <a:rPr lang="hr-HR" sz="3600" b="1" i="1" dirty="0" err="1"/>
              <a:t>false</a:t>
            </a:r>
            <a:r>
              <a:rPr lang="hr-HR" sz="3600" b="1" i="1" dirty="0"/>
              <a:t>. </a:t>
            </a:r>
            <a:r>
              <a:rPr lang="hr-HR" sz="3600" b="1" i="1" dirty="0" err="1"/>
              <a:t>If</a:t>
            </a:r>
            <a:r>
              <a:rPr lang="hr-HR" sz="3600" b="1" i="1" dirty="0"/>
              <a:t> </a:t>
            </a:r>
            <a:r>
              <a:rPr lang="hr-HR" sz="3600" b="1" i="1" dirty="0" err="1"/>
              <a:t>false</a:t>
            </a:r>
            <a:r>
              <a:rPr lang="hr-HR" sz="3600" b="1" i="1" dirty="0"/>
              <a:t>, provide </a:t>
            </a:r>
            <a:r>
              <a:rPr lang="hr-HR" sz="3600" b="1" i="1" dirty="0" err="1"/>
              <a:t>the</a:t>
            </a:r>
            <a:r>
              <a:rPr lang="hr-HR" sz="3600" b="1" i="1" dirty="0"/>
              <a:t> </a:t>
            </a:r>
            <a:r>
              <a:rPr lang="hr-HR" sz="3600" b="1" i="1" dirty="0" err="1"/>
              <a:t>correct</a:t>
            </a:r>
            <a:r>
              <a:rPr lang="hr-HR" sz="3600" b="1" i="1" dirty="0"/>
              <a:t> </a:t>
            </a:r>
            <a:r>
              <a:rPr lang="hr-HR" sz="3600" b="1" i="1" dirty="0" err="1" smtClean="0"/>
              <a:t>information</a:t>
            </a:r>
            <a:r>
              <a:rPr lang="hr-HR" b="1" i="1" dirty="0"/>
              <a:t> </a:t>
            </a:r>
            <a:r>
              <a:rPr lang="hr-HR" sz="3600" b="1" i="1" dirty="0" smtClean="0"/>
              <a:t>(p. 63)</a:t>
            </a:r>
            <a:r>
              <a:rPr lang="hr-HR" sz="3600" dirty="0"/>
              <a:t/>
            </a:r>
            <a:br>
              <a:rPr lang="hr-HR" sz="3600" dirty="0"/>
            </a:br>
            <a:endParaRPr lang="en-US" sz="3600" dirty="0"/>
          </a:p>
        </p:txBody>
      </p:sp>
      <p:sp>
        <p:nvSpPr>
          <p:cNvPr id="3" name="Content Placeholder 2"/>
          <p:cNvSpPr>
            <a:spLocks noGrp="1"/>
          </p:cNvSpPr>
          <p:nvPr>
            <p:ph idx="1"/>
          </p:nvPr>
        </p:nvSpPr>
        <p:spPr/>
        <p:txBody>
          <a:bodyPr>
            <a:normAutofit fontScale="92500" lnSpcReduction="20000"/>
          </a:bodyPr>
          <a:lstStyle/>
          <a:p>
            <a:r>
              <a:rPr lang="hr-HR" dirty="0" smtClean="0"/>
              <a:t>1. </a:t>
            </a:r>
            <a:r>
              <a:rPr lang="en-GB" dirty="0" smtClean="0"/>
              <a:t>The </a:t>
            </a:r>
            <a:r>
              <a:rPr lang="en-GB" dirty="0"/>
              <a:t>jurisdiction of county and magistrates’ courts may differ from court to court.</a:t>
            </a:r>
            <a:endParaRPr lang="hr-HR" dirty="0"/>
          </a:p>
          <a:p>
            <a:r>
              <a:rPr lang="en-GB" dirty="0"/>
              <a:t>2.  	County courts can hear claims in tort regardless of the amount of claim.</a:t>
            </a:r>
            <a:endParaRPr lang="hr-HR" dirty="0"/>
          </a:p>
          <a:p>
            <a:r>
              <a:rPr lang="en-GB" dirty="0"/>
              <a:t>3.  	Magistrates’ courts have no civil jurisdiction whatsoever.</a:t>
            </a:r>
            <a:endParaRPr lang="hr-HR" dirty="0"/>
          </a:p>
          <a:p>
            <a:r>
              <a:rPr lang="en-GB" dirty="0"/>
              <a:t>4.  	Trials on indictment start in the Crown Court.</a:t>
            </a:r>
            <a:endParaRPr lang="hr-HR" dirty="0"/>
          </a:p>
          <a:p>
            <a:r>
              <a:rPr lang="en-GB" dirty="0"/>
              <a:t>5.  	There is only one Crown Court for England and Wales.</a:t>
            </a:r>
            <a:endParaRPr lang="hr-HR" dirty="0"/>
          </a:p>
          <a:p>
            <a:r>
              <a:rPr lang="en-GB" dirty="0"/>
              <a:t>6.  	You must have experience as a solicitor or barrister in order to be appointed to judicial office.</a:t>
            </a:r>
            <a:endParaRPr lang="hr-HR" dirty="0"/>
          </a:p>
          <a:p>
            <a:r>
              <a:rPr lang="en-GB" dirty="0"/>
              <a:t>7.  	The Supreme Court hears appeals in civil and criminal matters for the whole of the United Kingdom.</a:t>
            </a:r>
            <a:endParaRPr lang="hr-HR" dirty="0"/>
          </a:p>
          <a:p>
            <a:r>
              <a:rPr lang="en-GB" dirty="0"/>
              <a:t>8.  	The same case may come under the jurisdiction of both a county court and the High Court of Justice.</a:t>
            </a:r>
            <a:endParaRPr lang="hr-HR" dirty="0"/>
          </a:p>
          <a:p>
            <a:endParaRPr lang="en-US" dirty="0"/>
          </a:p>
        </p:txBody>
      </p:sp>
    </p:spTree>
    <p:extLst>
      <p:ext uri="{BB962C8B-B14F-4D97-AF65-F5344CB8AC3E}">
        <p14:creationId xmlns:p14="http://schemas.microsoft.com/office/powerpoint/2010/main" val="2444202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sz="3200" b="1" i="1" dirty="0"/>
              <a:t>IV </a:t>
            </a:r>
            <a:r>
              <a:rPr lang="hr-HR" sz="3200" b="1" i="1" dirty="0" err="1"/>
              <a:t>Match</a:t>
            </a:r>
            <a:r>
              <a:rPr lang="hr-HR" sz="3200" b="1" i="1" dirty="0"/>
              <a:t> </a:t>
            </a:r>
            <a:r>
              <a:rPr lang="hr-HR" sz="3200" b="1" i="1" dirty="0" err="1"/>
              <a:t>the</a:t>
            </a:r>
            <a:r>
              <a:rPr lang="hr-HR" sz="3200" b="1" i="1" dirty="0"/>
              <a:t> </a:t>
            </a:r>
            <a:r>
              <a:rPr lang="hr-HR" sz="3200" b="1" i="1" dirty="0" err="1"/>
              <a:t>verbs</a:t>
            </a:r>
            <a:r>
              <a:rPr lang="hr-HR" sz="3200" b="1" i="1" dirty="0"/>
              <a:t> </a:t>
            </a:r>
            <a:r>
              <a:rPr lang="hr-HR" sz="3200" b="1" i="1" dirty="0" err="1"/>
              <a:t>in</a:t>
            </a:r>
            <a:r>
              <a:rPr lang="hr-HR" sz="3200" b="1" i="1" dirty="0"/>
              <a:t> </a:t>
            </a:r>
            <a:r>
              <a:rPr lang="hr-HR" sz="3200" b="1" i="1" dirty="0" err="1"/>
              <a:t>the</a:t>
            </a:r>
            <a:r>
              <a:rPr lang="hr-HR" sz="3200" b="1" i="1" dirty="0"/>
              <a:t> </a:t>
            </a:r>
            <a:r>
              <a:rPr lang="hr-HR" sz="3200" b="1" i="1" dirty="0" err="1"/>
              <a:t>left</a:t>
            </a:r>
            <a:r>
              <a:rPr lang="hr-HR" sz="3200" b="1" i="1" dirty="0"/>
              <a:t> </a:t>
            </a:r>
            <a:r>
              <a:rPr lang="hr-HR" sz="3200" b="1" i="1" dirty="0" err="1"/>
              <a:t>column</a:t>
            </a:r>
            <a:r>
              <a:rPr lang="hr-HR" sz="3200" b="1" i="1" dirty="0"/>
              <a:t> </a:t>
            </a:r>
            <a:r>
              <a:rPr lang="hr-HR" sz="3200" b="1" i="1" dirty="0" err="1"/>
              <a:t>with</a:t>
            </a:r>
            <a:r>
              <a:rPr lang="hr-HR" sz="3200" b="1" i="1" dirty="0"/>
              <a:t> </a:t>
            </a:r>
            <a:r>
              <a:rPr lang="hr-HR" sz="3200" b="1" i="1" dirty="0" err="1"/>
              <a:t>the</a:t>
            </a:r>
            <a:r>
              <a:rPr lang="hr-HR" sz="3200" b="1" i="1" dirty="0"/>
              <a:t> </a:t>
            </a:r>
            <a:r>
              <a:rPr lang="hr-HR" sz="3200" b="1" i="1" dirty="0" err="1"/>
              <a:t>nouns</a:t>
            </a:r>
            <a:r>
              <a:rPr lang="hr-HR" sz="3200" b="1" i="1" dirty="0"/>
              <a:t> </a:t>
            </a:r>
            <a:r>
              <a:rPr lang="hr-HR" sz="3200" b="1" i="1" dirty="0" err="1"/>
              <a:t>in</a:t>
            </a:r>
            <a:r>
              <a:rPr lang="hr-HR" sz="3200" b="1" i="1" dirty="0"/>
              <a:t> </a:t>
            </a:r>
            <a:r>
              <a:rPr lang="hr-HR" sz="3200" b="1" i="1" dirty="0" err="1"/>
              <a:t>the</a:t>
            </a:r>
            <a:r>
              <a:rPr lang="hr-HR" sz="3200" b="1" i="1" dirty="0"/>
              <a:t> </a:t>
            </a:r>
            <a:r>
              <a:rPr lang="hr-HR" sz="3200" b="1" i="1" dirty="0" err="1"/>
              <a:t>right</a:t>
            </a:r>
            <a:r>
              <a:rPr lang="hr-HR" sz="3200" b="1" i="1" dirty="0"/>
              <a:t> </a:t>
            </a:r>
            <a:r>
              <a:rPr lang="hr-HR" sz="3200" b="1" i="1" dirty="0" err="1"/>
              <a:t>column</a:t>
            </a:r>
            <a:r>
              <a:rPr lang="hr-HR" sz="3200" b="1" i="1" dirty="0"/>
              <a:t>. </a:t>
            </a:r>
            <a:r>
              <a:rPr lang="hr-HR" sz="3200" b="1" i="1" dirty="0" err="1"/>
              <a:t>Multiple</a:t>
            </a:r>
            <a:r>
              <a:rPr lang="hr-HR" sz="3200" b="1" i="1" dirty="0"/>
              <a:t> </a:t>
            </a:r>
            <a:r>
              <a:rPr lang="hr-HR" sz="3200" b="1" i="1" dirty="0" err="1"/>
              <a:t>matches</a:t>
            </a:r>
            <a:r>
              <a:rPr lang="hr-HR" sz="3200" b="1" i="1" dirty="0"/>
              <a:t> </a:t>
            </a:r>
            <a:r>
              <a:rPr lang="hr-HR" sz="3200" b="1" i="1" dirty="0" err="1"/>
              <a:t>may</a:t>
            </a:r>
            <a:r>
              <a:rPr lang="hr-HR" sz="3200" b="1" i="1" dirty="0"/>
              <a:t> </a:t>
            </a:r>
            <a:r>
              <a:rPr lang="hr-HR" sz="3200" b="1" i="1" dirty="0" err="1"/>
              <a:t>be</a:t>
            </a:r>
            <a:r>
              <a:rPr lang="hr-HR" sz="3200" b="1" i="1" dirty="0"/>
              <a:t> </a:t>
            </a:r>
            <a:r>
              <a:rPr lang="hr-HR" sz="3200" b="1" i="1" dirty="0" err="1" smtClean="0"/>
              <a:t>possible</a:t>
            </a:r>
            <a:r>
              <a:rPr lang="hr-HR" sz="3200" b="1" i="1" dirty="0"/>
              <a:t> </a:t>
            </a:r>
            <a:r>
              <a:rPr lang="hr-HR" sz="3200" b="1" i="1" dirty="0" smtClean="0"/>
              <a:t>(p. 64)</a:t>
            </a:r>
            <a:r>
              <a:rPr lang="hr-HR" sz="3200" dirty="0"/>
              <a:t/>
            </a:r>
            <a:br>
              <a:rPr lang="hr-HR" sz="3200" dirty="0"/>
            </a:br>
            <a:endParaRPr lang="en-US" sz="3200" dirty="0"/>
          </a:p>
        </p:txBody>
      </p:sp>
      <p:graphicFrame>
        <p:nvGraphicFramePr>
          <p:cNvPr id="4" name="Content Placeholder 3"/>
          <p:cNvGraphicFramePr>
            <a:graphicFrameLocks noGrp="1"/>
          </p:cNvGraphicFramePr>
          <p:nvPr>
            <p:ph idx="1"/>
          </p:nvPr>
        </p:nvGraphicFramePr>
        <p:xfrm>
          <a:off x="4347238" y="2245772"/>
          <a:ext cx="3649924" cy="3661856"/>
        </p:xfrm>
        <a:graphic>
          <a:graphicData uri="http://schemas.openxmlformats.org/drawingml/2006/table">
            <a:tbl>
              <a:tblPr>
                <a:tableStyleId>{5C22544A-7EE6-4342-B048-85BDC9FD1C3A}</a:tableStyleId>
              </a:tblPr>
              <a:tblGrid>
                <a:gridCol w="1857140"/>
                <a:gridCol w="1792784"/>
              </a:tblGrid>
              <a:tr h="325582">
                <a:tc>
                  <a:txBody>
                    <a:bodyPr/>
                    <a:lstStyle/>
                    <a:p>
                      <a:pPr marL="342900" lvl="0" indent="-342900" algn="just">
                        <a:lnSpc>
                          <a:spcPct val="115000"/>
                        </a:lnSpc>
                        <a:spcAft>
                          <a:spcPts val="0"/>
                        </a:spcAft>
                        <a:buFont typeface="+mj-lt"/>
                        <a:buAutoNum type="arabicPeriod"/>
                      </a:pPr>
                      <a:r>
                        <a:rPr lang="en-GB" sz="1200">
                          <a:effectLst/>
                        </a:rPr>
                        <a:t>appear</a:t>
                      </a:r>
                      <a:endParaRPr lang="hr-HR" sz="1000">
                        <a:effectLst/>
                        <a:latin typeface="Calibri" panose="020F0502020204030204" pitchFamily="34" charset="0"/>
                        <a:cs typeface="Times New Roman" panose="02020603050405020304" pitchFamily="18" charset="0"/>
                      </a:endParaRPr>
                    </a:p>
                  </a:txBody>
                  <a:tcPr marL="61292" marR="61292" marT="61292" marB="61292"/>
                </a:tc>
                <a:tc>
                  <a:txBody>
                    <a:bodyPr/>
                    <a:lstStyle/>
                    <a:p>
                      <a:pPr algn="just">
                        <a:lnSpc>
                          <a:spcPct val="115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1292" marR="61292" marT="61292" marB="61292"/>
                </a:tc>
              </a:tr>
              <a:tr h="325582">
                <a:tc>
                  <a:txBody>
                    <a:bodyPr/>
                    <a:lstStyle/>
                    <a:p>
                      <a:pPr marL="342900" lvl="0" indent="-342900" algn="just">
                        <a:lnSpc>
                          <a:spcPct val="115000"/>
                        </a:lnSpc>
                        <a:spcAft>
                          <a:spcPts val="0"/>
                        </a:spcAft>
                        <a:buFont typeface="+mj-lt"/>
                        <a:buAutoNum type="arabicPeriod"/>
                      </a:pPr>
                      <a:r>
                        <a:rPr lang="en-GB" sz="1200">
                          <a:effectLst/>
                        </a:rPr>
                        <a:t>sit</a:t>
                      </a:r>
                      <a:endParaRPr lang="hr-HR" sz="1000">
                        <a:effectLst/>
                        <a:latin typeface="Calibri" panose="020F0502020204030204" pitchFamily="34" charset="0"/>
                        <a:cs typeface="Times New Roman" panose="02020603050405020304" pitchFamily="18" charset="0"/>
                      </a:endParaRPr>
                    </a:p>
                  </a:txBody>
                  <a:tcPr marL="61292" marR="61292" marT="61292" marB="61292"/>
                </a:tc>
                <a:tc>
                  <a:txBody>
                    <a:bodyPr/>
                    <a:lstStyle/>
                    <a:p>
                      <a:pPr algn="just">
                        <a:lnSpc>
                          <a:spcPct val="115000"/>
                        </a:lnSpc>
                        <a:spcAft>
                          <a:spcPts val="0"/>
                        </a:spcAft>
                      </a:pPr>
                      <a:r>
                        <a:rPr lang="en-GB" sz="1200">
                          <a:effectLst/>
                        </a:rPr>
                        <a:t>a. a sentence</a:t>
                      </a:r>
                      <a:endParaRPr lang="hr-HR" sz="1000">
                        <a:effectLst/>
                        <a:latin typeface="Calibri" panose="020F0502020204030204" pitchFamily="34" charset="0"/>
                        <a:cs typeface="Times New Roman" panose="02020603050405020304" pitchFamily="18" charset="0"/>
                      </a:endParaRPr>
                    </a:p>
                  </a:txBody>
                  <a:tcPr marL="61292" marR="61292" marT="61292" marB="61292"/>
                </a:tc>
              </a:tr>
              <a:tr h="325582">
                <a:tc>
                  <a:txBody>
                    <a:bodyPr/>
                    <a:lstStyle/>
                    <a:p>
                      <a:pPr marL="342900" lvl="0" indent="-342900" algn="just">
                        <a:lnSpc>
                          <a:spcPct val="115000"/>
                        </a:lnSpc>
                        <a:spcAft>
                          <a:spcPts val="0"/>
                        </a:spcAft>
                        <a:buFont typeface="+mj-lt"/>
                        <a:buAutoNum type="arabicPeriod"/>
                      </a:pPr>
                      <a:r>
                        <a:rPr lang="en-GB" sz="1200">
                          <a:effectLst/>
                        </a:rPr>
                        <a:t>deliver</a:t>
                      </a:r>
                      <a:endParaRPr lang="hr-HR" sz="1000">
                        <a:effectLst/>
                        <a:latin typeface="Calibri" panose="020F0502020204030204" pitchFamily="34" charset="0"/>
                        <a:cs typeface="Times New Roman" panose="02020603050405020304" pitchFamily="18" charset="0"/>
                      </a:endParaRPr>
                    </a:p>
                  </a:txBody>
                  <a:tcPr marL="61292" marR="61292" marT="61292" marB="61292"/>
                </a:tc>
                <a:tc>
                  <a:txBody>
                    <a:bodyPr/>
                    <a:lstStyle/>
                    <a:p>
                      <a:pPr algn="just">
                        <a:lnSpc>
                          <a:spcPct val="115000"/>
                        </a:lnSpc>
                        <a:spcAft>
                          <a:spcPts val="0"/>
                        </a:spcAft>
                      </a:pPr>
                      <a:r>
                        <a:rPr lang="en-GB" sz="1200">
                          <a:effectLst/>
                        </a:rPr>
                        <a:t>b. damages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1292" marR="61292" marT="61292" marB="61292"/>
                </a:tc>
              </a:tr>
              <a:tr h="325582">
                <a:tc>
                  <a:txBody>
                    <a:bodyPr/>
                    <a:lstStyle/>
                    <a:p>
                      <a:pPr marL="342900" lvl="0" indent="-342900" algn="just">
                        <a:lnSpc>
                          <a:spcPct val="115000"/>
                        </a:lnSpc>
                        <a:spcAft>
                          <a:spcPts val="0"/>
                        </a:spcAft>
                        <a:buFont typeface="+mj-lt"/>
                        <a:buAutoNum type="arabicPeriod"/>
                      </a:pPr>
                      <a:r>
                        <a:rPr lang="en-GB" sz="1200">
                          <a:effectLst/>
                        </a:rPr>
                        <a:t>award</a:t>
                      </a:r>
                      <a:endParaRPr lang="hr-HR" sz="1000">
                        <a:effectLst/>
                        <a:latin typeface="Calibri" panose="020F0502020204030204" pitchFamily="34" charset="0"/>
                        <a:cs typeface="Times New Roman" panose="02020603050405020304" pitchFamily="18" charset="0"/>
                      </a:endParaRPr>
                    </a:p>
                  </a:txBody>
                  <a:tcPr marL="61292" marR="61292" marT="61292" marB="61292"/>
                </a:tc>
                <a:tc>
                  <a:txBody>
                    <a:bodyPr/>
                    <a:lstStyle/>
                    <a:p>
                      <a:pPr algn="just">
                        <a:lnSpc>
                          <a:spcPct val="115000"/>
                        </a:lnSpc>
                        <a:spcAft>
                          <a:spcPts val="0"/>
                        </a:spcAft>
                      </a:pPr>
                      <a:r>
                        <a:rPr lang="en-GB" sz="1200">
                          <a:effectLst/>
                        </a:rPr>
                        <a:t>c. a verdict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1292" marR="61292" marT="61292" marB="61292"/>
                </a:tc>
              </a:tr>
              <a:tr h="325582">
                <a:tc>
                  <a:txBody>
                    <a:bodyPr/>
                    <a:lstStyle/>
                    <a:p>
                      <a:pPr marL="342900" lvl="0" indent="-342900" algn="just">
                        <a:lnSpc>
                          <a:spcPct val="115000"/>
                        </a:lnSpc>
                        <a:spcAft>
                          <a:spcPts val="0"/>
                        </a:spcAft>
                        <a:buFont typeface="+mj-lt"/>
                        <a:buAutoNum type="arabicPeriod"/>
                      </a:pPr>
                      <a:r>
                        <a:rPr lang="en-GB" sz="1200">
                          <a:effectLst/>
                        </a:rPr>
                        <a:t>issue</a:t>
                      </a:r>
                      <a:endParaRPr lang="hr-HR" sz="1000">
                        <a:effectLst/>
                        <a:latin typeface="Calibri" panose="020F0502020204030204" pitchFamily="34" charset="0"/>
                        <a:cs typeface="Times New Roman" panose="02020603050405020304" pitchFamily="18" charset="0"/>
                      </a:endParaRPr>
                    </a:p>
                  </a:txBody>
                  <a:tcPr marL="61292" marR="61292" marT="61292" marB="61292"/>
                </a:tc>
                <a:tc>
                  <a:txBody>
                    <a:bodyPr/>
                    <a:lstStyle/>
                    <a:p>
                      <a:pPr algn="just">
                        <a:lnSpc>
                          <a:spcPct val="115000"/>
                        </a:lnSpc>
                        <a:spcAft>
                          <a:spcPts val="0"/>
                        </a:spcAft>
                      </a:pPr>
                      <a:r>
                        <a:rPr lang="en-GB" sz="1200">
                          <a:effectLst/>
                        </a:rPr>
                        <a:t>d. an appeal</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1292" marR="61292" marT="61292" marB="61292"/>
                </a:tc>
              </a:tr>
              <a:tr h="325582">
                <a:tc>
                  <a:txBody>
                    <a:bodyPr/>
                    <a:lstStyle/>
                    <a:p>
                      <a:pPr marL="342900" lvl="0" indent="-342900" algn="just">
                        <a:lnSpc>
                          <a:spcPct val="115000"/>
                        </a:lnSpc>
                        <a:spcAft>
                          <a:spcPts val="0"/>
                        </a:spcAft>
                        <a:buFont typeface="+mj-lt"/>
                        <a:buAutoNum type="arabicPeriod"/>
                      </a:pPr>
                      <a:r>
                        <a:rPr lang="en-GB" sz="1200">
                          <a:effectLst/>
                        </a:rPr>
                        <a:t>pass</a:t>
                      </a:r>
                      <a:endParaRPr lang="hr-HR" sz="1000">
                        <a:effectLst/>
                        <a:latin typeface="Calibri" panose="020F0502020204030204" pitchFamily="34" charset="0"/>
                        <a:cs typeface="Times New Roman" panose="02020603050405020304" pitchFamily="18" charset="0"/>
                      </a:endParaRPr>
                    </a:p>
                  </a:txBody>
                  <a:tcPr marL="61292" marR="61292" marT="61292" marB="61292"/>
                </a:tc>
                <a:tc>
                  <a:txBody>
                    <a:bodyPr/>
                    <a:lstStyle/>
                    <a:p>
                      <a:pPr algn="just">
                        <a:lnSpc>
                          <a:spcPct val="115000"/>
                        </a:lnSpc>
                        <a:spcAft>
                          <a:spcPts val="0"/>
                        </a:spcAft>
                      </a:pPr>
                      <a:r>
                        <a:rPr lang="en-GB" sz="1200">
                          <a:effectLst/>
                        </a:rPr>
                        <a:t>e. a search warrant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1292" marR="61292" marT="61292" marB="61292"/>
                </a:tc>
              </a:tr>
              <a:tr h="325582">
                <a:tc>
                  <a:txBody>
                    <a:bodyPr/>
                    <a:lstStyle/>
                    <a:p>
                      <a:pPr marL="342900" lvl="0" indent="-342900" algn="just">
                        <a:lnSpc>
                          <a:spcPct val="115000"/>
                        </a:lnSpc>
                        <a:spcAft>
                          <a:spcPts val="0"/>
                        </a:spcAft>
                        <a:buFont typeface="+mj-lt"/>
                        <a:buAutoNum type="arabicPeriod"/>
                      </a:pPr>
                      <a:r>
                        <a:rPr lang="en-GB" sz="1200">
                          <a:effectLst/>
                        </a:rPr>
                        <a:t>render</a:t>
                      </a:r>
                      <a:endParaRPr lang="hr-HR" sz="1000">
                        <a:effectLst/>
                        <a:latin typeface="Calibri" panose="020F0502020204030204" pitchFamily="34" charset="0"/>
                        <a:cs typeface="Times New Roman" panose="02020603050405020304" pitchFamily="18" charset="0"/>
                      </a:endParaRPr>
                    </a:p>
                  </a:txBody>
                  <a:tcPr marL="61292" marR="61292" marT="61292" marB="61292"/>
                </a:tc>
                <a:tc>
                  <a:txBody>
                    <a:bodyPr/>
                    <a:lstStyle/>
                    <a:p>
                      <a:pPr algn="just">
                        <a:lnSpc>
                          <a:spcPct val="115000"/>
                        </a:lnSpc>
                        <a:spcAft>
                          <a:spcPts val="0"/>
                        </a:spcAft>
                      </a:pPr>
                      <a:r>
                        <a:rPr lang="en-GB" sz="1200">
                          <a:effectLst/>
                        </a:rPr>
                        <a:t>f. an offender</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1292" marR="61292" marT="61292" marB="61292"/>
                </a:tc>
              </a:tr>
              <a:tr h="325582">
                <a:tc>
                  <a:txBody>
                    <a:bodyPr/>
                    <a:lstStyle/>
                    <a:p>
                      <a:pPr marL="342900" lvl="0" indent="-342900" algn="just">
                        <a:lnSpc>
                          <a:spcPct val="115000"/>
                        </a:lnSpc>
                        <a:spcAft>
                          <a:spcPts val="0"/>
                        </a:spcAft>
                        <a:buFont typeface="+mj-lt"/>
                        <a:buAutoNum type="arabicPeriod"/>
                      </a:pPr>
                      <a:r>
                        <a:rPr lang="en-GB" sz="1200">
                          <a:effectLst/>
                        </a:rPr>
                        <a:t>commit</a:t>
                      </a:r>
                      <a:endParaRPr lang="hr-HR" sz="1000">
                        <a:effectLst/>
                        <a:latin typeface="Calibri" panose="020F0502020204030204" pitchFamily="34" charset="0"/>
                        <a:cs typeface="Times New Roman" panose="02020603050405020304" pitchFamily="18" charset="0"/>
                      </a:endParaRPr>
                    </a:p>
                  </a:txBody>
                  <a:tcPr marL="61292" marR="61292" marT="61292" marB="61292"/>
                </a:tc>
                <a:tc>
                  <a:txBody>
                    <a:bodyPr/>
                    <a:lstStyle/>
                    <a:p>
                      <a:pPr algn="just">
                        <a:lnSpc>
                          <a:spcPct val="115000"/>
                        </a:lnSpc>
                        <a:spcAft>
                          <a:spcPts val="0"/>
                        </a:spcAft>
                      </a:pPr>
                      <a:r>
                        <a:rPr lang="en-GB" sz="1200">
                          <a:effectLst/>
                        </a:rPr>
                        <a:t>g. for trial</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1292" marR="61292" marT="61292" marB="61292"/>
                </a:tc>
              </a:tr>
              <a:tr h="325582">
                <a:tc>
                  <a:txBody>
                    <a:bodyPr/>
                    <a:lstStyle/>
                    <a:p>
                      <a:pPr marL="342900" lvl="0" indent="-342900" algn="just">
                        <a:lnSpc>
                          <a:spcPct val="115000"/>
                        </a:lnSpc>
                        <a:spcAft>
                          <a:spcPts val="0"/>
                        </a:spcAft>
                        <a:buFont typeface="+mj-lt"/>
                        <a:buAutoNum type="arabicPeriod"/>
                      </a:pPr>
                      <a:r>
                        <a:rPr lang="en-GB" sz="1200">
                          <a:effectLst/>
                        </a:rPr>
                        <a:t>convict</a:t>
                      </a:r>
                      <a:endParaRPr lang="hr-HR" sz="1000">
                        <a:effectLst/>
                        <a:latin typeface="Calibri" panose="020F0502020204030204" pitchFamily="34" charset="0"/>
                        <a:cs typeface="Times New Roman" panose="02020603050405020304" pitchFamily="18" charset="0"/>
                      </a:endParaRPr>
                    </a:p>
                  </a:txBody>
                  <a:tcPr marL="61292" marR="61292" marT="61292" marB="61292"/>
                </a:tc>
                <a:tc>
                  <a:txBody>
                    <a:bodyPr/>
                    <a:lstStyle/>
                    <a:p>
                      <a:pPr algn="just">
                        <a:lnSpc>
                          <a:spcPct val="115000"/>
                        </a:lnSpc>
                        <a:spcAft>
                          <a:spcPts val="0"/>
                        </a:spcAft>
                      </a:pPr>
                      <a:r>
                        <a:rPr lang="en-GB" sz="1200">
                          <a:effectLst/>
                        </a:rPr>
                        <a:t>h. in court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1292" marR="61292" marT="61292" marB="61292"/>
                </a:tc>
              </a:tr>
              <a:tr h="325582">
                <a:tc>
                  <a:txBody>
                    <a:bodyPr/>
                    <a:lstStyle/>
                    <a:p>
                      <a:pPr marL="342900" lvl="0" indent="-342900" algn="just">
                        <a:lnSpc>
                          <a:spcPct val="115000"/>
                        </a:lnSpc>
                        <a:spcAft>
                          <a:spcPts val="0"/>
                        </a:spcAft>
                        <a:buFont typeface="+mj-lt"/>
                        <a:buAutoNum type="arabicPeriod"/>
                      </a:pPr>
                      <a:r>
                        <a:rPr lang="en-GB" sz="1200">
                          <a:effectLst/>
                        </a:rPr>
                        <a:t>hear</a:t>
                      </a:r>
                      <a:endParaRPr lang="hr-HR" sz="1000">
                        <a:effectLst/>
                        <a:latin typeface="Calibri" panose="020F0502020204030204" pitchFamily="34" charset="0"/>
                        <a:cs typeface="Times New Roman" panose="02020603050405020304" pitchFamily="18" charset="0"/>
                      </a:endParaRPr>
                    </a:p>
                  </a:txBody>
                  <a:tcPr marL="61292" marR="61292" marT="61292" marB="61292"/>
                </a:tc>
                <a:tc>
                  <a:txBody>
                    <a:bodyPr/>
                    <a:lstStyle/>
                    <a:p>
                      <a:pPr algn="just">
                        <a:lnSpc>
                          <a:spcPct val="115000"/>
                        </a:lnSpc>
                        <a:spcAft>
                          <a:spcPts val="0"/>
                        </a:spcAft>
                      </a:pPr>
                      <a:r>
                        <a:rPr lang="en-GB" sz="1200">
                          <a:effectLst/>
                        </a:rPr>
                        <a:t>i. a judgment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1292" marR="61292" marT="61292" marB="61292"/>
                </a:tc>
              </a:tr>
              <a:tr h="325582">
                <a:tc>
                  <a:txBody>
                    <a:bodyPr/>
                    <a:lstStyle/>
                    <a:p>
                      <a:pPr marL="342900" lvl="0" indent="-342900" algn="just">
                        <a:lnSpc>
                          <a:spcPct val="115000"/>
                        </a:lnSpc>
                        <a:spcAft>
                          <a:spcPts val="0"/>
                        </a:spcAft>
                        <a:buFont typeface="+mj-lt"/>
                        <a:buAutoNum type="arabicPeriod"/>
                      </a:pPr>
                      <a:r>
                        <a:rPr lang="en-GB" sz="1200">
                          <a:effectLst/>
                        </a:rPr>
                        <a:t>prosecute</a:t>
                      </a:r>
                      <a:endParaRPr lang="hr-HR" sz="1000">
                        <a:effectLst/>
                        <a:latin typeface="Calibri" panose="020F0502020204030204" pitchFamily="34" charset="0"/>
                        <a:cs typeface="Times New Roman" panose="02020603050405020304" pitchFamily="18" charset="0"/>
                      </a:endParaRPr>
                    </a:p>
                  </a:txBody>
                  <a:tcPr marL="61292" marR="61292" marT="61292" marB="61292"/>
                </a:tc>
                <a:tc>
                  <a:txBody>
                    <a:bodyPr/>
                    <a:lstStyle/>
                    <a:p>
                      <a:pPr algn="just">
                        <a:lnSpc>
                          <a:spcPct val="115000"/>
                        </a:lnSpc>
                        <a:spcAft>
                          <a:spcPts val="0"/>
                        </a:spcAft>
                      </a:pPr>
                      <a:r>
                        <a:rPr lang="en-GB" sz="11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292" marR="61292" marT="61292" marB="61292"/>
                </a:tc>
              </a:tr>
            </a:tbl>
          </a:graphicData>
        </a:graphic>
      </p:graphicFrame>
    </p:spTree>
    <p:extLst>
      <p:ext uri="{BB962C8B-B14F-4D97-AF65-F5344CB8AC3E}">
        <p14:creationId xmlns:p14="http://schemas.microsoft.com/office/powerpoint/2010/main" val="984602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sz="3600" b="1" i="1" dirty="0" err="1"/>
              <a:t>Sort</a:t>
            </a:r>
            <a:r>
              <a:rPr lang="hr-HR" sz="3600" b="1" i="1" dirty="0"/>
              <a:t> </a:t>
            </a:r>
            <a:r>
              <a:rPr lang="hr-HR" sz="3600" b="1" i="1" dirty="0" err="1"/>
              <a:t>the</a:t>
            </a:r>
            <a:r>
              <a:rPr lang="hr-HR" sz="3600" b="1" i="1" dirty="0"/>
              <a:t> </a:t>
            </a:r>
            <a:r>
              <a:rPr lang="hr-HR" sz="3600" b="1" i="1" dirty="0" err="1"/>
              <a:t>noun+verb</a:t>
            </a:r>
            <a:r>
              <a:rPr lang="hr-HR" sz="3600" b="1" i="1" dirty="0"/>
              <a:t> </a:t>
            </a:r>
            <a:r>
              <a:rPr lang="hr-HR" sz="3600" b="1" i="1" dirty="0" err="1"/>
              <a:t>collocations</a:t>
            </a:r>
            <a:r>
              <a:rPr lang="hr-HR" sz="3600" b="1" i="1" dirty="0"/>
              <a:t> </a:t>
            </a:r>
            <a:r>
              <a:rPr lang="hr-HR" sz="3600" b="1" i="1" dirty="0" err="1"/>
              <a:t>from</a:t>
            </a:r>
            <a:r>
              <a:rPr lang="hr-HR" sz="3600" b="1" i="1" dirty="0"/>
              <a:t> </a:t>
            </a:r>
            <a:r>
              <a:rPr lang="hr-HR" sz="3600" b="1" i="1" dirty="0" err="1"/>
              <a:t>exercise</a:t>
            </a:r>
            <a:r>
              <a:rPr lang="hr-HR" sz="3600" b="1" i="1" dirty="0"/>
              <a:t> IV </a:t>
            </a:r>
            <a:r>
              <a:rPr lang="hr-HR" sz="3600" b="1" i="1" dirty="0" err="1"/>
              <a:t>into</a:t>
            </a:r>
            <a:r>
              <a:rPr lang="hr-HR" sz="3600" b="1" i="1" dirty="0"/>
              <a:t> </a:t>
            </a:r>
            <a:r>
              <a:rPr lang="hr-HR" sz="3600" b="1" i="1" dirty="0" err="1"/>
              <a:t>the</a:t>
            </a:r>
            <a:r>
              <a:rPr lang="hr-HR" sz="3600" b="1" i="1" dirty="0"/>
              <a:t> </a:t>
            </a:r>
            <a:r>
              <a:rPr lang="hr-HR" sz="3600" b="1" i="1" dirty="0" err="1"/>
              <a:t>following</a:t>
            </a:r>
            <a:r>
              <a:rPr lang="hr-HR" sz="3600" b="1" i="1" dirty="0"/>
              <a:t> table </a:t>
            </a:r>
            <a:r>
              <a:rPr lang="hr-HR" sz="3600" b="1" i="1" dirty="0" err="1"/>
              <a:t>according</a:t>
            </a:r>
            <a:r>
              <a:rPr lang="hr-HR" sz="3600" b="1" i="1" dirty="0"/>
              <a:t> to </a:t>
            </a:r>
            <a:r>
              <a:rPr lang="hr-HR" sz="3600" b="1" i="1" dirty="0" err="1"/>
              <a:t>who</a:t>
            </a:r>
            <a:r>
              <a:rPr lang="hr-HR" sz="3600" b="1" i="1" dirty="0"/>
              <a:t> </a:t>
            </a:r>
            <a:r>
              <a:rPr lang="hr-HR" sz="3600" b="1" i="1" dirty="0" err="1"/>
              <a:t>can</a:t>
            </a:r>
            <a:r>
              <a:rPr lang="hr-HR" sz="3600" b="1" i="1" dirty="0"/>
              <a:t> </a:t>
            </a:r>
            <a:r>
              <a:rPr lang="hr-HR" sz="3600" b="1" i="1" dirty="0" err="1"/>
              <a:t>perform</a:t>
            </a:r>
            <a:r>
              <a:rPr lang="hr-HR" sz="3600" b="1" i="1" dirty="0"/>
              <a:t> </a:t>
            </a:r>
            <a:r>
              <a:rPr lang="hr-HR" sz="3600" b="1" i="1" dirty="0" err="1"/>
              <a:t>the</a:t>
            </a:r>
            <a:r>
              <a:rPr lang="hr-HR" sz="3600" b="1" i="1" dirty="0"/>
              <a:t> </a:t>
            </a:r>
            <a:r>
              <a:rPr lang="hr-HR" sz="3600" b="1" i="1" dirty="0" err="1"/>
              <a:t>actions</a:t>
            </a:r>
            <a:r>
              <a:rPr lang="hr-HR" sz="3600" b="1" i="1" dirty="0"/>
              <a:t> </a:t>
            </a:r>
            <a:r>
              <a:rPr lang="hr-HR" sz="3600" b="1" i="1" dirty="0" err="1"/>
              <a:t>expressed</a:t>
            </a:r>
            <a:r>
              <a:rPr lang="hr-HR" sz="3600" b="1" i="1" dirty="0"/>
              <a:t> </a:t>
            </a:r>
            <a:r>
              <a:rPr lang="hr-HR" sz="3600" b="1" i="1" dirty="0" err="1"/>
              <a:t>in</a:t>
            </a:r>
            <a:r>
              <a:rPr lang="hr-HR" sz="3600" b="1" i="1" dirty="0"/>
              <a:t> </a:t>
            </a:r>
            <a:r>
              <a:rPr lang="hr-HR" sz="3600" b="1" i="1" dirty="0" err="1"/>
              <a:t>the</a:t>
            </a:r>
            <a:r>
              <a:rPr lang="hr-HR" sz="3600" b="1" i="1" dirty="0"/>
              <a:t> </a:t>
            </a:r>
            <a:r>
              <a:rPr lang="hr-HR" sz="3600" b="1" i="1" dirty="0" err="1" smtClean="0"/>
              <a:t>collocations</a:t>
            </a:r>
            <a:r>
              <a:rPr lang="hr-HR" sz="3600" b="1" i="1" dirty="0"/>
              <a:t> </a:t>
            </a:r>
            <a:r>
              <a:rPr lang="hr-HR" sz="3600" b="1" i="1" dirty="0" smtClean="0"/>
              <a:t>(p. 64)</a:t>
            </a:r>
            <a:r>
              <a:rPr lang="hr-HR" dirty="0"/>
              <a:t/>
            </a:r>
            <a:br>
              <a:rPr lang="hr-HR" dirty="0"/>
            </a:br>
            <a:endParaRPr lang="en-US" dirty="0"/>
          </a:p>
        </p:txBody>
      </p:sp>
      <p:graphicFrame>
        <p:nvGraphicFramePr>
          <p:cNvPr id="4" name="Content Placeholder 3"/>
          <p:cNvGraphicFramePr>
            <a:graphicFrameLocks noGrp="1"/>
          </p:cNvGraphicFramePr>
          <p:nvPr>
            <p:ph idx="1"/>
          </p:nvPr>
        </p:nvGraphicFramePr>
        <p:xfrm>
          <a:off x="3525837" y="2871851"/>
          <a:ext cx="5292725" cy="2409698"/>
        </p:xfrm>
        <a:graphic>
          <a:graphicData uri="http://schemas.openxmlformats.org/drawingml/2006/table">
            <a:tbl>
              <a:tblPr>
                <a:tableStyleId>{5C22544A-7EE6-4342-B048-85BDC9FD1C3A}</a:tableStyleId>
              </a:tblPr>
              <a:tblGrid>
                <a:gridCol w="1058545"/>
                <a:gridCol w="1058545"/>
                <a:gridCol w="1058545"/>
                <a:gridCol w="1058545"/>
                <a:gridCol w="1058545"/>
              </a:tblGrid>
              <a:tr h="0">
                <a:tc>
                  <a:txBody>
                    <a:bodyPr/>
                    <a:lstStyle/>
                    <a:p>
                      <a:pPr marL="457200" indent="-257175" algn="just">
                        <a:lnSpc>
                          <a:spcPct val="115000"/>
                        </a:lnSpc>
                        <a:spcAft>
                          <a:spcPts val="0"/>
                        </a:spcAft>
                      </a:pPr>
                      <a:r>
                        <a:rPr lang="en-GB" sz="1200">
                          <a:effectLst/>
                        </a:rPr>
                        <a:t>a court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0"/>
                        </a:spcAft>
                      </a:pPr>
                      <a:r>
                        <a:rPr lang="en-GB" sz="1200">
                          <a:effectLst/>
                        </a:rPr>
                        <a:t>a judge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0"/>
                        </a:spcAft>
                      </a:pPr>
                      <a:r>
                        <a:rPr lang="en-GB" sz="1200">
                          <a:effectLst/>
                        </a:rPr>
                        <a:t>a jury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0"/>
                        </a:spcAft>
                      </a:pPr>
                      <a:r>
                        <a:rPr lang="en-GB" sz="1200">
                          <a:effectLst/>
                        </a:rPr>
                        <a:t>a solicitor / barrister</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0"/>
                        </a:spcAft>
                      </a:pPr>
                      <a:r>
                        <a:rPr lang="en-GB" sz="1200">
                          <a:effectLst/>
                        </a:rPr>
                        <a:t>a prosecutor</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gn="just">
                        <a:lnSpc>
                          <a:spcPct val="115000"/>
                        </a:lnSpc>
                        <a:spcAft>
                          <a:spcPts val="0"/>
                        </a:spcAft>
                      </a:pPr>
                      <a:r>
                        <a:rPr lang="en-GB" sz="1100">
                          <a:effectLst/>
                        </a:rPr>
                        <a:t> </a:t>
                      </a:r>
                      <a:endParaRPr lang="hr-HR" sz="1100">
                        <a:effectLst/>
                      </a:endParaRPr>
                    </a:p>
                    <a:p>
                      <a:pPr algn="just">
                        <a:lnSpc>
                          <a:spcPct val="115000"/>
                        </a:lnSpc>
                        <a:spcAft>
                          <a:spcPts val="0"/>
                        </a:spcAft>
                      </a:pPr>
                      <a:r>
                        <a:rPr lang="en-GB" sz="1100">
                          <a:effectLst/>
                        </a:rPr>
                        <a:t> </a:t>
                      </a:r>
                      <a:endParaRPr lang="hr-HR" sz="1100">
                        <a:effectLst/>
                      </a:endParaRPr>
                    </a:p>
                    <a:p>
                      <a:pPr algn="just">
                        <a:lnSpc>
                          <a:spcPct val="115000"/>
                        </a:lnSpc>
                        <a:spcAft>
                          <a:spcPts val="0"/>
                        </a:spcAft>
                      </a:pPr>
                      <a:r>
                        <a:rPr lang="en-GB" sz="1100">
                          <a:effectLst/>
                        </a:rPr>
                        <a:t> </a:t>
                      </a:r>
                      <a:endParaRPr lang="hr-HR" sz="1100">
                        <a:effectLst/>
                      </a:endParaRPr>
                    </a:p>
                    <a:p>
                      <a:pPr algn="just">
                        <a:lnSpc>
                          <a:spcPct val="115000"/>
                        </a:lnSpc>
                        <a:spcAft>
                          <a:spcPts val="0"/>
                        </a:spcAft>
                      </a:pPr>
                      <a:r>
                        <a:rPr lang="en-GB" sz="1100">
                          <a:effectLst/>
                        </a:rPr>
                        <a:t> </a:t>
                      </a:r>
                      <a:endParaRPr lang="hr-HR" sz="1100">
                        <a:effectLst/>
                      </a:endParaRPr>
                    </a:p>
                    <a:p>
                      <a:pPr algn="just">
                        <a:lnSpc>
                          <a:spcPct val="115000"/>
                        </a:lnSpc>
                        <a:spcAft>
                          <a:spcPts val="0"/>
                        </a:spcAft>
                      </a:pPr>
                      <a:r>
                        <a:rPr lang="en-GB" sz="1100">
                          <a:effectLst/>
                        </a:rPr>
                        <a:t> </a:t>
                      </a:r>
                      <a:endParaRPr lang="hr-HR" sz="1100">
                        <a:effectLst/>
                      </a:endParaRPr>
                    </a:p>
                    <a:p>
                      <a:pPr algn="just">
                        <a:lnSpc>
                          <a:spcPct val="115000"/>
                        </a:lnSpc>
                        <a:spcAft>
                          <a:spcPts val="0"/>
                        </a:spcAft>
                      </a:pPr>
                      <a:r>
                        <a:rPr lang="en-GB" sz="1100">
                          <a:effectLst/>
                        </a:rPr>
                        <a:t> </a:t>
                      </a:r>
                      <a:endParaRPr lang="hr-HR" sz="1100">
                        <a:effectLst/>
                      </a:endParaRPr>
                    </a:p>
                    <a:p>
                      <a:pPr algn="just">
                        <a:lnSpc>
                          <a:spcPct val="115000"/>
                        </a:lnSpc>
                        <a:spcAft>
                          <a:spcPts val="0"/>
                        </a:spcAft>
                      </a:pPr>
                      <a:r>
                        <a:rPr lang="en-GB" sz="1100">
                          <a:effectLst/>
                        </a:rPr>
                        <a:t> </a:t>
                      </a:r>
                      <a:endParaRPr lang="hr-HR" sz="1100">
                        <a:effectLst/>
                      </a:endParaRPr>
                    </a:p>
                    <a:p>
                      <a:pPr algn="just">
                        <a:lnSpc>
                          <a:spcPct val="115000"/>
                        </a:lnSpc>
                        <a:spcAft>
                          <a:spcPts val="0"/>
                        </a:spcAft>
                      </a:pPr>
                      <a:r>
                        <a:rPr lang="en-GB" sz="1100">
                          <a:effectLst/>
                        </a:rPr>
                        <a:t> </a:t>
                      </a:r>
                      <a:endParaRPr lang="hr-HR" sz="1100">
                        <a:effectLst/>
                      </a:endParaRPr>
                    </a:p>
                    <a:p>
                      <a:pPr algn="just">
                        <a:lnSpc>
                          <a:spcPct val="115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15000"/>
                        </a:lnSpc>
                        <a:spcAft>
                          <a:spcPts val="0"/>
                        </a:spcAft>
                      </a:pPr>
                      <a:r>
                        <a:rPr lang="en-GB" sz="11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bl>
          </a:graphicData>
        </a:graphic>
      </p:graphicFrame>
    </p:spTree>
    <p:extLst>
      <p:ext uri="{BB962C8B-B14F-4D97-AF65-F5344CB8AC3E}">
        <p14:creationId xmlns:p14="http://schemas.microsoft.com/office/powerpoint/2010/main" val="359415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i="1" dirty="0" err="1"/>
              <a:t>Replace</a:t>
            </a:r>
            <a:r>
              <a:rPr lang="hr-HR" b="1" i="1" dirty="0"/>
              <a:t> </a:t>
            </a:r>
            <a:r>
              <a:rPr lang="hr-HR" b="1" i="1" dirty="0" err="1"/>
              <a:t>the</a:t>
            </a:r>
            <a:r>
              <a:rPr lang="hr-HR" b="1" i="1" dirty="0"/>
              <a:t> </a:t>
            </a:r>
            <a:r>
              <a:rPr lang="hr-HR" b="1" i="1" dirty="0" err="1"/>
              <a:t>underlined</a:t>
            </a:r>
            <a:r>
              <a:rPr lang="hr-HR" b="1" i="1" dirty="0"/>
              <a:t> </a:t>
            </a:r>
            <a:r>
              <a:rPr lang="hr-HR" b="1" i="1" dirty="0" err="1"/>
              <a:t>expressions</a:t>
            </a:r>
            <a:r>
              <a:rPr lang="hr-HR" b="1" i="1" dirty="0"/>
              <a:t> </a:t>
            </a:r>
            <a:r>
              <a:rPr lang="hr-HR" b="1" i="1" dirty="0" err="1"/>
              <a:t>with</a:t>
            </a:r>
            <a:r>
              <a:rPr lang="hr-HR" b="1" i="1" dirty="0"/>
              <a:t> </a:t>
            </a:r>
            <a:r>
              <a:rPr lang="hr-HR" b="1" i="1" dirty="0" err="1"/>
              <a:t>expressions</a:t>
            </a:r>
            <a:r>
              <a:rPr lang="hr-HR" b="1" i="1" dirty="0"/>
              <a:t> </a:t>
            </a:r>
            <a:r>
              <a:rPr lang="hr-HR" b="1" i="1" dirty="0" err="1"/>
              <a:t>from</a:t>
            </a:r>
            <a:r>
              <a:rPr lang="hr-HR" b="1" i="1" dirty="0"/>
              <a:t> </a:t>
            </a:r>
            <a:r>
              <a:rPr lang="hr-HR" b="1" i="1" dirty="0" err="1"/>
              <a:t>the</a:t>
            </a:r>
            <a:r>
              <a:rPr lang="hr-HR" b="1" i="1" dirty="0"/>
              <a:t> </a:t>
            </a:r>
            <a:r>
              <a:rPr lang="hr-HR" b="1" i="1" dirty="0" err="1" smtClean="0"/>
              <a:t>text</a:t>
            </a:r>
            <a:r>
              <a:rPr lang="hr-HR" b="1" i="1" dirty="0"/>
              <a:t> </a:t>
            </a:r>
            <a:r>
              <a:rPr lang="hr-HR" b="1" i="1" dirty="0" smtClean="0"/>
              <a:t>(p. 65)</a:t>
            </a:r>
            <a:r>
              <a:rPr lang="hr-HR" dirty="0"/>
              <a:t/>
            </a:r>
            <a:br>
              <a:rPr lang="hr-HR" dirty="0"/>
            </a:br>
            <a:endParaRPr lang="en-US" dirty="0"/>
          </a:p>
        </p:txBody>
      </p:sp>
      <p:sp>
        <p:nvSpPr>
          <p:cNvPr id="3" name="Content Placeholder 2"/>
          <p:cNvSpPr>
            <a:spLocks noGrp="1"/>
          </p:cNvSpPr>
          <p:nvPr>
            <p:ph idx="1"/>
          </p:nvPr>
        </p:nvSpPr>
        <p:spPr/>
        <p:txBody>
          <a:bodyPr>
            <a:normAutofit fontScale="92500"/>
          </a:bodyPr>
          <a:lstStyle/>
          <a:p>
            <a:endParaRPr lang="hr-HR" dirty="0"/>
          </a:p>
          <a:p>
            <a:r>
              <a:rPr lang="hr-HR" dirty="0" smtClean="0"/>
              <a:t>1. </a:t>
            </a:r>
            <a:r>
              <a:rPr lang="en-GB" dirty="0" smtClean="0"/>
              <a:t>In </a:t>
            </a:r>
            <a:r>
              <a:rPr lang="en-GB" dirty="0"/>
              <a:t>magistrates’ courts, decision are made by </a:t>
            </a:r>
            <a:r>
              <a:rPr lang="en-GB" u="sng" dirty="0"/>
              <a:t>magistrates</a:t>
            </a:r>
            <a:r>
              <a:rPr lang="en-GB" dirty="0"/>
              <a:t> sitting in </a:t>
            </a:r>
            <a:r>
              <a:rPr lang="en-GB" u="sng" dirty="0"/>
              <a:t>panels</a:t>
            </a:r>
            <a:r>
              <a:rPr lang="en-GB" dirty="0"/>
              <a:t> of 2 or 3. </a:t>
            </a:r>
            <a:endParaRPr lang="hr-HR" dirty="0"/>
          </a:p>
          <a:p>
            <a:r>
              <a:rPr lang="en-GB" dirty="0"/>
              <a:t>2.  	The High Court of Justice can hear appeals against </a:t>
            </a:r>
            <a:r>
              <a:rPr lang="en-GB" u="sng" dirty="0"/>
              <a:t>decisions</a:t>
            </a:r>
            <a:r>
              <a:rPr lang="en-GB" dirty="0"/>
              <a:t> of lower courts. </a:t>
            </a:r>
            <a:endParaRPr lang="hr-HR" dirty="0"/>
          </a:p>
          <a:p>
            <a:r>
              <a:rPr lang="en-GB" dirty="0"/>
              <a:t>3.  	Jurisdiction in civil procedures may depend on the </a:t>
            </a:r>
            <a:r>
              <a:rPr lang="en-GB" u="sng" dirty="0"/>
              <a:t>amount of damages sought in a case</a:t>
            </a:r>
            <a:r>
              <a:rPr lang="en-GB" dirty="0"/>
              <a:t>. </a:t>
            </a:r>
            <a:endParaRPr lang="hr-HR" dirty="0"/>
          </a:p>
          <a:p>
            <a:r>
              <a:rPr lang="en-GB" dirty="0"/>
              <a:t>4.  	The Crown Court has </a:t>
            </a:r>
            <a:r>
              <a:rPr lang="en-GB" u="sng" dirty="0"/>
              <a:t>original</a:t>
            </a:r>
            <a:r>
              <a:rPr lang="en-GB" dirty="0"/>
              <a:t> jurisdiction for </a:t>
            </a:r>
            <a:r>
              <a:rPr lang="en-GB" u="sng" dirty="0"/>
              <a:t>serious criminal offences</a:t>
            </a:r>
            <a:r>
              <a:rPr lang="en-GB" dirty="0"/>
              <a:t>. </a:t>
            </a:r>
            <a:endParaRPr lang="hr-HR" dirty="0"/>
          </a:p>
          <a:p>
            <a:r>
              <a:rPr lang="en-GB" dirty="0"/>
              <a:t>5.  	County courts may have a limit as to the amount of damages they can </a:t>
            </a:r>
            <a:r>
              <a:rPr lang="en-GB" u="sng" dirty="0"/>
              <a:t>order to be paid</a:t>
            </a:r>
            <a:r>
              <a:rPr lang="en-GB" dirty="0"/>
              <a:t>. </a:t>
            </a:r>
            <a:endParaRPr lang="hr-HR" dirty="0"/>
          </a:p>
          <a:p>
            <a:r>
              <a:rPr lang="en-GB" dirty="0"/>
              <a:t>6.  	An appellate court can </a:t>
            </a:r>
            <a:r>
              <a:rPr lang="en-GB" u="sng" dirty="0"/>
              <a:t>consider</a:t>
            </a:r>
            <a:r>
              <a:rPr lang="en-GB" dirty="0"/>
              <a:t> appeals against a judgment of a </a:t>
            </a:r>
            <a:r>
              <a:rPr lang="en-GB" u="sng" dirty="0"/>
              <a:t>lower</a:t>
            </a:r>
            <a:r>
              <a:rPr lang="en-GB" dirty="0"/>
              <a:t> court. </a:t>
            </a:r>
            <a:endParaRPr lang="hr-HR" dirty="0"/>
          </a:p>
          <a:p>
            <a:endParaRPr lang="en-US" dirty="0"/>
          </a:p>
        </p:txBody>
      </p:sp>
    </p:spTree>
    <p:extLst>
      <p:ext uri="{BB962C8B-B14F-4D97-AF65-F5344CB8AC3E}">
        <p14:creationId xmlns:p14="http://schemas.microsoft.com/office/powerpoint/2010/main" val="1458102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Discussion</a:t>
            </a:r>
            <a:endParaRPr lang="en-US" dirty="0"/>
          </a:p>
        </p:txBody>
      </p:sp>
      <p:sp>
        <p:nvSpPr>
          <p:cNvPr id="3" name="Content Placeholder 2"/>
          <p:cNvSpPr>
            <a:spLocks noGrp="1"/>
          </p:cNvSpPr>
          <p:nvPr>
            <p:ph idx="1"/>
          </p:nvPr>
        </p:nvSpPr>
        <p:spPr/>
        <p:txBody>
          <a:bodyPr/>
          <a:lstStyle/>
          <a:p>
            <a:r>
              <a:rPr lang="en-GB" dirty="0"/>
              <a:t>1.      Consider the criteria for appointment as a magistrate. How do you think these qualities can be assessed?</a:t>
            </a:r>
            <a:endParaRPr lang="hr-HR" dirty="0"/>
          </a:p>
          <a:p>
            <a:r>
              <a:rPr lang="en-GB" dirty="0"/>
              <a:t>2.  	Do you think that involving lay people (magistrates, juries) in court procedure is beneficial? Think of reasons for and against.</a:t>
            </a:r>
            <a:endParaRPr lang="hr-HR" dirty="0"/>
          </a:p>
          <a:p>
            <a:r>
              <a:rPr lang="en-GB" dirty="0"/>
              <a:t>3.  	The text mentions that the complexity of the court systems is due to many reforms over centuries. Do you believe the current system might be confusing for the average person? Can you suggest ways to improve it in that regard?</a:t>
            </a:r>
            <a:endParaRPr lang="hr-HR" dirty="0"/>
          </a:p>
          <a:p>
            <a:endParaRPr lang="en-US" dirty="0"/>
          </a:p>
        </p:txBody>
      </p:sp>
    </p:spTree>
    <p:extLst>
      <p:ext uri="{BB962C8B-B14F-4D97-AF65-F5344CB8AC3E}">
        <p14:creationId xmlns:p14="http://schemas.microsoft.com/office/powerpoint/2010/main" val="3581107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r-HR" sz="3600" b="1" i="1" dirty="0"/>
              <a:t>III </a:t>
            </a:r>
            <a:r>
              <a:rPr lang="hr-HR" sz="3600" b="1" i="1" dirty="0" err="1"/>
              <a:t>Read</a:t>
            </a:r>
            <a:r>
              <a:rPr lang="hr-HR" sz="3600" b="1" i="1" dirty="0"/>
              <a:t> </a:t>
            </a:r>
            <a:r>
              <a:rPr lang="hr-HR" sz="3600" b="1" i="1" dirty="0" err="1"/>
              <a:t>the</a:t>
            </a:r>
            <a:r>
              <a:rPr lang="hr-HR" sz="3600" b="1" i="1" dirty="0"/>
              <a:t> </a:t>
            </a:r>
            <a:r>
              <a:rPr lang="hr-HR" sz="3600" b="1" i="1" dirty="0" err="1"/>
              <a:t>text</a:t>
            </a:r>
            <a:r>
              <a:rPr lang="hr-HR" sz="3600" b="1" i="1" dirty="0"/>
              <a:t> </a:t>
            </a:r>
            <a:r>
              <a:rPr lang="hr-HR" sz="3600" b="1" i="1" dirty="0" err="1"/>
              <a:t>section</a:t>
            </a:r>
            <a:r>
              <a:rPr lang="hr-HR" sz="3600" b="1" i="1" dirty="0"/>
              <a:t> </a:t>
            </a:r>
            <a:r>
              <a:rPr lang="hr-HR" sz="3600" b="1" i="1" dirty="0" err="1"/>
              <a:t>by</a:t>
            </a:r>
            <a:r>
              <a:rPr lang="hr-HR" sz="3600" b="1" i="1" dirty="0"/>
              <a:t> </a:t>
            </a:r>
            <a:r>
              <a:rPr lang="hr-HR" sz="3600" b="1" i="1" dirty="0" err="1"/>
              <a:t>section</a:t>
            </a:r>
            <a:r>
              <a:rPr lang="hr-HR" sz="3600" b="1" i="1" dirty="0"/>
              <a:t> </a:t>
            </a:r>
            <a:r>
              <a:rPr lang="hr-HR" sz="3600" b="1" i="1" dirty="0" err="1"/>
              <a:t>and</a:t>
            </a:r>
            <a:r>
              <a:rPr lang="hr-HR" sz="3600" b="1" i="1" dirty="0"/>
              <a:t> </a:t>
            </a:r>
            <a:r>
              <a:rPr lang="hr-HR" sz="3600" b="1" i="1" dirty="0" err="1"/>
              <a:t>find</a:t>
            </a:r>
            <a:r>
              <a:rPr lang="hr-HR" sz="3600" b="1" i="1" dirty="0"/>
              <a:t> </a:t>
            </a:r>
            <a:r>
              <a:rPr lang="hr-HR" sz="3600" b="1" i="1" dirty="0" err="1"/>
              <a:t>words</a:t>
            </a:r>
            <a:r>
              <a:rPr lang="hr-HR" sz="3600" b="1" i="1" dirty="0"/>
              <a:t> </a:t>
            </a:r>
            <a:r>
              <a:rPr lang="hr-HR" sz="3600" b="1" i="1" dirty="0" err="1"/>
              <a:t>or</a:t>
            </a:r>
            <a:r>
              <a:rPr lang="hr-HR" sz="3600" b="1" i="1" dirty="0"/>
              <a:t> </a:t>
            </a:r>
            <a:r>
              <a:rPr lang="hr-HR" sz="3600" b="1" i="1" dirty="0" err="1"/>
              <a:t>expressions</a:t>
            </a:r>
            <a:r>
              <a:rPr lang="hr-HR" sz="3600" b="1" i="1" dirty="0"/>
              <a:t> </a:t>
            </a:r>
            <a:r>
              <a:rPr lang="hr-HR" sz="3600" b="1" i="1" dirty="0" err="1"/>
              <a:t>that</a:t>
            </a:r>
            <a:r>
              <a:rPr lang="hr-HR" sz="3600" b="1" i="1" dirty="0"/>
              <a:t> </a:t>
            </a:r>
            <a:r>
              <a:rPr lang="hr-HR" sz="3600" b="1" i="1" dirty="0" err="1"/>
              <a:t>match</a:t>
            </a:r>
            <a:r>
              <a:rPr lang="hr-HR" sz="3600" b="1" i="1" dirty="0"/>
              <a:t> </a:t>
            </a:r>
            <a:r>
              <a:rPr lang="hr-HR" sz="3600" b="1" i="1" dirty="0" err="1"/>
              <a:t>the</a:t>
            </a:r>
            <a:r>
              <a:rPr lang="hr-HR" sz="3600" b="1" i="1" dirty="0"/>
              <a:t> </a:t>
            </a:r>
            <a:r>
              <a:rPr lang="hr-HR" sz="3600" b="1" i="1" dirty="0" err="1"/>
              <a:t>definitions</a:t>
            </a:r>
            <a:r>
              <a:rPr lang="hr-HR" sz="3600" b="1" i="1" dirty="0"/>
              <a:t> </a:t>
            </a:r>
            <a:r>
              <a:rPr lang="hr-HR" sz="3600" b="1" i="1" dirty="0" err="1"/>
              <a:t>beneath</a:t>
            </a:r>
            <a:r>
              <a:rPr lang="hr-HR" sz="3600" b="1" i="1" dirty="0"/>
              <a:t> </a:t>
            </a:r>
            <a:r>
              <a:rPr lang="hr-HR" sz="3600" b="1" i="1" dirty="0" err="1"/>
              <a:t>each</a:t>
            </a:r>
            <a:r>
              <a:rPr lang="hr-HR" sz="3600" b="1" i="1" dirty="0"/>
              <a:t> </a:t>
            </a:r>
            <a:r>
              <a:rPr lang="hr-HR" sz="3600" b="1" i="1" dirty="0" err="1" smtClean="0"/>
              <a:t>section</a:t>
            </a:r>
            <a:r>
              <a:rPr lang="hr-HR" sz="3600" b="1" i="1" dirty="0"/>
              <a:t> </a:t>
            </a:r>
            <a:r>
              <a:rPr lang="hr-HR" sz="3600" b="1" i="1" dirty="0" smtClean="0"/>
              <a:t>(p. 67)</a:t>
            </a:r>
            <a:r>
              <a:rPr lang="hr-HR" sz="3600" dirty="0"/>
              <a:t/>
            </a:r>
            <a:br>
              <a:rPr lang="hr-HR" sz="3600" dirty="0"/>
            </a:br>
            <a:endParaRPr lang="en-US" sz="3600" dirty="0"/>
          </a:p>
        </p:txBody>
      </p:sp>
      <p:sp>
        <p:nvSpPr>
          <p:cNvPr id="3" name="Content Placeholder 2"/>
          <p:cNvSpPr>
            <a:spLocks noGrp="1"/>
          </p:cNvSpPr>
          <p:nvPr>
            <p:ph idx="1"/>
          </p:nvPr>
        </p:nvSpPr>
        <p:spPr/>
        <p:txBody>
          <a:bodyPr/>
          <a:lstStyle/>
          <a:p>
            <a:r>
              <a:rPr lang="en-GB" dirty="0"/>
              <a:t>1.  	discussion, debate __________</a:t>
            </a:r>
            <a:endParaRPr lang="hr-HR" dirty="0"/>
          </a:p>
          <a:p>
            <a:r>
              <a:rPr lang="en-GB" dirty="0"/>
              <a:t>2.  	a court decision including explanations and justifications __________  __________ </a:t>
            </a:r>
            <a:endParaRPr lang="hr-HR" dirty="0"/>
          </a:p>
          <a:p>
            <a:r>
              <a:rPr lang="en-GB" dirty="0"/>
              <a:t>3.  	to agree on a resolution of the dispute before the trial begins or before it ends __________ </a:t>
            </a:r>
            <a:endParaRPr lang="hr-HR" dirty="0"/>
          </a:p>
          <a:p>
            <a:r>
              <a:rPr lang="en-GB" dirty="0"/>
              <a:t>4.  	oral testimony __________  __________ </a:t>
            </a:r>
            <a:endParaRPr lang="hr-HR" dirty="0"/>
          </a:p>
          <a:p>
            <a:r>
              <a:rPr lang="en-GB" dirty="0"/>
              <a:t>5.  	(of the claimant’s and the defendant’s representatives) to take turns asking questions to witnesses __________  </a:t>
            </a:r>
            <a:endParaRPr lang="hr-HR" dirty="0"/>
          </a:p>
          <a:p>
            <a:r>
              <a:rPr lang="en-GB" dirty="0"/>
              <a:t>6.  	a session of a trial __________ </a:t>
            </a:r>
            <a:endParaRPr lang="hr-HR" dirty="0"/>
          </a:p>
          <a:p>
            <a:endParaRPr lang="en-US" dirty="0"/>
          </a:p>
        </p:txBody>
      </p:sp>
    </p:spTree>
    <p:extLst>
      <p:ext uri="{BB962C8B-B14F-4D97-AF65-F5344CB8AC3E}">
        <p14:creationId xmlns:p14="http://schemas.microsoft.com/office/powerpoint/2010/main" val="3100888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r-HR" sz="3600" b="1" i="1" dirty="0" err="1"/>
              <a:t>Read</a:t>
            </a:r>
            <a:r>
              <a:rPr lang="hr-HR" sz="3600" b="1" i="1" dirty="0"/>
              <a:t> </a:t>
            </a:r>
            <a:r>
              <a:rPr lang="hr-HR" sz="3600" b="1" i="1" dirty="0" err="1"/>
              <a:t>the</a:t>
            </a:r>
            <a:r>
              <a:rPr lang="hr-HR" sz="3600" b="1" i="1" dirty="0"/>
              <a:t> </a:t>
            </a:r>
            <a:r>
              <a:rPr lang="hr-HR" sz="3600" b="1" i="1" dirty="0" err="1"/>
              <a:t>text</a:t>
            </a:r>
            <a:r>
              <a:rPr lang="hr-HR" sz="3600" b="1" i="1" dirty="0"/>
              <a:t> </a:t>
            </a:r>
            <a:r>
              <a:rPr lang="hr-HR" sz="3600" b="1" i="1" dirty="0" err="1"/>
              <a:t>section</a:t>
            </a:r>
            <a:r>
              <a:rPr lang="hr-HR" sz="3600" b="1" i="1" dirty="0"/>
              <a:t> </a:t>
            </a:r>
            <a:r>
              <a:rPr lang="hr-HR" sz="3600" b="1" i="1" dirty="0" err="1"/>
              <a:t>by</a:t>
            </a:r>
            <a:r>
              <a:rPr lang="hr-HR" sz="3600" b="1" i="1" dirty="0"/>
              <a:t> </a:t>
            </a:r>
            <a:r>
              <a:rPr lang="hr-HR" sz="3600" b="1" i="1" dirty="0" err="1"/>
              <a:t>section</a:t>
            </a:r>
            <a:r>
              <a:rPr lang="hr-HR" sz="3600" b="1" i="1" dirty="0"/>
              <a:t> </a:t>
            </a:r>
            <a:r>
              <a:rPr lang="hr-HR" sz="3600" b="1" i="1" dirty="0" err="1"/>
              <a:t>and</a:t>
            </a:r>
            <a:r>
              <a:rPr lang="hr-HR" sz="3600" b="1" i="1" dirty="0"/>
              <a:t> </a:t>
            </a:r>
            <a:r>
              <a:rPr lang="hr-HR" sz="3600" b="1" i="1" dirty="0" err="1"/>
              <a:t>find</a:t>
            </a:r>
            <a:r>
              <a:rPr lang="hr-HR" sz="3600" b="1" i="1" dirty="0"/>
              <a:t> </a:t>
            </a:r>
            <a:r>
              <a:rPr lang="hr-HR" sz="3600" b="1" i="1" dirty="0" err="1"/>
              <a:t>words</a:t>
            </a:r>
            <a:r>
              <a:rPr lang="hr-HR" sz="3600" b="1" i="1" dirty="0"/>
              <a:t> </a:t>
            </a:r>
            <a:r>
              <a:rPr lang="hr-HR" sz="3600" b="1" i="1" dirty="0" err="1"/>
              <a:t>or</a:t>
            </a:r>
            <a:r>
              <a:rPr lang="hr-HR" sz="3600" b="1" i="1" dirty="0"/>
              <a:t> </a:t>
            </a:r>
            <a:r>
              <a:rPr lang="hr-HR" sz="3600" b="1" i="1" dirty="0" err="1"/>
              <a:t>expressions</a:t>
            </a:r>
            <a:r>
              <a:rPr lang="hr-HR" sz="3600" b="1" i="1" dirty="0"/>
              <a:t> </a:t>
            </a:r>
            <a:r>
              <a:rPr lang="hr-HR" sz="3600" b="1" i="1" dirty="0" err="1"/>
              <a:t>that</a:t>
            </a:r>
            <a:r>
              <a:rPr lang="hr-HR" sz="3600" b="1" i="1" dirty="0"/>
              <a:t> </a:t>
            </a:r>
            <a:r>
              <a:rPr lang="hr-HR" sz="3600" b="1" i="1" dirty="0" err="1"/>
              <a:t>match</a:t>
            </a:r>
            <a:r>
              <a:rPr lang="hr-HR" sz="3600" b="1" i="1" dirty="0"/>
              <a:t> </a:t>
            </a:r>
            <a:r>
              <a:rPr lang="hr-HR" sz="3600" b="1" i="1" dirty="0" err="1"/>
              <a:t>the</a:t>
            </a:r>
            <a:r>
              <a:rPr lang="hr-HR" sz="3600" b="1" i="1" dirty="0"/>
              <a:t> </a:t>
            </a:r>
            <a:r>
              <a:rPr lang="hr-HR" sz="3600" b="1" i="1" dirty="0" err="1"/>
              <a:t>definitions</a:t>
            </a:r>
            <a:r>
              <a:rPr lang="hr-HR" sz="3600" b="1" i="1" dirty="0"/>
              <a:t> </a:t>
            </a:r>
            <a:r>
              <a:rPr lang="hr-HR" sz="3600" b="1" i="1" dirty="0" err="1"/>
              <a:t>beneath</a:t>
            </a:r>
            <a:r>
              <a:rPr lang="hr-HR" sz="3600" b="1" i="1" dirty="0"/>
              <a:t> </a:t>
            </a:r>
            <a:r>
              <a:rPr lang="hr-HR" sz="3600" b="1" i="1" dirty="0" err="1"/>
              <a:t>each</a:t>
            </a:r>
            <a:r>
              <a:rPr lang="hr-HR" sz="3600" b="1" i="1" dirty="0"/>
              <a:t> </a:t>
            </a:r>
            <a:r>
              <a:rPr lang="hr-HR" sz="3600" b="1" i="1" dirty="0" err="1" smtClean="0"/>
              <a:t>section</a:t>
            </a:r>
            <a:r>
              <a:rPr lang="hr-HR" sz="3600" b="1" i="1" dirty="0"/>
              <a:t> </a:t>
            </a:r>
            <a:r>
              <a:rPr lang="hr-HR" sz="3600" b="1" i="1" dirty="0" smtClean="0"/>
              <a:t>(p. 67)</a:t>
            </a:r>
            <a:r>
              <a:rPr lang="hr-HR" sz="3600" dirty="0"/>
              <a:t/>
            </a:r>
            <a:br>
              <a:rPr lang="hr-HR" sz="3600" dirty="0"/>
            </a:br>
            <a:endParaRPr lang="en-US" sz="3600" dirty="0"/>
          </a:p>
        </p:txBody>
      </p:sp>
      <p:sp>
        <p:nvSpPr>
          <p:cNvPr id="3" name="Content Placeholder 2"/>
          <p:cNvSpPr>
            <a:spLocks noGrp="1"/>
          </p:cNvSpPr>
          <p:nvPr>
            <p:ph idx="1"/>
          </p:nvPr>
        </p:nvSpPr>
        <p:spPr/>
        <p:txBody>
          <a:bodyPr/>
          <a:lstStyle/>
          <a:p>
            <a:r>
              <a:rPr lang="en-GB" dirty="0"/>
              <a:t>1.  	statements made in order to influence an opinion or decision __________  </a:t>
            </a:r>
            <a:endParaRPr lang="hr-HR" dirty="0"/>
          </a:p>
          <a:p>
            <a:r>
              <a:rPr lang="en-GB" dirty="0"/>
              <a:t>2.  	to hand down (a judgment) __________  </a:t>
            </a:r>
            <a:endParaRPr lang="hr-HR" dirty="0"/>
          </a:p>
          <a:p>
            <a:r>
              <a:rPr lang="en-GB" dirty="0"/>
              <a:t>3.  	the act of establishing by authority __________  </a:t>
            </a:r>
            <a:endParaRPr lang="hr-HR" dirty="0"/>
          </a:p>
          <a:p>
            <a:r>
              <a:rPr lang="en-GB" dirty="0"/>
              <a:t>4.  	compensation for damage suffered __________  </a:t>
            </a:r>
            <a:endParaRPr lang="hr-HR" dirty="0"/>
          </a:p>
          <a:p>
            <a:r>
              <a:rPr lang="en-GB" dirty="0"/>
              <a:t>5.  	a prohibiting court order __________  </a:t>
            </a:r>
            <a:endParaRPr lang="hr-HR" dirty="0"/>
          </a:p>
          <a:p>
            <a:r>
              <a:rPr lang="en-GB" dirty="0"/>
              <a:t>6.  	the legal means to recover a right or to prevent or obtain redress for a wrong __________  </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2624354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r-HR" sz="3600" b="1" i="1" dirty="0" err="1"/>
              <a:t>Read</a:t>
            </a:r>
            <a:r>
              <a:rPr lang="hr-HR" sz="3600" b="1" i="1" dirty="0"/>
              <a:t> </a:t>
            </a:r>
            <a:r>
              <a:rPr lang="hr-HR" sz="3600" b="1" i="1" dirty="0" err="1"/>
              <a:t>the</a:t>
            </a:r>
            <a:r>
              <a:rPr lang="hr-HR" sz="3600" b="1" i="1" dirty="0"/>
              <a:t> </a:t>
            </a:r>
            <a:r>
              <a:rPr lang="hr-HR" sz="3600" b="1" i="1" dirty="0" err="1"/>
              <a:t>text</a:t>
            </a:r>
            <a:r>
              <a:rPr lang="hr-HR" sz="3600" b="1" i="1" dirty="0"/>
              <a:t> </a:t>
            </a:r>
            <a:r>
              <a:rPr lang="hr-HR" sz="3600" b="1" i="1" dirty="0" err="1"/>
              <a:t>section</a:t>
            </a:r>
            <a:r>
              <a:rPr lang="hr-HR" sz="3600" b="1" i="1" dirty="0"/>
              <a:t> </a:t>
            </a:r>
            <a:r>
              <a:rPr lang="hr-HR" sz="3600" b="1" i="1" dirty="0" err="1"/>
              <a:t>by</a:t>
            </a:r>
            <a:r>
              <a:rPr lang="hr-HR" sz="3600" b="1" i="1" dirty="0"/>
              <a:t> </a:t>
            </a:r>
            <a:r>
              <a:rPr lang="hr-HR" sz="3600" b="1" i="1" dirty="0" err="1"/>
              <a:t>section</a:t>
            </a:r>
            <a:r>
              <a:rPr lang="hr-HR" sz="3600" b="1" i="1" dirty="0"/>
              <a:t> </a:t>
            </a:r>
            <a:r>
              <a:rPr lang="hr-HR" sz="3600" b="1" i="1" dirty="0" err="1"/>
              <a:t>and</a:t>
            </a:r>
            <a:r>
              <a:rPr lang="hr-HR" sz="3600" b="1" i="1" dirty="0"/>
              <a:t> </a:t>
            </a:r>
            <a:r>
              <a:rPr lang="hr-HR" sz="3600" b="1" i="1" dirty="0" err="1"/>
              <a:t>find</a:t>
            </a:r>
            <a:r>
              <a:rPr lang="hr-HR" sz="3600" b="1" i="1" dirty="0"/>
              <a:t> </a:t>
            </a:r>
            <a:r>
              <a:rPr lang="hr-HR" sz="3600" b="1" i="1" dirty="0" err="1"/>
              <a:t>words</a:t>
            </a:r>
            <a:r>
              <a:rPr lang="hr-HR" sz="3600" b="1" i="1" dirty="0"/>
              <a:t> </a:t>
            </a:r>
            <a:r>
              <a:rPr lang="hr-HR" sz="3600" b="1" i="1" dirty="0" err="1"/>
              <a:t>or</a:t>
            </a:r>
            <a:r>
              <a:rPr lang="hr-HR" sz="3600" b="1" i="1" dirty="0"/>
              <a:t> </a:t>
            </a:r>
            <a:r>
              <a:rPr lang="hr-HR" sz="3600" b="1" i="1" dirty="0" err="1"/>
              <a:t>expressions</a:t>
            </a:r>
            <a:r>
              <a:rPr lang="hr-HR" sz="3600" b="1" i="1" dirty="0"/>
              <a:t> </a:t>
            </a:r>
            <a:r>
              <a:rPr lang="hr-HR" sz="3600" b="1" i="1" dirty="0" err="1"/>
              <a:t>that</a:t>
            </a:r>
            <a:r>
              <a:rPr lang="hr-HR" sz="3600" b="1" i="1" dirty="0"/>
              <a:t> </a:t>
            </a:r>
            <a:r>
              <a:rPr lang="hr-HR" sz="3600" b="1" i="1" dirty="0" err="1"/>
              <a:t>match</a:t>
            </a:r>
            <a:r>
              <a:rPr lang="hr-HR" sz="3600" b="1" i="1" dirty="0"/>
              <a:t> </a:t>
            </a:r>
            <a:r>
              <a:rPr lang="hr-HR" sz="3600" b="1" i="1" dirty="0" err="1"/>
              <a:t>the</a:t>
            </a:r>
            <a:r>
              <a:rPr lang="hr-HR" sz="3600" b="1" i="1" dirty="0"/>
              <a:t> </a:t>
            </a:r>
            <a:r>
              <a:rPr lang="hr-HR" sz="3600" b="1" i="1" dirty="0" err="1"/>
              <a:t>definitions</a:t>
            </a:r>
            <a:r>
              <a:rPr lang="hr-HR" sz="3600" b="1" i="1" dirty="0"/>
              <a:t> </a:t>
            </a:r>
            <a:r>
              <a:rPr lang="hr-HR" sz="3600" b="1" i="1" dirty="0" err="1"/>
              <a:t>beneath</a:t>
            </a:r>
            <a:r>
              <a:rPr lang="hr-HR" sz="3600" b="1" i="1" dirty="0"/>
              <a:t> </a:t>
            </a:r>
            <a:r>
              <a:rPr lang="hr-HR" sz="3600" b="1" i="1" dirty="0" err="1"/>
              <a:t>each</a:t>
            </a:r>
            <a:r>
              <a:rPr lang="hr-HR" sz="3600" b="1" i="1" dirty="0"/>
              <a:t> </a:t>
            </a:r>
            <a:r>
              <a:rPr lang="hr-HR" sz="3600" b="1" i="1" dirty="0" err="1"/>
              <a:t>section</a:t>
            </a:r>
            <a:r>
              <a:rPr lang="hr-HR" sz="3600" b="1" i="1" dirty="0" smtClean="0"/>
              <a:t>.(p. 68)</a:t>
            </a:r>
            <a:r>
              <a:rPr lang="hr-HR" sz="3600" dirty="0"/>
              <a:t/>
            </a:r>
            <a:br>
              <a:rPr lang="hr-HR" sz="3600" dirty="0"/>
            </a:br>
            <a:endParaRPr lang="en-US" sz="3600" dirty="0"/>
          </a:p>
        </p:txBody>
      </p:sp>
      <p:sp>
        <p:nvSpPr>
          <p:cNvPr id="3" name="Content Placeholder 2"/>
          <p:cNvSpPr>
            <a:spLocks noGrp="1"/>
          </p:cNvSpPr>
          <p:nvPr>
            <p:ph idx="1"/>
          </p:nvPr>
        </p:nvSpPr>
        <p:spPr/>
        <p:txBody>
          <a:bodyPr/>
          <a:lstStyle/>
          <a:p>
            <a:r>
              <a:rPr lang="en-GB" dirty="0"/>
              <a:t>1.  	costs of court procedure __________  __________   </a:t>
            </a:r>
            <a:endParaRPr lang="hr-HR" dirty="0"/>
          </a:p>
          <a:p>
            <a:r>
              <a:rPr lang="en-GB" dirty="0"/>
              <a:t>2.  	a witness providing his/her objective professional opinion regarding an aspect of the case __________  __________   </a:t>
            </a:r>
            <a:endParaRPr lang="hr-HR" dirty="0"/>
          </a:p>
          <a:p>
            <a:r>
              <a:rPr lang="en-GB" dirty="0"/>
              <a:t>3.  	parties in court proceedings __________  </a:t>
            </a:r>
            <a:endParaRPr lang="hr-HR" dirty="0"/>
          </a:p>
          <a:p>
            <a:r>
              <a:rPr lang="en-GB" dirty="0"/>
              <a:t>4.  	to become subject to costs __________  __________   </a:t>
            </a:r>
            <a:endParaRPr lang="hr-HR" dirty="0"/>
          </a:p>
          <a:p>
            <a:r>
              <a:rPr lang="en-GB" dirty="0"/>
              <a:t>5.  	to pay a cost __________  </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387239717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756</TotalTime>
  <Words>429</Words>
  <Application>Microsoft Office PowerPoint</Application>
  <PresentationFormat>Widescreen</PresentationFormat>
  <Paragraphs>108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Franklin Gothic Book</vt:lpstr>
      <vt:lpstr>Times New Roman</vt:lpstr>
      <vt:lpstr>Crop</vt:lpstr>
      <vt:lpstr>Hierarchy of courts</vt:lpstr>
      <vt:lpstr>Read the text carefully and decide whether the following statements are true or false. If false, provide the correct information (p. 63) </vt:lpstr>
      <vt:lpstr>IV Match the verbs in the left column with the nouns in the right column. Multiple matches may be possible (p. 64) </vt:lpstr>
      <vt:lpstr>Sort the noun+verb collocations from exercise IV into the following table according to who can perform the actions expressed in the collocations (p. 64) </vt:lpstr>
      <vt:lpstr>Replace the underlined expressions with expressions from the text (p. 65) </vt:lpstr>
      <vt:lpstr>Discussion</vt:lpstr>
      <vt:lpstr>III Read the text section by section and find words or expressions that match the definitions beneath each section (p. 67) </vt:lpstr>
      <vt:lpstr>Read the text section by section and find words or expressions that match the definitions beneath each section (p. 67) </vt:lpstr>
      <vt:lpstr>Read the text section by section and find words or expressions that match the definitions beneath each section.(p. 68) </vt:lpstr>
      <vt:lpstr>Answer the following questions:</vt:lpstr>
      <vt:lpstr>DISCUSSION</vt:lpstr>
      <vt:lpstr>RESEARCH</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Hierarchy of courts</dc:title>
  <dc:creator>Admin</dc:creator>
  <cp:lastModifiedBy>Admin</cp:lastModifiedBy>
  <cp:revision>7</cp:revision>
  <dcterms:created xsi:type="dcterms:W3CDTF">2018-03-18T10:27:33Z</dcterms:created>
  <dcterms:modified xsi:type="dcterms:W3CDTF">2018-03-19T11:17:46Z</dcterms:modified>
</cp:coreProperties>
</file>