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76" r:id="rId15"/>
    <p:sldId id="277"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520BE69-37F9-4E35-9B7C-81DA69A83DD0}" type="datetimeFigureOut">
              <a:rPr lang="en-US" smtClean="0"/>
              <a:pPr/>
              <a:t>12/17/2019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386D78F-2A57-41EC-BEA5-8C9EBE4D08D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20BE69-37F9-4E35-9B7C-81DA69A83DD0}" type="datetimeFigureOut">
              <a:rPr lang="en-US" smtClean="0"/>
              <a:pPr/>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6D78F-2A57-41EC-BEA5-8C9EBE4D08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20BE69-37F9-4E35-9B7C-81DA69A83DD0}" type="datetimeFigureOut">
              <a:rPr lang="en-US" smtClean="0"/>
              <a:pPr/>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6D78F-2A57-41EC-BEA5-8C9EBE4D08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20BE69-37F9-4E35-9B7C-81DA69A83DD0}" type="datetimeFigureOut">
              <a:rPr lang="en-US" smtClean="0"/>
              <a:pPr/>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6D78F-2A57-41EC-BEA5-8C9EBE4D08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520BE69-37F9-4E35-9B7C-81DA69A83DD0}" type="datetimeFigureOut">
              <a:rPr lang="en-US" smtClean="0"/>
              <a:pPr/>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6D78F-2A57-41EC-BEA5-8C9EBE4D08D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520BE69-37F9-4E35-9B7C-81DA69A83DD0}" type="datetimeFigureOut">
              <a:rPr lang="en-US" smtClean="0"/>
              <a:pPr/>
              <a:t>12/17/2019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6D78F-2A57-41EC-BEA5-8C9EBE4D08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520BE69-37F9-4E35-9B7C-81DA69A83DD0}" type="datetimeFigureOut">
              <a:rPr lang="en-US" smtClean="0"/>
              <a:pPr/>
              <a:t>12/17/2019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86D78F-2A57-41EC-BEA5-8C9EBE4D08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20BE69-37F9-4E35-9B7C-81DA69A83DD0}" type="datetimeFigureOut">
              <a:rPr lang="en-US" smtClean="0"/>
              <a:pPr/>
              <a:t>12/17/2019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86D78F-2A57-41EC-BEA5-8C9EBE4D08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0BE69-37F9-4E35-9B7C-81DA69A83DD0}" type="datetimeFigureOut">
              <a:rPr lang="en-US" smtClean="0"/>
              <a:pPr/>
              <a:t>12/17/2019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86D78F-2A57-41EC-BEA5-8C9EBE4D08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520BE69-37F9-4E35-9B7C-81DA69A83DD0}" type="datetimeFigureOut">
              <a:rPr lang="en-US" smtClean="0"/>
              <a:pPr/>
              <a:t>12/17/2019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6D78F-2A57-41EC-BEA5-8C9EBE4D08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520BE69-37F9-4E35-9B7C-81DA69A83DD0}" type="datetimeFigureOut">
              <a:rPr lang="en-US" smtClean="0"/>
              <a:pPr/>
              <a:t>12/17/2019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386D78F-2A57-41EC-BEA5-8C9EBE4D08D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520BE69-37F9-4E35-9B7C-81DA69A83DD0}" type="datetimeFigureOut">
              <a:rPr lang="en-US" smtClean="0"/>
              <a:pPr/>
              <a:t>12/17/2019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386D78F-2A57-41EC-BEA5-8C9EBE4D08D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europarl.europa.eu/about-parliament/en/organisation-and-rules/organisa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user/eucounci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Institutions of the EU</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judicial branch of the EU</a:t>
            </a:r>
            <a:endParaRPr lang="en-US" dirty="0"/>
          </a:p>
        </p:txBody>
      </p:sp>
      <p:sp>
        <p:nvSpPr>
          <p:cNvPr id="3" name="Content Placeholder 2"/>
          <p:cNvSpPr>
            <a:spLocks noGrp="1"/>
          </p:cNvSpPr>
          <p:nvPr>
            <p:ph idx="1"/>
          </p:nvPr>
        </p:nvSpPr>
        <p:spPr/>
        <p:txBody>
          <a:bodyPr>
            <a:normAutofit/>
          </a:bodyPr>
          <a:lstStyle/>
          <a:p>
            <a:r>
              <a:rPr lang="en-GB" b="1" dirty="0" smtClean="0"/>
              <a:t>The Court of Justice of the European Union (CJEU) </a:t>
            </a:r>
            <a:r>
              <a:rPr lang="en-GB" dirty="0" smtClean="0"/>
              <a:t>is a judicial branch of the EU. </a:t>
            </a:r>
            <a:endParaRPr lang="hr-HR" dirty="0" smtClean="0"/>
          </a:p>
          <a:p>
            <a:r>
              <a:rPr lang="en-GB" dirty="0" smtClean="0"/>
              <a:t>The main mission of the CJEU is to ensure the same interpretation and application of EU law in every member state of the EU and to control whether EU institutions and member states </a:t>
            </a:r>
            <a:r>
              <a:rPr lang="en-GB" b="1" dirty="0" smtClean="0"/>
              <a:t>abide by EU law.</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CJEU Structure</a:t>
            </a:r>
            <a:endParaRPr lang="en-US" dirty="0"/>
          </a:p>
        </p:txBody>
      </p:sp>
      <p:sp>
        <p:nvSpPr>
          <p:cNvPr id="3" name="Content Placeholder 2"/>
          <p:cNvSpPr>
            <a:spLocks noGrp="1"/>
          </p:cNvSpPr>
          <p:nvPr>
            <p:ph idx="1"/>
          </p:nvPr>
        </p:nvSpPr>
        <p:spPr/>
        <p:txBody>
          <a:bodyPr/>
          <a:lstStyle/>
          <a:p>
            <a:r>
              <a:rPr lang="en-GB" dirty="0" smtClean="0"/>
              <a:t>It is divided into three bodies that differ in their composition and the type of cases they deal with</a:t>
            </a:r>
            <a:r>
              <a:rPr lang="hr-HR" dirty="0" smtClean="0"/>
              <a:t>:</a:t>
            </a:r>
          </a:p>
          <a:p>
            <a:r>
              <a:rPr lang="hr-HR" dirty="0" smtClean="0"/>
              <a:t>1. The Court of Justice</a:t>
            </a:r>
          </a:p>
          <a:p>
            <a:r>
              <a:rPr lang="hr-HR" dirty="0" smtClean="0"/>
              <a:t>2. The General Court</a:t>
            </a:r>
          </a:p>
          <a:p>
            <a:pPr marL="0" indent="0">
              <a:buNone/>
            </a:pPr>
            <a:endParaRPr lang="hr-HR"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Court of Justice</a:t>
            </a:r>
            <a:endParaRPr lang="en-US" dirty="0"/>
          </a:p>
        </p:txBody>
      </p:sp>
      <p:sp>
        <p:nvSpPr>
          <p:cNvPr id="3" name="Content Placeholder 2"/>
          <p:cNvSpPr>
            <a:spLocks noGrp="1"/>
          </p:cNvSpPr>
          <p:nvPr>
            <p:ph idx="1"/>
          </p:nvPr>
        </p:nvSpPr>
        <p:spPr/>
        <p:txBody>
          <a:bodyPr/>
          <a:lstStyle/>
          <a:p>
            <a:r>
              <a:rPr lang="en-GB" b="1" dirty="0" smtClean="0"/>
              <a:t>The Court of Justice</a:t>
            </a:r>
            <a:r>
              <a:rPr lang="en-GB" dirty="0" smtClean="0"/>
              <a:t> consists of 28 judges (1 judge from each EU member state) and 11 Advocates General. This body deals with</a:t>
            </a:r>
            <a:r>
              <a:rPr lang="en-GB" b="1" dirty="0" smtClean="0"/>
              <a:t> cases referred by a national court </a:t>
            </a:r>
            <a:r>
              <a:rPr lang="en-GB" dirty="0" smtClean="0"/>
              <a:t>in a procedure called </a:t>
            </a:r>
            <a:r>
              <a:rPr lang="en-GB" b="1" dirty="0" smtClean="0"/>
              <a:t>reference for preliminary ruling</a:t>
            </a:r>
            <a:r>
              <a:rPr lang="en-GB" dirty="0" smtClean="0"/>
              <a:t>, with specific</a:t>
            </a:r>
            <a:r>
              <a:rPr lang="en-GB" b="1" dirty="0" smtClean="0"/>
              <a:t> actions for annulment</a:t>
            </a:r>
            <a:r>
              <a:rPr lang="en-GB" dirty="0" smtClean="0"/>
              <a:t> and </a:t>
            </a:r>
            <a:r>
              <a:rPr lang="en-GB" b="1" dirty="0" smtClean="0"/>
              <a:t>appeals</a:t>
            </a:r>
            <a:r>
              <a:rPr lang="en-GB" dirty="0" smtClean="0"/>
              <a:t>.</a:t>
            </a:r>
            <a:r>
              <a:rPr lang="hr-HR" dirty="0" smtClean="0"/>
              <a:t> </a:t>
            </a:r>
          </a:p>
          <a:p>
            <a:endParaRPr lang="hr-HR" dirty="0"/>
          </a:p>
          <a:p>
            <a:r>
              <a:rPr lang="hr-HR" sz="1400" dirty="0" err="1"/>
              <a:t>r</a:t>
            </a:r>
            <a:r>
              <a:rPr lang="hr-HR" sz="1400" dirty="0" err="1" smtClean="0"/>
              <a:t>efer</a:t>
            </a:r>
            <a:r>
              <a:rPr lang="hr-HR" sz="1400" dirty="0" smtClean="0"/>
              <a:t> a </a:t>
            </a:r>
            <a:r>
              <a:rPr lang="hr-HR" sz="1400" dirty="0" err="1" smtClean="0"/>
              <a:t>case</a:t>
            </a:r>
            <a:r>
              <a:rPr lang="hr-HR" sz="1400" dirty="0" smtClean="0"/>
              <a:t> – uputiti slučaj (nadležnoj instanci/sudu)</a:t>
            </a:r>
          </a:p>
          <a:p>
            <a:r>
              <a:rPr lang="hr-HR" sz="1400" dirty="0" smtClean="0"/>
              <a:t>reference for  a </a:t>
            </a:r>
            <a:r>
              <a:rPr lang="hr-HR" sz="1400" dirty="0" err="1" smtClean="0"/>
              <a:t>preliminary</a:t>
            </a:r>
            <a:r>
              <a:rPr lang="hr-HR" sz="1400" dirty="0" smtClean="0"/>
              <a:t> </a:t>
            </a:r>
            <a:r>
              <a:rPr lang="hr-HR" sz="1400" dirty="0" err="1" smtClean="0"/>
              <a:t>ruling</a:t>
            </a:r>
            <a:r>
              <a:rPr lang="hr-HR" sz="1400" dirty="0" smtClean="0"/>
              <a:t> – zahtjev za prethodnu odluku Suda EU-a</a:t>
            </a:r>
          </a:p>
          <a:p>
            <a:r>
              <a:rPr lang="hr-HR" sz="1400" dirty="0" err="1"/>
              <a:t>a</a:t>
            </a:r>
            <a:r>
              <a:rPr lang="hr-HR" sz="1400" dirty="0" err="1" smtClean="0"/>
              <a:t>ction</a:t>
            </a:r>
            <a:r>
              <a:rPr lang="hr-HR" sz="1400" dirty="0" smtClean="0"/>
              <a:t> for </a:t>
            </a:r>
            <a:r>
              <a:rPr lang="hr-HR" sz="1400" dirty="0" err="1" smtClean="0"/>
              <a:t>annulment</a:t>
            </a:r>
            <a:r>
              <a:rPr lang="hr-HR" sz="1400" dirty="0" smtClean="0"/>
              <a:t> – zahtjev za poništenje</a:t>
            </a:r>
          </a:p>
          <a:p>
            <a:r>
              <a:rPr lang="hr-HR" sz="1400" dirty="0" err="1"/>
              <a:t>a</a:t>
            </a:r>
            <a:r>
              <a:rPr lang="hr-HR" sz="1400" dirty="0" err="1" smtClean="0"/>
              <a:t>ppeal</a:t>
            </a:r>
            <a:r>
              <a:rPr lang="hr-HR" sz="1400" dirty="0" smtClean="0"/>
              <a:t> – priziv, žalba</a:t>
            </a:r>
            <a:endParaRPr lang="en-US"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General Court</a:t>
            </a:r>
            <a:endParaRPr lang="en-US" dirty="0"/>
          </a:p>
        </p:txBody>
      </p:sp>
      <p:sp>
        <p:nvSpPr>
          <p:cNvPr id="3" name="Content Placeholder 2"/>
          <p:cNvSpPr>
            <a:spLocks noGrp="1"/>
          </p:cNvSpPr>
          <p:nvPr>
            <p:ph idx="1"/>
          </p:nvPr>
        </p:nvSpPr>
        <p:spPr/>
        <p:txBody>
          <a:bodyPr/>
          <a:lstStyle/>
          <a:p>
            <a:r>
              <a:rPr lang="en-GB" b="1" dirty="0" smtClean="0"/>
              <a:t>The General Court</a:t>
            </a:r>
            <a:r>
              <a:rPr lang="en-GB" dirty="0" smtClean="0"/>
              <a:t> consist of </a:t>
            </a:r>
            <a:r>
              <a:rPr lang="hr-HR" dirty="0" smtClean="0"/>
              <a:t>47</a:t>
            </a:r>
            <a:r>
              <a:rPr lang="en-GB" dirty="0" smtClean="0"/>
              <a:t> judges who deal mainly with the issues of </a:t>
            </a:r>
            <a:r>
              <a:rPr lang="en-GB" b="1" dirty="0" smtClean="0"/>
              <a:t>competition law</a:t>
            </a:r>
            <a:r>
              <a:rPr lang="en-GB" dirty="0" smtClean="0"/>
              <a:t>, trade and agriculture. It decides about actions for annulment brought by individuals, companies or sometimes by EU governments.</a:t>
            </a:r>
            <a:r>
              <a:rPr lang="hr-HR"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into English:</a:t>
            </a:r>
            <a:endParaRPr lang="en-US" dirty="0"/>
          </a:p>
        </p:txBody>
      </p:sp>
      <p:sp>
        <p:nvSpPr>
          <p:cNvPr id="3" name="Content Placeholder 2"/>
          <p:cNvSpPr>
            <a:spLocks noGrp="1"/>
          </p:cNvSpPr>
          <p:nvPr>
            <p:ph idx="1"/>
          </p:nvPr>
        </p:nvSpPr>
        <p:spPr/>
        <p:txBody>
          <a:bodyPr/>
          <a:lstStyle/>
          <a:p>
            <a:r>
              <a:rPr lang="vi-VN" dirty="0" smtClean="0"/>
              <a:t>Sud Europske unije tumači pravo EU-a kako bi se osigurala njegova ujednačena primjena u svim državama članicama EU-a te rješava pravne sporove između nacionalnih vlada i institucija EU-a.</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Court of Justice of the European Union (CJEU) interprets EU law to make sure it is applied in the same way in all EU countries, and settles legal disputes between national governments and EU institutions.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t>Complete the phrases with an appropriate verb </a:t>
            </a:r>
            <a:r>
              <a:rPr lang="hr-HR" b="1" i="1" dirty="0" smtClean="0"/>
              <a:t>:</a:t>
            </a:r>
            <a:endParaRPr lang="en-US" dirty="0"/>
          </a:p>
        </p:txBody>
      </p:sp>
      <p:sp>
        <p:nvSpPr>
          <p:cNvPr id="3" name="Content Placeholder 2"/>
          <p:cNvSpPr>
            <a:spLocks noGrp="1"/>
          </p:cNvSpPr>
          <p:nvPr>
            <p:ph idx="1"/>
          </p:nvPr>
        </p:nvSpPr>
        <p:spPr/>
        <p:txBody>
          <a:bodyPr>
            <a:normAutofit fontScale="92500" lnSpcReduction="10000"/>
          </a:bodyPr>
          <a:lstStyle/>
          <a:p>
            <a:pPr algn="ctr">
              <a:buNone/>
            </a:pPr>
            <a:r>
              <a:rPr lang="en-GB" sz="2000" i="1" dirty="0" smtClean="0"/>
              <a:t>conclude         audit          protect            nominate           supervise        </a:t>
            </a:r>
            <a:r>
              <a:rPr lang="hr-HR" sz="2000" i="1" dirty="0" smtClean="0"/>
              <a:t> 	</a:t>
            </a:r>
            <a:r>
              <a:rPr lang="en-GB" sz="2000" i="1" dirty="0" smtClean="0"/>
              <a:t>represent                         allocate                                        hold </a:t>
            </a:r>
            <a:endParaRPr lang="hr-HR" sz="2200" i="1" dirty="0" smtClean="0"/>
          </a:p>
          <a:p>
            <a:r>
              <a:rPr lang="en-GB" dirty="0" smtClean="0"/>
              <a:t>1.	to ____________ the interests of citizens</a:t>
            </a:r>
            <a:endParaRPr lang="en-US" dirty="0" smtClean="0"/>
          </a:p>
          <a:p>
            <a:r>
              <a:rPr lang="en-GB" dirty="0" smtClean="0"/>
              <a:t>2.	to  ____________ the government of a member </a:t>
            </a:r>
            <a:r>
              <a:rPr lang="hr-HR" dirty="0" smtClean="0"/>
              <a:t>	</a:t>
            </a:r>
            <a:r>
              <a:rPr lang="en-GB" dirty="0" smtClean="0"/>
              <a:t>state</a:t>
            </a:r>
            <a:endParaRPr lang="en-US" dirty="0" smtClean="0"/>
          </a:p>
          <a:p>
            <a:r>
              <a:rPr lang="en-GB" dirty="0" smtClean="0"/>
              <a:t>3.	to ____________ the presidency of the Council</a:t>
            </a:r>
            <a:endParaRPr lang="en-US" dirty="0" smtClean="0"/>
          </a:p>
          <a:p>
            <a:r>
              <a:rPr lang="en-GB" dirty="0" smtClean="0"/>
              <a:t>4.	to ____________ agreements between EU and </a:t>
            </a:r>
            <a:r>
              <a:rPr lang="hr-HR" dirty="0" smtClean="0"/>
              <a:t>	</a:t>
            </a:r>
            <a:r>
              <a:rPr lang="en-GB" dirty="0" smtClean="0"/>
              <a:t>other </a:t>
            </a:r>
            <a:r>
              <a:rPr lang="hr-HR" dirty="0" smtClean="0"/>
              <a:t>	</a:t>
            </a:r>
            <a:r>
              <a:rPr lang="en-GB" dirty="0" smtClean="0"/>
              <a:t>countries</a:t>
            </a:r>
            <a:endParaRPr lang="en-US" dirty="0" smtClean="0"/>
          </a:p>
          <a:p>
            <a:r>
              <a:rPr lang="en-GB" dirty="0" smtClean="0"/>
              <a:t>5.	to ____________ candidates for commissioners</a:t>
            </a:r>
            <a:endParaRPr lang="en-US" dirty="0" smtClean="0"/>
          </a:p>
          <a:p>
            <a:r>
              <a:rPr lang="en-GB" dirty="0" smtClean="0"/>
              <a:t>6.	to ____________ EU funding</a:t>
            </a:r>
            <a:endParaRPr lang="en-US" dirty="0" smtClean="0"/>
          </a:p>
          <a:p>
            <a:r>
              <a:rPr lang="en-GB" dirty="0" smtClean="0"/>
              <a:t>7.	to ____________ the spending of money </a:t>
            </a:r>
            <a:endParaRPr lang="en-US" dirty="0" smtClean="0"/>
          </a:p>
          <a:p>
            <a:r>
              <a:rPr lang="en-GB" dirty="0" smtClean="0"/>
              <a:t>8.	to ____________ EU revenue and expenditures</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the phrases!</a:t>
            </a:r>
            <a:endParaRPr lang="en-US" dirty="0"/>
          </a:p>
        </p:txBody>
      </p:sp>
      <p:sp>
        <p:nvSpPr>
          <p:cNvPr id="3" name="Content Placeholder 2"/>
          <p:cNvSpPr>
            <a:spLocks noGrp="1"/>
          </p:cNvSpPr>
          <p:nvPr>
            <p:ph idx="1"/>
          </p:nvPr>
        </p:nvSpPr>
        <p:spPr/>
        <p:txBody>
          <a:bodyPr/>
          <a:lstStyle/>
          <a:p>
            <a:r>
              <a:rPr lang="en-GB" dirty="0" smtClean="0"/>
              <a:t>1. 	to </a:t>
            </a:r>
            <a:r>
              <a:rPr lang="en-GB" b="1" dirty="0" smtClean="0"/>
              <a:t>protect</a:t>
            </a:r>
            <a:r>
              <a:rPr lang="en-GB" dirty="0" smtClean="0"/>
              <a:t> the interests of citizens</a:t>
            </a:r>
            <a:endParaRPr lang="en-US" dirty="0" smtClean="0"/>
          </a:p>
          <a:p>
            <a:r>
              <a:rPr lang="en-GB" dirty="0" smtClean="0"/>
              <a:t>2. 	to </a:t>
            </a:r>
            <a:r>
              <a:rPr lang="en-GB" b="1" dirty="0" smtClean="0"/>
              <a:t>represent</a:t>
            </a:r>
            <a:r>
              <a:rPr lang="en-GB" dirty="0" smtClean="0"/>
              <a:t> the government of a member state</a:t>
            </a:r>
            <a:endParaRPr lang="en-US" dirty="0" smtClean="0"/>
          </a:p>
          <a:p>
            <a:r>
              <a:rPr lang="en-GB" dirty="0" smtClean="0"/>
              <a:t>3. 	to </a:t>
            </a:r>
            <a:r>
              <a:rPr lang="en-GB" b="1" dirty="0" smtClean="0"/>
              <a:t>hold</a:t>
            </a:r>
            <a:r>
              <a:rPr lang="en-GB" dirty="0" smtClean="0"/>
              <a:t> the presidency of the Council</a:t>
            </a:r>
            <a:endParaRPr lang="en-US" dirty="0" smtClean="0"/>
          </a:p>
          <a:p>
            <a:r>
              <a:rPr lang="en-GB" dirty="0" smtClean="0"/>
              <a:t>4. 	to </a:t>
            </a:r>
            <a:r>
              <a:rPr lang="en-GB" b="1" dirty="0" smtClean="0"/>
              <a:t>conclude</a:t>
            </a:r>
            <a:r>
              <a:rPr lang="en-GB" dirty="0" smtClean="0"/>
              <a:t> agreements between EU and other countries</a:t>
            </a:r>
            <a:endParaRPr lang="en-US" dirty="0" smtClean="0"/>
          </a:p>
          <a:p>
            <a:r>
              <a:rPr lang="en-GB" dirty="0" smtClean="0"/>
              <a:t>5. 	to </a:t>
            </a:r>
            <a:r>
              <a:rPr lang="en-GB" b="1" dirty="0" smtClean="0"/>
              <a:t>nominate</a:t>
            </a:r>
            <a:r>
              <a:rPr lang="en-GB" dirty="0" smtClean="0"/>
              <a:t> candidates for commissioners</a:t>
            </a:r>
            <a:endParaRPr lang="en-US" dirty="0" smtClean="0"/>
          </a:p>
          <a:p>
            <a:r>
              <a:rPr lang="en-GB" dirty="0" smtClean="0"/>
              <a:t>6. 	to </a:t>
            </a:r>
            <a:r>
              <a:rPr lang="en-GB" b="1" dirty="0" smtClean="0"/>
              <a:t>allocate</a:t>
            </a:r>
            <a:r>
              <a:rPr lang="en-GB" dirty="0" smtClean="0"/>
              <a:t> EU funding</a:t>
            </a:r>
            <a:endParaRPr lang="en-US" dirty="0" smtClean="0"/>
          </a:p>
          <a:p>
            <a:r>
              <a:rPr lang="en-GB" dirty="0" smtClean="0"/>
              <a:t>7. 	to </a:t>
            </a:r>
            <a:r>
              <a:rPr lang="en-GB" b="1" dirty="0" smtClean="0"/>
              <a:t>supervise</a:t>
            </a:r>
            <a:r>
              <a:rPr lang="en-GB" dirty="0" smtClean="0"/>
              <a:t> the spending of money</a:t>
            </a:r>
            <a:endParaRPr lang="en-US" dirty="0" smtClean="0"/>
          </a:p>
          <a:p>
            <a:r>
              <a:rPr lang="en-GB" dirty="0" smtClean="0"/>
              <a:t>8. 	to </a:t>
            </a:r>
            <a:r>
              <a:rPr lang="en-GB" b="1" dirty="0" smtClean="0"/>
              <a:t>audit</a:t>
            </a:r>
            <a:r>
              <a:rPr lang="en-GB" dirty="0" smtClean="0"/>
              <a:t> EU revenue and expenditures</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Choose the noun that correctly completes the following phrases:</a:t>
            </a:r>
            <a:endParaRPr lang="en-US" dirty="0"/>
          </a:p>
        </p:txBody>
      </p:sp>
      <p:sp>
        <p:nvSpPr>
          <p:cNvPr id="3" name="Content Placeholder 2"/>
          <p:cNvSpPr>
            <a:spLocks noGrp="1"/>
          </p:cNvSpPr>
          <p:nvPr>
            <p:ph idx="1"/>
          </p:nvPr>
        </p:nvSpPr>
        <p:spPr/>
        <p:txBody>
          <a:bodyPr>
            <a:normAutofit fontScale="92500"/>
          </a:bodyPr>
          <a:lstStyle/>
          <a:p>
            <a:r>
              <a:rPr lang="en-GB" dirty="0" smtClean="0"/>
              <a:t>1.     National courts refer ____________ to the CJEU. (issues, papers, cases, proposals)</a:t>
            </a:r>
            <a:endParaRPr lang="en-US" dirty="0" smtClean="0"/>
          </a:p>
          <a:p>
            <a:r>
              <a:rPr lang="en-GB" dirty="0" smtClean="0"/>
              <a:t>2.     Individuals bring ________ for annulment.  (questions, requests, suggestions, actions)</a:t>
            </a:r>
            <a:endParaRPr lang="en-US" dirty="0" smtClean="0"/>
          </a:p>
          <a:p>
            <a:r>
              <a:rPr lang="en-GB" dirty="0" smtClean="0"/>
              <a:t>3.     The court rules on ___________ between the EU and a member state.</a:t>
            </a:r>
            <a:r>
              <a:rPr lang="hr-HR" dirty="0" smtClean="0"/>
              <a:t> </a:t>
            </a:r>
            <a:r>
              <a:rPr lang="en-GB" dirty="0" smtClean="0"/>
              <a:t>(matters, disputes, guidelines, inquiries)</a:t>
            </a:r>
            <a:endParaRPr lang="en-US" dirty="0" smtClean="0"/>
          </a:p>
          <a:p>
            <a:r>
              <a:rPr lang="en-GB" dirty="0" smtClean="0"/>
              <a:t>4.     The court ensures the ____________ of EU law.</a:t>
            </a:r>
            <a:endParaRPr lang="en-US" dirty="0" smtClean="0"/>
          </a:p>
          <a:p>
            <a:pPr>
              <a:buNone/>
            </a:pPr>
            <a:r>
              <a:rPr lang="hr-HR" dirty="0" smtClean="0"/>
              <a:t>	</a:t>
            </a:r>
            <a:r>
              <a:rPr lang="en-GB" dirty="0" smtClean="0"/>
              <a:t>(passing, drafting, application, nomination)</a:t>
            </a:r>
            <a:endParaRPr lang="en-US" dirty="0" smtClean="0"/>
          </a:p>
          <a:p>
            <a:r>
              <a:rPr lang="en-GB" dirty="0" smtClean="0"/>
              <a:t>5.     The procedure is called ____________ for preliminary ruling.</a:t>
            </a:r>
            <a:r>
              <a:rPr lang="hr-HR" dirty="0" smtClean="0"/>
              <a:t> </a:t>
            </a:r>
            <a:r>
              <a:rPr lang="en-GB" dirty="0" smtClean="0"/>
              <a:t>(action, voting, conflict, reference)</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Supply the missing prepositions:</a:t>
            </a:r>
            <a:endParaRPr lang="en-US" dirty="0"/>
          </a:p>
        </p:txBody>
      </p:sp>
      <p:sp>
        <p:nvSpPr>
          <p:cNvPr id="3" name="Content Placeholder 2"/>
          <p:cNvSpPr>
            <a:spLocks noGrp="1"/>
          </p:cNvSpPr>
          <p:nvPr>
            <p:ph idx="1"/>
          </p:nvPr>
        </p:nvSpPr>
        <p:spPr/>
        <p:txBody>
          <a:bodyPr/>
          <a:lstStyle/>
          <a:p>
            <a:r>
              <a:rPr lang="en-GB" dirty="0" smtClean="0"/>
              <a:t> 1.  to work ______ political strategies      </a:t>
            </a:r>
            <a:endParaRPr lang="hr-HR" dirty="0" smtClean="0"/>
          </a:p>
          <a:p>
            <a:r>
              <a:rPr lang="en-GB" dirty="0" smtClean="0"/>
              <a:t>2. to decide _______ common policy</a:t>
            </a:r>
            <a:endParaRPr lang="en-US" dirty="0" smtClean="0"/>
          </a:p>
          <a:p>
            <a:r>
              <a:rPr lang="en-GB" dirty="0" smtClean="0"/>
              <a:t>3.  to be elected ______ EU voters    	</a:t>
            </a:r>
            <a:endParaRPr lang="hr-HR" dirty="0" smtClean="0"/>
          </a:p>
          <a:p>
            <a:r>
              <a:rPr lang="en-GB" dirty="0" smtClean="0"/>
              <a:t>4. to be proportionate ______ the population</a:t>
            </a:r>
            <a:endParaRPr lang="en-US" dirty="0" smtClean="0"/>
          </a:p>
          <a:p>
            <a:r>
              <a:rPr lang="en-GB" dirty="0" smtClean="0"/>
              <a:t>5.  to depend _____ the subject matter     </a:t>
            </a:r>
            <a:endParaRPr lang="hr-HR" dirty="0" smtClean="0"/>
          </a:p>
          <a:p>
            <a:r>
              <a:rPr lang="en-GB" dirty="0" smtClean="0"/>
              <a:t>6. to be composed _______ commissioners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image01.png"/>
          <p:cNvPicPr>
            <a:picLocks noChangeAspect="1" noChangeArrowheads="1"/>
          </p:cNvPicPr>
          <p:nvPr/>
        </p:nvPicPr>
        <p:blipFill>
          <a:blip r:embed="rId2" cstate="print"/>
          <a:srcRect/>
          <a:stretch>
            <a:fillRect/>
          </a:stretch>
        </p:blipFill>
        <p:spPr bwMode="auto">
          <a:xfrm>
            <a:off x="2667000" y="1905000"/>
            <a:ext cx="4151957" cy="2685482"/>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smtClean="0"/>
              <a:t>Thank you for your attention!</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TFEU and the main EU institutions</a:t>
            </a:r>
            <a:endParaRPr lang="en-US" dirty="0"/>
          </a:p>
        </p:txBody>
      </p:sp>
      <p:sp>
        <p:nvSpPr>
          <p:cNvPr id="3" name="Content Placeholder 2"/>
          <p:cNvSpPr>
            <a:spLocks noGrp="1"/>
          </p:cNvSpPr>
          <p:nvPr>
            <p:ph idx="1"/>
          </p:nvPr>
        </p:nvSpPr>
        <p:spPr/>
        <p:txBody>
          <a:bodyPr/>
          <a:lstStyle/>
          <a:p>
            <a:r>
              <a:rPr lang="en-GB" dirty="0" smtClean="0"/>
              <a:t>The legal basis for the powers and composition of the institutions of the European Union is laid down in the Part six of the Treaty on the Functioning of the European Union (TFEU). </a:t>
            </a:r>
            <a:r>
              <a:rPr lang="hr-HR"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Main institutions</a:t>
            </a:r>
            <a:endParaRPr lang="en-US" dirty="0"/>
          </a:p>
        </p:txBody>
      </p:sp>
      <p:sp>
        <p:nvSpPr>
          <p:cNvPr id="3" name="Content Placeholder 2"/>
          <p:cNvSpPr>
            <a:spLocks noGrp="1"/>
          </p:cNvSpPr>
          <p:nvPr>
            <p:ph idx="1"/>
          </p:nvPr>
        </p:nvSpPr>
        <p:spPr/>
        <p:txBody>
          <a:bodyPr/>
          <a:lstStyle/>
          <a:p>
            <a:r>
              <a:rPr lang="en-GB" dirty="0" smtClean="0"/>
              <a:t>The main EU institutions are the European Parliament, the European Council, the Council of the European Union and the European Commission.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Other institutions</a:t>
            </a:r>
            <a:endParaRPr lang="en-US" dirty="0"/>
          </a:p>
        </p:txBody>
      </p:sp>
      <p:sp>
        <p:nvSpPr>
          <p:cNvPr id="3" name="Content Placeholder 2"/>
          <p:cNvSpPr>
            <a:spLocks noGrp="1"/>
          </p:cNvSpPr>
          <p:nvPr>
            <p:ph idx="1"/>
          </p:nvPr>
        </p:nvSpPr>
        <p:spPr/>
        <p:txBody>
          <a:bodyPr/>
          <a:lstStyle/>
          <a:p>
            <a:r>
              <a:rPr lang="en-GB" dirty="0" smtClean="0"/>
              <a:t>According to official sources of the EU the following institutions are listed as other institutions – the Court of Justice of the European Union, the Court of Auditors, the Economic and Social Committee, the Committee of Regions and the European Investment Bank.</a:t>
            </a:r>
            <a:endParaRPr lang="hr-HR" dirty="0" smtClean="0"/>
          </a:p>
          <a:p>
            <a:r>
              <a:rPr lang="hr-HR" dirty="0" smtClean="0"/>
              <a:t>T</a:t>
            </a:r>
            <a:r>
              <a:rPr lang="en-GB" dirty="0" smtClean="0"/>
              <a:t>he European Ombudsman, who protects the interests of citizens and residents of the EU countries.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Law-making institutions</a:t>
            </a:r>
            <a:endParaRPr lang="en-US" dirty="0"/>
          </a:p>
        </p:txBody>
      </p:sp>
      <p:sp>
        <p:nvSpPr>
          <p:cNvPr id="3" name="Content Placeholder 2"/>
          <p:cNvSpPr>
            <a:spLocks noGrp="1"/>
          </p:cNvSpPr>
          <p:nvPr>
            <p:ph idx="1"/>
          </p:nvPr>
        </p:nvSpPr>
        <p:spPr/>
        <p:txBody>
          <a:bodyPr/>
          <a:lstStyle/>
          <a:p>
            <a:r>
              <a:rPr lang="hr-HR" dirty="0" smtClean="0"/>
              <a:t>The European Parliament</a:t>
            </a:r>
          </a:p>
          <a:p>
            <a:r>
              <a:rPr lang="hr-HR" dirty="0" smtClean="0"/>
              <a:t>The Council of the European Union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Parliament</a:t>
            </a:r>
            <a:endParaRPr lang="en-US" dirty="0"/>
          </a:p>
        </p:txBody>
      </p:sp>
      <p:sp>
        <p:nvSpPr>
          <p:cNvPr id="3" name="Content Placeholder 2"/>
          <p:cNvSpPr>
            <a:spLocks noGrp="1"/>
          </p:cNvSpPr>
          <p:nvPr>
            <p:ph idx="1"/>
          </p:nvPr>
        </p:nvSpPr>
        <p:spPr/>
        <p:txBody>
          <a:bodyPr>
            <a:normAutofit fontScale="77500" lnSpcReduction="20000"/>
          </a:bodyPr>
          <a:lstStyle/>
          <a:p>
            <a:r>
              <a:rPr lang="hr-HR" dirty="0" smtClean="0"/>
              <a:t>T</a:t>
            </a:r>
            <a:r>
              <a:rPr lang="en-GB" dirty="0" smtClean="0"/>
              <a:t>he European Parliament consists of 75</a:t>
            </a:r>
            <a:r>
              <a:rPr lang="hr-HR" dirty="0" smtClean="0"/>
              <a:t>1</a:t>
            </a:r>
            <a:r>
              <a:rPr lang="en-GB" dirty="0" smtClean="0"/>
              <a:t> members (MEPs), who are directly elected by EU voters</a:t>
            </a:r>
            <a:r>
              <a:rPr lang="hr-HR" dirty="0" smtClean="0"/>
              <a:t> (2014)</a:t>
            </a:r>
            <a:r>
              <a:rPr lang="en-GB" dirty="0" smtClean="0"/>
              <a:t>. The number of MEPs for each country is proportionate to the population of a member state. </a:t>
            </a:r>
            <a:endParaRPr lang="hr-HR" dirty="0" smtClean="0"/>
          </a:p>
          <a:p>
            <a:r>
              <a:rPr lang="en-GB" dirty="0" smtClean="0"/>
              <a:t>The President of the Parliament represents the institution within and outside the EU. </a:t>
            </a:r>
            <a:endParaRPr lang="hr-HR" dirty="0" smtClean="0"/>
          </a:p>
          <a:p>
            <a:r>
              <a:rPr lang="en-GB" dirty="0" smtClean="0"/>
              <a:t>In the Ordinary Legislative Procedure the Parliament together with the Council of the EU </a:t>
            </a:r>
            <a:r>
              <a:rPr lang="en-GB" b="1" dirty="0" smtClean="0"/>
              <a:t>adopts legislation </a:t>
            </a:r>
            <a:r>
              <a:rPr lang="en-GB" dirty="0" smtClean="0"/>
              <a:t>proposed by the European Commission. The Parliament also decides about </a:t>
            </a:r>
            <a:r>
              <a:rPr lang="en-GB" b="1" dirty="0" smtClean="0"/>
              <a:t>international agreements</a:t>
            </a:r>
            <a:r>
              <a:rPr lang="en-GB" dirty="0" smtClean="0"/>
              <a:t>, about </a:t>
            </a:r>
            <a:r>
              <a:rPr lang="en-GB" b="1" dirty="0" smtClean="0"/>
              <a:t>enlargements</a:t>
            </a:r>
            <a:r>
              <a:rPr lang="en-GB" dirty="0" smtClean="0"/>
              <a:t>, i.e.</a:t>
            </a:r>
            <a:r>
              <a:rPr lang="en-GB" b="1" dirty="0" smtClean="0"/>
              <a:t> </a:t>
            </a:r>
            <a:r>
              <a:rPr lang="en-GB" dirty="0" smtClean="0"/>
              <a:t>the </a:t>
            </a:r>
            <a:r>
              <a:rPr lang="en-GB" b="1" dirty="0" smtClean="0"/>
              <a:t>accession of new member states</a:t>
            </a:r>
            <a:r>
              <a:rPr lang="en-GB" dirty="0" smtClean="0"/>
              <a:t> and supervises the functioning of other EU institutions, including the approval of the European Commission or obliging the Commission to resign. Its </a:t>
            </a:r>
            <a:r>
              <a:rPr lang="en-GB" b="1" dirty="0" smtClean="0"/>
              <a:t>budgetary power</a:t>
            </a:r>
            <a:r>
              <a:rPr lang="en-GB" dirty="0" smtClean="0"/>
              <a:t> includes the approval of the EU budget together with the Council.</a:t>
            </a:r>
            <a:endParaRPr lang="hr-HR" dirty="0" smtClean="0"/>
          </a:p>
          <a:p>
            <a:r>
              <a:rPr lang="en-US" dirty="0" smtClean="0">
                <a:hlinkClick r:id="rId2"/>
              </a:rPr>
              <a:t>http://www.europarl.europa.eu/about-parliament/en/organisation-and-rules/organisation</a:t>
            </a:r>
            <a:r>
              <a:rPr lang="hr-HR"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Council of the EU</a:t>
            </a:r>
            <a:endParaRPr lang="en-US" dirty="0"/>
          </a:p>
        </p:txBody>
      </p:sp>
      <p:sp>
        <p:nvSpPr>
          <p:cNvPr id="3" name="Content Placeholder 2"/>
          <p:cNvSpPr>
            <a:spLocks noGrp="1"/>
          </p:cNvSpPr>
          <p:nvPr>
            <p:ph idx="1"/>
          </p:nvPr>
        </p:nvSpPr>
        <p:spPr/>
        <p:txBody>
          <a:bodyPr/>
          <a:lstStyle/>
          <a:p>
            <a:r>
              <a:rPr lang="hr-HR" dirty="0" smtClean="0"/>
              <a:t>It consists of </a:t>
            </a:r>
            <a:r>
              <a:rPr lang="en-GB" dirty="0" smtClean="0"/>
              <a:t>government ministers from each EU member state</a:t>
            </a:r>
            <a:endParaRPr lang="hr-HR" dirty="0" smtClean="0"/>
          </a:p>
          <a:p>
            <a:r>
              <a:rPr lang="en-GB" dirty="0" smtClean="0"/>
              <a:t>Besides the legislative function, the Council has </a:t>
            </a:r>
            <a:r>
              <a:rPr lang="en-GB" b="1" dirty="0" smtClean="0"/>
              <a:t>the power to conclude agreements</a:t>
            </a:r>
            <a:r>
              <a:rPr lang="en-GB" dirty="0" smtClean="0"/>
              <a:t> between the EU and other countries and international organisations and </a:t>
            </a:r>
            <a:r>
              <a:rPr lang="en-GB" b="1" dirty="0" smtClean="0"/>
              <a:t>to adopt the annual EU budget</a:t>
            </a:r>
            <a:r>
              <a:rPr lang="en-GB" dirty="0" smtClean="0"/>
              <a:t> jointly with the European Parliament.</a:t>
            </a:r>
            <a:r>
              <a:rPr lang="hr-HR" dirty="0" smtClean="0"/>
              <a:t> </a:t>
            </a:r>
          </a:p>
          <a:p>
            <a:r>
              <a:rPr lang="en-US" dirty="0">
                <a:hlinkClick r:id="rId2"/>
              </a:rPr>
              <a:t>https://</a:t>
            </a:r>
            <a:r>
              <a:rPr lang="en-US" dirty="0" smtClean="0">
                <a:hlinkClick r:id="rId2"/>
              </a:rPr>
              <a:t>www.youtube.com/user/eucouncil</a:t>
            </a:r>
            <a:r>
              <a:rPr lang="hr-HR"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executive body of the EU</a:t>
            </a:r>
            <a:endParaRPr lang="en-US" dirty="0"/>
          </a:p>
        </p:txBody>
      </p:sp>
      <p:sp>
        <p:nvSpPr>
          <p:cNvPr id="3" name="Content Placeholder 2"/>
          <p:cNvSpPr>
            <a:spLocks noGrp="1"/>
          </p:cNvSpPr>
          <p:nvPr>
            <p:ph idx="1"/>
          </p:nvPr>
        </p:nvSpPr>
        <p:spPr/>
        <p:txBody>
          <a:bodyPr>
            <a:normAutofit fontScale="92500"/>
          </a:bodyPr>
          <a:lstStyle/>
          <a:p>
            <a:r>
              <a:rPr lang="hr-HR" b="1" dirty="0" smtClean="0"/>
              <a:t>T</a:t>
            </a:r>
            <a:r>
              <a:rPr lang="en-GB" b="1" dirty="0" smtClean="0"/>
              <a:t>he European Commission</a:t>
            </a:r>
            <a:r>
              <a:rPr lang="en-GB" dirty="0" smtClean="0"/>
              <a:t> is an executive body of the EU, but it has </a:t>
            </a:r>
            <a:r>
              <a:rPr lang="en-GB" b="1" dirty="0" smtClean="0"/>
              <a:t>legislative initiative</a:t>
            </a:r>
            <a:r>
              <a:rPr lang="en-GB" dirty="0" smtClean="0"/>
              <a:t>. </a:t>
            </a:r>
            <a:endParaRPr lang="hr-HR" dirty="0" smtClean="0"/>
          </a:p>
          <a:p>
            <a:r>
              <a:rPr lang="en-GB" dirty="0" smtClean="0"/>
              <a:t>It is composed of 28 commissioners and the Commission President.</a:t>
            </a:r>
            <a:endParaRPr lang="hr-HR" dirty="0" smtClean="0"/>
          </a:p>
          <a:p>
            <a:r>
              <a:rPr lang="en-GB" dirty="0" smtClean="0"/>
              <a:t>Besides proposing laws the Commission is in charge of </a:t>
            </a:r>
            <a:r>
              <a:rPr lang="en-GB" b="1" dirty="0" smtClean="0"/>
              <a:t>allocating EU funding</a:t>
            </a:r>
            <a:r>
              <a:rPr lang="en-GB" dirty="0" smtClean="0"/>
              <a:t>, </a:t>
            </a:r>
            <a:r>
              <a:rPr lang="en-GB" b="1" dirty="0" smtClean="0"/>
              <a:t>drawing up annual budgets</a:t>
            </a:r>
            <a:r>
              <a:rPr lang="en-GB" dirty="0" smtClean="0"/>
              <a:t> for the approval by the Parliament and the Council, </a:t>
            </a:r>
            <a:r>
              <a:rPr lang="en-GB" b="1" dirty="0" smtClean="0"/>
              <a:t>supervising expenditures</a:t>
            </a:r>
            <a:r>
              <a:rPr lang="en-GB" dirty="0" smtClean="0"/>
              <a:t> of EU institutions together with the Court of Auditors. It also </a:t>
            </a:r>
            <a:r>
              <a:rPr lang="en-GB" b="1" dirty="0" smtClean="0"/>
              <a:t>ensures proper application of EU law</a:t>
            </a:r>
            <a:r>
              <a:rPr lang="en-GB" dirty="0" smtClean="0"/>
              <a:t> in the member states together with the Court of Justice of the EU.</a:t>
            </a:r>
            <a:r>
              <a:rPr lang="hr-HR"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TotalTime>
  <Words>836</Words>
  <Application>Microsoft Office PowerPoint</Application>
  <PresentationFormat>On-screen Show (4:3)</PresentationFormat>
  <Paragraphs>77</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Constantia</vt:lpstr>
      <vt:lpstr>Times New Roman</vt:lpstr>
      <vt:lpstr>Wingdings 2</vt:lpstr>
      <vt:lpstr>Flow</vt:lpstr>
      <vt:lpstr>Institutions of the EU</vt:lpstr>
      <vt:lpstr>PowerPoint Presentation</vt:lpstr>
      <vt:lpstr>TFEU and the main EU institutions</vt:lpstr>
      <vt:lpstr>Main institutions</vt:lpstr>
      <vt:lpstr>Other institutions</vt:lpstr>
      <vt:lpstr>Law-making institutions</vt:lpstr>
      <vt:lpstr>Parliament</vt:lpstr>
      <vt:lpstr>The Council of the EU</vt:lpstr>
      <vt:lpstr>The executive body of the EU</vt:lpstr>
      <vt:lpstr>The judicial branch of the EU</vt:lpstr>
      <vt:lpstr>CJEU Structure</vt:lpstr>
      <vt:lpstr>The Court of Justice</vt:lpstr>
      <vt:lpstr>The General Court</vt:lpstr>
      <vt:lpstr>Translate into English:</vt:lpstr>
      <vt:lpstr>PowerPoint Presentation</vt:lpstr>
      <vt:lpstr>Complete the phrases with an appropriate verb :</vt:lpstr>
      <vt:lpstr>Translate the phrases!</vt:lpstr>
      <vt:lpstr>Choose the noun that correctly completes the following phrases:</vt:lpstr>
      <vt:lpstr>Supply the missing prepositions: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Institutions of the EU</dc:title>
  <dc:creator>MJC</dc:creator>
  <cp:lastModifiedBy>Marijana Javornik Čubrić</cp:lastModifiedBy>
  <cp:revision>9</cp:revision>
  <dcterms:created xsi:type="dcterms:W3CDTF">2018-12-17T17:43:32Z</dcterms:created>
  <dcterms:modified xsi:type="dcterms:W3CDTF">2019-12-17T11:54:02Z</dcterms:modified>
</cp:coreProperties>
</file>