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20" r:id="rId3"/>
    <p:sldId id="257" r:id="rId4"/>
    <p:sldId id="258" r:id="rId5"/>
    <p:sldId id="259"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4" r:id="rId19"/>
    <p:sldId id="303"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321" r:id="rId49"/>
    <p:sldId id="322" r:id="rId50"/>
    <p:sldId id="273" r:id="rId51"/>
    <p:sldId id="274" r:id="rId52"/>
    <p:sldId id="275" r:id="rId53"/>
    <p:sldId id="276" r:id="rId54"/>
    <p:sldId id="323" r:id="rId55"/>
    <p:sldId id="324" r:id="rId56"/>
    <p:sldId id="325" r:id="rId57"/>
    <p:sldId id="326" r:id="rId58"/>
    <p:sldId id="327" r:id="rId59"/>
    <p:sldId id="329" r:id="rId60"/>
    <p:sldId id="328" r:id="rId61"/>
    <p:sldId id="330" r:id="rId62"/>
    <p:sldId id="331" r:id="rId63"/>
    <p:sldId id="332" r:id="rId64"/>
    <p:sldId id="333" r:id="rId65"/>
    <p:sldId id="334"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277" r:id="rId90"/>
    <p:sldId id="278" r:id="rId91"/>
    <p:sldId id="279" r:id="rId92"/>
    <p:sldId id="280" r:id="rId93"/>
    <p:sldId id="281" r:id="rId94"/>
    <p:sldId id="282" r:id="rId95"/>
    <p:sldId id="283" r:id="rId96"/>
    <p:sldId id="284" r:id="rId97"/>
    <p:sldId id="285" r:id="rId98"/>
    <p:sldId id="286" r:id="rId99"/>
    <p:sldId id="287" r:id="rId100"/>
    <p:sldId id="288" r:id="rId101"/>
    <p:sldId id="289" r:id="rId102"/>
    <p:sldId id="290" r:id="rId10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3/19/2018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3/19/2018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3/19/2018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3/19/2018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err="1" smtClean="0"/>
              <a:t>Internatinal</a:t>
            </a:r>
            <a:r>
              <a:rPr lang="hr-HR" dirty="0" smtClean="0"/>
              <a:t> </a:t>
            </a:r>
            <a:r>
              <a:rPr lang="hr-HR" dirty="0" err="1" smtClean="0"/>
              <a:t>organizations</a:t>
            </a:r>
            <a:endParaRPr lang="en-US" dirty="0"/>
          </a:p>
        </p:txBody>
      </p:sp>
      <p:sp>
        <p:nvSpPr>
          <p:cNvPr id="3" name="Subtitle 2"/>
          <p:cNvSpPr>
            <a:spLocks noGrp="1"/>
          </p:cNvSpPr>
          <p:nvPr>
            <p:ph type="subTitle" idx="1"/>
          </p:nvPr>
        </p:nvSpPr>
        <p:spPr/>
        <p:txBody>
          <a:bodyPr/>
          <a:lstStyle/>
          <a:p>
            <a:r>
              <a:rPr lang="hr-HR" dirty="0" err="1" smtClean="0"/>
              <a:t>Unit</a:t>
            </a:r>
            <a:r>
              <a:rPr lang="hr-HR" dirty="0" smtClean="0"/>
              <a:t> 22</a:t>
            </a:r>
            <a:endParaRPr lang="en-US" dirty="0"/>
          </a:p>
        </p:txBody>
      </p:sp>
    </p:spTree>
    <p:extLst>
      <p:ext uri="{BB962C8B-B14F-4D97-AF65-F5344CB8AC3E}">
        <p14:creationId xmlns:p14="http://schemas.microsoft.com/office/powerpoint/2010/main" val="2042963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hr-HR" dirty="0" err="1" smtClean="0"/>
              <a:t>The</a:t>
            </a:r>
            <a:r>
              <a:rPr lang="hr-HR" dirty="0" smtClean="0"/>
              <a:t> Atlantic </a:t>
            </a:r>
            <a:r>
              <a:rPr lang="hr-HR" dirty="0" err="1" smtClean="0"/>
              <a:t>Charter</a:t>
            </a:r>
            <a:r>
              <a:rPr lang="hr-HR" dirty="0" smtClean="0"/>
              <a:t>  </a:t>
            </a:r>
            <a:br>
              <a:rPr lang="hr-HR" dirty="0" smtClean="0"/>
            </a:br>
            <a:r>
              <a:rPr lang="hr-HR" dirty="0" smtClean="0"/>
              <a:t>(14 Aug.1941)</a:t>
            </a:r>
          </a:p>
        </p:txBody>
      </p:sp>
      <p:sp>
        <p:nvSpPr>
          <p:cNvPr id="8195" name="Rectangle 3"/>
          <p:cNvSpPr>
            <a:spLocks noGrp="1" noChangeArrowheads="1"/>
          </p:cNvSpPr>
          <p:nvPr>
            <p:ph type="body" idx="1"/>
          </p:nvPr>
        </p:nvSpPr>
        <p:spPr/>
        <p:txBody>
          <a:bodyPr/>
          <a:lstStyle/>
          <a:p>
            <a:pPr eaLnBrk="1" hangingPunct="1">
              <a:lnSpc>
                <a:spcPct val="90000"/>
              </a:lnSpc>
              <a:defRPr/>
            </a:pPr>
            <a:r>
              <a:rPr lang="hr-HR" smtClean="0"/>
              <a:t>Principles laid down by President Rosevelt and Prime Minister Churchill</a:t>
            </a:r>
          </a:p>
          <a:p>
            <a:pPr eaLnBrk="1" hangingPunct="1">
              <a:lnSpc>
                <a:spcPct val="90000"/>
              </a:lnSpc>
              <a:defRPr/>
            </a:pPr>
            <a:r>
              <a:rPr lang="hr-HR" smtClean="0"/>
              <a:t>The Charter did not contemplate the establishment of an organization of States to replace the League</a:t>
            </a:r>
          </a:p>
          <a:p>
            <a:pPr eaLnBrk="1" hangingPunct="1">
              <a:lnSpc>
                <a:spcPct val="90000"/>
              </a:lnSpc>
              <a:defRPr/>
            </a:pPr>
            <a:r>
              <a:rPr lang="hr-HR" smtClean="0"/>
              <a:t>The need of creating a collective security system and establishing strong economic and social cooperation between the States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i="1" dirty="0"/>
              <a:t>Explain the sources of law (in accordance with Article 38) the ICJ applies when solving disputes submitted to it. Use the following phrases:</a:t>
            </a:r>
            <a:r>
              <a:rPr lang="hr-HR" sz="2400" dirty="0"/>
              <a:t/>
            </a:r>
            <a:br>
              <a:rPr lang="hr-HR" sz="2400" dirty="0"/>
            </a:br>
            <a:endParaRPr lang="en-US" sz="2400" dirty="0"/>
          </a:p>
        </p:txBody>
      </p:sp>
      <p:sp>
        <p:nvSpPr>
          <p:cNvPr id="3" name="Content Placeholder 2"/>
          <p:cNvSpPr>
            <a:spLocks noGrp="1"/>
          </p:cNvSpPr>
          <p:nvPr>
            <p:ph idx="1"/>
          </p:nvPr>
        </p:nvSpPr>
        <p:spPr/>
        <p:txBody>
          <a:bodyPr/>
          <a:lstStyle/>
          <a:p>
            <a:pPr lvl="0"/>
            <a:r>
              <a:rPr lang="en-GB" dirty="0"/>
              <a:t>When deciding disputes the ICJ applies...</a:t>
            </a:r>
            <a:endParaRPr lang="hr-HR" dirty="0"/>
          </a:p>
          <a:p>
            <a:pPr lvl="0"/>
            <a:r>
              <a:rPr lang="en-GB" dirty="0"/>
              <a:t>The ICJ also relies on...</a:t>
            </a:r>
            <a:endParaRPr lang="hr-HR" dirty="0"/>
          </a:p>
          <a:p>
            <a:pPr lvl="0"/>
            <a:r>
              <a:rPr lang="en-GB" dirty="0"/>
              <a:t>The ICJ takes into consideration ... as well.</a:t>
            </a:r>
            <a:endParaRPr lang="hr-HR" dirty="0"/>
          </a:p>
          <a:p>
            <a:endParaRPr lang="en-US" dirty="0"/>
          </a:p>
        </p:txBody>
      </p:sp>
    </p:spTree>
    <p:extLst>
      <p:ext uri="{BB962C8B-B14F-4D97-AF65-F5344CB8AC3E}">
        <p14:creationId xmlns:p14="http://schemas.microsoft.com/office/powerpoint/2010/main" val="169399949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Research</a:t>
            </a:r>
            <a:endParaRPr lang="en-US" dirty="0"/>
          </a:p>
        </p:txBody>
      </p:sp>
      <p:sp>
        <p:nvSpPr>
          <p:cNvPr id="3" name="Content Placeholder 2"/>
          <p:cNvSpPr>
            <a:spLocks noGrp="1"/>
          </p:cNvSpPr>
          <p:nvPr>
            <p:ph idx="1"/>
          </p:nvPr>
        </p:nvSpPr>
        <p:spPr/>
        <p:txBody>
          <a:bodyPr/>
          <a:lstStyle/>
          <a:p>
            <a:r>
              <a:rPr lang="en-GB" dirty="0"/>
              <a:t>1. Work of the Permanent Mission of the Republic of Croatia to the United Nations. </a:t>
            </a:r>
            <a:endParaRPr lang="hr-HR" dirty="0"/>
          </a:p>
          <a:p>
            <a:r>
              <a:rPr lang="en-GB" dirty="0"/>
              <a:t>2. Choose one of the agencies of the UN and present its mission (e.g. UNICEF, UNESCO, etc.).</a:t>
            </a:r>
            <a:endParaRPr lang="hr-HR" dirty="0"/>
          </a:p>
          <a:p>
            <a:r>
              <a:rPr lang="en-GB" dirty="0"/>
              <a:t>3. Find a landmark case of the ICJ. Present briefly the parties, the elements of the dispute and the Court´s decision.</a:t>
            </a:r>
            <a:endParaRPr lang="hr-HR" dirty="0"/>
          </a:p>
          <a:p>
            <a:r>
              <a:rPr lang="en-GB" dirty="0"/>
              <a:t> </a:t>
            </a:r>
            <a:endParaRPr lang="hr-HR" dirty="0"/>
          </a:p>
          <a:p>
            <a:endParaRPr lang="en-US" dirty="0"/>
          </a:p>
        </p:txBody>
      </p:sp>
    </p:spTree>
    <p:extLst>
      <p:ext uri="{BB962C8B-B14F-4D97-AF65-F5344CB8AC3E}">
        <p14:creationId xmlns:p14="http://schemas.microsoft.com/office/powerpoint/2010/main" val="6086784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hr-HR" dirty="0"/>
              <a:t>http://www.unmultimedia.org/avlibrary/asset/1288/1288630</a:t>
            </a:r>
            <a:endParaRPr lang="en-US" dirty="0"/>
          </a:p>
        </p:txBody>
      </p:sp>
    </p:spTree>
    <p:extLst>
      <p:ext uri="{BB962C8B-B14F-4D97-AF65-F5344CB8AC3E}">
        <p14:creationId xmlns:p14="http://schemas.microsoft.com/office/powerpoint/2010/main" val="1702714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err="1" smtClean="0"/>
              <a:t>Goals</a:t>
            </a:r>
            <a:r>
              <a:rPr lang="hr-HR" dirty="0" smtClean="0"/>
              <a:t> </a:t>
            </a:r>
            <a:r>
              <a:rPr lang="hr-HR" dirty="0" err="1" smtClean="0"/>
              <a:t>of</a:t>
            </a:r>
            <a:r>
              <a:rPr lang="hr-HR" dirty="0" smtClean="0"/>
              <a:t> </a:t>
            </a:r>
            <a:r>
              <a:rPr lang="hr-HR" dirty="0" err="1" smtClean="0"/>
              <a:t>the</a:t>
            </a:r>
            <a:r>
              <a:rPr lang="hr-HR" dirty="0" smtClean="0"/>
              <a:t> Atlantic Charter</a:t>
            </a:r>
            <a:endParaRPr lang="hr-HR" dirty="0"/>
          </a:p>
        </p:txBody>
      </p:sp>
      <p:sp>
        <p:nvSpPr>
          <p:cNvPr id="3" name="Content Placeholder 2"/>
          <p:cNvSpPr>
            <a:spLocks noGrp="1"/>
          </p:cNvSpPr>
          <p:nvPr>
            <p:ph idx="1"/>
          </p:nvPr>
        </p:nvSpPr>
        <p:spPr/>
        <p:txBody>
          <a:bodyPr/>
          <a:lstStyle/>
          <a:p>
            <a:pPr marL="0" indent="0">
              <a:buNone/>
              <a:defRPr/>
            </a:pPr>
            <a:r>
              <a:rPr lang="hr-HR" dirty="0" smtClean="0"/>
              <a:t>-</a:t>
            </a:r>
            <a:r>
              <a:rPr lang="hr-HR" dirty="0"/>
              <a:t>N</a:t>
            </a:r>
            <a:r>
              <a:rPr lang="en-US" dirty="0"/>
              <a:t>o territorial gains, neither by the U.S. nor by Britain.</a:t>
            </a:r>
            <a:br>
              <a:rPr lang="en-US" dirty="0"/>
            </a:br>
            <a:r>
              <a:rPr lang="en-US" dirty="0"/>
              <a:t>– Any territorial adjustments that were made, would have to be in accord with the wishes of the </a:t>
            </a:r>
            <a:r>
              <a:rPr lang="en-US" dirty="0" err="1"/>
              <a:t>peopl</a:t>
            </a:r>
            <a:r>
              <a:rPr lang="hr-HR" dirty="0"/>
              <a:t>e </a:t>
            </a:r>
            <a:r>
              <a:rPr lang="en-US" dirty="0"/>
              <a:t>involve</a:t>
            </a:r>
            <a:r>
              <a:rPr lang="hr-HR"/>
              <a:t>d</a:t>
            </a:r>
            <a:r>
              <a:rPr lang="en-US" dirty="0"/>
              <a:t/>
            </a:r>
            <a:br>
              <a:rPr lang="en-US" dirty="0"/>
            </a:br>
            <a:r>
              <a:rPr lang="en-US" dirty="0"/>
              <a:t>– All people would have a right to self-determination.</a:t>
            </a:r>
            <a:br>
              <a:rPr lang="en-US" dirty="0"/>
            </a:br>
            <a:r>
              <a:rPr lang="en-US" dirty="0"/>
              <a:t>– The </a:t>
            </a:r>
            <a:r>
              <a:rPr lang="hr-HR" dirty="0" err="1"/>
              <a:t>trade</a:t>
            </a:r>
            <a:r>
              <a:rPr lang="hr-HR" dirty="0"/>
              <a:t> </a:t>
            </a:r>
            <a:r>
              <a:rPr lang="en-US" dirty="0"/>
              <a:t>barriers would be lowered after the war’s conclusion.</a:t>
            </a:r>
            <a:br>
              <a:rPr lang="en-US" dirty="0"/>
            </a:br>
            <a:r>
              <a:rPr lang="en-US" dirty="0"/>
              <a:t>– Global economic cooperation and an advancement on social welfare, were to be made.</a:t>
            </a:r>
            <a:br>
              <a:rPr lang="en-US" dirty="0"/>
            </a:br>
            <a:r>
              <a:rPr lang="en-US" dirty="0"/>
              <a:t>– Participants would work to create a world that was free of want and free of fear.</a:t>
            </a:r>
            <a:br>
              <a:rPr lang="en-US" dirty="0"/>
            </a:br>
            <a:r>
              <a:rPr lang="en-US" dirty="0"/>
              <a:t>– Freedom of the seas </a:t>
            </a:r>
            <a:r>
              <a:rPr lang="hr-HR" dirty="0"/>
              <a:t>-</a:t>
            </a:r>
            <a:r>
              <a:rPr lang="en-US" dirty="0"/>
              <a:t>another goal that the participants would work together to attain; and,</a:t>
            </a:r>
            <a:br>
              <a:rPr lang="en-US" dirty="0"/>
            </a:br>
            <a:r>
              <a:rPr lang="en-US" dirty="0"/>
              <a:t>– Disarmament of aggressor nations was a central goal</a:t>
            </a:r>
            <a:r>
              <a:rPr lang="en-US" sz="2400" dirty="0"/>
              <a:t>.</a:t>
            </a:r>
            <a:endParaRPr lang="hr-H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err="1" smtClean="0"/>
              <a:t>Declaration</a:t>
            </a:r>
            <a:r>
              <a:rPr lang="hr-HR" dirty="0" smtClean="0"/>
              <a:t> </a:t>
            </a:r>
            <a:r>
              <a:rPr lang="hr-HR" dirty="0" err="1" smtClean="0"/>
              <a:t>by</a:t>
            </a:r>
            <a:r>
              <a:rPr lang="hr-HR" dirty="0" smtClean="0"/>
              <a:t> United </a:t>
            </a:r>
            <a:r>
              <a:rPr lang="hr-HR" dirty="0" err="1" smtClean="0"/>
              <a:t>Nations</a:t>
            </a:r>
            <a:r>
              <a:rPr lang="hr-HR" dirty="0" smtClean="0"/>
              <a:t> (1942)</a:t>
            </a:r>
            <a:endParaRPr lang="hr-HR" dirty="0"/>
          </a:p>
        </p:txBody>
      </p:sp>
      <p:sp>
        <p:nvSpPr>
          <p:cNvPr id="3" name="Content Placeholder 2"/>
          <p:cNvSpPr>
            <a:spLocks noGrp="1"/>
          </p:cNvSpPr>
          <p:nvPr>
            <p:ph idx="1"/>
          </p:nvPr>
        </p:nvSpPr>
        <p:spPr/>
        <p:txBody>
          <a:bodyPr/>
          <a:lstStyle/>
          <a:p>
            <a:pPr>
              <a:buFont typeface="Wingdings" panose="05000000000000000000" pitchFamily="2" charset="2"/>
              <a:buNone/>
              <a:defRPr/>
            </a:pPr>
            <a:r>
              <a:rPr lang="en-US" dirty="0" smtClean="0"/>
              <a:t> Roosevelt</a:t>
            </a:r>
            <a:r>
              <a:rPr lang="hr-HR" dirty="0" smtClean="0"/>
              <a:t> (USA)</a:t>
            </a:r>
            <a:r>
              <a:rPr lang="en-US" dirty="0" smtClean="0"/>
              <a:t>, Churchill</a:t>
            </a:r>
            <a:r>
              <a:rPr lang="hr-HR" dirty="0" smtClean="0"/>
              <a:t> (UK)</a:t>
            </a:r>
            <a:r>
              <a:rPr lang="en-US" dirty="0" smtClean="0"/>
              <a:t>, Litvinov</a:t>
            </a:r>
            <a:r>
              <a:rPr lang="hr-HR" dirty="0" smtClean="0"/>
              <a:t> (USSR),</a:t>
            </a:r>
            <a:r>
              <a:rPr lang="en-US" dirty="0" smtClean="0"/>
              <a:t>T. V. Soong</a:t>
            </a:r>
            <a:r>
              <a:rPr lang="hr-HR" dirty="0" smtClean="0"/>
              <a:t> (</a:t>
            </a:r>
            <a:r>
              <a:rPr lang="en-US" dirty="0" smtClean="0"/>
              <a:t>China</a:t>
            </a:r>
            <a:r>
              <a:rPr lang="hr-HR" dirty="0" smtClean="0"/>
              <a:t>)</a:t>
            </a:r>
            <a:r>
              <a:rPr lang="en-US" dirty="0" smtClean="0"/>
              <a:t> signed a short document which later came to be known as the United Nations Declaration </a:t>
            </a:r>
            <a:endParaRPr lang="hr-HR" dirty="0" smtClean="0"/>
          </a:p>
          <a:p>
            <a:pPr>
              <a:buFont typeface="Wingdings" panose="05000000000000000000" pitchFamily="2" charset="2"/>
              <a:buNone/>
              <a:defRPr/>
            </a:pPr>
            <a:r>
              <a:rPr lang="en-US" dirty="0" smtClean="0"/>
              <a:t> representatives of </a:t>
            </a:r>
            <a:r>
              <a:rPr lang="hr-HR" dirty="0" smtClean="0"/>
              <a:t>22</a:t>
            </a:r>
            <a:r>
              <a:rPr lang="en-US" dirty="0" smtClean="0"/>
              <a:t> other nations added their signatures. </a:t>
            </a:r>
            <a:endParaRPr lang="hr-HR" dirty="0" smtClean="0"/>
          </a:p>
          <a:p>
            <a:pPr>
              <a:buFont typeface="Wingdings" panose="05000000000000000000" pitchFamily="2" charset="2"/>
              <a:buNone/>
              <a:defRPr/>
            </a:pPr>
            <a:r>
              <a:rPr lang="hr-HR" dirty="0" smtClean="0"/>
              <a:t>Name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err="1" smtClean="0"/>
              <a:t>Declaration</a:t>
            </a:r>
            <a:r>
              <a:rPr lang="hr-HR" dirty="0" smtClean="0"/>
              <a:t> </a:t>
            </a:r>
            <a:r>
              <a:rPr lang="hr-HR" dirty="0" err="1" smtClean="0"/>
              <a:t>by</a:t>
            </a:r>
            <a:r>
              <a:rPr lang="hr-HR" dirty="0" smtClean="0"/>
              <a:t> United </a:t>
            </a:r>
            <a:r>
              <a:rPr lang="hr-HR" dirty="0" err="1" smtClean="0"/>
              <a:t>Nations</a:t>
            </a:r>
            <a:r>
              <a:rPr lang="hr-HR" dirty="0" smtClean="0"/>
              <a:t> (1942)</a:t>
            </a:r>
            <a:endParaRPr lang="hr-HR" dirty="0"/>
          </a:p>
        </p:txBody>
      </p:sp>
      <p:sp>
        <p:nvSpPr>
          <p:cNvPr id="3" name="Content Placeholder 2"/>
          <p:cNvSpPr>
            <a:spLocks noGrp="1"/>
          </p:cNvSpPr>
          <p:nvPr>
            <p:ph idx="1"/>
          </p:nvPr>
        </p:nvSpPr>
        <p:spPr/>
        <p:txBody>
          <a:bodyPr/>
          <a:lstStyle/>
          <a:p>
            <a:pPr>
              <a:defRPr/>
            </a:pPr>
            <a:r>
              <a:rPr lang="hr-HR" dirty="0" err="1" smtClean="0"/>
              <a:t>The</a:t>
            </a:r>
            <a:r>
              <a:rPr lang="hr-HR" dirty="0" smtClean="0"/>
              <a:t> original 26 </a:t>
            </a:r>
            <a:r>
              <a:rPr lang="hr-HR" dirty="0" err="1" smtClean="0"/>
              <a:t>signatories</a:t>
            </a:r>
            <a:r>
              <a:rPr lang="hr-HR" dirty="0" smtClean="0"/>
              <a:t>: US, UK, USSR, China, Australia, </a:t>
            </a:r>
            <a:r>
              <a:rPr lang="hr-HR" dirty="0" err="1" smtClean="0"/>
              <a:t>Belgium</a:t>
            </a:r>
            <a:r>
              <a:rPr lang="hr-HR" dirty="0" smtClean="0"/>
              <a:t>, Canada, </a:t>
            </a:r>
            <a:r>
              <a:rPr lang="hr-HR" dirty="0" err="1" smtClean="0"/>
              <a:t>Costa</a:t>
            </a:r>
            <a:r>
              <a:rPr lang="hr-HR" dirty="0" smtClean="0"/>
              <a:t> Rica, </a:t>
            </a:r>
            <a:r>
              <a:rPr lang="hr-HR" dirty="0" err="1" smtClean="0"/>
              <a:t>Cuba</a:t>
            </a:r>
            <a:r>
              <a:rPr lang="hr-HR" dirty="0" smtClean="0"/>
              <a:t>, </a:t>
            </a:r>
            <a:r>
              <a:rPr lang="hr-HR" dirty="0" err="1" smtClean="0"/>
              <a:t>Czechoslovakia</a:t>
            </a:r>
            <a:r>
              <a:rPr lang="hr-HR" dirty="0" smtClean="0"/>
              <a:t>, </a:t>
            </a:r>
            <a:r>
              <a:rPr lang="hr-HR" dirty="0" err="1" smtClean="0"/>
              <a:t>Dominican</a:t>
            </a:r>
            <a:r>
              <a:rPr lang="hr-HR" dirty="0" smtClean="0"/>
              <a:t> </a:t>
            </a:r>
            <a:r>
              <a:rPr lang="hr-HR" dirty="0" err="1" smtClean="0"/>
              <a:t>Republic</a:t>
            </a:r>
            <a:r>
              <a:rPr lang="hr-HR" dirty="0" smtClean="0"/>
              <a:t>, El Salvador, </a:t>
            </a:r>
            <a:r>
              <a:rPr lang="hr-HR" dirty="0" err="1" smtClean="0"/>
              <a:t>Greece</a:t>
            </a:r>
            <a:r>
              <a:rPr lang="hr-HR" dirty="0" smtClean="0"/>
              <a:t>, </a:t>
            </a:r>
            <a:r>
              <a:rPr lang="hr-HR" dirty="0" err="1" smtClean="0"/>
              <a:t>Guatemala</a:t>
            </a:r>
            <a:r>
              <a:rPr lang="hr-HR" dirty="0" smtClean="0"/>
              <a:t>, Haiti, Honduras, India, Luxembourg, </a:t>
            </a:r>
            <a:r>
              <a:rPr lang="hr-HR" dirty="0" err="1" smtClean="0"/>
              <a:t>Netherlands</a:t>
            </a:r>
            <a:r>
              <a:rPr lang="hr-HR" dirty="0" smtClean="0"/>
              <a:t>, New </a:t>
            </a:r>
            <a:r>
              <a:rPr lang="hr-HR" dirty="0" err="1" smtClean="0"/>
              <a:t>Zealand</a:t>
            </a:r>
            <a:r>
              <a:rPr lang="hr-HR" dirty="0" smtClean="0"/>
              <a:t>, </a:t>
            </a:r>
            <a:r>
              <a:rPr lang="hr-HR" dirty="0" err="1" smtClean="0"/>
              <a:t>Nicaragua</a:t>
            </a:r>
            <a:r>
              <a:rPr lang="hr-HR" dirty="0" smtClean="0"/>
              <a:t>, </a:t>
            </a:r>
            <a:r>
              <a:rPr lang="hr-HR" dirty="0" err="1" smtClean="0"/>
              <a:t>Norway</a:t>
            </a:r>
            <a:r>
              <a:rPr lang="hr-HR" dirty="0" smtClean="0"/>
              <a:t>, Panama, </a:t>
            </a:r>
            <a:r>
              <a:rPr lang="hr-HR" dirty="0" err="1" smtClean="0"/>
              <a:t>Poland</a:t>
            </a:r>
            <a:r>
              <a:rPr lang="hr-HR" dirty="0" smtClean="0"/>
              <a:t>, Union </a:t>
            </a:r>
            <a:r>
              <a:rPr lang="hr-HR" dirty="0" err="1" smtClean="0"/>
              <a:t>of</a:t>
            </a:r>
            <a:r>
              <a:rPr lang="hr-HR" dirty="0" smtClean="0"/>
              <a:t> </a:t>
            </a:r>
            <a:r>
              <a:rPr lang="hr-HR" dirty="0" err="1" smtClean="0"/>
              <a:t>South</a:t>
            </a:r>
            <a:r>
              <a:rPr lang="hr-HR" dirty="0" smtClean="0"/>
              <a:t> </a:t>
            </a:r>
            <a:r>
              <a:rPr lang="hr-HR" dirty="0" err="1" smtClean="0"/>
              <a:t>Africa</a:t>
            </a:r>
            <a:r>
              <a:rPr lang="hr-HR" dirty="0" smtClean="0"/>
              <a:t>, </a:t>
            </a:r>
            <a:r>
              <a:rPr lang="hr-HR" dirty="0" err="1" smtClean="0"/>
              <a:t>Yugoslavia</a:t>
            </a:r>
            <a:endParaRPr lang="hr-HR" dirty="0" smtClean="0"/>
          </a:p>
          <a:p>
            <a:pPr>
              <a:defRPr/>
            </a:pPr>
            <a:endParaRPr lang="hr-H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err="1" smtClean="0"/>
              <a:t>Declaration</a:t>
            </a:r>
            <a:r>
              <a:rPr lang="hr-HR" dirty="0" smtClean="0"/>
              <a:t> </a:t>
            </a:r>
            <a:r>
              <a:rPr lang="hr-HR" dirty="0" err="1" smtClean="0"/>
              <a:t>by</a:t>
            </a:r>
            <a:r>
              <a:rPr lang="hr-HR" dirty="0" smtClean="0"/>
              <a:t> United </a:t>
            </a:r>
            <a:r>
              <a:rPr lang="hr-HR" dirty="0" err="1" smtClean="0"/>
              <a:t>Nations</a:t>
            </a:r>
            <a:r>
              <a:rPr lang="hr-HR" dirty="0" smtClean="0"/>
              <a:t> (1942)</a:t>
            </a:r>
            <a:endParaRPr lang="hr-HR" dirty="0"/>
          </a:p>
        </p:txBody>
      </p:sp>
      <p:sp>
        <p:nvSpPr>
          <p:cNvPr id="3" name="Content Placeholder 2"/>
          <p:cNvSpPr>
            <a:spLocks noGrp="1"/>
          </p:cNvSpPr>
          <p:nvPr>
            <p:ph idx="1"/>
          </p:nvPr>
        </p:nvSpPr>
        <p:spPr/>
        <p:txBody>
          <a:bodyPr/>
          <a:lstStyle/>
          <a:p>
            <a:pPr>
              <a:defRPr/>
            </a:pPr>
            <a:r>
              <a:rPr lang="en-US" sz="1800" dirty="0"/>
              <a:t>the basis of the modern UN.</a:t>
            </a:r>
            <a:endParaRPr lang="hr-HR" sz="1800" baseline="30000" dirty="0"/>
          </a:p>
          <a:p>
            <a:pPr>
              <a:defRPr/>
            </a:pPr>
            <a:r>
              <a:rPr lang="en-US" sz="1800" dirty="0"/>
              <a:t>The term United Nations became </a:t>
            </a:r>
            <a:r>
              <a:rPr lang="en-US" sz="1800" dirty="0" err="1"/>
              <a:t>synonymo</a:t>
            </a:r>
            <a:r>
              <a:rPr lang="hr-HR" sz="1800" dirty="0" err="1"/>
              <a:t>us</a:t>
            </a:r>
            <a:r>
              <a:rPr lang="hr-HR" sz="1800" dirty="0"/>
              <a:t> </a:t>
            </a:r>
            <a:r>
              <a:rPr lang="en-US" sz="1800" dirty="0"/>
              <a:t>with the Allies and was considered to be the formal name that they were fighting under.</a:t>
            </a:r>
            <a:endParaRPr lang="hr-HR" sz="1800" baseline="30000" dirty="0"/>
          </a:p>
          <a:p>
            <a:pPr>
              <a:defRPr/>
            </a:pPr>
            <a:r>
              <a:rPr lang="en-US" sz="1800" dirty="0"/>
              <a:t>The declaration affirmed "that complete victory over their enemies is essential to defend life, liberty, independence and religious freedom, and to preserve human rights and justice in their own lands as well as in other lands, and that they are now engaged in a common struggle against savage and brutal forces seeking to subjugate the world". The principle of "complete victory" established an early precedent for the Allied policy of obtaining the Axis' powers' "unconditional surrender". </a:t>
            </a:r>
            <a:endParaRPr lang="hr-HR" sz="1800" dirty="0"/>
          </a:p>
          <a:p>
            <a:pPr>
              <a:defRPr/>
            </a:pPr>
            <a:r>
              <a:rPr lang="en-US" sz="1800" dirty="0"/>
              <a:t>The defeat of "Hitlerism" constituted the overarching objective, The declaration, furthermore, "upheld the principles of self determination," </a:t>
            </a:r>
            <a:br>
              <a:rPr lang="en-US" sz="1800" dirty="0"/>
            </a:br>
            <a:endParaRPr lang="hr-HR" sz="1800" dirty="0"/>
          </a:p>
          <a:p>
            <a:pPr>
              <a:defRPr/>
            </a:pPr>
            <a:endParaRPr lang="hr-HR"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err="1" smtClean="0"/>
              <a:t>Declaration</a:t>
            </a:r>
            <a:r>
              <a:rPr lang="hr-HR" dirty="0" smtClean="0"/>
              <a:t> </a:t>
            </a:r>
            <a:r>
              <a:rPr lang="hr-HR" dirty="0" err="1" smtClean="0"/>
              <a:t>by</a:t>
            </a:r>
            <a:r>
              <a:rPr lang="hr-HR" dirty="0" smtClean="0"/>
              <a:t> United </a:t>
            </a:r>
            <a:r>
              <a:rPr lang="hr-HR" dirty="0" err="1" smtClean="0"/>
              <a:t>Nations</a:t>
            </a:r>
            <a:r>
              <a:rPr lang="hr-HR" dirty="0" smtClean="0"/>
              <a:t> (1942)</a:t>
            </a:r>
            <a:br>
              <a:rPr lang="hr-HR" dirty="0" smtClean="0"/>
            </a:br>
            <a:endParaRPr lang="hr-HR" dirty="0"/>
          </a:p>
        </p:txBody>
      </p:sp>
      <p:pic>
        <p:nvPicPr>
          <p:cNvPr id="16387" name="Content Placeholder 3" descr="UN declarationun_sm.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95688" y="1785938"/>
            <a:ext cx="5975350" cy="349885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hr-HR" dirty="0" err="1" smtClean="0"/>
              <a:t>The</a:t>
            </a:r>
            <a:r>
              <a:rPr lang="hr-HR" dirty="0" smtClean="0"/>
              <a:t> </a:t>
            </a:r>
            <a:r>
              <a:rPr lang="hr-HR" dirty="0" err="1" smtClean="0"/>
              <a:t>Moscow</a:t>
            </a:r>
            <a:r>
              <a:rPr lang="hr-HR" dirty="0" smtClean="0"/>
              <a:t> </a:t>
            </a:r>
            <a:r>
              <a:rPr lang="hr-HR" dirty="0" err="1" smtClean="0"/>
              <a:t>Conference</a:t>
            </a:r>
            <a:r>
              <a:rPr lang="hr-HR" dirty="0" smtClean="0"/>
              <a:t> (1943)</a:t>
            </a:r>
          </a:p>
        </p:txBody>
      </p:sp>
      <p:sp>
        <p:nvSpPr>
          <p:cNvPr id="12291" name="Rectangle 3"/>
          <p:cNvSpPr>
            <a:spLocks noGrp="1" noChangeArrowheads="1"/>
          </p:cNvSpPr>
          <p:nvPr>
            <p:ph type="body" idx="1"/>
          </p:nvPr>
        </p:nvSpPr>
        <p:spPr/>
        <p:txBody>
          <a:bodyPr/>
          <a:lstStyle/>
          <a:p>
            <a:pPr eaLnBrk="1" hangingPunct="1">
              <a:lnSpc>
                <a:spcPct val="90000"/>
              </a:lnSpc>
              <a:defRPr/>
            </a:pPr>
            <a:r>
              <a:rPr lang="hr-HR" sz="2800"/>
              <a:t>The Declaration of the Four Nations (U.S., Soviet Union, UK, China) recognized:</a:t>
            </a:r>
          </a:p>
          <a:p>
            <a:pPr eaLnBrk="1" hangingPunct="1">
              <a:lnSpc>
                <a:spcPct val="90000"/>
              </a:lnSpc>
              <a:defRPr/>
            </a:pPr>
            <a:r>
              <a:rPr lang="hr-HR" sz="2800"/>
              <a:t> “the necessity of establishing ...a general international organization, based on the principle of the sovereign equality of all peace-loving States and open to membership by all such States, large and small, for the maintenance of international peace and security” </a:t>
            </a:r>
          </a:p>
          <a:p>
            <a:pPr eaLnBrk="1" hangingPunct="1">
              <a:lnSpc>
                <a:spcPct val="90000"/>
              </a:lnSpc>
              <a:defRPr/>
            </a:pPr>
            <a:endParaRPr lang="hr-HR" sz="2800"/>
          </a:p>
          <a:p>
            <a:pPr eaLnBrk="1" hangingPunct="1">
              <a:lnSpc>
                <a:spcPct val="90000"/>
              </a:lnSpc>
              <a:defRPr/>
            </a:pPr>
            <a:endParaRPr lang="hr-HR"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hr-HR" sz="2800" dirty="0" err="1"/>
              <a:t>Dumbarton</a:t>
            </a:r>
            <a:r>
              <a:rPr lang="hr-HR" sz="2800" dirty="0"/>
              <a:t> </a:t>
            </a:r>
            <a:r>
              <a:rPr lang="hr-HR" sz="2800" dirty="0" err="1"/>
              <a:t>Oaks</a:t>
            </a:r>
            <a:r>
              <a:rPr lang="hr-HR" sz="2800" dirty="0"/>
              <a:t> </a:t>
            </a:r>
            <a:r>
              <a:rPr lang="hr-HR" sz="2800" dirty="0" err="1"/>
              <a:t>Proposals</a:t>
            </a:r>
            <a:r>
              <a:rPr lang="hr-HR" sz="2800" dirty="0"/>
              <a:t> (</a:t>
            </a:r>
            <a:r>
              <a:rPr lang="en-US" sz="2800" dirty="0"/>
              <a:t>Washington Conversations on International Peace and Security Organization </a:t>
            </a:r>
            <a:r>
              <a:rPr lang="hr-HR" sz="2800" dirty="0"/>
              <a:t> (</a:t>
            </a:r>
            <a:r>
              <a:rPr lang="hr-HR" sz="2800" dirty="0" err="1"/>
              <a:t>Oct</a:t>
            </a:r>
            <a:r>
              <a:rPr lang="hr-HR" sz="2800" dirty="0"/>
              <a:t>. 7, 1944)</a:t>
            </a:r>
          </a:p>
        </p:txBody>
      </p:sp>
      <p:sp>
        <p:nvSpPr>
          <p:cNvPr id="13315" name="Rectangle 3"/>
          <p:cNvSpPr>
            <a:spLocks noGrp="1" noChangeArrowheads="1"/>
          </p:cNvSpPr>
          <p:nvPr>
            <p:ph type="body" idx="1"/>
          </p:nvPr>
        </p:nvSpPr>
        <p:spPr/>
        <p:txBody>
          <a:bodyPr/>
          <a:lstStyle/>
          <a:p>
            <a:pPr eaLnBrk="1" hangingPunct="1">
              <a:lnSpc>
                <a:spcPct val="80000"/>
              </a:lnSpc>
              <a:defRPr/>
            </a:pPr>
            <a:r>
              <a:rPr lang="hr-HR" sz="2800"/>
              <a:t>Representatives of the same 4 Governments met to lay down the foundations of the future world organization</a:t>
            </a:r>
          </a:p>
          <a:p>
            <a:pPr eaLnBrk="1" hangingPunct="1">
              <a:lnSpc>
                <a:spcPct val="80000"/>
              </a:lnSpc>
              <a:defRPr/>
            </a:pPr>
            <a:r>
              <a:rPr lang="hr-HR" sz="2800" b="1"/>
              <a:t>Purposes</a:t>
            </a:r>
            <a:r>
              <a:rPr lang="hr-HR" sz="2800"/>
              <a:t> of the Organization: to maintain international peace and security, develop friendly relations among nations, promote cooperation in economic and social matters</a:t>
            </a:r>
          </a:p>
          <a:p>
            <a:pPr eaLnBrk="1" hangingPunct="1">
              <a:lnSpc>
                <a:spcPct val="80000"/>
              </a:lnSpc>
              <a:defRPr/>
            </a:pPr>
            <a:r>
              <a:rPr lang="hr-HR" sz="2800" b="1"/>
              <a:t>Basic organs</a:t>
            </a:r>
            <a:r>
              <a:rPr lang="hr-HR" sz="2800"/>
              <a:t>: the Assembly, the Council, the Secretariat, headed by the Secretary General, and the Court of Justice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err="1" smtClean="0"/>
              <a:t>Dumbarton</a:t>
            </a:r>
            <a:r>
              <a:rPr lang="hr-HR" dirty="0" smtClean="0"/>
              <a:t> </a:t>
            </a:r>
            <a:r>
              <a:rPr lang="hr-HR" dirty="0" err="1" smtClean="0"/>
              <a:t>Oaks</a:t>
            </a:r>
            <a:endParaRPr lang="hr-HR" dirty="0"/>
          </a:p>
        </p:txBody>
      </p:sp>
      <p:pic>
        <p:nvPicPr>
          <p:cNvPr id="20483" name="Content Placeholder 3" descr="dumbarto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10050" y="2716213"/>
            <a:ext cx="3771900" cy="22987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err="1" smtClean="0"/>
              <a:t>Dumbarton</a:t>
            </a:r>
            <a:r>
              <a:rPr lang="hr-HR" dirty="0" smtClean="0"/>
              <a:t> </a:t>
            </a:r>
            <a:r>
              <a:rPr lang="hr-HR" dirty="0" err="1" smtClean="0"/>
              <a:t>Oaks</a:t>
            </a:r>
            <a:r>
              <a:rPr lang="hr-HR" dirty="0" smtClean="0"/>
              <a:t> </a:t>
            </a:r>
            <a:r>
              <a:rPr lang="hr-HR" dirty="0" err="1" smtClean="0"/>
              <a:t>Proposals</a:t>
            </a:r>
            <a:r>
              <a:rPr lang="hr-HR" dirty="0" smtClean="0"/>
              <a:t> (</a:t>
            </a:r>
            <a:r>
              <a:rPr lang="hr-HR" dirty="0" err="1" smtClean="0"/>
              <a:t>October</a:t>
            </a:r>
            <a:r>
              <a:rPr lang="hr-HR" dirty="0" smtClean="0"/>
              <a:t> 7, 1944)</a:t>
            </a:r>
            <a:endParaRPr lang="hr-HR" dirty="0"/>
          </a:p>
        </p:txBody>
      </p:sp>
      <p:sp>
        <p:nvSpPr>
          <p:cNvPr id="3" name="Content Placeholder 2"/>
          <p:cNvSpPr>
            <a:spLocks noGrp="1"/>
          </p:cNvSpPr>
          <p:nvPr>
            <p:ph idx="1"/>
          </p:nvPr>
        </p:nvSpPr>
        <p:spPr/>
        <p:txBody>
          <a:bodyPr/>
          <a:lstStyle/>
          <a:p>
            <a:pPr>
              <a:defRPr/>
            </a:pPr>
            <a:r>
              <a:rPr lang="en-US" dirty="0" smtClean="0"/>
              <a:t>Another important feature</a:t>
            </a:r>
            <a:r>
              <a:rPr lang="hr-HR" dirty="0" smtClean="0"/>
              <a:t>:</a:t>
            </a:r>
            <a:r>
              <a:rPr lang="en-US" dirty="0" smtClean="0"/>
              <a:t>member states were to place armed forces at the disposal of the Security Council in its task of preventing war and suppressing acts of aggression. </a:t>
            </a:r>
            <a:endParaRPr lang="hr-HR" dirty="0" smtClean="0"/>
          </a:p>
          <a:p>
            <a:pPr>
              <a:defRPr/>
            </a:pPr>
            <a:r>
              <a:rPr lang="en-US" dirty="0" smtClean="0"/>
              <a:t>The absence of such force</a:t>
            </a:r>
            <a:r>
              <a:rPr lang="hr-HR" dirty="0" smtClean="0"/>
              <a:t> -</a:t>
            </a:r>
            <a:r>
              <a:rPr lang="en-US" dirty="0" smtClean="0"/>
              <a:t>a fatal weakness in the League of Nations machinery for preserving peace.</a:t>
            </a:r>
            <a:endParaRPr lang="hr-H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Preview</a:t>
            </a:r>
            <a:endParaRPr lang="en-US" dirty="0"/>
          </a:p>
        </p:txBody>
      </p:sp>
      <p:sp>
        <p:nvSpPr>
          <p:cNvPr id="3" name="Content Placeholder 2"/>
          <p:cNvSpPr>
            <a:spLocks noGrp="1"/>
          </p:cNvSpPr>
          <p:nvPr>
            <p:ph idx="1"/>
          </p:nvPr>
        </p:nvSpPr>
        <p:spPr/>
        <p:txBody>
          <a:bodyPr/>
          <a:lstStyle/>
          <a:p>
            <a:r>
              <a:rPr lang="hr-HR" dirty="0" smtClean="0"/>
              <a:t>International </a:t>
            </a:r>
            <a:r>
              <a:rPr lang="hr-HR" dirty="0" err="1" smtClean="0"/>
              <a:t>organizations</a:t>
            </a:r>
            <a:endParaRPr lang="hr-HR" dirty="0" smtClean="0"/>
          </a:p>
          <a:p>
            <a:r>
              <a:rPr lang="hr-HR" dirty="0" smtClean="0"/>
              <a:t>UN – a </a:t>
            </a:r>
            <a:r>
              <a:rPr lang="hr-HR" dirty="0" err="1" smtClean="0"/>
              <a:t>historical</a:t>
            </a:r>
            <a:r>
              <a:rPr lang="hr-HR" dirty="0" smtClean="0"/>
              <a:t> </a:t>
            </a:r>
            <a:r>
              <a:rPr lang="hr-HR" dirty="0" err="1" smtClean="0"/>
              <a:t>overview</a:t>
            </a:r>
            <a:endParaRPr lang="hr-HR" dirty="0" smtClean="0"/>
          </a:p>
          <a:p>
            <a:r>
              <a:rPr lang="hr-HR" dirty="0" smtClean="0"/>
              <a:t>UN Charter: </a:t>
            </a:r>
            <a:r>
              <a:rPr lang="hr-HR" dirty="0" err="1" smtClean="0"/>
              <a:t>purpose</a:t>
            </a:r>
            <a:r>
              <a:rPr lang="hr-HR" dirty="0" smtClean="0"/>
              <a:t>, </a:t>
            </a:r>
            <a:r>
              <a:rPr lang="hr-HR" dirty="0" err="1" smtClean="0"/>
              <a:t>principles</a:t>
            </a:r>
            <a:endParaRPr lang="hr-HR" dirty="0" smtClean="0"/>
          </a:p>
          <a:p>
            <a:r>
              <a:rPr lang="hr-HR" dirty="0" smtClean="0"/>
              <a:t>UN </a:t>
            </a:r>
            <a:r>
              <a:rPr lang="hr-HR" dirty="0" err="1" smtClean="0"/>
              <a:t>bodies</a:t>
            </a:r>
            <a:r>
              <a:rPr lang="hr-HR" dirty="0" smtClean="0"/>
              <a:t> </a:t>
            </a:r>
            <a:r>
              <a:rPr lang="hr-HR" dirty="0" err="1" smtClean="0"/>
              <a:t>and</a:t>
            </a:r>
            <a:r>
              <a:rPr lang="hr-HR" dirty="0" smtClean="0"/>
              <a:t> </a:t>
            </a:r>
            <a:r>
              <a:rPr lang="hr-HR" dirty="0" err="1" smtClean="0"/>
              <a:t>agencies</a:t>
            </a:r>
            <a:endParaRPr lang="en-US" dirty="0"/>
          </a:p>
        </p:txBody>
      </p:sp>
    </p:spTree>
    <p:extLst>
      <p:ext uri="{BB962C8B-B14F-4D97-AF65-F5344CB8AC3E}">
        <p14:creationId xmlns:p14="http://schemas.microsoft.com/office/powerpoint/2010/main" val="1207635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err="1" smtClean="0"/>
              <a:t>Yalta</a:t>
            </a:r>
            <a:r>
              <a:rPr lang="hr-HR" dirty="0" smtClean="0"/>
              <a:t> </a:t>
            </a:r>
            <a:r>
              <a:rPr lang="hr-HR" dirty="0" err="1" smtClean="0"/>
              <a:t>conference</a:t>
            </a:r>
            <a:r>
              <a:rPr lang="hr-HR" dirty="0" smtClean="0"/>
              <a:t> (11 </a:t>
            </a:r>
            <a:r>
              <a:rPr lang="hr-HR" dirty="0" err="1" smtClean="0"/>
              <a:t>Feb</a:t>
            </a:r>
            <a:r>
              <a:rPr lang="hr-HR" dirty="0" smtClean="0"/>
              <a:t>. 1945)</a:t>
            </a:r>
            <a:endParaRPr lang="hr-HR" dirty="0"/>
          </a:p>
        </p:txBody>
      </p:sp>
      <p:sp>
        <p:nvSpPr>
          <p:cNvPr id="3" name="Content Placeholder 2"/>
          <p:cNvSpPr>
            <a:spLocks noGrp="1"/>
          </p:cNvSpPr>
          <p:nvPr>
            <p:ph idx="1"/>
          </p:nvPr>
        </p:nvSpPr>
        <p:spPr/>
        <p:txBody>
          <a:bodyPr/>
          <a:lstStyle/>
          <a:p>
            <a:pPr>
              <a:defRPr/>
            </a:pPr>
            <a:r>
              <a:rPr lang="hr-HR" dirty="0" smtClean="0"/>
              <a:t>Churchill, </a:t>
            </a:r>
          </a:p>
          <a:p>
            <a:pPr>
              <a:defRPr/>
            </a:pPr>
            <a:r>
              <a:rPr lang="hr-HR" dirty="0" smtClean="0"/>
              <a:t>Roosevelt </a:t>
            </a:r>
            <a:r>
              <a:rPr lang="hr-HR" dirty="0" err="1" smtClean="0"/>
              <a:t>and</a:t>
            </a:r>
            <a:r>
              <a:rPr lang="hr-HR" dirty="0" smtClean="0"/>
              <a:t> </a:t>
            </a:r>
          </a:p>
          <a:p>
            <a:pPr>
              <a:defRPr/>
            </a:pPr>
            <a:r>
              <a:rPr lang="hr-HR" dirty="0" err="1" smtClean="0"/>
              <a:t>Stalin</a:t>
            </a:r>
            <a:endParaRPr lang="hr-H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err="1" smtClean="0"/>
              <a:t>Yalta</a:t>
            </a:r>
            <a:r>
              <a:rPr lang="hr-HR" dirty="0" smtClean="0"/>
              <a:t> </a:t>
            </a:r>
            <a:r>
              <a:rPr lang="hr-HR" dirty="0" err="1" smtClean="0"/>
              <a:t>conference</a:t>
            </a:r>
            <a:r>
              <a:rPr lang="hr-HR" dirty="0" smtClean="0"/>
              <a:t>(11 </a:t>
            </a:r>
            <a:r>
              <a:rPr lang="hr-HR" dirty="0" err="1" smtClean="0"/>
              <a:t>Feb</a:t>
            </a:r>
            <a:r>
              <a:rPr lang="hr-HR" dirty="0" smtClean="0"/>
              <a:t>. 1945)</a:t>
            </a:r>
            <a:endParaRPr lang="hr-HR" dirty="0"/>
          </a:p>
        </p:txBody>
      </p:sp>
      <p:sp>
        <p:nvSpPr>
          <p:cNvPr id="3" name="Content Placeholder 2"/>
          <p:cNvSpPr>
            <a:spLocks noGrp="1"/>
          </p:cNvSpPr>
          <p:nvPr>
            <p:ph idx="1"/>
          </p:nvPr>
        </p:nvSpPr>
        <p:spPr/>
        <p:txBody>
          <a:bodyPr/>
          <a:lstStyle/>
          <a:p>
            <a:pPr>
              <a:defRPr/>
            </a:pPr>
            <a:r>
              <a:rPr lang="en-US" dirty="0" smtClean="0"/>
              <a:t>“We are resolved</a:t>
            </a:r>
            <a:r>
              <a:rPr lang="hr-HR" dirty="0" smtClean="0"/>
              <a:t> </a:t>
            </a:r>
            <a:r>
              <a:rPr lang="en-US" dirty="0" smtClean="0"/>
              <a:t>upon the earliest possible establishment with our Allies of a general international organization to maintain peace and security… </a:t>
            </a:r>
            <a:endParaRPr lang="hr-HR"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err="1" smtClean="0"/>
              <a:t>Yalta</a:t>
            </a:r>
            <a:r>
              <a:rPr lang="hr-HR" dirty="0" smtClean="0"/>
              <a:t> </a:t>
            </a:r>
            <a:r>
              <a:rPr lang="hr-HR" dirty="0" err="1" smtClean="0"/>
              <a:t>conference</a:t>
            </a:r>
            <a:r>
              <a:rPr lang="hr-HR" dirty="0" smtClean="0"/>
              <a:t>(11 </a:t>
            </a:r>
            <a:r>
              <a:rPr lang="hr-HR" dirty="0" err="1" smtClean="0"/>
              <a:t>Feb</a:t>
            </a:r>
            <a:r>
              <a:rPr lang="hr-HR" dirty="0" smtClean="0"/>
              <a:t>. 1945)</a:t>
            </a:r>
            <a:endParaRPr lang="hr-HR" dirty="0"/>
          </a:p>
        </p:txBody>
      </p:sp>
      <p:sp>
        <p:nvSpPr>
          <p:cNvPr id="3" name="Content Placeholder 2"/>
          <p:cNvSpPr>
            <a:spLocks noGrp="1"/>
          </p:cNvSpPr>
          <p:nvPr>
            <p:ph idx="1"/>
          </p:nvPr>
        </p:nvSpPr>
        <p:spPr/>
        <p:txBody>
          <a:bodyPr/>
          <a:lstStyle/>
          <a:p>
            <a:pPr>
              <a:defRPr/>
            </a:pPr>
            <a:r>
              <a:rPr lang="en-US" dirty="0" smtClean="0"/>
              <a:t>“We have agreed that a Conference of United Nations should be called to meet at San Francisco in the United States on the 25th April, 1945, to prepare the charter of such an organization, along the lines proposed in the formal conversations of Dumbarton Oaks.”</a:t>
            </a:r>
            <a:endParaRPr lang="hr-HR" dirty="0" smtClean="0"/>
          </a:p>
          <a:p>
            <a:pPr>
              <a:defRPr/>
            </a:pPr>
            <a:endParaRPr lang="hr-H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hr-HR" sz="4000" dirty="0" err="1"/>
              <a:t>The</a:t>
            </a:r>
            <a:r>
              <a:rPr lang="hr-HR" sz="4000" dirty="0"/>
              <a:t> San Francisco </a:t>
            </a:r>
            <a:r>
              <a:rPr lang="hr-HR" sz="4000" dirty="0" err="1"/>
              <a:t>Conference</a:t>
            </a:r>
            <a:r>
              <a:rPr lang="hr-HR" sz="4000" dirty="0"/>
              <a:t> (April 25 – June 26, 1945)</a:t>
            </a:r>
          </a:p>
        </p:txBody>
      </p:sp>
      <p:sp>
        <p:nvSpPr>
          <p:cNvPr id="14339" name="Rectangle 3"/>
          <p:cNvSpPr>
            <a:spLocks noGrp="1" noChangeArrowheads="1"/>
          </p:cNvSpPr>
          <p:nvPr>
            <p:ph type="body" idx="1"/>
          </p:nvPr>
        </p:nvSpPr>
        <p:spPr/>
        <p:txBody>
          <a:bodyPr/>
          <a:lstStyle/>
          <a:p>
            <a:pPr eaLnBrk="1" hangingPunct="1">
              <a:defRPr/>
            </a:pPr>
            <a:r>
              <a:rPr lang="hr-HR" smtClean="0"/>
              <a:t>Representatives of 50 states met to draw up the UN Charter based on Dumbarton Oaks proposals by the Great Powers (China, the Soviet Union, the UK, the US)</a:t>
            </a:r>
          </a:p>
          <a:p>
            <a:pPr eaLnBrk="1" hangingPunct="1">
              <a:defRPr/>
            </a:pPr>
            <a:r>
              <a:rPr lang="hr-HR" smtClean="0"/>
              <a:t>The Charter – unanimously approved and signed by all the participating States, original members of the UN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err="1" smtClean="0"/>
              <a:t>The</a:t>
            </a:r>
            <a:r>
              <a:rPr lang="hr-HR" dirty="0" smtClean="0"/>
              <a:t> San Francisco </a:t>
            </a:r>
            <a:r>
              <a:rPr lang="hr-HR" dirty="0" err="1" smtClean="0"/>
              <a:t>Conference</a:t>
            </a:r>
            <a:r>
              <a:rPr lang="hr-HR" dirty="0" smtClean="0"/>
              <a:t> (April 25 – June 26, 1945)</a:t>
            </a:r>
            <a:endParaRPr lang="hr-HR" dirty="0"/>
          </a:p>
        </p:txBody>
      </p:sp>
      <p:pic>
        <p:nvPicPr>
          <p:cNvPr id="25603" name="Content Placeholder 3" descr="San_Francisco_4th_plenary.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95625" y="2357438"/>
            <a:ext cx="5075238" cy="372745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smtClean="0"/>
              <a:t>United </a:t>
            </a:r>
            <a:r>
              <a:rPr lang="hr-HR" dirty="0" err="1" smtClean="0"/>
              <a:t>Nations</a:t>
            </a:r>
            <a:r>
              <a:rPr lang="hr-HR" dirty="0" smtClean="0"/>
              <a:t> </a:t>
            </a:r>
            <a:r>
              <a:rPr lang="hr-HR" dirty="0" err="1" smtClean="0"/>
              <a:t>Charter</a:t>
            </a:r>
            <a:endParaRPr lang="hr-HR" dirty="0"/>
          </a:p>
        </p:txBody>
      </p:sp>
      <p:sp>
        <p:nvSpPr>
          <p:cNvPr id="3" name="Content Placeholder 2"/>
          <p:cNvSpPr>
            <a:spLocks noGrp="1"/>
          </p:cNvSpPr>
          <p:nvPr>
            <p:ph idx="1"/>
          </p:nvPr>
        </p:nvSpPr>
        <p:spPr/>
        <p:txBody>
          <a:bodyPr/>
          <a:lstStyle/>
          <a:p>
            <a:pPr>
              <a:defRPr/>
            </a:pPr>
            <a:r>
              <a:rPr lang="en-US" sz="2400" dirty="0"/>
              <a:t>"The Charter of the United Nations which you have just signed</a:t>
            </a:r>
            <a:r>
              <a:rPr lang="hr-HR" sz="2400" dirty="0"/>
              <a:t> </a:t>
            </a:r>
            <a:r>
              <a:rPr lang="en-US" sz="2400" dirty="0"/>
              <a:t>is a solid structure upon which we can build a better world. History will honor you for it. Between the victory in Europe and the final victory, in this most destructive of all wars, you have won a victory against war itself. . . . With this Charter the world can begin to look forward to the time when all worthy human beings may be permitted to live decently as free people." </a:t>
            </a:r>
            <a:r>
              <a:rPr lang="hr-HR" sz="2400" dirty="0"/>
              <a:t>(</a:t>
            </a:r>
            <a:r>
              <a:rPr lang="hr-HR" sz="2400" dirty="0" err="1"/>
              <a:t>President</a:t>
            </a:r>
            <a:r>
              <a:rPr lang="hr-HR" sz="2400" dirty="0"/>
              <a:t> Truman)</a:t>
            </a:r>
            <a:endParaRPr lang="en-US" sz="2400" dirty="0"/>
          </a:p>
          <a:p>
            <a:pPr>
              <a:defRPr/>
            </a:pPr>
            <a:endParaRPr lang="hr-H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smtClean="0"/>
              <a:t>United </a:t>
            </a:r>
            <a:r>
              <a:rPr lang="hr-HR" dirty="0" err="1" smtClean="0"/>
              <a:t>Nations</a:t>
            </a:r>
            <a:r>
              <a:rPr lang="hr-HR" dirty="0" smtClean="0"/>
              <a:t> </a:t>
            </a:r>
            <a:r>
              <a:rPr lang="hr-HR" dirty="0" err="1" smtClean="0"/>
              <a:t>Charter</a:t>
            </a:r>
            <a:endParaRPr lang="hr-HR" dirty="0"/>
          </a:p>
        </p:txBody>
      </p:sp>
      <p:sp>
        <p:nvSpPr>
          <p:cNvPr id="3" name="Content Placeholder 2"/>
          <p:cNvSpPr>
            <a:spLocks noGrp="1"/>
          </p:cNvSpPr>
          <p:nvPr>
            <p:ph idx="1"/>
          </p:nvPr>
        </p:nvSpPr>
        <p:spPr/>
        <p:txBody>
          <a:bodyPr/>
          <a:lstStyle/>
          <a:p>
            <a:pPr>
              <a:defRPr/>
            </a:pPr>
            <a:r>
              <a:rPr lang="en-US" dirty="0" smtClean="0"/>
              <a:t>"If we fail to use </a:t>
            </a:r>
            <a:r>
              <a:rPr lang="en-US" dirty="0" err="1" smtClean="0"/>
              <a:t>it,we</a:t>
            </a:r>
            <a:r>
              <a:rPr lang="en-US" dirty="0" smtClean="0"/>
              <a:t> shall betray all those who have died so that we might meet here in freedom and safety to create it. If we seek to use it selfishly - for the advantage of any one nation or any small group of nations — we shall be equally guilty of that betrayal. "</a:t>
            </a:r>
            <a:endParaRPr lang="hr-H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hr-HR" sz="4000" dirty="0"/>
              <a:t>United </a:t>
            </a:r>
            <a:r>
              <a:rPr lang="hr-HR" sz="4000" dirty="0" err="1"/>
              <a:t>Nations</a:t>
            </a:r>
            <a:r>
              <a:rPr lang="hr-HR" sz="4000" dirty="0"/>
              <a:t> </a:t>
            </a:r>
            <a:r>
              <a:rPr lang="hr-HR" sz="4000" dirty="0" err="1"/>
              <a:t>Charter</a:t>
            </a:r>
            <a:r>
              <a:rPr lang="hr-HR" sz="4000" dirty="0"/>
              <a:t/>
            </a:r>
            <a:br>
              <a:rPr lang="hr-HR" sz="4000" dirty="0"/>
            </a:br>
            <a:r>
              <a:rPr lang="hr-HR" sz="4000" dirty="0"/>
              <a:t>(www.un.org/</a:t>
            </a:r>
            <a:r>
              <a:rPr lang="hr-HR" sz="4000" dirty="0" err="1"/>
              <a:t>aboutun</a:t>
            </a:r>
            <a:r>
              <a:rPr lang="hr-HR" sz="4000" dirty="0"/>
              <a:t>/</a:t>
            </a:r>
            <a:r>
              <a:rPr lang="hr-HR" sz="4000" dirty="0" err="1"/>
              <a:t>charter</a:t>
            </a:r>
            <a:r>
              <a:rPr lang="hr-HR" sz="4000" dirty="0"/>
              <a:t>)</a:t>
            </a:r>
          </a:p>
        </p:txBody>
      </p:sp>
      <p:sp>
        <p:nvSpPr>
          <p:cNvPr id="15363" name="Rectangle 3"/>
          <p:cNvSpPr>
            <a:spLocks noGrp="1" noChangeArrowheads="1"/>
          </p:cNvSpPr>
          <p:nvPr>
            <p:ph type="body" idx="1"/>
          </p:nvPr>
        </p:nvSpPr>
        <p:spPr/>
        <p:txBody>
          <a:bodyPr/>
          <a:lstStyle/>
          <a:p>
            <a:pPr eaLnBrk="1" hangingPunct="1">
              <a:defRPr/>
            </a:pPr>
            <a:r>
              <a:rPr lang="hr-HR" smtClean="0"/>
              <a:t>Constituting instrument of the Organization</a:t>
            </a:r>
          </a:p>
          <a:p>
            <a:pPr eaLnBrk="1" hangingPunct="1">
              <a:defRPr/>
            </a:pPr>
            <a:r>
              <a:rPr lang="hr-HR" smtClean="0"/>
              <a:t>Rights and obligations of member states</a:t>
            </a:r>
          </a:p>
          <a:p>
            <a:pPr eaLnBrk="1" hangingPunct="1">
              <a:defRPr/>
            </a:pPr>
            <a:r>
              <a:rPr lang="hr-HR" smtClean="0"/>
              <a:t>UN organs and procedures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hr-HR" smtClean="0"/>
              <a:t>Preamble</a:t>
            </a:r>
          </a:p>
        </p:txBody>
      </p:sp>
      <p:sp>
        <p:nvSpPr>
          <p:cNvPr id="16387" name="Rectangle 3"/>
          <p:cNvSpPr>
            <a:spLocks noGrp="1" noChangeArrowheads="1"/>
          </p:cNvSpPr>
          <p:nvPr>
            <p:ph type="body" idx="1"/>
          </p:nvPr>
        </p:nvSpPr>
        <p:spPr/>
        <p:txBody>
          <a:bodyPr/>
          <a:lstStyle/>
          <a:p>
            <a:pPr eaLnBrk="1" hangingPunct="1">
              <a:lnSpc>
                <a:spcPct val="90000"/>
              </a:lnSpc>
              <a:defRPr/>
            </a:pPr>
            <a:r>
              <a:rPr lang="hr-HR" sz="2400"/>
              <a:t>WE THE PEOPLES OF THE UNITED NATIONS DETERMINED to save succeeding generations from the scourge of war, which twice in our lifetime has brought untold sorrow to mankind, and to reaffirm faith in fundamental human rights, in the dignity and worth of the human person, in the equal rights of men and women and of nations large and small, and to establish conditions under which justice and respect for the obligations arising from treaties and other sources of international law can be maintained, and to promote social progress and better standards of life in larger freedom,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hr-HR" smtClean="0"/>
              <a:t>Preamble</a:t>
            </a:r>
          </a:p>
        </p:txBody>
      </p:sp>
      <p:sp>
        <p:nvSpPr>
          <p:cNvPr id="17411" name="Rectangle 3"/>
          <p:cNvSpPr>
            <a:spLocks noGrp="1" noChangeArrowheads="1"/>
          </p:cNvSpPr>
          <p:nvPr>
            <p:ph type="body" idx="1"/>
          </p:nvPr>
        </p:nvSpPr>
        <p:spPr/>
        <p:txBody>
          <a:bodyPr/>
          <a:lstStyle/>
          <a:p>
            <a:pPr eaLnBrk="1" hangingPunct="1">
              <a:lnSpc>
                <a:spcPct val="80000"/>
              </a:lnSpc>
              <a:defRPr/>
            </a:pPr>
            <a:r>
              <a:rPr lang="hr-HR" sz="2800" dirty="0"/>
              <a:t>AND FOR THESE ENDS to </a:t>
            </a:r>
            <a:r>
              <a:rPr lang="hr-HR" sz="2800" dirty="0" err="1"/>
              <a:t>practice</a:t>
            </a:r>
            <a:r>
              <a:rPr lang="hr-HR" sz="2800" dirty="0"/>
              <a:t> </a:t>
            </a:r>
            <a:r>
              <a:rPr lang="hr-HR" sz="2800" dirty="0" err="1"/>
              <a:t>tolerance</a:t>
            </a:r>
            <a:r>
              <a:rPr lang="hr-HR" sz="2800" dirty="0"/>
              <a:t> </a:t>
            </a:r>
            <a:r>
              <a:rPr lang="hr-HR" sz="2800" dirty="0" err="1"/>
              <a:t>and</a:t>
            </a:r>
            <a:r>
              <a:rPr lang="hr-HR" sz="2800" dirty="0"/>
              <a:t> live </a:t>
            </a:r>
            <a:r>
              <a:rPr lang="hr-HR" sz="2800" dirty="0" err="1"/>
              <a:t>together</a:t>
            </a:r>
            <a:r>
              <a:rPr lang="hr-HR" sz="2800" dirty="0"/>
              <a:t> </a:t>
            </a:r>
            <a:r>
              <a:rPr lang="hr-HR" sz="2800" dirty="0" err="1"/>
              <a:t>in</a:t>
            </a:r>
            <a:r>
              <a:rPr lang="hr-HR" sz="2800" dirty="0"/>
              <a:t> </a:t>
            </a:r>
            <a:r>
              <a:rPr lang="hr-HR" sz="2800" dirty="0" err="1"/>
              <a:t>peace</a:t>
            </a:r>
            <a:r>
              <a:rPr lang="hr-HR" sz="2800" dirty="0"/>
              <a:t> </a:t>
            </a:r>
            <a:r>
              <a:rPr lang="hr-HR" sz="2800" dirty="0" err="1"/>
              <a:t>with</a:t>
            </a:r>
            <a:r>
              <a:rPr lang="hr-HR" sz="2800" dirty="0"/>
              <a:t> one </a:t>
            </a:r>
            <a:r>
              <a:rPr lang="hr-HR" sz="2800" dirty="0" err="1"/>
              <a:t>another</a:t>
            </a:r>
            <a:r>
              <a:rPr lang="hr-HR" sz="2800" dirty="0"/>
              <a:t> as </a:t>
            </a:r>
            <a:r>
              <a:rPr lang="hr-HR" sz="2800" dirty="0" err="1"/>
              <a:t>good</a:t>
            </a:r>
            <a:r>
              <a:rPr lang="hr-HR" sz="2800" dirty="0"/>
              <a:t> </a:t>
            </a:r>
            <a:r>
              <a:rPr lang="hr-HR" sz="2800" dirty="0" err="1"/>
              <a:t>neighbours</a:t>
            </a:r>
            <a:r>
              <a:rPr lang="hr-HR" sz="2800" dirty="0"/>
              <a:t>, </a:t>
            </a:r>
            <a:r>
              <a:rPr lang="hr-HR" sz="2800" dirty="0" err="1"/>
              <a:t>and</a:t>
            </a:r>
            <a:r>
              <a:rPr lang="hr-HR" sz="2800" dirty="0"/>
              <a:t> to </a:t>
            </a:r>
            <a:r>
              <a:rPr lang="hr-HR" sz="2800" dirty="0" err="1"/>
              <a:t>unite</a:t>
            </a:r>
            <a:r>
              <a:rPr lang="hr-HR" sz="2800" dirty="0"/>
              <a:t> </a:t>
            </a:r>
            <a:r>
              <a:rPr lang="hr-HR" sz="2800" dirty="0" err="1"/>
              <a:t>our</a:t>
            </a:r>
            <a:r>
              <a:rPr lang="hr-HR" sz="2800" dirty="0"/>
              <a:t> </a:t>
            </a:r>
            <a:r>
              <a:rPr lang="hr-HR" sz="2800" dirty="0" err="1"/>
              <a:t>strength</a:t>
            </a:r>
            <a:r>
              <a:rPr lang="hr-HR" sz="2800" dirty="0"/>
              <a:t> </a:t>
            </a:r>
            <a:r>
              <a:rPr lang="hr-HR" sz="2800" dirty="0" err="1"/>
              <a:t>to</a:t>
            </a:r>
            <a:r>
              <a:rPr lang="hr-HR" sz="2800" dirty="0"/>
              <a:t> </a:t>
            </a:r>
            <a:r>
              <a:rPr lang="hr-HR" sz="2800" dirty="0" err="1"/>
              <a:t>maintain</a:t>
            </a:r>
            <a:r>
              <a:rPr lang="hr-HR" sz="2800" dirty="0"/>
              <a:t> </a:t>
            </a:r>
            <a:r>
              <a:rPr lang="hr-HR" sz="2800" dirty="0" err="1"/>
              <a:t>international</a:t>
            </a:r>
            <a:r>
              <a:rPr lang="hr-HR" sz="2800" dirty="0"/>
              <a:t> </a:t>
            </a:r>
            <a:r>
              <a:rPr lang="hr-HR" sz="2800" dirty="0" err="1"/>
              <a:t>peace</a:t>
            </a:r>
            <a:r>
              <a:rPr lang="hr-HR" sz="2800" dirty="0"/>
              <a:t> </a:t>
            </a:r>
            <a:r>
              <a:rPr lang="hr-HR" sz="2800" dirty="0" err="1"/>
              <a:t>and</a:t>
            </a:r>
            <a:r>
              <a:rPr lang="hr-HR" sz="2800" dirty="0"/>
              <a:t> </a:t>
            </a:r>
            <a:r>
              <a:rPr lang="hr-HR" sz="2800" dirty="0" err="1"/>
              <a:t>security</a:t>
            </a:r>
            <a:r>
              <a:rPr lang="hr-HR" sz="2800" dirty="0"/>
              <a:t>, </a:t>
            </a:r>
            <a:r>
              <a:rPr lang="hr-HR" sz="2800" dirty="0" err="1"/>
              <a:t>and</a:t>
            </a:r>
            <a:r>
              <a:rPr lang="hr-HR" sz="2800" dirty="0"/>
              <a:t> </a:t>
            </a:r>
            <a:r>
              <a:rPr lang="hr-HR" sz="2800" dirty="0" err="1"/>
              <a:t>to</a:t>
            </a:r>
            <a:r>
              <a:rPr lang="hr-HR" sz="2800" dirty="0"/>
              <a:t> </a:t>
            </a:r>
            <a:r>
              <a:rPr lang="hr-HR" sz="2800" dirty="0" err="1"/>
              <a:t>ensure</a:t>
            </a:r>
            <a:r>
              <a:rPr lang="hr-HR" sz="2800" dirty="0"/>
              <a:t>, </a:t>
            </a:r>
            <a:r>
              <a:rPr lang="hr-HR" sz="2800" dirty="0" err="1"/>
              <a:t>by</a:t>
            </a:r>
            <a:r>
              <a:rPr lang="hr-HR" sz="2800" dirty="0"/>
              <a:t> </a:t>
            </a:r>
            <a:r>
              <a:rPr lang="hr-HR" sz="2800" dirty="0" err="1"/>
              <a:t>the</a:t>
            </a:r>
            <a:r>
              <a:rPr lang="hr-HR" sz="2800" dirty="0"/>
              <a:t> </a:t>
            </a:r>
            <a:r>
              <a:rPr lang="hr-HR" sz="2800" dirty="0" err="1"/>
              <a:t>acceptance</a:t>
            </a:r>
            <a:r>
              <a:rPr lang="hr-HR" sz="2800" dirty="0"/>
              <a:t> </a:t>
            </a:r>
            <a:r>
              <a:rPr lang="hr-HR" sz="2800" dirty="0" err="1"/>
              <a:t>of</a:t>
            </a:r>
            <a:r>
              <a:rPr lang="hr-HR" sz="2800" dirty="0"/>
              <a:t> </a:t>
            </a:r>
            <a:r>
              <a:rPr lang="hr-HR" sz="2800" dirty="0" err="1"/>
              <a:t>principles</a:t>
            </a:r>
            <a:r>
              <a:rPr lang="hr-HR" sz="2800" dirty="0"/>
              <a:t> </a:t>
            </a:r>
            <a:r>
              <a:rPr lang="hr-HR" sz="2800" dirty="0" err="1"/>
              <a:t>and</a:t>
            </a:r>
            <a:r>
              <a:rPr lang="hr-HR" sz="2800" dirty="0"/>
              <a:t> </a:t>
            </a:r>
            <a:r>
              <a:rPr lang="hr-HR" sz="2800" dirty="0" err="1"/>
              <a:t>the</a:t>
            </a:r>
            <a:r>
              <a:rPr lang="hr-HR" sz="2800" dirty="0"/>
              <a:t> </a:t>
            </a:r>
            <a:r>
              <a:rPr lang="hr-HR" sz="2800" dirty="0" err="1"/>
              <a:t>institution</a:t>
            </a:r>
            <a:r>
              <a:rPr lang="hr-HR" sz="2800" dirty="0"/>
              <a:t> </a:t>
            </a:r>
            <a:r>
              <a:rPr lang="hr-HR" sz="2800" dirty="0" err="1"/>
              <a:t>of</a:t>
            </a:r>
            <a:r>
              <a:rPr lang="hr-HR" sz="2800" dirty="0"/>
              <a:t> </a:t>
            </a:r>
            <a:r>
              <a:rPr lang="hr-HR" sz="2800" dirty="0" err="1"/>
              <a:t>methods</a:t>
            </a:r>
            <a:r>
              <a:rPr lang="hr-HR" sz="2800" dirty="0"/>
              <a:t>, </a:t>
            </a:r>
            <a:r>
              <a:rPr lang="hr-HR" sz="2800" dirty="0" err="1"/>
              <a:t>that</a:t>
            </a:r>
            <a:r>
              <a:rPr lang="hr-HR" sz="2800" dirty="0"/>
              <a:t> </a:t>
            </a:r>
            <a:r>
              <a:rPr lang="hr-HR" sz="2800" dirty="0" err="1"/>
              <a:t>armed</a:t>
            </a:r>
            <a:r>
              <a:rPr lang="hr-HR" sz="2800" dirty="0"/>
              <a:t> </a:t>
            </a:r>
            <a:r>
              <a:rPr lang="hr-HR" sz="2800" dirty="0" err="1"/>
              <a:t>force</a:t>
            </a:r>
            <a:r>
              <a:rPr lang="hr-HR" sz="2800" dirty="0"/>
              <a:t> </a:t>
            </a:r>
            <a:r>
              <a:rPr lang="hr-HR" sz="2800" dirty="0" err="1"/>
              <a:t>shall</a:t>
            </a:r>
            <a:r>
              <a:rPr lang="hr-HR" sz="2800" dirty="0"/>
              <a:t> </a:t>
            </a:r>
            <a:r>
              <a:rPr lang="hr-HR" sz="2800" dirty="0" err="1"/>
              <a:t>not</a:t>
            </a:r>
            <a:r>
              <a:rPr lang="hr-HR" sz="2800" dirty="0"/>
              <a:t> </a:t>
            </a:r>
            <a:r>
              <a:rPr lang="hr-HR" sz="2800" dirty="0" err="1"/>
              <a:t>be</a:t>
            </a:r>
            <a:r>
              <a:rPr lang="hr-HR" sz="2800" dirty="0"/>
              <a:t> </a:t>
            </a:r>
            <a:r>
              <a:rPr lang="hr-HR" sz="2800" dirty="0" err="1"/>
              <a:t>used</a:t>
            </a:r>
            <a:r>
              <a:rPr lang="hr-HR" sz="2800" dirty="0"/>
              <a:t>, save </a:t>
            </a:r>
            <a:r>
              <a:rPr lang="hr-HR" sz="2800" dirty="0" err="1"/>
              <a:t>in</a:t>
            </a:r>
            <a:r>
              <a:rPr lang="hr-HR" sz="2800" dirty="0"/>
              <a:t> </a:t>
            </a:r>
            <a:r>
              <a:rPr lang="hr-HR" sz="2800" dirty="0" err="1"/>
              <a:t>the</a:t>
            </a:r>
            <a:r>
              <a:rPr lang="hr-HR" sz="2800" dirty="0"/>
              <a:t> </a:t>
            </a:r>
            <a:r>
              <a:rPr lang="hr-HR" sz="2800" dirty="0" err="1"/>
              <a:t>common</a:t>
            </a:r>
            <a:r>
              <a:rPr lang="hr-HR" sz="2800" dirty="0"/>
              <a:t> </a:t>
            </a:r>
            <a:r>
              <a:rPr lang="hr-HR" sz="2800" dirty="0" err="1"/>
              <a:t>interest</a:t>
            </a:r>
            <a:r>
              <a:rPr lang="hr-HR" sz="2800" dirty="0"/>
              <a:t>, </a:t>
            </a:r>
            <a:r>
              <a:rPr lang="hr-HR" sz="2800" dirty="0" err="1"/>
              <a:t>and</a:t>
            </a:r>
            <a:r>
              <a:rPr lang="hr-HR" sz="2800" dirty="0"/>
              <a:t> to </a:t>
            </a:r>
            <a:r>
              <a:rPr lang="hr-HR" sz="2800" dirty="0" err="1"/>
              <a:t>employ</a:t>
            </a:r>
            <a:r>
              <a:rPr lang="hr-HR" sz="2800" dirty="0"/>
              <a:t> </a:t>
            </a:r>
            <a:r>
              <a:rPr lang="hr-HR" sz="2800" dirty="0" err="1"/>
              <a:t>international</a:t>
            </a:r>
            <a:r>
              <a:rPr lang="hr-HR" sz="2800" dirty="0"/>
              <a:t> </a:t>
            </a:r>
            <a:r>
              <a:rPr lang="hr-HR" sz="2800" dirty="0" err="1"/>
              <a:t>machinery</a:t>
            </a:r>
            <a:r>
              <a:rPr lang="hr-HR" sz="2800" dirty="0"/>
              <a:t> for </a:t>
            </a:r>
            <a:r>
              <a:rPr lang="hr-HR" sz="2800" dirty="0" err="1"/>
              <a:t>the</a:t>
            </a:r>
            <a:r>
              <a:rPr lang="hr-HR" sz="2800" dirty="0"/>
              <a:t> </a:t>
            </a:r>
            <a:r>
              <a:rPr lang="hr-HR" sz="2800" dirty="0" err="1"/>
              <a:t>promotion</a:t>
            </a:r>
            <a:r>
              <a:rPr lang="hr-HR" sz="2800" dirty="0"/>
              <a:t> </a:t>
            </a:r>
            <a:r>
              <a:rPr lang="hr-HR" sz="2800" dirty="0" err="1"/>
              <a:t>of</a:t>
            </a:r>
            <a:r>
              <a:rPr lang="hr-HR" sz="2800" dirty="0"/>
              <a:t> </a:t>
            </a:r>
            <a:r>
              <a:rPr lang="hr-HR" sz="2800" dirty="0" err="1"/>
              <a:t>the</a:t>
            </a:r>
            <a:r>
              <a:rPr lang="hr-HR" sz="2800" dirty="0"/>
              <a:t> </a:t>
            </a:r>
            <a:r>
              <a:rPr lang="hr-HR" sz="2800" dirty="0" err="1"/>
              <a:t>economic</a:t>
            </a:r>
            <a:r>
              <a:rPr lang="hr-HR" sz="2800" dirty="0"/>
              <a:t> </a:t>
            </a:r>
            <a:r>
              <a:rPr lang="hr-HR" sz="2800" dirty="0" err="1"/>
              <a:t>and</a:t>
            </a:r>
            <a:r>
              <a:rPr lang="hr-HR" sz="2800" dirty="0"/>
              <a:t> </a:t>
            </a:r>
            <a:r>
              <a:rPr lang="hr-HR" sz="2800" dirty="0" err="1"/>
              <a:t>social</a:t>
            </a:r>
            <a:r>
              <a:rPr lang="hr-HR" sz="2800" dirty="0"/>
              <a:t> </a:t>
            </a:r>
            <a:r>
              <a:rPr lang="hr-HR" sz="2800" dirty="0" err="1"/>
              <a:t>advancement</a:t>
            </a:r>
            <a:r>
              <a:rPr lang="hr-HR" sz="2800" dirty="0"/>
              <a:t> </a:t>
            </a:r>
            <a:r>
              <a:rPr lang="hr-HR" sz="2800" dirty="0" err="1"/>
              <a:t>of</a:t>
            </a:r>
            <a:r>
              <a:rPr lang="hr-HR" sz="2800" dirty="0"/>
              <a:t> all </a:t>
            </a:r>
            <a:r>
              <a:rPr lang="hr-HR" sz="2800" dirty="0" err="1"/>
              <a:t>peoples</a:t>
            </a:r>
            <a:r>
              <a:rPr lang="hr-HR" sz="2800" dirty="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International </a:t>
            </a:r>
            <a:r>
              <a:rPr lang="hr-HR" dirty="0" err="1" smtClean="0"/>
              <a:t>organizations</a:t>
            </a:r>
            <a:endParaRPr lang="en-US" dirty="0"/>
          </a:p>
        </p:txBody>
      </p:sp>
      <p:sp>
        <p:nvSpPr>
          <p:cNvPr id="3" name="Content Placeholder 2"/>
          <p:cNvSpPr>
            <a:spLocks noGrp="1"/>
          </p:cNvSpPr>
          <p:nvPr>
            <p:ph idx="1"/>
          </p:nvPr>
        </p:nvSpPr>
        <p:spPr/>
        <p:txBody>
          <a:bodyPr/>
          <a:lstStyle/>
          <a:p>
            <a:r>
              <a:rPr lang="en-GB" dirty="0"/>
              <a:t>International organizations are </a:t>
            </a:r>
            <a:r>
              <a:rPr lang="en-GB" b="1" dirty="0"/>
              <a:t>intergovernmental bodies</a:t>
            </a:r>
            <a:r>
              <a:rPr lang="en-GB" dirty="0"/>
              <a:t> that mostly consist of states and are established by </a:t>
            </a:r>
            <a:r>
              <a:rPr lang="en-GB" b="1" dirty="0"/>
              <a:t>international </a:t>
            </a:r>
            <a:r>
              <a:rPr lang="en-GB" b="1" dirty="0" smtClean="0"/>
              <a:t>agreements</a:t>
            </a:r>
            <a:r>
              <a:rPr lang="en-GB" dirty="0" smtClean="0"/>
              <a:t>.</a:t>
            </a:r>
            <a:endParaRPr lang="hr-HR" dirty="0" smtClean="0"/>
          </a:p>
          <a:p>
            <a:r>
              <a:rPr lang="en-GB" dirty="0" smtClean="0"/>
              <a:t>Through </a:t>
            </a:r>
            <a:r>
              <a:rPr lang="en-GB" dirty="0"/>
              <a:t>the work of their organs they perform different tasks and develop policies and strategies to meet goals of public interest. </a:t>
            </a:r>
            <a:endParaRPr lang="hr-HR" dirty="0" smtClean="0"/>
          </a:p>
          <a:p>
            <a:r>
              <a:rPr lang="en-GB" dirty="0"/>
              <a:t>Treaties establishing an IO are mostly written agreements and can be referred to as a </a:t>
            </a:r>
            <a:r>
              <a:rPr lang="en-GB" b="1" dirty="0"/>
              <a:t>charter</a:t>
            </a:r>
            <a:r>
              <a:rPr lang="en-GB" dirty="0"/>
              <a:t>, a </a:t>
            </a:r>
            <a:r>
              <a:rPr lang="en-GB" b="1" dirty="0"/>
              <a:t>convention </a:t>
            </a:r>
            <a:r>
              <a:rPr lang="en-GB" dirty="0"/>
              <a:t>or a </a:t>
            </a:r>
            <a:r>
              <a:rPr lang="en-GB" b="1" dirty="0"/>
              <a:t>statute</a:t>
            </a:r>
            <a:endParaRPr lang="en-US" dirty="0"/>
          </a:p>
        </p:txBody>
      </p:sp>
    </p:spTree>
    <p:extLst>
      <p:ext uri="{BB962C8B-B14F-4D97-AF65-F5344CB8AC3E}">
        <p14:creationId xmlns:p14="http://schemas.microsoft.com/office/powerpoint/2010/main" val="1732260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hr-HR" smtClean="0"/>
              <a:t>Preamble</a:t>
            </a:r>
          </a:p>
        </p:txBody>
      </p:sp>
      <p:sp>
        <p:nvSpPr>
          <p:cNvPr id="18435" name="Rectangle 3"/>
          <p:cNvSpPr>
            <a:spLocks noGrp="1" noChangeArrowheads="1"/>
          </p:cNvSpPr>
          <p:nvPr>
            <p:ph type="body" idx="1"/>
          </p:nvPr>
        </p:nvSpPr>
        <p:spPr/>
        <p:txBody>
          <a:bodyPr/>
          <a:lstStyle/>
          <a:p>
            <a:pPr eaLnBrk="1" hangingPunct="1">
              <a:lnSpc>
                <a:spcPct val="90000"/>
              </a:lnSpc>
              <a:defRPr/>
            </a:pPr>
            <a:r>
              <a:rPr lang="hr-HR" sz="2800"/>
              <a:t>“HAVE RESOLVED TO COMBINE OUR EFFORTS TO ACCOMPLISH THESE AIMS. Accordingly, our respective Governments, through representatives assembled in the city of San Francisco, who have exhibited their full powers found to be in good and due form, have agreed to the present Charter of the United Nations and do hereby establish an international organization to be known as the United Nations.”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hr-HR" smtClean="0"/>
              <a:t>Purposes of the UN</a:t>
            </a:r>
          </a:p>
        </p:txBody>
      </p:sp>
      <p:sp>
        <p:nvSpPr>
          <p:cNvPr id="19459" name="Rectangle 3"/>
          <p:cNvSpPr>
            <a:spLocks noGrp="1" noChangeArrowheads="1"/>
          </p:cNvSpPr>
          <p:nvPr>
            <p:ph type="body" idx="1"/>
          </p:nvPr>
        </p:nvSpPr>
        <p:spPr/>
        <p:txBody>
          <a:bodyPr/>
          <a:lstStyle/>
          <a:p>
            <a:pPr eaLnBrk="1" hangingPunct="1">
              <a:lnSpc>
                <a:spcPct val="90000"/>
              </a:lnSpc>
              <a:defRPr/>
            </a:pPr>
            <a:r>
              <a:rPr lang="hr-HR" sz="2400" dirty="0"/>
              <a:t>To </a:t>
            </a:r>
            <a:r>
              <a:rPr lang="hr-HR" sz="2400" dirty="0" err="1"/>
              <a:t>maintain</a:t>
            </a:r>
            <a:r>
              <a:rPr lang="hr-HR" sz="2400" dirty="0"/>
              <a:t> </a:t>
            </a:r>
            <a:r>
              <a:rPr lang="hr-HR" sz="2400" dirty="0" err="1"/>
              <a:t>international</a:t>
            </a:r>
            <a:r>
              <a:rPr lang="hr-HR" sz="2400" dirty="0"/>
              <a:t> </a:t>
            </a:r>
            <a:r>
              <a:rPr lang="hr-HR" sz="2400" dirty="0" err="1"/>
              <a:t>peace</a:t>
            </a:r>
            <a:r>
              <a:rPr lang="hr-HR" sz="2400" dirty="0"/>
              <a:t> </a:t>
            </a:r>
            <a:r>
              <a:rPr lang="hr-HR" sz="2400" dirty="0" err="1"/>
              <a:t>and</a:t>
            </a:r>
            <a:r>
              <a:rPr lang="hr-HR" sz="2400" dirty="0"/>
              <a:t> </a:t>
            </a:r>
            <a:r>
              <a:rPr lang="hr-HR" sz="2400" dirty="0" err="1"/>
              <a:t>security</a:t>
            </a:r>
            <a:endParaRPr lang="hr-HR" sz="2400" dirty="0"/>
          </a:p>
          <a:p>
            <a:pPr eaLnBrk="1" hangingPunct="1">
              <a:lnSpc>
                <a:spcPct val="90000"/>
              </a:lnSpc>
              <a:defRPr/>
            </a:pPr>
            <a:r>
              <a:rPr lang="hr-HR" sz="2400" dirty="0"/>
              <a:t>To </a:t>
            </a:r>
            <a:r>
              <a:rPr lang="hr-HR" sz="2400" dirty="0" err="1"/>
              <a:t>develop</a:t>
            </a:r>
            <a:r>
              <a:rPr lang="hr-HR" sz="2400" dirty="0"/>
              <a:t> </a:t>
            </a:r>
            <a:r>
              <a:rPr lang="hr-HR" sz="2400" dirty="0" err="1"/>
              <a:t>friendly</a:t>
            </a:r>
            <a:r>
              <a:rPr lang="hr-HR" sz="2400" dirty="0"/>
              <a:t> </a:t>
            </a:r>
            <a:r>
              <a:rPr lang="hr-HR" sz="2400" dirty="0" err="1"/>
              <a:t>relations</a:t>
            </a:r>
            <a:r>
              <a:rPr lang="hr-HR" sz="2400" dirty="0"/>
              <a:t> </a:t>
            </a:r>
            <a:r>
              <a:rPr lang="hr-HR" sz="2400" dirty="0" err="1"/>
              <a:t>among</a:t>
            </a:r>
            <a:r>
              <a:rPr lang="hr-HR" sz="2400" dirty="0"/>
              <a:t> </a:t>
            </a:r>
            <a:r>
              <a:rPr lang="hr-HR" sz="2400" dirty="0" err="1"/>
              <a:t>nations</a:t>
            </a:r>
            <a:r>
              <a:rPr lang="hr-HR" sz="2400" dirty="0"/>
              <a:t> </a:t>
            </a:r>
            <a:r>
              <a:rPr lang="hr-HR" sz="2400" dirty="0" err="1"/>
              <a:t>based</a:t>
            </a:r>
            <a:r>
              <a:rPr lang="hr-HR" sz="2400" dirty="0"/>
              <a:t> on </a:t>
            </a:r>
            <a:r>
              <a:rPr lang="hr-HR" sz="2400" dirty="0" err="1"/>
              <a:t>respect</a:t>
            </a:r>
            <a:r>
              <a:rPr lang="hr-HR" sz="2400" dirty="0"/>
              <a:t> for </a:t>
            </a:r>
            <a:r>
              <a:rPr lang="hr-HR" sz="2400" dirty="0" err="1"/>
              <a:t>the</a:t>
            </a:r>
            <a:r>
              <a:rPr lang="hr-HR" sz="2400" dirty="0"/>
              <a:t> </a:t>
            </a:r>
            <a:r>
              <a:rPr lang="hr-HR" sz="2400" dirty="0" err="1"/>
              <a:t>principle</a:t>
            </a:r>
            <a:r>
              <a:rPr lang="hr-HR" sz="2400" dirty="0"/>
              <a:t> </a:t>
            </a:r>
            <a:r>
              <a:rPr lang="hr-HR" sz="2400" dirty="0" err="1"/>
              <a:t>of</a:t>
            </a:r>
            <a:r>
              <a:rPr lang="hr-HR" sz="2400" dirty="0"/>
              <a:t> </a:t>
            </a:r>
            <a:r>
              <a:rPr lang="hr-HR" sz="2400" dirty="0" err="1"/>
              <a:t>equal</a:t>
            </a:r>
            <a:r>
              <a:rPr lang="hr-HR" sz="2400" dirty="0"/>
              <a:t> </a:t>
            </a:r>
            <a:r>
              <a:rPr lang="hr-HR" sz="2400" dirty="0" err="1"/>
              <a:t>rights</a:t>
            </a:r>
            <a:r>
              <a:rPr lang="hr-HR" sz="2400" dirty="0"/>
              <a:t> </a:t>
            </a:r>
            <a:r>
              <a:rPr lang="hr-HR" sz="2400" dirty="0" err="1"/>
              <a:t>and</a:t>
            </a:r>
            <a:r>
              <a:rPr lang="hr-HR" sz="2400" dirty="0"/>
              <a:t> </a:t>
            </a:r>
            <a:r>
              <a:rPr lang="hr-HR" sz="2400" dirty="0" err="1"/>
              <a:t>self</a:t>
            </a:r>
            <a:r>
              <a:rPr lang="hr-HR" sz="2400" dirty="0"/>
              <a:t>-</a:t>
            </a:r>
            <a:r>
              <a:rPr lang="hr-HR" sz="2400" dirty="0" err="1"/>
              <a:t>determination</a:t>
            </a:r>
            <a:r>
              <a:rPr lang="hr-HR" sz="2400" dirty="0"/>
              <a:t> </a:t>
            </a:r>
            <a:r>
              <a:rPr lang="hr-HR" sz="2400" dirty="0" err="1"/>
              <a:t>of</a:t>
            </a:r>
            <a:r>
              <a:rPr lang="hr-HR" sz="2400" dirty="0"/>
              <a:t> </a:t>
            </a:r>
            <a:r>
              <a:rPr lang="hr-HR" sz="2400" dirty="0" err="1"/>
              <a:t>peoples</a:t>
            </a:r>
            <a:endParaRPr lang="hr-HR" sz="2400" dirty="0"/>
          </a:p>
          <a:p>
            <a:pPr eaLnBrk="1" hangingPunct="1">
              <a:lnSpc>
                <a:spcPct val="90000"/>
              </a:lnSpc>
              <a:defRPr/>
            </a:pPr>
            <a:r>
              <a:rPr lang="en-US" sz="2400" dirty="0"/>
              <a:t>To help nations work together to improve the lives of poor people, to conquer hunger, disease and illiteracy, and to encourage respect for </a:t>
            </a:r>
            <a:r>
              <a:rPr lang="hr-HR" sz="2400" dirty="0"/>
              <a:t>human</a:t>
            </a:r>
            <a:r>
              <a:rPr lang="en-US" sz="2400" dirty="0"/>
              <a:t> rights and </a:t>
            </a:r>
            <a:r>
              <a:rPr lang="hr-HR" sz="2400" dirty="0" err="1"/>
              <a:t>fundamental</a:t>
            </a:r>
            <a:r>
              <a:rPr lang="hr-HR" sz="2400" dirty="0"/>
              <a:t> </a:t>
            </a:r>
            <a:r>
              <a:rPr lang="en-US" sz="2400" dirty="0"/>
              <a:t>freedoms; </a:t>
            </a:r>
            <a:endParaRPr lang="hr-HR" sz="2400" dirty="0"/>
          </a:p>
          <a:p>
            <a:pPr eaLnBrk="1" hangingPunct="1">
              <a:lnSpc>
                <a:spcPct val="90000"/>
              </a:lnSpc>
              <a:defRPr/>
            </a:pPr>
            <a:r>
              <a:rPr lang="hr-HR" sz="2400" dirty="0"/>
              <a:t>To </a:t>
            </a:r>
            <a:r>
              <a:rPr lang="hr-HR" sz="2400" dirty="0" err="1"/>
              <a:t>be</a:t>
            </a:r>
            <a:r>
              <a:rPr lang="hr-HR" sz="2400" dirty="0"/>
              <a:t> a centre for </a:t>
            </a:r>
            <a:r>
              <a:rPr lang="hr-HR" sz="2400" dirty="0" err="1"/>
              <a:t>harmonizing</a:t>
            </a:r>
            <a:r>
              <a:rPr lang="hr-HR" sz="2400" dirty="0"/>
              <a:t> </a:t>
            </a:r>
            <a:r>
              <a:rPr lang="hr-HR" sz="2400" dirty="0" err="1"/>
              <a:t>the</a:t>
            </a:r>
            <a:r>
              <a:rPr lang="hr-HR" sz="2400" dirty="0"/>
              <a:t> </a:t>
            </a:r>
            <a:r>
              <a:rPr lang="hr-HR" sz="2400" dirty="0" err="1"/>
              <a:t>actions</a:t>
            </a:r>
            <a:r>
              <a:rPr lang="hr-HR" sz="2400" dirty="0"/>
              <a:t> </a:t>
            </a:r>
            <a:r>
              <a:rPr lang="hr-HR" sz="2400" dirty="0" err="1"/>
              <a:t>of</a:t>
            </a:r>
            <a:r>
              <a:rPr lang="hr-HR" sz="2400" dirty="0"/>
              <a:t> </a:t>
            </a:r>
            <a:r>
              <a:rPr lang="hr-HR" sz="2400" dirty="0" err="1"/>
              <a:t>nations</a:t>
            </a:r>
            <a:r>
              <a:rPr lang="hr-HR" sz="2400" dirty="0"/>
              <a:t> </a:t>
            </a:r>
            <a:r>
              <a:rPr lang="hr-HR" sz="2400" dirty="0" err="1"/>
              <a:t>in</a:t>
            </a:r>
            <a:r>
              <a:rPr lang="hr-HR" sz="2400" dirty="0"/>
              <a:t> </a:t>
            </a:r>
            <a:r>
              <a:rPr lang="hr-HR" sz="2400" dirty="0" err="1"/>
              <a:t>attaining</a:t>
            </a:r>
            <a:r>
              <a:rPr lang="hr-HR" sz="2400" dirty="0"/>
              <a:t> </a:t>
            </a:r>
            <a:r>
              <a:rPr lang="hr-HR" sz="2400" dirty="0" err="1"/>
              <a:t>these</a:t>
            </a:r>
            <a:r>
              <a:rPr lang="hr-HR" sz="2400" dirty="0"/>
              <a:t> </a:t>
            </a:r>
            <a:r>
              <a:rPr lang="hr-HR" sz="2400" dirty="0" err="1"/>
              <a:t>common</a:t>
            </a:r>
            <a:r>
              <a:rPr lang="hr-HR" sz="2400" dirty="0"/>
              <a:t> </a:t>
            </a:r>
            <a:r>
              <a:rPr lang="hr-HR" sz="2400" dirty="0" err="1"/>
              <a:t>ends</a:t>
            </a:r>
            <a:endParaRPr lang="hr-HR"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hr-HR" smtClean="0"/>
              <a:t>UN Principles</a:t>
            </a:r>
          </a:p>
        </p:txBody>
      </p:sp>
      <p:sp>
        <p:nvSpPr>
          <p:cNvPr id="20483" name="Rectangle 3"/>
          <p:cNvSpPr>
            <a:spLocks noGrp="1" noChangeArrowheads="1"/>
          </p:cNvSpPr>
          <p:nvPr>
            <p:ph type="body" idx="1"/>
          </p:nvPr>
        </p:nvSpPr>
        <p:spPr/>
        <p:txBody>
          <a:bodyPr/>
          <a:lstStyle/>
          <a:p>
            <a:pPr eaLnBrk="1" hangingPunct="1">
              <a:defRPr/>
            </a:pPr>
            <a:r>
              <a:rPr lang="hr-HR" smtClean="0"/>
              <a:t>It is based on the sovereign equality of all members</a:t>
            </a:r>
          </a:p>
          <a:p>
            <a:pPr eaLnBrk="1" hangingPunct="1">
              <a:defRPr/>
            </a:pPr>
            <a:r>
              <a:rPr lang="hr-HR" smtClean="0"/>
              <a:t>All members are to fulfil in good faith their Charter obligations</a:t>
            </a:r>
          </a:p>
          <a:p>
            <a:pPr eaLnBrk="1" hangingPunct="1">
              <a:defRPr/>
            </a:pPr>
            <a:r>
              <a:rPr lang="hr-HR" smtClean="0"/>
              <a:t>They are to settle their international disputes by peaceful means and without endangering international peace, security and justice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hr-HR" smtClean="0"/>
              <a:t>UN Principles</a:t>
            </a:r>
          </a:p>
        </p:txBody>
      </p:sp>
      <p:sp>
        <p:nvSpPr>
          <p:cNvPr id="35843" name="Rectangle 3"/>
          <p:cNvSpPr>
            <a:spLocks noGrp="1" noChangeArrowheads="1"/>
          </p:cNvSpPr>
          <p:nvPr>
            <p:ph type="body" idx="1"/>
          </p:nvPr>
        </p:nvSpPr>
        <p:spPr/>
        <p:txBody>
          <a:bodyPr/>
          <a:lstStyle/>
          <a:p>
            <a:pPr eaLnBrk="1" hangingPunct="1">
              <a:defRPr/>
            </a:pPr>
            <a:r>
              <a:rPr lang="hr-HR" sz="2800"/>
              <a:t>Members are to refrain from the threat or use of force against any other state</a:t>
            </a:r>
          </a:p>
          <a:p>
            <a:pPr eaLnBrk="1" hangingPunct="1">
              <a:defRPr/>
            </a:pPr>
            <a:r>
              <a:rPr lang="hr-HR" sz="2800"/>
              <a:t>They are to give the UN every assistance in any action it takes in accordance with the Charter</a:t>
            </a:r>
          </a:p>
          <a:p>
            <a:pPr eaLnBrk="1" hangingPunct="1">
              <a:defRPr/>
            </a:pPr>
            <a:r>
              <a:rPr lang="hr-HR" sz="2800"/>
              <a:t>Nothing in the Charter is to authorize the UN to intervene in matters which are essentially within the domestic jurisdiction of any state</a:t>
            </a:r>
          </a:p>
          <a:p>
            <a:pPr eaLnBrk="1" hangingPunct="1">
              <a:defRPr/>
            </a:pPr>
            <a:endParaRPr lang="hr-HR" sz="2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hr-HR" smtClean="0"/>
              <a:t>Membership</a:t>
            </a:r>
          </a:p>
        </p:txBody>
      </p:sp>
      <p:sp>
        <p:nvSpPr>
          <p:cNvPr id="21507" name="Rectangle 3"/>
          <p:cNvSpPr>
            <a:spLocks noGrp="1" noChangeArrowheads="1"/>
          </p:cNvSpPr>
          <p:nvPr>
            <p:ph type="body" idx="1"/>
          </p:nvPr>
        </p:nvSpPr>
        <p:spPr/>
        <p:txBody>
          <a:bodyPr/>
          <a:lstStyle/>
          <a:p>
            <a:pPr eaLnBrk="1" hangingPunct="1">
              <a:defRPr/>
            </a:pPr>
            <a:r>
              <a:rPr lang="hr-HR" sz="2800"/>
              <a:t>Open to all peace-loving nations which accept the obligations of the Charter</a:t>
            </a:r>
          </a:p>
          <a:p>
            <a:pPr eaLnBrk="1" hangingPunct="1">
              <a:defRPr/>
            </a:pPr>
            <a:r>
              <a:rPr lang="hr-HR" sz="2800"/>
              <a:t>The General Assembly admits new member states on the recommendation of the Security Council</a:t>
            </a:r>
          </a:p>
          <a:p>
            <a:pPr eaLnBrk="1" hangingPunct="1">
              <a:defRPr/>
            </a:pPr>
            <a:r>
              <a:rPr lang="hr-HR" sz="2800"/>
              <a:t>The Charter provides for the suspension or expulsion of a member for violation of the principles of the Charter (no such action has ever been taken)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The</a:t>
            </a:r>
            <a:r>
              <a:rPr lang="hr-HR" dirty="0" smtClean="0"/>
              <a:t> United Nations</a:t>
            </a:r>
            <a:endParaRPr lang="en-US" dirty="0"/>
          </a:p>
        </p:txBody>
      </p:sp>
      <p:sp>
        <p:nvSpPr>
          <p:cNvPr id="3" name="Content Placeholder 2"/>
          <p:cNvSpPr>
            <a:spLocks noGrp="1"/>
          </p:cNvSpPr>
          <p:nvPr>
            <p:ph idx="1"/>
          </p:nvPr>
        </p:nvSpPr>
        <p:spPr/>
        <p:txBody>
          <a:bodyPr/>
          <a:lstStyle/>
          <a:p>
            <a:r>
              <a:rPr lang="hr-HR" dirty="0"/>
              <a:t>W</a:t>
            </a:r>
            <a:r>
              <a:rPr lang="en-GB" dirty="0" err="1" smtClean="0"/>
              <a:t>orld</a:t>
            </a:r>
            <a:r>
              <a:rPr lang="en-GB" dirty="0" smtClean="0"/>
              <a:t>-scale </a:t>
            </a:r>
            <a:r>
              <a:rPr lang="en-GB" dirty="0"/>
              <a:t>international organization established after the Second World War</a:t>
            </a:r>
            <a:r>
              <a:rPr lang="en-GB" dirty="0" smtClean="0"/>
              <a:t>.</a:t>
            </a:r>
            <a:endParaRPr lang="hr-HR" dirty="0" smtClean="0"/>
          </a:p>
          <a:p>
            <a:r>
              <a:rPr lang="en-GB" dirty="0" smtClean="0"/>
              <a:t> </a:t>
            </a:r>
            <a:r>
              <a:rPr lang="en-GB" dirty="0"/>
              <a:t>The </a:t>
            </a:r>
            <a:r>
              <a:rPr lang="en-GB" b="1" dirty="0"/>
              <a:t>founding document</a:t>
            </a:r>
            <a:r>
              <a:rPr lang="en-GB" dirty="0"/>
              <a:t> – the Charter of the United Nations, was signed on 26 June 1945 by the representatives of 50 states. </a:t>
            </a:r>
            <a:endParaRPr lang="hr-HR" dirty="0" smtClean="0"/>
          </a:p>
          <a:p>
            <a:r>
              <a:rPr lang="hr-HR" dirty="0"/>
              <a:t>T</a:t>
            </a:r>
            <a:r>
              <a:rPr lang="en-GB" dirty="0" smtClean="0"/>
              <a:t>he </a:t>
            </a:r>
            <a:r>
              <a:rPr lang="en-GB" dirty="0"/>
              <a:t>UN was officially established on the 24 October 1945, when the </a:t>
            </a:r>
            <a:r>
              <a:rPr lang="en-GB" b="1" dirty="0"/>
              <a:t>Charter had been ratified</a:t>
            </a:r>
            <a:r>
              <a:rPr lang="en-GB" dirty="0"/>
              <a:t> by the five permanent members of the Security Council: China, France, the Soviet Union, the United Kingdom, the United States. </a:t>
            </a:r>
            <a:endParaRPr lang="en-US" dirty="0"/>
          </a:p>
        </p:txBody>
      </p:sp>
    </p:spTree>
    <p:extLst>
      <p:ext uri="{BB962C8B-B14F-4D97-AF65-F5344CB8AC3E}">
        <p14:creationId xmlns:p14="http://schemas.microsoft.com/office/powerpoint/2010/main" val="4226555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UN</a:t>
            </a:r>
            <a:endParaRPr lang="en-US" dirty="0"/>
          </a:p>
        </p:txBody>
      </p:sp>
      <p:sp>
        <p:nvSpPr>
          <p:cNvPr id="3" name="Content Placeholder 2"/>
          <p:cNvSpPr>
            <a:spLocks noGrp="1"/>
          </p:cNvSpPr>
          <p:nvPr>
            <p:ph idx="1"/>
          </p:nvPr>
        </p:nvSpPr>
        <p:spPr/>
        <p:txBody>
          <a:bodyPr/>
          <a:lstStyle/>
          <a:p>
            <a:r>
              <a:rPr lang="en-GB" dirty="0"/>
              <a:t>The number of member states in the UN is </a:t>
            </a:r>
            <a:r>
              <a:rPr lang="hr-HR" dirty="0" smtClean="0"/>
              <a:t>193</a:t>
            </a:r>
          </a:p>
          <a:p>
            <a:r>
              <a:rPr lang="hr-HR" dirty="0" smtClean="0"/>
              <a:t>S</a:t>
            </a:r>
            <a:r>
              <a:rPr lang="en-GB" dirty="0" smtClean="0"/>
              <a:t>ix </a:t>
            </a:r>
            <a:r>
              <a:rPr lang="en-GB" b="1" dirty="0"/>
              <a:t>official </a:t>
            </a:r>
            <a:r>
              <a:rPr lang="en-GB" b="1" dirty="0" smtClean="0"/>
              <a:t>languages</a:t>
            </a:r>
            <a:r>
              <a:rPr lang="hr-HR" dirty="0" smtClean="0"/>
              <a:t>:</a:t>
            </a:r>
          </a:p>
          <a:p>
            <a:r>
              <a:rPr lang="en-GB" dirty="0" smtClean="0"/>
              <a:t>Arabic</a:t>
            </a:r>
            <a:r>
              <a:rPr lang="en-GB" dirty="0"/>
              <a:t>, Chinese, English, French, Russian and Spanish</a:t>
            </a:r>
            <a:endParaRPr lang="en-US" dirty="0"/>
          </a:p>
          <a:p>
            <a:endParaRPr lang="en-US" dirty="0"/>
          </a:p>
        </p:txBody>
      </p:sp>
    </p:spTree>
    <p:extLst>
      <p:ext uri="{BB962C8B-B14F-4D97-AF65-F5344CB8AC3E}">
        <p14:creationId xmlns:p14="http://schemas.microsoft.com/office/powerpoint/2010/main" val="148204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UN logo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6810" y="2193972"/>
            <a:ext cx="3933900" cy="3348000"/>
          </a:xfrm>
        </p:spPr>
      </p:pic>
    </p:spTree>
    <p:extLst>
      <p:ext uri="{BB962C8B-B14F-4D97-AF65-F5344CB8AC3E}">
        <p14:creationId xmlns:p14="http://schemas.microsoft.com/office/powerpoint/2010/main" val="12552463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UN logo</a:t>
            </a:r>
            <a:endParaRPr lang="en-US" dirty="0"/>
          </a:p>
        </p:txBody>
      </p:sp>
      <p:sp>
        <p:nvSpPr>
          <p:cNvPr id="3" name="Content Placeholder 2"/>
          <p:cNvSpPr>
            <a:spLocks noGrp="1"/>
          </p:cNvSpPr>
          <p:nvPr>
            <p:ph idx="1"/>
          </p:nvPr>
        </p:nvSpPr>
        <p:spPr/>
        <p:txBody>
          <a:bodyPr/>
          <a:lstStyle/>
          <a:p>
            <a:r>
              <a:rPr lang="en-GB" dirty="0"/>
              <a:t>The logo of the UN includes two main elements, a map of the world and crossed branches of the olive tree, whose symbolic message corresponds with one of </a:t>
            </a:r>
            <a:r>
              <a:rPr lang="en-GB" b="1" dirty="0"/>
              <a:t>the main purposes </a:t>
            </a:r>
            <a:r>
              <a:rPr lang="en-GB" dirty="0"/>
              <a:t>of the UN </a:t>
            </a:r>
            <a:r>
              <a:rPr lang="en-GB" b="1" dirty="0"/>
              <a:t>set out in</a:t>
            </a:r>
            <a:r>
              <a:rPr lang="en-GB" dirty="0"/>
              <a:t> the Charter: “</a:t>
            </a:r>
            <a:r>
              <a:rPr lang="en-GB" b="1" dirty="0"/>
              <a:t>to maintain international peace and security</a:t>
            </a:r>
            <a:r>
              <a:rPr lang="en-GB" dirty="0"/>
              <a:t>“ (Chapter I, Art. 1). </a:t>
            </a:r>
            <a:endParaRPr lang="en-US" dirty="0"/>
          </a:p>
        </p:txBody>
      </p:sp>
    </p:spTree>
    <p:extLst>
      <p:ext uri="{BB962C8B-B14F-4D97-AF65-F5344CB8AC3E}">
        <p14:creationId xmlns:p14="http://schemas.microsoft.com/office/powerpoint/2010/main" val="22930399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T</a:t>
            </a:r>
            <a:r>
              <a:rPr lang="hr-HR" dirty="0" err="1" smtClean="0"/>
              <a:t>he</a:t>
            </a:r>
            <a:r>
              <a:rPr lang="hr-HR" dirty="0" smtClean="0"/>
              <a:t> UN Charter</a:t>
            </a:r>
            <a:endParaRPr lang="en-US" dirty="0"/>
          </a:p>
        </p:txBody>
      </p:sp>
      <p:sp>
        <p:nvSpPr>
          <p:cNvPr id="3" name="Content Placeholder 2"/>
          <p:cNvSpPr>
            <a:spLocks noGrp="1"/>
          </p:cNvSpPr>
          <p:nvPr>
            <p:ph idx="1"/>
          </p:nvPr>
        </p:nvSpPr>
        <p:spPr/>
        <p:txBody>
          <a:bodyPr/>
          <a:lstStyle/>
          <a:p>
            <a:r>
              <a:rPr lang="en-GB" dirty="0"/>
              <a:t>Other purposes and principles included in the founding Charter are the basis of the mission and the work of the UN. </a:t>
            </a:r>
            <a:endParaRPr lang="hr-HR" dirty="0" smtClean="0"/>
          </a:p>
          <a:p>
            <a:r>
              <a:rPr lang="en-GB" b="1" dirty="0" smtClean="0"/>
              <a:t>It </a:t>
            </a:r>
            <a:r>
              <a:rPr lang="en-GB" b="1" dirty="0"/>
              <a:t>exercises its powers</a:t>
            </a:r>
            <a:r>
              <a:rPr lang="en-GB" dirty="0"/>
              <a:t> in solving various issues, such as human rights, disarmament, terrorism, peace and security, and climate change or humanitarian crisis in different parts of the world. </a:t>
            </a:r>
            <a:endParaRPr lang="hr-HR" dirty="0" smtClean="0"/>
          </a:p>
          <a:p>
            <a:r>
              <a:rPr lang="en-GB" dirty="0" smtClean="0"/>
              <a:t>The </a:t>
            </a:r>
            <a:r>
              <a:rPr lang="en-GB" dirty="0"/>
              <a:t>Charter contains the Preamble and </a:t>
            </a:r>
            <a:r>
              <a:rPr lang="hr-HR" dirty="0" smtClean="0"/>
              <a:t>19</a:t>
            </a:r>
            <a:r>
              <a:rPr lang="en-GB" dirty="0" smtClean="0"/>
              <a:t> </a:t>
            </a:r>
            <a:r>
              <a:rPr lang="en-GB" dirty="0"/>
              <a:t>other chapters, covering a number of aspects from membership in the UN, </a:t>
            </a:r>
            <a:r>
              <a:rPr lang="hr-HR" dirty="0" err="1" smtClean="0"/>
              <a:t>from</a:t>
            </a:r>
            <a:r>
              <a:rPr lang="en-GB" dirty="0" smtClean="0"/>
              <a:t> </a:t>
            </a:r>
            <a:r>
              <a:rPr lang="en-GB" dirty="0"/>
              <a:t>actions related to threats and </a:t>
            </a:r>
            <a:r>
              <a:rPr lang="en-GB" b="1" dirty="0"/>
              <a:t>breaches of the peace</a:t>
            </a:r>
            <a:r>
              <a:rPr lang="en-GB" dirty="0"/>
              <a:t>, international economic and social co-operation, to the composition, functions and powers of UN organs.</a:t>
            </a:r>
            <a:endParaRPr lang="hr-HR" dirty="0"/>
          </a:p>
          <a:p>
            <a:endParaRPr lang="en-US" dirty="0"/>
          </a:p>
        </p:txBody>
      </p:sp>
    </p:spTree>
    <p:extLst>
      <p:ext uri="{BB962C8B-B14F-4D97-AF65-F5344CB8AC3E}">
        <p14:creationId xmlns:p14="http://schemas.microsoft.com/office/powerpoint/2010/main" val="3696856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International </a:t>
            </a:r>
            <a:r>
              <a:rPr lang="hr-HR" dirty="0" err="1" smtClean="0"/>
              <a:t>organizations</a:t>
            </a:r>
            <a:endParaRPr lang="en-US" dirty="0"/>
          </a:p>
        </p:txBody>
      </p:sp>
      <p:sp>
        <p:nvSpPr>
          <p:cNvPr id="3" name="Content Placeholder 2"/>
          <p:cNvSpPr>
            <a:spLocks noGrp="1"/>
          </p:cNvSpPr>
          <p:nvPr>
            <p:ph idx="1"/>
          </p:nvPr>
        </p:nvSpPr>
        <p:spPr/>
        <p:txBody>
          <a:bodyPr/>
          <a:lstStyle/>
          <a:p>
            <a:r>
              <a:rPr lang="en-GB" dirty="0" smtClean="0"/>
              <a:t> </a:t>
            </a:r>
            <a:r>
              <a:rPr lang="en-GB" b="1" dirty="0" smtClean="0"/>
              <a:t>International </a:t>
            </a:r>
            <a:r>
              <a:rPr lang="en-GB" b="1" dirty="0"/>
              <a:t>organizations </a:t>
            </a:r>
            <a:r>
              <a:rPr lang="en-GB" dirty="0"/>
              <a:t>are usually inter-state entities with their own international legal personality separate from that of the founding states or other international organizations that can also participate in the creation of an IO. </a:t>
            </a:r>
            <a:endParaRPr lang="hr-HR" dirty="0" smtClean="0"/>
          </a:p>
          <a:p>
            <a:r>
              <a:rPr lang="en-GB" dirty="0" smtClean="0"/>
              <a:t>Specific </a:t>
            </a:r>
            <a:r>
              <a:rPr lang="en-GB" dirty="0"/>
              <a:t>rights, duties and powers result from a separate </a:t>
            </a:r>
            <a:r>
              <a:rPr lang="en-GB" b="1" dirty="0"/>
              <a:t>legal personality</a:t>
            </a:r>
            <a:r>
              <a:rPr lang="en-GB" dirty="0"/>
              <a:t>, and an IO can be entrusted with legislative and executive functions. </a:t>
            </a:r>
            <a:endParaRPr lang="en-US" dirty="0"/>
          </a:p>
        </p:txBody>
      </p:sp>
    </p:spTree>
    <p:extLst>
      <p:ext uri="{BB962C8B-B14F-4D97-AF65-F5344CB8AC3E}">
        <p14:creationId xmlns:p14="http://schemas.microsoft.com/office/powerpoint/2010/main" val="37894817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The</a:t>
            </a:r>
            <a:r>
              <a:rPr lang="hr-HR" dirty="0" smtClean="0"/>
              <a:t> UN </a:t>
            </a:r>
            <a:r>
              <a:rPr lang="hr-HR" dirty="0" err="1" smtClean="0"/>
              <a:t>organs</a:t>
            </a:r>
            <a:endParaRPr lang="en-US" dirty="0"/>
          </a:p>
        </p:txBody>
      </p:sp>
      <p:sp>
        <p:nvSpPr>
          <p:cNvPr id="3" name="Content Placeholder 2"/>
          <p:cNvSpPr>
            <a:spLocks noGrp="1"/>
          </p:cNvSpPr>
          <p:nvPr>
            <p:ph idx="1"/>
          </p:nvPr>
        </p:nvSpPr>
        <p:spPr/>
        <p:txBody>
          <a:bodyPr/>
          <a:lstStyle/>
          <a:p>
            <a:r>
              <a:rPr lang="en-GB" dirty="0"/>
              <a:t>There are </a:t>
            </a:r>
            <a:r>
              <a:rPr lang="hr-HR" dirty="0" smtClean="0"/>
              <a:t>6 </a:t>
            </a:r>
            <a:r>
              <a:rPr lang="en-GB" dirty="0" smtClean="0"/>
              <a:t>main </a:t>
            </a:r>
            <a:r>
              <a:rPr lang="en-GB" dirty="0"/>
              <a:t>UN organs: </a:t>
            </a:r>
            <a:endParaRPr lang="hr-HR" dirty="0" smtClean="0"/>
          </a:p>
          <a:p>
            <a:r>
              <a:rPr lang="en-GB" dirty="0" smtClean="0"/>
              <a:t>General </a:t>
            </a:r>
            <a:r>
              <a:rPr lang="en-GB" dirty="0"/>
              <a:t>Assembly, </a:t>
            </a:r>
            <a:endParaRPr lang="hr-HR" dirty="0" smtClean="0"/>
          </a:p>
          <a:p>
            <a:r>
              <a:rPr lang="en-GB" dirty="0" smtClean="0"/>
              <a:t>Security </a:t>
            </a:r>
            <a:r>
              <a:rPr lang="en-GB" dirty="0"/>
              <a:t>Council</a:t>
            </a:r>
            <a:r>
              <a:rPr lang="en-GB" dirty="0" smtClean="0"/>
              <a:t>,</a:t>
            </a:r>
            <a:endParaRPr lang="hr-HR" dirty="0" smtClean="0"/>
          </a:p>
          <a:p>
            <a:r>
              <a:rPr lang="en-GB" dirty="0" smtClean="0"/>
              <a:t> </a:t>
            </a:r>
            <a:r>
              <a:rPr lang="en-GB" dirty="0"/>
              <a:t>Economic and Social Council, </a:t>
            </a:r>
            <a:endParaRPr lang="hr-HR" dirty="0" smtClean="0"/>
          </a:p>
          <a:p>
            <a:r>
              <a:rPr lang="en-GB" dirty="0" smtClean="0"/>
              <a:t>Trusteeship </a:t>
            </a:r>
            <a:r>
              <a:rPr lang="en-GB" dirty="0"/>
              <a:t>Council, </a:t>
            </a:r>
            <a:endParaRPr lang="hr-HR" dirty="0" smtClean="0"/>
          </a:p>
          <a:p>
            <a:r>
              <a:rPr lang="en-GB" dirty="0" smtClean="0"/>
              <a:t> </a:t>
            </a:r>
            <a:r>
              <a:rPr lang="en-GB" dirty="0"/>
              <a:t>International Court of Justice </a:t>
            </a:r>
            <a:endParaRPr lang="hr-HR" dirty="0" smtClean="0"/>
          </a:p>
          <a:p>
            <a:r>
              <a:rPr lang="en-GB" dirty="0" smtClean="0"/>
              <a:t>Secretariat</a:t>
            </a:r>
            <a:r>
              <a:rPr lang="en-GB" b="1" dirty="0"/>
              <a:t>. </a:t>
            </a:r>
            <a:endParaRPr lang="hr-HR" dirty="0"/>
          </a:p>
          <a:p>
            <a:endParaRPr lang="en-US" dirty="0"/>
          </a:p>
        </p:txBody>
      </p:sp>
    </p:spTree>
    <p:extLst>
      <p:ext uri="{BB962C8B-B14F-4D97-AF65-F5344CB8AC3E}">
        <p14:creationId xmlns:p14="http://schemas.microsoft.com/office/powerpoint/2010/main" val="37010156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General Assembly</a:t>
            </a:r>
            <a:r>
              <a:rPr lang="en-GB" dirty="0"/>
              <a:t> </a:t>
            </a:r>
            <a:endParaRPr lang="en-US" dirty="0"/>
          </a:p>
        </p:txBody>
      </p:sp>
      <p:sp>
        <p:nvSpPr>
          <p:cNvPr id="3" name="Content Placeholder 2"/>
          <p:cNvSpPr>
            <a:spLocks noGrp="1"/>
          </p:cNvSpPr>
          <p:nvPr>
            <p:ph idx="1"/>
          </p:nvPr>
        </p:nvSpPr>
        <p:spPr/>
        <p:txBody>
          <a:bodyPr>
            <a:normAutofit/>
          </a:bodyPr>
          <a:lstStyle/>
          <a:p>
            <a:r>
              <a:rPr lang="en-GB" dirty="0"/>
              <a:t>the only UN body with </a:t>
            </a:r>
            <a:r>
              <a:rPr lang="en-GB" b="1" dirty="0"/>
              <a:t>universal representation</a:t>
            </a:r>
            <a:r>
              <a:rPr lang="en-GB" dirty="0"/>
              <a:t>, and representatives from all 193 member states meet regularly in September in New York for the annual session to discuss key questions related to peace and security,</a:t>
            </a:r>
            <a:r>
              <a:rPr lang="en-GB" b="1" dirty="0"/>
              <a:t> admission of new members</a:t>
            </a:r>
            <a:r>
              <a:rPr lang="en-GB" dirty="0"/>
              <a:t> and budgetary issues. </a:t>
            </a:r>
            <a:endParaRPr lang="hr-HR" dirty="0" smtClean="0"/>
          </a:p>
          <a:p>
            <a:r>
              <a:rPr lang="en-GB" dirty="0" smtClean="0"/>
              <a:t>A </a:t>
            </a:r>
            <a:r>
              <a:rPr lang="en-GB" dirty="0"/>
              <a:t>GA President is elected each year </a:t>
            </a:r>
            <a:r>
              <a:rPr lang="en-GB" b="1" dirty="0"/>
              <a:t>to serve a one-year term</a:t>
            </a:r>
            <a:r>
              <a:rPr lang="en-GB" dirty="0"/>
              <a:t> </a:t>
            </a:r>
            <a:r>
              <a:rPr lang="en-GB" b="1" dirty="0"/>
              <a:t>of office</a:t>
            </a:r>
            <a:r>
              <a:rPr lang="en-GB" dirty="0"/>
              <a:t>. </a:t>
            </a:r>
            <a:endParaRPr lang="hr-HR" dirty="0" smtClean="0"/>
          </a:p>
          <a:p>
            <a:r>
              <a:rPr lang="en-GB" dirty="0" smtClean="0"/>
              <a:t>The </a:t>
            </a:r>
            <a:r>
              <a:rPr lang="en-GB" dirty="0"/>
              <a:t>GA has an important role in </a:t>
            </a:r>
            <a:r>
              <a:rPr lang="en-GB" b="1" dirty="0"/>
              <a:t>the codification of international law</a:t>
            </a:r>
            <a:r>
              <a:rPr lang="en-GB" dirty="0"/>
              <a:t>. </a:t>
            </a:r>
            <a:endParaRPr lang="en-US" dirty="0"/>
          </a:p>
        </p:txBody>
      </p:sp>
    </p:spTree>
    <p:extLst>
      <p:ext uri="{BB962C8B-B14F-4D97-AF65-F5344CB8AC3E}">
        <p14:creationId xmlns:p14="http://schemas.microsoft.com/office/powerpoint/2010/main" val="2989904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General </a:t>
            </a:r>
            <a:r>
              <a:rPr lang="hr-HR" dirty="0" err="1" smtClean="0"/>
              <a:t>Assembly</a:t>
            </a:r>
            <a:endParaRPr lang="en-US" dirty="0"/>
          </a:p>
        </p:txBody>
      </p:sp>
      <p:sp>
        <p:nvSpPr>
          <p:cNvPr id="3" name="Content Placeholder 2"/>
          <p:cNvSpPr>
            <a:spLocks noGrp="1"/>
          </p:cNvSpPr>
          <p:nvPr>
            <p:ph idx="1"/>
          </p:nvPr>
        </p:nvSpPr>
        <p:spPr/>
        <p:txBody>
          <a:bodyPr/>
          <a:lstStyle/>
          <a:p>
            <a:r>
              <a:rPr lang="en-GB" dirty="0"/>
              <a:t>One of the key documents in this field originates from the post-World War II period. </a:t>
            </a:r>
            <a:endParaRPr lang="hr-HR" dirty="0" smtClean="0"/>
          </a:p>
          <a:p>
            <a:r>
              <a:rPr lang="en-GB" dirty="0" smtClean="0"/>
              <a:t>This </a:t>
            </a:r>
            <a:r>
              <a:rPr lang="en-GB" dirty="0"/>
              <a:t>is the Universal Declaration of Human Rights (UDHR), which was adopted in Paris on 10 December 1948. </a:t>
            </a:r>
            <a:endParaRPr lang="hr-HR" dirty="0" smtClean="0"/>
          </a:p>
          <a:p>
            <a:r>
              <a:rPr lang="en-GB" dirty="0" smtClean="0"/>
              <a:t>Other </a:t>
            </a:r>
            <a:r>
              <a:rPr lang="en-GB" dirty="0"/>
              <a:t>powers of the GA include the approval of the UN budget, </a:t>
            </a:r>
            <a:r>
              <a:rPr lang="en-GB" b="1" dirty="0"/>
              <a:t>the election of non-permanent members</a:t>
            </a:r>
            <a:r>
              <a:rPr lang="en-GB" dirty="0"/>
              <a:t> to the Security Council, recommendations on cooperation in maintaining peace and security, on peaceful settlement of disputes, etc. </a:t>
            </a:r>
            <a:endParaRPr lang="hr-HR" dirty="0"/>
          </a:p>
          <a:p>
            <a:endParaRPr lang="en-US" dirty="0"/>
          </a:p>
        </p:txBody>
      </p:sp>
    </p:spTree>
    <p:extLst>
      <p:ext uri="{BB962C8B-B14F-4D97-AF65-F5344CB8AC3E}">
        <p14:creationId xmlns:p14="http://schemas.microsoft.com/office/powerpoint/2010/main" val="941884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Security Council</a:t>
            </a:r>
            <a:r>
              <a:rPr lang="en-GB" dirty="0"/>
              <a:t> </a:t>
            </a:r>
            <a:endParaRPr lang="en-US" dirty="0"/>
          </a:p>
        </p:txBody>
      </p:sp>
      <p:sp>
        <p:nvSpPr>
          <p:cNvPr id="3" name="Content Placeholder 2"/>
          <p:cNvSpPr>
            <a:spLocks noGrp="1"/>
          </p:cNvSpPr>
          <p:nvPr>
            <p:ph idx="1"/>
          </p:nvPr>
        </p:nvSpPr>
        <p:spPr/>
        <p:txBody>
          <a:bodyPr/>
          <a:lstStyle/>
          <a:p>
            <a:r>
              <a:rPr lang="hr-HR" dirty="0"/>
              <a:t>C</a:t>
            </a:r>
            <a:r>
              <a:rPr lang="en-GB" dirty="0" err="1" smtClean="0"/>
              <a:t>onsists</a:t>
            </a:r>
            <a:r>
              <a:rPr lang="en-GB" dirty="0" smtClean="0"/>
              <a:t> </a:t>
            </a:r>
            <a:r>
              <a:rPr lang="en-GB" dirty="0"/>
              <a:t>of </a:t>
            </a:r>
            <a:r>
              <a:rPr lang="hr-HR" dirty="0" smtClean="0"/>
              <a:t>15</a:t>
            </a:r>
            <a:r>
              <a:rPr lang="en-GB" dirty="0" smtClean="0"/>
              <a:t> </a:t>
            </a:r>
            <a:r>
              <a:rPr lang="en-GB" dirty="0"/>
              <a:t>members - </a:t>
            </a:r>
            <a:r>
              <a:rPr lang="hr-HR" dirty="0"/>
              <a:t>5</a:t>
            </a:r>
            <a:r>
              <a:rPr lang="en-GB" dirty="0" smtClean="0"/>
              <a:t> </a:t>
            </a:r>
            <a:r>
              <a:rPr lang="en-GB" dirty="0"/>
              <a:t>permanent and </a:t>
            </a:r>
            <a:r>
              <a:rPr lang="hr-HR" dirty="0" smtClean="0"/>
              <a:t>10</a:t>
            </a:r>
            <a:r>
              <a:rPr lang="en-GB" dirty="0" smtClean="0"/>
              <a:t> </a:t>
            </a:r>
            <a:r>
              <a:rPr lang="en-GB" dirty="0"/>
              <a:t>non-permanent members, each of them having one vote. </a:t>
            </a:r>
            <a:endParaRPr lang="hr-HR" dirty="0" smtClean="0"/>
          </a:p>
          <a:p>
            <a:r>
              <a:rPr lang="en-GB" dirty="0" smtClean="0"/>
              <a:t>This </a:t>
            </a:r>
            <a:r>
              <a:rPr lang="en-GB" dirty="0"/>
              <a:t>organ has, according to the UN Charter, responsibility for the </a:t>
            </a:r>
            <a:r>
              <a:rPr lang="en-GB" b="1" dirty="0"/>
              <a:t>maintenance of international peace and security</a:t>
            </a:r>
            <a:r>
              <a:rPr lang="en-GB" dirty="0"/>
              <a:t>. </a:t>
            </a:r>
            <a:endParaRPr lang="hr-HR" dirty="0" smtClean="0"/>
          </a:p>
          <a:p>
            <a:r>
              <a:rPr lang="en-GB" dirty="0" smtClean="0"/>
              <a:t>It </a:t>
            </a:r>
            <a:r>
              <a:rPr lang="en-GB" dirty="0"/>
              <a:t>decides on potential threats to peace and invites parties to a dispute </a:t>
            </a:r>
            <a:r>
              <a:rPr lang="en-GB" b="1" dirty="0"/>
              <a:t>to resolve</a:t>
            </a:r>
            <a:r>
              <a:rPr lang="en-GB" dirty="0"/>
              <a:t> their </a:t>
            </a:r>
            <a:r>
              <a:rPr lang="en-GB" b="1" dirty="0"/>
              <a:t>conflicts by peaceful means</a:t>
            </a:r>
            <a:r>
              <a:rPr lang="en-GB" dirty="0" smtClean="0"/>
              <a:t>.</a:t>
            </a:r>
            <a:endParaRPr lang="hr-HR" dirty="0" smtClean="0"/>
          </a:p>
          <a:p>
            <a:r>
              <a:rPr lang="en-GB" dirty="0" smtClean="0"/>
              <a:t> </a:t>
            </a:r>
            <a:r>
              <a:rPr lang="en-GB" dirty="0"/>
              <a:t>The Presidency of the Security Council rotates and changes every </a:t>
            </a:r>
            <a:r>
              <a:rPr lang="en-GB" dirty="0" smtClean="0"/>
              <a:t>month</a:t>
            </a:r>
            <a:r>
              <a:rPr lang="hr-HR" dirty="0" smtClean="0"/>
              <a:t>.</a:t>
            </a:r>
            <a:endParaRPr lang="en-US" dirty="0"/>
          </a:p>
        </p:txBody>
      </p:sp>
    </p:spTree>
    <p:extLst>
      <p:ext uri="{BB962C8B-B14F-4D97-AF65-F5344CB8AC3E}">
        <p14:creationId xmlns:p14="http://schemas.microsoft.com/office/powerpoint/2010/main" val="25084325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Economic and Social Council </a:t>
            </a:r>
            <a:endParaRPr lang="en-US" dirty="0"/>
          </a:p>
        </p:txBody>
      </p:sp>
      <p:sp>
        <p:nvSpPr>
          <p:cNvPr id="3" name="Content Placeholder 2"/>
          <p:cNvSpPr>
            <a:spLocks noGrp="1"/>
          </p:cNvSpPr>
          <p:nvPr>
            <p:ph idx="1"/>
          </p:nvPr>
        </p:nvSpPr>
        <p:spPr/>
        <p:txBody>
          <a:bodyPr/>
          <a:lstStyle/>
          <a:p>
            <a:r>
              <a:rPr lang="en-GB" dirty="0"/>
              <a:t>54 members elected by the General Assembly for a three-year term of office</a:t>
            </a:r>
            <a:r>
              <a:rPr lang="en-GB" dirty="0" smtClean="0"/>
              <a:t>.</a:t>
            </a:r>
            <a:endParaRPr lang="hr-HR" dirty="0" smtClean="0"/>
          </a:p>
          <a:p>
            <a:r>
              <a:rPr lang="en-GB" dirty="0" smtClean="0"/>
              <a:t> </a:t>
            </a:r>
            <a:r>
              <a:rPr lang="en-GB" dirty="0"/>
              <a:t>It is a central body for the coordination of actions and recommendations in the fields of economy, social policies and environmental issues, including sustainable development. </a:t>
            </a:r>
            <a:endParaRPr lang="hr-HR" dirty="0"/>
          </a:p>
          <a:p>
            <a:endParaRPr lang="en-US" dirty="0"/>
          </a:p>
        </p:txBody>
      </p:sp>
    </p:spTree>
    <p:extLst>
      <p:ext uri="{BB962C8B-B14F-4D97-AF65-F5344CB8AC3E}">
        <p14:creationId xmlns:p14="http://schemas.microsoft.com/office/powerpoint/2010/main" val="9995833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Trusteeship Council </a:t>
            </a:r>
            <a:endParaRPr lang="en-US" dirty="0"/>
          </a:p>
        </p:txBody>
      </p:sp>
      <p:sp>
        <p:nvSpPr>
          <p:cNvPr id="3" name="Content Placeholder 2"/>
          <p:cNvSpPr>
            <a:spLocks noGrp="1"/>
          </p:cNvSpPr>
          <p:nvPr>
            <p:ph idx="1"/>
          </p:nvPr>
        </p:nvSpPr>
        <p:spPr/>
        <p:txBody>
          <a:bodyPr/>
          <a:lstStyle/>
          <a:p>
            <a:r>
              <a:rPr lang="hr-HR" dirty="0"/>
              <a:t>T</a:t>
            </a:r>
            <a:r>
              <a:rPr lang="en-GB" dirty="0" smtClean="0"/>
              <a:t>he </a:t>
            </a:r>
            <a:r>
              <a:rPr lang="en-GB" dirty="0"/>
              <a:t>only UN organ which does not operate any more</a:t>
            </a:r>
            <a:r>
              <a:rPr lang="en-GB" dirty="0" smtClean="0"/>
              <a:t>.</a:t>
            </a:r>
            <a:endParaRPr lang="hr-HR" dirty="0" smtClean="0"/>
          </a:p>
          <a:p>
            <a:r>
              <a:rPr lang="en-GB" dirty="0" smtClean="0"/>
              <a:t> </a:t>
            </a:r>
            <a:r>
              <a:rPr lang="en-GB" dirty="0"/>
              <a:t>In the period between 1945 and 1994 its task was to provide international supervision for eleven Trust Territories, which have a</a:t>
            </a:r>
            <a:r>
              <a:rPr lang="en-GB" b="1" dirty="0"/>
              <a:t>ttained self-government or independence</a:t>
            </a:r>
            <a:r>
              <a:rPr lang="en-GB" dirty="0"/>
              <a:t> in the meantime, e.g. New Guinea which was administered by Australia until 1975. </a:t>
            </a:r>
            <a:endParaRPr lang="en-US" dirty="0"/>
          </a:p>
        </p:txBody>
      </p:sp>
    </p:spTree>
    <p:extLst>
      <p:ext uri="{BB962C8B-B14F-4D97-AF65-F5344CB8AC3E}">
        <p14:creationId xmlns:p14="http://schemas.microsoft.com/office/powerpoint/2010/main" val="18245256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International Court of Justice</a:t>
            </a:r>
            <a:r>
              <a:rPr lang="en-GB" dirty="0"/>
              <a:t> </a:t>
            </a:r>
            <a:endParaRPr lang="en-US" dirty="0"/>
          </a:p>
        </p:txBody>
      </p:sp>
      <p:sp>
        <p:nvSpPr>
          <p:cNvPr id="3" name="Content Placeholder 2"/>
          <p:cNvSpPr>
            <a:spLocks noGrp="1"/>
          </p:cNvSpPr>
          <p:nvPr>
            <p:ph idx="1"/>
          </p:nvPr>
        </p:nvSpPr>
        <p:spPr/>
        <p:txBody>
          <a:bodyPr/>
          <a:lstStyle/>
          <a:p>
            <a:r>
              <a:rPr lang="hr-HR" dirty="0"/>
              <a:t>A</a:t>
            </a:r>
            <a:r>
              <a:rPr lang="en-GB" dirty="0" smtClean="0"/>
              <a:t> </a:t>
            </a:r>
            <a:r>
              <a:rPr lang="en-GB" dirty="0"/>
              <a:t>judicial branch of the UN</a:t>
            </a:r>
            <a:r>
              <a:rPr lang="en-GB" dirty="0" smtClean="0"/>
              <a:t>.</a:t>
            </a:r>
            <a:endParaRPr lang="hr-HR" dirty="0" smtClean="0"/>
          </a:p>
          <a:p>
            <a:r>
              <a:rPr lang="en-GB" dirty="0" smtClean="0"/>
              <a:t> </a:t>
            </a:r>
            <a:r>
              <a:rPr lang="en-GB" dirty="0"/>
              <a:t>Its composition and functions are laid down in its Statute, which is an integral part of the UN Charter. </a:t>
            </a:r>
            <a:endParaRPr lang="hr-HR" dirty="0" smtClean="0"/>
          </a:p>
          <a:p>
            <a:r>
              <a:rPr lang="en-GB" dirty="0" smtClean="0"/>
              <a:t>Articles </a:t>
            </a:r>
            <a:r>
              <a:rPr lang="en-GB" dirty="0"/>
              <a:t>2 and 3 of the Statute say that the Court shall be composed of </a:t>
            </a:r>
            <a:r>
              <a:rPr lang="hr-HR" dirty="0" smtClean="0"/>
              <a:t>15</a:t>
            </a:r>
            <a:r>
              <a:rPr lang="en-GB" dirty="0" smtClean="0"/>
              <a:t> </a:t>
            </a:r>
            <a:r>
              <a:rPr lang="en-GB" dirty="0"/>
              <a:t>independent judges, elected regardless of their nationality, on the basis of the moral character and the qualification of a candidate. </a:t>
            </a:r>
            <a:endParaRPr lang="hr-HR" dirty="0" smtClean="0"/>
          </a:p>
          <a:p>
            <a:r>
              <a:rPr lang="en-GB" dirty="0" smtClean="0"/>
              <a:t>The </a:t>
            </a:r>
            <a:r>
              <a:rPr lang="en-GB" dirty="0"/>
              <a:t>Court decides in accordance with </a:t>
            </a:r>
            <a:r>
              <a:rPr lang="en-GB" b="1" dirty="0"/>
              <a:t>international law </a:t>
            </a:r>
            <a:r>
              <a:rPr lang="en-GB" dirty="0"/>
              <a:t>in </a:t>
            </a:r>
            <a:r>
              <a:rPr lang="en-GB" b="1" dirty="0"/>
              <a:t>settling disputes</a:t>
            </a:r>
            <a:r>
              <a:rPr lang="en-GB" dirty="0"/>
              <a:t> filed by states and it provides </a:t>
            </a:r>
            <a:r>
              <a:rPr lang="en-GB" b="1" dirty="0"/>
              <a:t>advisory opinions</a:t>
            </a:r>
            <a:r>
              <a:rPr lang="en-GB" dirty="0"/>
              <a:t> in questions referred to it by UN organs. </a:t>
            </a:r>
            <a:endParaRPr lang="hr-HR" dirty="0"/>
          </a:p>
          <a:p>
            <a:r>
              <a:rPr lang="en-GB" dirty="0"/>
              <a:t> </a:t>
            </a:r>
            <a:endParaRPr lang="hr-HR" dirty="0"/>
          </a:p>
          <a:p>
            <a:endParaRPr lang="en-US" dirty="0"/>
          </a:p>
        </p:txBody>
      </p:sp>
    </p:spTree>
    <p:extLst>
      <p:ext uri="{BB962C8B-B14F-4D97-AF65-F5344CB8AC3E}">
        <p14:creationId xmlns:p14="http://schemas.microsoft.com/office/powerpoint/2010/main" val="992671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Secretariat</a:t>
            </a:r>
            <a:r>
              <a:rPr lang="en-GB" dirty="0"/>
              <a:t> </a:t>
            </a:r>
            <a:endParaRPr lang="en-US" dirty="0"/>
          </a:p>
        </p:txBody>
      </p:sp>
      <p:sp>
        <p:nvSpPr>
          <p:cNvPr id="3" name="Content Placeholder 2"/>
          <p:cNvSpPr>
            <a:spLocks noGrp="1"/>
          </p:cNvSpPr>
          <p:nvPr>
            <p:ph idx="1"/>
          </p:nvPr>
        </p:nvSpPr>
        <p:spPr/>
        <p:txBody>
          <a:bodyPr/>
          <a:lstStyle/>
          <a:p>
            <a:r>
              <a:rPr lang="en-GB" dirty="0"/>
              <a:t>the most numerous executive body of the UN with tens of thousands of international staff members who work in various offices and departments and on peacekeeping missions all around the </a:t>
            </a:r>
            <a:r>
              <a:rPr lang="en-GB" dirty="0" smtClean="0"/>
              <a:t>world.</a:t>
            </a:r>
            <a:endParaRPr lang="hr-HR" dirty="0" smtClean="0"/>
          </a:p>
          <a:p>
            <a:r>
              <a:rPr lang="en-GB" dirty="0" smtClean="0"/>
              <a:t>The </a:t>
            </a:r>
            <a:r>
              <a:rPr lang="en-GB" dirty="0"/>
              <a:t>head of this organ is the Secretary-General who is appointed by the General Assembly following the recommendation of the Security Council for a five-year, renewable term of office.</a:t>
            </a:r>
            <a:endParaRPr lang="hr-HR" dirty="0"/>
          </a:p>
          <a:p>
            <a:endParaRPr lang="en-US" dirty="0"/>
          </a:p>
        </p:txBody>
      </p:sp>
    </p:spTree>
    <p:extLst>
      <p:ext uri="{BB962C8B-B14F-4D97-AF65-F5344CB8AC3E}">
        <p14:creationId xmlns:p14="http://schemas.microsoft.com/office/powerpoint/2010/main" val="25963492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hr-HR" sz="4000"/>
              <a:t>Secretariat</a:t>
            </a:r>
            <a:br>
              <a:rPr lang="hr-HR" sz="4000"/>
            </a:br>
            <a:r>
              <a:rPr lang="hr-HR" sz="4000"/>
              <a:t>(www.un.org/documents/st)</a:t>
            </a:r>
          </a:p>
        </p:txBody>
      </p:sp>
      <p:sp>
        <p:nvSpPr>
          <p:cNvPr id="30723" name="Rectangle 3"/>
          <p:cNvSpPr>
            <a:spLocks noGrp="1" noChangeArrowheads="1"/>
          </p:cNvSpPr>
          <p:nvPr>
            <p:ph type="body" idx="1"/>
          </p:nvPr>
        </p:nvSpPr>
        <p:spPr/>
        <p:txBody>
          <a:bodyPr/>
          <a:lstStyle/>
          <a:p>
            <a:pPr eaLnBrk="1" hangingPunct="1">
              <a:defRPr/>
            </a:pPr>
            <a:r>
              <a:rPr lang="hr-HR" sz="2800"/>
              <a:t>Secretary General – appointed by the General Assembly on the recommendation of the Security Council for a five-year, renewable term</a:t>
            </a:r>
          </a:p>
          <a:p>
            <a:pPr eaLnBrk="1" hangingPunct="1">
              <a:defRPr/>
            </a:pPr>
            <a:r>
              <a:rPr lang="hr-HR" sz="2800"/>
              <a:t>Administering peacekeeping operations, mediating international disputes, surveying economic and social trends, preparing studies on human rights and sustainable development</a:t>
            </a:r>
          </a:p>
          <a:p>
            <a:pPr eaLnBrk="1" hangingPunct="1">
              <a:defRPr/>
            </a:pPr>
            <a:endParaRPr lang="hr-HR" sz="2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hr-HR" smtClean="0"/>
              <a:t>Secretariat</a:t>
            </a:r>
          </a:p>
        </p:txBody>
      </p:sp>
      <p:sp>
        <p:nvSpPr>
          <p:cNvPr id="38915" name="Rectangle 3"/>
          <p:cNvSpPr>
            <a:spLocks noGrp="1" noChangeArrowheads="1"/>
          </p:cNvSpPr>
          <p:nvPr>
            <p:ph type="body" idx="1"/>
          </p:nvPr>
        </p:nvSpPr>
        <p:spPr/>
        <p:txBody>
          <a:bodyPr/>
          <a:lstStyle/>
          <a:p>
            <a:pPr eaLnBrk="1" hangingPunct="1">
              <a:lnSpc>
                <a:spcPct val="90000"/>
              </a:lnSpc>
              <a:defRPr/>
            </a:pPr>
            <a:r>
              <a:rPr lang="hr-HR" sz="2800" dirty="0" err="1"/>
              <a:t>Informs</a:t>
            </a:r>
            <a:r>
              <a:rPr lang="hr-HR" sz="2800" dirty="0"/>
              <a:t> </a:t>
            </a:r>
            <a:r>
              <a:rPr lang="hr-HR" sz="2800" dirty="0" err="1"/>
              <a:t>the</a:t>
            </a:r>
            <a:r>
              <a:rPr lang="hr-HR" sz="2800" dirty="0"/>
              <a:t> </a:t>
            </a:r>
            <a:r>
              <a:rPr lang="hr-HR" sz="2800" dirty="0" err="1"/>
              <a:t>world’s</a:t>
            </a:r>
            <a:r>
              <a:rPr lang="hr-HR" sz="2800" dirty="0"/>
              <a:t> </a:t>
            </a:r>
            <a:r>
              <a:rPr lang="hr-HR" sz="2800" dirty="0" err="1"/>
              <a:t>media</a:t>
            </a:r>
            <a:r>
              <a:rPr lang="hr-HR" sz="2800" dirty="0"/>
              <a:t> </a:t>
            </a:r>
            <a:r>
              <a:rPr lang="hr-HR" sz="2800" dirty="0" err="1"/>
              <a:t>about</a:t>
            </a:r>
            <a:r>
              <a:rPr lang="hr-HR" sz="2800" dirty="0"/>
              <a:t> </a:t>
            </a:r>
            <a:r>
              <a:rPr lang="hr-HR" sz="2800" dirty="0" err="1"/>
              <a:t>the</a:t>
            </a:r>
            <a:r>
              <a:rPr lang="hr-HR" sz="2800" dirty="0"/>
              <a:t> </a:t>
            </a:r>
            <a:r>
              <a:rPr lang="hr-HR" sz="2800" dirty="0" err="1"/>
              <a:t>work</a:t>
            </a:r>
            <a:r>
              <a:rPr lang="hr-HR" sz="2800" dirty="0"/>
              <a:t> </a:t>
            </a:r>
            <a:r>
              <a:rPr lang="hr-HR" sz="2800" dirty="0" err="1"/>
              <a:t>of</a:t>
            </a:r>
            <a:r>
              <a:rPr lang="hr-HR" sz="2800" dirty="0"/>
              <a:t> </a:t>
            </a:r>
            <a:r>
              <a:rPr lang="hr-HR" sz="2800" dirty="0" err="1"/>
              <a:t>the</a:t>
            </a:r>
            <a:r>
              <a:rPr lang="hr-HR" sz="2800" dirty="0"/>
              <a:t> UN, </a:t>
            </a:r>
            <a:r>
              <a:rPr lang="hr-HR" sz="2800" dirty="0" err="1"/>
              <a:t>organizes</a:t>
            </a:r>
            <a:r>
              <a:rPr lang="hr-HR" sz="2800" dirty="0"/>
              <a:t> </a:t>
            </a:r>
            <a:r>
              <a:rPr lang="hr-HR" sz="2800" dirty="0" err="1"/>
              <a:t>international</a:t>
            </a:r>
            <a:r>
              <a:rPr lang="hr-HR" sz="2800" dirty="0"/>
              <a:t> </a:t>
            </a:r>
            <a:r>
              <a:rPr lang="hr-HR" sz="2800" dirty="0" err="1"/>
              <a:t>conferences</a:t>
            </a:r>
            <a:r>
              <a:rPr lang="hr-HR" sz="2800" dirty="0"/>
              <a:t>, </a:t>
            </a:r>
            <a:r>
              <a:rPr lang="hr-HR" sz="2800" dirty="0" err="1"/>
              <a:t>translates</a:t>
            </a:r>
            <a:r>
              <a:rPr lang="hr-HR" sz="2800" dirty="0"/>
              <a:t> </a:t>
            </a:r>
            <a:r>
              <a:rPr lang="hr-HR" sz="2800" dirty="0" err="1"/>
              <a:t>documents</a:t>
            </a:r>
            <a:r>
              <a:rPr lang="hr-HR" sz="2800" dirty="0"/>
              <a:t> </a:t>
            </a:r>
            <a:r>
              <a:rPr lang="hr-HR" sz="2800" dirty="0" err="1"/>
              <a:t>into</a:t>
            </a:r>
            <a:r>
              <a:rPr lang="hr-HR" sz="2800" dirty="0"/>
              <a:t> </a:t>
            </a:r>
            <a:r>
              <a:rPr lang="hr-HR" sz="2800" dirty="0" err="1"/>
              <a:t>the</a:t>
            </a:r>
            <a:r>
              <a:rPr lang="hr-HR" sz="2800" dirty="0"/>
              <a:t> </a:t>
            </a:r>
            <a:r>
              <a:rPr lang="hr-HR" sz="2800" dirty="0" err="1"/>
              <a:t>official</a:t>
            </a:r>
            <a:r>
              <a:rPr lang="hr-HR" sz="2800" dirty="0"/>
              <a:t> </a:t>
            </a:r>
            <a:r>
              <a:rPr lang="hr-HR" sz="2800" dirty="0" err="1"/>
              <a:t>languages</a:t>
            </a:r>
            <a:endParaRPr lang="hr-HR" sz="2800" dirty="0"/>
          </a:p>
          <a:p>
            <a:pPr eaLnBrk="1" hangingPunct="1">
              <a:lnSpc>
                <a:spcPct val="90000"/>
              </a:lnSpc>
              <a:defRPr/>
            </a:pPr>
            <a:r>
              <a:rPr lang="hr-HR" sz="2800" dirty="0" err="1"/>
              <a:t>Staff</a:t>
            </a:r>
            <a:r>
              <a:rPr lang="hr-HR" sz="2800" dirty="0"/>
              <a:t> </a:t>
            </a:r>
            <a:r>
              <a:rPr lang="hr-HR" sz="2800" dirty="0" err="1"/>
              <a:t>of</a:t>
            </a:r>
            <a:r>
              <a:rPr lang="hr-HR" sz="2800" dirty="0"/>
              <a:t> 7,500 </a:t>
            </a:r>
            <a:r>
              <a:rPr lang="hr-HR" sz="2800" dirty="0" err="1"/>
              <a:t>drawn</a:t>
            </a:r>
            <a:r>
              <a:rPr lang="hr-HR" sz="2800" dirty="0"/>
              <a:t> </a:t>
            </a:r>
            <a:r>
              <a:rPr lang="hr-HR" sz="2800" dirty="0" err="1"/>
              <a:t>from</a:t>
            </a:r>
            <a:r>
              <a:rPr lang="hr-HR" sz="2800" dirty="0"/>
              <a:t> 170 </a:t>
            </a:r>
            <a:r>
              <a:rPr lang="hr-HR" sz="2800" dirty="0" err="1"/>
              <a:t>countries</a:t>
            </a:r>
            <a:endParaRPr lang="hr-HR" sz="2800" dirty="0"/>
          </a:p>
          <a:p>
            <a:pPr eaLnBrk="1" hangingPunct="1">
              <a:lnSpc>
                <a:spcPct val="90000"/>
              </a:lnSpc>
              <a:defRPr/>
            </a:pPr>
            <a:r>
              <a:rPr lang="hr-HR" sz="2800" dirty="0" err="1"/>
              <a:t>Headquarters</a:t>
            </a:r>
            <a:r>
              <a:rPr lang="hr-HR" sz="2800" dirty="0"/>
              <a:t>: New York; </a:t>
            </a:r>
            <a:r>
              <a:rPr lang="hr-HR" sz="2800" dirty="0" err="1"/>
              <a:t>main</a:t>
            </a:r>
            <a:r>
              <a:rPr lang="hr-HR" sz="2800" dirty="0"/>
              <a:t> </a:t>
            </a:r>
            <a:r>
              <a:rPr lang="hr-HR" sz="2800" dirty="0" err="1"/>
              <a:t>centres</a:t>
            </a:r>
            <a:r>
              <a:rPr lang="hr-HR" sz="2800" dirty="0"/>
              <a:t> </a:t>
            </a:r>
            <a:r>
              <a:rPr lang="hr-HR" sz="2800" dirty="0" err="1"/>
              <a:t>of</a:t>
            </a:r>
            <a:r>
              <a:rPr lang="hr-HR" sz="2800" dirty="0"/>
              <a:t> </a:t>
            </a:r>
            <a:r>
              <a:rPr lang="hr-HR" sz="2800" dirty="0" err="1"/>
              <a:t>activities</a:t>
            </a:r>
            <a:r>
              <a:rPr lang="hr-HR" sz="2800" dirty="0"/>
              <a:t>: </a:t>
            </a:r>
            <a:r>
              <a:rPr lang="hr-HR" sz="2800" dirty="0" err="1"/>
              <a:t>Geneva</a:t>
            </a:r>
            <a:r>
              <a:rPr lang="hr-HR" sz="2800" dirty="0"/>
              <a:t> (</a:t>
            </a:r>
            <a:r>
              <a:rPr lang="hr-HR" sz="2800" dirty="0" err="1"/>
              <a:t>disarmament</a:t>
            </a:r>
            <a:r>
              <a:rPr lang="hr-HR" sz="2800" dirty="0"/>
              <a:t>, human </a:t>
            </a:r>
            <a:r>
              <a:rPr lang="hr-HR" sz="2800" dirty="0" err="1"/>
              <a:t>rights</a:t>
            </a:r>
            <a:r>
              <a:rPr lang="hr-HR" sz="2800" dirty="0"/>
              <a:t>), </a:t>
            </a:r>
            <a:r>
              <a:rPr lang="hr-HR" sz="2800" dirty="0" err="1"/>
              <a:t>Vienna</a:t>
            </a:r>
            <a:r>
              <a:rPr lang="hr-HR" sz="2800" dirty="0"/>
              <a:t> (</a:t>
            </a:r>
            <a:r>
              <a:rPr lang="hr-HR" sz="2800" dirty="0" err="1"/>
              <a:t>crime</a:t>
            </a:r>
            <a:r>
              <a:rPr lang="hr-HR" sz="2800" dirty="0"/>
              <a:t> </a:t>
            </a:r>
            <a:r>
              <a:rPr lang="hr-HR" sz="2800" dirty="0" err="1"/>
              <a:t>prevention</a:t>
            </a:r>
            <a:r>
              <a:rPr lang="hr-HR" sz="2800" dirty="0"/>
              <a:t>, </a:t>
            </a:r>
            <a:r>
              <a:rPr lang="hr-HR" sz="2800" dirty="0" err="1"/>
              <a:t>international</a:t>
            </a:r>
            <a:r>
              <a:rPr lang="hr-HR" sz="2800" dirty="0"/>
              <a:t> </a:t>
            </a:r>
            <a:r>
              <a:rPr lang="hr-HR" sz="2800" dirty="0" err="1"/>
              <a:t>trade</a:t>
            </a:r>
            <a:r>
              <a:rPr lang="hr-HR" sz="2800" dirty="0"/>
              <a:t> </a:t>
            </a:r>
            <a:r>
              <a:rPr lang="hr-HR" sz="2800" dirty="0" err="1"/>
              <a:t>law</a:t>
            </a:r>
            <a:r>
              <a:rPr lang="hr-HR" sz="2800" dirty="0"/>
              <a:t>, </a:t>
            </a:r>
            <a:r>
              <a:rPr lang="hr-HR" sz="2800" dirty="0" err="1"/>
              <a:t>peaceful</a:t>
            </a:r>
            <a:r>
              <a:rPr lang="hr-HR" sz="2800" dirty="0"/>
              <a:t> </a:t>
            </a:r>
            <a:r>
              <a:rPr lang="hr-HR" sz="2800" dirty="0" err="1"/>
              <a:t>uses</a:t>
            </a:r>
            <a:r>
              <a:rPr lang="hr-HR" sz="2800" dirty="0"/>
              <a:t> </a:t>
            </a:r>
            <a:r>
              <a:rPr lang="hr-HR" sz="2800" dirty="0" err="1"/>
              <a:t>of</a:t>
            </a:r>
            <a:r>
              <a:rPr lang="hr-HR" sz="2800" dirty="0"/>
              <a:t> </a:t>
            </a:r>
            <a:r>
              <a:rPr lang="hr-HR" sz="2800" dirty="0" err="1"/>
              <a:t>outer</a:t>
            </a:r>
            <a:r>
              <a:rPr lang="hr-HR" sz="2800" dirty="0"/>
              <a:t> </a:t>
            </a:r>
            <a:r>
              <a:rPr lang="hr-HR" sz="2800" dirty="0" err="1"/>
              <a:t>space</a:t>
            </a:r>
            <a:r>
              <a:rPr lang="hr-HR" sz="2800" dirty="0"/>
              <a:t>), Nairobi (</a:t>
            </a:r>
            <a:r>
              <a:rPr lang="hr-HR" sz="2800" dirty="0" err="1"/>
              <a:t>environment</a:t>
            </a:r>
            <a:r>
              <a:rPr lang="hr-HR" sz="2800" dirty="0"/>
              <a:t>, human </a:t>
            </a:r>
            <a:r>
              <a:rPr lang="hr-HR" sz="2800" dirty="0" err="1"/>
              <a:t>settlements</a:t>
            </a:r>
            <a:r>
              <a:rPr lang="hr-HR" sz="2800" dirty="0"/>
              <a:t>)</a:t>
            </a:r>
          </a:p>
          <a:p>
            <a:pPr eaLnBrk="1" hangingPunct="1">
              <a:lnSpc>
                <a:spcPct val="90000"/>
              </a:lnSpc>
              <a:defRPr/>
            </a:pPr>
            <a:endParaRPr lang="hr-H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International </a:t>
            </a:r>
            <a:r>
              <a:rPr lang="hr-HR" dirty="0" err="1" smtClean="0"/>
              <a:t>organizations</a:t>
            </a:r>
            <a:endParaRPr lang="en-US" dirty="0"/>
          </a:p>
        </p:txBody>
      </p:sp>
      <p:sp>
        <p:nvSpPr>
          <p:cNvPr id="3" name="Content Placeholder 2"/>
          <p:cNvSpPr>
            <a:spLocks noGrp="1"/>
          </p:cNvSpPr>
          <p:nvPr>
            <p:ph idx="1"/>
          </p:nvPr>
        </p:nvSpPr>
        <p:spPr/>
        <p:txBody>
          <a:bodyPr/>
          <a:lstStyle/>
          <a:p>
            <a:r>
              <a:rPr lang="en-GB" dirty="0"/>
              <a:t>The legislative power of an IO is defined in the constituent treaty as well </a:t>
            </a:r>
            <a:r>
              <a:rPr lang="en-GB" dirty="0" smtClean="0"/>
              <a:t>as</a:t>
            </a:r>
            <a:r>
              <a:rPr lang="hr-HR" dirty="0" smtClean="0"/>
              <a:t> </a:t>
            </a:r>
            <a:r>
              <a:rPr lang="hr-HR" dirty="0" err="1" smtClean="0"/>
              <a:t>by</a:t>
            </a:r>
            <a:r>
              <a:rPr lang="en-GB" dirty="0" smtClean="0"/>
              <a:t> </a:t>
            </a:r>
            <a:r>
              <a:rPr lang="en-GB" dirty="0"/>
              <a:t>its highest authority, mostly a council or an assembly, which </a:t>
            </a:r>
            <a:r>
              <a:rPr lang="en-GB" b="1" dirty="0"/>
              <a:t>adopts rules</a:t>
            </a:r>
            <a:r>
              <a:rPr lang="en-GB" dirty="0"/>
              <a:t> binding on member </a:t>
            </a:r>
            <a:r>
              <a:rPr lang="en-GB" dirty="0" smtClean="0"/>
              <a:t>states</a:t>
            </a:r>
            <a:r>
              <a:rPr lang="hr-HR" dirty="0" smtClean="0"/>
              <a:t> </a:t>
            </a:r>
            <a:r>
              <a:rPr lang="hr-HR" dirty="0" err="1" smtClean="0"/>
              <a:t>which</a:t>
            </a:r>
            <a:r>
              <a:rPr lang="hr-HR" dirty="0" smtClean="0"/>
              <a:t> </a:t>
            </a:r>
            <a:r>
              <a:rPr lang="hr-HR" dirty="0" err="1" smtClean="0"/>
              <a:t>have</a:t>
            </a:r>
            <a:r>
              <a:rPr lang="hr-HR" dirty="0" smtClean="0"/>
              <a:t> </a:t>
            </a:r>
            <a:r>
              <a:rPr lang="hr-HR" dirty="0" err="1" smtClean="0"/>
              <a:t>ratified</a:t>
            </a:r>
            <a:r>
              <a:rPr lang="hr-HR" dirty="0" smtClean="0"/>
              <a:t> </a:t>
            </a:r>
            <a:r>
              <a:rPr lang="hr-HR" dirty="0" err="1" smtClean="0"/>
              <a:t>them</a:t>
            </a:r>
            <a:r>
              <a:rPr lang="en-GB" dirty="0" smtClean="0"/>
              <a:t>. </a:t>
            </a:r>
            <a:endParaRPr lang="hr-HR" dirty="0" smtClean="0"/>
          </a:p>
          <a:p>
            <a:r>
              <a:rPr lang="en-GB" dirty="0" smtClean="0"/>
              <a:t>Executive </a:t>
            </a:r>
            <a:r>
              <a:rPr lang="en-GB" dirty="0"/>
              <a:t>power is usually exercised by a </a:t>
            </a:r>
            <a:r>
              <a:rPr lang="en-GB" b="1" dirty="0"/>
              <a:t>secretariat </a:t>
            </a:r>
            <a:r>
              <a:rPr lang="en-GB" dirty="0"/>
              <a:t>and a chief administrative officer, called </a:t>
            </a:r>
            <a:r>
              <a:rPr lang="en-GB" b="1" dirty="0"/>
              <a:t>secretary-general</a:t>
            </a:r>
            <a:r>
              <a:rPr lang="en-GB" dirty="0"/>
              <a:t>.</a:t>
            </a:r>
            <a:endParaRPr lang="hr-HR" dirty="0"/>
          </a:p>
          <a:p>
            <a:endParaRPr lang="en-US" dirty="0"/>
          </a:p>
        </p:txBody>
      </p:sp>
    </p:spTree>
    <p:extLst>
      <p:ext uri="{BB962C8B-B14F-4D97-AF65-F5344CB8AC3E}">
        <p14:creationId xmlns:p14="http://schemas.microsoft.com/office/powerpoint/2010/main" val="15212182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Programmes</a:t>
            </a:r>
            <a:r>
              <a:rPr lang="hr-HR" dirty="0" smtClean="0"/>
              <a:t>, </a:t>
            </a:r>
            <a:r>
              <a:rPr lang="hr-HR" dirty="0" err="1"/>
              <a:t>f</a:t>
            </a:r>
            <a:r>
              <a:rPr lang="hr-HR" dirty="0" err="1" smtClean="0"/>
              <a:t>unds</a:t>
            </a:r>
            <a:r>
              <a:rPr lang="hr-HR" dirty="0" smtClean="0"/>
              <a:t> </a:t>
            </a:r>
            <a:r>
              <a:rPr lang="hr-HR" dirty="0" err="1" smtClean="0"/>
              <a:t>and</a:t>
            </a:r>
            <a:r>
              <a:rPr lang="hr-HR" dirty="0" smtClean="0"/>
              <a:t> </a:t>
            </a:r>
            <a:r>
              <a:rPr lang="hr-HR" dirty="0" err="1" smtClean="0"/>
              <a:t>specialized</a:t>
            </a:r>
            <a:r>
              <a:rPr lang="hr-HR" dirty="0" smtClean="0"/>
              <a:t> </a:t>
            </a:r>
            <a:r>
              <a:rPr lang="hr-HR" dirty="0" err="1" smtClean="0"/>
              <a:t>agencies</a:t>
            </a:r>
            <a:endParaRPr lang="en-US" dirty="0"/>
          </a:p>
        </p:txBody>
      </p:sp>
      <p:sp>
        <p:nvSpPr>
          <p:cNvPr id="3" name="Content Placeholder 2"/>
          <p:cNvSpPr>
            <a:spLocks noGrp="1"/>
          </p:cNvSpPr>
          <p:nvPr>
            <p:ph idx="1"/>
          </p:nvPr>
        </p:nvSpPr>
        <p:spPr/>
        <p:txBody>
          <a:bodyPr/>
          <a:lstStyle/>
          <a:p>
            <a:r>
              <a:rPr lang="en-GB" dirty="0" smtClean="0"/>
              <a:t>.Some </a:t>
            </a:r>
            <a:r>
              <a:rPr lang="en-GB" dirty="0"/>
              <a:t>of the examples are the United Nations Children's Fund (UNICEF), responsible for assistance to children and mothers; </a:t>
            </a:r>
            <a:endParaRPr lang="hr-HR" dirty="0" smtClean="0"/>
          </a:p>
          <a:p>
            <a:r>
              <a:rPr lang="en-GB" dirty="0" smtClean="0"/>
              <a:t>the </a:t>
            </a:r>
            <a:r>
              <a:rPr lang="en-GB" dirty="0"/>
              <a:t>United Nations Educational, Scientific and Cultural Organization (UNESCO) that </a:t>
            </a:r>
            <a:r>
              <a:rPr lang="en-GB" b="1" dirty="0"/>
              <a:t>aims at improving education</a:t>
            </a:r>
            <a:r>
              <a:rPr lang="en-GB" dirty="0"/>
              <a:t> worldwide and protecting historical and cultural sites in different parts of the </a:t>
            </a:r>
            <a:r>
              <a:rPr lang="en-GB" dirty="0" smtClean="0"/>
              <a:t>world;</a:t>
            </a:r>
            <a:endParaRPr lang="hr-HR" dirty="0" smtClean="0"/>
          </a:p>
          <a:p>
            <a:r>
              <a:rPr lang="en-GB" dirty="0" smtClean="0"/>
              <a:t>the </a:t>
            </a:r>
            <a:r>
              <a:rPr lang="en-GB" dirty="0"/>
              <a:t>World Health Organization (WHO) which is </a:t>
            </a:r>
            <a:r>
              <a:rPr lang="en-GB" b="1" dirty="0"/>
              <a:t>a specialized agency for</a:t>
            </a:r>
            <a:r>
              <a:rPr lang="en-GB" dirty="0"/>
              <a:t> issues of public health emergencies; and </a:t>
            </a:r>
            <a:endParaRPr lang="hr-HR" dirty="0" smtClean="0"/>
          </a:p>
          <a:p>
            <a:r>
              <a:rPr lang="en-GB" dirty="0" smtClean="0"/>
              <a:t>the </a:t>
            </a:r>
            <a:r>
              <a:rPr lang="en-GB" dirty="0"/>
              <a:t>Food and Agriculture Organization (FAO), which coordinates international actions in </a:t>
            </a:r>
            <a:r>
              <a:rPr lang="en-GB" b="1" dirty="0"/>
              <a:t>fighting hunger</a:t>
            </a:r>
            <a:r>
              <a:rPr lang="en-GB" dirty="0"/>
              <a:t> and </a:t>
            </a:r>
            <a:r>
              <a:rPr lang="en-GB" b="1" dirty="0"/>
              <a:t>fostering cooperation</a:t>
            </a:r>
            <a:r>
              <a:rPr lang="en-GB" dirty="0"/>
              <a:t> between developing and developed countries.</a:t>
            </a:r>
            <a:endParaRPr lang="hr-HR" dirty="0"/>
          </a:p>
          <a:p>
            <a:endParaRPr lang="en-US" dirty="0"/>
          </a:p>
        </p:txBody>
      </p:sp>
    </p:spTree>
    <p:extLst>
      <p:ext uri="{BB962C8B-B14F-4D97-AF65-F5344CB8AC3E}">
        <p14:creationId xmlns:p14="http://schemas.microsoft.com/office/powerpoint/2010/main" val="30811696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a:t>Scan the first three paragraphs of the text and find nouns which collocate with the following verbs.</a:t>
            </a:r>
            <a:r>
              <a:rPr lang="hr-HR" sz="3200" dirty="0"/>
              <a:t/>
            </a:r>
            <a:br>
              <a:rPr lang="hr-HR" sz="3200" dirty="0"/>
            </a:br>
            <a:endParaRPr lang="en-US" sz="3200" dirty="0"/>
          </a:p>
        </p:txBody>
      </p:sp>
      <p:graphicFrame>
        <p:nvGraphicFramePr>
          <p:cNvPr id="4" name="Content Placeholder 3"/>
          <p:cNvGraphicFramePr>
            <a:graphicFrameLocks noGrp="1"/>
          </p:cNvGraphicFramePr>
          <p:nvPr>
            <p:ph idx="1"/>
          </p:nvPr>
        </p:nvGraphicFramePr>
        <p:xfrm>
          <a:off x="2738438" y="3010059"/>
          <a:ext cx="5676900" cy="2829560"/>
        </p:xfrm>
        <a:graphic>
          <a:graphicData uri="http://schemas.openxmlformats.org/drawingml/2006/table">
            <a:tbl>
              <a:tblPr>
                <a:tableStyleId>{5C22544A-7EE6-4342-B048-85BDC9FD1C3A}</a:tableStyleId>
              </a:tblPr>
              <a:tblGrid>
                <a:gridCol w="2847975"/>
                <a:gridCol w="2828925"/>
              </a:tblGrid>
              <a:tr h="0">
                <a:tc>
                  <a:txBody>
                    <a:bodyPr/>
                    <a:lstStyle/>
                    <a:p>
                      <a:pPr marL="457200" indent="-228600" algn="just">
                        <a:lnSpc>
                          <a:spcPct val="150000"/>
                        </a:lnSpc>
                        <a:spcAft>
                          <a:spcPts val="800"/>
                        </a:spcAft>
                      </a:pPr>
                      <a:r>
                        <a:rPr lang="en-GB" sz="1200">
                          <a:effectLst/>
                        </a:rPr>
                        <a:t>1.      to develop _______________</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457200" indent="-228600" algn="just">
                        <a:lnSpc>
                          <a:spcPct val="150000"/>
                        </a:lnSpc>
                        <a:spcAft>
                          <a:spcPts val="800"/>
                        </a:spcAft>
                      </a:pPr>
                      <a:r>
                        <a:rPr lang="en-GB" sz="1200">
                          <a:effectLst/>
                        </a:rPr>
                        <a:t>2.      to entrust with ____________</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r h="0">
                <a:tc>
                  <a:txBody>
                    <a:bodyPr/>
                    <a:lstStyle/>
                    <a:p>
                      <a:pPr marL="457200" indent="-228600" algn="just">
                        <a:lnSpc>
                          <a:spcPct val="150000"/>
                        </a:lnSpc>
                        <a:spcAft>
                          <a:spcPts val="800"/>
                        </a:spcAft>
                      </a:pPr>
                      <a:r>
                        <a:rPr lang="en-GB" sz="1200">
                          <a:effectLst/>
                        </a:rPr>
                        <a:t>3.      to adopt _________________</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457200" indent="-228600" algn="just">
                        <a:lnSpc>
                          <a:spcPct val="150000"/>
                        </a:lnSpc>
                        <a:spcAft>
                          <a:spcPts val="800"/>
                        </a:spcAft>
                      </a:pPr>
                      <a:r>
                        <a:rPr lang="en-GB" sz="1200">
                          <a:effectLst/>
                        </a:rPr>
                        <a:t>4.      to exercise _______________</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r h="0">
                <a:tc>
                  <a:txBody>
                    <a:bodyPr/>
                    <a:lstStyle/>
                    <a:p>
                      <a:pPr marL="457200" indent="-228600" algn="just">
                        <a:lnSpc>
                          <a:spcPct val="150000"/>
                        </a:lnSpc>
                        <a:spcAft>
                          <a:spcPts val="800"/>
                        </a:spcAft>
                      </a:pPr>
                      <a:r>
                        <a:rPr lang="en-GB" sz="1200">
                          <a:effectLst/>
                        </a:rPr>
                        <a:t>5.      to establish an ________________</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457200" indent="-228600" algn="just">
                        <a:lnSpc>
                          <a:spcPct val="150000"/>
                        </a:lnSpc>
                        <a:spcAft>
                          <a:spcPts val="800"/>
                        </a:spcAft>
                      </a:pPr>
                      <a:r>
                        <a:rPr lang="en-GB" sz="1200">
                          <a:effectLst/>
                        </a:rPr>
                        <a:t>6.      to ratify _________________</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r h="0">
                <a:tc>
                  <a:txBody>
                    <a:bodyPr/>
                    <a:lstStyle/>
                    <a:p>
                      <a:pPr marL="457200" indent="-228600" algn="just">
                        <a:lnSpc>
                          <a:spcPct val="150000"/>
                        </a:lnSpc>
                        <a:spcAft>
                          <a:spcPts val="800"/>
                        </a:spcAft>
                      </a:pPr>
                      <a:r>
                        <a:rPr lang="en-GB" sz="1200">
                          <a:effectLst/>
                        </a:rPr>
                        <a:t>7.      to maintain ___________________</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457200" indent="-228600" algn="just">
                        <a:lnSpc>
                          <a:spcPct val="150000"/>
                        </a:lnSpc>
                        <a:spcAft>
                          <a:spcPts val="800"/>
                        </a:spcAft>
                      </a:pPr>
                      <a:r>
                        <a:rPr lang="en-GB" sz="1200">
                          <a:effectLst/>
                        </a:rPr>
                        <a:t>8.      to serve __________________</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r h="0">
                <a:tc>
                  <a:txBody>
                    <a:bodyPr/>
                    <a:lstStyle/>
                    <a:p>
                      <a:pPr marL="457200" indent="-228600" algn="just">
                        <a:lnSpc>
                          <a:spcPct val="150000"/>
                        </a:lnSpc>
                        <a:spcAft>
                          <a:spcPts val="800"/>
                        </a:spcAft>
                      </a:pPr>
                      <a:r>
                        <a:rPr lang="en-GB" sz="1200">
                          <a:effectLst/>
                        </a:rPr>
                        <a:t>9.      to resolve ___________________</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marL="457200" indent="-228600" algn="just">
                        <a:lnSpc>
                          <a:spcPct val="150000"/>
                        </a:lnSpc>
                        <a:spcAft>
                          <a:spcPts val="800"/>
                        </a:spcAft>
                      </a:pPr>
                      <a:r>
                        <a:rPr lang="en-GB" sz="1200" dirty="0">
                          <a:effectLst/>
                        </a:rPr>
                        <a:t>10.    to settle __________________</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bl>
          </a:graphicData>
        </a:graphic>
      </p:graphicFrame>
    </p:spTree>
    <p:extLst>
      <p:ext uri="{BB962C8B-B14F-4D97-AF65-F5344CB8AC3E}">
        <p14:creationId xmlns:p14="http://schemas.microsoft.com/office/powerpoint/2010/main" val="7000386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Translate</a:t>
            </a:r>
            <a:r>
              <a:rPr lang="hr-HR" dirty="0" smtClean="0"/>
              <a:t> </a:t>
            </a:r>
            <a:r>
              <a:rPr lang="hr-HR" dirty="0" err="1" smtClean="0"/>
              <a:t>the</a:t>
            </a:r>
            <a:r>
              <a:rPr lang="hr-HR" dirty="0" smtClean="0"/>
              <a:t> </a:t>
            </a:r>
            <a:r>
              <a:rPr lang="hr-HR" dirty="0" err="1" smtClean="0"/>
              <a:t>following</a:t>
            </a:r>
            <a:r>
              <a:rPr lang="hr-HR" dirty="0" smtClean="0"/>
              <a:t>:</a:t>
            </a:r>
            <a:endParaRPr lang="en-US" dirty="0"/>
          </a:p>
        </p:txBody>
      </p:sp>
      <p:sp>
        <p:nvSpPr>
          <p:cNvPr id="3" name="Content Placeholder 2"/>
          <p:cNvSpPr>
            <a:spLocks noGrp="1"/>
          </p:cNvSpPr>
          <p:nvPr>
            <p:ph idx="1"/>
          </p:nvPr>
        </p:nvSpPr>
        <p:spPr/>
        <p:txBody>
          <a:bodyPr/>
          <a:lstStyle/>
          <a:p>
            <a:pPr lvl="0"/>
            <a:r>
              <a:rPr lang="en-GB" dirty="0"/>
              <a:t>to meet goals of public interest - __________________________________________</a:t>
            </a:r>
            <a:endParaRPr lang="hr-HR" dirty="0"/>
          </a:p>
          <a:p>
            <a:pPr lvl="0"/>
            <a:r>
              <a:rPr lang="en-GB" dirty="0"/>
              <a:t>international legal personality - ___________________________________________</a:t>
            </a:r>
            <a:endParaRPr lang="hr-HR" dirty="0"/>
          </a:p>
          <a:p>
            <a:pPr lvl="0"/>
            <a:r>
              <a:rPr lang="en-GB" dirty="0"/>
              <a:t>rules binding on member states - __________________________________________</a:t>
            </a:r>
            <a:endParaRPr lang="hr-HR" dirty="0"/>
          </a:p>
          <a:p>
            <a:pPr lvl="0"/>
            <a:r>
              <a:rPr lang="fr-FR" dirty="0"/>
              <a:t>permanent and non-permanent </a:t>
            </a:r>
            <a:r>
              <a:rPr lang="fr-FR" dirty="0" err="1"/>
              <a:t>members</a:t>
            </a:r>
            <a:r>
              <a:rPr lang="fr-FR" dirty="0"/>
              <a:t> - ___________________________________</a:t>
            </a:r>
            <a:endParaRPr lang="hr-HR" dirty="0"/>
          </a:p>
          <a:p>
            <a:pPr lvl="0"/>
            <a:r>
              <a:rPr lang="en-GB" dirty="0"/>
              <a:t>to attain independence - _________________________________________________</a:t>
            </a:r>
            <a:endParaRPr lang="hr-HR" dirty="0"/>
          </a:p>
          <a:p>
            <a:endParaRPr lang="en-US" dirty="0"/>
          </a:p>
        </p:txBody>
      </p:sp>
    </p:spTree>
    <p:extLst>
      <p:ext uri="{BB962C8B-B14F-4D97-AF65-F5344CB8AC3E}">
        <p14:creationId xmlns:p14="http://schemas.microsoft.com/office/powerpoint/2010/main" val="32187621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Answer</a:t>
            </a:r>
            <a:r>
              <a:rPr lang="hr-HR" dirty="0" smtClean="0"/>
              <a:t> </a:t>
            </a:r>
            <a:r>
              <a:rPr lang="hr-HR" dirty="0" err="1" smtClean="0"/>
              <a:t>the</a:t>
            </a:r>
            <a:r>
              <a:rPr lang="hr-HR" dirty="0" smtClean="0"/>
              <a:t> </a:t>
            </a:r>
            <a:r>
              <a:rPr lang="hr-HR" dirty="0" err="1" smtClean="0"/>
              <a:t>following</a:t>
            </a:r>
            <a:r>
              <a:rPr lang="hr-HR" dirty="0" smtClean="0"/>
              <a:t> </a:t>
            </a:r>
            <a:r>
              <a:rPr lang="hr-HR" dirty="0" err="1" smtClean="0"/>
              <a:t>questions</a:t>
            </a:r>
            <a:r>
              <a:rPr lang="hr-HR" dirty="0" smtClean="0"/>
              <a:t>:</a:t>
            </a:r>
            <a:endParaRPr lang="en-US" dirty="0"/>
          </a:p>
        </p:txBody>
      </p:sp>
      <p:sp>
        <p:nvSpPr>
          <p:cNvPr id="3" name="Content Placeholder 2"/>
          <p:cNvSpPr>
            <a:spLocks noGrp="1"/>
          </p:cNvSpPr>
          <p:nvPr>
            <p:ph idx="1"/>
          </p:nvPr>
        </p:nvSpPr>
        <p:spPr/>
        <p:txBody>
          <a:bodyPr>
            <a:normAutofit fontScale="70000" lnSpcReduction="20000"/>
          </a:bodyPr>
          <a:lstStyle/>
          <a:p>
            <a:pPr lvl="0"/>
            <a:r>
              <a:rPr lang="en-GB" dirty="0"/>
              <a:t>When was the UN established and how?</a:t>
            </a:r>
            <a:endParaRPr lang="hr-HR" dirty="0"/>
          </a:p>
          <a:p>
            <a:pPr lvl="0"/>
            <a:r>
              <a:rPr lang="en-GB" dirty="0"/>
              <a:t>What is one of the main purposes of the UN?</a:t>
            </a:r>
            <a:endParaRPr lang="hr-HR" dirty="0"/>
          </a:p>
          <a:p>
            <a:pPr lvl="0"/>
            <a:r>
              <a:rPr lang="en-GB" dirty="0"/>
              <a:t>Explain the structure of the Charter of the UN.</a:t>
            </a:r>
            <a:endParaRPr lang="hr-HR" dirty="0"/>
          </a:p>
          <a:p>
            <a:pPr lvl="0"/>
            <a:r>
              <a:rPr lang="en-GB" dirty="0"/>
              <a:t>What are the key issues that the General Assembly of the UN discusses?</a:t>
            </a:r>
            <a:endParaRPr lang="hr-HR" dirty="0"/>
          </a:p>
          <a:p>
            <a:pPr lvl="0"/>
            <a:r>
              <a:rPr lang="en-GB" dirty="0"/>
              <a:t>Which document of the General Assembly represents a significant contribution to international law?</a:t>
            </a:r>
            <a:endParaRPr lang="hr-HR" dirty="0"/>
          </a:p>
          <a:p>
            <a:pPr lvl="0"/>
            <a:r>
              <a:rPr lang="en-GB" dirty="0"/>
              <a:t>What is the structure and responsibility of the Security Council?</a:t>
            </a:r>
            <a:endParaRPr lang="hr-HR" dirty="0"/>
          </a:p>
          <a:p>
            <a:pPr lvl="0"/>
            <a:r>
              <a:rPr lang="en-GB" dirty="0"/>
              <a:t>What is the task of the Economic and Social Council?</a:t>
            </a:r>
            <a:endParaRPr lang="hr-HR" dirty="0"/>
          </a:p>
          <a:p>
            <a:pPr lvl="0"/>
            <a:r>
              <a:rPr lang="en-GB" dirty="0"/>
              <a:t>Which of the UN organs does not have a function nowadays?</a:t>
            </a:r>
            <a:endParaRPr lang="hr-HR" dirty="0"/>
          </a:p>
          <a:p>
            <a:pPr lvl="0"/>
            <a:r>
              <a:rPr lang="en-GB" dirty="0"/>
              <a:t>What is the principle for the election of judges of the International Court of Justice?</a:t>
            </a:r>
            <a:endParaRPr lang="hr-HR" dirty="0"/>
          </a:p>
          <a:p>
            <a:pPr lvl="0"/>
            <a:r>
              <a:rPr lang="en-GB" dirty="0"/>
              <a:t>What is the legal basis for the composition and functions of the Court?</a:t>
            </a:r>
            <a:endParaRPr lang="hr-HR" dirty="0"/>
          </a:p>
          <a:p>
            <a:pPr lvl="0"/>
            <a:r>
              <a:rPr lang="en-GB" dirty="0"/>
              <a:t>Which body of the UN has the largest number of employees and is present in different parts of the world?</a:t>
            </a:r>
            <a:endParaRPr lang="hr-HR" dirty="0"/>
          </a:p>
          <a:p>
            <a:pPr lvl="0"/>
            <a:r>
              <a:rPr lang="en-GB" dirty="0"/>
              <a:t>Name some of the specialized agencies of the UN and explain their missions.</a:t>
            </a:r>
            <a:endParaRPr lang="hr-HR" dirty="0"/>
          </a:p>
          <a:p>
            <a:r>
              <a:rPr lang="en-GB" dirty="0"/>
              <a:t> </a:t>
            </a:r>
            <a:endParaRPr lang="hr-HR" dirty="0"/>
          </a:p>
          <a:p>
            <a:endParaRPr lang="en-US" dirty="0"/>
          </a:p>
        </p:txBody>
      </p:sp>
    </p:spTree>
    <p:extLst>
      <p:ext uri="{BB962C8B-B14F-4D97-AF65-F5344CB8AC3E}">
        <p14:creationId xmlns:p14="http://schemas.microsoft.com/office/powerpoint/2010/main" val="40984168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International Court </a:t>
            </a:r>
            <a:r>
              <a:rPr lang="hr-HR" dirty="0" err="1" smtClean="0"/>
              <a:t>of</a:t>
            </a:r>
            <a:r>
              <a:rPr lang="hr-HR" dirty="0" smtClean="0"/>
              <a:t> </a:t>
            </a:r>
            <a:r>
              <a:rPr lang="hr-HR" dirty="0" err="1" smtClean="0"/>
              <a:t>Justice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8689" y="2052638"/>
            <a:ext cx="6516397" cy="4195762"/>
          </a:xfrm>
        </p:spPr>
      </p:pic>
    </p:spTree>
    <p:extLst>
      <p:ext uri="{BB962C8B-B14F-4D97-AF65-F5344CB8AC3E}">
        <p14:creationId xmlns:p14="http://schemas.microsoft.com/office/powerpoint/2010/main" val="2288625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International Court of Justice (ICJ)</a:t>
            </a:r>
          </a:p>
        </p:txBody>
      </p:sp>
      <p:sp>
        <p:nvSpPr>
          <p:cNvPr id="3" name="Content Placeholder 2"/>
          <p:cNvSpPr>
            <a:spLocks noGrp="1"/>
          </p:cNvSpPr>
          <p:nvPr>
            <p:ph idx="1"/>
          </p:nvPr>
        </p:nvSpPr>
        <p:spPr/>
        <p:txBody>
          <a:bodyPr>
            <a:normAutofit/>
          </a:bodyPr>
          <a:lstStyle/>
          <a:p>
            <a:r>
              <a:rPr lang="en-US" dirty="0" smtClean="0"/>
              <a:t>the </a:t>
            </a:r>
            <a:r>
              <a:rPr lang="en-US" dirty="0"/>
              <a:t>principal judicial organ of the </a:t>
            </a:r>
            <a:r>
              <a:rPr lang="en-US" dirty="0" smtClean="0"/>
              <a:t>UN. </a:t>
            </a:r>
            <a:endParaRPr lang="hr-HR" dirty="0" smtClean="0"/>
          </a:p>
          <a:p>
            <a:r>
              <a:rPr lang="en-US" dirty="0" smtClean="0"/>
              <a:t>established </a:t>
            </a:r>
            <a:r>
              <a:rPr lang="en-US" dirty="0"/>
              <a:t>in June 1945 by the Charter of the </a:t>
            </a:r>
            <a:r>
              <a:rPr lang="en-US" dirty="0" smtClean="0"/>
              <a:t>UN </a:t>
            </a:r>
            <a:r>
              <a:rPr lang="en-US" dirty="0"/>
              <a:t>and began work in April 1946.</a:t>
            </a:r>
          </a:p>
          <a:p>
            <a:r>
              <a:rPr lang="en-US" dirty="0"/>
              <a:t>The seat of the Court </a:t>
            </a:r>
            <a:r>
              <a:rPr lang="hr-HR" dirty="0" smtClean="0"/>
              <a:t>: </a:t>
            </a:r>
            <a:r>
              <a:rPr lang="en-US" dirty="0" smtClean="0"/>
              <a:t>the </a:t>
            </a:r>
            <a:r>
              <a:rPr lang="en-US" dirty="0"/>
              <a:t>Peace Palace in The Hague (Netherlands). Of the six principal organs of the United Nations, it is the only one not located in New </a:t>
            </a:r>
            <a:r>
              <a:rPr lang="en-US" dirty="0" smtClean="0"/>
              <a:t>York.</a:t>
            </a:r>
            <a:endParaRPr lang="en-US" dirty="0"/>
          </a:p>
          <a:p>
            <a:endParaRPr lang="en-US" dirty="0"/>
          </a:p>
        </p:txBody>
      </p:sp>
    </p:spTree>
    <p:extLst>
      <p:ext uri="{BB962C8B-B14F-4D97-AF65-F5344CB8AC3E}">
        <p14:creationId xmlns:p14="http://schemas.microsoft.com/office/powerpoint/2010/main" val="3585284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International Court </a:t>
            </a:r>
            <a:r>
              <a:rPr lang="hr-HR" dirty="0" err="1" smtClean="0"/>
              <a:t>of</a:t>
            </a:r>
            <a:r>
              <a:rPr lang="hr-HR" dirty="0" smtClean="0"/>
              <a:t> </a:t>
            </a:r>
            <a:r>
              <a:rPr lang="hr-HR" dirty="0" err="1" smtClean="0"/>
              <a:t>Justice</a:t>
            </a:r>
            <a:endParaRPr lang="en-US" dirty="0"/>
          </a:p>
        </p:txBody>
      </p:sp>
      <p:sp>
        <p:nvSpPr>
          <p:cNvPr id="3" name="Content Placeholder 2"/>
          <p:cNvSpPr>
            <a:spLocks noGrp="1"/>
          </p:cNvSpPr>
          <p:nvPr>
            <p:ph idx="1"/>
          </p:nvPr>
        </p:nvSpPr>
        <p:spPr/>
        <p:txBody>
          <a:bodyPr/>
          <a:lstStyle/>
          <a:p>
            <a:r>
              <a:rPr lang="en-US" dirty="0"/>
              <a:t>The Court’s role is to settle, in accordance with international law, </a:t>
            </a:r>
            <a:r>
              <a:rPr lang="en-US" b="1" dirty="0"/>
              <a:t>legal disputes </a:t>
            </a:r>
            <a:r>
              <a:rPr lang="en-US" dirty="0"/>
              <a:t>submitted to it by States and to give </a:t>
            </a:r>
            <a:r>
              <a:rPr lang="en-US" b="1" dirty="0"/>
              <a:t>advisory opinions </a:t>
            </a:r>
            <a:r>
              <a:rPr lang="en-US" dirty="0"/>
              <a:t>on legal questions referred to it by authorized UN</a:t>
            </a:r>
            <a:r>
              <a:rPr lang="hr-HR" dirty="0"/>
              <a:t> </a:t>
            </a:r>
            <a:r>
              <a:rPr lang="en-US" dirty="0"/>
              <a:t>organs and specialized agencies.</a:t>
            </a:r>
          </a:p>
          <a:p>
            <a:r>
              <a:rPr lang="en-US" dirty="0"/>
              <a:t> 15 judges, who are elected for terms of office of </a:t>
            </a:r>
            <a:r>
              <a:rPr lang="hr-HR" dirty="0"/>
              <a:t>9</a:t>
            </a:r>
            <a:r>
              <a:rPr lang="en-US" dirty="0"/>
              <a:t> years by the U</a:t>
            </a:r>
            <a:r>
              <a:rPr lang="hr-HR" dirty="0"/>
              <a:t>N</a:t>
            </a:r>
            <a:r>
              <a:rPr lang="en-US" dirty="0"/>
              <a:t> General Assembly and the Security Council.</a:t>
            </a:r>
            <a:endParaRPr lang="hr-HR" dirty="0"/>
          </a:p>
          <a:p>
            <a:r>
              <a:rPr lang="en-US" dirty="0"/>
              <a:t> It is assisted by a Registry, its administrative organ. Its official languages are English and French.</a:t>
            </a:r>
          </a:p>
          <a:p>
            <a:endParaRPr lang="en-US" dirty="0"/>
          </a:p>
        </p:txBody>
      </p:sp>
    </p:spTree>
    <p:extLst>
      <p:ext uri="{BB962C8B-B14F-4D97-AF65-F5344CB8AC3E}">
        <p14:creationId xmlns:p14="http://schemas.microsoft.com/office/powerpoint/2010/main" val="2236432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History</a:t>
            </a:r>
            <a:endParaRPr lang="en-US" dirty="0"/>
          </a:p>
        </p:txBody>
      </p:sp>
      <p:sp>
        <p:nvSpPr>
          <p:cNvPr id="3" name="Content Placeholder 2"/>
          <p:cNvSpPr>
            <a:spLocks noGrp="1"/>
          </p:cNvSpPr>
          <p:nvPr>
            <p:ph idx="1"/>
          </p:nvPr>
        </p:nvSpPr>
        <p:spPr/>
        <p:txBody>
          <a:bodyPr>
            <a:normAutofit/>
          </a:bodyPr>
          <a:lstStyle/>
          <a:p>
            <a:r>
              <a:rPr lang="en-US" dirty="0"/>
              <a:t>The creation of the Court </a:t>
            </a:r>
            <a:r>
              <a:rPr lang="hr-HR" dirty="0"/>
              <a:t>-</a:t>
            </a:r>
            <a:r>
              <a:rPr lang="en-US" dirty="0" smtClean="0"/>
              <a:t> </a:t>
            </a:r>
            <a:r>
              <a:rPr lang="en-US" dirty="0"/>
              <a:t>the culmination of a long process of developing methods for the pacific settlement of international disputes, the origins of which can be traced back to classical times. </a:t>
            </a:r>
          </a:p>
        </p:txBody>
      </p:sp>
    </p:spTree>
    <p:extLst>
      <p:ext uri="{BB962C8B-B14F-4D97-AF65-F5344CB8AC3E}">
        <p14:creationId xmlns:p14="http://schemas.microsoft.com/office/powerpoint/2010/main" val="2514916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200" dirty="0" smtClean="0"/>
              <a:t>Pacific </a:t>
            </a:r>
            <a:r>
              <a:rPr lang="hr-HR" sz="3200" dirty="0" err="1" smtClean="0"/>
              <a:t>settlement</a:t>
            </a:r>
            <a:r>
              <a:rPr lang="hr-HR" sz="3200" dirty="0" smtClean="0"/>
              <a:t> </a:t>
            </a:r>
            <a:r>
              <a:rPr lang="hr-HR" sz="3200" dirty="0" err="1" smtClean="0"/>
              <a:t>of</a:t>
            </a:r>
            <a:r>
              <a:rPr lang="hr-HR" sz="3200" dirty="0" smtClean="0"/>
              <a:t> </a:t>
            </a:r>
            <a:r>
              <a:rPr lang="hr-HR" sz="3200" dirty="0" err="1" smtClean="0"/>
              <a:t>disputes</a:t>
            </a:r>
            <a:r>
              <a:rPr lang="hr-HR" sz="3200" dirty="0" smtClean="0"/>
              <a:t> </a:t>
            </a:r>
            <a:r>
              <a:rPr lang="hr-HR" sz="3200" dirty="0" err="1" smtClean="0"/>
              <a:t>between</a:t>
            </a:r>
            <a:r>
              <a:rPr lang="hr-HR" sz="3200" dirty="0" smtClean="0"/>
              <a:t> </a:t>
            </a:r>
            <a:r>
              <a:rPr lang="hr-HR" sz="3200" dirty="0" err="1" smtClean="0"/>
              <a:t>States</a:t>
            </a:r>
            <a:r>
              <a:rPr lang="hr-HR" sz="3200" dirty="0" smtClean="0"/>
              <a:t>: </a:t>
            </a:r>
            <a:r>
              <a:rPr lang="en-US" sz="3200" dirty="0" smtClean="0"/>
              <a:t>Article </a:t>
            </a:r>
            <a:r>
              <a:rPr lang="en-US" sz="3200" dirty="0"/>
              <a:t>33 of the </a:t>
            </a:r>
            <a:r>
              <a:rPr lang="en-US" sz="3200" dirty="0" smtClean="0"/>
              <a:t>UN </a:t>
            </a:r>
            <a:r>
              <a:rPr lang="en-US" sz="3200" dirty="0"/>
              <a:t>Charter</a:t>
            </a:r>
          </a:p>
        </p:txBody>
      </p:sp>
      <p:sp>
        <p:nvSpPr>
          <p:cNvPr id="3" name="Content Placeholder 2"/>
          <p:cNvSpPr>
            <a:spLocks noGrp="1"/>
          </p:cNvSpPr>
          <p:nvPr>
            <p:ph idx="1"/>
          </p:nvPr>
        </p:nvSpPr>
        <p:spPr/>
        <p:txBody>
          <a:bodyPr>
            <a:normAutofit/>
          </a:bodyPr>
          <a:lstStyle/>
          <a:p>
            <a:r>
              <a:rPr lang="en-US" dirty="0" smtClean="0"/>
              <a:t> </a:t>
            </a:r>
            <a:r>
              <a:rPr lang="hr-HR" dirty="0" smtClean="0"/>
              <a:t>M</a:t>
            </a:r>
            <a:r>
              <a:rPr lang="en-US" dirty="0" err="1" smtClean="0"/>
              <a:t>ethods</a:t>
            </a:r>
            <a:r>
              <a:rPr lang="en-US" dirty="0" smtClean="0"/>
              <a:t> </a:t>
            </a:r>
            <a:r>
              <a:rPr lang="en-US" dirty="0"/>
              <a:t>for the pacific settlement of disputes between </a:t>
            </a:r>
            <a:r>
              <a:rPr lang="en-US" dirty="0" smtClean="0"/>
              <a:t>States</a:t>
            </a:r>
            <a:r>
              <a:rPr lang="hr-HR" dirty="0" smtClean="0"/>
              <a:t>:</a:t>
            </a:r>
          </a:p>
          <a:p>
            <a:r>
              <a:rPr lang="en-US" dirty="0" smtClean="0"/>
              <a:t>negotiation</a:t>
            </a:r>
            <a:r>
              <a:rPr lang="en-US" dirty="0"/>
              <a:t>, </a:t>
            </a:r>
            <a:endParaRPr lang="hr-HR" dirty="0" smtClean="0"/>
          </a:p>
          <a:p>
            <a:r>
              <a:rPr lang="en-US" dirty="0" smtClean="0"/>
              <a:t>enquiry</a:t>
            </a:r>
            <a:r>
              <a:rPr lang="en-US" dirty="0"/>
              <a:t>, </a:t>
            </a:r>
            <a:endParaRPr lang="hr-HR" dirty="0" smtClean="0"/>
          </a:p>
          <a:p>
            <a:r>
              <a:rPr lang="en-US" dirty="0" smtClean="0"/>
              <a:t>mediation</a:t>
            </a:r>
            <a:r>
              <a:rPr lang="en-US" dirty="0"/>
              <a:t>, </a:t>
            </a:r>
            <a:endParaRPr lang="hr-HR" dirty="0" smtClean="0"/>
          </a:p>
          <a:p>
            <a:r>
              <a:rPr lang="en-US" dirty="0" smtClean="0"/>
              <a:t>conciliation</a:t>
            </a:r>
            <a:r>
              <a:rPr lang="en-US" dirty="0"/>
              <a:t>, </a:t>
            </a:r>
            <a:endParaRPr lang="hr-HR" dirty="0" smtClean="0"/>
          </a:p>
          <a:p>
            <a:r>
              <a:rPr lang="en-US" dirty="0" smtClean="0"/>
              <a:t>arbitration,</a:t>
            </a:r>
            <a:endParaRPr lang="hr-HR" dirty="0" smtClean="0"/>
          </a:p>
          <a:p>
            <a:r>
              <a:rPr lang="en-US" dirty="0" smtClean="0"/>
              <a:t> </a:t>
            </a:r>
            <a:r>
              <a:rPr lang="en-US" dirty="0"/>
              <a:t>judicial settlement, </a:t>
            </a:r>
            <a:r>
              <a:rPr lang="en-US" dirty="0" smtClean="0"/>
              <a:t>and</a:t>
            </a:r>
            <a:endParaRPr lang="hr-HR" dirty="0" smtClean="0"/>
          </a:p>
          <a:p>
            <a:r>
              <a:rPr lang="en-US" dirty="0" smtClean="0"/>
              <a:t> </a:t>
            </a:r>
            <a:r>
              <a:rPr lang="en-US" dirty="0"/>
              <a:t>resort to regional agencies or </a:t>
            </a:r>
            <a:r>
              <a:rPr lang="en-US" dirty="0" smtClean="0"/>
              <a:t>arrangements</a:t>
            </a:r>
            <a:r>
              <a:rPr lang="hr-HR" dirty="0"/>
              <a:t>;</a:t>
            </a:r>
            <a:r>
              <a:rPr lang="en-US" dirty="0" smtClean="0"/>
              <a:t> </a:t>
            </a:r>
            <a:r>
              <a:rPr lang="en-US" dirty="0"/>
              <a:t>good </a:t>
            </a:r>
            <a:r>
              <a:rPr lang="en-US" dirty="0" smtClean="0"/>
              <a:t>offices</a:t>
            </a:r>
            <a:endParaRPr lang="en-US" dirty="0"/>
          </a:p>
          <a:p>
            <a:endParaRPr lang="en-US" dirty="0"/>
          </a:p>
        </p:txBody>
      </p:sp>
    </p:spTree>
    <p:extLst>
      <p:ext uri="{BB962C8B-B14F-4D97-AF65-F5344CB8AC3E}">
        <p14:creationId xmlns:p14="http://schemas.microsoft.com/office/powerpoint/2010/main" val="432982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400" dirty="0"/>
              <a:t>Pacific </a:t>
            </a:r>
            <a:r>
              <a:rPr lang="hr-HR" sz="4400" dirty="0" err="1"/>
              <a:t>settlement</a:t>
            </a:r>
            <a:r>
              <a:rPr lang="hr-HR" sz="4400" dirty="0"/>
              <a:t> </a:t>
            </a:r>
            <a:r>
              <a:rPr lang="hr-HR" sz="4400" dirty="0" err="1"/>
              <a:t>of</a:t>
            </a:r>
            <a:r>
              <a:rPr lang="hr-HR" sz="4400" dirty="0"/>
              <a:t> </a:t>
            </a:r>
            <a:r>
              <a:rPr lang="hr-HR" sz="4400" dirty="0" err="1"/>
              <a:t>disputes</a:t>
            </a:r>
            <a:r>
              <a:rPr lang="hr-HR" sz="4400" dirty="0"/>
              <a:t> </a:t>
            </a:r>
            <a:r>
              <a:rPr lang="hr-HR" sz="4400" dirty="0" err="1"/>
              <a:t>between</a:t>
            </a:r>
            <a:r>
              <a:rPr lang="hr-HR" sz="4400" dirty="0"/>
              <a:t> </a:t>
            </a:r>
            <a:r>
              <a:rPr lang="hr-HR" sz="4400" dirty="0" err="1" smtClean="0"/>
              <a:t>States</a:t>
            </a:r>
            <a:endParaRPr lang="en-US" dirty="0"/>
          </a:p>
        </p:txBody>
      </p:sp>
      <p:sp>
        <p:nvSpPr>
          <p:cNvPr id="3" name="Content Placeholder 2"/>
          <p:cNvSpPr>
            <a:spLocks noGrp="1"/>
          </p:cNvSpPr>
          <p:nvPr>
            <p:ph idx="1"/>
          </p:nvPr>
        </p:nvSpPr>
        <p:spPr/>
        <p:txBody>
          <a:bodyPr/>
          <a:lstStyle/>
          <a:p>
            <a:r>
              <a:rPr lang="en-US" dirty="0" smtClean="0"/>
              <a:t>Some </a:t>
            </a:r>
            <a:r>
              <a:rPr lang="en-US" dirty="0"/>
              <a:t>of these methods involve the services of third parties</a:t>
            </a:r>
            <a:r>
              <a:rPr lang="en-US" dirty="0" smtClean="0"/>
              <a:t>.</a:t>
            </a:r>
            <a:endParaRPr lang="hr-HR" dirty="0" smtClean="0"/>
          </a:p>
          <a:p>
            <a:r>
              <a:rPr lang="en-US" dirty="0" smtClean="0"/>
              <a:t> </a:t>
            </a:r>
            <a:r>
              <a:rPr lang="en-US" dirty="0"/>
              <a:t>For example, mediation places the parties to a dispute in a position in which they can themselves resolve their dispute thanks to the intervention of a third party. </a:t>
            </a:r>
            <a:endParaRPr lang="hr-HR" dirty="0" smtClean="0"/>
          </a:p>
          <a:p>
            <a:r>
              <a:rPr lang="en-US" dirty="0" smtClean="0"/>
              <a:t>Arbitration </a:t>
            </a:r>
            <a:r>
              <a:rPr lang="en-US" dirty="0"/>
              <a:t>goes further, in the sense that the dispute is submitted to the decision or award of an impartial third party, so that a binding settlement can be achieved. </a:t>
            </a:r>
            <a:endParaRPr lang="hr-HR" dirty="0" smtClean="0"/>
          </a:p>
          <a:p>
            <a:r>
              <a:rPr lang="en-US" dirty="0" smtClean="0"/>
              <a:t>The </a:t>
            </a:r>
            <a:r>
              <a:rPr lang="en-US" dirty="0"/>
              <a:t>same is true of judicial settlement (the method applied by the International Court of Justice), except that a court is subject to stricter rules than an arbitral tribunal, particularly in procedural matters. </a:t>
            </a:r>
          </a:p>
          <a:p>
            <a:endParaRPr lang="en-US" dirty="0"/>
          </a:p>
        </p:txBody>
      </p:sp>
    </p:spTree>
    <p:extLst>
      <p:ext uri="{BB962C8B-B14F-4D97-AF65-F5344CB8AC3E}">
        <p14:creationId xmlns:p14="http://schemas.microsoft.com/office/powerpoint/2010/main" val="96555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hr-HR" smtClean="0"/>
              <a:t>The League of Nations</a:t>
            </a:r>
          </a:p>
        </p:txBody>
      </p:sp>
      <p:sp>
        <p:nvSpPr>
          <p:cNvPr id="10243" name="Rectangle 3"/>
          <p:cNvSpPr>
            <a:spLocks noGrp="1" noChangeArrowheads="1"/>
          </p:cNvSpPr>
          <p:nvPr>
            <p:ph type="body" idx="1"/>
          </p:nvPr>
        </p:nvSpPr>
        <p:spPr/>
        <p:txBody>
          <a:bodyPr/>
          <a:lstStyle/>
          <a:p>
            <a:pPr eaLnBrk="1" hangingPunct="1">
              <a:defRPr/>
            </a:pPr>
            <a:r>
              <a:rPr lang="hr-HR" sz="2400"/>
              <a:t>Established in 1919 under the Treaty of Versailles</a:t>
            </a:r>
          </a:p>
          <a:p>
            <a:pPr eaLnBrk="1" hangingPunct="1">
              <a:defRPr/>
            </a:pPr>
            <a:r>
              <a:rPr lang="hr-HR" sz="2400"/>
              <a:t>“to promote international cooperation and to achieve peace and security”</a:t>
            </a:r>
          </a:p>
          <a:p>
            <a:pPr eaLnBrk="1" hangingPunct="1">
              <a:defRPr/>
            </a:pPr>
            <a:r>
              <a:rPr lang="hr-HR" sz="2400"/>
              <a:t>1919 The International Labour Organisation created as an affiliated agency of the League</a:t>
            </a:r>
          </a:p>
          <a:p>
            <a:pPr eaLnBrk="1" hangingPunct="1">
              <a:defRPr/>
            </a:pPr>
            <a:r>
              <a:rPr lang="hr-HR" sz="2400"/>
              <a:t>The League of Nations ceased its activities after failing to prevent the Second World War</a:t>
            </a:r>
          </a:p>
          <a:p>
            <a:pPr eaLnBrk="1" hangingPunct="1">
              <a:defRPr/>
            </a:pPr>
            <a:r>
              <a:rPr lang="hr-HR" sz="2400"/>
              <a:t>Dissolved in 1946; transferral of functions and property to the UN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dirty="0"/>
              <a:t>Pacific </a:t>
            </a:r>
            <a:r>
              <a:rPr lang="hr-HR" sz="4000" dirty="0" err="1"/>
              <a:t>settlement</a:t>
            </a:r>
            <a:r>
              <a:rPr lang="hr-HR" sz="4000" dirty="0"/>
              <a:t> </a:t>
            </a:r>
            <a:r>
              <a:rPr lang="hr-HR" sz="4000" dirty="0" err="1"/>
              <a:t>of</a:t>
            </a:r>
            <a:r>
              <a:rPr lang="hr-HR" sz="4000" dirty="0"/>
              <a:t> </a:t>
            </a:r>
            <a:r>
              <a:rPr lang="hr-HR" sz="4000" dirty="0" err="1"/>
              <a:t>disputes</a:t>
            </a:r>
            <a:r>
              <a:rPr lang="hr-HR" sz="4000" dirty="0"/>
              <a:t> </a:t>
            </a:r>
            <a:r>
              <a:rPr lang="hr-HR" sz="4000" dirty="0" err="1"/>
              <a:t>between</a:t>
            </a:r>
            <a:r>
              <a:rPr lang="hr-HR" sz="4000" dirty="0"/>
              <a:t> </a:t>
            </a:r>
            <a:r>
              <a:rPr lang="hr-HR" sz="4000" dirty="0" err="1"/>
              <a:t>States</a:t>
            </a:r>
            <a:endParaRPr lang="en-US" dirty="0"/>
          </a:p>
        </p:txBody>
      </p:sp>
      <p:sp>
        <p:nvSpPr>
          <p:cNvPr id="3" name="Content Placeholder 2"/>
          <p:cNvSpPr>
            <a:spLocks noGrp="1"/>
          </p:cNvSpPr>
          <p:nvPr>
            <p:ph idx="1"/>
          </p:nvPr>
        </p:nvSpPr>
        <p:spPr/>
        <p:txBody>
          <a:bodyPr/>
          <a:lstStyle/>
          <a:p>
            <a:r>
              <a:rPr lang="en-US" dirty="0"/>
              <a:t>Historically, mediation and arbitration preceded judicial settlement. The former was known in ancient India and the Islamic world, whilst numerous examples of the latter can be found in ancient Greece, in China, among the Arabian tribes, in maritime customary law in medieval Europe, and in Papal practice. </a:t>
            </a:r>
          </a:p>
          <a:p>
            <a:endParaRPr lang="en-US" dirty="0"/>
          </a:p>
        </p:txBody>
      </p:sp>
    </p:spTree>
    <p:extLst>
      <p:ext uri="{BB962C8B-B14F-4D97-AF65-F5344CB8AC3E}">
        <p14:creationId xmlns:p14="http://schemas.microsoft.com/office/powerpoint/2010/main" val="40191672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The Hague Peace Conferences and the Permanent Court of Arbitration (PCA) </a:t>
            </a:r>
            <a:endParaRPr lang="en-US" sz="3600" dirty="0"/>
          </a:p>
        </p:txBody>
      </p:sp>
      <p:sp>
        <p:nvSpPr>
          <p:cNvPr id="3" name="Content Placeholder 2"/>
          <p:cNvSpPr>
            <a:spLocks noGrp="1"/>
          </p:cNvSpPr>
          <p:nvPr>
            <p:ph idx="1"/>
          </p:nvPr>
        </p:nvSpPr>
        <p:spPr/>
        <p:txBody>
          <a:bodyPr/>
          <a:lstStyle/>
          <a:p>
            <a:r>
              <a:rPr lang="en-US" dirty="0"/>
              <a:t>The Hague Peace Conference of 1899, convened on the initiative of the Russian Czar Nicholas II, marked the beginning of </a:t>
            </a:r>
            <a:r>
              <a:rPr lang="en-US" dirty="0" smtClean="0"/>
              <a:t>a</a:t>
            </a:r>
            <a:r>
              <a:rPr lang="hr-HR" dirty="0"/>
              <a:t> </a:t>
            </a:r>
            <a:r>
              <a:rPr lang="hr-HR" dirty="0" err="1" smtClean="0"/>
              <a:t>new</a:t>
            </a:r>
            <a:r>
              <a:rPr lang="en-US" dirty="0" smtClean="0"/>
              <a:t> </a:t>
            </a:r>
            <a:r>
              <a:rPr lang="en-US" dirty="0"/>
              <a:t>phase in the modern history of international arbitration. </a:t>
            </a:r>
            <a:endParaRPr lang="hr-HR" dirty="0" smtClean="0"/>
          </a:p>
          <a:p>
            <a:r>
              <a:rPr lang="en-US" dirty="0" smtClean="0"/>
              <a:t>The </a:t>
            </a:r>
            <a:r>
              <a:rPr lang="en-US" dirty="0"/>
              <a:t>chief object of the Conference, in which — a remarkable innovation for the time — the smaller States of Europe, some Asian States and Mexico also participated, was to discuss </a:t>
            </a:r>
            <a:r>
              <a:rPr lang="en-US" b="1" dirty="0"/>
              <a:t>peace</a:t>
            </a:r>
            <a:r>
              <a:rPr lang="en-US" dirty="0"/>
              <a:t> and </a:t>
            </a:r>
            <a:r>
              <a:rPr lang="en-US" b="1" dirty="0"/>
              <a:t>disarmament</a:t>
            </a:r>
            <a:r>
              <a:rPr lang="en-US" dirty="0" smtClean="0"/>
              <a:t>.</a:t>
            </a:r>
            <a:endParaRPr lang="hr-HR" dirty="0" smtClean="0"/>
          </a:p>
          <a:p>
            <a:r>
              <a:rPr lang="en-US" dirty="0" smtClean="0"/>
              <a:t> </a:t>
            </a:r>
            <a:r>
              <a:rPr lang="en-US" dirty="0"/>
              <a:t>It culminated in the adoption of a </a:t>
            </a:r>
            <a:r>
              <a:rPr lang="en-US" b="1" dirty="0"/>
              <a:t>Convention on the Pacific Settlement of International Disputes</a:t>
            </a:r>
            <a:r>
              <a:rPr lang="en-US" dirty="0"/>
              <a:t>, which dealt not only with arbitration but also with other methods of pacific settlement, such as </a:t>
            </a:r>
            <a:r>
              <a:rPr lang="en-US" b="1" dirty="0"/>
              <a:t>good offices </a:t>
            </a:r>
            <a:r>
              <a:rPr lang="en-US" dirty="0"/>
              <a:t>and </a:t>
            </a:r>
            <a:r>
              <a:rPr lang="en-US" b="1" dirty="0"/>
              <a:t>mediation</a:t>
            </a:r>
            <a:r>
              <a:rPr lang="en-US" dirty="0"/>
              <a:t>. </a:t>
            </a:r>
          </a:p>
        </p:txBody>
      </p:sp>
    </p:spTree>
    <p:extLst>
      <p:ext uri="{BB962C8B-B14F-4D97-AF65-F5344CB8AC3E}">
        <p14:creationId xmlns:p14="http://schemas.microsoft.com/office/powerpoint/2010/main" val="2007966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Permanent</a:t>
            </a:r>
            <a:r>
              <a:rPr lang="hr-HR" dirty="0" smtClean="0"/>
              <a:t> Court </a:t>
            </a:r>
            <a:r>
              <a:rPr lang="hr-HR" dirty="0" err="1" smtClean="0"/>
              <a:t>of</a:t>
            </a:r>
            <a:r>
              <a:rPr lang="hr-HR" dirty="0" smtClean="0"/>
              <a:t> </a:t>
            </a:r>
            <a:r>
              <a:rPr lang="hr-HR" dirty="0" err="1" smtClean="0"/>
              <a:t>Arbitration</a:t>
            </a:r>
            <a:endParaRPr lang="en-US" dirty="0"/>
          </a:p>
        </p:txBody>
      </p:sp>
      <p:sp>
        <p:nvSpPr>
          <p:cNvPr id="3" name="Content Placeholder 2"/>
          <p:cNvSpPr>
            <a:spLocks noGrp="1"/>
          </p:cNvSpPr>
          <p:nvPr>
            <p:ph idx="1"/>
          </p:nvPr>
        </p:nvSpPr>
        <p:spPr/>
        <p:txBody>
          <a:bodyPr/>
          <a:lstStyle/>
          <a:p>
            <a:r>
              <a:rPr lang="en-US" dirty="0"/>
              <a:t>With respect to arbitration, the 1899 Convention provided for the creation of permanent machinery which would enable </a:t>
            </a:r>
            <a:r>
              <a:rPr lang="en-US" b="1" dirty="0"/>
              <a:t>arbitral tribunals </a:t>
            </a:r>
            <a:r>
              <a:rPr lang="en-US" dirty="0"/>
              <a:t>to be set up as desired and would facilitate their work</a:t>
            </a:r>
            <a:r>
              <a:rPr lang="en-US" dirty="0" smtClean="0"/>
              <a:t>.</a:t>
            </a:r>
            <a:endParaRPr lang="hr-HR" dirty="0" smtClean="0"/>
          </a:p>
          <a:p>
            <a:r>
              <a:rPr lang="en-US" dirty="0" smtClean="0"/>
              <a:t> </a:t>
            </a:r>
            <a:r>
              <a:rPr lang="en-US" dirty="0"/>
              <a:t>This institution, known as the </a:t>
            </a:r>
            <a:r>
              <a:rPr lang="en-US" b="1" dirty="0"/>
              <a:t>Permanent Court of Arbitration</a:t>
            </a:r>
            <a:r>
              <a:rPr lang="en-US" dirty="0"/>
              <a:t>, consisted in essence of a panel of jurists designated by each country acceding to the Convention — each country being entitled to designate up to four — from among whom the members of each arbitral tribunal might be chosen</a:t>
            </a:r>
          </a:p>
        </p:txBody>
      </p:sp>
    </p:spTree>
    <p:extLst>
      <p:ext uri="{BB962C8B-B14F-4D97-AF65-F5344CB8AC3E}">
        <p14:creationId xmlns:p14="http://schemas.microsoft.com/office/powerpoint/2010/main" val="38791078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Court of Arbitration</a:t>
            </a:r>
          </a:p>
        </p:txBody>
      </p:sp>
      <p:sp>
        <p:nvSpPr>
          <p:cNvPr id="3" name="Content Placeholder 2"/>
          <p:cNvSpPr>
            <a:spLocks noGrp="1"/>
          </p:cNvSpPr>
          <p:nvPr>
            <p:ph idx="1"/>
          </p:nvPr>
        </p:nvSpPr>
        <p:spPr/>
        <p:txBody>
          <a:bodyPr>
            <a:normAutofit lnSpcReduction="10000"/>
          </a:bodyPr>
          <a:lstStyle/>
          <a:p>
            <a:r>
              <a:rPr lang="en-US" dirty="0"/>
              <a:t>The Convention also created a permanent Bureau, located in The Hague, with functions corresponding to those of a court registry or secretariat, and laid down a set of rules of procedure to govern the conduct of arbitrations. </a:t>
            </a:r>
            <a:endParaRPr lang="hr-HR" dirty="0" smtClean="0"/>
          </a:p>
          <a:p>
            <a:r>
              <a:rPr lang="en-US" dirty="0" smtClean="0"/>
              <a:t>Clearly</a:t>
            </a:r>
            <a:r>
              <a:rPr lang="en-US" dirty="0"/>
              <a:t>, the name “Permanent Court of Arbitration” is not a wholly accurate description of the machinery set up by the Convention, which consisted only of a method or device for facilitating the creation of arbitral tribunals as and when necessary. </a:t>
            </a:r>
            <a:endParaRPr lang="hr-HR" dirty="0" smtClean="0"/>
          </a:p>
          <a:p>
            <a:r>
              <a:rPr lang="en-US" dirty="0" smtClean="0"/>
              <a:t>Nevertheless</a:t>
            </a:r>
            <a:r>
              <a:rPr lang="en-US" dirty="0"/>
              <a:t>, the system thus established was permanent, and the Convention “institutionalized” the law and practice of arbitration, placing it on a more definite and more generally accepted footing. The Permanent Court of Arbitration was established in 1900 and began operating in 1902. </a:t>
            </a:r>
          </a:p>
        </p:txBody>
      </p:sp>
    </p:spTree>
    <p:extLst>
      <p:ext uri="{BB962C8B-B14F-4D97-AF65-F5344CB8AC3E}">
        <p14:creationId xmlns:p14="http://schemas.microsoft.com/office/powerpoint/2010/main" val="2265847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Shortcomings</a:t>
            </a:r>
            <a:endParaRPr lang="en-US" dirty="0"/>
          </a:p>
        </p:txBody>
      </p:sp>
      <p:sp>
        <p:nvSpPr>
          <p:cNvPr id="3" name="Content Placeholder 2"/>
          <p:cNvSpPr>
            <a:spLocks noGrp="1"/>
          </p:cNvSpPr>
          <p:nvPr>
            <p:ph idx="1"/>
          </p:nvPr>
        </p:nvSpPr>
        <p:spPr/>
        <p:txBody>
          <a:bodyPr/>
          <a:lstStyle/>
          <a:p>
            <a:r>
              <a:rPr lang="en-US" dirty="0"/>
              <a:t>Tribunals of differing composition could hardly be expected to develop a consistent approach to international law to the same extent as a permanently constituted tribunal. </a:t>
            </a:r>
            <a:endParaRPr lang="hr-HR" dirty="0" smtClean="0"/>
          </a:p>
          <a:p>
            <a:r>
              <a:rPr lang="en-US" dirty="0" smtClean="0"/>
              <a:t>Besides</a:t>
            </a:r>
            <a:r>
              <a:rPr lang="en-US" dirty="0"/>
              <a:t>, there was the entirely voluntary character of the machinery. </a:t>
            </a:r>
            <a:endParaRPr lang="hr-HR" dirty="0" smtClean="0"/>
          </a:p>
          <a:p>
            <a:r>
              <a:rPr lang="en-US" dirty="0" smtClean="0"/>
              <a:t>The </a:t>
            </a:r>
            <a:r>
              <a:rPr lang="en-US" dirty="0"/>
              <a:t>fact that States were parties to the 1899 and 1907 Conventions did not oblige them to submit their disputes to arbitration. </a:t>
            </a:r>
            <a:endParaRPr lang="hr-HR" dirty="0" smtClean="0"/>
          </a:p>
          <a:p>
            <a:r>
              <a:rPr lang="hr-HR" dirty="0"/>
              <a:t>E</a:t>
            </a:r>
            <a:r>
              <a:rPr lang="en-US" dirty="0" err="1" smtClean="0"/>
              <a:t>ven</a:t>
            </a:r>
            <a:r>
              <a:rPr lang="en-US" dirty="0" smtClean="0"/>
              <a:t> </a:t>
            </a:r>
            <a:r>
              <a:rPr lang="en-US" dirty="0"/>
              <a:t>if they </a:t>
            </a:r>
            <a:r>
              <a:rPr lang="en-US" dirty="0" smtClean="0"/>
              <a:t>w</a:t>
            </a:r>
            <a:r>
              <a:rPr lang="hr-HR" dirty="0" err="1" smtClean="0"/>
              <a:t>anted</a:t>
            </a:r>
            <a:r>
              <a:rPr lang="en-US" dirty="0" smtClean="0"/>
              <a:t> </a:t>
            </a:r>
            <a:r>
              <a:rPr lang="en-US" dirty="0"/>
              <a:t>to do so, they were not duty-bound to have recourse to the Permanent Court of Arbitration, nor to follow the rules of procedure laid down in the Conventions.</a:t>
            </a:r>
          </a:p>
        </p:txBody>
      </p:sp>
    </p:spTree>
    <p:extLst>
      <p:ext uri="{BB962C8B-B14F-4D97-AF65-F5344CB8AC3E}">
        <p14:creationId xmlns:p14="http://schemas.microsoft.com/office/powerpoint/2010/main" val="31989284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Permanent Court of International Justice (PCIJ)</a:t>
            </a:r>
            <a:endParaRPr lang="en-US" dirty="0"/>
          </a:p>
        </p:txBody>
      </p:sp>
      <p:sp>
        <p:nvSpPr>
          <p:cNvPr id="3" name="Content Placeholder 2"/>
          <p:cNvSpPr>
            <a:spLocks noGrp="1"/>
          </p:cNvSpPr>
          <p:nvPr>
            <p:ph idx="1"/>
          </p:nvPr>
        </p:nvSpPr>
        <p:spPr/>
        <p:txBody>
          <a:bodyPr>
            <a:normAutofit/>
          </a:bodyPr>
          <a:lstStyle/>
          <a:p>
            <a:r>
              <a:rPr lang="en-US" dirty="0"/>
              <a:t>Article 14 of the Covenant of the League of Nations gave the Council of the League responsibility for formulating plans for the establishment of a Permanent Court of International Justice (PCIJ), which would be competent not only to hear and determine any </a:t>
            </a:r>
            <a:r>
              <a:rPr lang="en-US" b="1" dirty="0"/>
              <a:t>dispute</a:t>
            </a:r>
            <a:r>
              <a:rPr lang="en-US" dirty="0"/>
              <a:t> of an international character submitted to it by the parties to the dispute, but also to give an </a:t>
            </a:r>
            <a:r>
              <a:rPr lang="en-US" b="1" dirty="0"/>
              <a:t>advisory opinion </a:t>
            </a:r>
            <a:r>
              <a:rPr lang="en-US" dirty="0"/>
              <a:t>upon any dispute or question referred to it by the Council or Assembly of the League of </a:t>
            </a:r>
            <a:r>
              <a:rPr lang="en-US" dirty="0" smtClean="0"/>
              <a:t>Nations</a:t>
            </a:r>
            <a:endParaRPr lang="en-US" dirty="0"/>
          </a:p>
        </p:txBody>
      </p:sp>
    </p:spTree>
    <p:extLst>
      <p:ext uri="{BB962C8B-B14F-4D97-AF65-F5344CB8AC3E}">
        <p14:creationId xmlns:p14="http://schemas.microsoft.com/office/powerpoint/2010/main" val="2293899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Permanent Court of International Justice (PCIJ)</a:t>
            </a:r>
            <a:endParaRPr lang="en-US" dirty="0"/>
          </a:p>
        </p:txBody>
      </p:sp>
      <p:sp>
        <p:nvSpPr>
          <p:cNvPr id="3" name="Content Placeholder 2"/>
          <p:cNvSpPr>
            <a:spLocks noGrp="1"/>
          </p:cNvSpPr>
          <p:nvPr>
            <p:ph idx="1"/>
          </p:nvPr>
        </p:nvSpPr>
        <p:spPr/>
        <p:txBody>
          <a:bodyPr/>
          <a:lstStyle/>
          <a:p>
            <a:r>
              <a:rPr lang="hr-HR" dirty="0"/>
              <a:t>T</a:t>
            </a:r>
            <a:r>
              <a:rPr lang="en-US" dirty="0" smtClean="0"/>
              <a:t>he </a:t>
            </a:r>
            <a:r>
              <a:rPr lang="en-US" dirty="0"/>
              <a:t>new Statute resolved the previously insurmountable problem of the election of the members of a permanent international tribunal, by providing that the judges were to be elected concurrently, but independently, by the Council and the Assembly of the League, and that </a:t>
            </a:r>
            <a:r>
              <a:rPr lang="en-US" dirty="0" smtClean="0"/>
              <a:t>those </a:t>
            </a:r>
            <a:r>
              <a:rPr lang="en-US" dirty="0"/>
              <a:t>elected “should represent the main forms of civilization and the principal legal systems of the world”. </a:t>
            </a:r>
            <a:endParaRPr lang="hr-HR" dirty="0" smtClean="0"/>
          </a:p>
          <a:p>
            <a:r>
              <a:rPr lang="en-US" dirty="0" smtClean="0"/>
              <a:t>Simple </a:t>
            </a:r>
            <a:r>
              <a:rPr lang="en-US" dirty="0"/>
              <a:t>as this solution may now seem, in 1920 it represented a considerable achievement.</a:t>
            </a:r>
          </a:p>
        </p:txBody>
      </p:sp>
    </p:spTree>
    <p:extLst>
      <p:ext uri="{BB962C8B-B14F-4D97-AF65-F5344CB8AC3E}">
        <p14:creationId xmlns:p14="http://schemas.microsoft.com/office/powerpoint/2010/main" val="2966686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Permanent Court of International Justice (PCIJ)</a:t>
            </a:r>
            <a:endParaRPr lang="en-US" dirty="0"/>
          </a:p>
        </p:txBody>
      </p:sp>
      <p:sp>
        <p:nvSpPr>
          <p:cNvPr id="3" name="Content Placeholder 2"/>
          <p:cNvSpPr>
            <a:spLocks noGrp="1"/>
          </p:cNvSpPr>
          <p:nvPr>
            <p:ph idx="1"/>
          </p:nvPr>
        </p:nvSpPr>
        <p:spPr/>
        <p:txBody>
          <a:bodyPr/>
          <a:lstStyle/>
          <a:p>
            <a:r>
              <a:rPr lang="en-US" dirty="0"/>
              <a:t>The first elections were held on 14 September 1921. </a:t>
            </a:r>
            <a:endParaRPr lang="hr-HR" dirty="0" smtClean="0"/>
          </a:p>
          <a:p>
            <a:r>
              <a:rPr lang="en-US" dirty="0" smtClean="0"/>
              <a:t>Following </a:t>
            </a:r>
            <a:r>
              <a:rPr lang="en-US" dirty="0"/>
              <a:t>approaches by the Netherlands Government in the spring of 1919, it was decided that the PCIJ should have its permanent seat at the Peace Palace in The Hague, which it would share with the Permanent Court of Arbitration. </a:t>
            </a:r>
          </a:p>
        </p:txBody>
      </p:sp>
    </p:spTree>
    <p:extLst>
      <p:ext uri="{BB962C8B-B14F-4D97-AF65-F5344CB8AC3E}">
        <p14:creationId xmlns:p14="http://schemas.microsoft.com/office/powerpoint/2010/main" val="33255664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Permanent Court of International Justice (PCIJ)</a:t>
            </a:r>
            <a:endParaRPr lang="en-US" dirty="0"/>
          </a:p>
        </p:txBody>
      </p:sp>
      <p:sp>
        <p:nvSpPr>
          <p:cNvPr id="3" name="Content Placeholder 2"/>
          <p:cNvSpPr>
            <a:spLocks noGrp="1"/>
          </p:cNvSpPr>
          <p:nvPr>
            <p:ph idx="1"/>
          </p:nvPr>
        </p:nvSpPr>
        <p:spPr/>
        <p:txBody>
          <a:bodyPr>
            <a:normAutofit/>
          </a:bodyPr>
          <a:lstStyle/>
          <a:p>
            <a:r>
              <a:rPr lang="en-US" dirty="0"/>
              <a:t>unlike arbitral tribunals, the PCIJ was a permanently constituted body governed by its own </a:t>
            </a:r>
            <a:r>
              <a:rPr lang="en-US" b="1" dirty="0"/>
              <a:t>Statute</a:t>
            </a:r>
            <a:r>
              <a:rPr lang="en-US" dirty="0"/>
              <a:t> and </a:t>
            </a:r>
            <a:r>
              <a:rPr lang="en-US" b="1" dirty="0"/>
              <a:t>Rules of Procedure</a:t>
            </a:r>
            <a:r>
              <a:rPr lang="en-US" dirty="0"/>
              <a:t>, fixed beforehand and binding on parties having recourse to the Court;</a:t>
            </a:r>
          </a:p>
          <a:p>
            <a:r>
              <a:rPr lang="en-US" dirty="0"/>
              <a:t>it had a permanent </a:t>
            </a:r>
            <a:r>
              <a:rPr lang="en-US" b="1" dirty="0"/>
              <a:t>Registry</a:t>
            </a:r>
            <a:r>
              <a:rPr lang="en-US" dirty="0"/>
              <a:t> which, </a:t>
            </a:r>
            <a:r>
              <a:rPr lang="en-US" i="1" dirty="0"/>
              <a:t>inter alia</a:t>
            </a:r>
            <a:r>
              <a:rPr lang="en-US" dirty="0"/>
              <a:t>, served as a channel of communication with governments and international bodies;</a:t>
            </a:r>
          </a:p>
          <a:p>
            <a:r>
              <a:rPr lang="en-US" dirty="0"/>
              <a:t>its proceedings were largely </a:t>
            </a:r>
            <a:r>
              <a:rPr lang="en-US" b="1" dirty="0"/>
              <a:t>public</a:t>
            </a:r>
            <a:r>
              <a:rPr lang="en-US" dirty="0"/>
              <a:t> and provision was made for the publication in due course of the pleadings, of verbatim records of the sittings and of all documentary evidence submitted to it;</a:t>
            </a:r>
          </a:p>
          <a:p>
            <a:endParaRPr lang="en-US" dirty="0"/>
          </a:p>
        </p:txBody>
      </p:sp>
    </p:spTree>
    <p:extLst>
      <p:ext uri="{BB962C8B-B14F-4D97-AF65-F5344CB8AC3E}">
        <p14:creationId xmlns:p14="http://schemas.microsoft.com/office/powerpoint/2010/main" val="15844272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Permanent Court of International Justice (PCIJ)</a:t>
            </a:r>
            <a:endParaRPr lang="en-US" dirty="0"/>
          </a:p>
        </p:txBody>
      </p:sp>
      <p:sp>
        <p:nvSpPr>
          <p:cNvPr id="3" name="Content Placeholder 2"/>
          <p:cNvSpPr>
            <a:spLocks noGrp="1"/>
          </p:cNvSpPr>
          <p:nvPr>
            <p:ph idx="1"/>
          </p:nvPr>
        </p:nvSpPr>
        <p:spPr/>
        <p:txBody>
          <a:bodyPr>
            <a:normAutofit/>
          </a:bodyPr>
          <a:lstStyle/>
          <a:p>
            <a:r>
              <a:rPr lang="en-US" dirty="0"/>
              <a:t>the permanent tribunal thus established was now able to set about gradually developing a constant practice and maintaining a certain continuity in its decisions, thereby enabling it to make a greater contribution to the development of international law;</a:t>
            </a:r>
          </a:p>
          <a:p>
            <a:r>
              <a:rPr lang="en-US" dirty="0"/>
              <a:t>in principle the PCIJ was accessible to all States for the judicial settlement of their international disputes, and States were able to declare beforehand that for certain classes of legal disputes they recognized the Court’s jurisdiction as compulsory in relation to other States accepting the same obligation. </a:t>
            </a:r>
            <a:endParaRPr lang="hr-HR" dirty="0" smtClean="0"/>
          </a:p>
          <a:p>
            <a:r>
              <a:rPr lang="en-US" dirty="0" smtClean="0"/>
              <a:t>This </a:t>
            </a:r>
            <a:r>
              <a:rPr lang="en-US" dirty="0"/>
              <a:t>system of optional acceptance of the jurisdiction of the Court was the most that it was then possible to obtain;</a:t>
            </a:r>
          </a:p>
          <a:p>
            <a:endParaRPr lang="en-US" dirty="0"/>
          </a:p>
        </p:txBody>
      </p:sp>
    </p:spTree>
    <p:extLst>
      <p:ext uri="{BB962C8B-B14F-4D97-AF65-F5344CB8AC3E}">
        <p14:creationId xmlns:p14="http://schemas.microsoft.com/office/powerpoint/2010/main" val="173105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hr-HR" smtClean="0"/>
              <a:t>United Nations: Name</a:t>
            </a:r>
          </a:p>
        </p:txBody>
      </p:sp>
      <p:sp>
        <p:nvSpPr>
          <p:cNvPr id="9219" name="Rectangle 3"/>
          <p:cNvSpPr>
            <a:spLocks noGrp="1" noChangeArrowheads="1"/>
          </p:cNvSpPr>
          <p:nvPr>
            <p:ph type="body" idx="1"/>
          </p:nvPr>
        </p:nvSpPr>
        <p:spPr/>
        <p:txBody>
          <a:bodyPr/>
          <a:lstStyle/>
          <a:p>
            <a:pPr eaLnBrk="1" hangingPunct="1">
              <a:defRPr/>
            </a:pPr>
            <a:r>
              <a:rPr lang="hr-HR" smtClean="0"/>
              <a:t>The term UN was coined by Franklin D. Roosevelt; </a:t>
            </a:r>
          </a:p>
          <a:p>
            <a:pPr eaLnBrk="1" hangingPunct="1">
              <a:defRPr/>
            </a:pPr>
            <a:r>
              <a:rPr lang="hr-HR" smtClean="0"/>
              <a:t>first used in the “Declaration by United Nations” of 1 Jan. 1942 when representatives of 26 nations pledged their governments to continue fighting together against the Axis Powers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Permanent Court of International Justice (PCIJ)</a:t>
            </a:r>
            <a:endParaRPr lang="en-US" dirty="0"/>
          </a:p>
        </p:txBody>
      </p:sp>
      <p:sp>
        <p:nvSpPr>
          <p:cNvPr id="3" name="Content Placeholder 2"/>
          <p:cNvSpPr>
            <a:spLocks noGrp="1"/>
          </p:cNvSpPr>
          <p:nvPr>
            <p:ph idx="1"/>
          </p:nvPr>
        </p:nvSpPr>
        <p:spPr/>
        <p:txBody>
          <a:bodyPr/>
          <a:lstStyle/>
          <a:p>
            <a:r>
              <a:rPr lang="en-US" dirty="0"/>
              <a:t>the PCIJ was empowered to give advisory opinions upon any dispute or question referred to it by the League of Nations Council or Assembly;</a:t>
            </a:r>
          </a:p>
          <a:p>
            <a:r>
              <a:rPr lang="en-US" dirty="0"/>
              <a:t>the Court’s Statute specifically listed the sources of law it was to apply in deciding contentious cases and giving advisory opinions, without prejudice to the power of the Court to decide a case &gt;</a:t>
            </a:r>
            <a:r>
              <a:rPr lang="en-US" i="1" dirty="0"/>
              <a:t>ex </a:t>
            </a:r>
            <a:r>
              <a:rPr lang="en-US" i="1" dirty="0" err="1"/>
              <a:t>aequo</a:t>
            </a:r>
            <a:r>
              <a:rPr lang="en-US" i="1" dirty="0"/>
              <a:t> et bono</a:t>
            </a:r>
            <a:r>
              <a:rPr lang="en-US" dirty="0"/>
              <a:t> if the parties so agreed;</a:t>
            </a:r>
          </a:p>
          <a:p>
            <a:r>
              <a:rPr lang="en-US" dirty="0"/>
              <a:t>it was more representative of the international community and of the major legal systems of the world than any previous international tribunal had ever been.</a:t>
            </a:r>
          </a:p>
          <a:p>
            <a:endParaRPr lang="en-US" dirty="0"/>
          </a:p>
        </p:txBody>
      </p:sp>
    </p:spTree>
    <p:extLst>
      <p:ext uri="{BB962C8B-B14F-4D97-AF65-F5344CB8AC3E}">
        <p14:creationId xmlns:p14="http://schemas.microsoft.com/office/powerpoint/2010/main" val="10479467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Permanent Court of International Justice (PCIJ)</a:t>
            </a:r>
            <a:endParaRPr lang="en-US" dirty="0"/>
          </a:p>
        </p:txBody>
      </p:sp>
      <p:sp>
        <p:nvSpPr>
          <p:cNvPr id="3" name="Content Placeholder 2"/>
          <p:cNvSpPr>
            <a:spLocks noGrp="1"/>
          </p:cNvSpPr>
          <p:nvPr>
            <p:ph idx="1"/>
          </p:nvPr>
        </p:nvSpPr>
        <p:spPr/>
        <p:txBody>
          <a:bodyPr/>
          <a:lstStyle/>
          <a:p>
            <a:r>
              <a:rPr lang="en-US" dirty="0"/>
              <a:t>The outbreak of war </a:t>
            </a:r>
            <a:r>
              <a:rPr lang="en-US" dirty="0" smtClean="0"/>
              <a:t>in1939 </a:t>
            </a:r>
            <a:r>
              <a:rPr lang="en-US" dirty="0"/>
              <a:t>inevitably had serious consequences for the PCIJ, which had for some years been experiencing a decline in its level of activity. </a:t>
            </a:r>
            <a:endParaRPr lang="hr-HR" dirty="0" smtClean="0"/>
          </a:p>
          <a:p>
            <a:r>
              <a:rPr lang="en-US" dirty="0" smtClean="0"/>
              <a:t>After </a:t>
            </a:r>
            <a:r>
              <a:rPr lang="en-US" dirty="0"/>
              <a:t>its last public sitting on 4 December 1939 and its last order on 26 February 1940, the Permanent Court of International Justice in fact dealt with no further judicial business and no elections of judges were held. </a:t>
            </a:r>
            <a:endParaRPr lang="hr-HR" dirty="0" smtClean="0"/>
          </a:p>
          <a:p>
            <a:r>
              <a:rPr lang="en-US" dirty="0" smtClean="0"/>
              <a:t>In </a:t>
            </a:r>
            <a:r>
              <a:rPr lang="en-US" dirty="0"/>
              <a:t>1940 the Court relocated to Geneva, leaving one judge in The Hague together with a few Registry officials of Dutch </a:t>
            </a:r>
            <a:r>
              <a:rPr lang="en-US" dirty="0" smtClean="0"/>
              <a:t>nationality.</a:t>
            </a:r>
            <a:endParaRPr lang="hr-HR" dirty="0" smtClean="0"/>
          </a:p>
          <a:p>
            <a:r>
              <a:rPr lang="en-US" dirty="0" smtClean="0"/>
              <a:t>Despite </a:t>
            </a:r>
            <a:r>
              <a:rPr lang="en-US" dirty="0"/>
              <a:t>the war, consideration needed to be given to the future of the Court and to the creation of a new international political order. </a:t>
            </a:r>
          </a:p>
        </p:txBody>
      </p:sp>
    </p:spTree>
    <p:extLst>
      <p:ext uri="{BB962C8B-B14F-4D97-AF65-F5344CB8AC3E}">
        <p14:creationId xmlns:p14="http://schemas.microsoft.com/office/powerpoint/2010/main" val="7132532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 </a:t>
            </a:r>
            <a:r>
              <a:rPr lang="hr-HR" dirty="0" err="1" smtClean="0"/>
              <a:t>new</a:t>
            </a:r>
            <a:r>
              <a:rPr lang="hr-HR" dirty="0" smtClean="0"/>
              <a:t> </a:t>
            </a:r>
            <a:r>
              <a:rPr lang="hr-HR" dirty="0" err="1" smtClean="0"/>
              <a:t>international</a:t>
            </a:r>
            <a:r>
              <a:rPr lang="hr-HR" dirty="0" smtClean="0"/>
              <a:t> </a:t>
            </a:r>
            <a:r>
              <a:rPr lang="hr-HR" dirty="0" err="1" smtClean="0"/>
              <a:t>court</a:t>
            </a:r>
            <a:r>
              <a:rPr lang="hr-HR" dirty="0" smtClean="0"/>
              <a:t>?</a:t>
            </a:r>
            <a:endParaRPr lang="en-US" dirty="0"/>
          </a:p>
        </p:txBody>
      </p:sp>
      <p:sp>
        <p:nvSpPr>
          <p:cNvPr id="3" name="Content Placeholder 2"/>
          <p:cNvSpPr>
            <a:spLocks noGrp="1"/>
          </p:cNvSpPr>
          <p:nvPr>
            <p:ph idx="1"/>
          </p:nvPr>
        </p:nvSpPr>
        <p:spPr/>
        <p:txBody>
          <a:bodyPr/>
          <a:lstStyle/>
          <a:p>
            <a:r>
              <a:rPr lang="en-US" dirty="0"/>
              <a:t>that the Statute of any new international court should be based on that of the Permanent Court of International Justice;</a:t>
            </a:r>
          </a:p>
          <a:p>
            <a:r>
              <a:rPr lang="en-US" dirty="0"/>
              <a:t>that the new court </a:t>
            </a:r>
            <a:r>
              <a:rPr lang="en-US" dirty="0" err="1" smtClean="0"/>
              <a:t>shoul</a:t>
            </a:r>
            <a:r>
              <a:rPr lang="hr-HR" dirty="0" smtClean="0"/>
              <a:t>d</a:t>
            </a:r>
            <a:r>
              <a:rPr lang="en-US" dirty="0" smtClean="0"/>
              <a:t> </a:t>
            </a:r>
            <a:r>
              <a:rPr lang="en-US" dirty="0"/>
              <a:t>retain an advisory jurisdiction;</a:t>
            </a:r>
          </a:p>
          <a:p>
            <a:r>
              <a:rPr lang="en-US" dirty="0"/>
              <a:t>that acceptance of the jurisdiction of the new court should not be compulsory;</a:t>
            </a:r>
          </a:p>
          <a:p>
            <a:r>
              <a:rPr lang="en-US" dirty="0"/>
              <a:t>that the court should have no jurisdiction to deal with essentially political matters.</a:t>
            </a:r>
          </a:p>
          <a:p>
            <a:endParaRPr lang="en-US" dirty="0"/>
          </a:p>
        </p:txBody>
      </p:sp>
    </p:spTree>
    <p:extLst>
      <p:ext uri="{BB962C8B-B14F-4D97-AF65-F5344CB8AC3E}">
        <p14:creationId xmlns:p14="http://schemas.microsoft.com/office/powerpoint/2010/main" val="7727148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The</a:t>
            </a:r>
            <a:r>
              <a:rPr lang="hr-HR" dirty="0" smtClean="0"/>
              <a:t> </a:t>
            </a:r>
            <a:r>
              <a:rPr lang="hr-HR" dirty="0" err="1" smtClean="0"/>
              <a:t>Moscow</a:t>
            </a:r>
            <a:r>
              <a:rPr lang="hr-HR" dirty="0" smtClean="0"/>
              <a:t> </a:t>
            </a:r>
            <a:r>
              <a:rPr lang="hr-HR" dirty="0" err="1" smtClean="0"/>
              <a:t>Conference</a:t>
            </a:r>
            <a:r>
              <a:rPr lang="hr-HR" dirty="0" smtClean="0"/>
              <a:t> (1943)</a:t>
            </a:r>
            <a:endParaRPr lang="en-US" dirty="0"/>
          </a:p>
        </p:txBody>
      </p:sp>
      <p:sp>
        <p:nvSpPr>
          <p:cNvPr id="3" name="Content Placeholder 2"/>
          <p:cNvSpPr>
            <a:spLocks noGrp="1"/>
          </p:cNvSpPr>
          <p:nvPr>
            <p:ph idx="1"/>
          </p:nvPr>
        </p:nvSpPr>
        <p:spPr/>
        <p:txBody>
          <a:bodyPr/>
          <a:lstStyle/>
          <a:p>
            <a:r>
              <a:rPr lang="en-US" dirty="0"/>
              <a:t>on 30 October 1943, </a:t>
            </a:r>
            <a:r>
              <a:rPr lang="en-US" dirty="0" smtClean="0"/>
              <a:t>China</a:t>
            </a:r>
            <a:r>
              <a:rPr lang="en-US" dirty="0"/>
              <a:t>, the USSR, the United Kingdom and the United States issued a joint declaration recognizing the necessity “of establishing at the earliest practicable date a general international organization, based on the principle of the sovereign equality of all peace-loving States, and open to membership by all such States, large and small, for the maintenance of international peace and security”. </a:t>
            </a:r>
          </a:p>
        </p:txBody>
      </p:sp>
    </p:spTree>
    <p:extLst>
      <p:ext uri="{BB962C8B-B14F-4D97-AF65-F5344CB8AC3E}">
        <p14:creationId xmlns:p14="http://schemas.microsoft.com/office/powerpoint/2010/main" val="29617612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Dumbarton</a:t>
            </a:r>
            <a:r>
              <a:rPr lang="hr-HR" dirty="0" smtClean="0"/>
              <a:t> </a:t>
            </a:r>
            <a:r>
              <a:rPr lang="hr-HR" dirty="0" err="1" smtClean="0"/>
              <a:t>Oaks</a:t>
            </a:r>
            <a:r>
              <a:rPr lang="hr-HR" dirty="0" smtClean="0"/>
              <a:t> </a:t>
            </a:r>
            <a:r>
              <a:rPr lang="hr-HR" dirty="0" err="1" smtClean="0"/>
              <a:t>proposals</a:t>
            </a:r>
            <a:r>
              <a:rPr lang="hr-HR" dirty="0" smtClean="0"/>
              <a:t> (1944)</a:t>
            </a:r>
            <a:endParaRPr lang="en-US" dirty="0"/>
          </a:p>
        </p:txBody>
      </p:sp>
      <p:sp>
        <p:nvSpPr>
          <p:cNvPr id="3" name="Content Placeholder 2"/>
          <p:cNvSpPr>
            <a:spLocks noGrp="1"/>
          </p:cNvSpPr>
          <p:nvPr>
            <p:ph idx="1"/>
          </p:nvPr>
        </p:nvSpPr>
        <p:spPr/>
        <p:txBody>
          <a:bodyPr/>
          <a:lstStyle/>
          <a:p>
            <a:r>
              <a:rPr lang="en-US" dirty="0"/>
              <a:t>Dumbarton Oaks </a:t>
            </a:r>
            <a:r>
              <a:rPr lang="hr-HR" dirty="0" err="1" smtClean="0"/>
              <a:t>meeting</a:t>
            </a:r>
            <a:r>
              <a:rPr lang="hr-HR" dirty="0" smtClean="0"/>
              <a:t> </a:t>
            </a:r>
            <a:r>
              <a:rPr lang="en-US" dirty="0" smtClean="0"/>
              <a:t>resulted </a:t>
            </a:r>
            <a:r>
              <a:rPr lang="en-US" dirty="0"/>
              <a:t>in the publication on 9 October 1944 of proposals for the establishment of a general international organization, to include an international court of justice. </a:t>
            </a:r>
            <a:endParaRPr lang="hr-HR" dirty="0" smtClean="0"/>
          </a:p>
          <a:p>
            <a:r>
              <a:rPr lang="en-US" dirty="0" smtClean="0"/>
              <a:t>A </a:t>
            </a:r>
            <a:r>
              <a:rPr lang="en-US" dirty="0"/>
              <a:t>meeting was subsequently convened in Washington, in April 1945, of a committee of jurists representing 44 States. </a:t>
            </a:r>
            <a:endParaRPr lang="hr-HR" dirty="0" smtClean="0"/>
          </a:p>
          <a:p>
            <a:r>
              <a:rPr lang="en-US" dirty="0" smtClean="0"/>
              <a:t>This Committee</a:t>
            </a:r>
            <a:r>
              <a:rPr lang="hr-HR" dirty="0" smtClean="0"/>
              <a:t> </a:t>
            </a:r>
            <a:r>
              <a:rPr lang="en-US" dirty="0" smtClean="0"/>
              <a:t>was </a:t>
            </a:r>
            <a:r>
              <a:rPr lang="en-US" dirty="0"/>
              <a:t>entrusted with preparing a draft Statute for the future international court of justice, for submission to the San Francisco Conference, which was meeting from April to June 1945 to draw up the United Nations Charter</a:t>
            </a:r>
          </a:p>
        </p:txBody>
      </p:sp>
    </p:spTree>
    <p:extLst>
      <p:ext uri="{BB962C8B-B14F-4D97-AF65-F5344CB8AC3E}">
        <p14:creationId xmlns:p14="http://schemas.microsoft.com/office/powerpoint/2010/main" val="38949590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International Court </a:t>
            </a:r>
            <a:r>
              <a:rPr lang="hr-HR" dirty="0" err="1" smtClean="0"/>
              <a:t>of</a:t>
            </a:r>
            <a:r>
              <a:rPr lang="hr-HR" dirty="0" smtClean="0"/>
              <a:t> </a:t>
            </a:r>
            <a:r>
              <a:rPr lang="hr-HR" dirty="0" err="1" smtClean="0"/>
              <a:t>Justice</a:t>
            </a:r>
            <a:endParaRPr lang="en-US" dirty="0"/>
          </a:p>
        </p:txBody>
      </p:sp>
      <p:sp>
        <p:nvSpPr>
          <p:cNvPr id="3" name="Content Placeholder 2"/>
          <p:cNvSpPr>
            <a:spLocks noGrp="1"/>
          </p:cNvSpPr>
          <p:nvPr>
            <p:ph idx="1"/>
          </p:nvPr>
        </p:nvSpPr>
        <p:spPr/>
        <p:txBody>
          <a:bodyPr>
            <a:normAutofit fontScale="85000" lnSpcReduction="20000"/>
          </a:bodyPr>
          <a:lstStyle/>
          <a:p>
            <a:r>
              <a:rPr lang="en-US" dirty="0"/>
              <a:t>as the court was to be the principal judicial organ of the </a:t>
            </a:r>
            <a:r>
              <a:rPr lang="en-US" dirty="0" smtClean="0"/>
              <a:t>UN, </a:t>
            </a:r>
            <a:r>
              <a:rPr lang="en-US" dirty="0"/>
              <a:t>it was felt inappropriate for that role to be filled by the Permanent Court of International Justice, with its connection to the League of Nations, which was itself on the point of dissolution;</a:t>
            </a:r>
          </a:p>
          <a:p>
            <a:r>
              <a:rPr lang="en-US" dirty="0"/>
              <a:t>the creation of a new court was more consistent with the provision in the Charter that all Member States of the </a:t>
            </a:r>
            <a:r>
              <a:rPr lang="en-US" dirty="0" smtClean="0"/>
              <a:t>UN </a:t>
            </a:r>
            <a:r>
              <a:rPr lang="en-US" dirty="0"/>
              <a:t>would </a:t>
            </a:r>
            <a:r>
              <a:rPr lang="en-US" i="1" dirty="0"/>
              <a:t>ipso facto</a:t>
            </a:r>
            <a:r>
              <a:rPr lang="en-US" dirty="0"/>
              <a:t> be parties to the court’s statute;</a:t>
            </a:r>
          </a:p>
          <a:p>
            <a:r>
              <a:rPr lang="en-US" dirty="0"/>
              <a:t>several States that were parties to the Statute of the PCIJ were not represented at the San Francisco Conference and, conversely, several States represented at the Conference were not parties to the Statute;</a:t>
            </a:r>
          </a:p>
          <a:p>
            <a:r>
              <a:rPr lang="en-US" dirty="0"/>
              <a:t>there was a feeling in some quarters that the PCIJ formed part of an older order, in which European States had dominated the political and legal affairs of the international community, and that the creation of a new court would make it easier for States outside Europe to play a more influential role. </a:t>
            </a:r>
            <a:endParaRPr lang="hr-HR" dirty="0" smtClean="0"/>
          </a:p>
          <a:p>
            <a:r>
              <a:rPr lang="en-US" dirty="0" smtClean="0"/>
              <a:t>This </a:t>
            </a:r>
            <a:r>
              <a:rPr lang="en-US" dirty="0"/>
              <a:t>proved to be true: the membership of the United Nations has grown from 51 in 1945 to 193 in 2018.</a:t>
            </a:r>
          </a:p>
          <a:p>
            <a:endParaRPr lang="en-US" dirty="0"/>
          </a:p>
        </p:txBody>
      </p:sp>
    </p:spTree>
    <p:extLst>
      <p:ext uri="{BB962C8B-B14F-4D97-AF65-F5344CB8AC3E}">
        <p14:creationId xmlns:p14="http://schemas.microsoft.com/office/powerpoint/2010/main" val="22594082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International Court </a:t>
            </a:r>
            <a:r>
              <a:rPr lang="hr-HR" dirty="0" err="1" smtClean="0"/>
              <a:t>of</a:t>
            </a:r>
            <a:r>
              <a:rPr lang="hr-HR" dirty="0" smtClean="0"/>
              <a:t> </a:t>
            </a:r>
            <a:r>
              <a:rPr lang="hr-HR" dirty="0" err="1" smtClean="0"/>
              <a:t>Justice</a:t>
            </a:r>
            <a:endParaRPr lang="en-US" dirty="0"/>
          </a:p>
        </p:txBody>
      </p:sp>
      <p:sp>
        <p:nvSpPr>
          <p:cNvPr id="3" name="Content Placeholder 2"/>
          <p:cNvSpPr>
            <a:spLocks noGrp="1"/>
          </p:cNvSpPr>
          <p:nvPr>
            <p:ph idx="1"/>
          </p:nvPr>
        </p:nvSpPr>
        <p:spPr/>
        <p:txBody>
          <a:bodyPr/>
          <a:lstStyle/>
          <a:p>
            <a:r>
              <a:rPr lang="en-US" dirty="0"/>
              <a:t>The judges of the PCIJ </a:t>
            </a:r>
            <a:r>
              <a:rPr lang="en-US" dirty="0" smtClean="0"/>
              <a:t>resigned </a:t>
            </a:r>
            <a:r>
              <a:rPr lang="en-US" dirty="0"/>
              <a:t>on 31 January 1946, and the election of the first Members of the International Court of Justice took place on 6 February 1946, at the First Session of the </a:t>
            </a:r>
            <a:r>
              <a:rPr lang="en-US" dirty="0" smtClean="0"/>
              <a:t>UN</a:t>
            </a:r>
            <a:r>
              <a:rPr lang="hr-HR" dirty="0" smtClean="0"/>
              <a:t> </a:t>
            </a:r>
            <a:r>
              <a:rPr lang="en-US" dirty="0" smtClean="0"/>
              <a:t>General </a:t>
            </a:r>
            <a:r>
              <a:rPr lang="en-US" dirty="0"/>
              <a:t>Assembly and Security Council. </a:t>
            </a:r>
            <a:endParaRPr lang="hr-HR" dirty="0" smtClean="0"/>
          </a:p>
          <a:p>
            <a:r>
              <a:rPr lang="en-US" dirty="0" smtClean="0"/>
              <a:t>In </a:t>
            </a:r>
            <a:r>
              <a:rPr lang="en-US" dirty="0"/>
              <a:t>April 1946, the PCIJ was formally dissolved, and the International Court of Justice, </a:t>
            </a:r>
            <a:r>
              <a:rPr lang="en-US" dirty="0" smtClean="0"/>
              <a:t>me</a:t>
            </a:r>
            <a:r>
              <a:rPr lang="hr-HR" dirty="0" smtClean="0"/>
              <a:t>t </a:t>
            </a:r>
            <a:r>
              <a:rPr lang="en-US" dirty="0" smtClean="0"/>
              <a:t>for </a:t>
            </a:r>
            <a:r>
              <a:rPr lang="en-US" dirty="0"/>
              <a:t>the first time, </a:t>
            </a:r>
            <a:endParaRPr lang="hr-HR" dirty="0" smtClean="0"/>
          </a:p>
          <a:p>
            <a:r>
              <a:rPr lang="en-US" dirty="0" smtClean="0"/>
              <a:t>The </a:t>
            </a:r>
            <a:r>
              <a:rPr lang="en-US" dirty="0"/>
              <a:t>first case was submitted in May 1947. It concerned incidents in the Corfu Channel and was brought by the United Kingdom against Albania. </a:t>
            </a:r>
          </a:p>
        </p:txBody>
      </p:sp>
    </p:spTree>
    <p:extLst>
      <p:ext uri="{BB962C8B-B14F-4D97-AF65-F5344CB8AC3E}">
        <p14:creationId xmlns:p14="http://schemas.microsoft.com/office/powerpoint/2010/main" val="4672537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Members</a:t>
            </a:r>
            <a:r>
              <a:rPr lang="hr-HR" dirty="0" smtClean="0"/>
              <a:t> </a:t>
            </a:r>
            <a:r>
              <a:rPr lang="hr-HR" dirty="0" err="1" smtClean="0"/>
              <a:t>of</a:t>
            </a:r>
            <a:r>
              <a:rPr lang="hr-HR" dirty="0" smtClean="0"/>
              <a:t> </a:t>
            </a:r>
            <a:r>
              <a:rPr lang="hr-HR" dirty="0" err="1" smtClean="0"/>
              <a:t>the</a:t>
            </a:r>
            <a:r>
              <a:rPr lang="hr-HR" dirty="0" smtClean="0"/>
              <a:t> Court</a:t>
            </a:r>
            <a:endParaRPr lang="en-US" dirty="0"/>
          </a:p>
        </p:txBody>
      </p:sp>
      <p:sp>
        <p:nvSpPr>
          <p:cNvPr id="3" name="Content Placeholder 2"/>
          <p:cNvSpPr>
            <a:spLocks noGrp="1"/>
          </p:cNvSpPr>
          <p:nvPr>
            <p:ph idx="1"/>
          </p:nvPr>
        </p:nvSpPr>
        <p:spPr/>
        <p:txBody>
          <a:bodyPr/>
          <a:lstStyle/>
          <a:p>
            <a:r>
              <a:rPr lang="en-US" dirty="0"/>
              <a:t>The International Court of Justice is composed of 15 judges elected to nine-year terms of office by the </a:t>
            </a:r>
            <a:r>
              <a:rPr lang="en-US" dirty="0" smtClean="0"/>
              <a:t>UN </a:t>
            </a:r>
            <a:r>
              <a:rPr lang="en-US" dirty="0"/>
              <a:t>General Assembly and the Security Council</a:t>
            </a:r>
            <a:r>
              <a:rPr lang="en-US" dirty="0" smtClean="0"/>
              <a:t>.</a:t>
            </a:r>
            <a:endParaRPr lang="hr-HR" dirty="0" smtClean="0"/>
          </a:p>
          <a:p>
            <a:r>
              <a:rPr lang="en-US" dirty="0" smtClean="0"/>
              <a:t> </a:t>
            </a:r>
            <a:r>
              <a:rPr lang="en-US" dirty="0"/>
              <a:t>These organs vote simultaneously but separately. </a:t>
            </a:r>
            <a:endParaRPr lang="hr-HR" dirty="0" smtClean="0"/>
          </a:p>
          <a:p>
            <a:r>
              <a:rPr lang="en-US" dirty="0" smtClean="0"/>
              <a:t>In </a:t>
            </a:r>
            <a:r>
              <a:rPr lang="en-US" dirty="0"/>
              <a:t>order to be elected, a candidate must receive an absolute majority of the votes in both bodies. </a:t>
            </a:r>
            <a:endParaRPr lang="hr-HR" dirty="0" smtClean="0"/>
          </a:p>
          <a:p>
            <a:r>
              <a:rPr lang="en-US" dirty="0" smtClean="0"/>
              <a:t>This </a:t>
            </a:r>
            <a:r>
              <a:rPr lang="en-US" dirty="0"/>
              <a:t>sometimes makes it necessary for a number of rounds of voting to be held.</a:t>
            </a:r>
          </a:p>
        </p:txBody>
      </p:sp>
    </p:spTree>
    <p:extLst>
      <p:ext uri="{BB962C8B-B14F-4D97-AF65-F5344CB8AC3E}">
        <p14:creationId xmlns:p14="http://schemas.microsoft.com/office/powerpoint/2010/main" val="28569289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Judges</a:t>
            </a:r>
            <a:endParaRPr lang="en-US" dirty="0"/>
          </a:p>
        </p:txBody>
      </p:sp>
      <p:sp>
        <p:nvSpPr>
          <p:cNvPr id="3" name="Content Placeholder 2"/>
          <p:cNvSpPr>
            <a:spLocks noGrp="1"/>
          </p:cNvSpPr>
          <p:nvPr>
            <p:ph idx="1"/>
          </p:nvPr>
        </p:nvSpPr>
        <p:spPr/>
        <p:txBody>
          <a:bodyPr/>
          <a:lstStyle/>
          <a:p>
            <a:r>
              <a:rPr lang="en-US" dirty="0"/>
              <a:t>Judges must be elected from among persons of high moral character, who possess the qualifications required in their respective countries for appointment to the highest judicial offices, or are </a:t>
            </a:r>
            <a:r>
              <a:rPr lang="hr-HR" dirty="0" err="1" smtClean="0"/>
              <a:t>diplomats</a:t>
            </a:r>
            <a:r>
              <a:rPr lang="en-US" dirty="0" smtClean="0"/>
              <a:t> </a:t>
            </a:r>
            <a:r>
              <a:rPr lang="en-US" dirty="0"/>
              <a:t>of recognized competence in international law.</a:t>
            </a:r>
          </a:p>
          <a:p>
            <a:r>
              <a:rPr lang="en-US" dirty="0"/>
              <a:t>The Court may not include more than one national of the same State</a:t>
            </a:r>
            <a:r>
              <a:rPr lang="en-US" dirty="0" smtClean="0"/>
              <a:t>.</a:t>
            </a:r>
            <a:endParaRPr lang="hr-HR" dirty="0" smtClean="0"/>
          </a:p>
          <a:p>
            <a:r>
              <a:rPr lang="en-US" dirty="0" smtClean="0"/>
              <a:t>Moreover</a:t>
            </a:r>
            <a:r>
              <a:rPr lang="en-US" dirty="0"/>
              <a:t>, the Court as a whole must represent the main forms of civilization and the principal legal systems of the world. </a:t>
            </a:r>
          </a:p>
          <a:p>
            <a:endParaRPr lang="en-US" dirty="0"/>
          </a:p>
        </p:txBody>
      </p:sp>
    </p:spTree>
    <p:extLst>
      <p:ext uri="{BB962C8B-B14F-4D97-AF65-F5344CB8AC3E}">
        <p14:creationId xmlns:p14="http://schemas.microsoft.com/office/powerpoint/2010/main" val="25172805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Judges</a:t>
            </a:r>
            <a:endParaRPr lang="en-US" dirty="0"/>
          </a:p>
        </p:txBody>
      </p:sp>
      <p:sp>
        <p:nvSpPr>
          <p:cNvPr id="3" name="Content Placeholder 2"/>
          <p:cNvSpPr>
            <a:spLocks noGrp="1"/>
          </p:cNvSpPr>
          <p:nvPr>
            <p:ph idx="1"/>
          </p:nvPr>
        </p:nvSpPr>
        <p:spPr/>
        <p:txBody>
          <a:bodyPr/>
          <a:lstStyle/>
          <a:p>
            <a:r>
              <a:rPr lang="en-US" dirty="0"/>
              <a:t>Once elected, a Member of the Court is a delegate neither of the government of his own country nor of that of any other State. </a:t>
            </a:r>
            <a:endParaRPr lang="hr-HR" dirty="0" smtClean="0"/>
          </a:p>
          <a:p>
            <a:r>
              <a:rPr lang="en-US" dirty="0" smtClean="0"/>
              <a:t>Unlike </a:t>
            </a:r>
            <a:r>
              <a:rPr lang="en-US" dirty="0"/>
              <a:t>most other organs of international organizations, the Court is not composed of representatives of governments</a:t>
            </a:r>
            <a:r>
              <a:rPr lang="en-US" dirty="0" smtClean="0"/>
              <a:t>.</a:t>
            </a:r>
            <a:endParaRPr lang="hr-HR" dirty="0" smtClean="0"/>
          </a:p>
          <a:p>
            <a:r>
              <a:rPr lang="en-US" dirty="0" smtClean="0"/>
              <a:t> </a:t>
            </a:r>
            <a:r>
              <a:rPr lang="en-US" dirty="0"/>
              <a:t>Members of the Court are independent judges whose first task, before taking up their duties, is to make a solemn declaration in open court that they will exercise their powers impartially and conscientiously.</a:t>
            </a:r>
          </a:p>
          <a:p>
            <a:r>
              <a:rPr lang="en-US" dirty="0"/>
              <a:t>In order to guarantee his or her independence, no Member of the Court can be dismissed unless, in the unanimous opinion of the other Members, he/she no longer fulfils the required conditions. This has in fact never happened.</a:t>
            </a:r>
          </a:p>
          <a:p>
            <a:endParaRPr lang="en-US" dirty="0"/>
          </a:p>
        </p:txBody>
      </p:sp>
    </p:spTree>
    <p:extLst>
      <p:ext uri="{BB962C8B-B14F-4D97-AF65-F5344CB8AC3E}">
        <p14:creationId xmlns:p14="http://schemas.microsoft.com/office/powerpoint/2010/main" val="305141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hr-HR" smtClean="0"/>
              <a:t>Origins of the UN Charter</a:t>
            </a:r>
          </a:p>
        </p:txBody>
      </p:sp>
      <p:sp>
        <p:nvSpPr>
          <p:cNvPr id="11267" name="Rectangle 3"/>
          <p:cNvSpPr>
            <a:spLocks noGrp="1" noChangeArrowheads="1"/>
          </p:cNvSpPr>
          <p:nvPr>
            <p:ph type="body" idx="1"/>
          </p:nvPr>
        </p:nvSpPr>
        <p:spPr/>
        <p:txBody>
          <a:bodyPr/>
          <a:lstStyle/>
          <a:p>
            <a:pPr eaLnBrk="1" hangingPunct="1">
              <a:defRPr/>
            </a:pPr>
            <a:r>
              <a:rPr lang="hr-HR" dirty="0" smtClean="0"/>
              <a:t>1941 </a:t>
            </a:r>
            <a:r>
              <a:rPr lang="hr-HR" dirty="0" err="1" smtClean="0"/>
              <a:t>The</a:t>
            </a:r>
            <a:r>
              <a:rPr lang="hr-HR" dirty="0" smtClean="0"/>
              <a:t> Atlantic </a:t>
            </a:r>
            <a:r>
              <a:rPr lang="hr-HR" dirty="0" err="1" smtClean="0"/>
              <a:t>Charter</a:t>
            </a:r>
            <a:endParaRPr lang="hr-HR" dirty="0" smtClean="0"/>
          </a:p>
          <a:p>
            <a:pPr eaLnBrk="1" hangingPunct="1">
              <a:defRPr/>
            </a:pPr>
            <a:r>
              <a:rPr lang="hr-HR" dirty="0" smtClean="0"/>
              <a:t>1942 </a:t>
            </a:r>
            <a:r>
              <a:rPr lang="hr-HR" dirty="0" err="1" smtClean="0"/>
              <a:t>Declaration</a:t>
            </a:r>
            <a:r>
              <a:rPr lang="hr-HR" dirty="0" smtClean="0"/>
              <a:t> </a:t>
            </a:r>
            <a:r>
              <a:rPr lang="hr-HR" dirty="0" err="1" smtClean="0"/>
              <a:t>by</a:t>
            </a:r>
            <a:r>
              <a:rPr lang="hr-HR" dirty="0" smtClean="0"/>
              <a:t> United Nations </a:t>
            </a:r>
          </a:p>
          <a:p>
            <a:pPr eaLnBrk="1" hangingPunct="1">
              <a:defRPr/>
            </a:pPr>
            <a:r>
              <a:rPr lang="hr-HR" dirty="0" smtClean="0"/>
              <a:t>1943 </a:t>
            </a:r>
            <a:r>
              <a:rPr lang="hr-HR" dirty="0" err="1" smtClean="0"/>
              <a:t>The</a:t>
            </a:r>
            <a:r>
              <a:rPr lang="hr-HR" dirty="0" smtClean="0"/>
              <a:t> </a:t>
            </a:r>
            <a:r>
              <a:rPr lang="hr-HR" dirty="0" err="1" smtClean="0"/>
              <a:t>Moscow</a:t>
            </a:r>
            <a:r>
              <a:rPr lang="hr-HR" dirty="0" smtClean="0"/>
              <a:t> </a:t>
            </a:r>
            <a:r>
              <a:rPr lang="hr-HR" dirty="0" err="1" smtClean="0"/>
              <a:t>Conference</a:t>
            </a:r>
            <a:endParaRPr lang="hr-HR" dirty="0" smtClean="0"/>
          </a:p>
          <a:p>
            <a:pPr eaLnBrk="1" hangingPunct="1">
              <a:defRPr/>
            </a:pPr>
            <a:r>
              <a:rPr lang="hr-HR" dirty="0" smtClean="0"/>
              <a:t>1944 </a:t>
            </a:r>
            <a:r>
              <a:rPr lang="hr-HR" dirty="0" err="1" smtClean="0"/>
              <a:t>Dumbarton</a:t>
            </a:r>
            <a:r>
              <a:rPr lang="hr-HR" dirty="0" smtClean="0"/>
              <a:t> </a:t>
            </a:r>
            <a:r>
              <a:rPr lang="hr-HR" dirty="0" err="1" smtClean="0"/>
              <a:t>Oaks</a:t>
            </a:r>
            <a:r>
              <a:rPr lang="hr-HR" dirty="0" smtClean="0"/>
              <a:t> </a:t>
            </a:r>
            <a:r>
              <a:rPr lang="hr-HR" dirty="0" err="1" smtClean="0"/>
              <a:t>Proposals</a:t>
            </a:r>
            <a:endParaRPr lang="hr-HR" dirty="0" smtClean="0"/>
          </a:p>
          <a:p>
            <a:pPr eaLnBrk="1" hangingPunct="1">
              <a:defRPr/>
            </a:pPr>
            <a:r>
              <a:rPr lang="hr-HR" dirty="0" smtClean="0"/>
              <a:t>1944 </a:t>
            </a:r>
            <a:r>
              <a:rPr lang="hr-HR" dirty="0" err="1" smtClean="0"/>
              <a:t>Yalta</a:t>
            </a:r>
            <a:r>
              <a:rPr lang="hr-HR" dirty="0" smtClean="0"/>
              <a:t> </a:t>
            </a:r>
            <a:r>
              <a:rPr lang="hr-HR" dirty="0" err="1" smtClean="0"/>
              <a:t>conference</a:t>
            </a:r>
            <a:endParaRPr lang="hr-HR" dirty="0" smtClean="0"/>
          </a:p>
          <a:p>
            <a:pPr eaLnBrk="1" hangingPunct="1">
              <a:defRPr/>
            </a:pPr>
            <a:endParaRPr lang="hr-HR" dirty="0" smtClean="0"/>
          </a:p>
          <a:p>
            <a:pPr eaLnBrk="1" hangingPunct="1">
              <a:defRPr/>
            </a:pPr>
            <a:endParaRPr lang="hr-HR"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How </a:t>
            </a:r>
            <a:r>
              <a:rPr lang="hr-HR" dirty="0" err="1" smtClean="0"/>
              <a:t>the</a:t>
            </a:r>
            <a:r>
              <a:rPr lang="hr-HR" dirty="0" smtClean="0"/>
              <a:t> Court </a:t>
            </a:r>
            <a:r>
              <a:rPr lang="hr-HR" dirty="0" err="1" smtClean="0"/>
              <a:t>works</a:t>
            </a:r>
            <a:endParaRPr lang="en-US" dirty="0"/>
          </a:p>
        </p:txBody>
      </p:sp>
      <p:sp>
        <p:nvSpPr>
          <p:cNvPr id="3" name="Content Placeholder 2"/>
          <p:cNvSpPr>
            <a:spLocks noGrp="1"/>
          </p:cNvSpPr>
          <p:nvPr>
            <p:ph idx="1"/>
          </p:nvPr>
        </p:nvSpPr>
        <p:spPr/>
        <p:txBody>
          <a:bodyPr/>
          <a:lstStyle/>
          <a:p>
            <a:r>
              <a:rPr lang="en-US" dirty="0"/>
              <a:t>The Court may entertain two types of cases: </a:t>
            </a:r>
            <a:endParaRPr lang="hr-HR" dirty="0" smtClean="0"/>
          </a:p>
          <a:p>
            <a:r>
              <a:rPr lang="en-US" dirty="0" smtClean="0"/>
              <a:t>legal </a:t>
            </a:r>
            <a:r>
              <a:rPr lang="en-US" dirty="0"/>
              <a:t>disputes between States submitted to it by them (</a:t>
            </a:r>
            <a:r>
              <a:rPr lang="en-US" b="1" dirty="0"/>
              <a:t>contentious cases)</a:t>
            </a:r>
            <a:r>
              <a:rPr lang="en-US" dirty="0"/>
              <a:t> </a:t>
            </a:r>
            <a:r>
              <a:rPr lang="en-US" dirty="0" smtClean="0"/>
              <a:t>and</a:t>
            </a:r>
            <a:endParaRPr lang="hr-HR" dirty="0" smtClean="0"/>
          </a:p>
          <a:p>
            <a:r>
              <a:rPr lang="en-US" dirty="0" smtClean="0"/>
              <a:t> </a:t>
            </a:r>
            <a:r>
              <a:rPr lang="en-US" dirty="0"/>
              <a:t>requests for advisory opinions on legal questions referred to it by United Nations organs and specialized agencies (</a:t>
            </a:r>
            <a:r>
              <a:rPr lang="en-US" b="1" dirty="0"/>
              <a:t>advisory proceedings). </a:t>
            </a:r>
          </a:p>
        </p:txBody>
      </p:sp>
    </p:spTree>
    <p:extLst>
      <p:ext uri="{BB962C8B-B14F-4D97-AF65-F5344CB8AC3E}">
        <p14:creationId xmlns:p14="http://schemas.microsoft.com/office/powerpoint/2010/main" val="35936672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Contentious</a:t>
            </a:r>
            <a:r>
              <a:rPr lang="hr-HR" dirty="0" smtClean="0"/>
              <a:t> </a:t>
            </a:r>
            <a:r>
              <a:rPr lang="hr-HR" dirty="0" err="1" smtClean="0"/>
              <a:t>cases</a:t>
            </a:r>
            <a:endParaRPr lang="en-US" dirty="0"/>
          </a:p>
        </p:txBody>
      </p:sp>
      <p:sp>
        <p:nvSpPr>
          <p:cNvPr id="3" name="Content Placeholder 2"/>
          <p:cNvSpPr>
            <a:spLocks noGrp="1"/>
          </p:cNvSpPr>
          <p:nvPr>
            <p:ph idx="1"/>
          </p:nvPr>
        </p:nvSpPr>
        <p:spPr/>
        <p:txBody>
          <a:bodyPr/>
          <a:lstStyle/>
          <a:p>
            <a:r>
              <a:rPr lang="en-US" dirty="0"/>
              <a:t>Only States (States Members of the United Nations and other States which have become parties to the Statute of the Court or which have accepted its jurisdiction under certain conditions) may be parties to contentious cases. </a:t>
            </a:r>
          </a:p>
        </p:txBody>
      </p:sp>
    </p:spTree>
    <p:extLst>
      <p:ext uri="{BB962C8B-B14F-4D97-AF65-F5344CB8AC3E}">
        <p14:creationId xmlns:p14="http://schemas.microsoft.com/office/powerpoint/2010/main" val="6237199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Contentious</a:t>
            </a:r>
            <a:r>
              <a:rPr lang="hr-HR" dirty="0" smtClean="0"/>
              <a:t> </a:t>
            </a:r>
            <a:r>
              <a:rPr lang="hr-HR" dirty="0" err="1" smtClean="0"/>
              <a:t>cases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Court is competent to entertain a dispute only if the States concerned have accepted its jurisdiction in one or more of the following ways: </a:t>
            </a:r>
          </a:p>
          <a:p>
            <a:r>
              <a:rPr lang="en-US" dirty="0"/>
              <a:t>by entering into a special agreement to submit the dispute to the Court;</a:t>
            </a:r>
          </a:p>
          <a:p>
            <a:r>
              <a:rPr lang="en-US" dirty="0"/>
              <a:t>by virtue of a jurisdictional clause, i.e., typically, when they are parties to a treaty containing a provision whereby, in the event of a dispute of a given type or disagreement over the interpretation or application of the treaty, one of them may refer the dispute to the Court; </a:t>
            </a:r>
          </a:p>
          <a:p>
            <a:r>
              <a:rPr lang="en-US" dirty="0"/>
              <a:t>through the reciprocal effect of declarations made by them under the Statute, whereby each has accepted the jurisdiction of the Court as compulsory in the event of a dispute with another State having made a similar declaration. A number of these declarations, which must be deposited with the United Nations Secretary-General, contain reservations excluding certain categories of dispute.</a:t>
            </a:r>
          </a:p>
          <a:p>
            <a:endParaRPr lang="en-US" dirty="0"/>
          </a:p>
        </p:txBody>
      </p:sp>
    </p:spTree>
    <p:extLst>
      <p:ext uri="{BB962C8B-B14F-4D97-AF65-F5344CB8AC3E}">
        <p14:creationId xmlns:p14="http://schemas.microsoft.com/office/powerpoint/2010/main" val="6349160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Proceedings</a:t>
            </a:r>
            <a:endParaRPr lang="en-US" dirty="0"/>
          </a:p>
        </p:txBody>
      </p:sp>
      <p:sp>
        <p:nvSpPr>
          <p:cNvPr id="3" name="Content Placeholder 2"/>
          <p:cNvSpPr>
            <a:spLocks noGrp="1"/>
          </p:cNvSpPr>
          <p:nvPr>
            <p:ph idx="1"/>
          </p:nvPr>
        </p:nvSpPr>
        <p:spPr/>
        <p:txBody>
          <a:bodyPr>
            <a:normAutofit/>
          </a:bodyPr>
          <a:lstStyle/>
          <a:p>
            <a:r>
              <a:rPr lang="en-US" dirty="0" smtClean="0"/>
              <a:t> </a:t>
            </a:r>
            <a:r>
              <a:rPr lang="hr-HR" dirty="0" smtClean="0"/>
              <a:t>A</a:t>
            </a:r>
            <a:r>
              <a:rPr lang="en-US" dirty="0" smtClean="0"/>
              <a:t> </a:t>
            </a:r>
            <a:r>
              <a:rPr lang="en-US" dirty="0"/>
              <a:t>written phase, in which the parties file and exchange pleadings containing a detailed statement of the points of fact and of law on which each party relies, and an oral phase consisting of public hearings at which agents and counsel address the Court</a:t>
            </a:r>
            <a:r>
              <a:rPr lang="en-US" dirty="0" smtClean="0"/>
              <a:t>.</a:t>
            </a:r>
            <a:endParaRPr lang="hr-HR" dirty="0" smtClean="0"/>
          </a:p>
          <a:p>
            <a:r>
              <a:rPr lang="en-US" dirty="0" smtClean="0"/>
              <a:t> </a:t>
            </a:r>
            <a:r>
              <a:rPr lang="en-US" dirty="0"/>
              <a:t>As the Court has two official languages (English and French), everything written or said in one language is translated into the other. </a:t>
            </a:r>
            <a:endParaRPr lang="hr-HR" dirty="0" smtClean="0"/>
          </a:p>
          <a:p>
            <a:r>
              <a:rPr lang="en-US" dirty="0" smtClean="0"/>
              <a:t>The </a:t>
            </a:r>
            <a:r>
              <a:rPr lang="en-US" dirty="0"/>
              <a:t>written pleadings are not made available to the press and public until the opening of the oral proceedings, and only then if the parties have no objection. </a:t>
            </a:r>
          </a:p>
        </p:txBody>
      </p:sp>
    </p:spTree>
    <p:extLst>
      <p:ext uri="{BB962C8B-B14F-4D97-AF65-F5344CB8AC3E}">
        <p14:creationId xmlns:p14="http://schemas.microsoft.com/office/powerpoint/2010/main" val="38443412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Proceedings</a:t>
            </a:r>
            <a:endParaRPr lang="en-US" dirty="0"/>
          </a:p>
        </p:txBody>
      </p:sp>
      <p:sp>
        <p:nvSpPr>
          <p:cNvPr id="3" name="Content Placeholder 2"/>
          <p:cNvSpPr>
            <a:spLocks noGrp="1"/>
          </p:cNvSpPr>
          <p:nvPr>
            <p:ph idx="1"/>
          </p:nvPr>
        </p:nvSpPr>
        <p:spPr/>
        <p:txBody>
          <a:bodyPr/>
          <a:lstStyle/>
          <a:p>
            <a:r>
              <a:rPr lang="en-US" dirty="0"/>
              <a:t>After the oral proceedings the Court deliberates </a:t>
            </a:r>
            <a:r>
              <a:rPr lang="en-US" i="1" dirty="0"/>
              <a:t>in camera</a:t>
            </a:r>
            <a:r>
              <a:rPr lang="en-US" dirty="0"/>
              <a:t> and then delivers its judgment at a public sitting. </a:t>
            </a:r>
            <a:endParaRPr lang="hr-HR" dirty="0" smtClean="0"/>
          </a:p>
          <a:p>
            <a:r>
              <a:rPr lang="hr-HR" dirty="0"/>
              <a:t>T</a:t>
            </a:r>
            <a:r>
              <a:rPr lang="en-US" dirty="0" smtClean="0"/>
              <a:t>he </a:t>
            </a:r>
            <a:r>
              <a:rPr lang="en-US" dirty="0"/>
              <a:t>judgment is final, binding on the parties to a case and without appeal (at the most it may be subject to interpretation or, upon the discovery of a new fact, revision). </a:t>
            </a:r>
            <a:endParaRPr lang="hr-HR" dirty="0" smtClean="0"/>
          </a:p>
          <a:p>
            <a:r>
              <a:rPr lang="en-US" dirty="0" smtClean="0"/>
              <a:t>Any </a:t>
            </a:r>
            <a:r>
              <a:rPr lang="en-US" dirty="0"/>
              <a:t>judge wishing to do so may append an opinion to the judgment.</a:t>
            </a:r>
          </a:p>
          <a:p>
            <a:endParaRPr lang="en-US" dirty="0"/>
          </a:p>
          <a:p>
            <a:endParaRPr lang="en-US" dirty="0"/>
          </a:p>
        </p:txBody>
      </p:sp>
    </p:spTree>
    <p:extLst>
      <p:ext uri="{BB962C8B-B14F-4D97-AF65-F5344CB8AC3E}">
        <p14:creationId xmlns:p14="http://schemas.microsoft.com/office/powerpoint/2010/main" val="23065063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Enforcement</a:t>
            </a:r>
            <a:endParaRPr lang="en-US" dirty="0"/>
          </a:p>
        </p:txBody>
      </p:sp>
      <p:sp>
        <p:nvSpPr>
          <p:cNvPr id="3" name="Content Placeholder 2"/>
          <p:cNvSpPr>
            <a:spLocks noGrp="1"/>
          </p:cNvSpPr>
          <p:nvPr>
            <p:ph idx="1"/>
          </p:nvPr>
        </p:nvSpPr>
        <p:spPr/>
        <p:txBody>
          <a:bodyPr/>
          <a:lstStyle/>
          <a:p>
            <a:r>
              <a:rPr lang="en-US" dirty="0"/>
              <a:t>By signing the Charter, a Member State of the </a:t>
            </a:r>
            <a:r>
              <a:rPr lang="en-US" dirty="0" smtClean="0"/>
              <a:t>UN </a:t>
            </a:r>
            <a:r>
              <a:rPr lang="en-US" dirty="0"/>
              <a:t>undertakes to comply with the decision of the Court in any case to which it is a party. </a:t>
            </a:r>
            <a:endParaRPr lang="hr-HR" dirty="0" smtClean="0"/>
          </a:p>
          <a:p>
            <a:r>
              <a:rPr lang="en-US" dirty="0" smtClean="0"/>
              <a:t>Since </a:t>
            </a:r>
            <a:r>
              <a:rPr lang="en-US" dirty="0"/>
              <a:t>a case can only be submitted to the Court and decided by it if the parties have </a:t>
            </a:r>
            <a:r>
              <a:rPr lang="en-US" dirty="0" smtClean="0"/>
              <a:t>consented </a:t>
            </a:r>
            <a:r>
              <a:rPr lang="en-US" dirty="0"/>
              <a:t>to its jurisdiction over the case, it is rare for a decision not to be implemented. </a:t>
            </a:r>
            <a:endParaRPr lang="hr-HR" dirty="0" smtClean="0"/>
          </a:p>
          <a:p>
            <a:r>
              <a:rPr lang="en-US" dirty="0" smtClean="0"/>
              <a:t>A </a:t>
            </a:r>
            <a:r>
              <a:rPr lang="en-US" dirty="0"/>
              <a:t>State which considers that the other side has failed to perform the obligations incumbent upon it under a judgment rendered by the Court may bring the matter before the Security Council, which is empowered to recommend or decide upon measures to be taken to give effect to the judgment.</a:t>
            </a:r>
          </a:p>
        </p:txBody>
      </p:sp>
    </p:spTree>
    <p:extLst>
      <p:ext uri="{BB962C8B-B14F-4D97-AF65-F5344CB8AC3E}">
        <p14:creationId xmlns:p14="http://schemas.microsoft.com/office/powerpoint/2010/main" val="38118376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Sources</a:t>
            </a:r>
            <a:r>
              <a:rPr lang="hr-HR" dirty="0" smtClean="0"/>
              <a:t> </a:t>
            </a:r>
            <a:r>
              <a:rPr lang="hr-HR" dirty="0" err="1" smtClean="0"/>
              <a:t>of</a:t>
            </a:r>
            <a:r>
              <a:rPr lang="hr-HR" dirty="0" smtClean="0"/>
              <a:t> </a:t>
            </a:r>
            <a:r>
              <a:rPr lang="hr-HR" dirty="0" err="1" smtClean="0"/>
              <a:t>international</a:t>
            </a:r>
            <a:r>
              <a:rPr lang="hr-HR" dirty="0" smtClean="0"/>
              <a:t> </a:t>
            </a:r>
            <a:r>
              <a:rPr lang="hr-HR" dirty="0" err="1" smtClean="0"/>
              <a:t>law</a:t>
            </a:r>
            <a:endParaRPr lang="en-US" dirty="0"/>
          </a:p>
        </p:txBody>
      </p:sp>
      <p:sp>
        <p:nvSpPr>
          <p:cNvPr id="3" name="Content Placeholder 2"/>
          <p:cNvSpPr>
            <a:spLocks noGrp="1"/>
          </p:cNvSpPr>
          <p:nvPr>
            <p:ph idx="1"/>
          </p:nvPr>
        </p:nvSpPr>
        <p:spPr/>
        <p:txBody>
          <a:bodyPr/>
          <a:lstStyle/>
          <a:p>
            <a:r>
              <a:rPr lang="en-US" dirty="0"/>
              <a:t>The sources of law that the Court must apply are: </a:t>
            </a:r>
            <a:endParaRPr lang="hr-HR" dirty="0" smtClean="0"/>
          </a:p>
          <a:p>
            <a:r>
              <a:rPr lang="en-US" dirty="0" smtClean="0"/>
              <a:t>international </a:t>
            </a:r>
            <a:r>
              <a:rPr lang="en-US" dirty="0"/>
              <a:t>treaties and conventions in force</a:t>
            </a:r>
            <a:r>
              <a:rPr lang="en-US" dirty="0" smtClean="0"/>
              <a:t>;</a:t>
            </a:r>
            <a:endParaRPr lang="hr-HR" dirty="0" smtClean="0"/>
          </a:p>
          <a:p>
            <a:r>
              <a:rPr lang="en-US" dirty="0" smtClean="0"/>
              <a:t> </a:t>
            </a:r>
            <a:r>
              <a:rPr lang="en-US" dirty="0"/>
              <a:t>international custom; </a:t>
            </a:r>
            <a:endParaRPr lang="hr-HR" dirty="0" smtClean="0"/>
          </a:p>
          <a:p>
            <a:r>
              <a:rPr lang="en-US" dirty="0" smtClean="0"/>
              <a:t>the </a:t>
            </a:r>
            <a:r>
              <a:rPr lang="en-US" dirty="0"/>
              <a:t>general principles of law</a:t>
            </a:r>
            <a:r>
              <a:rPr lang="en-US" dirty="0" smtClean="0"/>
              <a:t>;</a:t>
            </a:r>
            <a:endParaRPr lang="hr-HR" dirty="0" smtClean="0"/>
          </a:p>
          <a:p>
            <a:r>
              <a:rPr lang="en-US" dirty="0" smtClean="0"/>
              <a:t> </a:t>
            </a:r>
            <a:r>
              <a:rPr lang="en-US" dirty="0"/>
              <a:t>judicial decisions; and </a:t>
            </a:r>
            <a:endParaRPr lang="hr-HR" dirty="0" smtClean="0"/>
          </a:p>
          <a:p>
            <a:r>
              <a:rPr lang="en-US" dirty="0" smtClean="0"/>
              <a:t>the </a:t>
            </a:r>
            <a:r>
              <a:rPr lang="en-US" dirty="0"/>
              <a:t>teachings of the most highly qualified publicists. </a:t>
            </a:r>
            <a:endParaRPr lang="hr-HR" dirty="0" smtClean="0"/>
          </a:p>
          <a:p>
            <a:r>
              <a:rPr lang="en-US" dirty="0" smtClean="0"/>
              <a:t>Moreover</a:t>
            </a:r>
            <a:r>
              <a:rPr lang="en-US" dirty="0"/>
              <a:t>, if the parties agree, the Court can decide a case </a:t>
            </a:r>
            <a:r>
              <a:rPr lang="en-US" i="1" dirty="0"/>
              <a:t>ex </a:t>
            </a:r>
            <a:r>
              <a:rPr lang="en-US" i="1" dirty="0" err="1"/>
              <a:t>aequo</a:t>
            </a:r>
            <a:r>
              <a:rPr lang="en-US" i="1" dirty="0"/>
              <a:t> et bono</a:t>
            </a:r>
            <a:r>
              <a:rPr lang="en-US" dirty="0"/>
              <a:t>, i.e., without confining itself to existing rules of international law.</a:t>
            </a:r>
          </a:p>
        </p:txBody>
      </p:sp>
    </p:spTree>
    <p:extLst>
      <p:ext uri="{BB962C8B-B14F-4D97-AF65-F5344CB8AC3E}">
        <p14:creationId xmlns:p14="http://schemas.microsoft.com/office/powerpoint/2010/main" val="11350573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err="1"/>
              <a:t>Advisory</a:t>
            </a:r>
            <a:r>
              <a:rPr lang="hr-HR" b="1" dirty="0"/>
              <a:t> </a:t>
            </a:r>
            <a:r>
              <a:rPr lang="hr-HR" b="1" dirty="0" err="1"/>
              <a:t>proceedings</a:t>
            </a:r>
            <a:endParaRPr lang="en-US" dirty="0"/>
          </a:p>
        </p:txBody>
      </p:sp>
      <p:sp>
        <p:nvSpPr>
          <p:cNvPr id="3" name="Content Placeholder 2"/>
          <p:cNvSpPr>
            <a:spLocks noGrp="1"/>
          </p:cNvSpPr>
          <p:nvPr>
            <p:ph idx="1"/>
          </p:nvPr>
        </p:nvSpPr>
        <p:spPr/>
        <p:txBody>
          <a:bodyPr/>
          <a:lstStyle/>
          <a:p>
            <a:r>
              <a:rPr lang="en-US" dirty="0"/>
              <a:t>Advisory proceedings before the Court are only open to five organs of the United Nations and 16 specialized agencies of the United Nations family or affiliated organizations.</a:t>
            </a:r>
          </a:p>
          <a:p>
            <a:r>
              <a:rPr lang="en-US" dirty="0"/>
              <a:t>The United Nations General Assembly and Security Council may request advisory opinions on “any legal question</a:t>
            </a:r>
            <a:r>
              <a:rPr lang="en-US" dirty="0" smtClean="0"/>
              <a:t>”.</a:t>
            </a:r>
            <a:endParaRPr lang="hr-HR" dirty="0" smtClean="0"/>
          </a:p>
          <a:p>
            <a:r>
              <a:rPr lang="en-US" dirty="0" smtClean="0"/>
              <a:t> </a:t>
            </a:r>
            <a:r>
              <a:rPr lang="en-US" dirty="0"/>
              <a:t>Other United Nations organs and specialized agencies which have been authorized to seek advisory opinions can only do so with respect to “legal questions arising within the scope of their activities”.</a:t>
            </a:r>
          </a:p>
          <a:p>
            <a:endParaRPr lang="en-US" dirty="0"/>
          </a:p>
        </p:txBody>
      </p:sp>
    </p:spTree>
    <p:extLst>
      <p:ext uri="{BB962C8B-B14F-4D97-AF65-F5344CB8AC3E}">
        <p14:creationId xmlns:p14="http://schemas.microsoft.com/office/powerpoint/2010/main" val="19247634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Advisory</a:t>
            </a:r>
            <a:r>
              <a:rPr lang="hr-HR" dirty="0" smtClean="0"/>
              <a:t> </a:t>
            </a:r>
            <a:r>
              <a:rPr lang="hr-HR" dirty="0" err="1" smtClean="0"/>
              <a:t>proceedings</a:t>
            </a:r>
            <a:endParaRPr lang="en-US" dirty="0"/>
          </a:p>
        </p:txBody>
      </p:sp>
      <p:sp>
        <p:nvSpPr>
          <p:cNvPr id="3" name="Content Placeholder 2"/>
          <p:cNvSpPr>
            <a:spLocks noGrp="1"/>
          </p:cNvSpPr>
          <p:nvPr>
            <p:ph idx="1"/>
          </p:nvPr>
        </p:nvSpPr>
        <p:spPr/>
        <p:txBody>
          <a:bodyPr/>
          <a:lstStyle/>
          <a:p>
            <a:r>
              <a:rPr lang="en-US" dirty="0"/>
              <a:t>Such opinions are </a:t>
            </a:r>
            <a:r>
              <a:rPr lang="en-US" dirty="0" err="1" smtClean="0"/>
              <a:t>esse</a:t>
            </a:r>
            <a:r>
              <a:rPr lang="hr-HR" dirty="0" smtClean="0"/>
              <a:t>n</a:t>
            </a:r>
            <a:r>
              <a:rPr lang="en-US" dirty="0" err="1" smtClean="0"/>
              <a:t>tially</a:t>
            </a:r>
            <a:r>
              <a:rPr lang="en-US" dirty="0" smtClean="0"/>
              <a:t> </a:t>
            </a:r>
            <a:r>
              <a:rPr lang="en-US" dirty="0"/>
              <a:t>advisory; </a:t>
            </a:r>
            <a:r>
              <a:rPr lang="en-US" dirty="0" smtClean="0"/>
              <a:t>unlike </a:t>
            </a:r>
            <a:r>
              <a:rPr lang="en-US" dirty="0"/>
              <a:t>the Court’s judgments, they are not binding. </a:t>
            </a:r>
            <a:endParaRPr lang="hr-HR" dirty="0" smtClean="0"/>
          </a:p>
          <a:p>
            <a:r>
              <a:rPr lang="en-US" dirty="0" smtClean="0"/>
              <a:t>The </a:t>
            </a:r>
            <a:r>
              <a:rPr lang="en-US" dirty="0"/>
              <a:t>requesting organ, agency or organization remains free to give effect to the opinion as it sees fit, or not to do so at all. </a:t>
            </a:r>
            <a:endParaRPr lang="hr-HR" dirty="0" smtClean="0"/>
          </a:p>
          <a:p>
            <a:r>
              <a:rPr lang="en-US" dirty="0" smtClean="0"/>
              <a:t>However</a:t>
            </a:r>
            <a:r>
              <a:rPr lang="en-US" dirty="0"/>
              <a:t>, certain instruments or regulations provide that an advisory opinion by the Court does have binding force (e.g., the conventions on the privileges and immunities of the United Nations).</a:t>
            </a:r>
          </a:p>
          <a:p>
            <a:r>
              <a:rPr lang="en-US" dirty="0"/>
              <a:t>Nevertheless, the Court's advisory opinions are associated with its authority and prestige, and a decision by the organ or agency concerned to </a:t>
            </a:r>
            <a:r>
              <a:rPr lang="en-US" dirty="0" smtClean="0"/>
              <a:t>endorse </a:t>
            </a:r>
            <a:r>
              <a:rPr lang="en-US" dirty="0"/>
              <a:t>an opinion is as it were sanctioned by international law.</a:t>
            </a:r>
          </a:p>
          <a:p>
            <a:endParaRPr lang="en-US" dirty="0"/>
          </a:p>
        </p:txBody>
      </p:sp>
    </p:spTree>
    <p:extLst>
      <p:ext uri="{BB962C8B-B14F-4D97-AF65-F5344CB8AC3E}">
        <p14:creationId xmlns:p14="http://schemas.microsoft.com/office/powerpoint/2010/main" val="14375998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b="1" dirty="0"/>
              <a:t>STATUTE OF THE INTERNATIONAL COURT OF JUSTICE</a:t>
            </a:r>
            <a:r>
              <a:rPr lang="hr-HR" sz="3200" b="1" dirty="0"/>
              <a:t/>
            </a:r>
            <a:br>
              <a:rPr lang="hr-HR" sz="3200" b="1" dirty="0"/>
            </a:br>
            <a:r>
              <a:rPr lang="en-GB" sz="3200" b="1" dirty="0"/>
              <a:t>CHAPTER II - COMPETENCE OF THE COURT</a:t>
            </a:r>
            <a:r>
              <a:rPr lang="hr-HR" sz="3200" b="1" dirty="0"/>
              <a:t/>
            </a:r>
            <a:br>
              <a:rPr lang="hr-HR" sz="3200" b="1" dirty="0"/>
            </a:br>
            <a:endParaRPr lang="en-US" sz="3200" dirty="0"/>
          </a:p>
        </p:txBody>
      </p:sp>
      <p:sp>
        <p:nvSpPr>
          <p:cNvPr id="3" name="Content Placeholder 2"/>
          <p:cNvSpPr>
            <a:spLocks noGrp="1"/>
          </p:cNvSpPr>
          <p:nvPr>
            <p:ph idx="1"/>
          </p:nvPr>
        </p:nvSpPr>
        <p:spPr/>
        <p:txBody>
          <a:bodyPr>
            <a:normAutofit fontScale="85000" lnSpcReduction="20000"/>
          </a:bodyPr>
          <a:lstStyle/>
          <a:p>
            <a:r>
              <a:rPr lang="en-GB" b="1" dirty="0"/>
              <a:t>Article 34</a:t>
            </a:r>
            <a:endParaRPr lang="hr-HR" b="1" dirty="0"/>
          </a:p>
          <a:p>
            <a:r>
              <a:rPr lang="en-GB" dirty="0"/>
              <a:t> </a:t>
            </a:r>
            <a:endParaRPr lang="hr-HR" dirty="0"/>
          </a:p>
          <a:p>
            <a:r>
              <a:rPr lang="en-GB" dirty="0"/>
              <a:t>1. Only states may be parties in cases before the Court.</a:t>
            </a:r>
            <a:endParaRPr lang="hr-HR" dirty="0"/>
          </a:p>
          <a:p>
            <a:r>
              <a:rPr lang="en-GB" dirty="0"/>
              <a:t> </a:t>
            </a:r>
            <a:endParaRPr lang="hr-HR" dirty="0"/>
          </a:p>
          <a:p>
            <a:r>
              <a:rPr lang="en-GB" dirty="0"/>
              <a:t>2. The Court, subject to and in conformity with its Rules, may request of public international organizations information relevant to cases before it, and shall receive such information presented by such organizations on their own initiative.</a:t>
            </a:r>
            <a:endParaRPr lang="hr-HR" dirty="0"/>
          </a:p>
          <a:p>
            <a:r>
              <a:rPr lang="en-GB" dirty="0"/>
              <a:t> </a:t>
            </a:r>
            <a:endParaRPr lang="hr-HR" dirty="0"/>
          </a:p>
          <a:p>
            <a:r>
              <a:rPr lang="en-GB" dirty="0"/>
              <a:t>3. Whenever the construction of the constituent instrument of a public international organization or of an international convention adopted thereunder is in question in a case before the Court, the Registrar shall so notify the public international organization concerned and shall communicate to it copies of all the written proceedings.</a:t>
            </a:r>
            <a:endParaRPr lang="hr-HR" dirty="0"/>
          </a:p>
          <a:p>
            <a:r>
              <a:rPr lang="en-GB" dirty="0"/>
              <a:t> </a:t>
            </a:r>
            <a:endParaRPr lang="hr-HR" dirty="0"/>
          </a:p>
          <a:p>
            <a:endParaRPr lang="en-US" dirty="0"/>
          </a:p>
        </p:txBody>
      </p:sp>
    </p:spTree>
    <p:extLst>
      <p:ext uri="{BB962C8B-B14F-4D97-AF65-F5344CB8AC3E}">
        <p14:creationId xmlns:p14="http://schemas.microsoft.com/office/powerpoint/2010/main" val="2669547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smtClean="0"/>
              <a:t>1941 </a:t>
            </a:r>
            <a:r>
              <a:rPr lang="hr-HR" dirty="0" err="1" smtClean="0"/>
              <a:t>The</a:t>
            </a:r>
            <a:r>
              <a:rPr lang="hr-HR" dirty="0" smtClean="0"/>
              <a:t> Atlantic Charter</a:t>
            </a:r>
            <a:br>
              <a:rPr lang="hr-HR" dirty="0" smtClean="0"/>
            </a:br>
            <a:endParaRPr lang="hr-HR" dirty="0"/>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72050" y="2284414"/>
            <a:ext cx="2814638" cy="3959225"/>
          </a:xfr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Article 35</a:t>
            </a:r>
            <a:r>
              <a:rPr lang="hr-HR" b="1" dirty="0"/>
              <a:t/>
            </a:r>
            <a:br>
              <a:rPr lang="hr-HR" b="1" dirty="0"/>
            </a:br>
            <a:endParaRPr lang="en-US" dirty="0"/>
          </a:p>
        </p:txBody>
      </p:sp>
      <p:sp>
        <p:nvSpPr>
          <p:cNvPr id="3" name="Content Placeholder 2"/>
          <p:cNvSpPr>
            <a:spLocks noGrp="1"/>
          </p:cNvSpPr>
          <p:nvPr>
            <p:ph idx="1"/>
          </p:nvPr>
        </p:nvSpPr>
        <p:spPr/>
        <p:txBody>
          <a:bodyPr>
            <a:normAutofit fontScale="92500" lnSpcReduction="10000"/>
          </a:bodyPr>
          <a:lstStyle/>
          <a:p>
            <a:r>
              <a:rPr lang="en-GB" dirty="0"/>
              <a:t> </a:t>
            </a:r>
            <a:endParaRPr lang="hr-HR" dirty="0"/>
          </a:p>
          <a:p>
            <a:r>
              <a:rPr lang="en-GB" dirty="0"/>
              <a:t>1. The Court shall be open to the states parties to the present Statute.</a:t>
            </a:r>
            <a:endParaRPr lang="hr-HR" dirty="0"/>
          </a:p>
          <a:p>
            <a:r>
              <a:rPr lang="en-GB" dirty="0"/>
              <a:t> </a:t>
            </a:r>
            <a:endParaRPr lang="hr-HR" dirty="0"/>
          </a:p>
          <a:p>
            <a:r>
              <a:rPr lang="en-GB" dirty="0"/>
              <a:t>2. The conditions under which the Court shall be open to other states shall, subject to the special provisions contained in treaties in force, be laid down by the Security Council, but in no case shall such conditions place the parties in a position of inequality before the Court.</a:t>
            </a:r>
            <a:endParaRPr lang="hr-HR" dirty="0"/>
          </a:p>
          <a:p>
            <a:r>
              <a:rPr lang="en-GB" dirty="0"/>
              <a:t> </a:t>
            </a:r>
            <a:endParaRPr lang="hr-HR" dirty="0"/>
          </a:p>
          <a:p>
            <a:r>
              <a:rPr lang="en-GB" dirty="0"/>
              <a:t>3. When a state which is not a Member of the United Nations is a party to a case, the Court shall fix the amount which that party is to contribute towards the expenses of the Court. This provision shall not apply if such state is bearing a share of the expenses of the Court.</a:t>
            </a:r>
            <a:endParaRPr lang="hr-HR" dirty="0"/>
          </a:p>
          <a:p>
            <a:endParaRPr lang="en-US" dirty="0"/>
          </a:p>
        </p:txBody>
      </p:sp>
    </p:spTree>
    <p:extLst>
      <p:ext uri="{BB962C8B-B14F-4D97-AF65-F5344CB8AC3E}">
        <p14:creationId xmlns:p14="http://schemas.microsoft.com/office/powerpoint/2010/main" val="17574342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Article 36</a:t>
            </a:r>
            <a:r>
              <a:rPr lang="hr-HR" b="1" dirty="0"/>
              <a:t/>
            </a:r>
            <a:br>
              <a:rPr lang="hr-HR" b="1" dirty="0"/>
            </a:br>
            <a:endParaRPr lang="en-US" dirty="0"/>
          </a:p>
        </p:txBody>
      </p:sp>
      <p:sp>
        <p:nvSpPr>
          <p:cNvPr id="3" name="Content Placeholder 2"/>
          <p:cNvSpPr>
            <a:spLocks noGrp="1"/>
          </p:cNvSpPr>
          <p:nvPr>
            <p:ph idx="1"/>
          </p:nvPr>
        </p:nvSpPr>
        <p:spPr/>
        <p:txBody>
          <a:bodyPr/>
          <a:lstStyle/>
          <a:p>
            <a:r>
              <a:rPr lang="en-GB" dirty="0"/>
              <a:t> </a:t>
            </a:r>
            <a:r>
              <a:rPr lang="en-GB" dirty="0" smtClean="0"/>
              <a:t>1</a:t>
            </a:r>
            <a:r>
              <a:rPr lang="en-GB" dirty="0"/>
              <a:t>. The jurisdiction of the Court comprises all cases which the parties refer to it and all matters specially provided for in the Charter of the United Nations or in treaties and conventions in force</a:t>
            </a:r>
            <a:endParaRPr lang="en-US" dirty="0"/>
          </a:p>
        </p:txBody>
      </p:sp>
    </p:spTree>
    <p:extLst>
      <p:ext uri="{BB962C8B-B14F-4D97-AF65-F5344CB8AC3E}">
        <p14:creationId xmlns:p14="http://schemas.microsoft.com/office/powerpoint/2010/main" val="27364789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Article 36</a:t>
            </a:r>
            <a:r>
              <a:rPr lang="hr-HR" b="1" dirty="0"/>
              <a:t/>
            </a:r>
            <a:br>
              <a:rPr lang="hr-HR" b="1" dirty="0"/>
            </a:br>
            <a:endParaRPr lang="en-US" dirty="0"/>
          </a:p>
        </p:txBody>
      </p:sp>
      <p:sp>
        <p:nvSpPr>
          <p:cNvPr id="3" name="Content Placeholder 2"/>
          <p:cNvSpPr>
            <a:spLocks noGrp="1"/>
          </p:cNvSpPr>
          <p:nvPr>
            <p:ph idx="1"/>
          </p:nvPr>
        </p:nvSpPr>
        <p:spPr/>
        <p:txBody>
          <a:bodyPr>
            <a:normAutofit lnSpcReduction="10000"/>
          </a:bodyPr>
          <a:lstStyle/>
          <a:p>
            <a:r>
              <a:rPr lang="en-GB" dirty="0"/>
              <a:t>2. The states parties to the present Statute may at any time declare that they recognize as compulsory ipso facto and without special agreement, in relation to any other state accepting the same obligation, the jurisdiction of the Court in all legal disputes concerning:</a:t>
            </a:r>
            <a:endParaRPr lang="hr-HR" dirty="0"/>
          </a:p>
          <a:p>
            <a:r>
              <a:rPr lang="en-GB" dirty="0"/>
              <a:t> </a:t>
            </a:r>
            <a:endParaRPr lang="hr-HR" dirty="0"/>
          </a:p>
          <a:p>
            <a:r>
              <a:rPr lang="en-GB" dirty="0"/>
              <a:t>a. the interpretation of a treaty;</a:t>
            </a:r>
            <a:endParaRPr lang="hr-HR" dirty="0"/>
          </a:p>
          <a:p>
            <a:r>
              <a:rPr lang="en-GB" dirty="0"/>
              <a:t>b. any question of international law;</a:t>
            </a:r>
            <a:endParaRPr lang="hr-HR" dirty="0"/>
          </a:p>
          <a:p>
            <a:r>
              <a:rPr lang="en-GB" dirty="0"/>
              <a:t>c. the existence of any fact which, if established, would constitute a breach of an international obligation;</a:t>
            </a:r>
            <a:endParaRPr lang="hr-HR" dirty="0"/>
          </a:p>
          <a:p>
            <a:r>
              <a:rPr lang="en-GB" dirty="0"/>
              <a:t>d. the nature or extent of the reparation to be made for the breach of an international obligation.</a:t>
            </a:r>
            <a:endParaRPr lang="hr-HR" dirty="0"/>
          </a:p>
          <a:p>
            <a:endParaRPr lang="en-US" dirty="0"/>
          </a:p>
        </p:txBody>
      </p:sp>
    </p:spTree>
    <p:extLst>
      <p:ext uri="{BB962C8B-B14F-4D97-AF65-F5344CB8AC3E}">
        <p14:creationId xmlns:p14="http://schemas.microsoft.com/office/powerpoint/2010/main" val="17701652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Article</a:t>
            </a:r>
            <a:r>
              <a:rPr lang="hr-HR" dirty="0" smtClean="0"/>
              <a:t> 36</a:t>
            </a:r>
            <a:endParaRPr lang="en-US" dirty="0"/>
          </a:p>
        </p:txBody>
      </p:sp>
      <p:sp>
        <p:nvSpPr>
          <p:cNvPr id="3" name="Content Placeholder 2"/>
          <p:cNvSpPr>
            <a:spLocks noGrp="1"/>
          </p:cNvSpPr>
          <p:nvPr>
            <p:ph idx="1"/>
          </p:nvPr>
        </p:nvSpPr>
        <p:spPr/>
        <p:txBody>
          <a:bodyPr/>
          <a:lstStyle/>
          <a:p>
            <a:r>
              <a:rPr lang="en-GB" dirty="0"/>
              <a:t>3. The declarations referred to above may be made unconditionally or on condition of reciprocity on the part of several or certain states, or for a certain time.</a:t>
            </a:r>
            <a:endParaRPr lang="hr-HR" dirty="0"/>
          </a:p>
          <a:p>
            <a:r>
              <a:rPr lang="en-GB" dirty="0"/>
              <a:t> </a:t>
            </a:r>
            <a:endParaRPr lang="hr-HR" dirty="0"/>
          </a:p>
          <a:p>
            <a:r>
              <a:rPr lang="en-GB" dirty="0"/>
              <a:t>4. Such declarations shall be deposited with the Secretary-General of the United Nations, who shall transmit copies thereof to the parties to the Statute and to the Registrar of the Court.</a:t>
            </a:r>
            <a:endParaRPr lang="hr-HR" dirty="0"/>
          </a:p>
          <a:p>
            <a:endParaRPr lang="en-US" dirty="0"/>
          </a:p>
        </p:txBody>
      </p:sp>
    </p:spTree>
    <p:extLst>
      <p:ext uri="{BB962C8B-B14F-4D97-AF65-F5344CB8AC3E}">
        <p14:creationId xmlns:p14="http://schemas.microsoft.com/office/powerpoint/2010/main" val="18120208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Article</a:t>
            </a:r>
            <a:r>
              <a:rPr lang="hr-HR" dirty="0" smtClean="0"/>
              <a:t> 36</a:t>
            </a:r>
            <a:endParaRPr lang="en-US" dirty="0"/>
          </a:p>
        </p:txBody>
      </p:sp>
      <p:sp>
        <p:nvSpPr>
          <p:cNvPr id="3" name="Content Placeholder 2"/>
          <p:cNvSpPr>
            <a:spLocks noGrp="1"/>
          </p:cNvSpPr>
          <p:nvPr>
            <p:ph idx="1"/>
          </p:nvPr>
        </p:nvSpPr>
        <p:spPr/>
        <p:txBody>
          <a:bodyPr/>
          <a:lstStyle/>
          <a:p>
            <a:r>
              <a:rPr lang="en-GB" dirty="0"/>
              <a:t>5. Declarations made under Article 36 of the Statute of the Permanent Court of International Justice and which are still in force shall be deemed, as between the parties to the present Statute, to be acceptances of the compulsory jurisdiction of the International Court of Justice for the period which they still have to run and in accordance with their terms.</a:t>
            </a:r>
            <a:endParaRPr lang="hr-HR" dirty="0"/>
          </a:p>
          <a:p>
            <a:r>
              <a:rPr lang="en-GB" dirty="0"/>
              <a:t> </a:t>
            </a:r>
            <a:endParaRPr lang="hr-HR" dirty="0"/>
          </a:p>
          <a:p>
            <a:r>
              <a:rPr lang="en-GB" dirty="0"/>
              <a:t>6. In the event of a dispute as to whether the Court has jurisdiction, the matter shall be settled by the decision of the Court.</a:t>
            </a:r>
            <a:endParaRPr lang="hr-HR" dirty="0"/>
          </a:p>
          <a:p>
            <a:endParaRPr lang="en-US" dirty="0"/>
          </a:p>
        </p:txBody>
      </p:sp>
    </p:spTree>
    <p:extLst>
      <p:ext uri="{BB962C8B-B14F-4D97-AF65-F5344CB8AC3E}">
        <p14:creationId xmlns:p14="http://schemas.microsoft.com/office/powerpoint/2010/main" val="7778562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Article 37</a:t>
            </a:r>
            <a:r>
              <a:rPr lang="hr-HR" b="1" dirty="0"/>
              <a:t/>
            </a:r>
            <a:br>
              <a:rPr lang="hr-HR" b="1" dirty="0"/>
            </a:br>
            <a:endParaRPr lang="en-US" dirty="0"/>
          </a:p>
        </p:txBody>
      </p:sp>
      <p:sp>
        <p:nvSpPr>
          <p:cNvPr id="3" name="Content Placeholder 2"/>
          <p:cNvSpPr>
            <a:spLocks noGrp="1"/>
          </p:cNvSpPr>
          <p:nvPr>
            <p:ph idx="1"/>
          </p:nvPr>
        </p:nvSpPr>
        <p:spPr/>
        <p:txBody>
          <a:bodyPr/>
          <a:lstStyle/>
          <a:p>
            <a:r>
              <a:rPr lang="en-GB" dirty="0"/>
              <a:t>Whenever a treaty or convention in force provides for reference of a matter to a tribunal to have been instituted by the League of Nations, or to the Permanent Court of International Justice, the matter shall, as between the parties to the present Statute, be referred to the International Court of Justice.</a:t>
            </a:r>
            <a:endParaRPr lang="hr-HR" dirty="0"/>
          </a:p>
          <a:p>
            <a:endParaRPr lang="en-US" dirty="0"/>
          </a:p>
        </p:txBody>
      </p:sp>
    </p:spTree>
    <p:extLst>
      <p:ext uri="{BB962C8B-B14F-4D97-AF65-F5344CB8AC3E}">
        <p14:creationId xmlns:p14="http://schemas.microsoft.com/office/powerpoint/2010/main" val="3750514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Article 38</a:t>
            </a:r>
            <a:r>
              <a:rPr lang="hr-HR" b="1" dirty="0"/>
              <a:t/>
            </a:r>
            <a:br>
              <a:rPr lang="hr-HR" b="1" dirty="0"/>
            </a:br>
            <a:endParaRPr lang="en-US" dirty="0"/>
          </a:p>
        </p:txBody>
      </p:sp>
      <p:sp>
        <p:nvSpPr>
          <p:cNvPr id="3" name="Content Placeholder 2"/>
          <p:cNvSpPr>
            <a:spLocks noGrp="1"/>
          </p:cNvSpPr>
          <p:nvPr>
            <p:ph idx="1"/>
          </p:nvPr>
        </p:nvSpPr>
        <p:spPr/>
        <p:txBody>
          <a:bodyPr>
            <a:normAutofit fontScale="55000" lnSpcReduction="20000"/>
          </a:bodyPr>
          <a:lstStyle/>
          <a:p>
            <a:r>
              <a:rPr lang="en-GB" sz="2600" dirty="0"/>
              <a:t>1. The Court, whose function is to decide in accordance with international law such disputes as are submitted to it, shall apply:</a:t>
            </a:r>
            <a:endParaRPr lang="hr-HR" sz="2600" dirty="0"/>
          </a:p>
          <a:p>
            <a:r>
              <a:rPr lang="en-GB" sz="2600" dirty="0"/>
              <a:t> </a:t>
            </a:r>
            <a:endParaRPr lang="hr-HR" sz="2600" dirty="0"/>
          </a:p>
          <a:p>
            <a:r>
              <a:rPr lang="en-GB" sz="2600" dirty="0"/>
              <a:t>a. international conventions, whether general or particular, establishing rules expressly recognized by the contesting states;</a:t>
            </a:r>
            <a:endParaRPr lang="hr-HR" sz="2600" dirty="0"/>
          </a:p>
          <a:p>
            <a:r>
              <a:rPr lang="en-GB" sz="2600" dirty="0"/>
              <a:t> </a:t>
            </a:r>
            <a:endParaRPr lang="hr-HR" sz="2600" dirty="0"/>
          </a:p>
          <a:p>
            <a:r>
              <a:rPr lang="en-GB" sz="2600" dirty="0"/>
              <a:t>b. international custom, as evidence of a general practice accepted as law;</a:t>
            </a:r>
            <a:endParaRPr lang="hr-HR" sz="2600" dirty="0"/>
          </a:p>
          <a:p>
            <a:r>
              <a:rPr lang="en-GB" sz="2600" dirty="0"/>
              <a:t> </a:t>
            </a:r>
            <a:endParaRPr lang="hr-HR" sz="2600" dirty="0"/>
          </a:p>
          <a:p>
            <a:r>
              <a:rPr lang="en-GB" sz="2600" dirty="0"/>
              <a:t>c. the general principles of law recognized by civilized nations;</a:t>
            </a:r>
            <a:endParaRPr lang="hr-HR" sz="2600" dirty="0"/>
          </a:p>
          <a:p>
            <a:r>
              <a:rPr lang="en-GB" sz="2600" dirty="0"/>
              <a:t> </a:t>
            </a:r>
            <a:endParaRPr lang="hr-HR" sz="2600" dirty="0"/>
          </a:p>
          <a:p>
            <a:r>
              <a:rPr lang="en-GB" sz="2600" dirty="0"/>
              <a:t>d. subject to the provisions of Article 59*, judicial decisions and the teachings of the most highly qualified publicists of the various nations, as subsidiary means for the determination of rules of law.</a:t>
            </a:r>
            <a:endParaRPr lang="hr-HR" sz="2600" dirty="0"/>
          </a:p>
          <a:p>
            <a:r>
              <a:rPr lang="en-GB" sz="2600" dirty="0"/>
              <a:t> </a:t>
            </a:r>
            <a:endParaRPr lang="hr-HR" sz="2600" dirty="0"/>
          </a:p>
          <a:p>
            <a:r>
              <a:rPr lang="en-GB" sz="2600" dirty="0"/>
              <a:t>2. This provision shall not prejudice the power of the Court to decide a case </a:t>
            </a:r>
            <a:r>
              <a:rPr lang="en-GB" sz="2600" i="1" dirty="0"/>
              <a:t>ex </a:t>
            </a:r>
            <a:r>
              <a:rPr lang="en-GB" sz="2600" i="1" dirty="0" err="1"/>
              <a:t>aequo</a:t>
            </a:r>
            <a:r>
              <a:rPr lang="en-GB" sz="2600" i="1" dirty="0"/>
              <a:t> et bono</a:t>
            </a:r>
            <a:r>
              <a:rPr lang="en-GB" sz="2600" dirty="0"/>
              <a:t>, if the parties agree thereto.</a:t>
            </a:r>
            <a:endParaRPr lang="hr-HR" sz="2600" dirty="0"/>
          </a:p>
          <a:p>
            <a:r>
              <a:rPr lang="en-GB" dirty="0"/>
              <a:t> </a:t>
            </a:r>
            <a:endParaRPr lang="hr-HR" dirty="0"/>
          </a:p>
          <a:p>
            <a:endParaRPr lang="en-US" dirty="0"/>
          </a:p>
        </p:txBody>
      </p:sp>
    </p:spTree>
    <p:extLst>
      <p:ext uri="{BB962C8B-B14F-4D97-AF65-F5344CB8AC3E}">
        <p14:creationId xmlns:p14="http://schemas.microsoft.com/office/powerpoint/2010/main" val="200716663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Article 59</a:t>
            </a:r>
            <a:r>
              <a:rPr lang="hr-HR" b="1" dirty="0"/>
              <a:t/>
            </a:r>
            <a:br>
              <a:rPr lang="hr-HR" b="1" dirty="0"/>
            </a:br>
            <a:endParaRPr lang="en-US" dirty="0"/>
          </a:p>
        </p:txBody>
      </p:sp>
      <p:sp>
        <p:nvSpPr>
          <p:cNvPr id="3" name="Content Placeholder 2"/>
          <p:cNvSpPr>
            <a:spLocks noGrp="1"/>
          </p:cNvSpPr>
          <p:nvPr>
            <p:ph idx="1"/>
          </p:nvPr>
        </p:nvSpPr>
        <p:spPr/>
        <p:txBody>
          <a:bodyPr/>
          <a:lstStyle/>
          <a:p>
            <a:r>
              <a:rPr lang="en-GB" dirty="0"/>
              <a:t>The decision of the Court has no binding force except between the parties and in respect of that particular case</a:t>
            </a:r>
            <a:endParaRPr lang="en-US" dirty="0"/>
          </a:p>
        </p:txBody>
      </p:sp>
    </p:spTree>
    <p:extLst>
      <p:ext uri="{BB962C8B-B14F-4D97-AF65-F5344CB8AC3E}">
        <p14:creationId xmlns:p14="http://schemas.microsoft.com/office/powerpoint/2010/main" val="410281275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a:t>Replace the underlined words and phrases with synonymous expressions provided in the box.</a:t>
            </a:r>
            <a:r>
              <a:rPr lang="hr-HR" sz="3200" dirty="0"/>
              <a:t/>
            </a:r>
            <a:br>
              <a:rPr lang="hr-HR" sz="3200" dirty="0"/>
            </a:br>
            <a:endParaRPr lang="en-US" sz="3200" dirty="0"/>
          </a:p>
        </p:txBody>
      </p:sp>
      <p:sp>
        <p:nvSpPr>
          <p:cNvPr id="3" name="Content Placeholder 2"/>
          <p:cNvSpPr>
            <a:spLocks noGrp="1"/>
          </p:cNvSpPr>
          <p:nvPr>
            <p:ph idx="1"/>
          </p:nvPr>
        </p:nvSpPr>
        <p:spPr/>
        <p:txBody>
          <a:bodyPr>
            <a:normAutofit fontScale="77500" lnSpcReduction="20000"/>
          </a:bodyPr>
          <a:lstStyle/>
          <a:p>
            <a:r>
              <a:rPr lang="en-GB" sz="2100" i="1" dirty="0"/>
              <a:t>be considered          	states in dispute      	have harmful influence on 	</a:t>
            </a:r>
            <a:endParaRPr lang="hr-HR" sz="2100" dirty="0"/>
          </a:p>
          <a:p>
            <a:r>
              <a:rPr lang="en-GB" sz="2100" i="1" dirty="0"/>
              <a:t>in accordance with     to transfer/transmit     to cover a part     	defined/laid down   </a:t>
            </a:r>
            <a:endParaRPr lang="hr-HR" sz="2100" i="1" dirty="0" smtClean="0"/>
          </a:p>
          <a:p>
            <a:r>
              <a:rPr lang="en-GB" sz="2100" i="1" dirty="0" smtClean="0"/>
              <a:t>     </a:t>
            </a:r>
            <a:endParaRPr lang="hr-HR" sz="2100" i="1" dirty="0" smtClean="0"/>
          </a:p>
          <a:p>
            <a:r>
              <a:rPr lang="en-GB" sz="2100" dirty="0" smtClean="0"/>
              <a:t>1</a:t>
            </a:r>
            <a:r>
              <a:rPr lang="en-GB" sz="2100" dirty="0"/>
              <a:t>. all matters </a:t>
            </a:r>
            <a:r>
              <a:rPr lang="en-GB" sz="2100" u="sng" dirty="0"/>
              <a:t>provided for</a:t>
            </a:r>
            <a:r>
              <a:rPr lang="en-GB" sz="2100" b="1" dirty="0"/>
              <a:t> </a:t>
            </a:r>
            <a:r>
              <a:rPr lang="en-GB" sz="2100" dirty="0"/>
              <a:t>in the Charter -________________________________________</a:t>
            </a:r>
            <a:endParaRPr lang="hr-HR" sz="2100" dirty="0"/>
          </a:p>
          <a:p>
            <a:r>
              <a:rPr lang="en-GB" sz="2100" dirty="0"/>
              <a:t>2. </a:t>
            </a:r>
            <a:r>
              <a:rPr lang="en-GB" sz="2100" u="sng" dirty="0"/>
              <a:t>to bear a share</a:t>
            </a:r>
            <a:r>
              <a:rPr lang="en-GB" sz="2100" dirty="0"/>
              <a:t> of the expenses - _____________________________________________</a:t>
            </a:r>
            <a:endParaRPr lang="hr-HR" sz="2100" dirty="0"/>
          </a:p>
          <a:p>
            <a:r>
              <a:rPr lang="en-GB" sz="2100" dirty="0"/>
              <a:t>3. </a:t>
            </a:r>
            <a:r>
              <a:rPr lang="en-GB" sz="2100" u="sng" dirty="0"/>
              <a:t>in conformity with</a:t>
            </a:r>
            <a:r>
              <a:rPr lang="en-GB" sz="2100" dirty="0"/>
              <a:t> the rules - ________________________________________________</a:t>
            </a:r>
            <a:endParaRPr lang="hr-HR" sz="2100" dirty="0"/>
          </a:p>
          <a:p>
            <a:r>
              <a:rPr lang="en-GB" sz="2100" dirty="0"/>
              <a:t>4. this provision shall not </a:t>
            </a:r>
            <a:r>
              <a:rPr lang="en-GB" sz="2100" u="sng" dirty="0"/>
              <a:t>prejudice</a:t>
            </a:r>
            <a:r>
              <a:rPr lang="en-GB" sz="2100" dirty="0"/>
              <a:t> the power of the Court - </a:t>
            </a:r>
            <a:r>
              <a:rPr lang="en-GB" sz="2100" dirty="0" smtClean="0"/>
              <a:t>____________________</a:t>
            </a:r>
            <a:endParaRPr lang="hr-HR" sz="2100" dirty="0"/>
          </a:p>
          <a:p>
            <a:r>
              <a:rPr lang="en-GB" sz="2100" dirty="0"/>
              <a:t>5. declarations shall </a:t>
            </a:r>
            <a:r>
              <a:rPr lang="en-GB" sz="2100" u="sng" dirty="0"/>
              <a:t>be deemed</a:t>
            </a:r>
            <a:r>
              <a:rPr lang="en-GB" sz="2100" b="1" dirty="0"/>
              <a:t> - </a:t>
            </a:r>
            <a:r>
              <a:rPr lang="en-GB" sz="2100" dirty="0"/>
              <a:t>____________________________________________</a:t>
            </a:r>
            <a:endParaRPr lang="hr-HR" sz="2100" dirty="0"/>
          </a:p>
          <a:p>
            <a:r>
              <a:rPr lang="en-GB" sz="2100" dirty="0"/>
              <a:t>6. </a:t>
            </a:r>
            <a:r>
              <a:rPr lang="en-GB" sz="2100" u="sng" dirty="0"/>
              <a:t>to communicate</a:t>
            </a:r>
            <a:r>
              <a:rPr lang="en-GB" sz="2100" dirty="0"/>
              <a:t> copies of written proceedings - ______________________________</a:t>
            </a:r>
            <a:endParaRPr lang="hr-HR" sz="2100" dirty="0"/>
          </a:p>
          <a:p>
            <a:r>
              <a:rPr lang="en-GB" sz="2100" dirty="0"/>
              <a:t>7. rules recognized by the </a:t>
            </a:r>
            <a:r>
              <a:rPr lang="en-GB" sz="2100" u="sng" dirty="0"/>
              <a:t>contesting states</a:t>
            </a:r>
            <a:r>
              <a:rPr lang="en-GB" sz="2100" b="1" dirty="0"/>
              <a:t> - </a:t>
            </a:r>
            <a:r>
              <a:rPr lang="en-GB" sz="2100" dirty="0"/>
              <a:t>___________________________________</a:t>
            </a:r>
            <a:endParaRPr lang="hr-HR" sz="2100" dirty="0"/>
          </a:p>
          <a:p>
            <a:r>
              <a:rPr lang="en-GB" i="1" dirty="0" smtClean="0"/>
              <a:t>   </a:t>
            </a:r>
            <a:r>
              <a:rPr lang="en-GB" i="1" dirty="0"/>
              <a:t>	</a:t>
            </a:r>
            <a:endParaRPr lang="en-US" dirty="0"/>
          </a:p>
        </p:txBody>
      </p:sp>
    </p:spTree>
    <p:extLst>
      <p:ext uri="{BB962C8B-B14F-4D97-AF65-F5344CB8AC3E}">
        <p14:creationId xmlns:p14="http://schemas.microsoft.com/office/powerpoint/2010/main" val="194711056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i="1" dirty="0"/>
              <a:t>Match the Latin phrases with the appropriate English translations. Mark the phrases used in the text (x).</a:t>
            </a:r>
            <a:r>
              <a:rPr lang="hr-HR" sz="3200" dirty="0"/>
              <a:t/>
            </a:r>
            <a:br>
              <a:rPr lang="hr-HR" sz="3200" dirty="0"/>
            </a:br>
            <a:endParaRPr lang="en-US" sz="3200" dirty="0"/>
          </a:p>
        </p:txBody>
      </p:sp>
      <p:graphicFrame>
        <p:nvGraphicFramePr>
          <p:cNvPr id="4" name="Content Placeholder 3"/>
          <p:cNvGraphicFramePr>
            <a:graphicFrameLocks noGrp="1"/>
          </p:cNvGraphicFramePr>
          <p:nvPr>
            <p:ph idx="1"/>
          </p:nvPr>
        </p:nvGraphicFramePr>
        <p:xfrm>
          <a:off x="2710815" y="3351911"/>
          <a:ext cx="5732145" cy="1792923"/>
        </p:xfrm>
        <a:graphic>
          <a:graphicData uri="http://schemas.openxmlformats.org/drawingml/2006/table">
            <a:tbl>
              <a:tblPr>
                <a:tableStyleId>{5C22544A-7EE6-4342-B048-85BDC9FD1C3A}</a:tableStyleId>
              </a:tblPr>
              <a:tblGrid>
                <a:gridCol w="1910715"/>
                <a:gridCol w="1910715"/>
                <a:gridCol w="1910715"/>
              </a:tblGrid>
              <a:tr h="0">
                <a:tc>
                  <a:txBody>
                    <a:bodyPr/>
                    <a:lstStyle/>
                    <a:p>
                      <a:pPr algn="just">
                        <a:lnSpc>
                          <a:spcPct val="107000"/>
                        </a:lnSpc>
                        <a:spcAft>
                          <a:spcPts val="800"/>
                        </a:spcAft>
                      </a:pPr>
                      <a:r>
                        <a:rPr lang="en-GB" sz="1200">
                          <a:effectLst/>
                        </a:rPr>
                        <a:t>Latin</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07000"/>
                        </a:lnSpc>
                        <a:spcAft>
                          <a:spcPts val="800"/>
                        </a:spcAft>
                      </a:pPr>
                      <a:r>
                        <a:rPr lang="en-GB" sz="1200">
                          <a:effectLst/>
                        </a:rPr>
                        <a:t>Croatian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07000"/>
                        </a:lnSpc>
                        <a:spcAft>
                          <a:spcPts val="800"/>
                        </a:spcAft>
                      </a:pPr>
                      <a:r>
                        <a:rPr lang="en-GB" sz="1200">
                          <a:effectLst/>
                        </a:rPr>
                        <a:t>Used in text (x)</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r h="0">
                <a:tc>
                  <a:txBody>
                    <a:bodyPr/>
                    <a:lstStyle/>
                    <a:p>
                      <a:pPr algn="just">
                        <a:lnSpc>
                          <a:spcPct val="107000"/>
                        </a:lnSpc>
                        <a:spcAft>
                          <a:spcPts val="1000"/>
                        </a:spcAft>
                      </a:pPr>
                      <a:r>
                        <a:rPr lang="en-GB" sz="1200">
                          <a:effectLst/>
                        </a:rPr>
                        <a:t>ipso facto</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07000"/>
                        </a:lnSpc>
                        <a:spcAft>
                          <a:spcPts val="1000"/>
                        </a:spcAft>
                      </a:pPr>
                      <a:r>
                        <a:rPr lang="en-GB" sz="1200">
                          <a:effectLst/>
                        </a:rPr>
                        <a:t>in justice and fairness</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07000"/>
                        </a:lnSpc>
                        <a:spcAft>
                          <a:spcPts val="800"/>
                        </a:spcAft>
                      </a:pPr>
                      <a:r>
                        <a:rPr lang="en-GB" sz="1100">
                          <a:effectLst/>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r h="0">
                <a:tc>
                  <a:txBody>
                    <a:bodyPr/>
                    <a:lstStyle/>
                    <a:p>
                      <a:pPr algn="just">
                        <a:lnSpc>
                          <a:spcPct val="107000"/>
                        </a:lnSpc>
                        <a:spcAft>
                          <a:spcPts val="800"/>
                        </a:spcAft>
                      </a:pPr>
                      <a:r>
                        <a:rPr lang="en-GB" sz="1100">
                          <a:effectLst/>
                          <a:highlight>
                            <a:srgbClr val="FFFFFF"/>
                          </a:highlight>
                        </a:rPr>
                        <a:t>de lege lata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07000"/>
                        </a:lnSpc>
                        <a:spcAft>
                          <a:spcPts val="1000"/>
                        </a:spcAft>
                      </a:pPr>
                      <a:r>
                        <a:rPr lang="en-GB" sz="1200">
                          <a:effectLst/>
                          <a:highlight>
                            <a:srgbClr val="FFFFFF"/>
                          </a:highlight>
                        </a:rPr>
                        <a:t>what the law ought to be</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07000"/>
                        </a:lnSpc>
                        <a:spcAft>
                          <a:spcPts val="800"/>
                        </a:spcAft>
                      </a:pPr>
                      <a:r>
                        <a:rPr lang="en-GB" sz="1100">
                          <a:effectLst/>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r h="0">
                <a:tc>
                  <a:txBody>
                    <a:bodyPr/>
                    <a:lstStyle/>
                    <a:p>
                      <a:pPr algn="just">
                        <a:lnSpc>
                          <a:spcPct val="107000"/>
                        </a:lnSpc>
                        <a:spcAft>
                          <a:spcPts val="1000"/>
                        </a:spcAft>
                      </a:pPr>
                      <a:r>
                        <a:rPr lang="en-GB" sz="1200">
                          <a:effectLst/>
                          <a:highlight>
                            <a:srgbClr val="FFFFFF"/>
                          </a:highlight>
                        </a:rPr>
                        <a:t>ex aequo et bono</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07000"/>
                        </a:lnSpc>
                        <a:spcAft>
                          <a:spcPts val="1000"/>
                        </a:spcAft>
                      </a:pPr>
                      <a:r>
                        <a:rPr lang="en-GB" sz="1200">
                          <a:effectLst/>
                        </a:rPr>
                        <a:t>by the fact itself</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07000"/>
                        </a:lnSpc>
                        <a:spcAft>
                          <a:spcPts val="800"/>
                        </a:spcAft>
                      </a:pPr>
                      <a:r>
                        <a:rPr lang="en-GB" sz="1100">
                          <a:effectLst/>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r h="0">
                <a:tc>
                  <a:txBody>
                    <a:bodyPr/>
                    <a:lstStyle/>
                    <a:p>
                      <a:pPr algn="just">
                        <a:lnSpc>
                          <a:spcPct val="107000"/>
                        </a:lnSpc>
                        <a:spcAft>
                          <a:spcPts val="800"/>
                        </a:spcAft>
                      </a:pPr>
                      <a:r>
                        <a:rPr lang="en-GB" sz="1100">
                          <a:effectLst/>
                          <a:highlight>
                            <a:srgbClr val="FFFFFF"/>
                          </a:highlight>
                        </a:rPr>
                        <a:t>de lege ferenda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07000"/>
                        </a:lnSpc>
                        <a:spcAft>
                          <a:spcPts val="800"/>
                        </a:spcAft>
                      </a:pPr>
                      <a:r>
                        <a:rPr lang="en-GB" sz="1100">
                          <a:effectLst/>
                          <a:highlight>
                            <a:srgbClr val="FFFFFF"/>
                          </a:highlight>
                        </a:rPr>
                        <a:t>as the law is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07000"/>
                        </a:lnSpc>
                        <a:spcAft>
                          <a:spcPts val="800"/>
                        </a:spcAft>
                      </a:pPr>
                      <a:r>
                        <a:rPr lang="en-GB" sz="1100" dirty="0">
                          <a:effectLst/>
                        </a:rPr>
                        <a:t> </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r>
            </a:tbl>
          </a:graphicData>
        </a:graphic>
      </p:graphicFrame>
    </p:spTree>
    <p:extLst>
      <p:ext uri="{BB962C8B-B14F-4D97-AF65-F5344CB8AC3E}">
        <p14:creationId xmlns:p14="http://schemas.microsoft.com/office/powerpoint/2010/main" val="21589090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250</TotalTime>
  <Words>6710</Words>
  <Application>Microsoft Office PowerPoint</Application>
  <PresentationFormat>Widescreen</PresentationFormat>
  <Paragraphs>430</Paragraphs>
  <Slides>102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102</vt:i4>
      </vt:variant>
    </vt:vector>
  </HeadingPairs>
  <TitlesOfParts>
    <vt:vector size="109" baseType="lpstr">
      <vt:lpstr>Arial</vt:lpstr>
      <vt:lpstr>Calibri</vt:lpstr>
      <vt:lpstr>Century Gothic</vt:lpstr>
      <vt:lpstr>Times New Roman</vt:lpstr>
      <vt:lpstr>Wingdings</vt:lpstr>
      <vt:lpstr>Wingdings 3</vt:lpstr>
      <vt:lpstr>Ion</vt:lpstr>
      <vt:lpstr>Internatinal organizations</vt:lpstr>
      <vt:lpstr>Preview</vt:lpstr>
      <vt:lpstr>International organizations</vt:lpstr>
      <vt:lpstr>International organizations</vt:lpstr>
      <vt:lpstr>International organizations</vt:lpstr>
      <vt:lpstr>The League of Nations</vt:lpstr>
      <vt:lpstr>United Nations: Name</vt:lpstr>
      <vt:lpstr>Origins of the UN Charter</vt:lpstr>
      <vt:lpstr>1941 The Atlantic Charter </vt:lpstr>
      <vt:lpstr>The Atlantic Charter   (14 Aug.1941)</vt:lpstr>
      <vt:lpstr>Goals of the Atlantic Charter</vt:lpstr>
      <vt:lpstr>Declaration by United Nations (1942)</vt:lpstr>
      <vt:lpstr>Declaration by United Nations (1942)</vt:lpstr>
      <vt:lpstr>Declaration by United Nations (1942)</vt:lpstr>
      <vt:lpstr>Declaration by United Nations (1942) </vt:lpstr>
      <vt:lpstr>The Moscow Conference (1943)</vt:lpstr>
      <vt:lpstr>Dumbarton Oaks Proposals (Washington Conversations on International Peace and Security Organization  (Oct. 7, 1944)</vt:lpstr>
      <vt:lpstr>Dumbarton Oaks</vt:lpstr>
      <vt:lpstr>Dumbarton Oaks Proposals (October 7, 1944)</vt:lpstr>
      <vt:lpstr>Yalta conference (11 Feb. 1945)</vt:lpstr>
      <vt:lpstr>Yalta conference(11 Feb. 1945)</vt:lpstr>
      <vt:lpstr>Yalta conference(11 Feb. 1945)</vt:lpstr>
      <vt:lpstr>The San Francisco Conference (April 25 – June 26, 1945)</vt:lpstr>
      <vt:lpstr>The San Francisco Conference (April 25 – June 26, 1945)</vt:lpstr>
      <vt:lpstr>United Nations Charter</vt:lpstr>
      <vt:lpstr>United Nations Charter</vt:lpstr>
      <vt:lpstr>United Nations Charter (www.un.org/aboutun/charter)</vt:lpstr>
      <vt:lpstr>Preamble</vt:lpstr>
      <vt:lpstr>Preamble</vt:lpstr>
      <vt:lpstr>Preamble</vt:lpstr>
      <vt:lpstr>Purposes of the UN</vt:lpstr>
      <vt:lpstr>UN Principles</vt:lpstr>
      <vt:lpstr>UN Principles</vt:lpstr>
      <vt:lpstr>Membership</vt:lpstr>
      <vt:lpstr>The United Nations</vt:lpstr>
      <vt:lpstr>UN</vt:lpstr>
      <vt:lpstr>UN logo</vt:lpstr>
      <vt:lpstr>UN logo</vt:lpstr>
      <vt:lpstr>The UN Charter</vt:lpstr>
      <vt:lpstr>The UN organs</vt:lpstr>
      <vt:lpstr>The General Assembly </vt:lpstr>
      <vt:lpstr>General Assembly</vt:lpstr>
      <vt:lpstr>The Security Council </vt:lpstr>
      <vt:lpstr>The Economic and Social Council </vt:lpstr>
      <vt:lpstr>The Trusteeship Council </vt:lpstr>
      <vt:lpstr>The International Court of Justice </vt:lpstr>
      <vt:lpstr>The Secretariat </vt:lpstr>
      <vt:lpstr>Secretariat (www.un.org/documents/st)</vt:lpstr>
      <vt:lpstr>Secretariat</vt:lpstr>
      <vt:lpstr>Programmes, funds and specialized agencies</vt:lpstr>
      <vt:lpstr>Scan the first three paragraphs of the text and find nouns which collocate with the following verbs. </vt:lpstr>
      <vt:lpstr>Translate the following:</vt:lpstr>
      <vt:lpstr>Answer the following questions:</vt:lpstr>
      <vt:lpstr>International Court of Justice</vt:lpstr>
      <vt:lpstr>The International Court of Justice (ICJ)</vt:lpstr>
      <vt:lpstr>International Court of Justice</vt:lpstr>
      <vt:lpstr>History</vt:lpstr>
      <vt:lpstr>Pacific settlement of disputes between States: Article 33 of the UN Charter</vt:lpstr>
      <vt:lpstr>Pacific settlement of disputes between States</vt:lpstr>
      <vt:lpstr>Pacific settlement of disputes between States</vt:lpstr>
      <vt:lpstr>The Hague Peace Conferences and the Permanent Court of Arbitration (PCA) </vt:lpstr>
      <vt:lpstr>Permanent Court of Arbitration</vt:lpstr>
      <vt:lpstr>Permanent Court of Arbitration</vt:lpstr>
      <vt:lpstr>Shortcomings</vt:lpstr>
      <vt:lpstr>The Permanent Court of International Justice (PCIJ)</vt:lpstr>
      <vt:lpstr>The Permanent Court of International Justice (PCIJ)</vt:lpstr>
      <vt:lpstr>The Permanent Court of International Justice (PCIJ)</vt:lpstr>
      <vt:lpstr>The Permanent Court of International Justice (PCIJ)</vt:lpstr>
      <vt:lpstr>The Permanent Court of International Justice (PCIJ)</vt:lpstr>
      <vt:lpstr>The Permanent Court of International Justice (PCIJ)</vt:lpstr>
      <vt:lpstr>The Permanent Court of International Justice (PCIJ)</vt:lpstr>
      <vt:lpstr>A new international court?</vt:lpstr>
      <vt:lpstr>The Moscow Conference (1943)</vt:lpstr>
      <vt:lpstr>Dumbarton Oaks proposals (1944)</vt:lpstr>
      <vt:lpstr>International Court of Justice</vt:lpstr>
      <vt:lpstr>International Court of Justice</vt:lpstr>
      <vt:lpstr>Members of the Court</vt:lpstr>
      <vt:lpstr>Judges</vt:lpstr>
      <vt:lpstr>Judges</vt:lpstr>
      <vt:lpstr>How the Court works</vt:lpstr>
      <vt:lpstr>Contentious cases</vt:lpstr>
      <vt:lpstr>Contentious cases</vt:lpstr>
      <vt:lpstr>Proceedings</vt:lpstr>
      <vt:lpstr>Proceedings</vt:lpstr>
      <vt:lpstr>Enforcement</vt:lpstr>
      <vt:lpstr>Sources of international law</vt:lpstr>
      <vt:lpstr>Advisory proceedings</vt:lpstr>
      <vt:lpstr>Advisory proceedings</vt:lpstr>
      <vt:lpstr>STATUTE OF THE INTERNATIONAL COURT OF JUSTICE CHAPTER II - COMPETENCE OF THE COURT </vt:lpstr>
      <vt:lpstr>Article 35 </vt:lpstr>
      <vt:lpstr>Article 36 </vt:lpstr>
      <vt:lpstr>Article 36 </vt:lpstr>
      <vt:lpstr>Article 36</vt:lpstr>
      <vt:lpstr>Article 36</vt:lpstr>
      <vt:lpstr>Article 37 </vt:lpstr>
      <vt:lpstr>Article 38 </vt:lpstr>
      <vt:lpstr>Article 59 </vt:lpstr>
      <vt:lpstr>Replace the underlined words and phrases with synonymous expressions provided in the box. </vt:lpstr>
      <vt:lpstr>Match the Latin phrases with the appropriate English translations. Mark the phrases used in the text (x). </vt:lpstr>
      <vt:lpstr>Explain the sources of law (in accordance with Article 38) the ICJ applies when solving disputes submitted to it. Use the following phrases: </vt:lpstr>
      <vt:lpstr>Research</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Internatinal organizations</dc:title>
  <dc:creator>Admin</dc:creator>
  <cp:lastModifiedBy>Admin</cp:lastModifiedBy>
  <cp:revision>36</cp:revision>
  <dcterms:created xsi:type="dcterms:W3CDTF">2018-03-11T10:20:28Z</dcterms:created>
  <dcterms:modified xsi:type="dcterms:W3CDTF">2018-03-19T12:03:28Z</dcterms:modified>
</cp:coreProperties>
</file>