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56" r:id="rId2"/>
    <p:sldId id="291" r:id="rId3"/>
    <p:sldId id="292" r:id="rId4"/>
    <p:sldId id="257" r:id="rId5"/>
    <p:sldId id="258" r:id="rId6"/>
    <p:sldId id="259" r:id="rId7"/>
    <p:sldId id="261" r:id="rId8"/>
    <p:sldId id="265" r:id="rId9"/>
    <p:sldId id="260" r:id="rId10"/>
    <p:sldId id="293" r:id="rId11"/>
    <p:sldId id="262" r:id="rId12"/>
    <p:sldId id="263" r:id="rId13"/>
    <p:sldId id="264" r:id="rId14"/>
    <p:sldId id="266" r:id="rId15"/>
    <p:sldId id="267" r:id="rId16"/>
    <p:sldId id="268" r:id="rId17"/>
    <p:sldId id="269" r:id="rId18"/>
    <p:sldId id="283" r:id="rId19"/>
    <p:sldId id="270" r:id="rId20"/>
    <p:sldId id="271" r:id="rId21"/>
    <p:sldId id="272" r:id="rId22"/>
    <p:sldId id="294" r:id="rId23"/>
    <p:sldId id="273" r:id="rId24"/>
    <p:sldId id="295" r:id="rId25"/>
    <p:sldId id="274" r:id="rId26"/>
    <p:sldId id="275" r:id="rId27"/>
    <p:sldId id="296" r:id="rId28"/>
    <p:sldId id="276" r:id="rId29"/>
    <p:sldId id="277" r:id="rId30"/>
    <p:sldId id="284" r:id="rId31"/>
    <p:sldId id="280" r:id="rId32"/>
    <p:sldId id="281" r:id="rId33"/>
    <p:sldId id="298" r:id="rId34"/>
    <p:sldId id="299" r:id="rId35"/>
    <p:sldId id="278" r:id="rId36"/>
    <p:sldId id="300" r:id="rId37"/>
    <p:sldId id="297" r:id="rId38"/>
    <p:sldId id="279" r:id="rId39"/>
    <p:sldId id="282" r:id="rId40"/>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34B892B-BE5D-4E3D-BAF8-71B71F252BE7}" type="datetimeFigureOut">
              <a:rPr lang="hr-HR" smtClean="0"/>
              <a:t>4.4.2018.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C946EFA-2724-4140-B3D4-70B184908FE4}"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2923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4B892B-BE5D-4E3D-BAF8-71B71F252BE7}" type="datetimeFigureOut">
              <a:rPr lang="hr-HR" smtClean="0"/>
              <a:t>4.4.2018.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C946EFA-2724-4140-B3D4-70B184908FE4}" type="slidenum">
              <a:rPr lang="hr-HR" smtClean="0"/>
              <a:t>‹#›</a:t>
            </a:fld>
            <a:endParaRPr lang="hr-HR"/>
          </a:p>
        </p:txBody>
      </p:sp>
    </p:spTree>
    <p:extLst>
      <p:ext uri="{BB962C8B-B14F-4D97-AF65-F5344CB8AC3E}">
        <p14:creationId xmlns:p14="http://schemas.microsoft.com/office/powerpoint/2010/main" val="1535922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4B892B-BE5D-4E3D-BAF8-71B71F252BE7}" type="datetimeFigureOut">
              <a:rPr lang="hr-HR" smtClean="0"/>
              <a:t>4.4.2018.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C946EFA-2724-4140-B3D4-70B184908FE4}" type="slidenum">
              <a:rPr lang="hr-HR" smtClean="0"/>
              <a:t>‹#›</a:t>
            </a:fld>
            <a:endParaRPr lang="hr-HR"/>
          </a:p>
        </p:txBody>
      </p:sp>
    </p:spTree>
    <p:extLst>
      <p:ext uri="{BB962C8B-B14F-4D97-AF65-F5344CB8AC3E}">
        <p14:creationId xmlns:p14="http://schemas.microsoft.com/office/powerpoint/2010/main" val="2256003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4B892B-BE5D-4E3D-BAF8-71B71F252BE7}" type="datetimeFigureOut">
              <a:rPr lang="hr-HR" smtClean="0"/>
              <a:t>4.4.2018.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C946EFA-2724-4140-B3D4-70B184908FE4}" type="slidenum">
              <a:rPr lang="hr-HR" smtClean="0"/>
              <a:t>‹#›</a:t>
            </a:fld>
            <a:endParaRPr lang="hr-HR"/>
          </a:p>
        </p:txBody>
      </p:sp>
    </p:spTree>
    <p:extLst>
      <p:ext uri="{BB962C8B-B14F-4D97-AF65-F5344CB8AC3E}">
        <p14:creationId xmlns:p14="http://schemas.microsoft.com/office/powerpoint/2010/main" val="2629091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B892B-BE5D-4E3D-BAF8-71B71F252BE7}" type="datetimeFigureOut">
              <a:rPr lang="hr-HR" smtClean="0"/>
              <a:t>4.4.2018.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6C946EFA-2724-4140-B3D4-70B184908FE4}"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0636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34B892B-BE5D-4E3D-BAF8-71B71F252BE7}" type="datetimeFigureOut">
              <a:rPr lang="hr-HR" smtClean="0"/>
              <a:t>4.4.2018.</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C946EFA-2724-4140-B3D4-70B184908FE4}" type="slidenum">
              <a:rPr lang="hr-HR" smtClean="0"/>
              <a:t>‹#›</a:t>
            </a:fld>
            <a:endParaRPr lang="hr-HR"/>
          </a:p>
        </p:txBody>
      </p:sp>
    </p:spTree>
    <p:extLst>
      <p:ext uri="{BB962C8B-B14F-4D97-AF65-F5344CB8AC3E}">
        <p14:creationId xmlns:p14="http://schemas.microsoft.com/office/powerpoint/2010/main" val="3994817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34B892B-BE5D-4E3D-BAF8-71B71F252BE7}" type="datetimeFigureOut">
              <a:rPr lang="hr-HR" smtClean="0"/>
              <a:t>4.4.2018.</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6C946EFA-2724-4140-B3D4-70B184908FE4}" type="slidenum">
              <a:rPr lang="hr-HR" smtClean="0"/>
              <a:t>‹#›</a:t>
            </a:fld>
            <a:endParaRPr lang="hr-HR"/>
          </a:p>
        </p:txBody>
      </p:sp>
    </p:spTree>
    <p:extLst>
      <p:ext uri="{BB962C8B-B14F-4D97-AF65-F5344CB8AC3E}">
        <p14:creationId xmlns:p14="http://schemas.microsoft.com/office/powerpoint/2010/main" val="3630634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34B892B-BE5D-4E3D-BAF8-71B71F252BE7}" type="datetimeFigureOut">
              <a:rPr lang="hr-HR" smtClean="0"/>
              <a:t>4.4.2018.</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6C946EFA-2724-4140-B3D4-70B184908FE4}" type="slidenum">
              <a:rPr lang="hr-HR" smtClean="0"/>
              <a:t>‹#›</a:t>
            </a:fld>
            <a:endParaRPr lang="hr-HR"/>
          </a:p>
        </p:txBody>
      </p:sp>
    </p:spTree>
    <p:extLst>
      <p:ext uri="{BB962C8B-B14F-4D97-AF65-F5344CB8AC3E}">
        <p14:creationId xmlns:p14="http://schemas.microsoft.com/office/powerpoint/2010/main" val="1799693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34B892B-BE5D-4E3D-BAF8-71B71F252BE7}" type="datetimeFigureOut">
              <a:rPr lang="hr-HR" smtClean="0"/>
              <a:t>4.4.2018.</a:t>
            </a:fld>
            <a:endParaRPr lang="hr-H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hr-HR"/>
          </a:p>
        </p:txBody>
      </p:sp>
      <p:sp>
        <p:nvSpPr>
          <p:cNvPr id="9" name="Slide Number Placeholder 8"/>
          <p:cNvSpPr>
            <a:spLocks noGrp="1"/>
          </p:cNvSpPr>
          <p:nvPr>
            <p:ph type="sldNum" sz="quarter" idx="12"/>
          </p:nvPr>
        </p:nvSpPr>
        <p:spPr/>
        <p:txBody>
          <a:bodyPr/>
          <a:lstStyle/>
          <a:p>
            <a:fld id="{6C946EFA-2724-4140-B3D4-70B184908FE4}" type="slidenum">
              <a:rPr lang="hr-HR" smtClean="0"/>
              <a:t>‹#›</a:t>
            </a:fld>
            <a:endParaRPr lang="hr-HR"/>
          </a:p>
        </p:txBody>
      </p:sp>
    </p:spTree>
    <p:extLst>
      <p:ext uri="{BB962C8B-B14F-4D97-AF65-F5344CB8AC3E}">
        <p14:creationId xmlns:p14="http://schemas.microsoft.com/office/powerpoint/2010/main" val="4182646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34B892B-BE5D-4E3D-BAF8-71B71F252BE7}" type="datetimeFigureOut">
              <a:rPr lang="hr-HR" smtClean="0"/>
              <a:t>4.4.2018.</a:t>
            </a:fld>
            <a:endParaRPr lang="hr-H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hr-H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C946EFA-2724-4140-B3D4-70B184908FE4}" type="slidenum">
              <a:rPr lang="hr-HR" smtClean="0"/>
              <a:t>‹#›</a:t>
            </a:fld>
            <a:endParaRPr lang="hr-HR"/>
          </a:p>
        </p:txBody>
      </p:sp>
    </p:spTree>
    <p:extLst>
      <p:ext uri="{BB962C8B-B14F-4D97-AF65-F5344CB8AC3E}">
        <p14:creationId xmlns:p14="http://schemas.microsoft.com/office/powerpoint/2010/main" val="598393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4B892B-BE5D-4E3D-BAF8-71B71F252BE7}" type="datetimeFigureOut">
              <a:rPr lang="hr-HR" smtClean="0"/>
              <a:t>4.4.2018.</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6C946EFA-2724-4140-B3D4-70B184908FE4}" type="slidenum">
              <a:rPr lang="hr-HR" smtClean="0"/>
              <a:t>‹#›</a:t>
            </a:fld>
            <a:endParaRPr lang="hr-HR"/>
          </a:p>
        </p:txBody>
      </p:sp>
    </p:spTree>
    <p:extLst>
      <p:ext uri="{BB962C8B-B14F-4D97-AF65-F5344CB8AC3E}">
        <p14:creationId xmlns:p14="http://schemas.microsoft.com/office/powerpoint/2010/main" val="58124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34B892B-BE5D-4E3D-BAF8-71B71F252BE7}" type="datetimeFigureOut">
              <a:rPr lang="hr-HR" smtClean="0"/>
              <a:t>4.4.2018.</a:t>
            </a:fld>
            <a:endParaRPr lang="hr-H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hr-H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C946EFA-2724-4140-B3D4-70B184908FE4}" type="slidenum">
              <a:rPr lang="hr-HR" smtClean="0"/>
              <a:t>‹#›</a:t>
            </a:fld>
            <a:endParaRPr lang="hr-H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0071837"/>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hr-HR" dirty="0" err="1" smtClean="0"/>
              <a:t>Fraudoloznost</a:t>
            </a:r>
            <a:r>
              <a:rPr lang="hr-HR" dirty="0" smtClean="0"/>
              <a:t>, </a:t>
            </a:r>
            <a:r>
              <a:rPr lang="hr-HR" dirty="0" smtClean="0"/>
              <a:t>javni </a:t>
            </a:r>
            <a:r>
              <a:rPr lang="hr-HR" dirty="0" smtClean="0"/>
              <a:t>poredak i pravila neposredne primjene</a:t>
            </a:r>
            <a:endParaRPr lang="hr-HR" dirty="0"/>
          </a:p>
        </p:txBody>
      </p:sp>
      <p:sp>
        <p:nvSpPr>
          <p:cNvPr id="3" name="Subtitle 2"/>
          <p:cNvSpPr>
            <a:spLocks noGrp="1"/>
          </p:cNvSpPr>
          <p:nvPr>
            <p:ph type="subTitle" idx="1"/>
          </p:nvPr>
        </p:nvSpPr>
        <p:spPr/>
        <p:txBody>
          <a:bodyPr>
            <a:normAutofit fontScale="85000" lnSpcReduction="20000"/>
          </a:bodyPr>
          <a:lstStyle/>
          <a:p>
            <a:r>
              <a:rPr lang="hr-HR" dirty="0" smtClean="0"/>
              <a:t>Predavanje iz MPP-a za izvanredne studente</a:t>
            </a:r>
          </a:p>
          <a:p>
            <a:r>
              <a:rPr lang="hr-HR" dirty="0"/>
              <a:t>4</a:t>
            </a:r>
            <a:r>
              <a:rPr lang="hr-HR" dirty="0" smtClean="0"/>
              <a:t>. TRAVNJA 201</a:t>
            </a:r>
            <a:r>
              <a:rPr lang="hr-HR" dirty="0"/>
              <a:t>8</a:t>
            </a:r>
            <a:r>
              <a:rPr lang="hr-HR" dirty="0" smtClean="0"/>
              <a:t>.</a:t>
            </a:r>
            <a:endParaRPr lang="hr-HR" dirty="0" smtClean="0"/>
          </a:p>
          <a:p>
            <a:r>
              <a:rPr lang="hr-HR" dirty="0" smtClean="0"/>
              <a:t>DR. SC. </a:t>
            </a:r>
            <a:r>
              <a:rPr lang="hr-HR" dirty="0" smtClean="0"/>
              <a:t>Tena Hoško</a:t>
            </a:r>
            <a:endParaRPr lang="hr-HR" dirty="0"/>
          </a:p>
        </p:txBody>
      </p:sp>
    </p:spTree>
    <p:extLst>
      <p:ext uri="{BB962C8B-B14F-4D97-AF65-F5344CB8AC3E}">
        <p14:creationId xmlns:p14="http://schemas.microsoft.com/office/powerpoint/2010/main" val="2362392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Formulacija klauzule o javnom poretku</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hr-HR" dirty="0"/>
              <a:t> čl. 21. Uredbe Rim I</a:t>
            </a:r>
          </a:p>
          <a:p>
            <a:pPr marL="0" indent="0">
              <a:buNone/>
            </a:pPr>
            <a:r>
              <a:rPr lang="hr-HR" dirty="0"/>
              <a:t>„Primjena odredaba prava bilo koje države navedene u ovoj Uredbi može se odbiti samo ako je njihova primjena očito u suprotnosti s javnim poretkom (</a:t>
            </a:r>
            <a:r>
              <a:rPr lang="hr-HR" dirty="0" err="1"/>
              <a:t>ordre</a:t>
            </a:r>
            <a:r>
              <a:rPr lang="hr-HR" dirty="0"/>
              <a:t> </a:t>
            </a:r>
            <a:r>
              <a:rPr lang="hr-HR" dirty="0" err="1"/>
              <a:t>public</a:t>
            </a:r>
            <a:r>
              <a:rPr lang="hr-HR" dirty="0"/>
              <a:t>) države pred čijim se sudom vodi postupak.”</a:t>
            </a:r>
          </a:p>
          <a:p>
            <a:pPr>
              <a:buFont typeface="Wingdings" panose="05000000000000000000" pitchFamily="2" charset="2"/>
              <a:buChar char="Ø"/>
            </a:pPr>
            <a:r>
              <a:rPr lang="hr-HR" dirty="0"/>
              <a:t> čl. 7. Haške konvencije o pravu mjerodavnom za oblik oporučnih raspolaganja iz 61.</a:t>
            </a:r>
          </a:p>
          <a:p>
            <a:r>
              <a:rPr lang="hr-HR" dirty="0"/>
              <a:t>„Primjena prava koje je mjerodavno po ovoj konvenciji, može se odbiti samo ako je očito nespojivo s javnim poretkom.”</a:t>
            </a:r>
            <a:endParaRPr lang="en-US" dirty="0"/>
          </a:p>
          <a:p>
            <a:pPr>
              <a:buFont typeface="Wingdings" panose="05000000000000000000" pitchFamily="2" charset="2"/>
              <a:buChar char="Ø"/>
            </a:pPr>
            <a:r>
              <a:rPr lang="en-US" dirty="0" err="1"/>
              <a:t>Javni</a:t>
            </a:r>
            <a:r>
              <a:rPr lang="en-US" dirty="0"/>
              <a:t> </a:t>
            </a:r>
            <a:r>
              <a:rPr lang="en-US" dirty="0" err="1"/>
              <a:t>poredak</a:t>
            </a:r>
            <a:r>
              <a:rPr lang="en-US" dirty="0"/>
              <a:t> u </a:t>
            </a:r>
            <a:r>
              <a:rPr lang="en-US" dirty="0" err="1"/>
              <a:t>dvostranim</a:t>
            </a:r>
            <a:r>
              <a:rPr lang="en-US" dirty="0"/>
              <a:t> </a:t>
            </a:r>
            <a:r>
              <a:rPr lang="en-US" dirty="0" err="1"/>
              <a:t>ugovorima</a:t>
            </a:r>
            <a:r>
              <a:rPr lang="en-US" dirty="0"/>
              <a:t>?</a:t>
            </a:r>
            <a:endParaRPr lang="hr-HR" dirty="0"/>
          </a:p>
          <a:p>
            <a:endParaRPr lang="en-US" dirty="0"/>
          </a:p>
        </p:txBody>
      </p:sp>
    </p:spTree>
    <p:extLst>
      <p:ext uri="{BB962C8B-B14F-4D97-AF65-F5344CB8AC3E}">
        <p14:creationId xmlns:p14="http://schemas.microsoft.com/office/powerpoint/2010/main" val="26173925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Javni poredak u hrvatskoj arbitražnoj sudskoj praksi</a:t>
            </a:r>
            <a:endParaRPr lang="hr-HR" dirty="0"/>
          </a:p>
        </p:txBody>
      </p:sp>
      <p:sp>
        <p:nvSpPr>
          <p:cNvPr id="3" name="Content Placeholder 2"/>
          <p:cNvSpPr>
            <a:spLocks noGrp="1"/>
          </p:cNvSpPr>
          <p:nvPr>
            <p:ph idx="1"/>
          </p:nvPr>
        </p:nvSpPr>
        <p:spPr/>
        <p:txBody>
          <a:bodyPr/>
          <a:lstStyle/>
          <a:p>
            <a:r>
              <a:rPr lang="hr-HR" dirty="0" smtClean="0"/>
              <a:t>„</a:t>
            </a:r>
            <a:r>
              <a:rPr lang="hr-HR" dirty="0"/>
              <a:t>Sud je zauzeo stanovište da se sudska zaštita može pružiti samo u slučajevima kada je u arbitražnom postupku povrijeđeno neko od temeljnih vrijednosti pravnog poretka. To dakle znači da u sudskom postupku pokrenutom radi pobijanja pravorijeka, </a:t>
            </a:r>
            <a:r>
              <a:rPr lang="hr-HR" b="1" dirty="0"/>
              <a:t>zaštitu ne uživaju apsolutno sve </a:t>
            </a:r>
            <a:r>
              <a:rPr lang="hr-HR" b="1" dirty="0" err="1"/>
              <a:t>kogentne</a:t>
            </a:r>
            <a:r>
              <a:rPr lang="hr-HR" b="1" dirty="0"/>
              <a:t> norme, nego samo one norme koje predstavljaju temeljne vrijednosti pravnog sustava. Drugačije tumačenje činilo bi upitnom svrhu postojanja </a:t>
            </a:r>
            <a:r>
              <a:rPr lang="hr-HR" b="1" dirty="0" smtClean="0"/>
              <a:t>arbitraže</a:t>
            </a:r>
            <a:r>
              <a:rPr lang="hr-HR" dirty="0" smtClean="0"/>
              <a:t>.”</a:t>
            </a:r>
          </a:p>
          <a:p>
            <a:endParaRPr lang="hr-HR" dirty="0"/>
          </a:p>
          <a:p>
            <a:r>
              <a:rPr lang="hr-HR" i="1" dirty="0"/>
              <a:t>(Odluka Trgovačkog suda u Zagrebu broj P- 2178/04 od 8. prosinca 2005. godine)</a:t>
            </a:r>
            <a:r>
              <a:rPr lang="hr-HR" b="1" dirty="0"/>
              <a:t> </a:t>
            </a:r>
            <a:endParaRPr lang="hr-HR" dirty="0"/>
          </a:p>
          <a:p>
            <a:endParaRPr lang="hr-HR" dirty="0"/>
          </a:p>
        </p:txBody>
      </p:sp>
    </p:spTree>
    <p:extLst>
      <p:ext uri="{BB962C8B-B14F-4D97-AF65-F5344CB8AC3E}">
        <p14:creationId xmlns:p14="http://schemas.microsoft.com/office/powerpoint/2010/main" val="30289337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Javni poredak </a:t>
            </a:r>
            <a:r>
              <a:rPr lang="hr-HR" dirty="0" smtClean="0"/>
              <a:t>u </a:t>
            </a:r>
            <a:r>
              <a:rPr lang="hr-HR" dirty="0"/>
              <a:t>hrvatskoj arbitražnoj</a:t>
            </a:r>
            <a:r>
              <a:rPr lang="hr-HR" dirty="0" smtClean="0"/>
              <a:t> </a:t>
            </a:r>
            <a:r>
              <a:rPr lang="hr-HR" dirty="0"/>
              <a:t>sudskoj praksi</a:t>
            </a:r>
          </a:p>
        </p:txBody>
      </p:sp>
      <p:sp>
        <p:nvSpPr>
          <p:cNvPr id="3" name="Content Placeholder 2"/>
          <p:cNvSpPr>
            <a:spLocks noGrp="1"/>
          </p:cNvSpPr>
          <p:nvPr>
            <p:ph idx="1"/>
          </p:nvPr>
        </p:nvSpPr>
        <p:spPr/>
        <p:txBody>
          <a:bodyPr/>
          <a:lstStyle/>
          <a:p>
            <a:r>
              <a:rPr lang="hr-HR" dirty="0" smtClean="0"/>
              <a:t>„Neosnovano </a:t>
            </a:r>
            <a:r>
              <a:rPr lang="hr-HR" dirty="0"/>
              <a:t>žalitelj  prigovara i postojanju razloga iz čl. 36. st. 2. </a:t>
            </a:r>
            <a:r>
              <a:rPr lang="hr-HR" dirty="0" err="1"/>
              <a:t>toč</a:t>
            </a:r>
            <a:r>
              <a:rPr lang="hr-HR" dirty="0"/>
              <a:t>. 2. b. ZA – da bi pravorijek bio u suprotnosti s javnim poretkom Republike Hrvatske. Naime, pojam javnog poretka se ne može poistovjetiti s prisilnim propisima – a upravo to čini žalitelj. Javni poredak obuhvaća samo </a:t>
            </a:r>
            <a:r>
              <a:rPr lang="hr-HR" b="1" dirty="0"/>
              <a:t>one propise kojima se osiguravaju osnovna načela konkretnog pravnog sustava, tako da tim institutom države štite svoj pravni sustav od primjene stranog prava protivno tim načelima. Zbog toga je za ocjenu navedene pretpostavke relevantno samo da li se vrijeđaju pravorijekom osnovna načela domaćeg pravnog poretka, a ne jesu li pravilno primijenjene zakonske odredbe prisilne naravi što je pitanje pravilne primjene materijalnog prava iz kojeg razloga se arbitražni pravorijek ne može niti pobijati</a:t>
            </a:r>
            <a:r>
              <a:rPr lang="hr-HR" dirty="0"/>
              <a:t>.“</a:t>
            </a:r>
          </a:p>
          <a:p>
            <a:r>
              <a:rPr lang="hr-HR" i="1" dirty="0"/>
              <a:t>(Odluka Vrhovnog suda Republike Hrvatske broj </a:t>
            </a:r>
            <a:r>
              <a:rPr lang="hr-HR" i="1" dirty="0" err="1"/>
              <a:t>Gž</a:t>
            </a:r>
            <a:r>
              <a:rPr lang="hr-HR" i="1" dirty="0"/>
              <a:t> 2/08-2 od 30. svibnja 2008. godine)</a:t>
            </a:r>
            <a:endParaRPr lang="hr-HR" dirty="0"/>
          </a:p>
          <a:p>
            <a:endParaRPr lang="hr-HR" dirty="0"/>
          </a:p>
        </p:txBody>
      </p:sp>
    </p:spTree>
    <p:extLst>
      <p:ext uri="{BB962C8B-B14F-4D97-AF65-F5344CB8AC3E}">
        <p14:creationId xmlns:p14="http://schemas.microsoft.com/office/powerpoint/2010/main" val="35603280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Javni poredak </a:t>
            </a:r>
            <a:r>
              <a:rPr lang="hr-HR" dirty="0" smtClean="0"/>
              <a:t>u </a:t>
            </a:r>
            <a:r>
              <a:rPr lang="hr-HR" dirty="0"/>
              <a:t>hrvatskoj arbitražnoj </a:t>
            </a:r>
            <a:r>
              <a:rPr lang="hr-HR" dirty="0" smtClean="0"/>
              <a:t>sudskoj </a:t>
            </a:r>
            <a:r>
              <a:rPr lang="hr-HR" dirty="0"/>
              <a:t>praksi</a:t>
            </a:r>
          </a:p>
        </p:txBody>
      </p:sp>
      <p:sp>
        <p:nvSpPr>
          <p:cNvPr id="3" name="Content Placeholder 2"/>
          <p:cNvSpPr>
            <a:spLocks noGrp="1"/>
          </p:cNvSpPr>
          <p:nvPr>
            <p:ph idx="1"/>
          </p:nvPr>
        </p:nvSpPr>
        <p:spPr/>
        <p:txBody>
          <a:bodyPr/>
          <a:lstStyle/>
          <a:p>
            <a:r>
              <a:rPr lang="hr-HR" dirty="0" smtClean="0"/>
              <a:t>„Pojam </a:t>
            </a:r>
            <a:r>
              <a:rPr lang="hr-HR" dirty="0"/>
              <a:t>javnog poretka se </a:t>
            </a:r>
            <a:r>
              <a:rPr lang="hr-HR" b="1" dirty="0"/>
              <a:t>ne može poistovjetiti s prisilnim propisima kao što to čini žalitelj</a:t>
            </a:r>
            <a:r>
              <a:rPr lang="hr-HR" dirty="0"/>
              <a:t>. </a:t>
            </a:r>
            <a:r>
              <a:rPr lang="hr-HR" b="1" dirty="0"/>
              <a:t>Javni poredak ne predstavlja ukupnost propisa prisilnog prava već obuhvaća samo one propise kojima se osiguravaju temeljne pravne vrijednosti (socijalne, moralne i ekonomske) javnog poretka jedne zemlje, (u ovom slučaju Republike Hrvatske) ili se dovodi u pitanje njezin pravni poredak.</a:t>
            </a:r>
            <a:br>
              <a:rPr lang="hr-HR" b="1" dirty="0"/>
            </a:br>
            <a:r>
              <a:rPr lang="hr-HR" dirty="0"/>
              <a:t>Zbog toga je za </a:t>
            </a:r>
            <a:r>
              <a:rPr lang="hr-HR" dirty="0" err="1"/>
              <a:t>poništaj</a:t>
            </a:r>
            <a:r>
              <a:rPr lang="hr-HR" dirty="0"/>
              <a:t> pravorijeka iz razloga propisanog odredbom čl. 36. st. 2. </a:t>
            </a:r>
            <a:r>
              <a:rPr lang="hr-HR" dirty="0" err="1"/>
              <a:t>toč</a:t>
            </a:r>
            <a:r>
              <a:rPr lang="hr-HR" dirty="0"/>
              <a:t>. 2.b. ZA odlučno vrijeđaju li se pravorijekom opća načela domaćeg pravnog poretka, a ne je li u arbitražnom postupku došlo do povreda procesnih načela ili pogrešne primjene materijalnog prava, jer se iz tih razloga arbitražni pravorijek ne može ni pobijati.“</a:t>
            </a:r>
          </a:p>
          <a:p>
            <a:r>
              <a:rPr lang="hr-HR" i="1" dirty="0"/>
              <a:t>(Odluka Vrhovnog suda Republike Hrvatske broj </a:t>
            </a:r>
            <a:r>
              <a:rPr lang="hr-HR" i="1" dirty="0" err="1"/>
              <a:t>Gž</a:t>
            </a:r>
            <a:r>
              <a:rPr lang="hr-HR" i="1" dirty="0"/>
              <a:t> 19/09-2 od 23. rujna 2009.</a:t>
            </a:r>
            <a:r>
              <a:rPr lang="hr-HR" dirty="0"/>
              <a:t> </a:t>
            </a:r>
            <a:r>
              <a:rPr lang="hr-HR" i="1" dirty="0"/>
              <a:t>godine)</a:t>
            </a:r>
            <a:endParaRPr lang="hr-HR" dirty="0"/>
          </a:p>
          <a:p>
            <a:endParaRPr lang="hr-HR" dirty="0"/>
          </a:p>
        </p:txBody>
      </p:sp>
    </p:spTree>
    <p:extLst>
      <p:ext uri="{BB962C8B-B14F-4D97-AF65-F5344CB8AC3E}">
        <p14:creationId xmlns:p14="http://schemas.microsoft.com/office/powerpoint/2010/main" val="26710569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Javni poredak i veza s pravnim poretkom</a:t>
            </a:r>
            <a:endParaRPr lang="hr-HR"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hr-HR" dirty="0" smtClean="0"/>
              <a:t> tijelo primjene će se pozvati na javni poredak ako postoji veza s dotičnim pravnim poretkom – što je veza uža, to je uloga javnog poretka važnija</a:t>
            </a:r>
          </a:p>
          <a:p>
            <a:pPr>
              <a:buFont typeface="Wingdings" panose="05000000000000000000" pitchFamily="2" charset="2"/>
              <a:buChar char="Ø"/>
            </a:pPr>
            <a:r>
              <a:rPr lang="hr-HR" dirty="0" smtClean="0"/>
              <a:t>ublaženo </a:t>
            </a:r>
            <a:r>
              <a:rPr lang="hr-HR" dirty="0" smtClean="0"/>
              <a:t>djelovanje javnog poretka – </a:t>
            </a:r>
            <a:r>
              <a:rPr lang="hr-HR" i="1" dirty="0" err="1" smtClean="0"/>
              <a:t>effet</a:t>
            </a:r>
            <a:r>
              <a:rPr lang="hr-HR" i="1" dirty="0" smtClean="0"/>
              <a:t> </a:t>
            </a:r>
            <a:r>
              <a:rPr lang="hr-HR" i="1" dirty="0" err="1" smtClean="0"/>
              <a:t>attenue</a:t>
            </a:r>
            <a:r>
              <a:rPr lang="hr-HR" i="1" dirty="0" smtClean="0"/>
              <a:t> – </a:t>
            </a:r>
            <a:r>
              <a:rPr lang="hr-HR" dirty="0" smtClean="0"/>
              <a:t>u francuskoj doktrini ako je slaba veza s </a:t>
            </a:r>
            <a:r>
              <a:rPr lang="en-US" dirty="0"/>
              <a:t>p</a:t>
            </a:r>
            <a:r>
              <a:rPr lang="hr-HR" dirty="0" err="1" smtClean="0"/>
              <a:t>ravom</a:t>
            </a:r>
            <a:r>
              <a:rPr lang="hr-HR" dirty="0" smtClean="0"/>
              <a:t> suda, a pravo je valjano stečeno vani  (poligamija</a:t>
            </a:r>
            <a:r>
              <a:rPr lang="en-US" dirty="0" smtClean="0"/>
              <a:t> u </a:t>
            </a:r>
            <a:r>
              <a:rPr lang="en-US" dirty="0" err="1" smtClean="0"/>
              <a:t>Francuskoj</a:t>
            </a:r>
            <a:r>
              <a:rPr lang="hr-HR" dirty="0" smtClean="0"/>
              <a:t>)</a:t>
            </a:r>
            <a:endParaRPr lang="en-US" dirty="0" smtClean="0"/>
          </a:p>
          <a:p>
            <a:pPr>
              <a:buFont typeface="Wingdings" panose="05000000000000000000" pitchFamily="2" charset="2"/>
              <a:buChar char="Ø"/>
            </a:pPr>
            <a:r>
              <a:rPr lang="en-US" dirty="0" err="1" smtClean="0"/>
              <a:t>privremeno</a:t>
            </a:r>
            <a:r>
              <a:rPr lang="en-US" dirty="0" smtClean="0"/>
              <a:t> (ne)</a:t>
            </a:r>
            <a:r>
              <a:rPr lang="en-US" dirty="0" err="1" smtClean="0"/>
              <a:t>djelovanje</a:t>
            </a:r>
            <a:r>
              <a:rPr lang="en-US" dirty="0" smtClean="0"/>
              <a:t> </a:t>
            </a:r>
            <a:r>
              <a:rPr lang="en-US" dirty="0" err="1" smtClean="0"/>
              <a:t>javnog</a:t>
            </a:r>
            <a:r>
              <a:rPr lang="en-US" dirty="0" smtClean="0"/>
              <a:t> </a:t>
            </a:r>
            <a:r>
              <a:rPr lang="en-US" dirty="0" err="1" smtClean="0"/>
              <a:t>poretka</a:t>
            </a:r>
            <a:r>
              <a:rPr lang="en-US" dirty="0" smtClean="0"/>
              <a:t> (</a:t>
            </a:r>
            <a:r>
              <a:rPr lang="hr-HR" dirty="0" smtClean="0"/>
              <a:t>maloljetni </a:t>
            </a:r>
            <a:r>
              <a:rPr lang="hr-HR" dirty="0" err="1" smtClean="0"/>
              <a:t>nupturijenti</a:t>
            </a:r>
            <a:r>
              <a:rPr lang="en-US" dirty="0" smtClean="0"/>
              <a:t>)</a:t>
            </a:r>
            <a:r>
              <a:rPr lang="hr-HR" dirty="0" smtClean="0"/>
              <a:t> </a:t>
            </a:r>
          </a:p>
          <a:p>
            <a:pPr>
              <a:buFont typeface="Wingdings" panose="05000000000000000000" pitchFamily="2" charset="2"/>
              <a:buChar char="Ø"/>
            </a:pPr>
            <a:endParaRPr lang="hr-HR" dirty="0"/>
          </a:p>
        </p:txBody>
      </p:sp>
    </p:spTree>
    <p:extLst>
      <p:ext uri="{BB962C8B-B14F-4D97-AF65-F5344CB8AC3E}">
        <p14:creationId xmlns:p14="http://schemas.microsoft.com/office/powerpoint/2010/main" val="37591183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Funkcije javnog poretka	</a:t>
            </a:r>
            <a:endParaRPr lang="hr-HR"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hr-HR" dirty="0" smtClean="0"/>
              <a:t> negativna – neprimjena stranog mjerodavnog prava</a:t>
            </a:r>
          </a:p>
          <a:p>
            <a:pPr>
              <a:buFont typeface="Wingdings" panose="05000000000000000000" pitchFamily="2" charset="2"/>
              <a:buChar char="Ø"/>
            </a:pPr>
            <a:r>
              <a:rPr lang="hr-HR" dirty="0"/>
              <a:t> </a:t>
            </a:r>
            <a:r>
              <a:rPr lang="hr-HR" dirty="0" smtClean="0"/>
              <a:t>pozitivna – primjena </a:t>
            </a:r>
            <a:r>
              <a:rPr lang="hr-HR" i="1" dirty="0" err="1" smtClean="0"/>
              <a:t>lex</a:t>
            </a:r>
            <a:r>
              <a:rPr lang="hr-HR" i="1" dirty="0" smtClean="0"/>
              <a:t> fori</a:t>
            </a:r>
            <a:endParaRPr lang="hr-HR" i="1" dirty="0"/>
          </a:p>
        </p:txBody>
      </p:sp>
    </p:spTree>
    <p:extLst>
      <p:ext uri="{BB962C8B-B14F-4D97-AF65-F5344CB8AC3E}">
        <p14:creationId xmlns:p14="http://schemas.microsoft.com/office/powerpoint/2010/main" val="23308288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Materijalni i procesni javni poredak</a:t>
            </a:r>
            <a:endParaRPr lang="hr-HR"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hr-HR" dirty="0" smtClean="0"/>
              <a:t> ovisno o tome što se štiti – materijalne odredbe/prava ili procesne odredbe/prava</a:t>
            </a:r>
          </a:p>
          <a:p>
            <a:pPr>
              <a:buFont typeface="Wingdings" panose="05000000000000000000" pitchFamily="2" charset="2"/>
              <a:buChar char="Ø"/>
            </a:pPr>
            <a:r>
              <a:rPr lang="hr-HR" dirty="0"/>
              <a:t> </a:t>
            </a:r>
            <a:r>
              <a:rPr lang="hr-HR" dirty="0" smtClean="0"/>
              <a:t>materijalni javni poredak načelno će se štititi kroz neprimjenu stranog prava u </a:t>
            </a:r>
            <a:r>
              <a:rPr lang="hr-HR" dirty="0" err="1" smtClean="0"/>
              <a:t>kolizijskopravnoj</a:t>
            </a:r>
            <a:r>
              <a:rPr lang="hr-HR" dirty="0" smtClean="0"/>
              <a:t> metodi </a:t>
            </a:r>
          </a:p>
          <a:p>
            <a:pPr lvl="1">
              <a:buFont typeface="Wingdings" panose="05000000000000000000" pitchFamily="2" charset="2"/>
              <a:buChar char="Ø"/>
            </a:pPr>
            <a:r>
              <a:rPr lang="hr-HR" dirty="0" smtClean="0"/>
              <a:t>Strano </a:t>
            </a:r>
            <a:r>
              <a:rPr lang="hr-HR" dirty="0"/>
              <a:t>pravo zabranjuje međurasne/međuvjerske brakove</a:t>
            </a:r>
          </a:p>
          <a:p>
            <a:pPr lvl="1">
              <a:buFont typeface="Wingdings" panose="05000000000000000000" pitchFamily="2" charset="2"/>
              <a:buChar char="Ø"/>
            </a:pPr>
            <a:r>
              <a:rPr lang="hr-HR" dirty="0"/>
              <a:t>Strano pravo propisuje tzv. </a:t>
            </a:r>
            <a:r>
              <a:rPr lang="hr-HR" i="1" dirty="0" err="1"/>
              <a:t>punitive</a:t>
            </a:r>
            <a:r>
              <a:rPr lang="hr-HR" i="1" dirty="0"/>
              <a:t> </a:t>
            </a:r>
            <a:r>
              <a:rPr lang="hr-HR" i="1" dirty="0" err="1"/>
              <a:t>damages</a:t>
            </a:r>
            <a:endParaRPr lang="hr-HR" i="1" dirty="0"/>
          </a:p>
          <a:p>
            <a:pPr lvl="1">
              <a:buFont typeface="Wingdings" panose="05000000000000000000" pitchFamily="2" charset="2"/>
              <a:buChar char="Ø"/>
            </a:pPr>
            <a:r>
              <a:rPr lang="hr-HR" dirty="0"/>
              <a:t>Strano pravo dopušta rad djece od </a:t>
            </a:r>
            <a:r>
              <a:rPr lang="en-US" dirty="0" smtClean="0"/>
              <a:t>10</a:t>
            </a:r>
            <a:r>
              <a:rPr lang="hr-HR" dirty="0" smtClean="0"/>
              <a:t> </a:t>
            </a:r>
            <a:r>
              <a:rPr lang="hr-HR" dirty="0"/>
              <a:t>g starosti</a:t>
            </a:r>
          </a:p>
          <a:p>
            <a:pPr>
              <a:buFont typeface="Wingdings" panose="05000000000000000000" pitchFamily="2" charset="2"/>
              <a:buChar char="Ø"/>
            </a:pPr>
            <a:r>
              <a:rPr lang="en-US" dirty="0" err="1" smtClean="0"/>
              <a:t>pr</a:t>
            </a:r>
            <a:r>
              <a:rPr lang="hr-HR" dirty="0" err="1" smtClean="0"/>
              <a:t>ocesni</a:t>
            </a:r>
            <a:r>
              <a:rPr lang="hr-HR" dirty="0" smtClean="0"/>
              <a:t> javni poredak najčešće će se štititi odbijanjem priznanja strane odluke</a:t>
            </a:r>
          </a:p>
          <a:p>
            <a:pPr lvl="1">
              <a:buFont typeface="Wingdings" panose="05000000000000000000" pitchFamily="2" charset="2"/>
              <a:buChar char="Ø"/>
            </a:pPr>
            <a:r>
              <a:rPr lang="hr-HR" dirty="0" smtClean="0"/>
              <a:t>Zaštita procesnih prava stranke postupka</a:t>
            </a:r>
          </a:p>
          <a:p>
            <a:pPr lvl="1">
              <a:buFont typeface="Wingdings" panose="05000000000000000000" pitchFamily="2" charset="2"/>
              <a:buChar char="Ø"/>
            </a:pPr>
            <a:r>
              <a:rPr lang="hr-HR" dirty="0" smtClean="0"/>
              <a:t>Važnost čl. 6. Konvencije o ljudskim pravima</a:t>
            </a:r>
          </a:p>
        </p:txBody>
      </p:sp>
    </p:spTree>
    <p:extLst>
      <p:ext uri="{BB962C8B-B14F-4D97-AF65-F5344CB8AC3E}">
        <p14:creationId xmlns:p14="http://schemas.microsoft.com/office/powerpoint/2010/main" val="35915337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Procesni javni poredak u praksi suda EU</a:t>
            </a:r>
            <a:br>
              <a:rPr lang="hr-HR" dirty="0" smtClean="0"/>
            </a:br>
            <a:r>
              <a:rPr lang="hr-HR" sz="3600" dirty="0"/>
              <a:t>C-7/98 </a:t>
            </a:r>
            <a:r>
              <a:rPr lang="hr-HR" sz="3600" dirty="0" err="1"/>
              <a:t>Dieter</a:t>
            </a:r>
            <a:r>
              <a:rPr lang="hr-HR" sz="3600" dirty="0"/>
              <a:t> </a:t>
            </a:r>
            <a:r>
              <a:rPr lang="hr-HR" sz="3600" dirty="0" err="1"/>
              <a:t>Krombach</a:t>
            </a:r>
            <a:r>
              <a:rPr lang="hr-HR" sz="3600" dirty="0"/>
              <a:t> protiv Andréa </a:t>
            </a:r>
            <a:r>
              <a:rPr lang="hr-HR" sz="3600" dirty="0" err="1"/>
              <a:t>Bamberskog</a:t>
            </a:r>
            <a:r>
              <a:rPr lang="hr-HR" sz="3600" dirty="0"/>
              <a:t> od 28. ožujka 2000.</a:t>
            </a:r>
          </a:p>
        </p:txBody>
      </p:sp>
      <p:sp>
        <p:nvSpPr>
          <p:cNvPr id="3" name="Content Placeholder 2"/>
          <p:cNvSpPr>
            <a:spLocks noGrp="1"/>
          </p:cNvSpPr>
          <p:nvPr>
            <p:ph idx="1"/>
          </p:nvPr>
        </p:nvSpPr>
        <p:spPr>
          <a:xfrm>
            <a:off x="1097280" y="1845733"/>
            <a:ext cx="10058400" cy="4544049"/>
          </a:xfrm>
        </p:spPr>
        <p:txBody>
          <a:bodyPr>
            <a:noAutofit/>
          </a:bodyPr>
          <a:lstStyle/>
          <a:p>
            <a:pPr>
              <a:buFont typeface="Wingdings" panose="05000000000000000000" pitchFamily="2" charset="2"/>
              <a:buChar char="Ø"/>
            </a:pPr>
            <a:r>
              <a:rPr lang="hr-HR" dirty="0" smtClean="0"/>
              <a:t>Protiv </a:t>
            </a:r>
            <a:r>
              <a:rPr lang="hr-HR" dirty="0"/>
              <a:t>D. </a:t>
            </a:r>
            <a:r>
              <a:rPr lang="hr-HR" dirty="0" err="1"/>
              <a:t>Krombacha</a:t>
            </a:r>
            <a:r>
              <a:rPr lang="hr-HR" dirty="0"/>
              <a:t> je u Njemačkoj zbog smrti četrnaestogodišnje francuske državljanke pokrenut istražni postupak. Postupak je obustavljen.</a:t>
            </a:r>
          </a:p>
          <a:p>
            <a:pPr>
              <a:buFont typeface="Wingdings" panose="05000000000000000000" pitchFamily="2" charset="2"/>
              <a:buChar char="Ø"/>
            </a:pPr>
            <a:r>
              <a:rPr lang="hr-HR" dirty="0" smtClean="0"/>
              <a:t>Temeljem </a:t>
            </a:r>
            <a:r>
              <a:rPr lang="hr-HR" dirty="0"/>
              <a:t>kaznene prijave A. </a:t>
            </a:r>
            <a:r>
              <a:rPr lang="hr-HR" dirty="0" err="1"/>
              <a:t>Bamberskog</a:t>
            </a:r>
            <a:r>
              <a:rPr lang="hr-HR" dirty="0"/>
              <a:t>, oca djevojke, protiv D. </a:t>
            </a:r>
            <a:r>
              <a:rPr lang="hr-HR" dirty="0" err="1"/>
              <a:t>Krombacha</a:t>
            </a:r>
            <a:r>
              <a:rPr lang="hr-HR" dirty="0"/>
              <a:t> je i u Francuskoj, čiji su se sudovi zbog francuskog državljanstva žrtve smatrali nadležnima, pokrenut istražni postupak s ishodom odluke istražnog vijeća suda </a:t>
            </a:r>
            <a:r>
              <a:rPr lang="hr-HR" i="1" dirty="0" err="1"/>
              <a:t>Cour</a:t>
            </a:r>
            <a:r>
              <a:rPr lang="hr-HR" i="1" dirty="0"/>
              <a:t> </a:t>
            </a:r>
            <a:r>
              <a:rPr lang="hr-HR" i="1" dirty="0" err="1"/>
              <a:t>d'appel</a:t>
            </a:r>
            <a:r>
              <a:rPr lang="hr-HR" i="1" dirty="0"/>
              <a:t> Paris</a:t>
            </a:r>
            <a:r>
              <a:rPr lang="hr-HR" dirty="0"/>
              <a:t> da se podigne optužnica pred sudom </a:t>
            </a:r>
            <a:r>
              <a:rPr lang="hr-HR" i="1" dirty="0" err="1"/>
              <a:t>Cour</a:t>
            </a:r>
            <a:r>
              <a:rPr lang="hr-HR" i="1" dirty="0"/>
              <a:t> </a:t>
            </a:r>
            <a:r>
              <a:rPr lang="hr-HR" i="1" dirty="0" err="1"/>
              <a:t>d'assises</a:t>
            </a:r>
            <a:r>
              <a:rPr lang="hr-HR" i="1" dirty="0"/>
              <a:t> Paris</a:t>
            </a:r>
            <a:r>
              <a:rPr lang="hr-HR" dirty="0"/>
              <a:t> (porotnički sud). </a:t>
            </a:r>
          </a:p>
          <a:p>
            <a:pPr>
              <a:buFont typeface="Wingdings" panose="05000000000000000000" pitchFamily="2" charset="2"/>
              <a:buChar char="Ø"/>
            </a:pPr>
            <a:r>
              <a:rPr lang="hr-HR" dirty="0" smtClean="0"/>
              <a:t>Optužnica </a:t>
            </a:r>
            <a:r>
              <a:rPr lang="hr-HR" dirty="0"/>
              <a:t>i građanska tužba, koju je otac žrtve podnio pred kaznenim sudom (u daljnjem tekstu: adhezijski postupak) dostavljene su D. </a:t>
            </a:r>
            <a:r>
              <a:rPr lang="hr-HR" dirty="0" err="1"/>
              <a:t>Krombachu</a:t>
            </a:r>
            <a:r>
              <a:rPr lang="hr-HR" dirty="0"/>
              <a:t>. Iako mu je naloženo da se osobno pojavi, nije pristupio glavnoj raspravi. Na to je </a:t>
            </a:r>
            <a:r>
              <a:rPr lang="hr-HR" i="1" dirty="0" err="1"/>
              <a:t>Cour</a:t>
            </a:r>
            <a:r>
              <a:rPr lang="hr-HR" i="1" dirty="0"/>
              <a:t> </a:t>
            </a:r>
            <a:r>
              <a:rPr lang="hr-HR" i="1" dirty="0" err="1"/>
              <a:t>d'assises</a:t>
            </a:r>
            <a:r>
              <a:rPr lang="hr-HR" i="1" dirty="0"/>
              <a:t> Paris</a:t>
            </a:r>
            <a:r>
              <a:rPr lang="hr-HR" dirty="0"/>
              <a:t> primijenio postupak u odsutnosti prema člancima 627. i sljedećima francuskog Zakona o kaznenom postupku. Prema članku 630. toga Zakona, koji propisuje da se za odsutnog optuženika ne smije pojaviti branitelj, </a:t>
            </a:r>
            <a:r>
              <a:rPr lang="hr-HR" i="1" dirty="0" err="1"/>
              <a:t>Cour</a:t>
            </a:r>
            <a:r>
              <a:rPr lang="hr-HR" i="1" dirty="0"/>
              <a:t> </a:t>
            </a:r>
            <a:r>
              <a:rPr lang="hr-HR" i="1" dirty="0" err="1"/>
              <a:t>d’assises</a:t>
            </a:r>
            <a:r>
              <a:rPr lang="hr-HR" dirty="0"/>
              <a:t> donio je presudu, ne saslušavši branitelje koje je opunomoćio D. </a:t>
            </a:r>
            <a:r>
              <a:rPr lang="hr-HR" dirty="0" err="1"/>
              <a:t>Krombach</a:t>
            </a:r>
            <a:r>
              <a:rPr lang="hr-HR" dirty="0"/>
              <a:t>.</a:t>
            </a:r>
          </a:p>
          <a:p>
            <a:pPr marL="0" indent="0">
              <a:buNone/>
            </a:pPr>
            <a:endParaRPr lang="hr-HR" sz="1600" dirty="0"/>
          </a:p>
          <a:p>
            <a:pPr marL="0" indent="0">
              <a:buNone/>
            </a:pPr>
            <a:r>
              <a:rPr lang="hr-HR" sz="1600" dirty="0"/>
              <a:t/>
            </a:r>
            <a:br>
              <a:rPr lang="hr-HR" sz="1600" dirty="0"/>
            </a:br>
            <a:endParaRPr lang="hr-HR" sz="1600" dirty="0"/>
          </a:p>
        </p:txBody>
      </p:sp>
    </p:spTree>
    <p:extLst>
      <p:ext uri="{BB962C8B-B14F-4D97-AF65-F5344CB8AC3E}">
        <p14:creationId xmlns:p14="http://schemas.microsoft.com/office/powerpoint/2010/main" val="18893545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a:t>Procesni javni poredak u praksi suda EU</a:t>
            </a:r>
            <a:br>
              <a:rPr lang="hr-HR" dirty="0"/>
            </a:br>
            <a:r>
              <a:rPr lang="hr-HR" dirty="0"/>
              <a:t>C-7/98 </a:t>
            </a:r>
            <a:r>
              <a:rPr lang="hr-HR" dirty="0" err="1"/>
              <a:t>Dieter</a:t>
            </a:r>
            <a:r>
              <a:rPr lang="hr-HR" dirty="0"/>
              <a:t> </a:t>
            </a:r>
            <a:r>
              <a:rPr lang="hr-HR" dirty="0" err="1"/>
              <a:t>Krombach</a:t>
            </a:r>
            <a:r>
              <a:rPr lang="hr-HR" dirty="0"/>
              <a:t> protiv Andréa </a:t>
            </a:r>
            <a:r>
              <a:rPr lang="hr-HR" dirty="0" err="1"/>
              <a:t>Bamberskog</a:t>
            </a:r>
            <a:r>
              <a:rPr lang="hr-HR" dirty="0"/>
              <a:t> od 28. ožujka 2000.</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hr-HR" dirty="0"/>
              <a:t>Presudom od 9. ožujka 1995. </a:t>
            </a:r>
            <a:r>
              <a:rPr lang="hr-HR" i="1" dirty="0" err="1"/>
              <a:t>Cour</a:t>
            </a:r>
            <a:r>
              <a:rPr lang="hr-HR" i="1" dirty="0"/>
              <a:t> </a:t>
            </a:r>
            <a:r>
              <a:rPr lang="hr-HR" i="1" dirty="0" err="1"/>
              <a:t>d’assises</a:t>
            </a:r>
            <a:r>
              <a:rPr lang="hr-HR" i="1" dirty="0"/>
              <a:t> </a:t>
            </a:r>
            <a:r>
              <a:rPr lang="hr-HR" dirty="0"/>
              <a:t>osudio je D. </a:t>
            </a:r>
            <a:r>
              <a:rPr lang="hr-HR" dirty="0" err="1"/>
              <a:t>Krombacha</a:t>
            </a:r>
            <a:r>
              <a:rPr lang="hr-HR" dirty="0"/>
              <a:t> zbog tjelesne povrede s predumišljajem i smrtnim ishodom bez namjere na 15 godina zatvora. Drugom presudom od 13. ožujka 1995. u adhezijskom ga je postupku osudio – također u odsutnosti – na plaćanje naknade štete od 350 000 FRF A. </a:t>
            </a:r>
            <a:r>
              <a:rPr lang="hr-HR" dirty="0" err="1"/>
              <a:t>Bamberskom</a:t>
            </a:r>
            <a:r>
              <a:rPr lang="hr-HR" dirty="0"/>
              <a:t>.    </a:t>
            </a:r>
          </a:p>
          <a:p>
            <a:pPr>
              <a:buFont typeface="Wingdings" panose="05000000000000000000" pitchFamily="2" charset="2"/>
              <a:buChar char="Ø"/>
            </a:pPr>
            <a:r>
              <a:rPr lang="hr-HR" dirty="0"/>
              <a:t>Temeljem prijedloga A. </a:t>
            </a:r>
            <a:r>
              <a:rPr lang="hr-HR" dirty="0" err="1"/>
              <a:t>Bamberskog</a:t>
            </a:r>
            <a:r>
              <a:rPr lang="hr-HR" dirty="0"/>
              <a:t>, predsjedavajući sudac građanskog vijeća mjesno nadležnog zemaljskog suda (</a:t>
            </a:r>
            <a:r>
              <a:rPr lang="hr-HR" i="1" dirty="0" err="1"/>
              <a:t>Landgericht</a:t>
            </a:r>
            <a:r>
              <a:rPr lang="hr-HR" dirty="0"/>
              <a:t>) u </a:t>
            </a:r>
            <a:r>
              <a:rPr lang="hr-HR" dirty="0" err="1"/>
              <a:t>Kemptenu</a:t>
            </a:r>
            <a:r>
              <a:rPr lang="hr-HR" dirty="0"/>
              <a:t> (Njemačka) naložio je da se presuda od 13. ožujka 1995. proglasi ovršnom. D. </a:t>
            </a:r>
            <a:r>
              <a:rPr lang="hr-HR" dirty="0" err="1"/>
              <a:t>Krombach</a:t>
            </a:r>
            <a:r>
              <a:rPr lang="hr-HR" dirty="0"/>
              <a:t> protiv te je odluke prvo podnio žalbu sudu </a:t>
            </a:r>
            <a:r>
              <a:rPr lang="hr-HR" i="1" dirty="0" err="1"/>
              <a:t>Oberlandesgericht</a:t>
            </a:r>
            <a:r>
              <a:rPr lang="hr-HR" dirty="0"/>
              <a:t> koja je odbijena te potom odgovarajuću žalbu sudu </a:t>
            </a:r>
            <a:r>
              <a:rPr lang="hr-HR" i="1" dirty="0" err="1"/>
              <a:t>Bundesgerichtshof</a:t>
            </a:r>
            <a:r>
              <a:rPr lang="hr-HR" dirty="0"/>
              <a:t>. Kao razlog je istaknuo da se prije presude francuskog suda nije mogao djelotvorno braniti</a:t>
            </a:r>
          </a:p>
        </p:txBody>
      </p:sp>
    </p:spTree>
    <p:extLst>
      <p:ext uri="{BB962C8B-B14F-4D97-AF65-F5344CB8AC3E}">
        <p14:creationId xmlns:p14="http://schemas.microsoft.com/office/powerpoint/2010/main" val="7447659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Pitanje upućeno Sudu EU</a:t>
            </a:r>
            <a:endParaRPr lang="hr-HR" dirty="0"/>
          </a:p>
        </p:txBody>
      </p:sp>
      <p:sp>
        <p:nvSpPr>
          <p:cNvPr id="3" name="Content Placeholder 2"/>
          <p:cNvSpPr>
            <a:spLocks noGrp="1"/>
          </p:cNvSpPr>
          <p:nvPr>
            <p:ph idx="1"/>
          </p:nvPr>
        </p:nvSpPr>
        <p:spPr/>
        <p:txBody>
          <a:bodyPr/>
          <a:lstStyle/>
          <a:p>
            <a:r>
              <a:rPr lang="hr-HR" dirty="0" smtClean="0"/>
              <a:t>„Smije </a:t>
            </a:r>
            <a:r>
              <a:rPr lang="hr-HR" dirty="0"/>
              <a:t>li država u kojoj se traži ovrha (članak 31. stavak 1. Konvencije) u okviru javnog poretka u smislu članka 27. stavka 1. Konvencije uzeti u obzir da je kazneni sud države porijekla odbio odvjetničku obranu dužnika u građanskopravnom adhezijskom postupku (članak II. Protokola) zbog toga što je tuženik s prebivalištem u drugoj državi vezanoj Konvencijom optužen za kazneno djelo s predumišljajem te se nije osobno pojavio</a:t>
            </a:r>
            <a:r>
              <a:rPr lang="hr-HR" dirty="0" smtClean="0"/>
              <a:t>?”</a:t>
            </a:r>
            <a:endParaRPr lang="hr-HR" dirty="0"/>
          </a:p>
          <a:p>
            <a:endParaRPr lang="hr-HR" dirty="0"/>
          </a:p>
        </p:txBody>
      </p:sp>
    </p:spTree>
    <p:extLst>
      <p:ext uri="{BB962C8B-B14F-4D97-AF65-F5344CB8AC3E}">
        <p14:creationId xmlns:p14="http://schemas.microsoft.com/office/powerpoint/2010/main" val="980477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err="1" smtClean="0"/>
              <a:t>Fraudoloznost</a:t>
            </a:r>
            <a:endParaRPr lang="hr-HR" dirty="0"/>
          </a:p>
        </p:txBody>
      </p:sp>
      <p:sp>
        <p:nvSpPr>
          <p:cNvPr id="5" name="Text Placeholder 4"/>
          <p:cNvSpPr>
            <a:spLocks noGrp="1"/>
          </p:cNvSpPr>
          <p:nvPr>
            <p:ph type="body" idx="1"/>
          </p:nvPr>
        </p:nvSpPr>
        <p:spPr/>
        <p:txBody>
          <a:bodyPr/>
          <a:lstStyle/>
          <a:p>
            <a:endParaRPr lang="hr-HR"/>
          </a:p>
        </p:txBody>
      </p:sp>
    </p:spTree>
    <p:extLst>
      <p:ext uri="{BB962C8B-B14F-4D97-AF65-F5344CB8AC3E}">
        <p14:creationId xmlns:p14="http://schemas.microsoft.com/office/powerpoint/2010/main" val="17279438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Obrazloženje Suda EU</a:t>
            </a:r>
            <a:endParaRPr lang="hr-HR" dirty="0"/>
          </a:p>
        </p:txBody>
      </p:sp>
      <p:sp>
        <p:nvSpPr>
          <p:cNvPr id="3" name="Content Placeholder 2"/>
          <p:cNvSpPr>
            <a:spLocks noGrp="1"/>
          </p:cNvSpPr>
          <p:nvPr>
            <p:ph idx="1"/>
          </p:nvPr>
        </p:nvSpPr>
        <p:spPr>
          <a:xfrm>
            <a:off x="1097280" y="1845734"/>
            <a:ext cx="10058400" cy="4433880"/>
          </a:xfrm>
        </p:spPr>
        <p:txBody>
          <a:bodyPr>
            <a:normAutofit/>
          </a:bodyPr>
          <a:lstStyle/>
          <a:p>
            <a:pPr marL="0" indent="0">
              <a:buNone/>
            </a:pPr>
            <a:r>
              <a:rPr lang="hr-HR" dirty="0" smtClean="0"/>
              <a:t>Primjena </a:t>
            </a:r>
            <a:r>
              <a:rPr lang="hr-HR" dirty="0"/>
              <a:t>klauzule javnoga poretka iz članka 27. stavka 1. Konvencije dolazila bi u obzir samo onda kada bi priznanje ili ovrha odluke donesene u drugoj državi vezanoj Konvencijom </a:t>
            </a:r>
            <a:r>
              <a:rPr lang="hr-HR" b="1" dirty="0"/>
              <a:t>značila povredu kakvog važnog pravnog načela te bi stoga bila u neprihvatljivoj suprotnosti prema pravnom poretku države u kojoj se traži ovrha</a:t>
            </a:r>
            <a:r>
              <a:rPr lang="hr-HR" dirty="0"/>
              <a:t>. Kako bi bila sačuvana zabrana preispitivanja zakonitosti strane odluke, navedena povreda </a:t>
            </a:r>
            <a:r>
              <a:rPr lang="hr-HR" b="1" dirty="0"/>
              <a:t>mora </a:t>
            </a:r>
            <a:r>
              <a:rPr lang="hr-HR" b="1" dirty="0" smtClean="0"/>
              <a:t>predstavljati </a:t>
            </a:r>
            <a:r>
              <a:rPr lang="hr-HR" b="1" dirty="0"/>
              <a:t>očigledno kršenje nekog pravnog pravila koje se u pravnom poretku države u kojoj se traži ovrha smatra bitnim ili kršenje kakvog prava koje je u toj državi priznato kao </a:t>
            </a:r>
            <a:r>
              <a:rPr lang="hr-HR" b="1" dirty="0" smtClean="0"/>
              <a:t>temeljno.</a:t>
            </a:r>
          </a:p>
          <a:p>
            <a:r>
              <a:rPr lang="hr-HR" dirty="0"/>
              <a:t>Pravo na branitelja istaknuto u pitanju upućenom Sudu o</a:t>
            </a:r>
            <a:r>
              <a:rPr lang="hr-HR" b="1" dirty="0"/>
              <a:t>d izvanrednog je značaja za oblik i provedbu poštenog suđenja te pripada temeljnim pravima koja proizlaze iz zajedničkih ustavnih tradicija država članica.</a:t>
            </a:r>
          </a:p>
          <a:p>
            <a:r>
              <a:rPr lang="hr-HR" dirty="0" smtClean="0"/>
              <a:t>Tako </a:t>
            </a:r>
            <a:r>
              <a:rPr lang="hr-HR" dirty="0"/>
              <a:t>je i Europski sud za ljudska prava u nekoliko svojih odluka o kaznenim postupcima utvrdio da pravo svakog optuženika da ga stvarno brani odvjetnik, makar mu ga se morao dodijeliti i službenim putem, pripada bitnim značajkama poštenog suđenja – iako to pravo nije apsolutno – te da optuženik to pravo ne gubi samim time što ne pristupi glavnoj </a:t>
            </a:r>
            <a:r>
              <a:rPr lang="hr-HR" dirty="0" smtClean="0"/>
              <a:t>raspravi. </a:t>
            </a:r>
            <a:endParaRPr lang="hr-HR" dirty="0"/>
          </a:p>
          <a:p>
            <a:endParaRPr lang="hr-HR" b="1" dirty="0"/>
          </a:p>
        </p:txBody>
      </p:sp>
    </p:spTree>
    <p:extLst>
      <p:ext uri="{BB962C8B-B14F-4D97-AF65-F5344CB8AC3E}">
        <p14:creationId xmlns:p14="http://schemas.microsoft.com/office/powerpoint/2010/main" val="3832399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Obrazloženje </a:t>
            </a:r>
            <a:r>
              <a:rPr lang="hr-HR" dirty="0" smtClean="0"/>
              <a:t>i odgovor Suda </a:t>
            </a:r>
            <a:r>
              <a:rPr lang="hr-HR" dirty="0"/>
              <a:t>EU</a:t>
            </a:r>
          </a:p>
        </p:txBody>
      </p:sp>
      <p:sp>
        <p:nvSpPr>
          <p:cNvPr id="3" name="Content Placeholder 2"/>
          <p:cNvSpPr>
            <a:spLocks noGrp="1"/>
          </p:cNvSpPr>
          <p:nvPr>
            <p:ph idx="1"/>
          </p:nvPr>
        </p:nvSpPr>
        <p:spPr/>
        <p:txBody>
          <a:bodyPr/>
          <a:lstStyle/>
          <a:p>
            <a:r>
              <a:rPr lang="hr-HR" dirty="0"/>
              <a:t>Iz ovakvih odluka slijedi da se primjena klauzule javnoga poretka treba ocijeniti dopuštenom u onim iznimnim slučajevima u </a:t>
            </a:r>
            <a:r>
              <a:rPr lang="hr-HR" b="1" dirty="0"/>
              <a:t>kojima garancije zajamčene pravnim propisima države porijekla i samom Konvencijom nisu bile dostatne da zaštite tuženika od očigledne povrede njegova prava priznatog Europskom konvencijom o ljudskim pravima na obranu pred sudom države porijekla</a:t>
            </a:r>
            <a:r>
              <a:rPr lang="hr-HR" dirty="0"/>
              <a:t>. </a:t>
            </a:r>
            <a:endParaRPr lang="hr-HR" dirty="0" smtClean="0"/>
          </a:p>
          <a:p>
            <a:r>
              <a:rPr lang="hr-HR" dirty="0" smtClean="0"/>
              <a:t>Odgovor Suda EU:</a:t>
            </a:r>
            <a:endParaRPr lang="hr-HR" dirty="0"/>
          </a:p>
          <a:p>
            <a:r>
              <a:rPr lang="hr-HR" dirty="0" smtClean="0"/>
              <a:t>Stoga </a:t>
            </a:r>
            <a:r>
              <a:rPr lang="hr-HR" dirty="0"/>
              <a:t>je odgovor na drugo pitanje da sud države ovrhe u okviru klauzule javnoga poretka iz članka 27. stavka 1. Konvencije u slučaju tuženika s prebivalištem na području spomenute države koji je optužen za kazneno djelo s predumišljajem smije uzeti u obzir da mu je sud države porijekla uskratio pravo na obranu, osim ako osobno nije pristupio sudu.</a:t>
            </a:r>
          </a:p>
          <a:p>
            <a:endParaRPr lang="hr-HR" dirty="0"/>
          </a:p>
        </p:txBody>
      </p:sp>
    </p:spTree>
    <p:extLst>
      <p:ext uri="{BB962C8B-B14F-4D97-AF65-F5344CB8AC3E}">
        <p14:creationId xmlns:p14="http://schemas.microsoft.com/office/powerpoint/2010/main" val="15634063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Krombach</a:t>
            </a:r>
            <a:r>
              <a:rPr lang="hr-HR" dirty="0" smtClean="0"/>
              <a:t> saga…</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hr-HR" dirty="0" smtClean="0"/>
              <a:t>Suđenje u Francuskoj </a:t>
            </a:r>
            <a:r>
              <a:rPr lang="hr-HR" dirty="0" err="1" smtClean="0"/>
              <a:t>in</a:t>
            </a:r>
            <a:r>
              <a:rPr lang="hr-HR" dirty="0" smtClean="0"/>
              <a:t> </a:t>
            </a:r>
            <a:r>
              <a:rPr lang="hr-HR" dirty="0" err="1" smtClean="0"/>
              <a:t>absentia</a:t>
            </a:r>
            <a:endParaRPr lang="hr-HR" dirty="0" smtClean="0"/>
          </a:p>
          <a:p>
            <a:pPr marL="457200" indent="-457200">
              <a:buFont typeface="+mj-lt"/>
              <a:buAutoNum type="arabicPeriod"/>
            </a:pPr>
            <a:r>
              <a:rPr lang="hr-HR" dirty="0" smtClean="0"/>
              <a:t>Žalba ESLJP protiv Francuske – povreda čl. 6. EKLJP</a:t>
            </a:r>
          </a:p>
          <a:p>
            <a:pPr marL="457200" indent="-457200">
              <a:buFont typeface="+mj-lt"/>
              <a:buAutoNum type="arabicPeriod"/>
            </a:pPr>
            <a:r>
              <a:rPr lang="hr-HR" dirty="0" smtClean="0"/>
              <a:t>Nepriznanje presude u Njemačkoj</a:t>
            </a:r>
          </a:p>
          <a:p>
            <a:pPr marL="457200" indent="-457200">
              <a:buFont typeface="+mj-lt"/>
              <a:buAutoNum type="arabicPeriod"/>
            </a:pPr>
            <a:r>
              <a:rPr lang="hr-HR" dirty="0" smtClean="0"/>
              <a:t>Otmica od strane </a:t>
            </a:r>
            <a:r>
              <a:rPr lang="hr-HR" dirty="0" err="1" smtClean="0"/>
              <a:t>Bamberskog</a:t>
            </a:r>
            <a:endParaRPr lang="hr-HR" dirty="0" smtClean="0"/>
          </a:p>
          <a:p>
            <a:pPr marL="457200" indent="-457200">
              <a:buFont typeface="+mj-lt"/>
              <a:buAutoNum type="arabicPeriod"/>
            </a:pPr>
            <a:r>
              <a:rPr lang="hr-HR" dirty="0" smtClean="0"/>
              <a:t>Dovođenje u Francusku</a:t>
            </a:r>
          </a:p>
          <a:p>
            <a:pPr marL="457200" indent="-457200">
              <a:buFont typeface="+mj-lt"/>
              <a:buAutoNum type="arabicPeriod"/>
            </a:pPr>
            <a:r>
              <a:rPr lang="hr-HR" dirty="0" smtClean="0"/>
              <a:t>Suđenje u Francuskoj ponovno</a:t>
            </a:r>
          </a:p>
          <a:p>
            <a:pPr marL="457200" indent="-457200">
              <a:buFont typeface="+mj-lt"/>
              <a:buAutoNum type="arabicPeriod"/>
            </a:pPr>
            <a:r>
              <a:rPr lang="hr-HR" dirty="0" smtClean="0"/>
              <a:t>Presuda ESLJP – ne bis </a:t>
            </a:r>
            <a:r>
              <a:rPr lang="hr-HR" dirty="0" err="1" smtClean="0"/>
              <a:t>in</a:t>
            </a:r>
            <a:r>
              <a:rPr lang="hr-HR" dirty="0" smtClean="0"/>
              <a:t> idem načelo nije povrijeđeno</a:t>
            </a:r>
            <a:r>
              <a:rPr lang="en-US" dirty="0" smtClean="0"/>
              <a:t> </a:t>
            </a:r>
            <a:r>
              <a:rPr lang="en-US" dirty="0"/>
              <a:t>(</a:t>
            </a:r>
            <a:r>
              <a:rPr lang="en-US" dirty="0" err="1"/>
              <a:t>Krombach</a:t>
            </a:r>
            <a:r>
              <a:rPr lang="en-US" dirty="0"/>
              <a:t> v France, App no 67521/14)</a:t>
            </a:r>
          </a:p>
        </p:txBody>
      </p:sp>
    </p:spTree>
    <p:extLst>
      <p:ext uri="{BB962C8B-B14F-4D97-AF65-F5344CB8AC3E}">
        <p14:creationId xmlns:p14="http://schemas.microsoft.com/office/powerpoint/2010/main" val="19816316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Procesni javni poredak u </a:t>
            </a:r>
            <a:r>
              <a:rPr lang="hr-HR" dirty="0" err="1" smtClean="0"/>
              <a:t>mpp</a:t>
            </a:r>
            <a:r>
              <a:rPr lang="hr-HR" dirty="0" smtClean="0"/>
              <a:t>-u </a:t>
            </a:r>
            <a:r>
              <a:rPr lang="hr-HR" dirty="0" err="1" smtClean="0"/>
              <a:t>u</a:t>
            </a:r>
            <a:r>
              <a:rPr lang="hr-HR" dirty="0" smtClean="0"/>
              <a:t> RH</a:t>
            </a:r>
            <a:endParaRPr lang="hr-HR" dirty="0"/>
          </a:p>
        </p:txBody>
      </p:sp>
      <p:sp>
        <p:nvSpPr>
          <p:cNvPr id="3" name="Content Placeholder 2"/>
          <p:cNvSpPr>
            <a:spLocks noGrp="1"/>
          </p:cNvSpPr>
          <p:nvPr>
            <p:ph idx="1"/>
          </p:nvPr>
        </p:nvSpPr>
        <p:spPr/>
        <p:txBody>
          <a:bodyPr>
            <a:normAutofit/>
          </a:bodyPr>
          <a:lstStyle/>
          <a:p>
            <a:r>
              <a:rPr lang="hr-HR" dirty="0" smtClean="0"/>
              <a:t>ZRS</a:t>
            </a:r>
          </a:p>
          <a:p>
            <a:r>
              <a:rPr lang="hr-HR" dirty="0"/>
              <a:t>Članak 91.</a:t>
            </a:r>
          </a:p>
          <a:p>
            <a:r>
              <a:rPr lang="hr-HR" dirty="0"/>
              <a:t>Strana sudska odluka neće se priznati ako je u suprotnosti s Ustavom Republike Hrvatske utvrđenim osnovama državnog uređenja</a:t>
            </a:r>
            <a:r>
              <a:rPr lang="hr-HR" dirty="0" smtClean="0"/>
              <a:t>. (uključuje i materijalni </a:t>
            </a:r>
            <a:r>
              <a:rPr lang="hr-HR" dirty="0" err="1" smtClean="0"/>
              <a:t>jp</a:t>
            </a:r>
            <a:r>
              <a:rPr lang="hr-HR" dirty="0" smtClean="0"/>
              <a:t>!)</a:t>
            </a:r>
          </a:p>
          <a:p>
            <a:r>
              <a:rPr lang="hr-HR" dirty="0" smtClean="0"/>
              <a:t>ZMPP</a:t>
            </a:r>
            <a:endParaRPr lang="hr-HR" dirty="0" smtClean="0"/>
          </a:p>
          <a:p>
            <a:pPr fontAlgn="base"/>
            <a:r>
              <a:rPr lang="en-US" dirty="0" err="1"/>
              <a:t>Članak</a:t>
            </a:r>
            <a:r>
              <a:rPr lang="en-US" dirty="0"/>
              <a:t> 71.</a:t>
            </a:r>
          </a:p>
          <a:p>
            <a:pPr fontAlgn="base"/>
            <a:r>
              <a:rPr lang="en-US" dirty="0" err="1"/>
              <a:t>Odbit</a:t>
            </a:r>
            <a:r>
              <a:rPr lang="en-US" dirty="0"/>
              <a:t> </a:t>
            </a:r>
            <a:r>
              <a:rPr lang="en-US" dirty="0" err="1"/>
              <a:t>će</a:t>
            </a:r>
            <a:r>
              <a:rPr lang="en-US" dirty="0"/>
              <a:t> se </a:t>
            </a:r>
            <a:r>
              <a:rPr lang="en-US" dirty="0" err="1"/>
              <a:t>priznanje</a:t>
            </a:r>
            <a:r>
              <a:rPr lang="en-US" dirty="0"/>
              <a:t> </a:t>
            </a:r>
            <a:r>
              <a:rPr lang="en-US" dirty="0" err="1"/>
              <a:t>strane</a:t>
            </a:r>
            <a:r>
              <a:rPr lang="en-US" dirty="0"/>
              <a:t> </a:t>
            </a:r>
            <a:r>
              <a:rPr lang="en-US" dirty="0" err="1"/>
              <a:t>sudske</a:t>
            </a:r>
            <a:r>
              <a:rPr lang="en-US" dirty="0"/>
              <a:t> </a:t>
            </a:r>
            <a:r>
              <a:rPr lang="en-US" dirty="0" err="1"/>
              <a:t>odluke</a:t>
            </a:r>
            <a:r>
              <a:rPr lang="en-US" dirty="0"/>
              <a:t> </a:t>
            </a:r>
            <a:r>
              <a:rPr lang="en-US" dirty="0" err="1"/>
              <a:t>ako</a:t>
            </a:r>
            <a:r>
              <a:rPr lang="en-US" dirty="0"/>
              <a:t> bi </a:t>
            </a:r>
            <a:r>
              <a:rPr lang="en-US" dirty="0" err="1"/>
              <a:t>priznanje</a:t>
            </a:r>
            <a:r>
              <a:rPr lang="en-US" dirty="0"/>
              <a:t> </a:t>
            </a:r>
            <a:r>
              <a:rPr lang="en-US" dirty="0" err="1"/>
              <a:t>očito</a:t>
            </a:r>
            <a:r>
              <a:rPr lang="en-US" dirty="0"/>
              <a:t> </a:t>
            </a:r>
            <a:r>
              <a:rPr lang="en-US" dirty="0" err="1"/>
              <a:t>bilo</a:t>
            </a:r>
            <a:r>
              <a:rPr lang="en-US" dirty="0"/>
              <a:t> </a:t>
            </a:r>
            <a:r>
              <a:rPr lang="en-US" dirty="0" err="1"/>
              <a:t>protivno</a:t>
            </a:r>
            <a:r>
              <a:rPr lang="en-US" dirty="0"/>
              <a:t> </a:t>
            </a:r>
            <a:r>
              <a:rPr lang="en-US" dirty="0" err="1"/>
              <a:t>javnom</a:t>
            </a:r>
            <a:r>
              <a:rPr lang="en-US" dirty="0"/>
              <a:t> </a:t>
            </a:r>
            <a:r>
              <a:rPr lang="en-US" dirty="0" err="1"/>
              <a:t>poretku</a:t>
            </a:r>
            <a:r>
              <a:rPr lang="en-US" dirty="0"/>
              <a:t> </a:t>
            </a:r>
            <a:r>
              <a:rPr lang="en-US" dirty="0" err="1"/>
              <a:t>Republike</a:t>
            </a:r>
            <a:r>
              <a:rPr lang="en-US" dirty="0"/>
              <a:t> </a:t>
            </a:r>
            <a:r>
              <a:rPr lang="en-US" dirty="0" err="1"/>
              <a:t>Hrvatske</a:t>
            </a:r>
            <a:r>
              <a:rPr lang="en-US" dirty="0"/>
              <a:t>.</a:t>
            </a:r>
          </a:p>
          <a:p>
            <a:endParaRPr lang="hr-HR" dirty="0"/>
          </a:p>
          <a:p>
            <a:endParaRPr lang="hr-HR" dirty="0"/>
          </a:p>
        </p:txBody>
      </p:sp>
    </p:spTree>
    <p:extLst>
      <p:ext uri="{BB962C8B-B14F-4D97-AF65-F5344CB8AC3E}">
        <p14:creationId xmlns:p14="http://schemas.microsoft.com/office/powerpoint/2010/main" val="4889768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Procesni javni poredak u </a:t>
            </a:r>
            <a:r>
              <a:rPr lang="hr-HR" dirty="0" err="1"/>
              <a:t>mpp</a:t>
            </a:r>
            <a:r>
              <a:rPr lang="hr-HR" dirty="0"/>
              <a:t>-u </a:t>
            </a:r>
            <a:r>
              <a:rPr lang="hr-HR" dirty="0" err="1"/>
              <a:t>u</a:t>
            </a:r>
            <a:r>
              <a:rPr lang="hr-HR" dirty="0"/>
              <a:t> RH</a:t>
            </a:r>
            <a:endParaRPr lang="en-US" dirty="0"/>
          </a:p>
        </p:txBody>
      </p:sp>
      <p:sp>
        <p:nvSpPr>
          <p:cNvPr id="3" name="Content Placeholder 2"/>
          <p:cNvSpPr>
            <a:spLocks noGrp="1"/>
          </p:cNvSpPr>
          <p:nvPr>
            <p:ph idx="1"/>
          </p:nvPr>
        </p:nvSpPr>
        <p:spPr/>
        <p:txBody>
          <a:bodyPr>
            <a:normAutofit fontScale="92500" lnSpcReduction="10000"/>
          </a:bodyPr>
          <a:lstStyle/>
          <a:p>
            <a:r>
              <a:rPr lang="hr-HR" dirty="0"/>
              <a:t>Članak 88.</a:t>
            </a:r>
          </a:p>
          <a:p>
            <a:r>
              <a:rPr lang="hr-HR" dirty="0"/>
              <a:t>Sud Republike Hrvatske odbit će priznanje strane sudske odluke ako u povodu prigovora osobe protiv koje je ta odluka donesena utvrdi da ta osoba nije mogla sudjelovati u postupku zbog nepravilnosti u postupku.</a:t>
            </a:r>
          </a:p>
          <a:p>
            <a:r>
              <a:rPr lang="hr-HR" dirty="0"/>
              <a:t>Osobito će se smatrati da osoba protiv koje je donesena strana sudska odluka nije mogla sudjelovati u postupku zbog toga što joj poziv, tužba ili rješenje kojim je započet postupak nije bilo osobno dostavljeno odnosno što uopće nije ni </a:t>
            </a:r>
            <a:r>
              <a:rPr lang="hr-HR" dirty="0" err="1"/>
              <a:t>pokušana</a:t>
            </a:r>
            <a:r>
              <a:rPr lang="hr-HR" dirty="0"/>
              <a:t> osobna dostava, osim ako se bilo na koji način upustila u raspravu o glavnoj stvari u prvostepenom postupku</a:t>
            </a:r>
            <a:r>
              <a:rPr lang="hr-HR" dirty="0" smtClean="0"/>
              <a:t>.</a:t>
            </a:r>
          </a:p>
          <a:p>
            <a:r>
              <a:rPr lang="hr-HR" dirty="0" smtClean="0"/>
              <a:t>ZMPP</a:t>
            </a:r>
          </a:p>
          <a:p>
            <a:pPr fontAlgn="base"/>
            <a:r>
              <a:rPr lang="en-US" dirty="0" err="1"/>
              <a:t>Članak</a:t>
            </a:r>
            <a:r>
              <a:rPr lang="en-US" dirty="0"/>
              <a:t> 68.</a:t>
            </a:r>
          </a:p>
          <a:p>
            <a:pPr fontAlgn="base"/>
            <a:r>
              <a:rPr lang="en-US" dirty="0" err="1"/>
              <a:t>Sud</a:t>
            </a:r>
            <a:r>
              <a:rPr lang="en-US" dirty="0"/>
              <a:t> </a:t>
            </a:r>
            <a:r>
              <a:rPr lang="en-US" dirty="0" err="1"/>
              <a:t>Republike</a:t>
            </a:r>
            <a:r>
              <a:rPr lang="en-US" dirty="0"/>
              <a:t> </a:t>
            </a:r>
            <a:r>
              <a:rPr lang="en-US" dirty="0" err="1"/>
              <a:t>Hrvatske</a:t>
            </a:r>
            <a:r>
              <a:rPr lang="en-US" dirty="0"/>
              <a:t> </a:t>
            </a:r>
            <a:r>
              <a:rPr lang="en-US" dirty="0" err="1"/>
              <a:t>odbit</a:t>
            </a:r>
            <a:r>
              <a:rPr lang="en-US" dirty="0"/>
              <a:t> </a:t>
            </a:r>
            <a:r>
              <a:rPr lang="en-US" dirty="0" err="1"/>
              <a:t>će</a:t>
            </a:r>
            <a:r>
              <a:rPr lang="en-US" dirty="0"/>
              <a:t> </a:t>
            </a:r>
            <a:r>
              <a:rPr lang="en-US" dirty="0" err="1"/>
              <a:t>priznanje</a:t>
            </a:r>
            <a:r>
              <a:rPr lang="en-US" dirty="0"/>
              <a:t> </a:t>
            </a:r>
            <a:r>
              <a:rPr lang="en-US" dirty="0" err="1"/>
              <a:t>strane</a:t>
            </a:r>
            <a:r>
              <a:rPr lang="en-US" dirty="0"/>
              <a:t> </a:t>
            </a:r>
            <a:r>
              <a:rPr lang="en-US" dirty="0" err="1"/>
              <a:t>sudske</a:t>
            </a:r>
            <a:r>
              <a:rPr lang="en-US" dirty="0"/>
              <a:t> </a:t>
            </a:r>
            <a:r>
              <a:rPr lang="en-US" dirty="0" err="1"/>
              <a:t>odluke</a:t>
            </a:r>
            <a:r>
              <a:rPr lang="en-US" dirty="0"/>
              <a:t> </a:t>
            </a:r>
            <a:r>
              <a:rPr lang="en-US" dirty="0" err="1"/>
              <a:t>ako</a:t>
            </a:r>
            <a:r>
              <a:rPr lang="en-US" dirty="0"/>
              <a:t> u </a:t>
            </a:r>
            <a:r>
              <a:rPr lang="en-US" dirty="0" err="1"/>
              <a:t>povodu</a:t>
            </a:r>
            <a:r>
              <a:rPr lang="en-US" dirty="0"/>
              <a:t> </a:t>
            </a:r>
            <a:r>
              <a:rPr lang="en-US" dirty="0" err="1"/>
              <a:t>prigovora</a:t>
            </a:r>
            <a:r>
              <a:rPr lang="en-US" dirty="0"/>
              <a:t> </a:t>
            </a:r>
            <a:r>
              <a:rPr lang="en-US" dirty="0" err="1"/>
              <a:t>stranke</a:t>
            </a:r>
            <a:r>
              <a:rPr lang="en-US" dirty="0"/>
              <a:t> </a:t>
            </a:r>
            <a:r>
              <a:rPr lang="en-US" dirty="0" err="1"/>
              <a:t>protiv</a:t>
            </a:r>
            <a:r>
              <a:rPr lang="en-US" dirty="0"/>
              <a:t> </a:t>
            </a:r>
            <a:r>
              <a:rPr lang="en-US" dirty="0" err="1"/>
              <a:t>koje</a:t>
            </a:r>
            <a:r>
              <a:rPr lang="en-US" dirty="0"/>
              <a:t> se </a:t>
            </a:r>
            <a:r>
              <a:rPr lang="en-US" dirty="0" err="1"/>
              <a:t>priznanje</a:t>
            </a:r>
            <a:r>
              <a:rPr lang="en-US" dirty="0"/>
              <a:t> </a:t>
            </a:r>
            <a:r>
              <a:rPr lang="en-US" dirty="0" err="1"/>
              <a:t>traži</a:t>
            </a:r>
            <a:r>
              <a:rPr lang="en-US" dirty="0"/>
              <a:t> </a:t>
            </a:r>
            <a:r>
              <a:rPr lang="en-US" dirty="0" err="1"/>
              <a:t>utvrdi</a:t>
            </a:r>
            <a:r>
              <a:rPr lang="en-US" dirty="0"/>
              <a:t> da u </a:t>
            </a:r>
            <a:r>
              <a:rPr lang="en-US" dirty="0" err="1"/>
              <a:t>postupku</a:t>
            </a:r>
            <a:r>
              <a:rPr lang="en-US" dirty="0"/>
              <a:t> u </a:t>
            </a:r>
            <a:r>
              <a:rPr lang="en-US" dirty="0" err="1"/>
              <a:t>kojem</a:t>
            </a:r>
            <a:r>
              <a:rPr lang="en-US" dirty="0"/>
              <a:t> je </a:t>
            </a:r>
            <a:r>
              <a:rPr lang="en-US" dirty="0" err="1"/>
              <a:t>odluka</a:t>
            </a:r>
            <a:r>
              <a:rPr lang="en-US" dirty="0"/>
              <a:t> </a:t>
            </a:r>
            <a:r>
              <a:rPr lang="en-US" dirty="0" err="1"/>
              <a:t>donesena</a:t>
            </a:r>
            <a:r>
              <a:rPr lang="en-US" dirty="0"/>
              <a:t> </a:t>
            </a:r>
            <a:r>
              <a:rPr lang="en-US" dirty="0" err="1"/>
              <a:t>bilo</a:t>
            </a:r>
            <a:r>
              <a:rPr lang="en-US" dirty="0"/>
              <a:t> </a:t>
            </a:r>
            <a:r>
              <a:rPr lang="en-US" dirty="0" err="1"/>
              <a:t>povrijeđeno</a:t>
            </a:r>
            <a:r>
              <a:rPr lang="en-US" dirty="0"/>
              <a:t> </a:t>
            </a:r>
            <a:r>
              <a:rPr lang="en-US" dirty="0" err="1"/>
              <a:t>pravo</a:t>
            </a:r>
            <a:r>
              <a:rPr lang="en-US" dirty="0"/>
              <a:t> </a:t>
            </a:r>
            <a:r>
              <a:rPr lang="en-US" dirty="0" err="1"/>
              <a:t>te</a:t>
            </a:r>
            <a:r>
              <a:rPr lang="en-US" dirty="0"/>
              <a:t> </a:t>
            </a:r>
            <a:r>
              <a:rPr lang="en-US" dirty="0" err="1"/>
              <a:t>stranke</a:t>
            </a:r>
            <a:r>
              <a:rPr lang="en-US" dirty="0"/>
              <a:t> </a:t>
            </a:r>
            <a:r>
              <a:rPr lang="en-US" dirty="0" err="1"/>
              <a:t>na</a:t>
            </a:r>
            <a:r>
              <a:rPr lang="en-US" dirty="0"/>
              <a:t> </a:t>
            </a:r>
            <a:r>
              <a:rPr lang="en-US" dirty="0" err="1"/>
              <a:t>sudjelovanje</a:t>
            </a:r>
            <a:r>
              <a:rPr lang="en-US" dirty="0"/>
              <a:t>.</a:t>
            </a:r>
          </a:p>
          <a:p>
            <a:endParaRPr lang="hr-HR" dirty="0"/>
          </a:p>
          <a:p>
            <a:endParaRPr lang="en-US" dirty="0"/>
          </a:p>
        </p:txBody>
      </p:sp>
    </p:spTree>
    <p:extLst>
      <p:ext uri="{BB962C8B-B14F-4D97-AF65-F5344CB8AC3E}">
        <p14:creationId xmlns:p14="http://schemas.microsoft.com/office/powerpoint/2010/main" val="1403833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Procesni javni poredak u </a:t>
            </a:r>
            <a:r>
              <a:rPr lang="hr-HR" dirty="0" err="1"/>
              <a:t>mpp</a:t>
            </a:r>
            <a:r>
              <a:rPr lang="hr-HR" dirty="0"/>
              <a:t>-u </a:t>
            </a:r>
            <a:r>
              <a:rPr lang="hr-HR" dirty="0" err="1"/>
              <a:t>u</a:t>
            </a:r>
            <a:r>
              <a:rPr lang="hr-HR" dirty="0"/>
              <a:t> </a:t>
            </a:r>
            <a:r>
              <a:rPr lang="hr-HR" dirty="0" smtClean="0"/>
              <a:t>EU</a:t>
            </a:r>
            <a:endParaRPr lang="hr-HR" dirty="0"/>
          </a:p>
        </p:txBody>
      </p:sp>
      <p:sp>
        <p:nvSpPr>
          <p:cNvPr id="3" name="Content Placeholder 2"/>
          <p:cNvSpPr>
            <a:spLocks noGrp="1"/>
          </p:cNvSpPr>
          <p:nvPr>
            <p:ph idx="1"/>
          </p:nvPr>
        </p:nvSpPr>
        <p:spPr/>
        <p:txBody>
          <a:bodyPr/>
          <a:lstStyle/>
          <a:p>
            <a:r>
              <a:rPr lang="hr-HR" dirty="0" smtClean="0"/>
              <a:t>Uredba Bruxelles I, čl. 34</a:t>
            </a:r>
          </a:p>
          <a:p>
            <a:r>
              <a:rPr lang="hr-HR" dirty="0"/>
              <a:t>Odluka se ne priznaje:</a:t>
            </a:r>
          </a:p>
          <a:p>
            <a:r>
              <a:rPr lang="hr-HR" dirty="0"/>
              <a:t>l. ako bi priznanje bilo očito protivno javnom poretku države u kojoj se traži;</a:t>
            </a:r>
          </a:p>
          <a:p>
            <a:r>
              <a:rPr lang="hr-HR" dirty="0"/>
              <a:t>2. ako tuženiku, koji se nije upustio u postupak, nije pravilno dostavljen podnesak kojim se započeo postupak ili ekvivalentni podnesak, ili mu takav podnesak nije tako pravovremeno dostavljen da bi se mogao braniti, osim ako je tuženik propustio započeti postupak za podnošenje pravnog lijeka protiv odluke iako mu je to bilo moguće;</a:t>
            </a:r>
          </a:p>
          <a:p>
            <a:endParaRPr lang="hr-HR" dirty="0"/>
          </a:p>
        </p:txBody>
      </p:sp>
    </p:spTree>
    <p:extLst>
      <p:ext uri="{BB962C8B-B14F-4D97-AF65-F5344CB8AC3E}">
        <p14:creationId xmlns:p14="http://schemas.microsoft.com/office/powerpoint/2010/main" val="15878716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Europski javni poredak</a:t>
            </a:r>
            <a:endParaRPr lang="hr-HR"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hr-HR" dirty="0" smtClean="0"/>
              <a:t> riječ je o „sloju” domaćeg javnog poretka država članica</a:t>
            </a:r>
          </a:p>
          <a:p>
            <a:pPr>
              <a:buFont typeface="Wingdings" panose="05000000000000000000" pitchFamily="2" charset="2"/>
              <a:buChar char="Ø"/>
            </a:pPr>
            <a:r>
              <a:rPr lang="hr-HR" dirty="0" smtClean="0"/>
              <a:t>Štite se osnovna, temeljna prava EU</a:t>
            </a:r>
          </a:p>
          <a:p>
            <a:pPr>
              <a:buFont typeface="Wingdings" panose="05000000000000000000" pitchFamily="2" charset="2"/>
              <a:buChar char="Ø"/>
            </a:pPr>
            <a:r>
              <a:rPr lang="hr-HR" dirty="0"/>
              <a:t> </a:t>
            </a:r>
            <a:r>
              <a:rPr lang="hr-HR" dirty="0" smtClean="0"/>
              <a:t>C-126/97 </a:t>
            </a:r>
            <a:r>
              <a:rPr lang="en-US" i="1" dirty="0"/>
              <a:t>Eco Swiss China Time </a:t>
            </a:r>
            <a:r>
              <a:rPr lang="en-US" i="1" dirty="0" smtClean="0"/>
              <a:t>Ltd</a:t>
            </a:r>
            <a:r>
              <a:rPr lang="hr-HR" i="1" dirty="0"/>
              <a:t> </a:t>
            </a:r>
            <a:r>
              <a:rPr lang="en-US" i="1" dirty="0" smtClean="0"/>
              <a:t>and</a:t>
            </a:r>
            <a:r>
              <a:rPr lang="hr-HR" i="1" dirty="0"/>
              <a:t> </a:t>
            </a:r>
            <a:r>
              <a:rPr lang="en-US" i="1" dirty="0" smtClean="0"/>
              <a:t>Benetton </a:t>
            </a:r>
            <a:r>
              <a:rPr lang="en-US" i="1" dirty="0"/>
              <a:t>International </a:t>
            </a:r>
            <a:r>
              <a:rPr lang="en-US" i="1" dirty="0" smtClean="0"/>
              <a:t>NV</a:t>
            </a:r>
            <a:r>
              <a:rPr lang="hr-HR" i="1" dirty="0" smtClean="0"/>
              <a:t> </a:t>
            </a:r>
            <a:r>
              <a:rPr lang="hr-HR" dirty="0" smtClean="0"/>
              <a:t>– Sud EU proglasio čl. 81 Ugovora o EU koji propisuje zabranu ograničenja tržišnog natjecanja dijelom javnog poretka država članica</a:t>
            </a:r>
          </a:p>
          <a:p>
            <a:pPr>
              <a:buFont typeface="Wingdings" panose="05000000000000000000" pitchFamily="2" charset="2"/>
              <a:buChar char="Ø"/>
            </a:pPr>
            <a:r>
              <a:rPr lang="hr-HR" dirty="0" smtClean="0"/>
              <a:t>„</a:t>
            </a:r>
            <a:r>
              <a:rPr lang="en-US" dirty="0" smtClean="0"/>
              <a:t>A </a:t>
            </a:r>
            <a:r>
              <a:rPr lang="en-US" dirty="0"/>
              <a:t>national court to which application is made for annulment of </a:t>
            </a:r>
            <a:r>
              <a:rPr lang="en-US" dirty="0" smtClean="0"/>
              <a:t>an</a:t>
            </a:r>
            <a:r>
              <a:rPr lang="hr-HR" dirty="0" smtClean="0"/>
              <a:t> </a:t>
            </a:r>
            <a:r>
              <a:rPr lang="en-US" dirty="0" smtClean="0"/>
              <a:t>arbitration </a:t>
            </a:r>
            <a:r>
              <a:rPr lang="en-US" dirty="0"/>
              <a:t>award must grant that application if it considers that the </a:t>
            </a:r>
            <a:r>
              <a:rPr lang="en-US" dirty="0" smtClean="0"/>
              <a:t>award</a:t>
            </a:r>
            <a:r>
              <a:rPr lang="hr-HR" dirty="0" smtClean="0"/>
              <a:t> </a:t>
            </a:r>
            <a:r>
              <a:rPr lang="en-US" dirty="0" smtClean="0"/>
              <a:t>in </a:t>
            </a:r>
            <a:r>
              <a:rPr lang="en-US" dirty="0"/>
              <a:t>question is in fact contrary to Article 81 EC (ex Article 85), where </a:t>
            </a:r>
            <a:r>
              <a:rPr lang="en-US" dirty="0" smtClean="0"/>
              <a:t>its</a:t>
            </a:r>
            <a:r>
              <a:rPr lang="hr-HR" dirty="0" smtClean="0"/>
              <a:t> </a:t>
            </a:r>
            <a:r>
              <a:rPr lang="en-US" dirty="0" smtClean="0"/>
              <a:t>domestic </a:t>
            </a:r>
            <a:r>
              <a:rPr lang="en-US" dirty="0"/>
              <a:t>rules of procedure require it to grant an application </a:t>
            </a:r>
            <a:r>
              <a:rPr lang="en-US" dirty="0" smtClean="0"/>
              <a:t>for</a:t>
            </a:r>
            <a:r>
              <a:rPr lang="hr-HR" dirty="0" smtClean="0"/>
              <a:t> </a:t>
            </a:r>
            <a:r>
              <a:rPr lang="en-US" dirty="0" smtClean="0"/>
              <a:t>annulment </a:t>
            </a:r>
            <a:r>
              <a:rPr lang="en-US" dirty="0"/>
              <a:t>founded on failure to observe national rules of public policy</a:t>
            </a:r>
            <a:r>
              <a:rPr lang="en-US" dirty="0" smtClean="0"/>
              <a:t>.</a:t>
            </a:r>
            <a:r>
              <a:rPr lang="hr-HR" dirty="0" smtClean="0"/>
              <a:t>”</a:t>
            </a:r>
            <a:endParaRPr lang="hr-HR" dirty="0"/>
          </a:p>
        </p:txBody>
      </p:sp>
    </p:spTree>
    <p:extLst>
      <p:ext uri="{BB962C8B-B14F-4D97-AF65-F5344CB8AC3E}">
        <p14:creationId xmlns:p14="http://schemas.microsoft.com/office/powerpoint/2010/main" val="25454217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Javni poredak u nedavnoj praski slovenskog suda</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hr-HR" dirty="0" smtClean="0"/>
              <a:t>Vrhovni sud Slovenije odbio priznati presudu Trgovačkog suda u Zagrebu o izvanrednoj upravi Agrokora temeljem povrede javnog poretka</a:t>
            </a:r>
          </a:p>
          <a:p>
            <a:pPr>
              <a:buFont typeface="Wingdings" panose="05000000000000000000" pitchFamily="2" charset="2"/>
              <a:buChar char="Ø"/>
            </a:pPr>
            <a:r>
              <a:rPr lang="hr-HR" dirty="0" smtClean="0"/>
              <a:t>Postupak priznanja pokrenut zbog imovine Agrokora u Sloveniji</a:t>
            </a:r>
          </a:p>
          <a:p>
            <a:pPr>
              <a:buFont typeface="Wingdings" panose="05000000000000000000" pitchFamily="2" charset="2"/>
              <a:buChar char="Ø"/>
            </a:pPr>
            <a:r>
              <a:rPr lang="hr-HR" dirty="0" smtClean="0"/>
              <a:t>VS Slovenije odbija priznanje u 3. stupnju jer nedostatak jednakosti vjerovnika čini povredu slovenskog javnog poretka – para. 47.-48. odluke </a:t>
            </a:r>
            <a:r>
              <a:rPr lang="en-US" dirty="0" err="1"/>
              <a:t>Cpg</a:t>
            </a:r>
            <a:r>
              <a:rPr lang="en-US" dirty="0"/>
              <a:t> </a:t>
            </a:r>
            <a:r>
              <a:rPr lang="en-US" dirty="0" smtClean="0"/>
              <a:t>2/2018-3</a:t>
            </a:r>
            <a:endParaRPr lang="hr-HR" dirty="0" smtClean="0"/>
          </a:p>
          <a:p>
            <a:pPr lvl="1">
              <a:buFont typeface="Wingdings" panose="05000000000000000000" pitchFamily="2" charset="2"/>
              <a:buChar char="Ø"/>
            </a:pPr>
            <a:r>
              <a:rPr lang="hr-HR" dirty="0" smtClean="0"/>
              <a:t>Nejednakost vjerovnika temeljem diskrecije upravitelja</a:t>
            </a:r>
          </a:p>
          <a:p>
            <a:pPr lvl="1">
              <a:buFont typeface="Wingdings" panose="05000000000000000000" pitchFamily="2" charset="2"/>
              <a:buChar char="Ø"/>
            </a:pPr>
            <a:r>
              <a:rPr lang="hr-HR" dirty="0" smtClean="0"/>
              <a:t>Interes države umjesto vjerovnika</a:t>
            </a:r>
          </a:p>
          <a:p>
            <a:pPr lvl="1">
              <a:buFont typeface="Wingdings" panose="05000000000000000000" pitchFamily="2" charset="2"/>
              <a:buChar char="Ø"/>
            </a:pPr>
            <a:r>
              <a:rPr lang="hr-HR" dirty="0" smtClean="0"/>
              <a:t> para. 49.-52.- navodi i stav drugih država ex-</a:t>
            </a:r>
            <a:r>
              <a:rPr lang="hr-HR" dirty="0" err="1" smtClean="0"/>
              <a:t>Yu</a:t>
            </a:r>
            <a:r>
              <a:rPr lang="hr-HR" dirty="0" smtClean="0"/>
              <a:t> (CG, Srbija, BiH)</a:t>
            </a:r>
          </a:p>
          <a:p>
            <a:endParaRPr lang="en-US" dirty="0"/>
          </a:p>
        </p:txBody>
      </p:sp>
    </p:spTree>
    <p:extLst>
      <p:ext uri="{BB962C8B-B14F-4D97-AF65-F5344CB8AC3E}">
        <p14:creationId xmlns:p14="http://schemas.microsoft.com/office/powerpoint/2010/main" val="37783310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smtClean="0"/>
              <a:t>Pravila neposredne primjene</a:t>
            </a:r>
            <a:endParaRPr lang="hr-HR" dirty="0"/>
          </a:p>
        </p:txBody>
      </p:sp>
      <p:sp>
        <p:nvSpPr>
          <p:cNvPr id="5" name="Text Placeholder 4"/>
          <p:cNvSpPr>
            <a:spLocks noGrp="1"/>
          </p:cNvSpPr>
          <p:nvPr>
            <p:ph type="body" idx="1"/>
          </p:nvPr>
        </p:nvSpPr>
        <p:spPr/>
        <p:txBody>
          <a:bodyPr/>
          <a:lstStyle/>
          <a:p>
            <a:endParaRPr lang="hr-HR"/>
          </a:p>
        </p:txBody>
      </p:sp>
    </p:spTree>
    <p:extLst>
      <p:ext uri="{BB962C8B-B14F-4D97-AF65-F5344CB8AC3E}">
        <p14:creationId xmlns:p14="http://schemas.microsoft.com/office/powerpoint/2010/main" val="42094983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29483" y="264569"/>
            <a:ext cx="10058400" cy="1450757"/>
          </a:xfrm>
        </p:spPr>
        <p:txBody>
          <a:bodyPr/>
          <a:lstStyle/>
          <a:p>
            <a:r>
              <a:rPr lang="hr-HR" dirty="0" smtClean="0"/>
              <a:t>Pravila neposredne primjene - </a:t>
            </a:r>
            <a:r>
              <a:rPr lang="en-US" dirty="0" err="1" smtClean="0"/>
              <a:t>definicija</a:t>
            </a:r>
            <a:endParaRPr lang="hr-HR" dirty="0"/>
          </a:p>
        </p:txBody>
      </p:sp>
      <p:sp>
        <p:nvSpPr>
          <p:cNvPr id="5" name="Content Placeholder 4"/>
          <p:cNvSpPr>
            <a:spLocks noGrp="1"/>
          </p:cNvSpPr>
          <p:nvPr>
            <p:ph idx="1"/>
          </p:nvPr>
        </p:nvSpPr>
        <p:spPr/>
        <p:txBody>
          <a:bodyPr>
            <a:normAutofit/>
          </a:bodyPr>
          <a:lstStyle/>
          <a:p>
            <a:pPr>
              <a:buFont typeface="Wingdings" panose="05000000000000000000" pitchFamily="2" charset="2"/>
              <a:buChar char="Ø"/>
            </a:pPr>
            <a:r>
              <a:rPr lang="hr-HR" dirty="0"/>
              <a:t> </a:t>
            </a:r>
            <a:r>
              <a:rPr lang="en-US" dirty="0"/>
              <a:t>Š</a:t>
            </a:r>
            <a:r>
              <a:rPr lang="hr-HR" dirty="0" err="1" smtClean="0"/>
              <a:t>tite</a:t>
            </a:r>
            <a:r>
              <a:rPr lang="hr-HR" dirty="0" smtClean="0"/>
              <a:t> temeljne vrijednosti određenog </a:t>
            </a:r>
            <a:r>
              <a:rPr lang="en-US" dirty="0" err="1" smtClean="0"/>
              <a:t>pravnog</a:t>
            </a:r>
            <a:r>
              <a:rPr lang="en-US" dirty="0" smtClean="0"/>
              <a:t> </a:t>
            </a:r>
            <a:r>
              <a:rPr lang="hr-HR" dirty="0" smtClean="0"/>
              <a:t>sustava – političko, socijalno i ekonomsko uređenje</a:t>
            </a:r>
            <a:r>
              <a:rPr lang="en-US" dirty="0"/>
              <a:t> </a:t>
            </a:r>
            <a:r>
              <a:rPr lang="hr-HR" altLang="sr-Latn-RS" dirty="0" smtClean="0">
                <a:cs typeface="Arial" panose="020B0604020202020204" pitchFamily="34" charset="0"/>
              </a:rPr>
              <a:t>koje </a:t>
            </a:r>
            <a:r>
              <a:rPr lang="hr-HR" altLang="sr-Latn-RS" dirty="0">
                <a:cs typeface="Arial" panose="020B0604020202020204" pitchFamily="34" charset="0"/>
              </a:rPr>
              <a:t>država želi ostvariti u odnosu na sve osobe koje se nalaze na njezinom području, neovisno o međunarodnom obilježju </a:t>
            </a:r>
            <a:r>
              <a:rPr lang="hr-HR" altLang="sr-Latn-RS" dirty="0" smtClean="0">
                <a:cs typeface="Arial" panose="020B0604020202020204" pitchFamily="34" charset="0"/>
              </a:rPr>
              <a:t>predmeta</a:t>
            </a:r>
            <a:r>
              <a:rPr lang="en-US" altLang="sr-Latn-RS" dirty="0" smtClean="0">
                <a:cs typeface="Arial" panose="020B0604020202020204" pitchFamily="34" charset="0"/>
              </a:rPr>
              <a:t>.</a:t>
            </a:r>
          </a:p>
          <a:p>
            <a:pPr>
              <a:buFont typeface="Wingdings" panose="05000000000000000000" pitchFamily="2" charset="2"/>
              <a:buChar char="Ø"/>
            </a:pPr>
            <a:r>
              <a:rPr lang="hr-HR" dirty="0"/>
              <a:t>Čl. 9. Uredbe Rim I</a:t>
            </a:r>
          </a:p>
          <a:p>
            <a:pPr>
              <a:buNone/>
            </a:pPr>
            <a:r>
              <a:rPr lang="hr-HR" dirty="0"/>
              <a:t>“Pravila neposredne primjene su propisi čiju primjene su  propisi čiju primjenu država smatra toliko važnom za  zaštitu njezinog </a:t>
            </a:r>
            <a:r>
              <a:rPr lang="hr-HR" b="1" dirty="0"/>
              <a:t>javnog interesa, kao što je njezin politički, društveni i gospodarski ustroj, da se ona primjenjuju na  sve slučajeve koji ulaze u njeno polje primjene, bez obzira  na pravo koje je inače mjerodavno za ugovor prema ovoj  Uredbi.</a:t>
            </a:r>
            <a:r>
              <a:rPr lang="hr-HR" dirty="0"/>
              <a:t>” (Članak 9)  </a:t>
            </a:r>
          </a:p>
          <a:p>
            <a:pPr>
              <a:buFont typeface="Wingdings" panose="05000000000000000000" pitchFamily="2" charset="2"/>
              <a:buChar char="Ø"/>
            </a:pPr>
            <a:endParaRPr lang="en-US" altLang="sr-Latn-RS" dirty="0" smtClean="0">
              <a:cs typeface="Arial" panose="020B0604020202020204" pitchFamily="34" charset="0"/>
            </a:endParaRPr>
          </a:p>
        </p:txBody>
      </p:sp>
    </p:spTree>
    <p:extLst>
      <p:ext uri="{BB962C8B-B14F-4D97-AF65-F5344CB8AC3E}">
        <p14:creationId xmlns:p14="http://schemas.microsoft.com/office/powerpoint/2010/main" val="41468264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smtClean="0"/>
              <a:t>Pojam</a:t>
            </a:r>
            <a:endParaRPr lang="hr-HR" dirty="0"/>
          </a:p>
        </p:txBody>
      </p:sp>
      <p:sp>
        <p:nvSpPr>
          <p:cNvPr id="5" name="Content Placeholder 4"/>
          <p:cNvSpPr>
            <a:spLocks noGrp="1"/>
          </p:cNvSpPr>
          <p:nvPr>
            <p:ph idx="1"/>
          </p:nvPr>
        </p:nvSpPr>
        <p:spPr/>
        <p:txBody>
          <a:bodyPr/>
          <a:lstStyle/>
          <a:p>
            <a:pPr>
              <a:buFont typeface="Arial" panose="020B0604020202020204" pitchFamily="34" charset="0"/>
              <a:buChar char="•"/>
            </a:pPr>
            <a:r>
              <a:rPr lang="hr-HR" dirty="0" smtClean="0"/>
              <a:t> prijevarno zaobilaženje prava </a:t>
            </a:r>
          </a:p>
          <a:p>
            <a:pPr>
              <a:buFont typeface="Arial" panose="020B0604020202020204" pitchFamily="34" charset="0"/>
              <a:buChar char="•"/>
            </a:pPr>
            <a:r>
              <a:rPr lang="hr-HR" dirty="0" smtClean="0"/>
              <a:t>Posredno i </a:t>
            </a:r>
            <a:r>
              <a:rPr lang="hr-HR" dirty="0" smtClean="0"/>
              <a:t>neposredno</a:t>
            </a:r>
          </a:p>
          <a:p>
            <a:pPr lvl="1">
              <a:buFont typeface="Arial" panose="020B0604020202020204" pitchFamily="34" charset="0"/>
              <a:buChar char="•"/>
            </a:pPr>
            <a:r>
              <a:rPr lang="hr-HR" dirty="0" smtClean="0"/>
              <a:t>Neposredno – </a:t>
            </a:r>
            <a:r>
              <a:rPr lang="hr-HR" dirty="0"/>
              <a:t>promjena činjenica na kojima se temelji poveznica </a:t>
            </a:r>
          </a:p>
          <a:p>
            <a:pPr lvl="1">
              <a:buFont typeface="Arial" panose="020B0604020202020204" pitchFamily="34" charset="0"/>
              <a:buChar char="•"/>
            </a:pPr>
            <a:r>
              <a:rPr lang="hr-HR" dirty="0" smtClean="0"/>
              <a:t>Posredno – promjena foruma i polaznog prava – forum </a:t>
            </a:r>
            <a:r>
              <a:rPr lang="hr-HR" dirty="0" err="1" smtClean="0"/>
              <a:t>shopping</a:t>
            </a:r>
            <a:endParaRPr lang="hr-HR" dirty="0" smtClean="0"/>
          </a:p>
          <a:p>
            <a:pPr>
              <a:buFont typeface="Arial" panose="020B0604020202020204" pitchFamily="34" charset="0"/>
              <a:buChar char="•"/>
            </a:pPr>
            <a:r>
              <a:rPr lang="hr-HR" dirty="0" smtClean="0"/>
              <a:t> Subjektivni </a:t>
            </a:r>
            <a:r>
              <a:rPr lang="hr-HR" dirty="0" smtClean="0"/>
              <a:t>(namjera) </a:t>
            </a:r>
            <a:r>
              <a:rPr lang="hr-HR" dirty="0" smtClean="0"/>
              <a:t>i </a:t>
            </a:r>
            <a:r>
              <a:rPr lang="hr-HR" dirty="0" smtClean="0"/>
              <a:t>objektivni </a:t>
            </a:r>
            <a:r>
              <a:rPr lang="hr-HR" dirty="0" smtClean="0"/>
              <a:t>element (ostvarenje namjere)</a:t>
            </a:r>
            <a:endParaRPr lang="hr-HR" dirty="0" smtClean="0"/>
          </a:p>
          <a:p>
            <a:pPr>
              <a:buFont typeface="Arial" panose="020B0604020202020204" pitchFamily="34" charset="0"/>
              <a:buChar char="•"/>
            </a:pPr>
            <a:r>
              <a:rPr lang="hr-HR" dirty="0" smtClean="0"/>
              <a:t> Veza </a:t>
            </a:r>
            <a:r>
              <a:rPr lang="hr-HR" dirty="0" smtClean="0"/>
              <a:t>s javnim </a:t>
            </a:r>
            <a:r>
              <a:rPr lang="hr-HR" dirty="0" smtClean="0"/>
              <a:t>poretkom – zabrana </a:t>
            </a:r>
            <a:r>
              <a:rPr lang="hr-HR" dirty="0" err="1" smtClean="0"/>
              <a:t>fraudoloznosti</a:t>
            </a:r>
            <a:r>
              <a:rPr lang="hr-HR" dirty="0" smtClean="0"/>
              <a:t> samo ako se </a:t>
            </a:r>
            <a:r>
              <a:rPr lang="hr-HR" dirty="0" err="1" smtClean="0"/>
              <a:t>vriječa</a:t>
            </a:r>
            <a:r>
              <a:rPr lang="hr-HR" dirty="0" smtClean="0"/>
              <a:t> javni poredak – novi ZMPP</a:t>
            </a:r>
            <a:endParaRPr lang="hr-HR" dirty="0"/>
          </a:p>
        </p:txBody>
      </p:sp>
    </p:spTree>
    <p:extLst>
      <p:ext uri="{BB962C8B-B14F-4D97-AF65-F5344CB8AC3E}">
        <p14:creationId xmlns:p14="http://schemas.microsoft.com/office/powerpoint/2010/main" val="37543277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Pravila neposredne primjene - pojam</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t>D</a:t>
            </a:r>
            <a:r>
              <a:rPr lang="hr-HR" dirty="0" err="1"/>
              <a:t>opunjuju</a:t>
            </a:r>
            <a:r>
              <a:rPr lang="en-US" dirty="0"/>
              <a:t>/</a:t>
            </a:r>
            <a:r>
              <a:rPr lang="en-US" dirty="0" err="1"/>
              <a:t>nadomještaju</a:t>
            </a:r>
            <a:r>
              <a:rPr lang="hr-HR" dirty="0"/>
              <a:t> </a:t>
            </a:r>
            <a:r>
              <a:rPr lang="hr-HR" dirty="0" err="1"/>
              <a:t>kolizijskopravnu</a:t>
            </a:r>
            <a:r>
              <a:rPr lang="hr-HR" dirty="0"/>
              <a:t> metodu</a:t>
            </a:r>
            <a:r>
              <a:rPr lang="en-US" dirty="0"/>
              <a:t>.</a:t>
            </a:r>
            <a:endParaRPr lang="hr-HR" dirty="0"/>
          </a:p>
          <a:p>
            <a:pPr>
              <a:buFont typeface="Wingdings" panose="05000000000000000000" pitchFamily="2" charset="2"/>
              <a:buChar char="Ø"/>
            </a:pPr>
            <a:r>
              <a:rPr lang="en-US" dirty="0"/>
              <a:t>U</a:t>
            </a:r>
            <a:r>
              <a:rPr lang="hr-HR" dirty="0" err="1"/>
              <a:t>sko</a:t>
            </a:r>
            <a:r>
              <a:rPr lang="hr-HR" dirty="0"/>
              <a:t> su </a:t>
            </a:r>
            <a:r>
              <a:rPr lang="hr-HR" u="sng" dirty="0"/>
              <a:t>vezana s javnim poretkom</a:t>
            </a:r>
            <a:r>
              <a:rPr lang="hr-HR" dirty="0"/>
              <a:t>, često se kaže da konkretiziraju javni poredak</a:t>
            </a:r>
            <a:r>
              <a:rPr lang="en-US" dirty="0"/>
              <a:t> </a:t>
            </a:r>
            <a:r>
              <a:rPr lang="en-US" dirty="0" err="1"/>
              <a:t>jer</a:t>
            </a:r>
            <a:r>
              <a:rPr lang="en-US" dirty="0"/>
              <a:t> </a:t>
            </a:r>
            <a:r>
              <a:rPr lang="hr-HR" altLang="sr-Latn-RS" dirty="0">
                <a:cs typeface="Arial" panose="020B0604020202020204" pitchFamily="34" charset="0"/>
              </a:rPr>
              <a:t>služe ponajviše zaštiti važnih javnih interesa</a:t>
            </a:r>
            <a:r>
              <a:rPr lang="en-US" altLang="sr-Latn-RS" dirty="0">
                <a:cs typeface="Arial" panose="020B0604020202020204" pitchFamily="34" charset="0"/>
              </a:rPr>
              <a:t> – </a:t>
            </a:r>
            <a:r>
              <a:rPr lang="en-US" altLang="sr-Latn-RS" dirty="0" err="1">
                <a:cs typeface="Arial" panose="020B0604020202020204" pitchFamily="34" charset="0"/>
              </a:rPr>
              <a:t>tada</a:t>
            </a:r>
            <a:r>
              <a:rPr lang="en-US" altLang="sr-Latn-RS" dirty="0">
                <a:cs typeface="Arial" panose="020B0604020202020204" pitchFamily="34" charset="0"/>
              </a:rPr>
              <a:t> </a:t>
            </a:r>
            <a:r>
              <a:rPr lang="en-US" altLang="sr-Latn-RS" dirty="0" err="1">
                <a:cs typeface="Arial" panose="020B0604020202020204" pitchFamily="34" charset="0"/>
              </a:rPr>
              <a:t>vrše</a:t>
            </a:r>
            <a:r>
              <a:rPr lang="en-US" altLang="sr-Latn-RS" dirty="0">
                <a:cs typeface="Arial" panose="020B0604020202020204" pitchFamily="34" charset="0"/>
              </a:rPr>
              <a:t> </a:t>
            </a:r>
            <a:r>
              <a:rPr lang="en-US" altLang="sr-Latn-RS" dirty="0" err="1">
                <a:cs typeface="Arial" panose="020B0604020202020204" pitchFamily="34" charset="0"/>
              </a:rPr>
              <a:t>pozitivnu</a:t>
            </a:r>
            <a:r>
              <a:rPr lang="en-US" altLang="sr-Latn-RS" dirty="0">
                <a:cs typeface="Arial" panose="020B0604020202020204" pitchFamily="34" charset="0"/>
              </a:rPr>
              <a:t> </a:t>
            </a:r>
            <a:r>
              <a:rPr lang="en-US" altLang="sr-Latn-RS" dirty="0" err="1">
                <a:cs typeface="Arial" panose="020B0604020202020204" pitchFamily="34" charset="0"/>
              </a:rPr>
              <a:t>funkciju</a:t>
            </a:r>
            <a:r>
              <a:rPr lang="en-US" altLang="sr-Latn-RS" dirty="0">
                <a:cs typeface="Arial" panose="020B0604020202020204" pitchFamily="34" charset="0"/>
              </a:rPr>
              <a:t> </a:t>
            </a:r>
            <a:r>
              <a:rPr lang="en-US" altLang="sr-Latn-RS" dirty="0" err="1">
                <a:cs typeface="Arial" panose="020B0604020202020204" pitchFamily="34" charset="0"/>
              </a:rPr>
              <a:t>javnog</a:t>
            </a:r>
            <a:r>
              <a:rPr lang="en-US" altLang="sr-Latn-RS" dirty="0">
                <a:cs typeface="Arial" panose="020B0604020202020204" pitchFamily="34" charset="0"/>
              </a:rPr>
              <a:t> </a:t>
            </a:r>
            <a:r>
              <a:rPr lang="en-US" altLang="sr-Latn-RS" dirty="0" err="1" smtClean="0">
                <a:cs typeface="Arial" panose="020B0604020202020204" pitchFamily="34" charset="0"/>
              </a:rPr>
              <a:t>poretka</a:t>
            </a:r>
            <a:r>
              <a:rPr lang="en-US" altLang="sr-Latn-RS" dirty="0" smtClean="0">
                <a:cs typeface="Arial" panose="020B0604020202020204" pitchFamily="34" charset="0"/>
              </a:rPr>
              <a:t>.</a:t>
            </a:r>
            <a:endParaRPr lang="en-US" dirty="0"/>
          </a:p>
          <a:p>
            <a:pPr>
              <a:buFont typeface="Wingdings" panose="05000000000000000000" pitchFamily="2" charset="2"/>
              <a:buChar char="Ø"/>
            </a:pPr>
            <a:r>
              <a:rPr lang="en-US" altLang="sr-Latn-RS" u="sng" dirty="0" err="1">
                <a:cs typeface="Arial" panose="020B0604020202020204" pitchFamily="34" charset="0"/>
              </a:rPr>
              <a:t>Međutim</a:t>
            </a:r>
            <a:r>
              <a:rPr lang="en-US" altLang="sr-Latn-RS" u="sng" dirty="0">
                <a:cs typeface="Arial" panose="020B0604020202020204" pitchFamily="34" charset="0"/>
              </a:rPr>
              <a:t>, </a:t>
            </a:r>
            <a:r>
              <a:rPr lang="hr-HR" altLang="sr-Latn-RS" u="sng" dirty="0" smtClean="0">
                <a:cs typeface="Arial" panose="020B0604020202020204" pitchFamily="34" charset="0"/>
              </a:rPr>
              <a:t>mogu </a:t>
            </a:r>
            <a:r>
              <a:rPr lang="en-US" altLang="sr-Latn-RS" u="sng" dirty="0" err="1" smtClean="0">
                <a:cs typeface="Arial" panose="020B0604020202020204" pitchFamily="34" charset="0"/>
              </a:rPr>
              <a:t>štit</a:t>
            </a:r>
            <a:r>
              <a:rPr lang="hr-HR" altLang="sr-Latn-RS" u="sng" dirty="0" err="1" smtClean="0">
                <a:cs typeface="Arial" panose="020B0604020202020204" pitchFamily="34" charset="0"/>
              </a:rPr>
              <a:t>iti</a:t>
            </a:r>
            <a:r>
              <a:rPr lang="en-US" altLang="sr-Latn-RS" u="sng" dirty="0" smtClean="0">
                <a:cs typeface="Arial" panose="020B0604020202020204" pitchFamily="34" charset="0"/>
              </a:rPr>
              <a:t> </a:t>
            </a:r>
            <a:r>
              <a:rPr lang="en-US" altLang="sr-Latn-RS" u="sng" dirty="0" err="1">
                <a:cs typeface="Arial" panose="020B0604020202020204" pitchFamily="34" charset="0"/>
              </a:rPr>
              <a:t>i</a:t>
            </a:r>
            <a:r>
              <a:rPr lang="en-US" altLang="sr-Latn-RS" u="sng" dirty="0">
                <a:cs typeface="Arial" panose="020B0604020202020204" pitchFamily="34" charset="0"/>
              </a:rPr>
              <a:t> </a:t>
            </a:r>
            <a:r>
              <a:rPr lang="hr-HR" altLang="sr-Latn-RS" u="sng" dirty="0" err="1">
                <a:cs typeface="Arial" panose="020B0604020202020204" pitchFamily="34" charset="0"/>
              </a:rPr>
              <a:t>privatn</a:t>
            </a:r>
            <a:r>
              <a:rPr lang="en-US" altLang="sr-Latn-RS" u="sng" dirty="0">
                <a:cs typeface="Arial" panose="020B0604020202020204" pitchFamily="34" charset="0"/>
              </a:rPr>
              <a:t>e</a:t>
            </a:r>
            <a:r>
              <a:rPr lang="hr-HR" altLang="sr-Latn-RS" u="sng" dirty="0">
                <a:cs typeface="Arial" panose="020B0604020202020204" pitchFamily="34" charset="0"/>
              </a:rPr>
              <a:t> interes</a:t>
            </a:r>
            <a:r>
              <a:rPr lang="en-US" altLang="sr-Latn-RS" dirty="0" smtClean="0">
                <a:cs typeface="Arial" panose="020B0604020202020204" pitchFamily="34" charset="0"/>
              </a:rPr>
              <a:t>e</a:t>
            </a:r>
            <a:r>
              <a:rPr lang="hr-HR" altLang="sr-Latn-RS" dirty="0">
                <a:cs typeface="Arial" panose="020B0604020202020204" pitchFamily="34" charset="0"/>
              </a:rPr>
              <a:t> </a:t>
            </a:r>
            <a:r>
              <a:rPr lang="hr-HR" altLang="sr-Latn-RS" dirty="0" smtClean="0">
                <a:cs typeface="Arial" panose="020B0604020202020204" pitchFamily="34" charset="0"/>
              </a:rPr>
              <a:t>– teorija nije usuglašena.</a:t>
            </a:r>
            <a:endParaRPr lang="en-US" altLang="sr-Latn-RS" dirty="0" smtClean="0">
              <a:cs typeface="Arial" panose="020B0604020202020204" pitchFamily="34" charset="0"/>
            </a:endParaRPr>
          </a:p>
          <a:p>
            <a:pPr>
              <a:buFont typeface="Wingdings" panose="05000000000000000000" pitchFamily="2" charset="2"/>
              <a:buChar char="Ø"/>
            </a:pPr>
            <a:endParaRPr lang="en-US" altLang="sr-Latn-RS" dirty="0">
              <a:cs typeface="Arial" panose="020B0604020202020204" pitchFamily="34" charset="0"/>
            </a:endParaRPr>
          </a:p>
          <a:p>
            <a:pPr>
              <a:buFont typeface="Wingdings" panose="05000000000000000000" pitchFamily="2" charset="2"/>
              <a:buChar char="Ø"/>
            </a:pPr>
            <a:r>
              <a:rPr lang="en-US" altLang="sr-Latn-RS" dirty="0" err="1" smtClean="0">
                <a:cs typeface="Arial" panose="020B0604020202020204" pitchFamily="34" charset="0"/>
              </a:rPr>
              <a:t>Ponekad</a:t>
            </a:r>
            <a:r>
              <a:rPr lang="en-US" altLang="sr-Latn-RS" dirty="0" smtClean="0">
                <a:cs typeface="Arial" panose="020B0604020202020204" pitchFamily="34" charset="0"/>
              </a:rPr>
              <a:t> se </a:t>
            </a:r>
            <a:r>
              <a:rPr lang="en-US" altLang="sr-Latn-RS" dirty="0" err="1" smtClean="0">
                <a:cs typeface="Arial" panose="020B0604020202020204" pitchFamily="34" charset="0"/>
              </a:rPr>
              <a:t>primijenjuju</a:t>
            </a:r>
            <a:r>
              <a:rPr lang="en-US" altLang="sr-Latn-RS" dirty="0" smtClean="0">
                <a:cs typeface="Arial" panose="020B0604020202020204" pitchFamily="34" charset="0"/>
              </a:rPr>
              <a:t> </a:t>
            </a:r>
            <a:r>
              <a:rPr lang="en-US" altLang="sr-Latn-RS" dirty="0" err="1" smtClean="0">
                <a:cs typeface="Arial" panose="020B0604020202020204" pitchFamily="34" charset="0"/>
              </a:rPr>
              <a:t>samo</a:t>
            </a:r>
            <a:r>
              <a:rPr lang="en-US" altLang="sr-Latn-RS" dirty="0" smtClean="0">
                <a:cs typeface="Arial" panose="020B0604020202020204" pitchFamily="34" charset="0"/>
              </a:rPr>
              <a:t> </a:t>
            </a:r>
            <a:r>
              <a:rPr lang="en-US" altLang="sr-Latn-RS" i="1" dirty="0" smtClean="0">
                <a:cs typeface="Arial" panose="020B0604020202020204" pitchFamily="34" charset="0"/>
              </a:rPr>
              <a:t>a posteriori</a:t>
            </a:r>
            <a:r>
              <a:rPr lang="en-US" altLang="sr-Latn-RS" dirty="0" smtClean="0">
                <a:cs typeface="Arial" panose="020B0604020202020204" pitchFamily="34" charset="0"/>
              </a:rPr>
              <a:t>, </a:t>
            </a:r>
            <a:r>
              <a:rPr lang="en-US" altLang="sr-Latn-RS" dirty="0" err="1" smtClean="0">
                <a:cs typeface="Arial" panose="020B0604020202020204" pitchFamily="34" charset="0"/>
              </a:rPr>
              <a:t>ako</a:t>
            </a:r>
            <a:r>
              <a:rPr lang="en-US" altLang="sr-Latn-RS" dirty="0" smtClean="0">
                <a:cs typeface="Arial" panose="020B0604020202020204" pitchFamily="34" charset="0"/>
              </a:rPr>
              <a:t> je </a:t>
            </a:r>
            <a:r>
              <a:rPr lang="en-US" altLang="sr-Latn-RS" dirty="0" err="1" smtClean="0">
                <a:cs typeface="Arial" panose="020B0604020202020204" pitchFamily="34" charset="0"/>
              </a:rPr>
              <a:t>domaće</a:t>
            </a:r>
            <a:r>
              <a:rPr lang="en-US" altLang="sr-Latn-RS" dirty="0" smtClean="0">
                <a:cs typeface="Arial" panose="020B0604020202020204" pitchFamily="34" charset="0"/>
              </a:rPr>
              <a:t> </a:t>
            </a:r>
            <a:r>
              <a:rPr lang="en-US" altLang="sr-Latn-RS" dirty="0" err="1" smtClean="0">
                <a:cs typeface="Arial" panose="020B0604020202020204" pitchFamily="34" charset="0"/>
              </a:rPr>
              <a:t>pravo</a:t>
            </a:r>
            <a:r>
              <a:rPr lang="en-US" altLang="sr-Latn-RS" dirty="0" smtClean="0">
                <a:cs typeface="Arial" panose="020B0604020202020204" pitchFamily="34" charset="0"/>
              </a:rPr>
              <a:t> </a:t>
            </a:r>
            <a:r>
              <a:rPr lang="en-US" altLang="sr-Latn-RS" dirty="0" err="1" smtClean="0">
                <a:cs typeface="Arial" panose="020B0604020202020204" pitchFamily="34" charset="0"/>
              </a:rPr>
              <a:t>strože</a:t>
            </a:r>
            <a:r>
              <a:rPr lang="en-US" altLang="sr-Latn-RS" dirty="0" smtClean="0">
                <a:cs typeface="Arial" panose="020B0604020202020204" pitchFamily="34" charset="0"/>
              </a:rPr>
              <a:t> </a:t>
            </a:r>
            <a:r>
              <a:rPr lang="en-US" altLang="sr-Latn-RS" dirty="0" err="1" smtClean="0">
                <a:cs typeface="Arial" panose="020B0604020202020204" pitchFamily="34" charset="0"/>
              </a:rPr>
              <a:t>ili</a:t>
            </a:r>
            <a:r>
              <a:rPr lang="en-US" altLang="sr-Latn-RS" dirty="0" smtClean="0">
                <a:cs typeface="Arial" panose="020B0604020202020204" pitchFamily="34" charset="0"/>
              </a:rPr>
              <a:t> </a:t>
            </a:r>
            <a:r>
              <a:rPr lang="en-US" altLang="sr-Latn-RS" dirty="0" err="1" smtClean="0">
                <a:cs typeface="Arial" panose="020B0604020202020204" pitchFamily="34" charset="0"/>
              </a:rPr>
              <a:t>povoljnije</a:t>
            </a:r>
            <a:r>
              <a:rPr lang="en-US" altLang="sr-Latn-RS" dirty="0" smtClean="0">
                <a:cs typeface="Arial" panose="020B0604020202020204" pitchFamily="34" charset="0"/>
              </a:rPr>
              <a:t>.</a:t>
            </a:r>
          </a:p>
          <a:p>
            <a:pPr>
              <a:buFont typeface="Wingdings" panose="05000000000000000000" pitchFamily="2" charset="2"/>
              <a:buChar char="Ø"/>
            </a:pPr>
            <a:r>
              <a:rPr lang="en-US" altLang="sr-Latn-RS" dirty="0" err="1" smtClean="0">
                <a:cs typeface="Arial" panose="020B0604020202020204" pitchFamily="34" charset="0"/>
              </a:rPr>
              <a:t>Npr</a:t>
            </a:r>
            <a:r>
              <a:rPr lang="en-US" altLang="sr-Latn-RS" dirty="0" smtClean="0">
                <a:cs typeface="Arial" panose="020B0604020202020204" pitchFamily="34" charset="0"/>
              </a:rPr>
              <a:t>. </a:t>
            </a:r>
            <a:r>
              <a:rPr lang="en-US" altLang="sr-Latn-RS" dirty="0" err="1" smtClean="0">
                <a:cs typeface="Arial" panose="020B0604020202020204" pitchFamily="34" charset="0"/>
              </a:rPr>
              <a:t>povoljnija</a:t>
            </a:r>
            <a:r>
              <a:rPr lang="en-US" altLang="sr-Latn-RS" dirty="0" smtClean="0">
                <a:cs typeface="Arial" panose="020B0604020202020204" pitchFamily="34" charset="0"/>
              </a:rPr>
              <a:t> </a:t>
            </a:r>
            <a:r>
              <a:rPr lang="en-US" altLang="sr-Latn-RS" dirty="0" err="1" smtClean="0">
                <a:cs typeface="Arial" panose="020B0604020202020204" pitchFamily="34" charset="0"/>
              </a:rPr>
              <a:t>zaštita</a:t>
            </a:r>
            <a:r>
              <a:rPr lang="en-US" altLang="sr-Latn-RS" dirty="0" smtClean="0">
                <a:cs typeface="Arial" panose="020B0604020202020204" pitchFamily="34" charset="0"/>
              </a:rPr>
              <a:t> </a:t>
            </a:r>
            <a:r>
              <a:rPr lang="en-US" altLang="sr-Latn-RS" dirty="0" err="1" smtClean="0">
                <a:cs typeface="Arial" panose="020B0604020202020204" pitchFamily="34" charset="0"/>
              </a:rPr>
              <a:t>putnika</a:t>
            </a:r>
            <a:r>
              <a:rPr lang="en-US" altLang="sr-Latn-RS" dirty="0" smtClean="0">
                <a:cs typeface="Arial" panose="020B0604020202020204" pitchFamily="34" charset="0"/>
              </a:rPr>
              <a:t>, </a:t>
            </a:r>
            <a:r>
              <a:rPr lang="en-US" altLang="sr-Latn-RS" dirty="0" err="1" smtClean="0">
                <a:cs typeface="Arial" panose="020B0604020202020204" pitchFamily="34" charset="0"/>
              </a:rPr>
              <a:t>stroža</a:t>
            </a:r>
            <a:r>
              <a:rPr lang="en-US" altLang="sr-Latn-RS" dirty="0" smtClean="0">
                <a:cs typeface="Arial" panose="020B0604020202020204" pitchFamily="34" charset="0"/>
              </a:rPr>
              <a:t> </a:t>
            </a:r>
            <a:r>
              <a:rPr lang="en-US" altLang="sr-Latn-RS" dirty="0" err="1" smtClean="0">
                <a:cs typeface="Arial" panose="020B0604020202020204" pitchFamily="34" charset="0"/>
              </a:rPr>
              <a:t>odgovornost</a:t>
            </a:r>
            <a:r>
              <a:rPr lang="en-US" altLang="sr-Latn-RS" dirty="0" smtClean="0">
                <a:cs typeface="Arial" panose="020B0604020202020204" pitchFamily="34" charset="0"/>
              </a:rPr>
              <a:t> </a:t>
            </a:r>
            <a:r>
              <a:rPr lang="en-US" altLang="sr-Latn-RS" dirty="0" err="1" smtClean="0">
                <a:cs typeface="Arial" panose="020B0604020202020204" pitchFamily="34" charset="0"/>
              </a:rPr>
              <a:t>brodara</a:t>
            </a:r>
            <a:r>
              <a:rPr lang="en-US" altLang="sr-Latn-RS" dirty="0" smtClean="0">
                <a:cs typeface="Arial" panose="020B0604020202020204" pitchFamily="34" charset="0"/>
              </a:rPr>
              <a:t>, </a:t>
            </a:r>
            <a:r>
              <a:rPr lang="en-US" altLang="sr-Latn-RS" dirty="0" err="1" smtClean="0">
                <a:cs typeface="Arial" panose="020B0604020202020204" pitchFamily="34" charset="0"/>
              </a:rPr>
              <a:t>povoljnost</a:t>
            </a:r>
            <a:r>
              <a:rPr lang="en-US" altLang="sr-Latn-RS" dirty="0" smtClean="0">
                <a:cs typeface="Arial" panose="020B0604020202020204" pitchFamily="34" charset="0"/>
              </a:rPr>
              <a:t> </a:t>
            </a:r>
            <a:r>
              <a:rPr lang="en-US" altLang="sr-Latn-RS" dirty="0" err="1" smtClean="0">
                <a:cs typeface="Arial" panose="020B0604020202020204" pitchFamily="34" charset="0"/>
              </a:rPr>
              <a:t>pri</a:t>
            </a:r>
            <a:r>
              <a:rPr lang="en-US" altLang="sr-Latn-RS" dirty="0" smtClean="0">
                <a:cs typeface="Arial" panose="020B0604020202020204" pitchFamily="34" charset="0"/>
              </a:rPr>
              <a:t> </a:t>
            </a:r>
            <a:r>
              <a:rPr lang="en-US" altLang="sr-Latn-RS" dirty="0" err="1" smtClean="0">
                <a:cs typeface="Arial" panose="020B0604020202020204" pitchFamily="34" charset="0"/>
              </a:rPr>
              <a:t>razvodu</a:t>
            </a:r>
            <a:r>
              <a:rPr lang="en-US" altLang="sr-Latn-RS" dirty="0" smtClean="0">
                <a:cs typeface="Arial" panose="020B0604020202020204" pitchFamily="34" charset="0"/>
              </a:rPr>
              <a:t> </a:t>
            </a:r>
            <a:r>
              <a:rPr lang="en-US" altLang="sr-Latn-RS" dirty="0" err="1" smtClean="0">
                <a:cs typeface="Arial" panose="020B0604020202020204" pitchFamily="34" charset="0"/>
              </a:rPr>
              <a:t>braka</a:t>
            </a:r>
            <a:r>
              <a:rPr lang="en-US" altLang="sr-Latn-RS" dirty="0" smtClean="0">
                <a:cs typeface="Arial" panose="020B0604020202020204" pitchFamily="34" charset="0"/>
              </a:rPr>
              <a:t>.</a:t>
            </a:r>
            <a:endParaRPr lang="en-US" altLang="sr-Latn-RS" dirty="0">
              <a:cs typeface="Arial" panose="020B0604020202020204" pitchFamily="34" charset="0"/>
            </a:endParaRPr>
          </a:p>
          <a:p>
            <a:endParaRPr lang="hr-HR" dirty="0"/>
          </a:p>
        </p:txBody>
      </p:sp>
    </p:spTree>
    <p:extLst>
      <p:ext uri="{BB962C8B-B14F-4D97-AF65-F5344CB8AC3E}">
        <p14:creationId xmlns:p14="http://schemas.microsoft.com/office/powerpoint/2010/main" val="33670720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2" name="Rectangle 2"/>
          <p:cNvSpPr>
            <a:spLocks noGrp="1" noChangeArrowheads="1"/>
          </p:cNvSpPr>
          <p:nvPr>
            <p:ph type="title"/>
          </p:nvPr>
        </p:nvSpPr>
        <p:spPr/>
        <p:txBody>
          <a:bodyPr/>
          <a:lstStyle/>
          <a:p>
            <a:pPr>
              <a:defRPr/>
            </a:pPr>
            <a:r>
              <a:rPr lang="hr-HR" sz="3600" dirty="0"/>
              <a:t>Pravila neposredne primjene - pojam</a:t>
            </a:r>
            <a:endParaRPr lang="sr-Latn-CS" altLang="sr-Latn-RS" sz="3600" b="1" dirty="0"/>
          </a:p>
        </p:txBody>
      </p:sp>
      <p:sp>
        <p:nvSpPr>
          <p:cNvPr id="242691" name="Rectangle 3"/>
          <p:cNvSpPr>
            <a:spLocks noGrp="1" noChangeArrowheads="1"/>
          </p:cNvSpPr>
          <p:nvPr>
            <p:ph idx="1"/>
          </p:nvPr>
        </p:nvSpPr>
        <p:spPr/>
        <p:txBody>
          <a:bodyPr rtlCol="0">
            <a:normAutofit/>
          </a:bodyPr>
          <a:lstStyle/>
          <a:p>
            <a:pPr>
              <a:buClr>
                <a:schemeClr val="accent2"/>
              </a:buClr>
              <a:buFont typeface="Wingdings" panose="05000000000000000000" pitchFamily="2" charset="2"/>
              <a:buChar char="Ø"/>
              <a:defRPr/>
            </a:pPr>
            <a:r>
              <a:rPr lang="hr-HR" altLang="sr-Latn-RS" sz="2400" dirty="0">
                <a:cs typeface="Arial" panose="020B0604020202020204" pitchFamily="34" charset="0"/>
              </a:rPr>
              <a:t>države ne dopuštaju privatnim osobama da izbjegnu primjenu prisilnih ograničenja koja su države usvojile radi zaštite njihovih važnih javnih interesa tako da kao pravo mjerodavno za svoj ugovor izaberu strano pravo koje ne sadrži slična ograničenja</a:t>
            </a:r>
          </a:p>
          <a:p>
            <a:pPr>
              <a:buClr>
                <a:schemeClr val="accent2"/>
              </a:buClr>
              <a:buFont typeface="Wingdings" panose="05000000000000000000" pitchFamily="2" charset="2"/>
              <a:buChar char="Ø"/>
              <a:defRPr/>
            </a:pPr>
            <a:endParaRPr lang="hr-HR" altLang="sr-Latn-RS" sz="2400" dirty="0">
              <a:cs typeface="Arial" panose="020B0604020202020204" pitchFamily="34" charset="0"/>
            </a:endParaRPr>
          </a:p>
          <a:p>
            <a:pPr>
              <a:buClr>
                <a:schemeClr val="accent2"/>
              </a:buClr>
              <a:buFont typeface="Wingdings" panose="05000000000000000000" pitchFamily="2" charset="2"/>
              <a:buChar char="Ø"/>
              <a:defRPr/>
            </a:pPr>
            <a:r>
              <a:rPr lang="hr-HR" altLang="sr-Latn-RS" sz="2400" dirty="0">
                <a:cs typeface="Arial" panose="020B0604020202020204" pitchFamily="34" charset="0"/>
              </a:rPr>
              <a:t>u području kolizijskih pravila za ugovor takva pravila primjenjuju se neovisno o pravu koje je mjerodavno za ugovor, neovisno o tome jesu li to pravo ugovorne strane izabrale, ili je ono mjerodavno na temelju objektivnih </a:t>
            </a:r>
            <a:r>
              <a:rPr lang="hr-HR" altLang="sr-Latn-RS" sz="2400" dirty="0" err="1">
                <a:cs typeface="Arial" panose="020B0604020202020204" pitchFamily="34" charset="0"/>
              </a:rPr>
              <a:t>podrednih</a:t>
            </a:r>
            <a:r>
              <a:rPr lang="hr-HR" altLang="sr-Latn-RS" sz="2400" dirty="0">
                <a:cs typeface="Arial" panose="020B0604020202020204" pitchFamily="34" charset="0"/>
              </a:rPr>
              <a:t> kolizijskih pravila</a:t>
            </a:r>
          </a:p>
        </p:txBody>
      </p:sp>
      <p:sp>
        <p:nvSpPr>
          <p:cNvPr id="176130" name="Footer Placeholder 4"/>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hr-HR" altLang="sr-Latn-RS" smtClean="0"/>
              <a:t>*</a:t>
            </a:r>
          </a:p>
        </p:txBody>
      </p:sp>
      <p:sp>
        <p:nvSpPr>
          <p:cNvPr id="176131" name="Slide Number Placeholder 5"/>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fld id="{79045892-40DC-4221-871E-66DE14D7466E}" type="slidenum">
              <a:rPr lang="hr-HR" altLang="sr-Latn-RS"/>
              <a:pPr eaLnBrk="1" hangingPunct="1">
                <a:defRPr/>
              </a:pPr>
              <a:t>31</a:t>
            </a:fld>
            <a:endParaRPr lang="hr-HR" altLang="sr-Latn-RS"/>
          </a:p>
        </p:txBody>
      </p:sp>
    </p:spTree>
    <p:extLst>
      <p:ext uri="{BB962C8B-B14F-4D97-AF65-F5344CB8AC3E}">
        <p14:creationId xmlns:p14="http://schemas.microsoft.com/office/powerpoint/2010/main" val="26354992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42691">
                                            <p:txEl>
                                              <p:pRg st="0" end="0"/>
                                            </p:txEl>
                                          </p:spTgt>
                                        </p:tgtEl>
                                        <p:attrNameLst>
                                          <p:attrName>style.visibility</p:attrName>
                                        </p:attrNameLst>
                                      </p:cBhvr>
                                      <p:to>
                                        <p:strVal val="visible"/>
                                      </p:to>
                                    </p:set>
                                    <p:animEffect transition="in" filter="blinds(horizontal)">
                                      <p:cBhvr>
                                        <p:cTn id="7" dur="500"/>
                                        <p:tgtEl>
                                          <p:spTgt spid="2426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42691">
                                            <p:txEl>
                                              <p:pRg st="2" end="2"/>
                                            </p:txEl>
                                          </p:spTgt>
                                        </p:tgtEl>
                                        <p:attrNameLst>
                                          <p:attrName>style.visibility</p:attrName>
                                        </p:attrNameLst>
                                      </p:cBhvr>
                                      <p:to>
                                        <p:strVal val="visible"/>
                                      </p:to>
                                    </p:set>
                                    <p:animEffect transition="in" filter="blinds(horizontal)">
                                      <p:cBhvr>
                                        <p:cTn id="12" dur="500"/>
                                        <p:tgtEl>
                                          <p:spTgt spid="2426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6" name="Rectangle 2"/>
          <p:cNvSpPr>
            <a:spLocks noGrp="1" noChangeArrowheads="1"/>
          </p:cNvSpPr>
          <p:nvPr>
            <p:ph type="title"/>
          </p:nvPr>
        </p:nvSpPr>
        <p:spPr/>
        <p:txBody>
          <a:bodyPr/>
          <a:lstStyle/>
          <a:p>
            <a:pPr>
              <a:defRPr/>
            </a:pPr>
            <a:r>
              <a:rPr lang="hr-HR" sz="3600" dirty="0"/>
              <a:t>Pravila neposredne primjene - pojam</a:t>
            </a:r>
            <a:endParaRPr lang="sr-Latn-CS" altLang="sr-Latn-RS" sz="3600" b="1" dirty="0"/>
          </a:p>
        </p:txBody>
      </p:sp>
      <p:sp>
        <p:nvSpPr>
          <p:cNvPr id="243715" name="Rectangle 3"/>
          <p:cNvSpPr>
            <a:spLocks noGrp="1" noChangeArrowheads="1"/>
          </p:cNvSpPr>
          <p:nvPr>
            <p:ph idx="1"/>
          </p:nvPr>
        </p:nvSpPr>
        <p:spPr/>
        <p:txBody>
          <a:bodyPr rtlCol="0">
            <a:normAutofit/>
          </a:bodyPr>
          <a:lstStyle/>
          <a:p>
            <a:pPr>
              <a:buClr>
                <a:schemeClr val="accent2"/>
              </a:buClr>
              <a:buFont typeface="Wingdings" panose="05000000000000000000" pitchFamily="2" charset="2"/>
              <a:buChar char="Ø"/>
              <a:defRPr/>
            </a:pPr>
            <a:r>
              <a:rPr lang="hr-HR" altLang="sr-Latn-RS" sz="2400" b="1" dirty="0">
                <a:cs typeface="Arial" panose="020B0604020202020204" pitchFamily="34" charset="0"/>
              </a:rPr>
              <a:t>ograničavaju slobodu ugovornih strana da slobodno izaberu mjerodavno pravo i ograničavaju polje primjene mjerodavnog prava za ugovore s međunarodnim obilježjem u cijelosti, neovisno o tome jesu li ga ugovorne strane izabrale ili je ono određeno na temelju objektivnih kolizijskih pravila </a:t>
            </a:r>
          </a:p>
          <a:p>
            <a:pPr>
              <a:buClr>
                <a:schemeClr val="accent2"/>
              </a:buClr>
              <a:buFont typeface="Wingdings" panose="05000000000000000000" pitchFamily="2" charset="2"/>
              <a:buChar char="Ø"/>
              <a:defRPr/>
            </a:pPr>
            <a:r>
              <a:rPr lang="hr-HR" altLang="sr-Latn-RS" sz="2400" b="1" dirty="0">
                <a:cs typeface="Arial" panose="020B0604020202020204" pitchFamily="34" charset="0"/>
              </a:rPr>
              <a:t>nadilaze sva pravila o određivanju mjerodavnog prava – pravila o izboru mjerodavnog prava i pravila o mjerodavnom pravu ako izbor prava ne postoji  </a:t>
            </a:r>
          </a:p>
        </p:txBody>
      </p:sp>
      <p:sp>
        <p:nvSpPr>
          <p:cNvPr id="177154" name="Footer Placeholder 4"/>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hr-HR" altLang="sr-Latn-RS" smtClean="0"/>
              <a:t>*</a:t>
            </a:r>
          </a:p>
        </p:txBody>
      </p:sp>
      <p:sp>
        <p:nvSpPr>
          <p:cNvPr id="177155" name="Slide Number Placeholder 5"/>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fld id="{813E85DC-BBC3-43F2-9C24-2921711603F3}" type="slidenum">
              <a:rPr lang="hr-HR" altLang="sr-Latn-RS"/>
              <a:pPr eaLnBrk="1" hangingPunct="1">
                <a:defRPr/>
              </a:pPr>
              <a:t>32</a:t>
            </a:fld>
            <a:endParaRPr lang="hr-HR" altLang="sr-Latn-RS"/>
          </a:p>
        </p:txBody>
      </p:sp>
    </p:spTree>
    <p:extLst>
      <p:ext uri="{BB962C8B-B14F-4D97-AF65-F5344CB8AC3E}">
        <p14:creationId xmlns:p14="http://schemas.microsoft.com/office/powerpoint/2010/main" val="14541050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43715">
                                            <p:txEl>
                                              <p:pRg st="0" end="0"/>
                                            </p:txEl>
                                          </p:spTgt>
                                        </p:tgtEl>
                                        <p:attrNameLst>
                                          <p:attrName>style.visibility</p:attrName>
                                        </p:attrNameLst>
                                      </p:cBhvr>
                                      <p:to>
                                        <p:strVal val="visible"/>
                                      </p:to>
                                    </p:set>
                                    <p:animEffect transition="in" filter="blinds(horizontal)">
                                      <p:cBhvr>
                                        <p:cTn id="7" dur="500"/>
                                        <p:tgtEl>
                                          <p:spTgt spid="2437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43715">
                                            <p:txEl>
                                              <p:pRg st="1" end="1"/>
                                            </p:txEl>
                                          </p:spTgt>
                                        </p:tgtEl>
                                        <p:attrNameLst>
                                          <p:attrName>style.visibility</p:attrName>
                                        </p:attrNameLst>
                                      </p:cBhvr>
                                      <p:to>
                                        <p:strVal val="visible"/>
                                      </p:to>
                                    </p:set>
                                    <p:animEffect transition="in" filter="blinds(horizontal)">
                                      <p:cBhvr>
                                        <p:cTn id="12" dur="500"/>
                                        <p:tgtEl>
                                          <p:spTgt spid="2437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Relevantna područja</a:t>
            </a:r>
            <a:endParaRPr lang="en-US" dirty="0"/>
          </a:p>
        </p:txBody>
      </p:sp>
      <p:sp>
        <p:nvSpPr>
          <p:cNvPr id="3" name="Content Placeholder 2"/>
          <p:cNvSpPr>
            <a:spLocks noGrp="1"/>
          </p:cNvSpPr>
          <p:nvPr>
            <p:ph idx="1"/>
          </p:nvPr>
        </p:nvSpPr>
        <p:spPr/>
        <p:txBody>
          <a:bodyPr/>
          <a:lstStyle/>
          <a:p>
            <a:r>
              <a:rPr lang="hr-HR" dirty="0" smtClean="0"/>
              <a:t>Kontrola valutnog tečaja</a:t>
            </a:r>
          </a:p>
          <a:p>
            <a:r>
              <a:rPr lang="hr-HR" dirty="0" smtClean="0"/>
              <a:t>Zaštita tržišnog natjecanja</a:t>
            </a:r>
          </a:p>
          <a:p>
            <a:r>
              <a:rPr lang="hr-HR" dirty="0" smtClean="0"/>
              <a:t>Kontrola cijena</a:t>
            </a:r>
          </a:p>
          <a:p>
            <a:r>
              <a:rPr lang="hr-HR" dirty="0" smtClean="0"/>
              <a:t>Kazneno pravo</a:t>
            </a:r>
          </a:p>
          <a:p>
            <a:r>
              <a:rPr lang="hr-HR" dirty="0" smtClean="0"/>
              <a:t>Uređenje financijskog tržišta</a:t>
            </a:r>
            <a:endParaRPr lang="en-US" dirty="0"/>
          </a:p>
        </p:txBody>
      </p:sp>
    </p:spTree>
    <p:extLst>
      <p:ext uri="{BB962C8B-B14F-4D97-AF65-F5344CB8AC3E}">
        <p14:creationId xmlns:p14="http://schemas.microsoft.com/office/powerpoint/2010/main" val="16407680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Slučaj </a:t>
            </a:r>
            <a:r>
              <a:rPr lang="hr-HR" dirty="0" err="1" smtClean="0"/>
              <a:t>Ingmar</a:t>
            </a:r>
            <a:r>
              <a:rPr lang="hr-HR" dirty="0" smtClean="0"/>
              <a:t>?</a:t>
            </a:r>
            <a:endParaRPr lang="en-US" dirty="0"/>
          </a:p>
        </p:txBody>
      </p:sp>
      <p:sp>
        <p:nvSpPr>
          <p:cNvPr id="3" name="Content Placeholder 2"/>
          <p:cNvSpPr>
            <a:spLocks noGrp="1"/>
          </p:cNvSpPr>
          <p:nvPr>
            <p:ph idx="1"/>
          </p:nvPr>
        </p:nvSpPr>
        <p:spPr/>
        <p:txBody>
          <a:bodyPr/>
          <a:lstStyle/>
          <a:p>
            <a:r>
              <a:rPr lang="hr-HR" dirty="0" smtClean="0"/>
              <a:t>Ugovor o trgovinskom zastupanju koje se odvija na području EU (VB i Irska) uz primjenu kalifornijskog prava</a:t>
            </a:r>
          </a:p>
          <a:p>
            <a:endParaRPr lang="hr-HR" dirty="0"/>
          </a:p>
          <a:p>
            <a:r>
              <a:rPr lang="hr-HR" dirty="0" smtClean="0"/>
              <a:t>„</a:t>
            </a:r>
            <a:r>
              <a:rPr lang="en-US" dirty="0"/>
              <a:t>26 </a:t>
            </a:r>
            <a:r>
              <a:rPr lang="en-US" dirty="0" err="1"/>
              <a:t>Iz</a:t>
            </a:r>
            <a:r>
              <a:rPr lang="en-US" dirty="0"/>
              <a:t> </a:t>
            </a:r>
            <a:r>
              <a:rPr lang="en-US" dirty="0" err="1"/>
              <a:t>navedenih</a:t>
            </a:r>
            <a:r>
              <a:rPr lang="en-US" dirty="0"/>
              <a:t> </a:t>
            </a:r>
            <a:r>
              <a:rPr lang="en-US" dirty="0" err="1"/>
              <a:t>razloga</a:t>
            </a:r>
            <a:r>
              <a:rPr lang="en-US" dirty="0"/>
              <a:t> </a:t>
            </a:r>
            <a:r>
              <a:rPr lang="en-US" dirty="0" err="1"/>
              <a:t>na</a:t>
            </a:r>
            <a:r>
              <a:rPr lang="en-US" dirty="0"/>
              <a:t> </a:t>
            </a:r>
            <a:r>
              <a:rPr lang="en-US" dirty="0" err="1"/>
              <a:t>upućeno</a:t>
            </a:r>
            <a:r>
              <a:rPr lang="en-US" dirty="0"/>
              <a:t> </a:t>
            </a:r>
            <a:r>
              <a:rPr lang="en-US" dirty="0" err="1"/>
              <a:t>pitanje</a:t>
            </a:r>
            <a:r>
              <a:rPr lang="en-US" dirty="0"/>
              <a:t> </a:t>
            </a:r>
            <a:r>
              <a:rPr lang="en-US" dirty="0" err="1"/>
              <a:t>treba</a:t>
            </a:r>
            <a:r>
              <a:rPr lang="en-US" dirty="0"/>
              <a:t> </a:t>
            </a:r>
            <a:r>
              <a:rPr lang="en-US" dirty="0" err="1"/>
              <a:t>odgovoriti</a:t>
            </a:r>
            <a:r>
              <a:rPr lang="en-US" dirty="0"/>
              <a:t> da </a:t>
            </a:r>
            <a:r>
              <a:rPr lang="en-US" dirty="0" err="1"/>
              <a:t>članke</a:t>
            </a:r>
            <a:r>
              <a:rPr lang="en-US" dirty="0"/>
              <a:t> 17. </a:t>
            </a:r>
            <a:r>
              <a:rPr lang="en-US" dirty="0" err="1"/>
              <a:t>i</a:t>
            </a:r>
            <a:r>
              <a:rPr lang="en-US" dirty="0"/>
              <a:t> 18. </a:t>
            </a:r>
            <a:r>
              <a:rPr lang="en-US" dirty="0" err="1"/>
              <a:t>Smjernice</a:t>
            </a:r>
            <a:r>
              <a:rPr lang="en-US" dirty="0"/>
              <a:t>, </a:t>
            </a:r>
            <a:r>
              <a:rPr lang="en-US" dirty="0" err="1"/>
              <a:t>koji</a:t>
            </a:r>
            <a:r>
              <a:rPr lang="en-US" dirty="0"/>
              <a:t> </a:t>
            </a:r>
            <a:r>
              <a:rPr lang="en-US" dirty="0" err="1"/>
              <a:t>trgovačkom</a:t>
            </a:r>
            <a:r>
              <a:rPr lang="en-US" dirty="0"/>
              <a:t> </a:t>
            </a:r>
            <a:r>
              <a:rPr lang="en-US" dirty="0" err="1"/>
              <a:t>zastupniku</a:t>
            </a:r>
            <a:r>
              <a:rPr lang="en-US" dirty="0"/>
              <a:t> </a:t>
            </a:r>
            <a:r>
              <a:rPr lang="en-US" dirty="0" err="1"/>
              <a:t>priznaju</a:t>
            </a:r>
            <a:r>
              <a:rPr lang="en-US" dirty="0"/>
              <a:t> </a:t>
            </a:r>
            <a:r>
              <a:rPr lang="en-US" dirty="0" err="1"/>
              <a:t>određena</a:t>
            </a:r>
            <a:r>
              <a:rPr lang="en-US" dirty="0"/>
              <a:t> </a:t>
            </a:r>
            <a:r>
              <a:rPr lang="en-US" dirty="0" err="1"/>
              <a:t>prava</a:t>
            </a:r>
            <a:r>
              <a:rPr lang="en-US" dirty="0"/>
              <a:t>, </a:t>
            </a:r>
            <a:r>
              <a:rPr lang="en-US" dirty="0" err="1"/>
              <a:t>treba</a:t>
            </a:r>
            <a:r>
              <a:rPr lang="en-US" dirty="0"/>
              <a:t> </a:t>
            </a:r>
            <a:r>
              <a:rPr lang="en-US" dirty="0" err="1"/>
              <a:t>primijeniti</a:t>
            </a:r>
            <a:r>
              <a:rPr lang="en-US" dirty="0"/>
              <a:t> </a:t>
            </a:r>
            <a:r>
              <a:rPr lang="en-US" dirty="0" err="1"/>
              <a:t>i</a:t>
            </a:r>
            <a:r>
              <a:rPr lang="en-US" dirty="0"/>
              <a:t> </a:t>
            </a:r>
            <a:r>
              <a:rPr lang="en-US" dirty="0" err="1"/>
              <a:t>onda</a:t>
            </a:r>
            <a:r>
              <a:rPr lang="en-US" dirty="0"/>
              <a:t> </a:t>
            </a:r>
            <a:r>
              <a:rPr lang="en-US" dirty="0" err="1"/>
              <a:t>kada</a:t>
            </a:r>
            <a:r>
              <a:rPr lang="en-US" dirty="0"/>
              <a:t> je </a:t>
            </a:r>
            <a:r>
              <a:rPr lang="en-US" dirty="0" err="1"/>
              <a:t>trgovački</a:t>
            </a:r>
            <a:r>
              <a:rPr lang="en-US" dirty="0"/>
              <a:t> </a:t>
            </a:r>
            <a:r>
              <a:rPr lang="en-US" dirty="0" err="1"/>
              <a:t>zastupnik</a:t>
            </a:r>
            <a:r>
              <a:rPr lang="en-US" dirty="0"/>
              <a:t> </a:t>
            </a:r>
            <a:r>
              <a:rPr lang="en-US" dirty="0" err="1"/>
              <a:t>svoju</a:t>
            </a:r>
            <a:r>
              <a:rPr lang="en-US" dirty="0"/>
              <a:t> </a:t>
            </a:r>
            <a:r>
              <a:rPr lang="en-US" dirty="0" err="1"/>
              <a:t>djelatnost</a:t>
            </a:r>
            <a:r>
              <a:rPr lang="en-US" dirty="0"/>
              <a:t> </a:t>
            </a:r>
            <a:r>
              <a:rPr lang="en-US" dirty="0" err="1"/>
              <a:t>obavljao</a:t>
            </a:r>
            <a:r>
              <a:rPr lang="en-US" dirty="0"/>
              <a:t> u </a:t>
            </a:r>
            <a:r>
              <a:rPr lang="en-US" dirty="0" err="1"/>
              <a:t>nekoj</a:t>
            </a:r>
            <a:r>
              <a:rPr lang="en-US" dirty="0"/>
              <a:t> </a:t>
            </a:r>
            <a:r>
              <a:rPr lang="en-US" dirty="0" err="1"/>
              <a:t>državi</a:t>
            </a:r>
            <a:r>
              <a:rPr lang="en-US" dirty="0"/>
              <a:t> </a:t>
            </a:r>
            <a:r>
              <a:rPr lang="en-US" dirty="0" err="1"/>
              <a:t>članici</a:t>
            </a:r>
            <a:r>
              <a:rPr lang="en-US" dirty="0"/>
              <a:t>, </a:t>
            </a:r>
            <a:r>
              <a:rPr lang="en-US" dirty="0" err="1"/>
              <a:t>nalogodavac</a:t>
            </a:r>
            <a:r>
              <a:rPr lang="en-US" dirty="0"/>
              <a:t> </a:t>
            </a:r>
            <a:r>
              <a:rPr lang="en-US" dirty="0" err="1"/>
              <a:t>ima</a:t>
            </a:r>
            <a:r>
              <a:rPr lang="en-US" dirty="0"/>
              <a:t> </a:t>
            </a:r>
            <a:r>
              <a:rPr lang="en-US" dirty="0" err="1"/>
              <a:t>sjedište</a:t>
            </a:r>
            <a:r>
              <a:rPr lang="en-US" dirty="0"/>
              <a:t> u </a:t>
            </a:r>
            <a:r>
              <a:rPr lang="en-US" dirty="0" err="1"/>
              <a:t>trećoj</a:t>
            </a:r>
            <a:r>
              <a:rPr lang="en-US" dirty="0"/>
              <a:t> </a:t>
            </a:r>
            <a:r>
              <a:rPr lang="en-US" dirty="0" err="1"/>
              <a:t>državi</a:t>
            </a:r>
            <a:r>
              <a:rPr lang="en-US" dirty="0"/>
              <a:t>, a </a:t>
            </a:r>
            <a:r>
              <a:rPr lang="en-US" dirty="0" err="1"/>
              <a:t>ugovor</a:t>
            </a:r>
            <a:r>
              <a:rPr lang="en-US" dirty="0"/>
              <a:t> </a:t>
            </a:r>
            <a:r>
              <a:rPr lang="en-US" dirty="0" err="1"/>
              <a:t>predviđa</a:t>
            </a:r>
            <a:r>
              <a:rPr lang="en-US" dirty="0"/>
              <a:t> </a:t>
            </a:r>
            <a:r>
              <a:rPr lang="en-US" dirty="0" err="1"/>
              <a:t>mjerodavnost</a:t>
            </a:r>
            <a:r>
              <a:rPr lang="en-US" dirty="0"/>
              <a:t> </a:t>
            </a:r>
            <a:r>
              <a:rPr lang="en-US" dirty="0" err="1"/>
              <a:t>prava</a:t>
            </a:r>
            <a:r>
              <a:rPr lang="en-US" dirty="0"/>
              <a:t> </a:t>
            </a:r>
            <a:r>
              <a:rPr lang="en-US" dirty="0" err="1"/>
              <a:t>te</a:t>
            </a:r>
            <a:r>
              <a:rPr lang="en-US" dirty="0"/>
              <a:t> </a:t>
            </a:r>
            <a:r>
              <a:rPr lang="en-US" dirty="0" err="1"/>
              <a:t>države</a:t>
            </a:r>
            <a:r>
              <a:rPr lang="en-US" dirty="0"/>
              <a:t>. </a:t>
            </a:r>
            <a:r>
              <a:rPr lang="hr-HR" dirty="0" smtClean="0"/>
              <a:t>”</a:t>
            </a:r>
            <a:endParaRPr lang="en-US" dirty="0"/>
          </a:p>
        </p:txBody>
      </p:sp>
    </p:spTree>
    <p:extLst>
      <p:ext uri="{BB962C8B-B14F-4D97-AF65-F5344CB8AC3E}">
        <p14:creationId xmlns:p14="http://schemas.microsoft.com/office/powerpoint/2010/main" val="19869090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Pravila neposredne primjene - </a:t>
            </a:r>
            <a:r>
              <a:rPr lang="hr-HR" dirty="0" smtClean="0"/>
              <a:t>vrste</a:t>
            </a:r>
            <a:endParaRPr lang="hr-HR"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hr-HR" dirty="0" smtClean="0"/>
              <a:t> </a:t>
            </a:r>
            <a:r>
              <a:rPr lang="hr-HR" i="1" dirty="0" err="1" smtClean="0"/>
              <a:t>legis</a:t>
            </a:r>
            <a:r>
              <a:rPr lang="hr-HR" i="1" dirty="0" smtClean="0"/>
              <a:t> fori</a:t>
            </a:r>
          </a:p>
          <a:p>
            <a:pPr lvl="1">
              <a:buFont typeface="Wingdings" panose="05000000000000000000" pitchFamily="2" charset="2"/>
              <a:buChar char="Ø"/>
            </a:pPr>
            <a:r>
              <a:rPr lang="hr-HR" dirty="0" smtClean="0"/>
              <a:t>Uvijek se primjenjuju i imaju prednost nad PNP </a:t>
            </a:r>
            <a:r>
              <a:rPr lang="hr-HR" i="1" dirty="0" err="1" smtClean="0"/>
              <a:t>legis</a:t>
            </a:r>
            <a:r>
              <a:rPr lang="hr-HR" i="1" dirty="0" smtClean="0"/>
              <a:t> </a:t>
            </a:r>
            <a:r>
              <a:rPr lang="hr-HR" i="1" dirty="0" err="1" smtClean="0"/>
              <a:t>causae</a:t>
            </a:r>
            <a:endParaRPr lang="hr-HR" i="1" dirty="0" smtClean="0"/>
          </a:p>
          <a:p>
            <a:pPr>
              <a:buFont typeface="Wingdings" panose="05000000000000000000" pitchFamily="2" charset="2"/>
              <a:buChar char="Ø"/>
            </a:pPr>
            <a:r>
              <a:rPr lang="hr-HR" dirty="0" smtClean="0"/>
              <a:t> </a:t>
            </a:r>
            <a:r>
              <a:rPr lang="hr-HR" i="1" dirty="0" err="1" smtClean="0"/>
              <a:t>legis</a:t>
            </a:r>
            <a:r>
              <a:rPr lang="hr-HR" i="1" dirty="0" smtClean="0"/>
              <a:t> </a:t>
            </a:r>
            <a:r>
              <a:rPr lang="hr-HR" i="1" dirty="0" err="1" smtClean="0"/>
              <a:t>causae</a:t>
            </a:r>
            <a:r>
              <a:rPr lang="hr-HR" i="1" dirty="0" smtClean="0"/>
              <a:t> </a:t>
            </a:r>
          </a:p>
          <a:p>
            <a:pPr lvl="1">
              <a:buFont typeface="Wingdings" panose="05000000000000000000" pitchFamily="2" charset="2"/>
              <a:buChar char="Ø"/>
            </a:pPr>
            <a:r>
              <a:rPr lang="hr-HR" dirty="0" smtClean="0"/>
              <a:t>Primjenjuju se kao dio mjerodavnog prava</a:t>
            </a:r>
          </a:p>
          <a:p>
            <a:pPr>
              <a:buFont typeface="Wingdings" panose="05000000000000000000" pitchFamily="2" charset="2"/>
              <a:buChar char="Ø"/>
            </a:pPr>
            <a:r>
              <a:rPr lang="hr-HR" dirty="0" smtClean="0"/>
              <a:t>trećeg prava u nekim slučajevima</a:t>
            </a:r>
          </a:p>
          <a:p>
            <a:pPr lvl="1">
              <a:buFont typeface="Wingdings" panose="05000000000000000000" pitchFamily="2" charset="2"/>
              <a:buChar char="Ø"/>
            </a:pPr>
            <a:r>
              <a:rPr lang="hr-HR" dirty="0" smtClean="0"/>
              <a:t>npr. Uredba Rim I, čl. 9. st. 2. </a:t>
            </a:r>
          </a:p>
          <a:p>
            <a:pPr lvl="1">
              <a:buFont typeface="Wingdings" panose="05000000000000000000" pitchFamily="2" charset="2"/>
              <a:buChar char="Ø"/>
            </a:pPr>
            <a:r>
              <a:rPr lang="hr-HR" dirty="0"/>
              <a:t>Moguće je priznati učinak </a:t>
            </a:r>
            <a:r>
              <a:rPr lang="hr-HR" dirty="0" smtClean="0"/>
              <a:t>pravila neposredne primjene prava </a:t>
            </a:r>
            <a:r>
              <a:rPr lang="hr-HR" dirty="0"/>
              <a:t>države u kojoj obveze koje proizlaze iz ugovora moraju biti ili su izvršene, u mjeri u kojoj </a:t>
            </a:r>
            <a:r>
              <a:rPr lang="hr-HR" dirty="0" smtClean="0"/>
              <a:t>ta </a:t>
            </a:r>
            <a:r>
              <a:rPr lang="hr-HR" dirty="0"/>
              <a:t>pravila neposredne primjene </a:t>
            </a:r>
            <a:r>
              <a:rPr lang="hr-HR" dirty="0" smtClean="0"/>
              <a:t>provedbu </a:t>
            </a:r>
            <a:r>
              <a:rPr lang="hr-HR" dirty="0"/>
              <a:t>ugovora čine nezakonitom. Pri odlučivanju o učinku tih odredaba mora se u obzir uzeti njihova priroda i svrha te posljedice njihove primjene odnosno neprimjene.</a:t>
            </a:r>
          </a:p>
        </p:txBody>
      </p:sp>
    </p:spTree>
    <p:extLst>
      <p:ext uri="{BB962C8B-B14F-4D97-AF65-F5344CB8AC3E}">
        <p14:creationId xmlns:p14="http://schemas.microsoft.com/office/powerpoint/2010/main" val="33725670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Neka druga PNP?</a:t>
            </a:r>
            <a:endParaRPr lang="en-US" dirty="0"/>
          </a:p>
        </p:txBody>
      </p:sp>
      <p:sp>
        <p:nvSpPr>
          <p:cNvPr id="3" name="Content Placeholder 2"/>
          <p:cNvSpPr>
            <a:spLocks noGrp="1"/>
          </p:cNvSpPr>
          <p:nvPr>
            <p:ph idx="1"/>
          </p:nvPr>
        </p:nvSpPr>
        <p:spPr/>
        <p:txBody>
          <a:bodyPr/>
          <a:lstStyle/>
          <a:p>
            <a:endParaRPr lang="en-US" dirty="0"/>
          </a:p>
          <a:p>
            <a:r>
              <a:rPr lang="en-US" dirty="0" err="1"/>
              <a:t>Republik</a:t>
            </a:r>
            <a:r>
              <a:rPr lang="en-US" dirty="0"/>
              <a:t> </a:t>
            </a:r>
            <a:r>
              <a:rPr lang="en-US" dirty="0" err="1"/>
              <a:t>Griechenland</a:t>
            </a:r>
            <a:r>
              <a:rPr lang="en-US" dirty="0"/>
              <a:t> </a:t>
            </a:r>
            <a:r>
              <a:rPr lang="en-US" dirty="0" err="1"/>
              <a:t>protiv</a:t>
            </a:r>
            <a:r>
              <a:rPr lang="en-US" dirty="0"/>
              <a:t> </a:t>
            </a:r>
            <a:r>
              <a:rPr lang="en-US" dirty="0" err="1"/>
              <a:t>Grigoriosa</a:t>
            </a:r>
            <a:r>
              <a:rPr lang="en-US" dirty="0"/>
              <a:t> </a:t>
            </a:r>
            <a:r>
              <a:rPr lang="en-US" dirty="0" err="1"/>
              <a:t>Nikiforidisa</a:t>
            </a:r>
            <a:r>
              <a:rPr lang="en-US" dirty="0"/>
              <a:t>, </a:t>
            </a:r>
            <a:r>
              <a:rPr lang="en-US" dirty="0" smtClean="0"/>
              <a:t>C‑135/15</a:t>
            </a:r>
            <a:endParaRPr lang="hr-HR" dirty="0" smtClean="0"/>
          </a:p>
          <a:p>
            <a:endParaRPr lang="hr-HR" dirty="0"/>
          </a:p>
          <a:p>
            <a:r>
              <a:rPr lang="hr-HR" dirty="0" smtClean="0"/>
              <a:t>„</a:t>
            </a:r>
            <a:r>
              <a:rPr lang="en-US" dirty="0" err="1" smtClean="0"/>
              <a:t>Članak</a:t>
            </a:r>
            <a:r>
              <a:rPr lang="en-US" dirty="0" smtClean="0"/>
              <a:t> </a:t>
            </a:r>
            <a:r>
              <a:rPr lang="en-US" dirty="0"/>
              <a:t>9. </a:t>
            </a:r>
            <a:r>
              <a:rPr lang="en-US" dirty="0" err="1"/>
              <a:t>stavak</a:t>
            </a:r>
            <a:r>
              <a:rPr lang="en-US" dirty="0"/>
              <a:t> 3. </a:t>
            </a:r>
            <a:r>
              <a:rPr lang="en-US" dirty="0" err="1"/>
              <a:t>Uredbe</a:t>
            </a:r>
            <a:r>
              <a:rPr lang="en-US" dirty="0"/>
              <a:t> br. 593/2008 </a:t>
            </a:r>
            <a:r>
              <a:rPr lang="en-US" dirty="0" err="1"/>
              <a:t>treba</a:t>
            </a:r>
            <a:r>
              <a:rPr lang="en-US" dirty="0"/>
              <a:t> </a:t>
            </a:r>
            <a:r>
              <a:rPr lang="en-US" dirty="0" err="1"/>
              <a:t>tumačiti</a:t>
            </a:r>
            <a:r>
              <a:rPr lang="en-US" dirty="0"/>
              <a:t> </a:t>
            </a:r>
            <a:r>
              <a:rPr lang="en-US" dirty="0" err="1"/>
              <a:t>na</a:t>
            </a:r>
            <a:r>
              <a:rPr lang="en-US" dirty="0"/>
              <a:t> </a:t>
            </a:r>
            <a:r>
              <a:rPr lang="en-US" dirty="0" err="1"/>
              <a:t>način</a:t>
            </a:r>
            <a:r>
              <a:rPr lang="en-US" dirty="0"/>
              <a:t> da </a:t>
            </a:r>
            <a:r>
              <a:rPr lang="en-US" dirty="0" err="1"/>
              <a:t>isključuje</a:t>
            </a:r>
            <a:r>
              <a:rPr lang="en-US" dirty="0"/>
              <a:t> </a:t>
            </a:r>
            <a:r>
              <a:rPr lang="en-US" dirty="0" err="1"/>
              <a:t>mogućnost</a:t>
            </a:r>
            <a:r>
              <a:rPr lang="en-US" dirty="0"/>
              <a:t> da </a:t>
            </a:r>
            <a:r>
              <a:rPr lang="en-US" dirty="0" err="1"/>
              <a:t>sud</a:t>
            </a:r>
            <a:r>
              <a:rPr lang="en-US" dirty="0"/>
              <a:t> </a:t>
            </a:r>
            <a:r>
              <a:rPr lang="en-US" dirty="0" err="1"/>
              <a:t>koji</a:t>
            </a:r>
            <a:r>
              <a:rPr lang="en-US" dirty="0"/>
              <a:t> </a:t>
            </a:r>
            <a:r>
              <a:rPr lang="en-US" dirty="0" err="1"/>
              <a:t>vodi</a:t>
            </a:r>
            <a:r>
              <a:rPr lang="en-US" dirty="0"/>
              <a:t> </a:t>
            </a:r>
            <a:r>
              <a:rPr lang="en-US" dirty="0" err="1"/>
              <a:t>postupak</a:t>
            </a:r>
            <a:r>
              <a:rPr lang="en-US" dirty="0"/>
              <a:t> </a:t>
            </a:r>
            <a:r>
              <a:rPr lang="en-US" dirty="0" err="1"/>
              <a:t>primijeni</a:t>
            </a:r>
            <a:r>
              <a:rPr lang="en-US" dirty="0"/>
              <a:t> </a:t>
            </a:r>
            <a:r>
              <a:rPr lang="en-US" dirty="0" err="1"/>
              <a:t>kao</a:t>
            </a:r>
            <a:r>
              <a:rPr lang="en-US" dirty="0"/>
              <a:t> </a:t>
            </a:r>
            <a:r>
              <a:rPr lang="en-US" dirty="0" err="1"/>
              <a:t>pravna</a:t>
            </a:r>
            <a:r>
              <a:rPr lang="en-US" dirty="0"/>
              <a:t> </a:t>
            </a:r>
            <a:r>
              <a:rPr lang="en-US" dirty="0" err="1"/>
              <a:t>pravila</a:t>
            </a:r>
            <a:r>
              <a:rPr lang="en-US" dirty="0"/>
              <a:t> </a:t>
            </a:r>
            <a:r>
              <a:rPr lang="en-US" dirty="0" smtClean="0"/>
              <a:t>drug</a:t>
            </a:r>
            <a:r>
              <a:rPr lang="hr-HR" dirty="0" smtClean="0"/>
              <a:t>a pravila neposredne primjene </a:t>
            </a:r>
            <a:r>
              <a:rPr lang="en-US" dirty="0" err="1" smtClean="0"/>
              <a:t>koj</a:t>
            </a:r>
            <a:r>
              <a:rPr lang="hr-HR" dirty="0" smtClean="0"/>
              <a:t>a</a:t>
            </a:r>
            <a:r>
              <a:rPr lang="en-US" dirty="0" smtClean="0"/>
              <a:t> </a:t>
            </a:r>
            <a:r>
              <a:rPr lang="en-US" dirty="0" err="1"/>
              <a:t>nisu</a:t>
            </a:r>
            <a:r>
              <a:rPr lang="en-US" dirty="0"/>
              <a:t> </a:t>
            </a:r>
            <a:r>
              <a:rPr lang="hr-HR" dirty="0"/>
              <a:t>pravila neposredne primjene </a:t>
            </a:r>
            <a:r>
              <a:rPr lang="en-US" dirty="0" err="1" smtClean="0"/>
              <a:t>države</a:t>
            </a:r>
            <a:r>
              <a:rPr lang="en-US" dirty="0" smtClean="0"/>
              <a:t> </a:t>
            </a:r>
            <a:r>
              <a:rPr lang="en-US" dirty="0" err="1"/>
              <a:t>pred</a:t>
            </a:r>
            <a:r>
              <a:rPr lang="en-US" dirty="0"/>
              <a:t> </a:t>
            </a:r>
            <a:r>
              <a:rPr lang="en-US" dirty="0" err="1"/>
              <a:t>čijim</a:t>
            </a:r>
            <a:r>
              <a:rPr lang="en-US" dirty="0"/>
              <a:t> se </a:t>
            </a:r>
            <a:r>
              <a:rPr lang="en-US" dirty="0" err="1"/>
              <a:t>sudom</a:t>
            </a:r>
            <a:r>
              <a:rPr lang="en-US" dirty="0"/>
              <a:t> </a:t>
            </a:r>
            <a:r>
              <a:rPr lang="en-US" dirty="0" err="1"/>
              <a:t>vodi</a:t>
            </a:r>
            <a:r>
              <a:rPr lang="en-US" dirty="0"/>
              <a:t> </a:t>
            </a:r>
            <a:r>
              <a:rPr lang="en-US" dirty="0" err="1"/>
              <a:t>postupak</a:t>
            </a:r>
            <a:r>
              <a:rPr lang="en-US" dirty="0"/>
              <a:t> </a:t>
            </a:r>
            <a:r>
              <a:rPr lang="en-US" dirty="0" err="1"/>
              <a:t>ili</a:t>
            </a:r>
            <a:r>
              <a:rPr lang="en-US" dirty="0"/>
              <a:t> </a:t>
            </a:r>
            <a:r>
              <a:rPr lang="en-US" dirty="0" err="1"/>
              <a:t>države</a:t>
            </a:r>
            <a:r>
              <a:rPr lang="en-US" dirty="0"/>
              <a:t> u </a:t>
            </a:r>
            <a:r>
              <a:rPr lang="en-US" dirty="0" err="1"/>
              <a:t>kojoj</a:t>
            </a:r>
            <a:r>
              <a:rPr lang="en-US" dirty="0"/>
              <a:t> </a:t>
            </a:r>
            <a:r>
              <a:rPr lang="en-US" dirty="0" err="1"/>
              <a:t>obveze</a:t>
            </a:r>
            <a:r>
              <a:rPr lang="en-US" dirty="0"/>
              <a:t> </a:t>
            </a:r>
            <a:r>
              <a:rPr lang="en-US" dirty="0" err="1"/>
              <a:t>koje</a:t>
            </a:r>
            <a:r>
              <a:rPr lang="en-US" dirty="0"/>
              <a:t> </a:t>
            </a:r>
            <a:r>
              <a:rPr lang="en-US" dirty="0" err="1"/>
              <a:t>proizlaze</a:t>
            </a:r>
            <a:r>
              <a:rPr lang="en-US" dirty="0"/>
              <a:t> </a:t>
            </a:r>
            <a:r>
              <a:rPr lang="en-US" dirty="0" err="1"/>
              <a:t>iz</a:t>
            </a:r>
            <a:r>
              <a:rPr lang="en-US" dirty="0"/>
              <a:t> </a:t>
            </a:r>
            <a:r>
              <a:rPr lang="en-US" dirty="0" err="1"/>
              <a:t>ugovora</a:t>
            </a:r>
            <a:r>
              <a:rPr lang="en-US" dirty="0"/>
              <a:t> </a:t>
            </a:r>
            <a:r>
              <a:rPr lang="en-US" dirty="0" err="1"/>
              <a:t>moraju</a:t>
            </a:r>
            <a:r>
              <a:rPr lang="en-US" dirty="0"/>
              <a:t> </a:t>
            </a:r>
            <a:r>
              <a:rPr lang="en-US" dirty="0" err="1"/>
              <a:t>biti</a:t>
            </a:r>
            <a:r>
              <a:rPr lang="en-US" dirty="0"/>
              <a:t> </a:t>
            </a:r>
            <a:r>
              <a:rPr lang="en-US" dirty="0" err="1"/>
              <a:t>izvršene</a:t>
            </a:r>
            <a:r>
              <a:rPr lang="en-US" dirty="0"/>
              <a:t> </a:t>
            </a:r>
            <a:r>
              <a:rPr lang="en-US" dirty="0" err="1"/>
              <a:t>ili</a:t>
            </a:r>
            <a:r>
              <a:rPr lang="en-US" dirty="0"/>
              <a:t> </a:t>
            </a:r>
            <a:r>
              <a:rPr lang="en-US" dirty="0" err="1"/>
              <a:t>su</a:t>
            </a:r>
            <a:r>
              <a:rPr lang="en-US" dirty="0"/>
              <a:t> </a:t>
            </a:r>
            <a:r>
              <a:rPr lang="en-US" dirty="0" err="1"/>
              <a:t>izvršene</a:t>
            </a:r>
            <a:r>
              <a:rPr lang="en-US" dirty="0"/>
              <a:t>, </a:t>
            </a:r>
            <a:r>
              <a:rPr lang="en-US" dirty="0" err="1"/>
              <a:t>ali</a:t>
            </a:r>
            <a:r>
              <a:rPr lang="en-US" dirty="0"/>
              <a:t> se ne </a:t>
            </a:r>
            <a:r>
              <a:rPr lang="en-US" dirty="0" err="1"/>
              <a:t>protivi</a:t>
            </a:r>
            <a:r>
              <a:rPr lang="en-US" dirty="0"/>
              <a:t> </a:t>
            </a:r>
            <a:r>
              <a:rPr lang="en-US" dirty="0" err="1"/>
              <a:t>tomu</a:t>
            </a:r>
            <a:r>
              <a:rPr lang="en-US" dirty="0"/>
              <a:t> da </a:t>
            </a:r>
            <a:r>
              <a:rPr lang="en-US" dirty="0" err="1"/>
              <a:t>sud</a:t>
            </a:r>
            <a:r>
              <a:rPr lang="en-US" dirty="0"/>
              <a:t> </a:t>
            </a:r>
            <a:r>
              <a:rPr lang="en-US" dirty="0" err="1"/>
              <a:t>koji</a:t>
            </a:r>
            <a:r>
              <a:rPr lang="en-US" dirty="0"/>
              <a:t> </a:t>
            </a:r>
            <a:r>
              <a:rPr lang="en-US" dirty="0" err="1"/>
              <a:t>vodi</a:t>
            </a:r>
            <a:r>
              <a:rPr lang="en-US" dirty="0"/>
              <a:t> </a:t>
            </a:r>
            <a:r>
              <a:rPr lang="en-US" dirty="0" err="1"/>
              <a:t>postupak</a:t>
            </a:r>
            <a:r>
              <a:rPr lang="en-US" dirty="0"/>
              <a:t> </a:t>
            </a:r>
            <a:r>
              <a:rPr lang="en-US" dirty="0" err="1"/>
              <a:t>uzme</a:t>
            </a:r>
            <a:r>
              <a:rPr lang="en-US" dirty="0"/>
              <a:t> u </a:t>
            </a:r>
            <a:r>
              <a:rPr lang="en-US" dirty="0" err="1"/>
              <a:t>obzir</a:t>
            </a:r>
            <a:r>
              <a:rPr lang="en-US" dirty="0"/>
              <a:t> </a:t>
            </a:r>
            <a:r>
              <a:rPr lang="en-US" dirty="0" err="1" smtClean="0"/>
              <a:t>takv</a:t>
            </a:r>
            <a:r>
              <a:rPr lang="hr-HR" dirty="0" smtClean="0"/>
              <a:t>a</a:t>
            </a:r>
            <a:r>
              <a:rPr lang="en-US" dirty="0" smtClean="0"/>
              <a:t> drug</a:t>
            </a:r>
            <a:r>
              <a:rPr lang="hr-HR" dirty="0" smtClean="0"/>
              <a:t>a</a:t>
            </a:r>
            <a:r>
              <a:rPr lang="en-US" dirty="0" smtClean="0"/>
              <a:t> </a:t>
            </a:r>
            <a:r>
              <a:rPr lang="hr-HR" dirty="0"/>
              <a:t>pravila neposredne primjene </a:t>
            </a:r>
            <a:r>
              <a:rPr lang="en-US" dirty="0" err="1" smtClean="0"/>
              <a:t>kao</a:t>
            </a:r>
            <a:r>
              <a:rPr lang="en-US" dirty="0" smtClean="0"/>
              <a:t> </a:t>
            </a:r>
            <a:r>
              <a:rPr lang="en-US" dirty="0" err="1"/>
              <a:t>činjenične</a:t>
            </a:r>
            <a:r>
              <a:rPr lang="en-US" dirty="0"/>
              <a:t> </a:t>
            </a:r>
            <a:r>
              <a:rPr lang="en-US" dirty="0" err="1"/>
              <a:t>elemente</a:t>
            </a:r>
            <a:r>
              <a:rPr lang="en-US" dirty="0"/>
              <a:t> </a:t>
            </a:r>
            <a:r>
              <a:rPr lang="en-US" dirty="0" err="1"/>
              <a:t>ako</a:t>
            </a:r>
            <a:r>
              <a:rPr lang="en-US" dirty="0"/>
              <a:t> to </a:t>
            </a:r>
            <a:r>
              <a:rPr lang="en-US" dirty="0" err="1"/>
              <a:t>predviđa</a:t>
            </a:r>
            <a:r>
              <a:rPr lang="en-US" dirty="0"/>
              <a:t> </a:t>
            </a:r>
            <a:r>
              <a:rPr lang="en-US" dirty="0" err="1"/>
              <a:t>nacionalno</a:t>
            </a:r>
            <a:r>
              <a:rPr lang="en-US" dirty="0"/>
              <a:t> </a:t>
            </a:r>
            <a:r>
              <a:rPr lang="en-US" dirty="0" err="1"/>
              <a:t>pravo</a:t>
            </a:r>
            <a:r>
              <a:rPr lang="en-US" dirty="0"/>
              <a:t> </a:t>
            </a:r>
            <a:r>
              <a:rPr lang="en-US" dirty="0" err="1"/>
              <a:t>koje</a:t>
            </a:r>
            <a:r>
              <a:rPr lang="en-US" dirty="0"/>
              <a:t> je </a:t>
            </a:r>
            <a:r>
              <a:rPr lang="en-US" dirty="0" err="1"/>
              <a:t>na</a:t>
            </a:r>
            <a:r>
              <a:rPr lang="en-US" dirty="0"/>
              <a:t> </a:t>
            </a:r>
            <a:r>
              <a:rPr lang="en-US" dirty="0" err="1"/>
              <a:t>temelju</a:t>
            </a:r>
            <a:r>
              <a:rPr lang="en-US" dirty="0"/>
              <a:t> </a:t>
            </a:r>
            <a:r>
              <a:rPr lang="en-US" dirty="0" err="1"/>
              <a:t>odredaba</a:t>
            </a:r>
            <a:r>
              <a:rPr lang="en-US" dirty="0"/>
              <a:t> </a:t>
            </a:r>
            <a:r>
              <a:rPr lang="en-US" dirty="0" err="1"/>
              <a:t>te</a:t>
            </a:r>
            <a:r>
              <a:rPr lang="en-US" dirty="0"/>
              <a:t> </a:t>
            </a:r>
            <a:r>
              <a:rPr lang="en-US" dirty="0" err="1"/>
              <a:t>uredbe</a:t>
            </a:r>
            <a:r>
              <a:rPr lang="en-US" dirty="0"/>
              <a:t> </a:t>
            </a:r>
            <a:r>
              <a:rPr lang="en-US" dirty="0" err="1"/>
              <a:t>mjerodavno</a:t>
            </a:r>
            <a:r>
              <a:rPr lang="en-US" dirty="0"/>
              <a:t> </a:t>
            </a:r>
            <a:r>
              <a:rPr lang="en-US" dirty="0" err="1"/>
              <a:t>za</a:t>
            </a:r>
            <a:r>
              <a:rPr lang="en-US" dirty="0"/>
              <a:t> </a:t>
            </a:r>
            <a:r>
              <a:rPr lang="en-US" dirty="0" err="1"/>
              <a:t>ugovor</a:t>
            </a:r>
            <a:r>
              <a:rPr lang="en-US" dirty="0"/>
              <a:t>. </a:t>
            </a:r>
            <a:r>
              <a:rPr lang="en-US" dirty="0" err="1"/>
              <a:t>Načelo</a:t>
            </a:r>
            <a:r>
              <a:rPr lang="en-US" dirty="0"/>
              <a:t> </a:t>
            </a:r>
            <a:r>
              <a:rPr lang="hr-HR" dirty="0" smtClean="0"/>
              <a:t>međusobnog povjerenja</a:t>
            </a:r>
            <a:r>
              <a:rPr lang="en-US" dirty="0" smtClean="0"/>
              <a:t> </a:t>
            </a:r>
            <a:r>
              <a:rPr lang="en-US" dirty="0" err="1"/>
              <a:t>utvrđeno</a:t>
            </a:r>
            <a:r>
              <a:rPr lang="en-US" dirty="0"/>
              <a:t> u </a:t>
            </a:r>
            <a:r>
              <a:rPr lang="en-US" dirty="0" err="1"/>
              <a:t>članku</a:t>
            </a:r>
            <a:r>
              <a:rPr lang="en-US" dirty="0"/>
              <a:t> 4. </a:t>
            </a:r>
            <a:r>
              <a:rPr lang="en-US" dirty="0" err="1"/>
              <a:t>stavku</a:t>
            </a:r>
            <a:r>
              <a:rPr lang="en-US" dirty="0"/>
              <a:t> 3. UEU‑a ne </a:t>
            </a:r>
            <a:r>
              <a:rPr lang="en-US" dirty="0" err="1"/>
              <a:t>dovodi</a:t>
            </a:r>
            <a:r>
              <a:rPr lang="en-US" dirty="0"/>
              <a:t> u </a:t>
            </a:r>
            <a:r>
              <a:rPr lang="en-US" dirty="0" err="1"/>
              <a:t>pitanje</a:t>
            </a:r>
            <a:r>
              <a:rPr lang="en-US" dirty="0"/>
              <a:t> to </a:t>
            </a:r>
            <a:r>
              <a:rPr lang="en-US" dirty="0" err="1"/>
              <a:t>tumačenje</a:t>
            </a:r>
            <a:r>
              <a:rPr lang="en-US" dirty="0" smtClean="0"/>
              <a:t>.</a:t>
            </a:r>
            <a:r>
              <a:rPr lang="hr-HR" dirty="0" smtClean="0"/>
              <a:t>”</a:t>
            </a:r>
            <a:endParaRPr lang="en-US" dirty="0"/>
          </a:p>
        </p:txBody>
      </p:sp>
    </p:spTree>
    <p:extLst>
      <p:ext uri="{BB962C8B-B14F-4D97-AF65-F5344CB8AC3E}">
        <p14:creationId xmlns:p14="http://schemas.microsoft.com/office/powerpoint/2010/main" val="26041537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ZMPP</a:t>
            </a:r>
            <a:endParaRPr lang="en-US" dirty="0"/>
          </a:p>
        </p:txBody>
      </p:sp>
      <p:sp>
        <p:nvSpPr>
          <p:cNvPr id="3" name="Content Placeholder 2"/>
          <p:cNvSpPr>
            <a:spLocks noGrp="1"/>
          </p:cNvSpPr>
          <p:nvPr>
            <p:ph idx="1"/>
          </p:nvPr>
        </p:nvSpPr>
        <p:spPr/>
        <p:txBody>
          <a:bodyPr>
            <a:normAutofit/>
          </a:bodyPr>
          <a:lstStyle/>
          <a:p>
            <a:r>
              <a:rPr lang="hr-HR" dirty="0" smtClean="0"/>
              <a:t>P</a:t>
            </a:r>
            <a:r>
              <a:rPr lang="en-US" dirty="0" err="1" smtClean="0"/>
              <a:t>ravila</a:t>
            </a:r>
            <a:r>
              <a:rPr lang="en-US" dirty="0" smtClean="0"/>
              <a:t> </a:t>
            </a:r>
            <a:r>
              <a:rPr lang="en-US" dirty="0" err="1"/>
              <a:t>neposredne</a:t>
            </a:r>
            <a:r>
              <a:rPr lang="en-US" dirty="0"/>
              <a:t> </a:t>
            </a:r>
            <a:r>
              <a:rPr lang="en-US" dirty="0" err="1"/>
              <a:t>primjene</a:t>
            </a:r>
            <a:endParaRPr lang="en-US" dirty="0"/>
          </a:p>
          <a:p>
            <a:endParaRPr lang="en-US" dirty="0"/>
          </a:p>
          <a:p>
            <a:r>
              <a:rPr lang="en-US" dirty="0" err="1"/>
              <a:t>Članak</a:t>
            </a:r>
            <a:r>
              <a:rPr lang="en-US" dirty="0"/>
              <a:t> 13</a:t>
            </a:r>
            <a:r>
              <a:rPr lang="en-US" dirty="0" smtClean="0"/>
              <a:t>.</a:t>
            </a:r>
            <a:endParaRPr lang="en-US" dirty="0"/>
          </a:p>
          <a:p>
            <a:r>
              <a:rPr lang="en-US" dirty="0"/>
              <a:t>(1) </a:t>
            </a:r>
            <a:r>
              <a:rPr lang="en-US" dirty="0" err="1"/>
              <a:t>Neovisno</a:t>
            </a:r>
            <a:r>
              <a:rPr lang="en-US" dirty="0"/>
              <a:t> o </a:t>
            </a:r>
            <a:r>
              <a:rPr lang="en-US" dirty="0" err="1"/>
              <a:t>drugim</a:t>
            </a:r>
            <a:r>
              <a:rPr lang="en-US" dirty="0"/>
              <a:t> </a:t>
            </a:r>
            <a:r>
              <a:rPr lang="en-US" dirty="0" err="1"/>
              <a:t>odredbama</a:t>
            </a:r>
            <a:r>
              <a:rPr lang="en-US" dirty="0"/>
              <a:t> </a:t>
            </a:r>
            <a:r>
              <a:rPr lang="en-US" dirty="0" err="1"/>
              <a:t>ovoga</a:t>
            </a:r>
            <a:r>
              <a:rPr lang="en-US" dirty="0"/>
              <a:t> </a:t>
            </a:r>
            <a:r>
              <a:rPr lang="en-US" dirty="0" err="1"/>
              <a:t>Zakona</a:t>
            </a:r>
            <a:r>
              <a:rPr lang="en-US" dirty="0"/>
              <a:t>, </a:t>
            </a:r>
            <a:r>
              <a:rPr lang="en-US" dirty="0" err="1"/>
              <a:t>sud</a:t>
            </a:r>
            <a:r>
              <a:rPr lang="en-US" dirty="0"/>
              <a:t> </a:t>
            </a:r>
            <a:r>
              <a:rPr lang="en-US" dirty="0" err="1"/>
              <a:t>može</a:t>
            </a:r>
            <a:r>
              <a:rPr lang="en-US" dirty="0"/>
              <a:t> </a:t>
            </a:r>
            <a:r>
              <a:rPr lang="en-US" dirty="0" err="1"/>
              <a:t>primijeniti</a:t>
            </a:r>
            <a:r>
              <a:rPr lang="en-US" dirty="0"/>
              <a:t> </a:t>
            </a:r>
            <a:r>
              <a:rPr lang="en-US" dirty="0" err="1"/>
              <a:t>odredbu</a:t>
            </a:r>
            <a:r>
              <a:rPr lang="en-US" dirty="0"/>
              <a:t> </a:t>
            </a:r>
            <a:r>
              <a:rPr lang="en-US" dirty="0" err="1"/>
              <a:t>hrvatskog</a:t>
            </a:r>
            <a:r>
              <a:rPr lang="en-US" dirty="0"/>
              <a:t> </a:t>
            </a:r>
            <a:r>
              <a:rPr lang="en-US" dirty="0" err="1"/>
              <a:t>prava</a:t>
            </a:r>
            <a:r>
              <a:rPr lang="en-US" dirty="0"/>
              <a:t> </a:t>
            </a:r>
            <a:r>
              <a:rPr lang="en-US" dirty="0" err="1"/>
              <a:t>koja</a:t>
            </a:r>
            <a:r>
              <a:rPr lang="en-US" dirty="0"/>
              <a:t> se </a:t>
            </a:r>
            <a:r>
              <a:rPr lang="en-US" dirty="0" err="1"/>
              <a:t>smatra</a:t>
            </a:r>
            <a:r>
              <a:rPr lang="en-US" dirty="0"/>
              <a:t> </a:t>
            </a:r>
            <a:r>
              <a:rPr lang="en-US" dirty="0" err="1"/>
              <a:t>toliko</a:t>
            </a:r>
            <a:r>
              <a:rPr lang="en-US" dirty="0"/>
              <a:t> </a:t>
            </a:r>
            <a:r>
              <a:rPr lang="en-US" dirty="0" err="1"/>
              <a:t>važnom</a:t>
            </a:r>
            <a:r>
              <a:rPr lang="en-US" dirty="0"/>
              <a:t> </a:t>
            </a:r>
            <a:r>
              <a:rPr lang="en-US" dirty="0" err="1"/>
              <a:t>za</a:t>
            </a:r>
            <a:r>
              <a:rPr lang="en-US" dirty="0"/>
              <a:t> </a:t>
            </a:r>
            <a:r>
              <a:rPr lang="en-US" dirty="0" err="1"/>
              <a:t>zaštitu</a:t>
            </a:r>
            <a:r>
              <a:rPr lang="en-US" dirty="0"/>
              <a:t> </a:t>
            </a:r>
            <a:r>
              <a:rPr lang="en-US" dirty="0" err="1"/>
              <a:t>hrvatskog</a:t>
            </a:r>
            <a:r>
              <a:rPr lang="en-US" dirty="0"/>
              <a:t> </a:t>
            </a:r>
            <a:r>
              <a:rPr lang="en-US" dirty="0" err="1"/>
              <a:t>javnog</a:t>
            </a:r>
            <a:r>
              <a:rPr lang="en-US" dirty="0"/>
              <a:t> </a:t>
            </a:r>
            <a:r>
              <a:rPr lang="en-US" dirty="0" err="1"/>
              <a:t>interesa</a:t>
            </a:r>
            <a:r>
              <a:rPr lang="en-US" dirty="0"/>
              <a:t>, </a:t>
            </a:r>
            <a:r>
              <a:rPr lang="en-US" dirty="0" err="1"/>
              <a:t>poput</a:t>
            </a:r>
            <a:r>
              <a:rPr lang="en-US" dirty="0"/>
              <a:t> </a:t>
            </a:r>
            <a:r>
              <a:rPr lang="en-US" dirty="0" err="1"/>
              <a:t>političkog</a:t>
            </a:r>
            <a:r>
              <a:rPr lang="en-US" dirty="0"/>
              <a:t>, </a:t>
            </a:r>
            <a:r>
              <a:rPr lang="en-US" dirty="0" err="1"/>
              <a:t>društvenog</a:t>
            </a:r>
            <a:r>
              <a:rPr lang="en-US" dirty="0"/>
              <a:t> </a:t>
            </a:r>
            <a:r>
              <a:rPr lang="en-US" dirty="0" err="1"/>
              <a:t>i</a:t>
            </a:r>
            <a:r>
              <a:rPr lang="en-US" dirty="0"/>
              <a:t> </a:t>
            </a:r>
            <a:r>
              <a:rPr lang="en-US" dirty="0" err="1"/>
              <a:t>gospodarskog</a:t>
            </a:r>
            <a:r>
              <a:rPr lang="en-US" dirty="0"/>
              <a:t> </a:t>
            </a:r>
            <a:r>
              <a:rPr lang="en-US" dirty="0" err="1"/>
              <a:t>ustroja</a:t>
            </a:r>
            <a:r>
              <a:rPr lang="en-US" dirty="0"/>
              <a:t>, da se </a:t>
            </a:r>
            <a:r>
              <a:rPr lang="en-US" dirty="0" err="1"/>
              <a:t>primjenjuje</a:t>
            </a:r>
            <a:r>
              <a:rPr lang="en-US" dirty="0"/>
              <a:t> </a:t>
            </a:r>
            <a:r>
              <a:rPr lang="en-US" dirty="0" err="1"/>
              <a:t>na</a:t>
            </a:r>
            <a:r>
              <a:rPr lang="en-US" dirty="0"/>
              <a:t> </a:t>
            </a:r>
            <a:r>
              <a:rPr lang="en-US" dirty="0" err="1"/>
              <a:t>sve</a:t>
            </a:r>
            <a:r>
              <a:rPr lang="en-US" dirty="0"/>
              <a:t> </a:t>
            </a:r>
            <a:r>
              <a:rPr lang="en-US" dirty="0" err="1"/>
              <a:t>situacije</a:t>
            </a:r>
            <a:r>
              <a:rPr lang="en-US" dirty="0"/>
              <a:t> </a:t>
            </a:r>
            <a:r>
              <a:rPr lang="en-US" dirty="0" err="1"/>
              <a:t>koje</a:t>
            </a:r>
            <a:r>
              <a:rPr lang="en-US" dirty="0"/>
              <a:t> </a:t>
            </a:r>
            <a:r>
              <a:rPr lang="en-US" dirty="0" err="1"/>
              <a:t>ulaze</a:t>
            </a:r>
            <a:r>
              <a:rPr lang="en-US" dirty="0"/>
              <a:t> u </a:t>
            </a:r>
            <a:r>
              <a:rPr lang="en-US" dirty="0" err="1"/>
              <a:t>njezino</a:t>
            </a:r>
            <a:r>
              <a:rPr lang="en-US" dirty="0"/>
              <a:t> </a:t>
            </a:r>
            <a:r>
              <a:rPr lang="en-US" dirty="0" err="1"/>
              <a:t>polje</a:t>
            </a:r>
            <a:r>
              <a:rPr lang="en-US" dirty="0"/>
              <a:t> </a:t>
            </a:r>
            <a:r>
              <a:rPr lang="en-US" dirty="0" err="1"/>
              <a:t>primjene</a:t>
            </a:r>
            <a:r>
              <a:rPr lang="en-US" dirty="0"/>
              <a:t>, bez </a:t>
            </a:r>
            <a:r>
              <a:rPr lang="en-US" dirty="0" err="1"/>
              <a:t>obzira</a:t>
            </a:r>
            <a:r>
              <a:rPr lang="en-US" dirty="0"/>
              <a:t> </a:t>
            </a:r>
            <a:r>
              <a:rPr lang="en-US" dirty="0" err="1"/>
              <a:t>na</a:t>
            </a:r>
            <a:r>
              <a:rPr lang="en-US" dirty="0"/>
              <a:t> </a:t>
            </a:r>
            <a:r>
              <a:rPr lang="en-US" dirty="0" err="1"/>
              <a:t>pravo</a:t>
            </a:r>
            <a:r>
              <a:rPr lang="en-US" dirty="0"/>
              <a:t> </a:t>
            </a:r>
            <a:r>
              <a:rPr lang="en-US" dirty="0" err="1"/>
              <a:t>koje</a:t>
            </a:r>
            <a:r>
              <a:rPr lang="en-US" dirty="0"/>
              <a:t> je </a:t>
            </a:r>
            <a:r>
              <a:rPr lang="en-US" dirty="0" err="1"/>
              <a:t>mjerodavno</a:t>
            </a:r>
            <a:r>
              <a:rPr lang="en-US" dirty="0" smtClean="0"/>
              <a:t>.</a:t>
            </a:r>
            <a:endParaRPr lang="en-US" dirty="0"/>
          </a:p>
          <a:p>
            <a:r>
              <a:rPr lang="en-US" dirty="0"/>
              <a:t>(2) </a:t>
            </a:r>
            <a:r>
              <a:rPr lang="en-US" dirty="0" err="1"/>
              <a:t>Ako</a:t>
            </a:r>
            <a:r>
              <a:rPr lang="en-US" dirty="0"/>
              <a:t> je </a:t>
            </a:r>
            <a:r>
              <a:rPr lang="en-US" dirty="0" err="1"/>
              <a:t>ispunjenje</a:t>
            </a:r>
            <a:r>
              <a:rPr lang="en-US" dirty="0"/>
              <a:t> </a:t>
            </a:r>
            <a:r>
              <a:rPr lang="en-US" dirty="0" err="1"/>
              <a:t>određene</a:t>
            </a:r>
            <a:r>
              <a:rPr lang="en-US" dirty="0"/>
              <a:t> </a:t>
            </a:r>
            <a:r>
              <a:rPr lang="en-US" dirty="0" err="1"/>
              <a:t>obveze</a:t>
            </a:r>
            <a:r>
              <a:rPr lang="en-US" dirty="0"/>
              <a:t> u </a:t>
            </a:r>
            <a:r>
              <a:rPr lang="en-US" dirty="0" err="1"/>
              <a:t>cijelosti</a:t>
            </a:r>
            <a:r>
              <a:rPr lang="en-US" dirty="0"/>
              <a:t> </a:t>
            </a:r>
            <a:r>
              <a:rPr lang="en-US" dirty="0" err="1"/>
              <a:t>ili</a:t>
            </a:r>
            <a:r>
              <a:rPr lang="en-US" dirty="0"/>
              <a:t> </a:t>
            </a:r>
            <a:r>
              <a:rPr lang="en-US" dirty="0" err="1"/>
              <a:t>djelomično</a:t>
            </a:r>
            <a:r>
              <a:rPr lang="en-US" dirty="0"/>
              <a:t> </a:t>
            </a:r>
            <a:r>
              <a:rPr lang="en-US" dirty="0" err="1"/>
              <a:t>protivno</a:t>
            </a:r>
            <a:r>
              <a:rPr lang="en-US" dirty="0"/>
              <a:t> </a:t>
            </a:r>
            <a:r>
              <a:rPr lang="en-US" dirty="0" err="1"/>
              <a:t>odredbi</a:t>
            </a:r>
            <a:r>
              <a:rPr lang="en-US" dirty="0"/>
              <a:t> </a:t>
            </a:r>
            <a:r>
              <a:rPr lang="en-US" dirty="0" err="1"/>
              <a:t>prava</a:t>
            </a:r>
            <a:r>
              <a:rPr lang="en-US" dirty="0"/>
              <a:t> </a:t>
            </a:r>
            <a:r>
              <a:rPr lang="en-US" dirty="0" err="1"/>
              <a:t>strane</a:t>
            </a:r>
            <a:r>
              <a:rPr lang="en-US" dirty="0"/>
              <a:t> </a:t>
            </a:r>
            <a:r>
              <a:rPr lang="en-US" dirty="0" err="1"/>
              <a:t>države</a:t>
            </a:r>
            <a:r>
              <a:rPr lang="en-US" dirty="0"/>
              <a:t> u </a:t>
            </a:r>
            <a:r>
              <a:rPr lang="en-US" dirty="0" err="1"/>
              <a:t>kojoj</a:t>
            </a:r>
            <a:r>
              <a:rPr lang="en-US" dirty="0"/>
              <a:t> </a:t>
            </a:r>
            <a:r>
              <a:rPr lang="en-US" dirty="0" err="1"/>
              <a:t>treba</a:t>
            </a:r>
            <a:r>
              <a:rPr lang="en-US" dirty="0"/>
              <a:t> </a:t>
            </a:r>
            <a:r>
              <a:rPr lang="en-US" dirty="0" err="1"/>
              <a:t>ispuniti</a:t>
            </a:r>
            <a:r>
              <a:rPr lang="en-US" dirty="0"/>
              <a:t> </a:t>
            </a:r>
            <a:r>
              <a:rPr lang="en-US" dirty="0" err="1"/>
              <a:t>tu</a:t>
            </a:r>
            <a:r>
              <a:rPr lang="en-US" dirty="0"/>
              <a:t> </a:t>
            </a:r>
            <a:r>
              <a:rPr lang="en-US" dirty="0" err="1"/>
              <a:t>obvezu</a:t>
            </a:r>
            <a:r>
              <a:rPr lang="en-US" dirty="0"/>
              <a:t>, </a:t>
            </a:r>
            <a:r>
              <a:rPr lang="en-US" dirty="0" err="1"/>
              <a:t>sud</a:t>
            </a:r>
            <a:r>
              <a:rPr lang="en-US" dirty="0"/>
              <a:t> </a:t>
            </a:r>
            <a:r>
              <a:rPr lang="en-US" dirty="0" err="1"/>
              <a:t>može</a:t>
            </a:r>
            <a:r>
              <a:rPr lang="en-US" dirty="0"/>
              <a:t> </a:t>
            </a:r>
            <a:r>
              <a:rPr lang="en-US" dirty="0" err="1"/>
              <a:t>priznati</a:t>
            </a:r>
            <a:r>
              <a:rPr lang="en-US" dirty="0"/>
              <a:t> </a:t>
            </a:r>
            <a:r>
              <a:rPr lang="en-US" dirty="0" err="1"/>
              <a:t>učinak</a:t>
            </a:r>
            <a:r>
              <a:rPr lang="en-US" dirty="0"/>
              <a:t> </a:t>
            </a:r>
            <a:r>
              <a:rPr lang="en-US" dirty="0" err="1"/>
              <a:t>toj</a:t>
            </a:r>
            <a:r>
              <a:rPr lang="en-US" dirty="0"/>
              <a:t> </a:t>
            </a:r>
            <a:r>
              <a:rPr lang="en-US" dirty="0" err="1"/>
              <a:t>odredbi</a:t>
            </a:r>
            <a:r>
              <a:rPr lang="en-US" dirty="0"/>
              <a:t>. </a:t>
            </a:r>
            <a:r>
              <a:rPr lang="en-US" dirty="0" err="1"/>
              <a:t>Pri</a:t>
            </a:r>
            <a:r>
              <a:rPr lang="en-US" dirty="0"/>
              <a:t> </a:t>
            </a:r>
            <a:r>
              <a:rPr lang="en-US" dirty="0" err="1"/>
              <a:t>odlučivanju</a:t>
            </a:r>
            <a:r>
              <a:rPr lang="en-US" dirty="0"/>
              <a:t> o </a:t>
            </a:r>
            <a:r>
              <a:rPr lang="en-US" dirty="0" err="1"/>
              <a:t>priznanju</a:t>
            </a:r>
            <a:r>
              <a:rPr lang="en-US" dirty="0"/>
              <a:t> </a:t>
            </a:r>
            <a:r>
              <a:rPr lang="en-US" dirty="0" err="1"/>
              <a:t>učinka</a:t>
            </a:r>
            <a:r>
              <a:rPr lang="en-US" dirty="0"/>
              <a:t> </a:t>
            </a:r>
            <a:r>
              <a:rPr lang="en-US" dirty="0" err="1"/>
              <a:t>toj</a:t>
            </a:r>
            <a:r>
              <a:rPr lang="en-US" dirty="0"/>
              <a:t> </a:t>
            </a:r>
            <a:r>
              <a:rPr lang="en-US" dirty="0" err="1"/>
              <a:t>odredbi</a:t>
            </a:r>
            <a:r>
              <a:rPr lang="en-US" dirty="0"/>
              <a:t> u </a:t>
            </a:r>
            <a:r>
              <a:rPr lang="en-US" dirty="0" err="1"/>
              <a:t>obzir</a:t>
            </a:r>
            <a:r>
              <a:rPr lang="en-US" dirty="0"/>
              <a:t> se </a:t>
            </a:r>
            <a:r>
              <a:rPr lang="en-US" dirty="0" err="1"/>
              <a:t>uzima</a:t>
            </a:r>
            <a:r>
              <a:rPr lang="en-US" dirty="0"/>
              <a:t> </a:t>
            </a:r>
            <a:r>
              <a:rPr lang="en-US" dirty="0" err="1"/>
              <a:t>njezina</a:t>
            </a:r>
            <a:r>
              <a:rPr lang="en-US" dirty="0"/>
              <a:t> </a:t>
            </a:r>
            <a:r>
              <a:rPr lang="en-US" dirty="0" err="1"/>
              <a:t>priroda</a:t>
            </a:r>
            <a:r>
              <a:rPr lang="en-US" dirty="0"/>
              <a:t> </a:t>
            </a:r>
            <a:r>
              <a:rPr lang="en-US" dirty="0" err="1"/>
              <a:t>i</a:t>
            </a:r>
            <a:r>
              <a:rPr lang="en-US" dirty="0"/>
              <a:t> </a:t>
            </a:r>
            <a:r>
              <a:rPr lang="en-US" dirty="0" err="1"/>
              <a:t>svrha</a:t>
            </a:r>
            <a:r>
              <a:rPr lang="en-US" dirty="0"/>
              <a:t> </a:t>
            </a:r>
            <a:r>
              <a:rPr lang="en-US" dirty="0" err="1"/>
              <a:t>te</a:t>
            </a:r>
            <a:r>
              <a:rPr lang="en-US" dirty="0"/>
              <a:t> </a:t>
            </a:r>
            <a:r>
              <a:rPr lang="en-US" dirty="0" err="1"/>
              <a:t>posljedice</a:t>
            </a:r>
            <a:r>
              <a:rPr lang="en-US" dirty="0"/>
              <a:t> </a:t>
            </a:r>
            <a:r>
              <a:rPr lang="en-US" dirty="0" err="1"/>
              <a:t>priznanja</a:t>
            </a:r>
            <a:r>
              <a:rPr lang="en-US" dirty="0"/>
              <a:t>, </a:t>
            </a:r>
            <a:r>
              <a:rPr lang="en-US" dirty="0" err="1"/>
              <a:t>odnosno</a:t>
            </a:r>
            <a:r>
              <a:rPr lang="en-US" dirty="0"/>
              <a:t> </a:t>
            </a:r>
            <a:r>
              <a:rPr lang="en-US" dirty="0" err="1"/>
              <a:t>nepriznanja</a:t>
            </a:r>
            <a:r>
              <a:rPr lang="en-US" dirty="0"/>
              <a:t> </a:t>
            </a:r>
            <a:r>
              <a:rPr lang="en-US" dirty="0" err="1"/>
              <a:t>njezinog</a:t>
            </a:r>
            <a:r>
              <a:rPr lang="en-US" dirty="0"/>
              <a:t> </a:t>
            </a:r>
            <a:r>
              <a:rPr lang="en-US" dirty="0" err="1"/>
              <a:t>učinka</a:t>
            </a:r>
            <a:r>
              <a:rPr lang="en-US" dirty="0"/>
              <a:t>.</a:t>
            </a:r>
          </a:p>
        </p:txBody>
      </p:sp>
    </p:spTree>
    <p:extLst>
      <p:ext uri="{BB962C8B-B14F-4D97-AF65-F5344CB8AC3E}">
        <p14:creationId xmlns:p14="http://schemas.microsoft.com/office/powerpoint/2010/main" val="19592240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Primjer</a:t>
            </a:r>
            <a:endParaRPr lang="hr-HR"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hr-HR" dirty="0" smtClean="0"/>
              <a:t>Čl. 32. ZRS </a:t>
            </a:r>
          </a:p>
          <a:p>
            <a:r>
              <a:rPr lang="hr-HR" dirty="0" smtClean="0"/>
              <a:t>U </a:t>
            </a:r>
            <a:r>
              <a:rPr lang="hr-HR" dirty="0"/>
              <a:t>pogledu </a:t>
            </a:r>
            <a:r>
              <a:rPr lang="hr-HR" b="1" dirty="0"/>
              <a:t>uvjeta za sklapanje braka</a:t>
            </a:r>
            <a:r>
              <a:rPr lang="hr-HR" dirty="0"/>
              <a:t> mjerodavno  je, za svaku osobu, pravo države čiji je ona državljanin u vrijeme stupanja u brak.</a:t>
            </a:r>
          </a:p>
          <a:p>
            <a:r>
              <a:rPr lang="hr-HR" b="1" dirty="0"/>
              <a:t>I kad postoje uvjeti za sklapanje braka po pravu države čiji je državljanin osoba koja želi sklopiti brak pred nadležnim organom Republike Hrvatske neće se dopustiti sklapanje braka ako, što se tiče te osobe, postoje po pravu Republike Hrvatske smetnje koje se odnose na postojanje ranijeg braka, srodstvo i nesposobnost za rasuđivanje</a:t>
            </a:r>
            <a:r>
              <a:rPr lang="hr-HR" b="1" dirty="0" smtClean="0"/>
              <a:t>.</a:t>
            </a:r>
          </a:p>
          <a:p>
            <a:endParaRPr lang="hr-HR" dirty="0" smtClean="0"/>
          </a:p>
          <a:p>
            <a:endParaRPr lang="hr-HR" dirty="0"/>
          </a:p>
          <a:p>
            <a:endParaRPr lang="hr-HR" dirty="0"/>
          </a:p>
        </p:txBody>
      </p:sp>
    </p:spTree>
    <p:extLst>
      <p:ext uri="{BB962C8B-B14F-4D97-AF65-F5344CB8AC3E}">
        <p14:creationId xmlns:p14="http://schemas.microsoft.com/office/powerpoint/2010/main" val="113451576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Odnos javnog poretka, pravila neposredne primjene i prisilnih propisa</a:t>
            </a:r>
            <a:endParaRPr lang="hr-HR"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hr-HR" dirty="0" smtClean="0"/>
              <a:t> javni poredak i p</a:t>
            </a:r>
            <a:r>
              <a:rPr lang="en-US" dirty="0" err="1" smtClean="0"/>
              <a:t>ravila</a:t>
            </a:r>
            <a:r>
              <a:rPr lang="en-US" dirty="0" smtClean="0"/>
              <a:t> </a:t>
            </a:r>
            <a:r>
              <a:rPr lang="hr-HR" dirty="0" smtClean="0"/>
              <a:t>n</a:t>
            </a:r>
            <a:r>
              <a:rPr lang="en-US" dirty="0" err="1" smtClean="0"/>
              <a:t>eposredne</a:t>
            </a:r>
            <a:r>
              <a:rPr lang="en-US" dirty="0" smtClean="0"/>
              <a:t> </a:t>
            </a:r>
            <a:r>
              <a:rPr lang="hr-HR" dirty="0" smtClean="0"/>
              <a:t>p</a:t>
            </a:r>
            <a:r>
              <a:rPr lang="en-US" dirty="0" err="1" smtClean="0"/>
              <a:t>rimjene</a:t>
            </a:r>
            <a:r>
              <a:rPr lang="hr-HR" dirty="0" smtClean="0"/>
              <a:t> su prinudnog karaktera baš kao i prisilni/prinudni/</a:t>
            </a:r>
            <a:r>
              <a:rPr lang="hr-HR" dirty="0" err="1" smtClean="0"/>
              <a:t>kogentni</a:t>
            </a:r>
            <a:r>
              <a:rPr lang="hr-HR" dirty="0" smtClean="0"/>
              <a:t> unutrašnji propisi</a:t>
            </a:r>
          </a:p>
          <a:p>
            <a:pPr>
              <a:buFont typeface="Wingdings" panose="05000000000000000000" pitchFamily="2" charset="2"/>
              <a:buChar char="Ø"/>
            </a:pPr>
            <a:r>
              <a:rPr lang="hr-HR" dirty="0"/>
              <a:t> </a:t>
            </a:r>
            <a:r>
              <a:rPr lang="hr-HR" dirty="0" smtClean="0"/>
              <a:t>no, javni poredak i p</a:t>
            </a:r>
            <a:r>
              <a:rPr lang="en-US" dirty="0" err="1" smtClean="0"/>
              <a:t>ravila</a:t>
            </a:r>
            <a:r>
              <a:rPr lang="en-US" dirty="0" smtClean="0"/>
              <a:t> </a:t>
            </a:r>
            <a:r>
              <a:rPr lang="en-US" dirty="0" err="1" smtClean="0"/>
              <a:t>neposredne</a:t>
            </a:r>
            <a:r>
              <a:rPr lang="en-US" dirty="0" smtClean="0"/>
              <a:t> </a:t>
            </a:r>
            <a:r>
              <a:rPr lang="hr-HR" dirty="0" smtClean="0"/>
              <a:t>p</a:t>
            </a:r>
            <a:r>
              <a:rPr lang="en-US" dirty="0" err="1" smtClean="0"/>
              <a:t>rimjene</a:t>
            </a:r>
            <a:r>
              <a:rPr lang="hr-HR" dirty="0" smtClean="0"/>
              <a:t> mogu spriječiti primjenu stranog mjerodavnog prava (u odnosu s međunarodnim obilježjem) koje im je suprotno</a:t>
            </a:r>
          </a:p>
          <a:p>
            <a:pPr>
              <a:buFont typeface="Wingdings" panose="05000000000000000000" pitchFamily="2" charset="2"/>
              <a:buChar char="Ø"/>
            </a:pPr>
            <a:r>
              <a:rPr lang="hr-HR" dirty="0" smtClean="0"/>
              <a:t>„obični” prisilni propisi nemaju takvu snagu jer ne štite srž pravnog poretka već i malo šire društvene i državne interese</a:t>
            </a:r>
            <a:endParaRPr lang="en-US" dirty="0" smtClean="0"/>
          </a:p>
          <a:p>
            <a:pPr>
              <a:buFont typeface="Wingdings" panose="05000000000000000000" pitchFamily="2" charset="2"/>
              <a:buChar char="Ø"/>
            </a:pPr>
            <a:endParaRPr lang="hr-HR" dirty="0"/>
          </a:p>
        </p:txBody>
      </p:sp>
    </p:spTree>
    <p:extLst>
      <p:ext uri="{BB962C8B-B14F-4D97-AF65-F5344CB8AC3E}">
        <p14:creationId xmlns:p14="http://schemas.microsoft.com/office/powerpoint/2010/main" val="31089482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hr-HR" dirty="0" smtClean="0"/>
              <a:t>Javni poredak</a:t>
            </a:r>
            <a:endParaRPr lang="hr-HR" dirty="0"/>
          </a:p>
        </p:txBody>
      </p:sp>
      <p:sp>
        <p:nvSpPr>
          <p:cNvPr id="5" name="Text Placeholder 4"/>
          <p:cNvSpPr>
            <a:spLocks noGrp="1"/>
          </p:cNvSpPr>
          <p:nvPr>
            <p:ph type="body" idx="1"/>
          </p:nvPr>
        </p:nvSpPr>
        <p:spPr/>
        <p:txBody>
          <a:bodyPr/>
          <a:lstStyle/>
          <a:p>
            <a:endParaRPr lang="hr-HR"/>
          </a:p>
        </p:txBody>
      </p:sp>
    </p:spTree>
    <p:extLst>
      <p:ext uri="{BB962C8B-B14F-4D97-AF65-F5344CB8AC3E}">
        <p14:creationId xmlns:p14="http://schemas.microsoft.com/office/powerpoint/2010/main" val="10669537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Pojam i povijesni prikaz razvoja instituta</a:t>
            </a:r>
            <a:endParaRPr lang="hr-HR"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hr-HR" dirty="0" smtClean="0"/>
              <a:t> </a:t>
            </a:r>
            <a:r>
              <a:rPr lang="hr-HR" i="1" dirty="0" err="1" smtClean="0"/>
              <a:t>ordre</a:t>
            </a:r>
            <a:r>
              <a:rPr lang="hr-HR" i="1" dirty="0" smtClean="0"/>
              <a:t> </a:t>
            </a:r>
            <a:r>
              <a:rPr lang="hr-HR" i="1" dirty="0" err="1" smtClean="0"/>
              <a:t>public</a:t>
            </a:r>
            <a:r>
              <a:rPr lang="hr-HR" dirty="0" smtClean="0"/>
              <a:t>, </a:t>
            </a:r>
            <a:r>
              <a:rPr lang="hr-HR" i="1" dirty="0" err="1" smtClean="0"/>
              <a:t>public</a:t>
            </a:r>
            <a:r>
              <a:rPr lang="hr-HR" i="1" dirty="0" smtClean="0"/>
              <a:t> </a:t>
            </a:r>
            <a:r>
              <a:rPr lang="hr-HR" i="1" dirty="0" err="1" smtClean="0"/>
              <a:t>policy</a:t>
            </a:r>
            <a:endParaRPr lang="hr-HR" i="1" dirty="0" smtClean="0"/>
          </a:p>
          <a:p>
            <a:pPr>
              <a:buFont typeface="Wingdings" panose="05000000000000000000" pitchFamily="2" charset="2"/>
              <a:buChar char="Ø"/>
            </a:pPr>
            <a:r>
              <a:rPr lang="hr-HR" dirty="0" smtClean="0"/>
              <a:t>institut kojim se štite osnovna načela domaćeg pravnog poretka (</a:t>
            </a:r>
            <a:r>
              <a:rPr lang="hr-HR" i="1" dirty="0" err="1" smtClean="0"/>
              <a:t>lex</a:t>
            </a:r>
            <a:r>
              <a:rPr lang="hr-HR" i="1" dirty="0" smtClean="0"/>
              <a:t> fori</a:t>
            </a:r>
            <a:r>
              <a:rPr lang="hr-HR" dirty="0" smtClean="0"/>
              <a:t>)</a:t>
            </a:r>
          </a:p>
          <a:p>
            <a:pPr>
              <a:buFont typeface="Wingdings" panose="05000000000000000000" pitchFamily="2" charset="2"/>
              <a:buChar char="Ø"/>
            </a:pPr>
            <a:r>
              <a:rPr lang="hr-HR" dirty="0" smtClean="0"/>
              <a:t> prepoznat već u 14. stoljeću – </a:t>
            </a:r>
            <a:r>
              <a:rPr lang="hr-HR" dirty="0" err="1" smtClean="0"/>
              <a:t>postglosatori</a:t>
            </a:r>
            <a:r>
              <a:rPr lang="hr-HR" dirty="0" smtClean="0"/>
              <a:t> ga karakteriziraju kao </a:t>
            </a:r>
            <a:r>
              <a:rPr lang="hr-HR" i="1" dirty="0" smtClean="0"/>
              <a:t>statuta </a:t>
            </a:r>
            <a:r>
              <a:rPr lang="hr-HR" i="1" dirty="0" err="1" smtClean="0"/>
              <a:t>odiosa</a:t>
            </a:r>
            <a:r>
              <a:rPr lang="hr-HR" i="1" dirty="0" smtClean="0"/>
              <a:t> </a:t>
            </a:r>
            <a:r>
              <a:rPr lang="hr-HR" dirty="0" smtClean="0"/>
              <a:t>koji se primjenjuju teritorijalno</a:t>
            </a:r>
          </a:p>
          <a:p>
            <a:pPr>
              <a:buFont typeface="Wingdings" panose="05000000000000000000" pitchFamily="2" charset="2"/>
              <a:buChar char="Ø"/>
            </a:pPr>
            <a:r>
              <a:rPr lang="hr-HR" dirty="0"/>
              <a:t> </a:t>
            </a:r>
            <a:r>
              <a:rPr lang="hr-HR" dirty="0" smtClean="0"/>
              <a:t>17. stoljeće – </a:t>
            </a:r>
            <a:r>
              <a:rPr lang="hr-HR" dirty="0" err="1" smtClean="0"/>
              <a:t>Urlich</a:t>
            </a:r>
            <a:r>
              <a:rPr lang="hr-HR" dirty="0" smtClean="0"/>
              <a:t> </a:t>
            </a:r>
            <a:r>
              <a:rPr lang="hr-HR" dirty="0" err="1" smtClean="0"/>
              <a:t>Huber</a:t>
            </a:r>
            <a:r>
              <a:rPr lang="hr-HR" dirty="0" smtClean="0"/>
              <a:t> – određuje granice primjene stranog </a:t>
            </a:r>
            <a:r>
              <a:rPr lang="hr-HR" dirty="0" smtClean="0"/>
              <a:t>prava – pravo zadržava djelovanje i izvan države u kojoj je doneseno ako ne šteti državnoj vlasti, pravu drugih vladara ili njihovih građana</a:t>
            </a:r>
            <a:endParaRPr lang="hr-HR" dirty="0" smtClean="0"/>
          </a:p>
          <a:p>
            <a:pPr>
              <a:buFont typeface="Wingdings" panose="05000000000000000000" pitchFamily="2" charset="2"/>
              <a:buChar char="Ø"/>
            </a:pPr>
            <a:r>
              <a:rPr lang="hr-HR" dirty="0"/>
              <a:t> </a:t>
            </a:r>
            <a:r>
              <a:rPr lang="hr-HR" dirty="0" smtClean="0"/>
              <a:t>18. stoljeće – K. F. von </a:t>
            </a:r>
            <a:r>
              <a:rPr lang="hr-HR" dirty="0" err="1" smtClean="0"/>
              <a:t>Savigny</a:t>
            </a:r>
            <a:r>
              <a:rPr lang="hr-HR" dirty="0" smtClean="0"/>
              <a:t> – propisi koji se zasnivaju na moralu ili doneseni zbog javnog interesa</a:t>
            </a:r>
          </a:p>
          <a:p>
            <a:pPr>
              <a:buFont typeface="Wingdings" panose="05000000000000000000" pitchFamily="2" charset="2"/>
              <a:buChar char="Ø"/>
            </a:pPr>
            <a:r>
              <a:rPr lang="hr-HR" dirty="0"/>
              <a:t> </a:t>
            </a:r>
            <a:r>
              <a:rPr lang="hr-HR" dirty="0" smtClean="0"/>
              <a:t>19. stoljeće – </a:t>
            </a:r>
            <a:r>
              <a:rPr lang="hr-HR" dirty="0" err="1" smtClean="0"/>
              <a:t>Mancini</a:t>
            </a:r>
            <a:r>
              <a:rPr lang="hr-HR" dirty="0" smtClean="0"/>
              <a:t> - </a:t>
            </a:r>
            <a:r>
              <a:rPr lang="hr-HR" dirty="0"/>
              <a:t>i</a:t>
            </a:r>
            <a:r>
              <a:rPr lang="hr-HR" dirty="0" smtClean="0"/>
              <a:t>nterni i međunarodni javni poredak</a:t>
            </a:r>
            <a:endParaRPr lang="hr-HR" dirty="0"/>
          </a:p>
        </p:txBody>
      </p:sp>
    </p:spTree>
    <p:extLst>
      <p:ext uri="{BB962C8B-B14F-4D97-AF65-F5344CB8AC3E}">
        <p14:creationId xmlns:p14="http://schemas.microsoft.com/office/powerpoint/2010/main" val="17251793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Interni i međunarodni javni poredak	</a:t>
            </a:r>
            <a:endParaRPr lang="hr-HR"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hr-HR" dirty="0" smtClean="0"/>
              <a:t>Interni javni poredak obuhvaća prinudne domaće propise te se ne štiti u sporu s međunarodnim obilježjem</a:t>
            </a:r>
          </a:p>
          <a:p>
            <a:pPr>
              <a:buFont typeface="Wingdings" panose="05000000000000000000" pitchFamily="2" charset="2"/>
              <a:buChar char="Ø"/>
            </a:pPr>
            <a:r>
              <a:rPr lang="hr-HR" dirty="0"/>
              <a:t> </a:t>
            </a:r>
            <a:r>
              <a:rPr lang="hr-HR" dirty="0" smtClean="0"/>
              <a:t>međunarodni javni poredak osnovna načela pravnog poretka države te se štiti u sporu s međunarodnim obilježjem i to:</a:t>
            </a:r>
          </a:p>
          <a:p>
            <a:pPr lvl="1">
              <a:buFont typeface="Wingdings" panose="05000000000000000000" pitchFamily="2" charset="2"/>
              <a:buChar char="Ø"/>
            </a:pPr>
            <a:r>
              <a:rPr lang="hr-HR" dirty="0" smtClean="0"/>
              <a:t>Mogućnošću odbijanja primjene stranog mjerodavnog prava ako bi mu učinak bio suprotan javnom poretku</a:t>
            </a:r>
          </a:p>
          <a:p>
            <a:pPr lvl="1">
              <a:buFont typeface="Wingdings" panose="05000000000000000000" pitchFamily="2" charset="2"/>
              <a:buChar char="Ø"/>
            </a:pPr>
            <a:r>
              <a:rPr lang="hr-HR" dirty="0" smtClean="0"/>
              <a:t>Mogućnošću odbijanja priznanja i ovrhe strane odluke ili pravorijeka ako bi im učinak bio protivan javnom poretku</a:t>
            </a:r>
          </a:p>
          <a:p>
            <a:pPr lvl="1">
              <a:buFont typeface="Wingdings" panose="05000000000000000000" pitchFamily="2" charset="2"/>
              <a:buChar char="Ø"/>
            </a:pPr>
            <a:r>
              <a:rPr lang="hr-HR" dirty="0" smtClean="0"/>
              <a:t> DAKLE: nije strano pravo/odluka suprotna javnom poretku već učinci koje bi proizveli u domaćem pravnom sustavu</a:t>
            </a:r>
          </a:p>
        </p:txBody>
      </p:sp>
    </p:spTree>
    <p:extLst>
      <p:ext uri="{BB962C8B-B14F-4D97-AF65-F5344CB8AC3E}">
        <p14:creationId xmlns:p14="http://schemas.microsoft.com/office/powerpoint/2010/main" val="41241717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Određivanje javnog poretka</a:t>
            </a:r>
            <a:endParaRPr lang="hr-HR"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hr-HR" dirty="0" smtClean="0"/>
              <a:t> javni poredak ovisi o mjestu i vremenu</a:t>
            </a:r>
          </a:p>
          <a:p>
            <a:pPr>
              <a:buFont typeface="Wingdings" panose="05000000000000000000" pitchFamily="2" charset="2"/>
              <a:buChar char="Ø"/>
            </a:pPr>
            <a:r>
              <a:rPr lang="hr-HR" dirty="0"/>
              <a:t> </a:t>
            </a:r>
            <a:r>
              <a:rPr lang="hr-HR" dirty="0" smtClean="0"/>
              <a:t>njegovo određivanje je stoga fleksibilno</a:t>
            </a:r>
          </a:p>
          <a:p>
            <a:pPr>
              <a:buFont typeface="Wingdings" panose="05000000000000000000" pitchFamily="2" charset="2"/>
              <a:buChar char="Ø"/>
            </a:pPr>
            <a:r>
              <a:rPr lang="hr-HR" dirty="0"/>
              <a:t> </a:t>
            </a:r>
            <a:r>
              <a:rPr lang="hr-HR" dirty="0" smtClean="0"/>
              <a:t>tumačenje javnog poretka mora biti restriktivno</a:t>
            </a:r>
          </a:p>
          <a:p>
            <a:pPr>
              <a:buFont typeface="Wingdings" panose="05000000000000000000" pitchFamily="2" charset="2"/>
              <a:buChar char="Ø"/>
            </a:pPr>
            <a:r>
              <a:rPr lang="hr-HR" dirty="0"/>
              <a:t> </a:t>
            </a:r>
            <a:r>
              <a:rPr lang="hr-HR" dirty="0" smtClean="0"/>
              <a:t>tijelo primjene procjenjuje je li došlo do povrede javnog poretka</a:t>
            </a:r>
            <a:endParaRPr lang="hr-HR" dirty="0"/>
          </a:p>
        </p:txBody>
      </p:sp>
    </p:spTree>
    <p:extLst>
      <p:ext uri="{BB962C8B-B14F-4D97-AF65-F5344CB8AC3E}">
        <p14:creationId xmlns:p14="http://schemas.microsoft.com/office/powerpoint/2010/main" val="26305880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Što javni poredak sve uključuje?</a:t>
            </a:r>
            <a:endParaRPr lang="hr-HR"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hr-HR" dirty="0" smtClean="0"/>
              <a:t> npr.</a:t>
            </a:r>
          </a:p>
          <a:p>
            <a:pPr>
              <a:buFont typeface="Wingdings" panose="05000000000000000000" pitchFamily="2" charset="2"/>
              <a:buChar char="Ø"/>
            </a:pPr>
            <a:r>
              <a:rPr lang="hr-HR" dirty="0" smtClean="0"/>
              <a:t>osnovna pravna načela garantirana Ustavom</a:t>
            </a:r>
          </a:p>
          <a:p>
            <a:pPr>
              <a:buFont typeface="Wingdings" panose="05000000000000000000" pitchFamily="2" charset="2"/>
              <a:buChar char="Ø"/>
            </a:pPr>
            <a:r>
              <a:rPr lang="hr-HR" dirty="0"/>
              <a:t> </a:t>
            </a:r>
            <a:r>
              <a:rPr lang="hr-HR" dirty="0" smtClean="0"/>
              <a:t>temeljna prava i slobode garantirane Konvencije o ljudskim pravima i temeljnim slobodama</a:t>
            </a:r>
          </a:p>
          <a:p>
            <a:pPr>
              <a:buFont typeface="Wingdings" panose="05000000000000000000" pitchFamily="2" charset="2"/>
              <a:buChar char="Ø"/>
            </a:pPr>
            <a:r>
              <a:rPr lang="hr-HR" dirty="0"/>
              <a:t> </a:t>
            </a:r>
            <a:r>
              <a:rPr lang="hr-HR" dirty="0" smtClean="0"/>
              <a:t>i u drugim propisima možemo naći odredbe koje se mogu svrstati u javni poredak (npr. zabrana sklapanja braka između </a:t>
            </a:r>
            <a:r>
              <a:rPr lang="hr-HR" dirty="0" smtClean="0"/>
              <a:t>djece</a:t>
            </a:r>
            <a:r>
              <a:rPr lang="hr-HR" dirty="0" smtClean="0"/>
              <a:t>)</a:t>
            </a:r>
            <a:endParaRPr lang="hr-HR" dirty="0"/>
          </a:p>
        </p:txBody>
      </p:sp>
    </p:spTree>
    <p:extLst>
      <p:ext uri="{BB962C8B-B14F-4D97-AF65-F5344CB8AC3E}">
        <p14:creationId xmlns:p14="http://schemas.microsoft.com/office/powerpoint/2010/main" val="30180910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Formulacija klauzule o javnom poretku</a:t>
            </a:r>
            <a:endParaRPr lang="hr-HR"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hr-HR" dirty="0"/>
              <a:t> </a:t>
            </a:r>
            <a:r>
              <a:rPr lang="hr-HR" dirty="0" smtClean="0"/>
              <a:t>čl. 4. ZRS-a</a:t>
            </a:r>
          </a:p>
          <a:p>
            <a:pPr marL="0" indent="0">
              <a:buNone/>
            </a:pPr>
            <a:r>
              <a:rPr lang="hr-HR" dirty="0" smtClean="0"/>
              <a:t>„</a:t>
            </a:r>
            <a:r>
              <a:rPr lang="hr-HR" dirty="0"/>
              <a:t>Ne primjenjuje se pravo strane države ako bi njegov učinak bio suprotan Ustavu Republike Hrvatske utvrđenim osnovama državnog uređenja</a:t>
            </a:r>
            <a:r>
              <a:rPr lang="hr-HR" dirty="0" smtClean="0"/>
              <a:t>.”</a:t>
            </a:r>
          </a:p>
          <a:p>
            <a:pPr>
              <a:buFont typeface="Wingdings" panose="05000000000000000000" pitchFamily="2" charset="2"/>
              <a:buChar char="Ø"/>
            </a:pPr>
            <a:r>
              <a:rPr lang="hr-HR" dirty="0" smtClean="0"/>
              <a:t> čl</a:t>
            </a:r>
            <a:r>
              <a:rPr lang="hr-HR" dirty="0" smtClean="0"/>
              <a:t>. 12. ZMPP</a:t>
            </a:r>
          </a:p>
          <a:p>
            <a:pPr marL="0" indent="0">
              <a:buNone/>
            </a:pPr>
            <a:r>
              <a:rPr lang="hr-HR" dirty="0" smtClean="0"/>
              <a:t>„Ne </a:t>
            </a:r>
            <a:r>
              <a:rPr lang="hr-HR" dirty="0"/>
              <a:t>primjenjuju se pravila prava strane države mjerodavnog prema odredbama ovoga Zakona ako bi učinak njihove primjene bio očito protivan javnom poretku Republike Hrvatske</a:t>
            </a:r>
            <a:r>
              <a:rPr lang="hr-HR" dirty="0" smtClean="0"/>
              <a:t>.”</a:t>
            </a:r>
            <a:endParaRPr lang="hr-HR" dirty="0" smtClean="0"/>
          </a:p>
          <a:p>
            <a:pPr>
              <a:buFont typeface="Wingdings" panose="05000000000000000000" pitchFamily="2" charset="2"/>
              <a:buChar char="Ø"/>
            </a:pPr>
            <a:endParaRPr lang="hr-HR" dirty="0"/>
          </a:p>
        </p:txBody>
      </p:sp>
    </p:spTree>
    <p:extLst>
      <p:ext uri="{BB962C8B-B14F-4D97-AF65-F5344CB8AC3E}">
        <p14:creationId xmlns:p14="http://schemas.microsoft.com/office/powerpoint/2010/main" val="2964859586"/>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554</TotalTime>
  <Words>3045</Words>
  <Application>Microsoft Office PowerPoint</Application>
  <PresentationFormat>Widescreen</PresentationFormat>
  <Paragraphs>192</Paragraphs>
  <Slides>39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Calibri Light</vt:lpstr>
      <vt:lpstr>Wingdings</vt:lpstr>
      <vt:lpstr>Retrospect</vt:lpstr>
      <vt:lpstr>Fraudoloznost, javni poredak i pravila neposredne primjene</vt:lpstr>
      <vt:lpstr>Fraudoloznost</vt:lpstr>
      <vt:lpstr>Pojam</vt:lpstr>
      <vt:lpstr>Javni poredak</vt:lpstr>
      <vt:lpstr>Pojam i povijesni prikaz razvoja instituta</vt:lpstr>
      <vt:lpstr>Interni i međunarodni javni poredak </vt:lpstr>
      <vt:lpstr>Određivanje javnog poretka</vt:lpstr>
      <vt:lpstr>Što javni poredak sve uključuje?</vt:lpstr>
      <vt:lpstr>Formulacija klauzule o javnom poretku</vt:lpstr>
      <vt:lpstr>Formulacija klauzule o javnom poretku</vt:lpstr>
      <vt:lpstr>Javni poredak u hrvatskoj arbitražnoj sudskoj praksi</vt:lpstr>
      <vt:lpstr>Javni poredak u hrvatskoj arbitražnoj sudskoj praksi</vt:lpstr>
      <vt:lpstr>Javni poredak u hrvatskoj arbitražnoj sudskoj praksi</vt:lpstr>
      <vt:lpstr>Javni poredak i veza s pravnim poretkom</vt:lpstr>
      <vt:lpstr>Funkcije javnog poretka </vt:lpstr>
      <vt:lpstr>Materijalni i procesni javni poredak</vt:lpstr>
      <vt:lpstr>Procesni javni poredak u praksi suda EU C-7/98 Dieter Krombach protiv Andréa Bamberskog od 28. ožujka 2000.</vt:lpstr>
      <vt:lpstr>Procesni javni poredak u praksi suda EU C-7/98 Dieter Krombach protiv Andréa Bamberskog od 28. ožujka 2000.</vt:lpstr>
      <vt:lpstr>Pitanje upućeno Sudu EU</vt:lpstr>
      <vt:lpstr>Obrazloženje Suda EU</vt:lpstr>
      <vt:lpstr>Obrazloženje i odgovor Suda EU</vt:lpstr>
      <vt:lpstr>Krombach saga…</vt:lpstr>
      <vt:lpstr>Procesni javni poredak u mpp-u u RH</vt:lpstr>
      <vt:lpstr>Procesni javni poredak u mpp-u u RH</vt:lpstr>
      <vt:lpstr>Procesni javni poredak u mpp-u u EU</vt:lpstr>
      <vt:lpstr>Europski javni poredak</vt:lpstr>
      <vt:lpstr>Javni poredak u nedavnoj praski slovenskog suda</vt:lpstr>
      <vt:lpstr>Pravila neposredne primjene</vt:lpstr>
      <vt:lpstr>Pravila neposredne primjene - definicija</vt:lpstr>
      <vt:lpstr>Pravila neposredne primjene - pojam</vt:lpstr>
      <vt:lpstr>Pravila neposredne primjene - pojam</vt:lpstr>
      <vt:lpstr>Pravila neposredne primjene - pojam</vt:lpstr>
      <vt:lpstr>Relevantna područja</vt:lpstr>
      <vt:lpstr>Slučaj Ingmar?</vt:lpstr>
      <vt:lpstr>Pravila neposredne primjene - vrste</vt:lpstr>
      <vt:lpstr>Neka druga PNP?</vt:lpstr>
      <vt:lpstr>ZMPP</vt:lpstr>
      <vt:lpstr>Primjer</vt:lpstr>
      <vt:lpstr>Odnos javnog poretka, pravila neposredne primjene i prisilnih propisa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Javni poredak i pravila neposredne primjene</dc:title>
  <dc:creator>Tena Hoško</dc:creator>
  <cp:lastModifiedBy>Tena Hoško</cp:lastModifiedBy>
  <cp:revision>44</cp:revision>
  <dcterms:created xsi:type="dcterms:W3CDTF">2015-04-29T12:13:08Z</dcterms:created>
  <dcterms:modified xsi:type="dcterms:W3CDTF">2018-04-04T11:15:12Z</dcterms:modified>
</cp:coreProperties>
</file>