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3" r:id="rId26"/>
    <p:sldId id="281" r:id="rId27"/>
    <p:sldId id="282"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7" d="100"/>
          <a:sy n="77" d="100"/>
        </p:scale>
        <p:origin x="68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11/27/2017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11/27/2017</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11/27/2017</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11/27/2017</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THE LAW OF TORTS</a:t>
            </a:r>
            <a:r>
              <a:rPr lang="hr-HR" dirty="0"/>
              <a:t/>
            </a:r>
            <a:br>
              <a:rPr lang="hr-HR" dirty="0"/>
            </a:br>
            <a:endParaRPr lang="en-US" dirty="0"/>
          </a:p>
        </p:txBody>
      </p:sp>
      <p:sp>
        <p:nvSpPr>
          <p:cNvPr id="3" name="Subtitle 2"/>
          <p:cNvSpPr>
            <a:spLocks noGrp="1"/>
          </p:cNvSpPr>
          <p:nvPr>
            <p:ph type="subTitle" idx="1"/>
          </p:nvPr>
        </p:nvSpPr>
        <p:spPr/>
        <p:txBody>
          <a:bodyPr/>
          <a:lstStyle/>
          <a:p>
            <a:r>
              <a:rPr lang="hr-HR" dirty="0" smtClean="0"/>
              <a:t>UNIT 15</a:t>
            </a:r>
            <a:endParaRPr lang="en-US" dirty="0"/>
          </a:p>
        </p:txBody>
      </p:sp>
    </p:spTree>
    <p:extLst>
      <p:ext uri="{BB962C8B-B14F-4D97-AF65-F5344CB8AC3E}">
        <p14:creationId xmlns:p14="http://schemas.microsoft.com/office/powerpoint/2010/main" val="42363148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Torts affecting </a:t>
            </a:r>
            <a:r>
              <a:rPr lang="hr-HR" b="1" dirty="0" err="1" smtClean="0"/>
              <a:t>the</a:t>
            </a:r>
            <a:r>
              <a:rPr lang="hr-HR" b="1" dirty="0" smtClean="0"/>
              <a:t> </a:t>
            </a:r>
            <a:r>
              <a:rPr lang="hr-HR" b="1" dirty="0" err="1" smtClean="0"/>
              <a:t>person</a:t>
            </a:r>
            <a:r>
              <a:rPr lang="hr-HR" b="1" dirty="0" smtClean="0"/>
              <a:t> </a:t>
            </a:r>
            <a:r>
              <a:rPr lang="hr-HR" b="1" dirty="0" err="1" smtClean="0"/>
              <a:t>and</a:t>
            </a:r>
            <a:r>
              <a:rPr lang="hr-HR" b="1" dirty="0" smtClean="0"/>
              <a:t> </a:t>
            </a:r>
            <a:r>
              <a:rPr lang="en-GB" b="1" dirty="0" smtClean="0"/>
              <a:t>civil </a:t>
            </a:r>
            <a:r>
              <a:rPr lang="en-GB" b="1" dirty="0"/>
              <a:t>liberties</a:t>
            </a:r>
            <a:r>
              <a:rPr lang="hr-HR" b="1" dirty="0"/>
              <a:t/>
            </a:r>
            <a:br>
              <a:rPr lang="hr-HR" b="1" dirty="0"/>
            </a:br>
            <a:endParaRPr lang="en-US" dirty="0"/>
          </a:p>
        </p:txBody>
      </p:sp>
      <p:sp>
        <p:nvSpPr>
          <p:cNvPr id="3" name="Content Placeholder 2"/>
          <p:cNvSpPr>
            <a:spLocks noGrp="1"/>
          </p:cNvSpPr>
          <p:nvPr>
            <p:ph idx="1"/>
          </p:nvPr>
        </p:nvSpPr>
        <p:spPr/>
        <p:txBody>
          <a:bodyPr/>
          <a:lstStyle/>
          <a:p>
            <a:r>
              <a:rPr lang="hr-HR" dirty="0" smtClean="0"/>
              <a:t>1.</a:t>
            </a:r>
            <a:r>
              <a:rPr lang="en-GB" dirty="0" smtClean="0"/>
              <a:t> </a:t>
            </a:r>
            <a:r>
              <a:rPr lang="en-GB" dirty="0"/>
              <a:t>trespass to the person </a:t>
            </a:r>
            <a:r>
              <a:rPr lang="en-GB" dirty="0" smtClean="0"/>
              <a:t>and</a:t>
            </a:r>
            <a:endParaRPr lang="hr-HR" dirty="0" smtClean="0"/>
          </a:p>
          <a:p>
            <a:r>
              <a:rPr lang="en-GB" dirty="0" smtClean="0"/>
              <a:t> </a:t>
            </a:r>
            <a:r>
              <a:rPr lang="hr-HR" dirty="0" smtClean="0"/>
              <a:t>2. </a:t>
            </a:r>
            <a:r>
              <a:rPr lang="en-GB" dirty="0" smtClean="0"/>
              <a:t>defamation.</a:t>
            </a:r>
            <a:endParaRPr lang="hr-HR" dirty="0" smtClean="0"/>
          </a:p>
          <a:p>
            <a:endParaRPr lang="en-US" dirty="0"/>
          </a:p>
        </p:txBody>
      </p:sp>
    </p:spTree>
    <p:extLst>
      <p:ext uri="{BB962C8B-B14F-4D97-AF65-F5344CB8AC3E}">
        <p14:creationId xmlns:p14="http://schemas.microsoft.com/office/powerpoint/2010/main" val="1132600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Trespass to the person</a:t>
            </a:r>
            <a:endParaRPr lang="en-US" dirty="0"/>
          </a:p>
        </p:txBody>
      </p:sp>
      <p:sp>
        <p:nvSpPr>
          <p:cNvPr id="3" name="Content Placeholder 2"/>
          <p:cNvSpPr>
            <a:spLocks noGrp="1"/>
          </p:cNvSpPr>
          <p:nvPr>
            <p:ph idx="1"/>
          </p:nvPr>
        </p:nvSpPr>
        <p:spPr/>
        <p:txBody>
          <a:bodyPr/>
          <a:lstStyle/>
          <a:p>
            <a:pPr marL="0" indent="0">
              <a:buNone/>
            </a:pPr>
            <a:endParaRPr lang="hr-HR" dirty="0" smtClean="0"/>
          </a:p>
          <a:p>
            <a:r>
              <a:rPr lang="en-GB" dirty="0" smtClean="0"/>
              <a:t> </a:t>
            </a:r>
            <a:r>
              <a:rPr lang="hr-HR" dirty="0"/>
              <a:t>1. </a:t>
            </a:r>
            <a:r>
              <a:rPr lang="en-GB" dirty="0"/>
              <a:t>assault, </a:t>
            </a:r>
            <a:endParaRPr lang="hr-HR" dirty="0" smtClean="0"/>
          </a:p>
          <a:p>
            <a:r>
              <a:rPr lang="hr-HR" dirty="0" smtClean="0"/>
              <a:t>2</a:t>
            </a:r>
            <a:r>
              <a:rPr lang="hr-HR" dirty="0"/>
              <a:t>. </a:t>
            </a:r>
            <a:r>
              <a:rPr lang="en-GB" dirty="0"/>
              <a:t>battery and </a:t>
            </a:r>
            <a:endParaRPr lang="hr-HR" dirty="0" smtClean="0"/>
          </a:p>
          <a:p>
            <a:r>
              <a:rPr lang="hr-HR" dirty="0" smtClean="0"/>
              <a:t>3</a:t>
            </a:r>
            <a:r>
              <a:rPr lang="hr-HR" dirty="0"/>
              <a:t>. </a:t>
            </a:r>
            <a:r>
              <a:rPr lang="en-GB" dirty="0"/>
              <a:t>false imprisonment.</a:t>
            </a:r>
            <a:endParaRPr lang="hr-HR" dirty="0"/>
          </a:p>
          <a:p>
            <a:r>
              <a:rPr lang="en-GB" dirty="0"/>
              <a:t> All three can also be subject to criminal prosecution.</a:t>
            </a:r>
            <a:endParaRPr lang="hr-HR" dirty="0"/>
          </a:p>
          <a:p>
            <a:endParaRPr lang="en-US" dirty="0"/>
          </a:p>
        </p:txBody>
      </p:sp>
    </p:spTree>
    <p:extLst>
      <p:ext uri="{BB962C8B-B14F-4D97-AF65-F5344CB8AC3E}">
        <p14:creationId xmlns:p14="http://schemas.microsoft.com/office/powerpoint/2010/main" val="6093813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Battery</a:t>
            </a:r>
            <a:r>
              <a:rPr lang="hr-HR" b="1" dirty="0" smtClean="0"/>
              <a:t> v. </a:t>
            </a:r>
            <a:r>
              <a:rPr lang="hr-HR" b="1" dirty="0" err="1" smtClean="0"/>
              <a:t>assault</a:t>
            </a:r>
            <a:endParaRPr lang="en-US" dirty="0"/>
          </a:p>
        </p:txBody>
      </p:sp>
      <p:sp>
        <p:nvSpPr>
          <p:cNvPr id="3" name="Content Placeholder 2"/>
          <p:cNvSpPr>
            <a:spLocks noGrp="1"/>
          </p:cNvSpPr>
          <p:nvPr>
            <p:ph idx="1"/>
          </p:nvPr>
        </p:nvSpPr>
        <p:spPr/>
        <p:txBody>
          <a:bodyPr>
            <a:normAutofit fontScale="92500"/>
          </a:bodyPr>
          <a:lstStyle/>
          <a:p>
            <a:r>
              <a:rPr lang="en-GB" dirty="0" smtClean="0"/>
              <a:t>involves </a:t>
            </a:r>
            <a:r>
              <a:rPr lang="en-GB" dirty="0"/>
              <a:t>unlawful contact with the body of the claimant, while </a:t>
            </a:r>
            <a:r>
              <a:rPr lang="en-GB" b="1" dirty="0"/>
              <a:t>assault </a:t>
            </a:r>
            <a:r>
              <a:rPr lang="en-GB" dirty="0"/>
              <a:t>consists of the intentional and direct causing of apprehension and anticipation of battery. </a:t>
            </a:r>
            <a:endParaRPr lang="hr-HR" dirty="0" smtClean="0"/>
          </a:p>
          <a:p>
            <a:r>
              <a:rPr lang="en-GB" dirty="0" smtClean="0"/>
              <a:t>In </a:t>
            </a:r>
            <a:r>
              <a:rPr lang="en-GB" dirty="0"/>
              <a:t>assault there is no requirement of physical contact, nor must the claimant have suffered damage. </a:t>
            </a:r>
            <a:endParaRPr lang="hr-HR" dirty="0" smtClean="0"/>
          </a:p>
          <a:p>
            <a:r>
              <a:rPr lang="en-GB" dirty="0" smtClean="0"/>
              <a:t>However</a:t>
            </a:r>
            <a:r>
              <a:rPr lang="en-GB" dirty="0"/>
              <a:t>, there must be active threatening behaviour that puts the claimant in fear of possible battery</a:t>
            </a:r>
            <a:r>
              <a:rPr lang="en-GB" dirty="0" smtClean="0"/>
              <a:t>.</a:t>
            </a:r>
            <a:endParaRPr lang="hr-HR" dirty="0" smtClean="0"/>
          </a:p>
          <a:p>
            <a:r>
              <a:rPr lang="en-GB" dirty="0" smtClean="0"/>
              <a:t> </a:t>
            </a:r>
            <a:r>
              <a:rPr lang="en-GB" dirty="0"/>
              <a:t>Waving or pointing a weapon in a threatening manner may constitute assault, as can a prevented or failed attempt to use one. </a:t>
            </a:r>
            <a:endParaRPr lang="hr-HR" dirty="0" smtClean="0"/>
          </a:p>
          <a:p>
            <a:r>
              <a:rPr lang="hr-HR" dirty="0"/>
              <a:t>S</a:t>
            </a:r>
            <a:r>
              <a:rPr lang="en-GB" dirty="0" smtClean="0"/>
              <a:t>imply </a:t>
            </a:r>
            <a:r>
              <a:rPr lang="en-GB" dirty="0"/>
              <a:t>standing in place without moving is not active behaviour and is not likely to be recognized as assault. </a:t>
            </a:r>
            <a:endParaRPr lang="hr-HR" dirty="0" smtClean="0"/>
          </a:p>
          <a:p>
            <a:r>
              <a:rPr lang="en-GB" dirty="0" smtClean="0"/>
              <a:t>Unlawful </a:t>
            </a:r>
            <a:r>
              <a:rPr lang="en-GB" dirty="0"/>
              <a:t>contact with the body of the defendant does not have to cause actual injury. </a:t>
            </a:r>
            <a:endParaRPr lang="hr-HR" dirty="0"/>
          </a:p>
          <a:p>
            <a:endParaRPr lang="en-US" dirty="0"/>
          </a:p>
        </p:txBody>
      </p:sp>
    </p:spTree>
    <p:extLst>
      <p:ext uri="{BB962C8B-B14F-4D97-AF65-F5344CB8AC3E}">
        <p14:creationId xmlns:p14="http://schemas.microsoft.com/office/powerpoint/2010/main" val="1470744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battery</a:t>
            </a:r>
            <a:endParaRPr lang="en-US" dirty="0"/>
          </a:p>
        </p:txBody>
      </p:sp>
      <p:sp>
        <p:nvSpPr>
          <p:cNvPr id="3" name="Content Placeholder 2"/>
          <p:cNvSpPr>
            <a:spLocks noGrp="1"/>
          </p:cNvSpPr>
          <p:nvPr>
            <p:ph idx="1"/>
          </p:nvPr>
        </p:nvSpPr>
        <p:spPr/>
        <p:txBody>
          <a:bodyPr/>
          <a:lstStyle/>
          <a:p>
            <a:r>
              <a:rPr lang="en-GB" dirty="0"/>
              <a:t>Battery is often assumed to equal acts of unlawful application of force to the body. </a:t>
            </a:r>
            <a:endParaRPr lang="hr-HR" dirty="0" smtClean="0"/>
          </a:p>
          <a:p>
            <a:r>
              <a:rPr lang="en-GB" dirty="0" smtClean="0"/>
              <a:t>However</a:t>
            </a:r>
            <a:r>
              <a:rPr lang="en-GB" dirty="0"/>
              <a:t>, in some situations, </a:t>
            </a:r>
            <a:r>
              <a:rPr lang="en-GB" dirty="0" smtClean="0"/>
              <a:t>force </a:t>
            </a:r>
            <a:r>
              <a:rPr lang="en-GB" dirty="0"/>
              <a:t>does not have to be applied at all. </a:t>
            </a:r>
            <a:endParaRPr lang="hr-HR" dirty="0" smtClean="0"/>
          </a:p>
          <a:p>
            <a:r>
              <a:rPr lang="en-GB" dirty="0" smtClean="0"/>
              <a:t>In </a:t>
            </a:r>
            <a:r>
              <a:rPr lang="en-GB" dirty="0"/>
              <a:t>medicine, medical treatment that goes beyond what the patient consented to represents battery</a:t>
            </a:r>
            <a:r>
              <a:rPr lang="en-GB" dirty="0" smtClean="0"/>
              <a:t>.</a:t>
            </a:r>
            <a:endParaRPr lang="hr-HR" dirty="0" smtClean="0"/>
          </a:p>
          <a:p>
            <a:r>
              <a:rPr lang="en-GB" dirty="0" smtClean="0"/>
              <a:t> </a:t>
            </a:r>
            <a:r>
              <a:rPr lang="en-GB" dirty="0"/>
              <a:t>In many cases, behaviour that might be construed as battery is in fact justified, for example, if battery was committed in order to prevent greater harm or in self-defence, or if it is used in order to lawfully remove a trespasser.</a:t>
            </a:r>
            <a:endParaRPr lang="hr-HR" dirty="0"/>
          </a:p>
          <a:p>
            <a:endParaRPr lang="en-US" dirty="0"/>
          </a:p>
        </p:txBody>
      </p:sp>
    </p:spTree>
    <p:extLst>
      <p:ext uri="{BB962C8B-B14F-4D97-AF65-F5344CB8AC3E}">
        <p14:creationId xmlns:p14="http://schemas.microsoft.com/office/powerpoint/2010/main" val="268291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False imprisonment</a:t>
            </a:r>
            <a:endParaRPr lang="en-US" dirty="0"/>
          </a:p>
        </p:txBody>
      </p:sp>
      <p:sp>
        <p:nvSpPr>
          <p:cNvPr id="3" name="Content Placeholder 2"/>
          <p:cNvSpPr>
            <a:spLocks noGrp="1"/>
          </p:cNvSpPr>
          <p:nvPr>
            <p:ph idx="1"/>
          </p:nvPr>
        </p:nvSpPr>
        <p:spPr/>
        <p:txBody>
          <a:bodyPr/>
          <a:lstStyle/>
          <a:p>
            <a:r>
              <a:rPr lang="hr-HR" dirty="0" err="1" smtClean="0"/>
              <a:t>False</a:t>
            </a:r>
            <a:r>
              <a:rPr lang="hr-HR" dirty="0" smtClean="0"/>
              <a:t> </a:t>
            </a:r>
            <a:r>
              <a:rPr lang="hr-HR" dirty="0" err="1" smtClean="0"/>
              <a:t>imprisonment</a:t>
            </a:r>
            <a:r>
              <a:rPr lang="hr-HR" dirty="0" smtClean="0"/>
              <a:t> </a:t>
            </a:r>
            <a:r>
              <a:rPr lang="en-GB" dirty="0" smtClean="0"/>
              <a:t>is </a:t>
            </a:r>
            <a:r>
              <a:rPr lang="en-GB" dirty="0"/>
              <a:t>neither false nor must it involve actual imprisonment</a:t>
            </a:r>
            <a:r>
              <a:rPr lang="en-GB" dirty="0" smtClean="0"/>
              <a:t>.</a:t>
            </a:r>
            <a:endParaRPr lang="hr-HR" dirty="0" smtClean="0"/>
          </a:p>
          <a:p>
            <a:r>
              <a:rPr lang="en-GB" dirty="0" smtClean="0"/>
              <a:t>‘</a:t>
            </a:r>
            <a:r>
              <a:rPr lang="en-GB" dirty="0"/>
              <a:t>False’ </a:t>
            </a:r>
            <a:r>
              <a:rPr lang="en-GB" dirty="0" smtClean="0"/>
              <a:t>means </a:t>
            </a:r>
            <a:r>
              <a:rPr lang="en-GB" dirty="0"/>
              <a:t>wrongful or unlawful, while ‘imprisonment’ refers to any kind of complete deprivation of the freedom of movement. </a:t>
            </a:r>
            <a:endParaRPr lang="hr-HR" dirty="0" smtClean="0"/>
          </a:p>
          <a:p>
            <a:r>
              <a:rPr lang="hr-HR" dirty="0"/>
              <a:t>F</a:t>
            </a:r>
            <a:r>
              <a:rPr lang="en-GB" dirty="0" err="1" smtClean="0"/>
              <a:t>alse</a:t>
            </a:r>
            <a:r>
              <a:rPr lang="en-GB" dirty="0" smtClean="0"/>
              <a:t> </a:t>
            </a:r>
            <a:r>
              <a:rPr lang="en-GB" dirty="0"/>
              <a:t>imprisonment is mostly claimed in cases of unlawful arrest and detention, or against police or security officers preventing persons from leaving an area without proper justification.</a:t>
            </a:r>
            <a:endParaRPr lang="hr-HR" dirty="0"/>
          </a:p>
          <a:p>
            <a:endParaRPr lang="en-US" dirty="0"/>
          </a:p>
        </p:txBody>
      </p:sp>
    </p:spTree>
    <p:extLst>
      <p:ext uri="{BB962C8B-B14F-4D97-AF65-F5344CB8AC3E}">
        <p14:creationId xmlns:p14="http://schemas.microsoft.com/office/powerpoint/2010/main" val="3396093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Defamation</a:t>
            </a:r>
            <a:endParaRPr lang="en-US" dirty="0"/>
          </a:p>
        </p:txBody>
      </p:sp>
      <p:sp>
        <p:nvSpPr>
          <p:cNvPr id="3" name="Content Placeholder 2"/>
          <p:cNvSpPr>
            <a:spLocks noGrp="1"/>
          </p:cNvSpPr>
          <p:nvPr>
            <p:ph idx="1"/>
          </p:nvPr>
        </p:nvSpPr>
        <p:spPr/>
        <p:txBody>
          <a:bodyPr/>
          <a:lstStyle/>
          <a:p>
            <a:r>
              <a:rPr lang="en-GB" b="1" dirty="0"/>
              <a:t>Defamation </a:t>
            </a:r>
            <a:r>
              <a:rPr lang="en-GB" dirty="0"/>
              <a:t>involves making false statements about another person which may harm their reputation</a:t>
            </a:r>
            <a:r>
              <a:rPr lang="en-GB" dirty="0" smtClean="0"/>
              <a:t>.</a:t>
            </a:r>
            <a:endParaRPr lang="hr-HR" dirty="0" smtClean="0"/>
          </a:p>
          <a:p>
            <a:r>
              <a:rPr lang="en-GB" dirty="0" smtClean="0"/>
              <a:t> </a:t>
            </a:r>
            <a:r>
              <a:rPr lang="en-GB" dirty="0"/>
              <a:t>There are two types of </a:t>
            </a:r>
            <a:r>
              <a:rPr lang="en-GB" dirty="0" smtClean="0"/>
              <a:t>defamation</a:t>
            </a:r>
            <a:r>
              <a:rPr lang="hr-HR" dirty="0" smtClean="0"/>
              <a:t>: </a:t>
            </a:r>
          </a:p>
          <a:p>
            <a:r>
              <a:rPr lang="hr-HR" dirty="0" smtClean="0"/>
              <a:t>1)</a:t>
            </a:r>
            <a:r>
              <a:rPr lang="en-GB" dirty="0" smtClean="0"/>
              <a:t> </a:t>
            </a:r>
            <a:r>
              <a:rPr lang="en-GB" dirty="0"/>
              <a:t>if defamatory statements are made in a transitory form, e.g. spoken word, they are considered </a:t>
            </a:r>
            <a:r>
              <a:rPr lang="en-GB" b="1" dirty="0"/>
              <a:t>slander</a:t>
            </a:r>
            <a:r>
              <a:rPr lang="en-GB" dirty="0"/>
              <a:t>, </a:t>
            </a:r>
            <a:endParaRPr lang="hr-HR" dirty="0" smtClean="0"/>
          </a:p>
          <a:p>
            <a:r>
              <a:rPr lang="hr-HR" dirty="0" smtClean="0"/>
              <a:t>2) </a:t>
            </a:r>
            <a:r>
              <a:rPr lang="en-GB" dirty="0" smtClean="0"/>
              <a:t> </a:t>
            </a:r>
            <a:r>
              <a:rPr lang="en-GB" dirty="0"/>
              <a:t>those in a permanent form constitute </a:t>
            </a:r>
            <a:r>
              <a:rPr lang="en-GB" b="1" dirty="0"/>
              <a:t>libel</a:t>
            </a:r>
            <a:r>
              <a:rPr lang="en-GB" dirty="0"/>
              <a:t>. Permanent forms include written words, broadcast statements or films. Modern technologies sometimes make this distinction problematic, as in the case of statements in a transitory form recorded by a third person. Libel is actionable </a:t>
            </a:r>
            <a:r>
              <a:rPr lang="en-GB" i="1" dirty="0"/>
              <a:t>per se</a:t>
            </a:r>
            <a:r>
              <a:rPr lang="en-GB" dirty="0"/>
              <a:t>. The statement must refer to the claimant, contain false information, and be repeated to at least one person. </a:t>
            </a:r>
            <a:endParaRPr lang="hr-HR" dirty="0"/>
          </a:p>
          <a:p>
            <a:endParaRPr lang="en-US" dirty="0"/>
          </a:p>
        </p:txBody>
      </p:sp>
    </p:spTree>
    <p:extLst>
      <p:ext uri="{BB962C8B-B14F-4D97-AF65-F5344CB8AC3E}">
        <p14:creationId xmlns:p14="http://schemas.microsoft.com/office/powerpoint/2010/main" val="4130777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defamation</a:t>
            </a:r>
            <a:endParaRPr lang="en-US" dirty="0"/>
          </a:p>
        </p:txBody>
      </p:sp>
      <p:sp>
        <p:nvSpPr>
          <p:cNvPr id="3" name="Content Placeholder 2"/>
          <p:cNvSpPr>
            <a:spLocks noGrp="1"/>
          </p:cNvSpPr>
          <p:nvPr>
            <p:ph idx="1"/>
          </p:nvPr>
        </p:nvSpPr>
        <p:spPr/>
        <p:txBody>
          <a:bodyPr/>
          <a:lstStyle/>
          <a:p>
            <a:r>
              <a:rPr lang="en-GB" dirty="0"/>
              <a:t>Whether a statement is to be considered defamatory depends entirely on the context in which it appears. </a:t>
            </a:r>
            <a:endParaRPr lang="hr-HR" dirty="0" smtClean="0"/>
          </a:p>
          <a:p>
            <a:r>
              <a:rPr lang="en-GB" dirty="0" smtClean="0"/>
              <a:t>It </a:t>
            </a:r>
            <a:r>
              <a:rPr lang="en-GB" dirty="0"/>
              <a:t>is likely to be accepted as such if it contains vulgar and derogatory remarks or references to the claimant’s moral character. </a:t>
            </a:r>
            <a:endParaRPr lang="hr-HR" dirty="0"/>
          </a:p>
          <a:p>
            <a:endParaRPr lang="en-US" dirty="0"/>
          </a:p>
        </p:txBody>
      </p:sp>
    </p:spTree>
    <p:extLst>
      <p:ext uri="{BB962C8B-B14F-4D97-AF65-F5344CB8AC3E}">
        <p14:creationId xmlns:p14="http://schemas.microsoft.com/office/powerpoint/2010/main" val="3017597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defamation</a:t>
            </a:r>
            <a:endParaRPr lang="en-US" dirty="0"/>
          </a:p>
        </p:txBody>
      </p:sp>
      <p:sp>
        <p:nvSpPr>
          <p:cNvPr id="3" name="Content Placeholder 2"/>
          <p:cNvSpPr>
            <a:spLocks noGrp="1"/>
          </p:cNvSpPr>
          <p:nvPr>
            <p:ph idx="1"/>
          </p:nvPr>
        </p:nvSpPr>
        <p:spPr/>
        <p:txBody>
          <a:bodyPr/>
          <a:lstStyle/>
          <a:p>
            <a:r>
              <a:rPr lang="en-GB" dirty="0"/>
              <a:t>Possible remedies against defamation are an injunction and damages</a:t>
            </a:r>
            <a:r>
              <a:rPr lang="en-GB" dirty="0" smtClean="0"/>
              <a:t>.</a:t>
            </a:r>
            <a:endParaRPr lang="hr-HR" dirty="0" smtClean="0"/>
          </a:p>
          <a:p>
            <a:r>
              <a:rPr lang="en-GB" dirty="0" smtClean="0"/>
              <a:t> </a:t>
            </a:r>
            <a:r>
              <a:rPr lang="en-GB" dirty="0"/>
              <a:t>Injunctions are used to prevent the publication or broadcast of defamatory statements. However, they are seldom efficient as the claimant normally learns of the defamatory statements only after they have been made public. In addition, they are often criticized for being tantamount to censorship. </a:t>
            </a:r>
            <a:endParaRPr lang="hr-HR" dirty="0" smtClean="0"/>
          </a:p>
          <a:p>
            <a:r>
              <a:rPr lang="en-GB" dirty="0" smtClean="0"/>
              <a:t>Sometimes </a:t>
            </a:r>
            <a:r>
              <a:rPr lang="en-GB" dirty="0"/>
              <a:t>there is very little actual damage suffered from the defamation, so only </a:t>
            </a:r>
            <a:r>
              <a:rPr lang="en-GB" b="1" dirty="0"/>
              <a:t>nominal damages</a:t>
            </a:r>
            <a:r>
              <a:rPr lang="en-GB" dirty="0"/>
              <a:t> may be awarded (e.g. in the amount of £1</a:t>
            </a:r>
            <a:r>
              <a:rPr lang="en-GB" dirty="0" smtClean="0"/>
              <a:t>).</a:t>
            </a:r>
            <a:endParaRPr lang="hr-HR" dirty="0" smtClean="0"/>
          </a:p>
          <a:p>
            <a:r>
              <a:rPr lang="en-GB" dirty="0" smtClean="0"/>
              <a:t> </a:t>
            </a:r>
            <a:r>
              <a:rPr lang="en-GB" dirty="0"/>
              <a:t>Conversely, juries may award </a:t>
            </a:r>
            <a:r>
              <a:rPr lang="en-GB" b="1" dirty="0"/>
              <a:t>exemplary damages</a:t>
            </a:r>
            <a:r>
              <a:rPr lang="en-GB" dirty="0"/>
              <a:t> to punish the defendant and express their contempt for the defamatory act.</a:t>
            </a:r>
            <a:endParaRPr lang="hr-HR" dirty="0"/>
          </a:p>
          <a:p>
            <a:endParaRPr lang="en-US" dirty="0"/>
          </a:p>
        </p:txBody>
      </p:sp>
    </p:spTree>
    <p:extLst>
      <p:ext uri="{BB962C8B-B14F-4D97-AF65-F5344CB8AC3E}">
        <p14:creationId xmlns:p14="http://schemas.microsoft.com/office/powerpoint/2010/main" val="3164714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02919" y="257282"/>
            <a:ext cx="9784080" cy="1508760"/>
          </a:xfrm>
        </p:spPr>
        <p:txBody>
          <a:bodyPr>
            <a:normAutofit fontScale="90000"/>
          </a:bodyPr>
          <a:lstStyle/>
          <a:p>
            <a:r>
              <a:rPr lang="en-GB" sz="3600" b="1" i="1" dirty="0"/>
              <a:t>IV Decide whether the following statements are true (T) or false (F). If false, provide the correct information</a:t>
            </a:r>
            <a:r>
              <a:rPr lang="en-GB" b="1" i="1" dirty="0"/>
              <a:t>.</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1.      Even though perceptions may differ, all torts are less serious than crimes.</a:t>
            </a:r>
            <a:endParaRPr lang="hr-HR" b="1" dirty="0"/>
          </a:p>
          <a:p>
            <a:r>
              <a:rPr lang="en-GB" dirty="0"/>
              <a:t>2.      A lawsuit in trespass is only possible if the intruder has done damage to the property.</a:t>
            </a:r>
            <a:endParaRPr lang="hr-HR" b="1" dirty="0"/>
          </a:p>
          <a:p>
            <a:r>
              <a:rPr lang="en-GB" dirty="0"/>
              <a:t>3.      Rent-paying tenants cannot file a trespass lawsuit.</a:t>
            </a:r>
            <a:endParaRPr lang="hr-HR" b="1" dirty="0"/>
          </a:p>
          <a:p>
            <a:r>
              <a:rPr lang="en-GB" dirty="0"/>
              <a:t>4.      Loud music coming from a neighbouring flat may constitute grounds for a nuisance lawsuit.</a:t>
            </a:r>
            <a:endParaRPr lang="hr-HR" b="1" dirty="0"/>
          </a:p>
          <a:p>
            <a:r>
              <a:rPr lang="en-GB" dirty="0"/>
              <a:t>5.      An injunction is the only legal remedy against nuisance.</a:t>
            </a:r>
            <a:endParaRPr lang="hr-HR" b="1" dirty="0"/>
          </a:p>
          <a:p>
            <a:r>
              <a:rPr lang="en-GB" dirty="0"/>
              <a:t>6.      Shooting at someone using a gun without bullets constitutes assault.</a:t>
            </a:r>
            <a:endParaRPr lang="hr-HR" b="1" dirty="0"/>
          </a:p>
          <a:p>
            <a:endParaRPr lang="en-US" dirty="0"/>
          </a:p>
        </p:txBody>
      </p:sp>
    </p:spTree>
    <p:extLst>
      <p:ext uri="{BB962C8B-B14F-4D97-AF65-F5344CB8AC3E}">
        <p14:creationId xmlns:p14="http://schemas.microsoft.com/office/powerpoint/2010/main" val="420557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True</a:t>
            </a:r>
            <a:r>
              <a:rPr lang="hr-HR" dirty="0" smtClean="0"/>
              <a:t> </a:t>
            </a:r>
            <a:r>
              <a:rPr lang="hr-HR" dirty="0" err="1" smtClean="0"/>
              <a:t>or</a:t>
            </a:r>
            <a:r>
              <a:rPr lang="hr-HR" dirty="0" smtClean="0"/>
              <a:t> </a:t>
            </a:r>
            <a:r>
              <a:rPr lang="hr-HR" dirty="0" err="1" smtClean="0"/>
              <a:t>false</a:t>
            </a:r>
            <a:r>
              <a:rPr lang="hr-HR" dirty="0" smtClean="0"/>
              <a:t>?</a:t>
            </a:r>
            <a:endParaRPr lang="en-US" dirty="0"/>
          </a:p>
        </p:txBody>
      </p:sp>
      <p:sp>
        <p:nvSpPr>
          <p:cNvPr id="3" name="Content Placeholder 2"/>
          <p:cNvSpPr>
            <a:spLocks noGrp="1"/>
          </p:cNvSpPr>
          <p:nvPr>
            <p:ph idx="1"/>
          </p:nvPr>
        </p:nvSpPr>
        <p:spPr/>
        <p:txBody>
          <a:bodyPr/>
          <a:lstStyle/>
          <a:p>
            <a:r>
              <a:rPr lang="en-GB" dirty="0"/>
              <a:t>7.      Battery refers to causing serious physical harm to another person.</a:t>
            </a:r>
            <a:endParaRPr lang="hr-HR" b="1" dirty="0"/>
          </a:p>
          <a:p>
            <a:r>
              <a:rPr lang="en-GB" dirty="0"/>
              <a:t>8.      False imprisonment can only be claimed against the police.</a:t>
            </a:r>
            <a:endParaRPr lang="hr-HR" b="1" dirty="0"/>
          </a:p>
          <a:p>
            <a:r>
              <a:rPr lang="en-GB" dirty="0"/>
              <a:t>9.      Libel is more serious than slander.</a:t>
            </a:r>
            <a:endParaRPr lang="hr-HR" b="1" dirty="0"/>
          </a:p>
          <a:p>
            <a:r>
              <a:rPr lang="en-GB" dirty="0"/>
              <a:t>10.  An injunction is the most efficient legal remedy against defamation.</a:t>
            </a:r>
            <a:endParaRPr lang="hr-HR" b="1" dirty="0"/>
          </a:p>
          <a:p>
            <a:endParaRPr lang="en-US" dirty="0"/>
          </a:p>
        </p:txBody>
      </p:sp>
    </p:spTree>
    <p:extLst>
      <p:ext uri="{BB962C8B-B14F-4D97-AF65-F5344CB8AC3E}">
        <p14:creationId xmlns:p14="http://schemas.microsoft.com/office/powerpoint/2010/main" val="2653619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Lead-in</a:t>
            </a:r>
            <a:endParaRPr lang="en-US" dirty="0"/>
          </a:p>
        </p:txBody>
      </p:sp>
      <p:sp>
        <p:nvSpPr>
          <p:cNvPr id="3" name="Content Placeholder 2"/>
          <p:cNvSpPr>
            <a:spLocks noGrp="1"/>
          </p:cNvSpPr>
          <p:nvPr>
            <p:ph idx="1"/>
          </p:nvPr>
        </p:nvSpPr>
        <p:spPr/>
        <p:txBody>
          <a:bodyPr/>
          <a:lstStyle/>
          <a:p>
            <a:pPr lvl="0"/>
            <a:r>
              <a:rPr lang="hr-HR" dirty="0" smtClean="0"/>
              <a:t>1. </a:t>
            </a:r>
            <a:r>
              <a:rPr lang="en-GB" dirty="0" smtClean="0"/>
              <a:t>Remember </a:t>
            </a:r>
            <a:r>
              <a:rPr lang="en-GB" dirty="0"/>
              <a:t>the following points about criminal law and procedure: the parties, standard of proof and possible types of punishment. What is the main purpose of criminal proceedings and who are they initiated by?</a:t>
            </a:r>
            <a:endParaRPr lang="hr-HR" dirty="0"/>
          </a:p>
          <a:p>
            <a:pPr lvl="0"/>
            <a:r>
              <a:rPr lang="hr-HR" dirty="0" smtClean="0"/>
              <a:t>2. </a:t>
            </a:r>
            <a:r>
              <a:rPr lang="en-GB" dirty="0" smtClean="0"/>
              <a:t>Remember </a:t>
            </a:r>
            <a:r>
              <a:rPr lang="en-GB" dirty="0"/>
              <a:t>situations where obligations exist between parties to a contract. Can you think of a situation where there is an obligation, but no contract involved?</a:t>
            </a:r>
            <a:endParaRPr lang="hr-HR" dirty="0"/>
          </a:p>
          <a:p>
            <a:endParaRPr lang="en-US" dirty="0"/>
          </a:p>
        </p:txBody>
      </p:sp>
    </p:spTree>
    <p:extLst>
      <p:ext uri="{BB962C8B-B14F-4D97-AF65-F5344CB8AC3E}">
        <p14:creationId xmlns:p14="http://schemas.microsoft.com/office/powerpoint/2010/main" val="17427818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 Sort the torts described in this text into two columns.</a:t>
            </a:r>
            <a:r>
              <a:rPr lang="hr-HR" b="1" dirty="0"/>
              <a:t/>
            </a:r>
            <a:br>
              <a:rPr lang="hr-HR" b="1" dirty="0"/>
            </a:br>
            <a:endParaRPr lang="en-US" dirty="0"/>
          </a:p>
        </p:txBody>
      </p:sp>
      <p:sp>
        <p:nvSpPr>
          <p:cNvPr id="3" name="Content Placeholder 2"/>
          <p:cNvSpPr>
            <a:spLocks noGrp="1"/>
          </p:cNvSpPr>
          <p:nvPr>
            <p:ph idx="1"/>
          </p:nvPr>
        </p:nvSpPr>
        <p:spPr/>
        <p:txBody>
          <a:bodyPr/>
          <a:lstStyle/>
          <a:p>
            <a:r>
              <a:rPr lang="en-GB" b="1" dirty="0"/>
              <a:t>trespass 	nuisance 	assault     battery 	false imprisonment 	libel 	</a:t>
            </a:r>
            <a:r>
              <a:rPr lang="en-GB" b="1" dirty="0" smtClean="0"/>
              <a:t>slander</a:t>
            </a:r>
            <a:endParaRPr lang="hr-HR" b="1" dirty="0" smtClean="0"/>
          </a:p>
          <a:p>
            <a:endParaRPr lang="hr-HR" dirty="0"/>
          </a:p>
        </p:txBody>
      </p:sp>
      <p:graphicFrame>
        <p:nvGraphicFramePr>
          <p:cNvPr id="4" name="Table 3"/>
          <p:cNvGraphicFramePr>
            <a:graphicFrameLocks noGrp="1"/>
          </p:cNvGraphicFramePr>
          <p:nvPr/>
        </p:nvGraphicFramePr>
        <p:xfrm>
          <a:off x="4037806" y="2859437"/>
          <a:ext cx="4114800" cy="2510727"/>
        </p:xfrm>
        <a:graphic>
          <a:graphicData uri="http://schemas.openxmlformats.org/drawingml/2006/table">
            <a:tbl>
              <a:tblPr>
                <a:tableStyleId>{5C22544A-7EE6-4342-B048-85BDC9FD1C3A}</a:tableStyleId>
              </a:tblPr>
              <a:tblGrid>
                <a:gridCol w="2066925">
                  <a:extLst>
                    <a:ext uri="{9D8B030D-6E8A-4147-A177-3AD203B41FA5}">
                      <a16:colId xmlns:a16="http://schemas.microsoft.com/office/drawing/2014/main" val="20000"/>
                    </a:ext>
                  </a:extLst>
                </a:gridCol>
                <a:gridCol w="2047875">
                  <a:extLst>
                    <a:ext uri="{9D8B030D-6E8A-4147-A177-3AD203B41FA5}">
                      <a16:colId xmlns:a16="http://schemas.microsoft.com/office/drawing/2014/main" val="20001"/>
                    </a:ext>
                  </a:extLst>
                </a:gridCol>
              </a:tblGrid>
              <a:tr h="0">
                <a:tc>
                  <a:txBody>
                    <a:bodyPr/>
                    <a:lstStyle/>
                    <a:p>
                      <a:pPr algn="just">
                        <a:lnSpc>
                          <a:spcPct val="107000"/>
                        </a:lnSpc>
                        <a:spcAft>
                          <a:spcPts val="800"/>
                        </a:spcAft>
                      </a:pPr>
                      <a:r>
                        <a:rPr lang="en-GB" sz="1200">
                          <a:effectLst/>
                        </a:rPr>
                        <a:t>ACTIONABLE PER 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REQUIRING PROOF OF DAMAGE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endParaRPr>
                    </a:p>
                    <a:p>
                      <a:pPr algn="just">
                        <a:lnSpc>
                          <a:spcPct val="107000"/>
                        </a:lnSpc>
                        <a:spcAft>
                          <a:spcPts val="80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814990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Replace the underlined expressions with expressions from the text.</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1.  	Torts are less serious than crimes, but also refer to unreasonable </a:t>
            </a:r>
            <a:r>
              <a:rPr lang="en-GB" u="sng" dirty="0"/>
              <a:t>behaviour</a:t>
            </a:r>
            <a:r>
              <a:rPr lang="en-GB" dirty="0"/>
              <a:t> that usually results in </a:t>
            </a:r>
            <a:r>
              <a:rPr lang="en-GB" u="sng" dirty="0"/>
              <a:t>injury</a:t>
            </a:r>
            <a:r>
              <a:rPr lang="en-GB" dirty="0"/>
              <a:t>. </a:t>
            </a:r>
            <a:endParaRPr lang="hr-HR" dirty="0"/>
          </a:p>
          <a:p>
            <a:r>
              <a:rPr lang="en-GB" dirty="0"/>
              <a:t>2.  	The injured person </a:t>
            </a:r>
            <a:r>
              <a:rPr lang="en-GB" u="sng" dirty="0"/>
              <a:t>files a lawsuit</a:t>
            </a:r>
            <a:r>
              <a:rPr lang="en-GB" dirty="0"/>
              <a:t> against the </a:t>
            </a:r>
            <a:r>
              <a:rPr lang="en-GB" u="sng" dirty="0"/>
              <a:t>person who has committed the tort</a:t>
            </a:r>
            <a:r>
              <a:rPr lang="en-GB" dirty="0"/>
              <a:t>. </a:t>
            </a:r>
            <a:endParaRPr lang="hr-HR" dirty="0"/>
          </a:p>
          <a:p>
            <a:r>
              <a:rPr lang="en-GB" dirty="0"/>
              <a:t>3.  	Trespass refers to </a:t>
            </a:r>
            <a:r>
              <a:rPr lang="en-GB" u="sng" dirty="0"/>
              <a:t>illegal entry</a:t>
            </a:r>
            <a:r>
              <a:rPr lang="en-GB" dirty="0"/>
              <a:t> into another’s land. </a:t>
            </a:r>
            <a:endParaRPr lang="hr-HR" dirty="0"/>
          </a:p>
          <a:p>
            <a:r>
              <a:rPr lang="en-GB" dirty="0"/>
              <a:t>4.  	The tort of assault entails causing </a:t>
            </a:r>
            <a:r>
              <a:rPr lang="en-GB" u="sng" dirty="0"/>
              <a:t>fear</a:t>
            </a:r>
            <a:r>
              <a:rPr lang="en-GB" dirty="0"/>
              <a:t> of violence</a:t>
            </a:r>
            <a:endParaRPr lang="en-US" dirty="0"/>
          </a:p>
        </p:txBody>
      </p:sp>
    </p:spTree>
    <p:extLst>
      <p:ext uri="{BB962C8B-B14F-4D97-AF65-F5344CB8AC3E}">
        <p14:creationId xmlns:p14="http://schemas.microsoft.com/office/powerpoint/2010/main" val="174060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Replace the underlined expressions with expressions from the text</a:t>
            </a:r>
            <a:endParaRPr lang="en-US" dirty="0"/>
          </a:p>
        </p:txBody>
      </p:sp>
      <p:sp>
        <p:nvSpPr>
          <p:cNvPr id="3" name="Content Placeholder 2"/>
          <p:cNvSpPr>
            <a:spLocks noGrp="1"/>
          </p:cNvSpPr>
          <p:nvPr>
            <p:ph idx="1"/>
          </p:nvPr>
        </p:nvSpPr>
        <p:spPr/>
        <p:txBody>
          <a:bodyPr/>
          <a:lstStyle/>
          <a:p>
            <a:r>
              <a:rPr lang="en-GB" dirty="0"/>
              <a:t>5.  	False imprisonment involves </a:t>
            </a:r>
            <a:r>
              <a:rPr lang="en-GB" u="sng" dirty="0"/>
              <a:t>loss of freedom</a:t>
            </a:r>
            <a:r>
              <a:rPr lang="en-GB" dirty="0"/>
              <a:t> and can be claimed in cases of </a:t>
            </a:r>
            <a:r>
              <a:rPr lang="en-GB" u="sng" dirty="0"/>
              <a:t>illegal keeping in custody</a:t>
            </a:r>
            <a:r>
              <a:rPr lang="en-GB" dirty="0"/>
              <a:t> by the police. </a:t>
            </a:r>
            <a:endParaRPr lang="hr-HR" dirty="0"/>
          </a:p>
          <a:p>
            <a:r>
              <a:rPr lang="en-GB" dirty="0"/>
              <a:t>6.  	If a </a:t>
            </a:r>
            <a:r>
              <a:rPr lang="en-GB" u="sng" dirty="0"/>
              <a:t>person renting a property</a:t>
            </a:r>
            <a:r>
              <a:rPr lang="en-GB" dirty="0"/>
              <a:t> fails to pay the rent, they are considered to be trespassing. </a:t>
            </a:r>
            <a:endParaRPr lang="hr-HR" dirty="0"/>
          </a:p>
          <a:p>
            <a:r>
              <a:rPr lang="en-GB" dirty="0"/>
              <a:t>7.  	Slander refers to </a:t>
            </a:r>
            <a:r>
              <a:rPr lang="en-GB" u="sng" dirty="0"/>
              <a:t>untrue</a:t>
            </a:r>
            <a:r>
              <a:rPr lang="en-GB" dirty="0"/>
              <a:t> and </a:t>
            </a:r>
            <a:r>
              <a:rPr lang="en-GB" u="sng" dirty="0"/>
              <a:t>disparaging</a:t>
            </a:r>
            <a:r>
              <a:rPr lang="en-GB" dirty="0"/>
              <a:t> statements in </a:t>
            </a:r>
            <a:r>
              <a:rPr lang="en-GB" u="sng" dirty="0"/>
              <a:t>impermanent</a:t>
            </a:r>
            <a:r>
              <a:rPr lang="en-GB" dirty="0"/>
              <a:t> form. </a:t>
            </a:r>
            <a:endParaRPr lang="hr-HR" dirty="0"/>
          </a:p>
          <a:p>
            <a:r>
              <a:rPr lang="en-GB" dirty="0"/>
              <a:t>8.  	</a:t>
            </a:r>
            <a:r>
              <a:rPr lang="en-GB" u="sng" dirty="0"/>
              <a:t>Punitive</a:t>
            </a:r>
            <a:r>
              <a:rPr lang="en-GB" dirty="0"/>
              <a:t> damages may be </a:t>
            </a:r>
            <a:r>
              <a:rPr lang="en-GB" u="sng" dirty="0"/>
              <a:t>ordered to be paid</a:t>
            </a:r>
            <a:r>
              <a:rPr lang="en-GB" dirty="0"/>
              <a:t> on top of general damages in order to punish the defendant. </a:t>
            </a:r>
            <a:endParaRPr lang="hr-HR" dirty="0"/>
          </a:p>
          <a:p>
            <a:endParaRPr lang="en-US" dirty="0"/>
          </a:p>
        </p:txBody>
      </p:sp>
    </p:spTree>
    <p:extLst>
      <p:ext uri="{BB962C8B-B14F-4D97-AF65-F5344CB8AC3E}">
        <p14:creationId xmlns:p14="http://schemas.microsoft.com/office/powerpoint/2010/main" val="28684190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i="1" dirty="0"/>
              <a:t>VII Complete the chart</a:t>
            </a:r>
            <a:endParaRPr lang="en-US" dirty="0"/>
          </a:p>
        </p:txBody>
      </p:sp>
      <p:graphicFrame>
        <p:nvGraphicFramePr>
          <p:cNvPr id="4" name="Content Placeholder 3"/>
          <p:cNvGraphicFramePr>
            <a:graphicFrameLocks noGrp="1"/>
          </p:cNvGraphicFramePr>
          <p:nvPr>
            <p:ph idx="1"/>
          </p:nvPr>
        </p:nvGraphicFramePr>
        <p:xfrm>
          <a:off x="4204494" y="3308033"/>
          <a:ext cx="3781425" cy="1613535"/>
        </p:xfrm>
        <a:graphic>
          <a:graphicData uri="http://schemas.openxmlformats.org/drawingml/2006/table">
            <a:tbl>
              <a:tblPr>
                <a:tableStyleId>{5C22544A-7EE6-4342-B048-85BDC9FD1C3A}</a:tableStyleId>
              </a:tblPr>
              <a:tblGrid>
                <a:gridCol w="1866900">
                  <a:extLst>
                    <a:ext uri="{9D8B030D-6E8A-4147-A177-3AD203B41FA5}">
                      <a16:colId xmlns:a16="http://schemas.microsoft.com/office/drawing/2014/main" val="20000"/>
                    </a:ext>
                  </a:extLst>
                </a:gridCol>
                <a:gridCol w="1914525">
                  <a:extLst>
                    <a:ext uri="{9D8B030D-6E8A-4147-A177-3AD203B41FA5}">
                      <a16:colId xmlns:a16="http://schemas.microsoft.com/office/drawing/2014/main" val="20001"/>
                    </a:ext>
                  </a:extLst>
                </a:gridCol>
              </a:tblGrid>
              <a:tr h="0">
                <a:tc>
                  <a:txBody>
                    <a:bodyPr/>
                    <a:lstStyle/>
                    <a:p>
                      <a:pPr algn="just">
                        <a:lnSpc>
                          <a:spcPct val="107000"/>
                        </a:lnSpc>
                        <a:spcAft>
                          <a:spcPts val="800"/>
                        </a:spcAft>
                      </a:pPr>
                      <a:r>
                        <a:rPr lang="en-GB" sz="1200">
                          <a:effectLst/>
                        </a:rPr>
                        <a:t>NOUN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ADJECTIVE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0"/>
                  </a:ext>
                </a:extLst>
              </a:tr>
              <a:tr h="0">
                <a:tc>
                  <a:txBody>
                    <a:bodyPr/>
                    <a:lstStyle/>
                    <a:p>
                      <a:pPr algn="just">
                        <a:lnSpc>
                          <a:spcPct val="107000"/>
                        </a:lnSpc>
                        <a:spcAft>
                          <a:spcPts val="800"/>
                        </a:spcAft>
                      </a:pPr>
                      <a:r>
                        <a:rPr lang="en-GB" sz="1200">
                          <a:effectLst/>
                        </a:rPr>
                        <a:t>tort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1"/>
                  </a:ext>
                </a:extLst>
              </a:tr>
              <a:tr h="0">
                <a:tc>
                  <a:txBody>
                    <a:bodyPr/>
                    <a:lstStyle/>
                    <a:p>
                      <a:pPr algn="just">
                        <a:lnSpc>
                          <a:spcPct val="107000"/>
                        </a:lnSpc>
                        <a:spcAft>
                          <a:spcPts val="800"/>
                        </a:spcAft>
                      </a:pPr>
                      <a:r>
                        <a:rPr lang="en-GB" sz="1200">
                          <a:effectLst/>
                        </a:rPr>
                        <a:t>defamation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2"/>
                  </a:ext>
                </a:extLst>
              </a:tr>
              <a:tr h="0">
                <a:tc>
                  <a:txBody>
                    <a:bodyPr/>
                    <a:lstStyle/>
                    <a:p>
                      <a:pPr algn="just">
                        <a:lnSpc>
                          <a:spcPct val="107000"/>
                        </a:lnSpc>
                        <a:spcAft>
                          <a:spcPts val="800"/>
                        </a:spcAft>
                      </a:pPr>
                      <a:r>
                        <a:rPr lang="en-GB" sz="11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200">
                          <a:effectLst/>
                        </a:rPr>
                        <a:t>libellous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3"/>
                  </a:ext>
                </a:extLst>
              </a:tr>
              <a:tr h="0">
                <a:tc>
                  <a:txBody>
                    <a:bodyPr/>
                    <a:lstStyle/>
                    <a:p>
                      <a:pPr algn="just">
                        <a:lnSpc>
                          <a:spcPct val="107000"/>
                        </a:lnSpc>
                        <a:spcAft>
                          <a:spcPts val="800"/>
                        </a:spcAft>
                      </a:pPr>
                      <a:r>
                        <a:rPr lang="en-GB" sz="1200">
                          <a:effectLst/>
                        </a:rPr>
                        <a:t>slander</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tc>
                  <a:txBody>
                    <a:bodyPr/>
                    <a:lstStyle/>
                    <a:p>
                      <a:pPr algn="just">
                        <a:lnSpc>
                          <a:spcPct val="107000"/>
                        </a:lnSpc>
                        <a:spcAft>
                          <a:spcPts val="800"/>
                        </a:spcAft>
                      </a:pPr>
                      <a:r>
                        <a:rPr lang="en-GB" sz="11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0" marR="63500" marT="63500" marB="635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5509544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t>
            </a:r>
            <a:r>
              <a:rPr lang="en-GB" sz="2700" dirty="0" err="1"/>
              <a:t>Analyze</a:t>
            </a:r>
            <a:r>
              <a:rPr lang="en-GB" sz="2700" dirty="0"/>
              <a:t> the following case summaries and decide whether they constitute trespass. Discuss with a partner whether the legal requirements are met. Substantiate your answers.</a:t>
            </a:r>
            <a:r>
              <a:rPr lang="hr-HR" sz="2700" dirty="0"/>
              <a:t/>
            </a:r>
            <a:br>
              <a:rPr lang="hr-HR" sz="2700" dirty="0"/>
            </a:br>
            <a:endParaRPr lang="en-US" sz="2700" dirty="0"/>
          </a:p>
        </p:txBody>
      </p:sp>
      <p:sp>
        <p:nvSpPr>
          <p:cNvPr id="3" name="Content Placeholder 2"/>
          <p:cNvSpPr>
            <a:spLocks noGrp="1"/>
          </p:cNvSpPr>
          <p:nvPr>
            <p:ph idx="1"/>
          </p:nvPr>
        </p:nvSpPr>
        <p:spPr/>
        <p:txBody>
          <a:bodyPr>
            <a:normAutofit lnSpcReduction="10000"/>
          </a:bodyPr>
          <a:lstStyle/>
          <a:p>
            <a:r>
              <a:rPr lang="en-GB" dirty="0"/>
              <a:t>a.   	Police officers forcibly entered the defendant's premises in order to search for documents. They were operating under a warrant issued by the Secretary of State. The Secretary of State does not have the power to issue search warrants. (</a:t>
            </a:r>
            <a:r>
              <a:rPr lang="en-GB" dirty="0" err="1"/>
              <a:t>Entick</a:t>
            </a:r>
            <a:r>
              <a:rPr lang="en-GB" dirty="0"/>
              <a:t> v Carrington, 1765</a:t>
            </a:r>
            <a:r>
              <a:rPr lang="en-GB" dirty="0" smtClean="0"/>
              <a:t>)</a:t>
            </a:r>
            <a:endParaRPr lang="hr-HR" dirty="0" smtClean="0"/>
          </a:p>
          <a:p>
            <a:r>
              <a:rPr lang="en-GB" dirty="0"/>
              <a:t>b.  	A neighbour's grass was cut and carried away by mistake. (Basely v Clarkson, 1681)</a:t>
            </a:r>
            <a:endParaRPr lang="hr-HR" dirty="0"/>
          </a:p>
          <a:p>
            <a:r>
              <a:rPr lang="en-GB" dirty="0"/>
              <a:t>c.   	The claimant's gas and electricity metres were placed in the defendant's cellar. Without the claimant's permission, the defendant turned them off cutting off both supplies (</a:t>
            </a:r>
            <a:r>
              <a:rPr lang="en-GB" dirty="0" err="1"/>
              <a:t>Perera</a:t>
            </a:r>
            <a:r>
              <a:rPr lang="en-GB" dirty="0"/>
              <a:t> v </a:t>
            </a:r>
            <a:r>
              <a:rPr lang="en-GB" dirty="0" err="1"/>
              <a:t>Vandiyar</a:t>
            </a:r>
            <a:r>
              <a:rPr lang="en-GB" dirty="0"/>
              <a:t>, 1953) </a:t>
            </a:r>
            <a:endParaRPr lang="hr-HR" dirty="0"/>
          </a:p>
          <a:p>
            <a:r>
              <a:rPr lang="en-GB" dirty="0"/>
              <a:t>d.  	The defendant neighbour was carrying out construction work on his land. His crane swung out over the claimant neighbour's land. (</a:t>
            </a:r>
            <a:r>
              <a:rPr lang="en-GB" dirty="0" err="1"/>
              <a:t>Woolerton</a:t>
            </a:r>
            <a:r>
              <a:rPr lang="en-GB" dirty="0"/>
              <a:t> &amp; Wilson v Richard </a:t>
            </a:r>
            <a:r>
              <a:rPr lang="en-GB" dirty="0" err="1"/>
              <a:t>Costain</a:t>
            </a:r>
            <a:r>
              <a:rPr lang="en-GB" dirty="0"/>
              <a:t> Ltd, 1970)</a:t>
            </a:r>
            <a:endParaRPr lang="hr-HR" dirty="0"/>
          </a:p>
          <a:p>
            <a:endParaRPr lang="hr-HR" dirty="0"/>
          </a:p>
          <a:p>
            <a:endParaRPr lang="en-US" dirty="0"/>
          </a:p>
        </p:txBody>
      </p:sp>
    </p:spTree>
    <p:extLst>
      <p:ext uri="{BB962C8B-B14F-4D97-AF65-F5344CB8AC3E}">
        <p14:creationId xmlns:p14="http://schemas.microsoft.com/office/powerpoint/2010/main" val="13884966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err="1"/>
              <a:t>Analyze</a:t>
            </a:r>
            <a:r>
              <a:rPr lang="en-GB" sz="2700" dirty="0"/>
              <a:t> the following case summaries and decide whether they constitute </a:t>
            </a:r>
            <a:r>
              <a:rPr lang="hr-HR" sz="2700" dirty="0" smtClean="0"/>
              <a:t>NUISANCE</a:t>
            </a:r>
            <a:r>
              <a:rPr lang="en-GB" sz="2700" dirty="0" smtClean="0"/>
              <a:t>. </a:t>
            </a:r>
            <a:r>
              <a:rPr lang="en-GB" sz="2700" dirty="0"/>
              <a:t>Discuss with a partner whether the legal requirements are met. Substantiate your answers.</a:t>
            </a:r>
            <a:r>
              <a:rPr lang="hr-HR" sz="2700" dirty="0"/>
              <a:t/>
            </a:r>
            <a:br>
              <a:rPr lang="hr-HR" sz="2700" dirty="0"/>
            </a:br>
            <a:endParaRPr lang="en-US" sz="2700" dirty="0"/>
          </a:p>
        </p:txBody>
      </p:sp>
      <p:sp>
        <p:nvSpPr>
          <p:cNvPr id="3" name="Content Placeholder 2"/>
          <p:cNvSpPr>
            <a:spLocks noGrp="1"/>
          </p:cNvSpPr>
          <p:nvPr>
            <p:ph idx="1"/>
          </p:nvPr>
        </p:nvSpPr>
        <p:spPr/>
        <p:txBody>
          <a:bodyPr>
            <a:normAutofit fontScale="92500" lnSpcReduction="20000"/>
          </a:bodyPr>
          <a:lstStyle/>
          <a:p>
            <a:r>
              <a:rPr lang="en-GB" dirty="0"/>
              <a:t>a.   	The owner of a plot of land allowed go-kart racing to take place on it. Neighbours claimed nuisance. (Tetley v Chitty, 1986)</a:t>
            </a:r>
            <a:endParaRPr lang="hr-HR" dirty="0"/>
          </a:p>
          <a:p>
            <a:r>
              <a:rPr lang="en-GB" dirty="0"/>
              <a:t> </a:t>
            </a:r>
            <a:endParaRPr lang="hr-HR" dirty="0"/>
          </a:p>
          <a:p>
            <a:r>
              <a:rPr lang="en-GB" dirty="0"/>
              <a:t>b.  	A local authority leased a flat to a problematic family. The authority knew that the family might cause problems. The family did ultimately commit several grave acts of nuisance. The neighbours sued the local authority. (Smith v Scott and others, 1973) </a:t>
            </a:r>
            <a:endParaRPr lang="hr-HR" dirty="0"/>
          </a:p>
          <a:p>
            <a:r>
              <a:rPr lang="en-GB" dirty="0"/>
              <a:t> </a:t>
            </a:r>
            <a:endParaRPr lang="hr-HR" dirty="0"/>
          </a:p>
          <a:p>
            <a:r>
              <a:rPr lang="en-GB" dirty="0"/>
              <a:t>c.   	Unknown persons blocked a drainpipe on the defendant's land. He knew about it but didn't do anything. The blockage caused flooding which damaged a neighbour's property. (</a:t>
            </a:r>
            <a:r>
              <a:rPr lang="en-GB" dirty="0" err="1"/>
              <a:t>Sedleigh</a:t>
            </a:r>
            <a:r>
              <a:rPr lang="en-GB" dirty="0"/>
              <a:t> </a:t>
            </a:r>
            <a:r>
              <a:rPr lang="en-GB" dirty="0" err="1"/>
              <a:t>Denfield</a:t>
            </a:r>
            <a:r>
              <a:rPr lang="en-GB" dirty="0"/>
              <a:t> v O'Callaghan, 1940)</a:t>
            </a:r>
            <a:endParaRPr lang="hr-HR" dirty="0"/>
          </a:p>
          <a:p>
            <a:r>
              <a:rPr lang="en-GB" dirty="0"/>
              <a:t> </a:t>
            </a:r>
            <a:endParaRPr lang="hr-HR" dirty="0"/>
          </a:p>
          <a:p>
            <a:r>
              <a:rPr lang="en-GB" dirty="0"/>
              <a:t>d.  	The claimant lived close to a busy by-pass. Loud traffic noise could be heard constantly. (Murdoch v Glacier Metal Co. Ltd, 1998) </a:t>
            </a:r>
            <a:endParaRPr lang="hr-HR" dirty="0"/>
          </a:p>
          <a:p>
            <a:endParaRPr lang="en-US" dirty="0"/>
          </a:p>
        </p:txBody>
      </p:sp>
    </p:spTree>
    <p:extLst>
      <p:ext uri="{BB962C8B-B14F-4D97-AF65-F5344CB8AC3E}">
        <p14:creationId xmlns:p14="http://schemas.microsoft.com/office/powerpoint/2010/main" val="3515467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err="1"/>
              <a:t>Analyze</a:t>
            </a:r>
            <a:r>
              <a:rPr lang="en-GB" sz="2700" dirty="0"/>
              <a:t> the following case summaries and decide whether they constitute trespass. Discuss with a partner whether the legal requirements are met. Substantiate your answers.</a:t>
            </a:r>
            <a:r>
              <a:rPr lang="hr-HR" sz="2700" dirty="0"/>
              <a:t/>
            </a:r>
            <a:br>
              <a:rPr lang="hr-HR" sz="2700" dirty="0"/>
            </a:br>
            <a:endParaRPr lang="en-US" sz="2700" dirty="0"/>
          </a:p>
        </p:txBody>
      </p:sp>
      <p:sp>
        <p:nvSpPr>
          <p:cNvPr id="3" name="Content Placeholder 2"/>
          <p:cNvSpPr>
            <a:spLocks noGrp="1"/>
          </p:cNvSpPr>
          <p:nvPr>
            <p:ph idx="1"/>
          </p:nvPr>
        </p:nvSpPr>
        <p:spPr/>
        <p:txBody>
          <a:bodyPr/>
          <a:lstStyle/>
          <a:p>
            <a:r>
              <a:rPr lang="en-GB" dirty="0"/>
              <a:t>e.   	Power cables running over a house caused bad television reception. (Bridlington Relay Ltd v Yorkshire Electricity Board, 1965) </a:t>
            </a:r>
            <a:endParaRPr lang="hr-HR" dirty="0"/>
          </a:p>
          <a:p>
            <a:r>
              <a:rPr lang="en-GB" dirty="0"/>
              <a:t> </a:t>
            </a:r>
            <a:endParaRPr lang="hr-HR" dirty="0"/>
          </a:p>
          <a:p>
            <a:r>
              <a:rPr lang="en-GB" dirty="0"/>
              <a:t>f.   	The defendant, annoyed by the music lessons in the adjacent flat, banged on walls, beat metal trays against it and shouted. (Christie V Davey, 1893) </a:t>
            </a:r>
            <a:endParaRPr lang="hr-HR" dirty="0"/>
          </a:p>
          <a:p>
            <a:endParaRPr lang="en-US" dirty="0"/>
          </a:p>
        </p:txBody>
      </p:sp>
    </p:spTree>
    <p:extLst>
      <p:ext uri="{BB962C8B-B14F-4D97-AF65-F5344CB8AC3E}">
        <p14:creationId xmlns:p14="http://schemas.microsoft.com/office/powerpoint/2010/main" val="12031673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discussion</a:t>
            </a:r>
            <a:endParaRPr lang="en-US"/>
          </a:p>
        </p:txBody>
      </p:sp>
      <p:sp>
        <p:nvSpPr>
          <p:cNvPr id="3" name="Content Placeholder 2"/>
          <p:cNvSpPr>
            <a:spLocks noGrp="1"/>
          </p:cNvSpPr>
          <p:nvPr>
            <p:ph idx="1"/>
          </p:nvPr>
        </p:nvSpPr>
        <p:spPr/>
        <p:txBody>
          <a:bodyPr/>
          <a:lstStyle/>
          <a:p>
            <a:r>
              <a:rPr lang="en-GB" dirty="0"/>
              <a:t>False imprisonment is often claimed against the police officers. Why do you think this is an important tort? What does it protect? Can you think of other situations where false imprisonment might be claimed?</a:t>
            </a:r>
            <a:endParaRPr lang="hr-HR" dirty="0"/>
          </a:p>
          <a:p>
            <a:r>
              <a:rPr lang="en-GB" dirty="0"/>
              <a:t>Assault and battery are also criminal offences. What is the point of these acts being punishable both under criminal law and under tort law? Think of all the possible reasons.</a:t>
            </a:r>
            <a:endParaRPr lang="hr-HR" dirty="0"/>
          </a:p>
          <a:p>
            <a:endParaRPr lang="en-US" dirty="0"/>
          </a:p>
        </p:txBody>
      </p:sp>
    </p:spTree>
    <p:extLst>
      <p:ext uri="{BB962C8B-B14F-4D97-AF65-F5344CB8AC3E}">
        <p14:creationId xmlns:p14="http://schemas.microsoft.com/office/powerpoint/2010/main" val="969536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t>Part </a:t>
            </a:r>
            <a:r>
              <a:rPr lang="en-GB" b="1" dirty="0" smtClean="0"/>
              <a:t>Two</a:t>
            </a:r>
            <a:r>
              <a:rPr lang="hr-HR" b="1" dirty="0" smtClean="0"/>
              <a:t>:</a:t>
            </a:r>
            <a:r>
              <a:rPr lang="hr-HR" b="1" dirty="0"/>
              <a:t/>
            </a:r>
            <a:br>
              <a:rPr lang="hr-HR" b="1" dirty="0"/>
            </a:br>
            <a:r>
              <a:rPr lang="en-GB" b="1" dirty="0"/>
              <a:t>Defamation and Freedom of Expression</a:t>
            </a:r>
            <a:r>
              <a:rPr lang="hr-HR" dirty="0"/>
              <a:t/>
            </a:r>
            <a:br>
              <a:rPr lang="hr-HR" dirty="0"/>
            </a:br>
            <a:endParaRPr lang="en-US" dirty="0"/>
          </a:p>
        </p:txBody>
      </p:sp>
      <p:sp>
        <p:nvSpPr>
          <p:cNvPr id="3" name="Content Placeholder 2"/>
          <p:cNvSpPr>
            <a:spLocks noGrp="1"/>
          </p:cNvSpPr>
          <p:nvPr>
            <p:ph idx="1"/>
          </p:nvPr>
        </p:nvSpPr>
        <p:spPr/>
        <p:txBody>
          <a:bodyPr/>
          <a:lstStyle/>
          <a:p>
            <a:r>
              <a:rPr lang="en-GB" b="1" i="1" dirty="0"/>
              <a:t>I Discuss these questions with a partner.</a:t>
            </a:r>
            <a:endParaRPr lang="hr-HR" b="1" dirty="0"/>
          </a:p>
          <a:p>
            <a:r>
              <a:rPr lang="en-GB" dirty="0"/>
              <a:t>1.  	Defamation lawsuits are not uncommon in Croatia, either. Do you know of any cases or at least public threats of defamation lawsuits? Who do they tend to be made by?</a:t>
            </a:r>
            <a:endParaRPr lang="hr-HR" dirty="0"/>
          </a:p>
          <a:p>
            <a:r>
              <a:rPr lang="en-GB" dirty="0"/>
              <a:t> </a:t>
            </a:r>
            <a:endParaRPr lang="hr-HR" dirty="0"/>
          </a:p>
          <a:p>
            <a:r>
              <a:rPr lang="en-GB" dirty="0"/>
              <a:t>2.  	In your opinion, can the threat of a defamation of lawsuit limit free speech? What stance should the courts take in adjudicating defamation lawsuits?</a:t>
            </a:r>
            <a:endParaRPr lang="hr-HR" dirty="0"/>
          </a:p>
          <a:p>
            <a:endParaRPr lang="en-US" dirty="0"/>
          </a:p>
        </p:txBody>
      </p:sp>
    </p:spTree>
    <p:extLst>
      <p:ext uri="{BB962C8B-B14F-4D97-AF65-F5344CB8AC3E}">
        <p14:creationId xmlns:p14="http://schemas.microsoft.com/office/powerpoint/2010/main" val="4064424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t>PRESS RELEASE</a:t>
            </a:r>
            <a:r>
              <a:rPr lang="hr-HR" dirty="0"/>
              <a:t/>
            </a:r>
            <a:br>
              <a:rPr lang="hr-HR" dirty="0"/>
            </a:br>
            <a:r>
              <a:rPr lang="en-GB" b="1" dirty="0"/>
              <a:t>Defamation laws take effect</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Libel laws in England and Wales are being significantly reformed from tomorrow to provide clearer, better protection for people publicly expressing opinions.</a:t>
            </a:r>
            <a:endParaRPr lang="hr-HR" dirty="0"/>
          </a:p>
          <a:p>
            <a:r>
              <a:rPr lang="en-GB" dirty="0"/>
              <a:t> </a:t>
            </a:r>
            <a:endParaRPr lang="hr-HR" dirty="0"/>
          </a:p>
          <a:p>
            <a:r>
              <a:rPr lang="en-GB" dirty="0"/>
              <a:t>The Defamation Act 2013 reverses the chilling effect on freedom of expression current libel law has allowed, and the prevention of legitimate debate we have seen in the past. For example, some journalists, scientists or academics have faced unfair legal threats for fairly criticising a company, person or product.</a:t>
            </a:r>
            <a:endParaRPr lang="hr-HR" dirty="0"/>
          </a:p>
          <a:p>
            <a:r>
              <a:rPr lang="en-GB" dirty="0"/>
              <a:t>For the first time a new serious harm threshold has been set to help people understand when claims should be brought and discourage trivial claims that harm freedom of speech and unnecessarily take up court time.</a:t>
            </a:r>
            <a:endParaRPr lang="hr-HR" dirty="0"/>
          </a:p>
          <a:p>
            <a:endParaRPr lang="en-US" dirty="0"/>
          </a:p>
        </p:txBody>
      </p:sp>
    </p:spTree>
    <p:extLst>
      <p:ext uri="{BB962C8B-B14F-4D97-AF65-F5344CB8AC3E}">
        <p14:creationId xmlns:p14="http://schemas.microsoft.com/office/powerpoint/2010/main" val="54785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GB" sz="2800" b="1" i="1" cap="none" dirty="0" smtClean="0"/>
              <a:t>II </a:t>
            </a:r>
            <a:r>
              <a:rPr lang="hr-HR" sz="2800" b="1" i="1" cap="none" dirty="0" smtClean="0"/>
              <a:t>R</a:t>
            </a:r>
            <a:r>
              <a:rPr lang="en-GB" sz="2800" b="1" i="1" cap="none" dirty="0" err="1" smtClean="0"/>
              <a:t>ead</a:t>
            </a:r>
            <a:r>
              <a:rPr lang="en-GB" sz="2800" b="1" i="1" cap="none" dirty="0" smtClean="0"/>
              <a:t> the introductory text on torts and compare a tort to a crime. What are the similarities and differences mentioned or implied in the text?</a:t>
            </a:r>
            <a:r>
              <a:rPr lang="hr-HR" sz="2800" b="1" cap="none" dirty="0" smtClean="0"/>
              <a:t/>
            </a:r>
            <a:br>
              <a:rPr lang="hr-HR" sz="2800" b="1" cap="none" dirty="0" smtClean="0"/>
            </a:br>
            <a:endParaRPr lang="en-US" sz="2800" cap="none" dirty="0"/>
          </a:p>
        </p:txBody>
      </p:sp>
      <p:sp>
        <p:nvSpPr>
          <p:cNvPr id="3" name="Content Placeholder 2"/>
          <p:cNvSpPr>
            <a:spLocks noGrp="1"/>
          </p:cNvSpPr>
          <p:nvPr>
            <p:ph idx="1"/>
          </p:nvPr>
        </p:nvSpPr>
        <p:spPr/>
        <p:txBody>
          <a:bodyPr>
            <a:normAutofit/>
          </a:bodyPr>
          <a:lstStyle/>
          <a:p>
            <a:r>
              <a:rPr lang="en-GB" dirty="0"/>
              <a:t>The law of </a:t>
            </a:r>
            <a:r>
              <a:rPr lang="en-GB" b="1" dirty="0"/>
              <a:t>torts</a:t>
            </a:r>
            <a:r>
              <a:rPr lang="en-GB" dirty="0"/>
              <a:t> is an area of civil or private law. </a:t>
            </a:r>
            <a:endParaRPr lang="hr-HR" dirty="0" smtClean="0"/>
          </a:p>
          <a:p>
            <a:r>
              <a:rPr lang="hr-HR" dirty="0"/>
              <a:t>T</a:t>
            </a:r>
            <a:r>
              <a:rPr lang="en-GB" dirty="0" smtClean="0"/>
              <a:t>orts </a:t>
            </a:r>
            <a:r>
              <a:rPr lang="en-GB" dirty="0"/>
              <a:t>involve situations where damage was caused or a wrong committed as a result of unreasonable conduct, unrelated to a contract. </a:t>
            </a:r>
            <a:endParaRPr lang="hr-HR" dirty="0" smtClean="0"/>
          </a:p>
          <a:p>
            <a:r>
              <a:rPr lang="en-GB" b="1" dirty="0"/>
              <a:t>Tortious conduct</a:t>
            </a:r>
            <a:r>
              <a:rPr lang="en-GB" dirty="0"/>
              <a:t> </a:t>
            </a:r>
            <a:r>
              <a:rPr lang="hr-HR" dirty="0"/>
              <a:t>-</a:t>
            </a:r>
            <a:r>
              <a:rPr lang="en-GB" dirty="0" smtClean="0"/>
              <a:t> </a:t>
            </a:r>
            <a:r>
              <a:rPr lang="en-GB" dirty="0"/>
              <a:t>not </a:t>
            </a:r>
            <a:r>
              <a:rPr lang="en-GB" dirty="0" smtClean="0"/>
              <a:t>sufficiently </a:t>
            </a:r>
            <a:r>
              <a:rPr lang="en-GB" dirty="0"/>
              <a:t>serious to constitute a crime, although some torts are in most respects identical to criminal offences. </a:t>
            </a:r>
            <a:endParaRPr lang="hr-HR" dirty="0" smtClean="0"/>
          </a:p>
          <a:p>
            <a:r>
              <a:rPr lang="en-GB" dirty="0" smtClean="0"/>
              <a:t>The </a:t>
            </a:r>
            <a:r>
              <a:rPr lang="en-GB" dirty="0"/>
              <a:t>law of torts concerns ways to compensate for the damage suffered and deter from further harmful activity. </a:t>
            </a:r>
            <a:endParaRPr lang="hr-HR" dirty="0" smtClean="0"/>
          </a:p>
          <a:p>
            <a:r>
              <a:rPr lang="en-GB" dirty="0" smtClean="0"/>
              <a:t>Action </a:t>
            </a:r>
            <a:r>
              <a:rPr lang="en-GB" dirty="0"/>
              <a:t>is taken by the injured party against the </a:t>
            </a:r>
            <a:r>
              <a:rPr lang="en-GB" b="1" dirty="0" err="1"/>
              <a:t>tortfeasor</a:t>
            </a:r>
            <a:r>
              <a:rPr lang="en-GB" dirty="0"/>
              <a:t>. </a:t>
            </a:r>
            <a:endParaRPr lang="hr-HR" dirty="0" smtClean="0"/>
          </a:p>
          <a:p>
            <a:r>
              <a:rPr lang="en-GB" dirty="0"/>
              <a:t>While torts are increasingly regulated by statute, the rich case law still retains a central role. </a:t>
            </a:r>
            <a:endParaRPr lang="hr-HR" dirty="0"/>
          </a:p>
          <a:p>
            <a:endParaRPr lang="hr-HR" dirty="0"/>
          </a:p>
          <a:p>
            <a:endParaRPr lang="en-US" dirty="0"/>
          </a:p>
        </p:txBody>
      </p:sp>
    </p:spTree>
    <p:extLst>
      <p:ext uri="{BB962C8B-B14F-4D97-AF65-F5344CB8AC3E}">
        <p14:creationId xmlns:p14="http://schemas.microsoft.com/office/powerpoint/2010/main" val="4189067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PRESS RELEASE</a:t>
            </a:r>
            <a:r>
              <a:rPr lang="hr-HR" dirty="0"/>
              <a:t/>
            </a:r>
            <a:br>
              <a:rPr lang="hr-HR" dirty="0"/>
            </a:br>
            <a:r>
              <a:rPr lang="en-GB" b="1" dirty="0"/>
              <a:t>Defamation laws take effect</a:t>
            </a:r>
            <a:endParaRPr lang="en-US" dirty="0"/>
          </a:p>
        </p:txBody>
      </p:sp>
      <p:sp>
        <p:nvSpPr>
          <p:cNvPr id="3" name="Content Placeholder 2"/>
          <p:cNvSpPr>
            <a:spLocks noGrp="1"/>
          </p:cNvSpPr>
          <p:nvPr>
            <p:ph idx="1"/>
          </p:nvPr>
        </p:nvSpPr>
        <p:spPr/>
        <p:txBody>
          <a:bodyPr>
            <a:normAutofit fontScale="92500" lnSpcReduction="10000"/>
          </a:bodyPr>
          <a:lstStyle/>
          <a:p>
            <a:r>
              <a:rPr lang="en-GB" dirty="0"/>
              <a:t>Justice Minister </a:t>
            </a:r>
            <a:r>
              <a:rPr lang="en-GB" dirty="0" err="1"/>
              <a:t>Shailesh</a:t>
            </a:r>
            <a:r>
              <a:rPr lang="en-GB" dirty="0"/>
              <a:t> </a:t>
            </a:r>
            <a:r>
              <a:rPr lang="en-GB" dirty="0" err="1"/>
              <a:t>Vara</a:t>
            </a:r>
            <a:r>
              <a:rPr lang="en-GB" dirty="0"/>
              <a:t> said:</a:t>
            </a:r>
            <a:endParaRPr lang="hr-HR" dirty="0"/>
          </a:p>
          <a:p>
            <a:r>
              <a:rPr lang="en-GB" dirty="0"/>
              <a:t> </a:t>
            </a:r>
            <a:endParaRPr lang="hr-HR" dirty="0"/>
          </a:p>
          <a:p>
            <a:r>
              <a:rPr lang="en-GB" dirty="0"/>
              <a:t>The introduction of these new measures will make it harder for wealthy people or companies to bully or silence those who may have fairly criticised them or their products.</a:t>
            </a:r>
            <a:endParaRPr lang="hr-HR" dirty="0"/>
          </a:p>
          <a:p>
            <a:r>
              <a:rPr lang="en-GB" dirty="0"/>
              <a:t> </a:t>
            </a:r>
            <a:endParaRPr lang="hr-HR" dirty="0"/>
          </a:p>
          <a:p>
            <a:r>
              <a:rPr lang="en-GB" dirty="0"/>
              <a:t>As a result of these new laws, anyone expressing views and engaging in public debate can do so in the knowledge that the law offers them stronger protection against unjust and unfair threats of legal action.</a:t>
            </a:r>
            <a:endParaRPr lang="hr-HR" dirty="0"/>
          </a:p>
          <a:p>
            <a:r>
              <a:rPr lang="en-GB" dirty="0"/>
              <a:t> </a:t>
            </a:r>
            <a:endParaRPr lang="hr-HR" dirty="0"/>
          </a:p>
          <a:p>
            <a:r>
              <a:rPr lang="en-GB" dirty="0"/>
              <a:t>These laws coming into force represent the end of a long and hard-fought battle to ensure a fair balance is struck between the right to freedom of expression and people’s ability to protect their </a:t>
            </a:r>
            <a:r>
              <a:rPr lang="en-GB" dirty="0" smtClean="0"/>
              <a:t>reputation</a:t>
            </a:r>
            <a:r>
              <a:rPr lang="hr-HR" dirty="0" smtClean="0"/>
              <a:t>.</a:t>
            </a:r>
            <a:endParaRPr lang="en-US" dirty="0"/>
          </a:p>
        </p:txBody>
      </p:sp>
    </p:spTree>
    <p:extLst>
      <p:ext uri="{BB962C8B-B14F-4D97-AF65-F5344CB8AC3E}">
        <p14:creationId xmlns:p14="http://schemas.microsoft.com/office/powerpoint/2010/main" val="37773750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PRESS RELEASE</a:t>
            </a:r>
            <a:r>
              <a:rPr lang="hr-HR" dirty="0"/>
              <a:t/>
            </a:r>
            <a:br>
              <a:rPr lang="hr-HR" dirty="0"/>
            </a:br>
            <a:r>
              <a:rPr lang="en-GB" b="1" dirty="0"/>
              <a:t>Defamation laws take effect</a:t>
            </a:r>
            <a:endParaRPr lang="en-US" dirty="0"/>
          </a:p>
        </p:txBody>
      </p:sp>
      <p:sp>
        <p:nvSpPr>
          <p:cNvPr id="3" name="Content Placeholder 2"/>
          <p:cNvSpPr>
            <a:spLocks noGrp="1"/>
          </p:cNvSpPr>
          <p:nvPr>
            <p:ph idx="1"/>
          </p:nvPr>
        </p:nvSpPr>
        <p:spPr/>
        <p:txBody>
          <a:bodyPr/>
          <a:lstStyle/>
          <a:p>
            <a:r>
              <a:rPr lang="en-GB" dirty="0"/>
              <a:t>The Defamation Act contains a series of measures that include:</a:t>
            </a:r>
            <a:endParaRPr lang="hr-HR" dirty="0"/>
          </a:p>
          <a:p>
            <a:r>
              <a:rPr lang="en-GB" dirty="0"/>
              <a:t> </a:t>
            </a:r>
            <a:endParaRPr lang="hr-HR" dirty="0"/>
          </a:p>
          <a:p>
            <a:r>
              <a:rPr lang="en-GB" dirty="0"/>
              <a:t>·     	Protection for scientists and academics publishing peer reviewed material in scientific and academic journals</a:t>
            </a:r>
            <a:endParaRPr lang="hr-HR" dirty="0"/>
          </a:p>
          <a:p>
            <a:r>
              <a:rPr lang="en-GB" dirty="0"/>
              <a:t> </a:t>
            </a:r>
            <a:endParaRPr lang="hr-HR" dirty="0"/>
          </a:p>
          <a:p>
            <a:r>
              <a:rPr lang="en-GB" dirty="0"/>
              <a:t>·     	Protection for those who are publishing material on a matter of public interest where they reasonably believe that publication is in the public interest</a:t>
            </a:r>
            <a:endParaRPr lang="hr-HR" dirty="0"/>
          </a:p>
          <a:p>
            <a:endParaRPr lang="en-US" dirty="0"/>
          </a:p>
        </p:txBody>
      </p:sp>
    </p:spTree>
    <p:extLst>
      <p:ext uri="{BB962C8B-B14F-4D97-AF65-F5344CB8AC3E}">
        <p14:creationId xmlns:p14="http://schemas.microsoft.com/office/powerpoint/2010/main" val="1262925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PRESS RELEASE</a:t>
            </a:r>
            <a:r>
              <a:rPr lang="hr-HR" dirty="0"/>
              <a:t/>
            </a:r>
            <a:br>
              <a:rPr lang="hr-HR" dirty="0"/>
            </a:br>
            <a:r>
              <a:rPr lang="en-GB" b="1" dirty="0"/>
              <a:t>Defamation laws take effect</a:t>
            </a:r>
            <a:endParaRPr lang="en-US" dirty="0"/>
          </a:p>
        </p:txBody>
      </p:sp>
      <p:sp>
        <p:nvSpPr>
          <p:cNvPr id="3" name="Content Placeholder 2"/>
          <p:cNvSpPr>
            <a:spLocks noGrp="1"/>
          </p:cNvSpPr>
          <p:nvPr>
            <p:ph idx="1"/>
          </p:nvPr>
        </p:nvSpPr>
        <p:spPr/>
        <p:txBody>
          <a:bodyPr>
            <a:normAutofit fontScale="77500" lnSpcReduction="20000"/>
          </a:bodyPr>
          <a:lstStyle/>
          <a:p>
            <a:r>
              <a:rPr lang="en-GB" dirty="0"/>
              <a:t>Introducing a new process which should help a person who feels an online statement is defamatory to resolve the dispute directly with the person who has posted the statement. This offers better protection for the operators of websites hosting user-generated content, provided they follow the new process. New regulations have been introduced to ensure that this process operates effectively</a:t>
            </a:r>
            <a:endParaRPr lang="hr-HR" dirty="0"/>
          </a:p>
          <a:p>
            <a:r>
              <a:rPr lang="en-GB" dirty="0"/>
              <a:t> </a:t>
            </a:r>
            <a:endParaRPr lang="hr-HR" dirty="0"/>
          </a:p>
          <a:p>
            <a:r>
              <a:rPr lang="en-GB" dirty="0" smtClean="0"/>
              <a:t>A </a:t>
            </a:r>
            <a:r>
              <a:rPr lang="en-GB" dirty="0"/>
              <a:t>single publication rule to prevent repeated claims against a publisher about the same material</a:t>
            </a:r>
            <a:endParaRPr lang="hr-HR" dirty="0"/>
          </a:p>
          <a:p>
            <a:r>
              <a:rPr lang="en-GB" dirty="0"/>
              <a:t> </a:t>
            </a:r>
            <a:endParaRPr lang="hr-HR" dirty="0"/>
          </a:p>
          <a:p>
            <a:r>
              <a:rPr lang="en-GB" dirty="0" smtClean="0"/>
              <a:t>Action </a:t>
            </a:r>
            <a:r>
              <a:rPr lang="en-GB" dirty="0"/>
              <a:t>to address libel tourism by tightening the test for claims involving those with little connection to England and Wales being brought before our courts</a:t>
            </a:r>
            <a:endParaRPr lang="hr-HR" dirty="0"/>
          </a:p>
          <a:p>
            <a:r>
              <a:rPr lang="en-GB" dirty="0"/>
              <a:t> </a:t>
            </a:r>
            <a:endParaRPr lang="hr-HR" dirty="0"/>
          </a:p>
          <a:p>
            <a:r>
              <a:rPr lang="en-GB" dirty="0" smtClean="0"/>
              <a:t>Greater </a:t>
            </a:r>
            <a:r>
              <a:rPr lang="en-GB" dirty="0"/>
              <a:t>protection for secondary publishers including booksellers and newsagents by removing the possibility of an action for defamation being brought against them if it is reasonably practicable for an action to be brought against the primary publisher.</a:t>
            </a:r>
            <a:endParaRPr lang="hr-HR" dirty="0"/>
          </a:p>
          <a:p>
            <a:endParaRPr lang="en-US" dirty="0"/>
          </a:p>
        </p:txBody>
      </p:sp>
    </p:spTree>
    <p:extLst>
      <p:ext uri="{BB962C8B-B14F-4D97-AF65-F5344CB8AC3E}">
        <p14:creationId xmlns:p14="http://schemas.microsoft.com/office/powerpoint/2010/main" val="11278813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PRESS RELEASE</a:t>
            </a:r>
            <a:r>
              <a:rPr lang="hr-HR" dirty="0"/>
              <a:t/>
            </a:r>
            <a:br>
              <a:rPr lang="hr-HR" dirty="0"/>
            </a:br>
            <a:r>
              <a:rPr lang="en-GB" b="1" dirty="0"/>
              <a:t>Defamation laws take effect</a:t>
            </a:r>
            <a:endParaRPr lang="en-US" dirty="0"/>
          </a:p>
        </p:txBody>
      </p:sp>
      <p:sp>
        <p:nvSpPr>
          <p:cNvPr id="3" name="Content Placeholder 2"/>
          <p:cNvSpPr>
            <a:spLocks noGrp="1"/>
          </p:cNvSpPr>
          <p:nvPr>
            <p:ph idx="1"/>
          </p:nvPr>
        </p:nvSpPr>
        <p:spPr/>
        <p:txBody>
          <a:bodyPr/>
          <a:lstStyle/>
          <a:p>
            <a:r>
              <a:rPr lang="en-GB" dirty="0"/>
              <a:t>The old laws on libel had been criticised for being outdated, costly and unfair - the new law seeks to ensure effective protection for freedom of expression and encourages open and honest public debate, whilst still protecting those whose reputation has been unjustly attacked.</a:t>
            </a:r>
            <a:endParaRPr lang="hr-HR" dirty="0"/>
          </a:p>
          <a:p>
            <a:endParaRPr lang="en-US" dirty="0"/>
          </a:p>
        </p:txBody>
      </p:sp>
    </p:spTree>
    <p:extLst>
      <p:ext uri="{BB962C8B-B14F-4D97-AF65-F5344CB8AC3E}">
        <p14:creationId xmlns:p14="http://schemas.microsoft.com/office/powerpoint/2010/main" val="7049181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b="1" i="1" dirty="0"/>
              <a:t>III What do the underlined expressions from the text mean? Work with a partner to provide examples.</a:t>
            </a:r>
            <a:r>
              <a:rPr lang="hr-HR" sz="2800" b="1" dirty="0"/>
              <a:t/>
            </a:r>
            <a:br>
              <a:rPr lang="hr-HR" sz="2800" b="1" dirty="0"/>
            </a:br>
            <a:endParaRPr lang="en-US" sz="2800" dirty="0"/>
          </a:p>
        </p:txBody>
      </p:sp>
      <p:sp>
        <p:nvSpPr>
          <p:cNvPr id="3" name="Content Placeholder 2"/>
          <p:cNvSpPr>
            <a:spLocks noGrp="1"/>
          </p:cNvSpPr>
          <p:nvPr>
            <p:ph idx="1"/>
          </p:nvPr>
        </p:nvSpPr>
        <p:spPr/>
        <p:txBody>
          <a:bodyPr/>
          <a:lstStyle/>
          <a:p>
            <a:r>
              <a:rPr lang="en-GB" dirty="0" smtClean="0"/>
              <a:t>1</a:t>
            </a:r>
            <a:r>
              <a:rPr lang="en-GB" dirty="0"/>
              <a:t>.  	“… new measures will make it harder for wealthy people or companies to </a:t>
            </a:r>
            <a:r>
              <a:rPr lang="en-GB" u="sng" dirty="0"/>
              <a:t>bully or silence</a:t>
            </a:r>
            <a:r>
              <a:rPr lang="en-GB" dirty="0"/>
              <a:t> those who may have fairly criticised them or their products”</a:t>
            </a:r>
            <a:endParaRPr lang="hr-HR" dirty="0"/>
          </a:p>
          <a:p>
            <a:r>
              <a:rPr lang="en-GB" dirty="0"/>
              <a:t>2.  	“… </a:t>
            </a:r>
            <a:r>
              <a:rPr lang="en-GB" u="sng" dirty="0"/>
              <a:t>trivial claims</a:t>
            </a:r>
            <a:r>
              <a:rPr lang="en-GB" dirty="0"/>
              <a:t> that harm freedom of speech and unnecessarily take up court time”</a:t>
            </a:r>
            <a:endParaRPr lang="hr-HR" dirty="0"/>
          </a:p>
          <a:p>
            <a:endParaRPr lang="en-US" dirty="0"/>
          </a:p>
        </p:txBody>
      </p:sp>
    </p:spTree>
    <p:extLst>
      <p:ext uri="{BB962C8B-B14F-4D97-AF65-F5344CB8AC3E}">
        <p14:creationId xmlns:p14="http://schemas.microsoft.com/office/powerpoint/2010/main" val="2266227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i="1" dirty="0"/>
              <a:t>IV Work in pairs and take </a:t>
            </a:r>
            <a:r>
              <a:rPr lang="hr-HR" sz="3200" b="1" i="1" dirty="0" smtClean="0"/>
              <a:t> </a:t>
            </a:r>
            <a:r>
              <a:rPr lang="en-GB" sz="3200" b="1" i="1" dirty="0" smtClean="0"/>
              <a:t>turns </a:t>
            </a:r>
            <a:r>
              <a:rPr lang="en-GB" sz="3200" b="1" i="1" dirty="0"/>
              <a:t>to explain the following key expressions from the text.</a:t>
            </a:r>
            <a:r>
              <a:rPr lang="hr-HR" sz="3200" b="1" dirty="0"/>
              <a:t/>
            </a:r>
            <a:br>
              <a:rPr lang="hr-HR" sz="3200" b="1" dirty="0"/>
            </a:br>
            <a:endParaRPr lang="en-US" sz="3200" dirty="0"/>
          </a:p>
        </p:txBody>
      </p:sp>
      <p:sp>
        <p:nvSpPr>
          <p:cNvPr id="3" name="Content Placeholder 2"/>
          <p:cNvSpPr>
            <a:spLocks noGrp="1"/>
          </p:cNvSpPr>
          <p:nvPr>
            <p:ph idx="1"/>
          </p:nvPr>
        </p:nvSpPr>
        <p:spPr/>
        <p:txBody>
          <a:bodyPr/>
          <a:lstStyle/>
          <a:p>
            <a:r>
              <a:rPr lang="en-GB" dirty="0"/>
              <a:t>peer-reviewed material        public interest 	   user-generated content</a:t>
            </a:r>
            <a:endParaRPr lang="hr-HR" dirty="0"/>
          </a:p>
          <a:p>
            <a:r>
              <a:rPr lang="en-GB" dirty="0"/>
              <a:t>single publication rule 	   libel tourism 	   secondary publishers</a:t>
            </a:r>
            <a:endParaRPr lang="hr-HR" dirty="0"/>
          </a:p>
          <a:p>
            <a:endParaRPr lang="en-US" dirty="0"/>
          </a:p>
        </p:txBody>
      </p:sp>
    </p:spTree>
    <p:extLst>
      <p:ext uri="{BB962C8B-B14F-4D97-AF65-F5344CB8AC3E}">
        <p14:creationId xmlns:p14="http://schemas.microsoft.com/office/powerpoint/2010/main" val="1394326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Summary</a:t>
            </a:r>
            <a:endParaRPr lang="en-US" dirty="0"/>
          </a:p>
        </p:txBody>
      </p:sp>
      <p:sp>
        <p:nvSpPr>
          <p:cNvPr id="3" name="Content Placeholder 2"/>
          <p:cNvSpPr>
            <a:spLocks noGrp="1"/>
          </p:cNvSpPr>
          <p:nvPr>
            <p:ph idx="1"/>
          </p:nvPr>
        </p:nvSpPr>
        <p:spPr/>
        <p:txBody>
          <a:bodyPr/>
          <a:lstStyle/>
          <a:p>
            <a:r>
              <a:rPr lang="en-GB" b="1" i="1" dirty="0"/>
              <a:t>V Use the key expressions from </a:t>
            </a:r>
            <a:r>
              <a:rPr lang="en-GB" b="1" i="1" dirty="0" smtClean="0"/>
              <a:t>the</a:t>
            </a:r>
            <a:r>
              <a:rPr lang="hr-HR" b="1" i="1" dirty="0"/>
              <a:t> </a:t>
            </a:r>
            <a:r>
              <a:rPr lang="en-GB" b="1" i="1" dirty="0" smtClean="0"/>
              <a:t>previous </a:t>
            </a:r>
            <a:r>
              <a:rPr lang="en-GB" b="1" i="1" dirty="0"/>
              <a:t>exercise to tell your partner in your own words about the most important novelties of the new Defamation Act.</a:t>
            </a:r>
            <a:r>
              <a:rPr lang="hr-HR" b="1" dirty="0"/>
              <a:t/>
            </a:r>
            <a:br>
              <a:rPr lang="hr-HR" b="1" dirty="0"/>
            </a:br>
            <a:endParaRPr lang="en-US" dirty="0"/>
          </a:p>
        </p:txBody>
      </p:sp>
    </p:spTree>
    <p:extLst>
      <p:ext uri="{BB962C8B-B14F-4D97-AF65-F5344CB8AC3E}">
        <p14:creationId xmlns:p14="http://schemas.microsoft.com/office/powerpoint/2010/main" val="4265275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i="1" dirty="0"/>
              <a:t>VI Read Section 2 of the Act, which regulates the defence of ‘Truth’. Answer the questions below.</a:t>
            </a:r>
            <a:r>
              <a:rPr lang="hr-HR" b="1" dirty="0"/>
              <a:t/>
            </a:r>
            <a:br>
              <a:rPr lang="hr-HR" b="1" dirty="0"/>
            </a:br>
            <a:endParaRPr lang="en-US" dirty="0"/>
          </a:p>
        </p:txBody>
      </p:sp>
      <p:sp>
        <p:nvSpPr>
          <p:cNvPr id="3" name="Content Placeholder 2"/>
          <p:cNvSpPr>
            <a:spLocks noGrp="1"/>
          </p:cNvSpPr>
          <p:nvPr>
            <p:ph idx="1"/>
          </p:nvPr>
        </p:nvSpPr>
        <p:spPr/>
        <p:txBody>
          <a:bodyPr>
            <a:normAutofit fontScale="77500" lnSpcReduction="20000"/>
          </a:bodyPr>
          <a:lstStyle/>
          <a:p>
            <a:r>
              <a:rPr lang="en-GB" dirty="0"/>
              <a:t>2 Truth</a:t>
            </a:r>
            <a:endParaRPr lang="hr-HR" dirty="0"/>
          </a:p>
          <a:p>
            <a:r>
              <a:rPr lang="en-GB" dirty="0"/>
              <a:t> </a:t>
            </a:r>
            <a:endParaRPr lang="hr-HR" dirty="0"/>
          </a:p>
          <a:p>
            <a:r>
              <a:rPr lang="en-GB" dirty="0"/>
              <a:t>(1) It is a defence to an action for defamation for the defendant to show that the </a:t>
            </a:r>
            <a:r>
              <a:rPr lang="en-GB" u="sng" dirty="0"/>
              <a:t>imputation</a:t>
            </a:r>
            <a:r>
              <a:rPr lang="en-GB" dirty="0"/>
              <a:t> </a:t>
            </a:r>
            <a:r>
              <a:rPr lang="en-GB" u="sng" dirty="0"/>
              <a:t>conveyed</a:t>
            </a:r>
            <a:r>
              <a:rPr lang="en-GB" dirty="0"/>
              <a:t> by the statement complained of is </a:t>
            </a:r>
            <a:r>
              <a:rPr lang="en-GB" u="sng" dirty="0"/>
              <a:t>substantially</a:t>
            </a:r>
            <a:r>
              <a:rPr lang="en-GB" dirty="0"/>
              <a:t> true.</a:t>
            </a:r>
            <a:endParaRPr lang="hr-HR" dirty="0"/>
          </a:p>
          <a:p>
            <a:r>
              <a:rPr lang="en-GB" dirty="0"/>
              <a:t> </a:t>
            </a:r>
            <a:endParaRPr lang="hr-HR" dirty="0"/>
          </a:p>
          <a:p>
            <a:r>
              <a:rPr lang="en-GB" dirty="0"/>
              <a:t>(2) Subsection (3) applies in an action for defamation if the statement complained of conveys two or more </a:t>
            </a:r>
            <a:r>
              <a:rPr lang="en-GB" u="sng" dirty="0"/>
              <a:t>distinct</a:t>
            </a:r>
            <a:r>
              <a:rPr lang="en-GB" dirty="0"/>
              <a:t> imputations.</a:t>
            </a:r>
            <a:endParaRPr lang="hr-HR" dirty="0"/>
          </a:p>
          <a:p>
            <a:r>
              <a:rPr lang="en-GB" dirty="0"/>
              <a:t> </a:t>
            </a:r>
            <a:endParaRPr lang="hr-HR" dirty="0"/>
          </a:p>
          <a:p>
            <a:r>
              <a:rPr lang="en-GB" dirty="0"/>
              <a:t>(3) If one or more of the imputations is not shown to be substantially true, the defence under this section does not fail if, having regard to the imputations which are shown to be substantially true, the imputations which are not shown to be substantially true do not seriously harm the claimant’s reputation.</a:t>
            </a:r>
            <a:endParaRPr lang="hr-HR" dirty="0"/>
          </a:p>
          <a:p>
            <a:r>
              <a:rPr lang="en-GB" dirty="0"/>
              <a:t> </a:t>
            </a:r>
            <a:endParaRPr lang="hr-HR" dirty="0"/>
          </a:p>
          <a:p>
            <a:r>
              <a:rPr lang="en-GB" dirty="0"/>
              <a:t>(4) The common law defence of justification is </a:t>
            </a:r>
            <a:r>
              <a:rPr lang="en-GB" u="sng" dirty="0"/>
              <a:t>abolished</a:t>
            </a:r>
            <a:r>
              <a:rPr lang="en-GB" dirty="0"/>
              <a:t> and, accordingly, section 5 of the Defamation Act 1952 (justification) is </a:t>
            </a:r>
            <a:r>
              <a:rPr lang="en-GB" u="sng" dirty="0"/>
              <a:t>repealed</a:t>
            </a:r>
            <a:r>
              <a:rPr lang="en-GB" dirty="0"/>
              <a:t>.</a:t>
            </a:r>
            <a:endParaRPr lang="hr-HR" dirty="0"/>
          </a:p>
          <a:p>
            <a:endParaRPr lang="en-US" dirty="0"/>
          </a:p>
        </p:txBody>
      </p:sp>
    </p:spTree>
    <p:extLst>
      <p:ext uri="{BB962C8B-B14F-4D97-AF65-F5344CB8AC3E}">
        <p14:creationId xmlns:p14="http://schemas.microsoft.com/office/powerpoint/2010/main" val="194078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dirty="0"/>
              <a:t>Find synonyms of the following words in the text. The corresponding synonyms are underlined.</a:t>
            </a:r>
            <a:r>
              <a:rPr lang="hr-HR" sz="3200" dirty="0"/>
              <a:t/>
            </a:r>
            <a:br>
              <a:rPr lang="hr-HR" sz="3200" dirty="0"/>
            </a:br>
            <a:endParaRPr lang="en-US" sz="3200" dirty="0"/>
          </a:p>
        </p:txBody>
      </p:sp>
      <p:sp>
        <p:nvSpPr>
          <p:cNvPr id="3" name="Content Placeholder 2"/>
          <p:cNvSpPr>
            <a:spLocks noGrp="1"/>
          </p:cNvSpPr>
          <p:nvPr>
            <p:ph idx="1"/>
          </p:nvPr>
        </p:nvSpPr>
        <p:spPr/>
        <p:txBody>
          <a:bodyPr/>
          <a:lstStyle/>
          <a:p>
            <a:r>
              <a:rPr lang="en-GB" dirty="0"/>
              <a:t>a.   	separate (adj.),</a:t>
            </a:r>
            <a:endParaRPr lang="hr-HR" dirty="0"/>
          </a:p>
          <a:p>
            <a:r>
              <a:rPr lang="en-GB" dirty="0"/>
              <a:t>b.  	largely, for the most part,</a:t>
            </a:r>
            <a:endParaRPr lang="hr-HR" dirty="0"/>
          </a:p>
          <a:p>
            <a:r>
              <a:rPr lang="en-GB" dirty="0"/>
              <a:t>c.   	rescinded or annulled (2 answers), </a:t>
            </a:r>
            <a:endParaRPr lang="hr-HR" dirty="0"/>
          </a:p>
          <a:p>
            <a:r>
              <a:rPr lang="en-GB" dirty="0"/>
              <a:t>d.  	accusation, suggestion, implication, </a:t>
            </a:r>
            <a:endParaRPr lang="hr-HR" dirty="0"/>
          </a:p>
          <a:p>
            <a:r>
              <a:rPr lang="en-GB" dirty="0"/>
              <a:t>e.   	communicated. </a:t>
            </a:r>
            <a:endParaRPr lang="hr-HR" dirty="0"/>
          </a:p>
          <a:p>
            <a:endParaRPr lang="en-US" dirty="0"/>
          </a:p>
        </p:txBody>
      </p:sp>
    </p:spTree>
    <p:extLst>
      <p:ext uri="{BB962C8B-B14F-4D97-AF65-F5344CB8AC3E}">
        <p14:creationId xmlns:p14="http://schemas.microsoft.com/office/powerpoint/2010/main" val="15860277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Explain</a:t>
            </a:r>
            <a:r>
              <a:rPr lang="hr-HR" dirty="0" smtClean="0"/>
              <a:t> </a:t>
            </a:r>
            <a:r>
              <a:rPr lang="hr-HR" dirty="0" err="1" smtClean="0"/>
              <a:t>the</a:t>
            </a:r>
            <a:r>
              <a:rPr lang="hr-HR" dirty="0" smtClean="0"/>
              <a:t> </a:t>
            </a:r>
            <a:r>
              <a:rPr lang="hr-HR" dirty="0" err="1" smtClean="0"/>
              <a:t>following</a:t>
            </a:r>
            <a:r>
              <a:rPr lang="hr-HR" dirty="0" smtClean="0"/>
              <a:t>:</a:t>
            </a:r>
            <a:endParaRPr lang="en-US" dirty="0"/>
          </a:p>
        </p:txBody>
      </p:sp>
      <p:sp>
        <p:nvSpPr>
          <p:cNvPr id="3" name="Content Placeholder 2"/>
          <p:cNvSpPr>
            <a:spLocks noGrp="1"/>
          </p:cNvSpPr>
          <p:nvPr>
            <p:ph idx="1"/>
          </p:nvPr>
        </p:nvSpPr>
        <p:spPr/>
        <p:txBody>
          <a:bodyPr/>
          <a:lstStyle/>
          <a:p>
            <a:r>
              <a:rPr lang="en-GB" dirty="0"/>
              <a:t>2.  	Explain the defence of truth in your own words.</a:t>
            </a:r>
            <a:endParaRPr lang="hr-HR" dirty="0"/>
          </a:p>
          <a:p>
            <a:r>
              <a:rPr lang="en-GB" dirty="0"/>
              <a:t> </a:t>
            </a:r>
            <a:endParaRPr lang="hr-HR" dirty="0"/>
          </a:p>
          <a:p>
            <a:r>
              <a:rPr lang="en-GB" dirty="0"/>
              <a:t>3.  	Subsection 4 refers to a ‘common law defence’. What do you think that means?</a:t>
            </a:r>
            <a:endParaRPr lang="hr-HR" dirty="0"/>
          </a:p>
          <a:p>
            <a:endParaRPr lang="en-US" dirty="0"/>
          </a:p>
        </p:txBody>
      </p:sp>
    </p:spTree>
    <p:extLst>
      <p:ext uri="{BB962C8B-B14F-4D97-AF65-F5344CB8AC3E}">
        <p14:creationId xmlns:p14="http://schemas.microsoft.com/office/powerpoint/2010/main" val="3993278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main groups of torts</a:t>
            </a:r>
            <a:endParaRPr lang="en-US" dirty="0"/>
          </a:p>
        </p:txBody>
      </p:sp>
      <p:sp>
        <p:nvSpPr>
          <p:cNvPr id="3" name="Content Placeholder 2"/>
          <p:cNvSpPr>
            <a:spLocks noGrp="1"/>
          </p:cNvSpPr>
          <p:nvPr>
            <p:ph idx="1"/>
          </p:nvPr>
        </p:nvSpPr>
        <p:spPr/>
        <p:txBody>
          <a:bodyPr/>
          <a:lstStyle/>
          <a:p>
            <a:r>
              <a:rPr lang="en-GB" dirty="0" smtClean="0"/>
              <a:t> </a:t>
            </a:r>
            <a:r>
              <a:rPr lang="hr-HR" dirty="0" smtClean="0"/>
              <a:t>1. </a:t>
            </a:r>
            <a:r>
              <a:rPr lang="en-GB" dirty="0" smtClean="0"/>
              <a:t>torts </a:t>
            </a:r>
            <a:r>
              <a:rPr lang="en-GB" dirty="0"/>
              <a:t>affecting land, </a:t>
            </a:r>
            <a:endParaRPr lang="hr-HR" dirty="0" smtClean="0"/>
          </a:p>
          <a:p>
            <a:r>
              <a:rPr lang="hr-HR" dirty="0" smtClean="0"/>
              <a:t>2. </a:t>
            </a:r>
            <a:r>
              <a:rPr lang="en-GB" dirty="0" smtClean="0"/>
              <a:t>torts </a:t>
            </a:r>
            <a:r>
              <a:rPr lang="en-GB" dirty="0"/>
              <a:t>affecting </a:t>
            </a:r>
            <a:r>
              <a:rPr lang="hr-HR" dirty="0" err="1" smtClean="0"/>
              <a:t>person</a:t>
            </a:r>
            <a:r>
              <a:rPr lang="en-GB" dirty="0" smtClean="0"/>
              <a:t>, </a:t>
            </a:r>
            <a:r>
              <a:rPr lang="en-GB" dirty="0"/>
              <a:t>and </a:t>
            </a:r>
            <a:endParaRPr lang="hr-HR" dirty="0" smtClean="0"/>
          </a:p>
          <a:p>
            <a:r>
              <a:rPr lang="hr-HR" dirty="0" smtClean="0"/>
              <a:t>3. </a:t>
            </a:r>
            <a:r>
              <a:rPr lang="en-GB" dirty="0" smtClean="0"/>
              <a:t>negligence</a:t>
            </a:r>
            <a:r>
              <a:rPr lang="en-GB" dirty="0"/>
              <a:t>.</a:t>
            </a:r>
            <a:endParaRPr lang="hr-HR" dirty="0"/>
          </a:p>
          <a:p>
            <a:endParaRPr lang="en-US" dirty="0"/>
          </a:p>
        </p:txBody>
      </p:sp>
    </p:spTree>
    <p:extLst>
      <p:ext uri="{BB962C8B-B14F-4D97-AF65-F5344CB8AC3E}">
        <p14:creationId xmlns:p14="http://schemas.microsoft.com/office/powerpoint/2010/main" val="39304819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r>
              <a:rPr lang="hr-HR" b="1" dirty="0"/>
              <a:t/>
            </a:r>
            <a:br>
              <a:rPr lang="hr-HR" b="1" dirty="0"/>
            </a:br>
            <a:endParaRPr lang="en-US" dirty="0"/>
          </a:p>
        </p:txBody>
      </p:sp>
      <p:sp>
        <p:nvSpPr>
          <p:cNvPr id="3" name="Content Placeholder 2"/>
          <p:cNvSpPr>
            <a:spLocks noGrp="1"/>
          </p:cNvSpPr>
          <p:nvPr>
            <p:ph idx="1"/>
          </p:nvPr>
        </p:nvSpPr>
        <p:spPr/>
        <p:txBody>
          <a:bodyPr/>
          <a:lstStyle/>
          <a:p>
            <a:endParaRPr lang="hr-HR" b="1" dirty="0"/>
          </a:p>
          <a:p>
            <a:r>
              <a:rPr lang="en-GB" b="1" i="1" dirty="0"/>
              <a:t>VII Read Section 1 of the Defamation Act 2013, which defines ‘serious harm’ referred to in the text and discuss its meaning. Comment on the position of corporations with regard to this provision. Do you think the level of protection for corporations has been raised or lowered by this provision? What possible problems in adjudication can you anticipate?</a:t>
            </a:r>
            <a:endParaRPr lang="hr-HR" b="1" dirty="0"/>
          </a:p>
          <a:p>
            <a:endParaRPr lang="en-US" dirty="0"/>
          </a:p>
        </p:txBody>
      </p:sp>
    </p:spTree>
    <p:extLst>
      <p:ext uri="{BB962C8B-B14F-4D97-AF65-F5344CB8AC3E}">
        <p14:creationId xmlns:p14="http://schemas.microsoft.com/office/powerpoint/2010/main" val="981671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Section 1 of the Defamation Act 2013</a:t>
            </a:r>
            <a:endParaRPr lang="en-US" dirty="0"/>
          </a:p>
        </p:txBody>
      </p:sp>
      <p:sp>
        <p:nvSpPr>
          <p:cNvPr id="3" name="Content Placeholder 2"/>
          <p:cNvSpPr>
            <a:spLocks noGrp="1"/>
          </p:cNvSpPr>
          <p:nvPr>
            <p:ph idx="1"/>
          </p:nvPr>
        </p:nvSpPr>
        <p:spPr/>
        <p:txBody>
          <a:bodyPr/>
          <a:lstStyle/>
          <a:p>
            <a:r>
              <a:rPr lang="en-GB" i="1" dirty="0"/>
              <a:t>1 Serious harm</a:t>
            </a:r>
            <a:endParaRPr lang="hr-HR" dirty="0"/>
          </a:p>
          <a:p>
            <a:r>
              <a:rPr lang="en-GB" i="1" dirty="0"/>
              <a:t> </a:t>
            </a:r>
            <a:endParaRPr lang="hr-HR" dirty="0"/>
          </a:p>
          <a:p>
            <a:r>
              <a:rPr lang="en-GB" i="1" dirty="0"/>
              <a:t>(1) A statement is not defamatory unless its publication has caused or is likely to cause serious harm to the reputation of the claimant.</a:t>
            </a:r>
            <a:endParaRPr lang="hr-HR" dirty="0"/>
          </a:p>
          <a:p>
            <a:r>
              <a:rPr lang="en-GB" dirty="0"/>
              <a:t> </a:t>
            </a:r>
            <a:endParaRPr lang="hr-HR" dirty="0"/>
          </a:p>
          <a:p>
            <a:r>
              <a:rPr lang="en-GB" i="1" dirty="0"/>
              <a:t>(2) For the purposes of this section, harm to the reputation of a body that trades for profit is not “serious harm” unless it has caused or is likely to cause the body serious financial loss.</a:t>
            </a:r>
            <a:endParaRPr lang="hr-HR" dirty="0"/>
          </a:p>
          <a:p>
            <a:endParaRPr lang="en-US" dirty="0"/>
          </a:p>
        </p:txBody>
      </p:sp>
    </p:spTree>
    <p:extLst>
      <p:ext uri="{BB962C8B-B14F-4D97-AF65-F5344CB8AC3E}">
        <p14:creationId xmlns:p14="http://schemas.microsoft.com/office/powerpoint/2010/main" val="37531338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research</a:t>
            </a:r>
            <a:endParaRPr lang="en-US" dirty="0"/>
          </a:p>
        </p:txBody>
      </p:sp>
      <p:sp>
        <p:nvSpPr>
          <p:cNvPr id="3" name="Content Placeholder 2"/>
          <p:cNvSpPr>
            <a:spLocks noGrp="1"/>
          </p:cNvSpPr>
          <p:nvPr>
            <p:ph idx="1"/>
          </p:nvPr>
        </p:nvSpPr>
        <p:spPr/>
        <p:txBody>
          <a:bodyPr/>
          <a:lstStyle/>
          <a:p>
            <a:r>
              <a:rPr lang="en-GB" dirty="0"/>
              <a:t>1.  	Find information about the famous criminal case People of the State of California vs </a:t>
            </a:r>
            <a:r>
              <a:rPr lang="en-GB" dirty="0" err="1"/>
              <a:t>Orenthal</a:t>
            </a:r>
            <a:r>
              <a:rPr lang="en-GB" dirty="0"/>
              <a:t> James Simpson (1995) and the ensuing civil trial Goldman vs Simpson (1997). Focus on the parties, claims and judgments in each case. What are the principal differences and what are the connecting factors between these cases?</a:t>
            </a:r>
            <a:endParaRPr lang="hr-HR" dirty="0"/>
          </a:p>
          <a:p>
            <a:r>
              <a:rPr lang="en-GB" dirty="0"/>
              <a:t> </a:t>
            </a:r>
            <a:endParaRPr lang="hr-HR" dirty="0"/>
          </a:p>
          <a:p>
            <a:r>
              <a:rPr lang="en-GB" dirty="0"/>
              <a:t>These lawsuits are a good example of how the same act can lead to criminal prosecution, and also a civil trial. Think of all the possible reasons why the civil trial was initiated (if necessary, refer to Unit 6, Part two, where the basic differences between criminal and civil trials are explained). Consider the remedies, the procedure and the standard of proof.</a:t>
            </a:r>
            <a:endParaRPr lang="hr-HR" dirty="0"/>
          </a:p>
          <a:p>
            <a:endParaRPr lang="en-US" dirty="0"/>
          </a:p>
        </p:txBody>
      </p:sp>
    </p:spTree>
    <p:extLst>
      <p:ext uri="{BB962C8B-B14F-4D97-AF65-F5344CB8AC3E}">
        <p14:creationId xmlns:p14="http://schemas.microsoft.com/office/powerpoint/2010/main" val="351917523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research</a:t>
            </a:r>
            <a:endParaRPr lang="en-US" dirty="0"/>
          </a:p>
        </p:txBody>
      </p:sp>
      <p:sp>
        <p:nvSpPr>
          <p:cNvPr id="3" name="Content Placeholder 2"/>
          <p:cNvSpPr>
            <a:spLocks noGrp="1"/>
          </p:cNvSpPr>
          <p:nvPr>
            <p:ph idx="1"/>
          </p:nvPr>
        </p:nvSpPr>
        <p:spPr/>
        <p:txBody>
          <a:bodyPr/>
          <a:lstStyle/>
          <a:p>
            <a:r>
              <a:rPr lang="en-GB" dirty="0"/>
              <a:t>2.  	The text ‘Defamation laws takes effect’ refers to the ‘chilling effect’ of the old law on defamation. The expression refers to an undesirable effect (e.g. of a law) that discourages the exercise of a certain right. Discuss with a partner possible laws in your country that might have this effect. What do you know about the law of defamation in Croatia? Does it have a chilling effect? Is the balance between the protection of reputation and the freedom of speech well struck in your opinion?</a:t>
            </a:r>
            <a:endParaRPr lang="hr-HR" dirty="0"/>
          </a:p>
          <a:p>
            <a:endParaRPr lang="en-US" dirty="0"/>
          </a:p>
        </p:txBody>
      </p:sp>
    </p:spTree>
    <p:extLst>
      <p:ext uri="{BB962C8B-B14F-4D97-AF65-F5344CB8AC3E}">
        <p14:creationId xmlns:p14="http://schemas.microsoft.com/office/powerpoint/2010/main" val="28360464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smtClean="0"/>
              <a:t>research</a:t>
            </a:r>
            <a:endParaRPr lang="en-US"/>
          </a:p>
        </p:txBody>
      </p:sp>
      <p:sp>
        <p:nvSpPr>
          <p:cNvPr id="3" name="Content Placeholder 2"/>
          <p:cNvSpPr>
            <a:spLocks noGrp="1"/>
          </p:cNvSpPr>
          <p:nvPr>
            <p:ph idx="1"/>
          </p:nvPr>
        </p:nvSpPr>
        <p:spPr/>
        <p:txBody>
          <a:bodyPr/>
          <a:lstStyle/>
          <a:p>
            <a:r>
              <a:rPr lang="en-GB" dirty="0"/>
              <a:t>3.  	Find out about some defamation lawsuits in Croatia that received public attention. Who were the parties? What statements were the lawsuits about? What were the rulings?</a:t>
            </a:r>
            <a:endParaRPr lang="hr-HR" dirty="0"/>
          </a:p>
          <a:p>
            <a:endParaRPr lang="en-US" dirty="0"/>
          </a:p>
        </p:txBody>
      </p:sp>
    </p:spTree>
    <p:extLst>
      <p:ext uri="{BB962C8B-B14F-4D97-AF65-F5344CB8AC3E}">
        <p14:creationId xmlns:p14="http://schemas.microsoft.com/office/powerpoint/2010/main" val="2977587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Torts affecting land</a:t>
            </a:r>
            <a:r>
              <a:rPr lang="hr-HR" b="1" dirty="0"/>
              <a:t/>
            </a:r>
            <a:br>
              <a:rPr lang="hr-HR" b="1" dirty="0"/>
            </a:br>
            <a:endParaRPr lang="en-US" dirty="0"/>
          </a:p>
        </p:txBody>
      </p:sp>
      <p:sp>
        <p:nvSpPr>
          <p:cNvPr id="3" name="Content Placeholder 2"/>
          <p:cNvSpPr>
            <a:spLocks noGrp="1"/>
          </p:cNvSpPr>
          <p:nvPr>
            <p:ph idx="1"/>
          </p:nvPr>
        </p:nvSpPr>
        <p:spPr/>
        <p:txBody>
          <a:bodyPr/>
          <a:lstStyle/>
          <a:p>
            <a:r>
              <a:rPr lang="en-GB" dirty="0"/>
              <a:t>Torts affecting land pertain to unreasonable conduct or its consequences concerning interest in land, and </a:t>
            </a:r>
            <a:r>
              <a:rPr lang="hr-HR" dirty="0" err="1" smtClean="0"/>
              <a:t>its</a:t>
            </a:r>
            <a:r>
              <a:rPr lang="en-GB" dirty="0" smtClean="0"/>
              <a:t> </a:t>
            </a:r>
            <a:r>
              <a:rPr lang="en-GB" dirty="0"/>
              <a:t>enjoyment and use </a:t>
            </a:r>
            <a:endParaRPr lang="hr-HR" dirty="0" smtClean="0"/>
          </a:p>
          <a:p>
            <a:r>
              <a:rPr lang="en-GB" dirty="0" smtClean="0"/>
              <a:t>The </a:t>
            </a:r>
            <a:r>
              <a:rPr lang="en-GB" dirty="0"/>
              <a:t>main torts against </a:t>
            </a:r>
            <a:r>
              <a:rPr lang="en-GB" dirty="0" smtClean="0"/>
              <a:t>land</a:t>
            </a:r>
            <a:r>
              <a:rPr lang="hr-HR" dirty="0" smtClean="0"/>
              <a:t>: </a:t>
            </a:r>
          </a:p>
          <a:p>
            <a:r>
              <a:rPr lang="hr-HR" dirty="0" smtClean="0"/>
              <a:t>1. </a:t>
            </a:r>
            <a:r>
              <a:rPr lang="en-GB" dirty="0" smtClean="0"/>
              <a:t>trespass </a:t>
            </a:r>
            <a:r>
              <a:rPr lang="en-GB" dirty="0"/>
              <a:t>to land </a:t>
            </a:r>
            <a:endParaRPr lang="hr-HR" dirty="0" smtClean="0"/>
          </a:p>
          <a:p>
            <a:r>
              <a:rPr lang="hr-HR" dirty="0" smtClean="0"/>
              <a:t>2. </a:t>
            </a:r>
            <a:r>
              <a:rPr lang="en-GB" dirty="0" smtClean="0"/>
              <a:t>nuisance</a:t>
            </a:r>
            <a:endParaRPr lang="en-US" dirty="0"/>
          </a:p>
        </p:txBody>
      </p:sp>
    </p:spTree>
    <p:extLst>
      <p:ext uri="{BB962C8B-B14F-4D97-AF65-F5344CB8AC3E}">
        <p14:creationId xmlns:p14="http://schemas.microsoft.com/office/powerpoint/2010/main" val="2380216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Trespass to land</a:t>
            </a:r>
            <a:endParaRPr lang="en-US" dirty="0"/>
          </a:p>
        </p:txBody>
      </p:sp>
      <p:sp>
        <p:nvSpPr>
          <p:cNvPr id="3" name="Content Placeholder 2"/>
          <p:cNvSpPr>
            <a:spLocks noGrp="1"/>
          </p:cNvSpPr>
          <p:nvPr>
            <p:ph idx="1"/>
          </p:nvPr>
        </p:nvSpPr>
        <p:spPr/>
        <p:txBody>
          <a:bodyPr>
            <a:normAutofit lnSpcReduction="10000"/>
          </a:bodyPr>
          <a:lstStyle/>
          <a:p>
            <a:r>
              <a:rPr lang="en-GB" dirty="0"/>
              <a:t>an unlawful invasion or direct interference with the land of another, whether intentional or negligent</a:t>
            </a:r>
            <a:r>
              <a:rPr lang="en-GB" dirty="0" smtClean="0"/>
              <a:t>.</a:t>
            </a:r>
            <a:endParaRPr lang="hr-HR" dirty="0" smtClean="0"/>
          </a:p>
          <a:p>
            <a:r>
              <a:rPr lang="en-GB" dirty="0" smtClean="0"/>
              <a:t> </a:t>
            </a:r>
            <a:r>
              <a:rPr lang="en-GB" dirty="0"/>
              <a:t>In </a:t>
            </a:r>
            <a:r>
              <a:rPr lang="en-GB" dirty="0" smtClean="0"/>
              <a:t>practice</a:t>
            </a:r>
            <a:r>
              <a:rPr lang="hr-HR" dirty="0" smtClean="0"/>
              <a:t>: </a:t>
            </a:r>
            <a:r>
              <a:rPr lang="en-GB" dirty="0" smtClean="0"/>
              <a:t> </a:t>
            </a:r>
            <a:r>
              <a:rPr lang="en-GB" dirty="0"/>
              <a:t>entry or stay without permission on someone’s land or property built on the land. </a:t>
            </a:r>
            <a:endParaRPr lang="hr-HR" dirty="0" smtClean="0"/>
          </a:p>
          <a:p>
            <a:r>
              <a:rPr lang="en-GB" dirty="0" smtClean="0"/>
              <a:t>By </a:t>
            </a:r>
            <a:r>
              <a:rPr lang="en-GB" dirty="0"/>
              <a:t>bringing an action in tort the claimant may want to remove unwanted intruders from the land, or regain entry to his land from which he has unlawfully been prevented. </a:t>
            </a:r>
            <a:endParaRPr lang="hr-HR" dirty="0" smtClean="0"/>
          </a:p>
          <a:p>
            <a:r>
              <a:rPr lang="en-GB" dirty="0" smtClean="0"/>
              <a:t>This </a:t>
            </a:r>
            <a:r>
              <a:rPr lang="en-GB" dirty="0"/>
              <a:t>can arise when there is dispute as to title, i.e. ownership of the land or property in question. </a:t>
            </a:r>
            <a:endParaRPr lang="hr-HR" dirty="0" smtClean="0"/>
          </a:p>
          <a:p>
            <a:r>
              <a:rPr lang="en-GB" dirty="0" smtClean="0"/>
              <a:t>This </a:t>
            </a:r>
            <a:r>
              <a:rPr lang="en-GB" dirty="0"/>
              <a:t>is achieved by an </a:t>
            </a:r>
            <a:r>
              <a:rPr lang="en-GB" b="1" dirty="0"/>
              <a:t>injunction</a:t>
            </a:r>
            <a:r>
              <a:rPr lang="en-GB" dirty="0"/>
              <a:t>. If the intruder has caused damage to the property, the claimant may want the damage compensated for. </a:t>
            </a:r>
            <a:r>
              <a:rPr lang="en-GB" b="1" dirty="0"/>
              <a:t>Damages</a:t>
            </a:r>
            <a:r>
              <a:rPr lang="en-GB" dirty="0"/>
              <a:t> may include the cost of removal of the trespasser. </a:t>
            </a:r>
            <a:endParaRPr lang="hr-HR" dirty="0"/>
          </a:p>
          <a:p>
            <a:endParaRPr lang="en-US" dirty="0"/>
          </a:p>
        </p:txBody>
      </p:sp>
    </p:spTree>
    <p:extLst>
      <p:ext uri="{BB962C8B-B14F-4D97-AF65-F5344CB8AC3E}">
        <p14:creationId xmlns:p14="http://schemas.microsoft.com/office/powerpoint/2010/main" val="3725688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Trespass to land</a:t>
            </a:r>
            <a:endParaRPr lang="en-US" dirty="0"/>
          </a:p>
        </p:txBody>
      </p:sp>
      <p:sp>
        <p:nvSpPr>
          <p:cNvPr id="3" name="Content Placeholder 2"/>
          <p:cNvSpPr>
            <a:spLocks noGrp="1"/>
          </p:cNvSpPr>
          <p:nvPr>
            <p:ph idx="1"/>
          </p:nvPr>
        </p:nvSpPr>
        <p:spPr/>
        <p:txBody>
          <a:bodyPr/>
          <a:lstStyle/>
          <a:p>
            <a:r>
              <a:rPr lang="en-GB" dirty="0"/>
              <a:t>Trespass is actionable </a:t>
            </a:r>
            <a:r>
              <a:rPr lang="en-GB" i="1" dirty="0"/>
              <a:t>per </a:t>
            </a:r>
            <a:r>
              <a:rPr lang="en-GB" i="1" dirty="0" smtClean="0"/>
              <a:t>se</a:t>
            </a:r>
            <a:r>
              <a:rPr lang="hr-HR" dirty="0" smtClean="0"/>
              <a:t>: </a:t>
            </a:r>
            <a:r>
              <a:rPr lang="en-GB" dirty="0" smtClean="0"/>
              <a:t> </a:t>
            </a:r>
            <a:r>
              <a:rPr lang="en-GB" dirty="0"/>
              <a:t>there is no requirement of damage done to the land by the intruder for a lawsuit to be filed. </a:t>
            </a:r>
            <a:endParaRPr lang="hr-HR" dirty="0" smtClean="0"/>
          </a:p>
          <a:p>
            <a:r>
              <a:rPr lang="en-GB" dirty="0" smtClean="0"/>
              <a:t>The </a:t>
            </a:r>
            <a:r>
              <a:rPr lang="en-GB" dirty="0"/>
              <a:t>invader must be a person with an inferior interest in the property</a:t>
            </a:r>
            <a:r>
              <a:rPr lang="en-GB" dirty="0" smtClean="0"/>
              <a:t>.</a:t>
            </a:r>
            <a:endParaRPr lang="hr-HR" dirty="0" smtClean="0"/>
          </a:p>
          <a:p>
            <a:r>
              <a:rPr lang="en-GB" dirty="0" smtClean="0"/>
              <a:t> </a:t>
            </a:r>
            <a:r>
              <a:rPr lang="en-GB" dirty="0"/>
              <a:t>A landlord </a:t>
            </a:r>
            <a:r>
              <a:rPr lang="en-GB" dirty="0" smtClean="0"/>
              <a:t>may </a:t>
            </a:r>
            <a:r>
              <a:rPr lang="en-GB" dirty="0"/>
              <a:t>sue to evict a tenant in breach of the rental agreement, but a legitimate tenant could equally use an action in tort to remove a trespasser who has no legal claim on the property.</a:t>
            </a:r>
            <a:endParaRPr lang="hr-HR" dirty="0"/>
          </a:p>
          <a:p>
            <a:endParaRPr lang="en-US" dirty="0"/>
          </a:p>
        </p:txBody>
      </p:sp>
    </p:spTree>
    <p:extLst>
      <p:ext uri="{BB962C8B-B14F-4D97-AF65-F5344CB8AC3E}">
        <p14:creationId xmlns:p14="http://schemas.microsoft.com/office/powerpoint/2010/main" val="1248560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nuisance</a:t>
            </a:r>
            <a:endParaRPr lang="en-US" dirty="0"/>
          </a:p>
        </p:txBody>
      </p:sp>
      <p:sp>
        <p:nvSpPr>
          <p:cNvPr id="3" name="Content Placeholder 2"/>
          <p:cNvSpPr>
            <a:spLocks noGrp="1"/>
          </p:cNvSpPr>
          <p:nvPr>
            <p:ph idx="1"/>
          </p:nvPr>
        </p:nvSpPr>
        <p:spPr/>
        <p:txBody>
          <a:bodyPr/>
          <a:lstStyle/>
          <a:p>
            <a:r>
              <a:rPr lang="en-GB" dirty="0"/>
              <a:t>Where there is only indirect interference with another’s use or enjoyment of his land, this may constitute grounds for an action in </a:t>
            </a:r>
            <a:r>
              <a:rPr lang="en-GB" b="1" dirty="0"/>
              <a:t>nuisance</a:t>
            </a:r>
            <a:r>
              <a:rPr lang="en-GB" dirty="0"/>
              <a:t>. </a:t>
            </a:r>
            <a:endParaRPr lang="hr-HR" dirty="0" smtClean="0"/>
          </a:p>
          <a:p>
            <a:r>
              <a:rPr lang="en-GB" dirty="0" smtClean="0"/>
              <a:t>The </a:t>
            </a:r>
            <a:r>
              <a:rPr lang="en-GB" dirty="0"/>
              <a:t>tort of nuisance refers to a disturbance which is continuous and has resulted in damage, usually caused by a neighbour</a:t>
            </a:r>
            <a:r>
              <a:rPr lang="en-GB" dirty="0" smtClean="0"/>
              <a:t>.</a:t>
            </a:r>
            <a:endParaRPr lang="hr-HR" dirty="0" smtClean="0"/>
          </a:p>
          <a:p>
            <a:r>
              <a:rPr lang="en-GB" dirty="0" smtClean="0"/>
              <a:t> </a:t>
            </a:r>
            <a:r>
              <a:rPr lang="en-GB" dirty="0"/>
              <a:t>If only discomfort or inconvenience are caused by another’s actions, this may not sufficiently disturb the balance of competing interests between the neighbours as to their right to use and enjoy their respective land. </a:t>
            </a:r>
            <a:endParaRPr lang="hr-HR" dirty="0"/>
          </a:p>
          <a:p>
            <a:endParaRPr lang="en-US" dirty="0"/>
          </a:p>
        </p:txBody>
      </p:sp>
    </p:spTree>
    <p:extLst>
      <p:ext uri="{BB962C8B-B14F-4D97-AF65-F5344CB8AC3E}">
        <p14:creationId xmlns:p14="http://schemas.microsoft.com/office/powerpoint/2010/main" val="929245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nuisance</a:t>
            </a:r>
            <a:endParaRPr lang="en-US" dirty="0"/>
          </a:p>
        </p:txBody>
      </p:sp>
      <p:sp>
        <p:nvSpPr>
          <p:cNvPr id="3" name="Content Placeholder 2"/>
          <p:cNvSpPr>
            <a:spLocks noGrp="1"/>
          </p:cNvSpPr>
          <p:nvPr>
            <p:ph idx="1"/>
          </p:nvPr>
        </p:nvSpPr>
        <p:spPr/>
        <p:txBody>
          <a:bodyPr/>
          <a:lstStyle/>
          <a:p>
            <a:r>
              <a:rPr lang="en-GB" dirty="0"/>
              <a:t>Nuisance usually involves harmful emissions such as fumes drifting over land, loud noises, vibrations from machinery, water or harmful liquids entering the land or subsoil and causing damage, and fire. </a:t>
            </a:r>
            <a:endParaRPr lang="hr-HR" dirty="0" smtClean="0"/>
          </a:p>
          <a:p>
            <a:r>
              <a:rPr lang="en-GB" dirty="0" smtClean="0"/>
              <a:t>The </a:t>
            </a:r>
            <a:r>
              <a:rPr lang="en-GB" dirty="0"/>
              <a:t>most common remedy for nuisance is an injunction, which orders the defendant to refrain from the nuisance. Damages may also be sought.</a:t>
            </a:r>
            <a:endParaRPr lang="hr-HR" dirty="0"/>
          </a:p>
          <a:p>
            <a:endParaRPr lang="en-US" dirty="0"/>
          </a:p>
        </p:txBody>
      </p:sp>
    </p:spTree>
    <p:extLst>
      <p:ext uri="{BB962C8B-B14F-4D97-AF65-F5344CB8AC3E}">
        <p14:creationId xmlns:p14="http://schemas.microsoft.com/office/powerpoint/2010/main" val="2734643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TM03090430[[fn=Banded]]</Template>
  <TotalTime>289</TotalTime>
  <Words>2236</Words>
  <Application>Microsoft Office PowerPoint</Application>
  <PresentationFormat>Widescreen</PresentationFormat>
  <Paragraphs>220</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Calibri</vt:lpstr>
      <vt:lpstr>Corbel</vt:lpstr>
      <vt:lpstr>Times New Roman</vt:lpstr>
      <vt:lpstr>Wingdings</vt:lpstr>
      <vt:lpstr>Banded</vt:lpstr>
      <vt:lpstr>THE LAW OF TORTS </vt:lpstr>
      <vt:lpstr>Lead-in</vt:lpstr>
      <vt:lpstr>II Read the introductory text on torts and compare a tort to a crime. What are the similarities and differences mentioned or implied in the text? </vt:lpstr>
      <vt:lpstr>The main groups of torts</vt:lpstr>
      <vt:lpstr>Torts affecting land </vt:lpstr>
      <vt:lpstr>Trespass to land</vt:lpstr>
      <vt:lpstr>Trespass to land</vt:lpstr>
      <vt:lpstr>nuisance</vt:lpstr>
      <vt:lpstr>nuisance</vt:lpstr>
      <vt:lpstr>Torts affecting the person and civil liberties </vt:lpstr>
      <vt:lpstr>Trespass to the person</vt:lpstr>
      <vt:lpstr>Battery v. assault</vt:lpstr>
      <vt:lpstr>battery</vt:lpstr>
      <vt:lpstr>False imprisonment</vt:lpstr>
      <vt:lpstr>Defamation</vt:lpstr>
      <vt:lpstr>defamation</vt:lpstr>
      <vt:lpstr>defamation</vt:lpstr>
      <vt:lpstr>IV Decide whether the following statements are true (T) or false (F). If false, provide the correct information. </vt:lpstr>
      <vt:lpstr>True or false?</vt:lpstr>
      <vt:lpstr>V Sort the torts described in this text into two columns. </vt:lpstr>
      <vt:lpstr>VI Replace the underlined expressions with expressions from the text. </vt:lpstr>
      <vt:lpstr>Replace the underlined expressions with expressions from the text</vt:lpstr>
      <vt:lpstr>VII Complete the chart</vt:lpstr>
      <vt:lpstr> Analyze the following case summaries and decide whether they constitute trespass. Discuss with a partner whether the legal requirements are met. Substantiate your answers. </vt:lpstr>
      <vt:lpstr>Analyze the following case summaries and decide whether they constitute NUISANCE. Discuss with a partner whether the legal requirements are met. Substantiate your answers. </vt:lpstr>
      <vt:lpstr>Analyze the following case summaries and decide whether they constitute trespass. Discuss with a partner whether the legal requirements are met. Substantiate your answers. </vt:lpstr>
      <vt:lpstr>discussion</vt:lpstr>
      <vt:lpstr>Part Two: Defamation and Freedom of Expression </vt:lpstr>
      <vt:lpstr>PRESS RELEASE Defamation laws take effect </vt:lpstr>
      <vt:lpstr>PRESS RELEASE Defamation laws take effect</vt:lpstr>
      <vt:lpstr>PRESS RELEASE Defamation laws take effect</vt:lpstr>
      <vt:lpstr>PRESS RELEASE Defamation laws take effect</vt:lpstr>
      <vt:lpstr>PRESS RELEASE Defamation laws take effect</vt:lpstr>
      <vt:lpstr>III What do the underlined expressions from the text mean? Work with a partner to provide examples. </vt:lpstr>
      <vt:lpstr>IV Work in pairs and take  turns to explain the following key expressions from the text. </vt:lpstr>
      <vt:lpstr>Summary</vt:lpstr>
      <vt:lpstr>VI Read Section 2 of the Act, which regulates the defence of ‘Truth’. Answer the questions below. </vt:lpstr>
      <vt:lpstr>Find synonyms of the following words in the text. The corresponding synonyms are underlined. </vt:lpstr>
      <vt:lpstr>Explain the following:</vt:lpstr>
      <vt:lpstr>DISCUSSION </vt:lpstr>
      <vt:lpstr>Section 1 of the Defamation Act 2013</vt:lpstr>
      <vt:lpstr>research</vt:lpstr>
      <vt:lpstr>research</vt:lpstr>
      <vt:lpstr>research</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LAW OF TORTS</dc:title>
  <dc:creator>Admin</dc:creator>
  <cp:lastModifiedBy>Lelija Sočanac</cp:lastModifiedBy>
  <cp:revision>14</cp:revision>
  <dcterms:created xsi:type="dcterms:W3CDTF">2017-10-19T19:56:20Z</dcterms:created>
  <dcterms:modified xsi:type="dcterms:W3CDTF">2017-11-27T14:36:08Z</dcterms:modified>
</cp:coreProperties>
</file>