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12/3/2017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LEGAL SYSTEMS OF THE WORLD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Unit</a:t>
            </a:r>
            <a:r>
              <a:rPr lang="hr-HR" smtClean="0"/>
              <a:t> 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4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en-GB" b="1" dirty="0" smtClean="0"/>
              <a:t>Major </a:t>
            </a:r>
            <a:r>
              <a:rPr lang="en-GB" b="1" dirty="0"/>
              <a:t>Western legal families: Civil law and Common law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system of codified law that prevails in continental Europe, South America, and elsewhere is known as </a:t>
            </a:r>
            <a:r>
              <a:rPr lang="en-GB" b="1" dirty="0"/>
              <a:t>civil law,</a:t>
            </a:r>
            <a:r>
              <a:rPr lang="en-GB" dirty="0"/>
              <a:t> in contrast to the </a:t>
            </a:r>
            <a:r>
              <a:rPr lang="en-GB" b="1" dirty="0"/>
              <a:t>common law</a:t>
            </a:r>
            <a:r>
              <a:rPr lang="en-GB" dirty="0"/>
              <a:t> system that applies in England, former British colonies, the United States, and most of Canada.</a:t>
            </a:r>
            <a:endParaRPr lang="hr-HR" dirty="0"/>
          </a:p>
          <a:p>
            <a:r>
              <a:rPr lang="en-GB" dirty="0"/>
              <a:t> 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329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en-GB" b="1" dirty="0" smtClean="0"/>
              <a:t>Major </a:t>
            </a:r>
            <a:r>
              <a:rPr lang="en-GB" b="1" dirty="0"/>
              <a:t>Western legal families: Civil law and Common law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we refer to</a:t>
            </a:r>
            <a:r>
              <a:rPr lang="en-GB" b="1" dirty="0"/>
              <a:t> ‘civil law countries’,</a:t>
            </a:r>
            <a:r>
              <a:rPr lang="en-GB" dirty="0"/>
              <a:t> we are referring primarily to countries that have inherited the Romano-Germanic traditions. </a:t>
            </a:r>
            <a:endParaRPr lang="hr-HR" dirty="0" smtClean="0"/>
          </a:p>
          <a:p>
            <a:r>
              <a:rPr lang="en-GB" dirty="0" smtClean="0"/>
              <a:t>Within </a:t>
            </a:r>
            <a:r>
              <a:rPr lang="en-GB" dirty="0"/>
              <a:t>the civil law tradition, the French legal tradition and the German legal tradition can be distinguished. </a:t>
            </a:r>
            <a:endParaRPr lang="hr-HR" dirty="0" smtClean="0"/>
          </a:p>
          <a:p>
            <a:r>
              <a:rPr lang="en-GB" dirty="0" smtClean="0"/>
              <a:t>They </a:t>
            </a:r>
            <a:r>
              <a:rPr lang="en-GB" dirty="0"/>
              <a:t>are based on Roman law and they share a tradition of devising systematic, authoritative and comprehensive codifications as their law-making style, working from general concepts and providing solutions to individual problems.  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55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</a:t>
            </a:r>
            <a:r>
              <a:rPr lang="en-GB" dirty="0" err="1" smtClean="0"/>
              <a:t>ost</a:t>
            </a:r>
            <a:r>
              <a:rPr lang="en-GB" dirty="0" smtClean="0"/>
              <a:t> </a:t>
            </a:r>
            <a:r>
              <a:rPr lang="en-GB" b="1" dirty="0"/>
              <a:t>common law systems </a:t>
            </a:r>
            <a:r>
              <a:rPr lang="en-GB" dirty="0"/>
              <a:t>do not have codes.  </a:t>
            </a:r>
            <a:endParaRPr lang="hr-HR" dirty="0" smtClean="0"/>
          </a:p>
          <a:p>
            <a:r>
              <a:rPr lang="en-GB" dirty="0" smtClean="0"/>
              <a:t>Great </a:t>
            </a:r>
            <a:r>
              <a:rPr lang="en-GB" dirty="0"/>
              <a:t>importance is given to the decisions of judges to be followed in later, similar cases (</a:t>
            </a:r>
            <a:r>
              <a:rPr lang="en-GB" b="1" dirty="0"/>
              <a:t>precedents</a:t>
            </a:r>
            <a:r>
              <a:rPr lang="en-GB" dirty="0"/>
              <a:t>). </a:t>
            </a:r>
            <a:endParaRPr lang="hr-HR" dirty="0" smtClean="0"/>
          </a:p>
          <a:p>
            <a:r>
              <a:rPr lang="en-GB" dirty="0" smtClean="0"/>
              <a:t>The </a:t>
            </a:r>
            <a:r>
              <a:rPr lang="en-GB" dirty="0"/>
              <a:t>decisions of higher courts are </a:t>
            </a:r>
            <a:r>
              <a:rPr lang="en-GB" b="1" dirty="0"/>
              <a:t>binding </a:t>
            </a:r>
            <a:r>
              <a:rPr lang="en-GB" dirty="0"/>
              <a:t>on lower courts, and much of the law is left to the courts to develop. </a:t>
            </a:r>
            <a:endParaRPr lang="hr-HR" dirty="0" smtClean="0"/>
          </a:p>
          <a:p>
            <a:r>
              <a:rPr lang="en-GB" dirty="0" smtClean="0"/>
              <a:t>When </a:t>
            </a:r>
            <a:r>
              <a:rPr lang="en-GB" dirty="0"/>
              <a:t>a court consists of several judges, each can express a separate opinion. </a:t>
            </a:r>
            <a:endParaRPr lang="hr-HR" dirty="0" smtClean="0"/>
          </a:p>
          <a:p>
            <a:r>
              <a:rPr lang="en-GB" dirty="0" smtClean="0"/>
              <a:t>The </a:t>
            </a:r>
            <a:r>
              <a:rPr lang="en-GB" dirty="0"/>
              <a:t>opinions of individual judges have the sort of prestige that in civil law systems attaches to opinions of scholars. </a:t>
            </a:r>
            <a:endParaRPr lang="hr-HR" dirty="0" smtClean="0"/>
          </a:p>
          <a:p>
            <a:r>
              <a:rPr lang="en-GB" dirty="0" smtClean="0"/>
              <a:t>Scholarly </a:t>
            </a:r>
            <a:r>
              <a:rPr lang="en-GB" dirty="0"/>
              <a:t>writing has some influence, but the opinion of practising lawyers - professional opinion - has more weight. </a:t>
            </a:r>
            <a:endParaRPr lang="hr-HR" dirty="0"/>
          </a:p>
          <a:p>
            <a:r>
              <a:rPr lang="en-GB" dirty="0"/>
              <a:t> 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23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Recent</a:t>
            </a:r>
            <a:r>
              <a:rPr lang="hr-HR" dirty="0" smtClean="0"/>
              <a:t> </a:t>
            </a:r>
            <a:r>
              <a:rPr lang="hr-HR" dirty="0" err="1" smtClean="0"/>
              <a:t>trends</a:t>
            </a:r>
            <a:r>
              <a:rPr lang="hr-HR" dirty="0" smtClean="0"/>
              <a:t>: </a:t>
            </a:r>
            <a:br>
              <a:rPr lang="hr-HR" dirty="0" smtClean="0"/>
            </a:b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civil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 last 150 years university-trained lawyers have gained influence in the common law. They have made it more rational and less piecemeal. </a:t>
            </a:r>
            <a:endParaRPr lang="hr-HR" dirty="0" smtClean="0"/>
          </a:p>
          <a:p>
            <a:r>
              <a:rPr lang="en-GB" dirty="0" smtClean="0"/>
              <a:t>Case </a:t>
            </a:r>
            <a:r>
              <a:rPr lang="en-GB" dirty="0"/>
              <a:t>law made by judges has become more important in the civil law. </a:t>
            </a:r>
            <a:endParaRPr lang="hr-HR" dirty="0" smtClean="0"/>
          </a:p>
          <a:p>
            <a:r>
              <a:rPr lang="en-GB" dirty="0" smtClean="0"/>
              <a:t>The </a:t>
            </a:r>
            <a:r>
              <a:rPr lang="en-GB" dirty="0"/>
              <a:t>civil and common law systems have </a:t>
            </a:r>
            <a:r>
              <a:rPr lang="en-GB" dirty="0" smtClean="0"/>
              <a:t>come </a:t>
            </a:r>
            <a:r>
              <a:rPr lang="en-GB" dirty="0"/>
              <a:t>closer together, but they still bear the mark of their origins</a:t>
            </a:r>
            <a:r>
              <a:rPr lang="en-GB" dirty="0" smtClean="0"/>
              <a:t>.</a:t>
            </a:r>
            <a:endParaRPr lang="hr-HR" dirty="0" smtClean="0"/>
          </a:p>
          <a:p>
            <a:r>
              <a:rPr lang="en-GB" dirty="0" smtClean="0"/>
              <a:t> </a:t>
            </a:r>
            <a:r>
              <a:rPr lang="en-GB" dirty="0"/>
              <a:t>Civil law is the creation of two elites: a Roman elite of jurists and a European elite of university-trained lawyers</a:t>
            </a:r>
            <a:r>
              <a:rPr lang="en-GB" dirty="0" smtClean="0"/>
              <a:t>.</a:t>
            </a:r>
            <a:endParaRPr lang="hr-HR" dirty="0" smtClean="0"/>
          </a:p>
          <a:p>
            <a:r>
              <a:rPr lang="en-GB" dirty="0" smtClean="0"/>
              <a:t> </a:t>
            </a:r>
            <a:r>
              <a:rPr lang="en-GB" dirty="0"/>
              <a:t>The common law is the creation of an English elite of judges. </a:t>
            </a:r>
            <a:endParaRPr lang="hr-HR" dirty="0" smtClean="0"/>
          </a:p>
          <a:p>
            <a:r>
              <a:rPr lang="en-GB" dirty="0" smtClean="0"/>
              <a:t>These </a:t>
            </a:r>
            <a:r>
              <a:rPr lang="en-GB" dirty="0"/>
              <a:t>origins explain the differences of style and method of reasoning that still separate the two systems.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848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en-GB" b="1" dirty="0" smtClean="0"/>
              <a:t>New </a:t>
            </a:r>
            <a:r>
              <a:rPr lang="en-GB" b="1" dirty="0"/>
              <a:t>trends</a:t>
            </a:r>
            <a:r>
              <a:rPr lang="hr-HR" dirty="0"/>
              <a:t/>
            </a:r>
            <a:br>
              <a:rPr lang="hr-HR" dirty="0"/>
            </a:br>
            <a:r>
              <a:rPr lang="en-GB" dirty="0"/>
              <a:t> 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division of national legal systems into families or cultural groupings is weakened by the increasing contemporary influence of </a:t>
            </a:r>
            <a:r>
              <a:rPr lang="en-GB" b="1" dirty="0"/>
              <a:t>international agreements</a:t>
            </a:r>
            <a:r>
              <a:rPr lang="en-GB" dirty="0"/>
              <a:t> and legal sources</a:t>
            </a:r>
            <a:r>
              <a:rPr lang="en-GB" dirty="0" smtClean="0"/>
              <a:t>.</a:t>
            </a:r>
            <a:endParaRPr lang="hr-HR" dirty="0" smtClean="0"/>
          </a:p>
          <a:p>
            <a:r>
              <a:rPr lang="en-GB" dirty="0" smtClean="0"/>
              <a:t> </a:t>
            </a:r>
            <a:r>
              <a:rPr lang="en-GB" dirty="0"/>
              <a:t>For instance, the national laws of member states of the European Union are increasingly shaped by the need to comply with the requirements set out by EU law. </a:t>
            </a:r>
            <a:endParaRPr lang="hr-HR" dirty="0" smtClean="0"/>
          </a:p>
          <a:p>
            <a:r>
              <a:rPr lang="en-GB" dirty="0" smtClean="0"/>
              <a:t>In </a:t>
            </a:r>
            <a:r>
              <a:rPr lang="en-GB" dirty="0"/>
              <a:t>other cases, international agreements with a potentially universal scope determine to a large extent the contents of national law.</a:t>
            </a:r>
            <a:endParaRPr lang="hr-HR" dirty="0"/>
          </a:p>
          <a:p>
            <a:r>
              <a:rPr lang="en-GB" dirty="0"/>
              <a:t> 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91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smtClean="0"/>
              <a:t/>
            </a:r>
            <a:br>
              <a:rPr lang="hr-HR" b="1" i="1" dirty="0" smtClean="0"/>
            </a:br>
            <a:r>
              <a:rPr lang="en-GB" b="1" i="1" dirty="0" smtClean="0"/>
              <a:t>Answer </a:t>
            </a:r>
            <a:r>
              <a:rPr lang="en-GB" b="1" i="1" dirty="0"/>
              <a:t>the following questions: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GB" dirty="0"/>
              <a:t>What constitutes a legal system?</a:t>
            </a:r>
            <a:endParaRPr lang="hr-HR" dirty="0"/>
          </a:p>
          <a:p>
            <a:pPr lvl="0" fontAlgn="base"/>
            <a:r>
              <a:rPr lang="en-GB" dirty="0"/>
              <a:t>What is a source of law?</a:t>
            </a:r>
            <a:endParaRPr lang="hr-HR" dirty="0"/>
          </a:p>
          <a:p>
            <a:pPr lvl="0" fontAlgn="base"/>
            <a:r>
              <a:rPr lang="en-GB" dirty="0"/>
              <a:t>What are the major sources of law?</a:t>
            </a:r>
            <a:endParaRPr lang="hr-HR" dirty="0"/>
          </a:p>
          <a:p>
            <a:pPr lvl="0" fontAlgn="base"/>
            <a:r>
              <a:rPr lang="en-GB" dirty="0"/>
              <a:t>How would you define case law?</a:t>
            </a:r>
            <a:endParaRPr lang="hr-HR" dirty="0"/>
          </a:p>
          <a:p>
            <a:pPr lvl="0" fontAlgn="base"/>
            <a:r>
              <a:rPr lang="en-GB" dirty="0"/>
              <a:t>How can we define a precedent?</a:t>
            </a:r>
            <a:endParaRPr lang="hr-HR" dirty="0"/>
          </a:p>
          <a:p>
            <a:pPr lvl="0" fontAlgn="base"/>
            <a:r>
              <a:rPr lang="en-GB" dirty="0"/>
              <a:t>Which type of legal reasoning is deductive: civil law or common law?</a:t>
            </a:r>
            <a:endParaRPr lang="hr-HR" dirty="0"/>
          </a:p>
          <a:p>
            <a:pPr lvl="0" fontAlgn="base"/>
            <a:r>
              <a:rPr lang="en-GB" dirty="0"/>
              <a:t>Which type of legal reasoning is inductive: civil law or common law?</a:t>
            </a:r>
            <a:endParaRPr lang="hr-HR" dirty="0"/>
          </a:p>
          <a:p>
            <a:pPr lvl="0" fontAlgn="base"/>
            <a:r>
              <a:rPr lang="en-GB" dirty="0"/>
              <a:t>Why have civil law and common law systems come closer together recently?</a:t>
            </a:r>
            <a:endParaRPr lang="hr-HR" dirty="0"/>
          </a:p>
          <a:p>
            <a:pPr lvl="0" fontAlgn="base"/>
            <a:r>
              <a:rPr lang="en-GB" dirty="0"/>
              <a:t>What is the impact of international law on national legal systems?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266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Match two parts of the following sentences: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311086"/>
              </p:ext>
            </p:extLst>
          </p:nvPr>
        </p:nvGraphicFramePr>
        <p:xfrm>
          <a:off x="1069975" y="3061525"/>
          <a:ext cx="10058400" cy="230784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5029200"/>
                <a:gridCol w="50292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1.Case law  is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GB" sz="1200">
                          <a:effectLst/>
                        </a:rPr>
                        <a:t>… an established written law, especially an Act of Parliament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2.</a:t>
                      </a:r>
                      <a:r>
                        <a:rPr lang="en-GB" sz="950" dirty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A code is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GB" sz="1200">
                          <a:effectLst/>
                        </a:rPr>
                        <a:t>... law established by precedents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3. Consolidation is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GB" sz="1200" dirty="0">
                          <a:effectLst/>
                        </a:rPr>
                        <a:t>… decisions of courts in earlier similar cases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4. Enactment is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GB" sz="1200" dirty="0">
                          <a:effectLst/>
                        </a:rPr>
                        <a:t>… an official set of laws or regulations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 Precedents are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GB" sz="1200" dirty="0">
                          <a:effectLst/>
                        </a:rPr>
                        <a:t>… the action of making a law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6. A statute is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GB" sz="1200" dirty="0">
                          <a:effectLst/>
                        </a:rPr>
                        <a:t>… the act of bringing together various Acts of Parliament which deal with one subject into a single Act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908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i="1" dirty="0"/>
              <a:t>summarize the differences between common law and civil law systems 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439201"/>
              </p:ext>
            </p:extLst>
          </p:nvPr>
        </p:nvGraphicFramePr>
        <p:xfrm>
          <a:off x="1069975" y="2120900"/>
          <a:ext cx="10058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Common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Civil </a:t>
                      </a:r>
                      <a:r>
                        <a:rPr lang="hr-HR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985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Civil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Where </a:t>
            </a:r>
            <a:r>
              <a:rPr lang="en-GB" b="1" dirty="0"/>
              <a:t>civil law</a:t>
            </a:r>
            <a:r>
              <a:rPr lang="en-GB" dirty="0"/>
              <a:t> proceeds from </a:t>
            </a:r>
            <a:r>
              <a:rPr lang="en-GB" b="1" dirty="0"/>
              <a:t>general principle</a:t>
            </a:r>
            <a:r>
              <a:rPr lang="en-GB" dirty="0"/>
              <a:t> to general principle, </a:t>
            </a:r>
            <a:r>
              <a:rPr lang="en-GB" b="1" dirty="0"/>
              <a:t>common law</a:t>
            </a:r>
            <a:r>
              <a:rPr lang="en-GB" dirty="0"/>
              <a:t> proceeds from </a:t>
            </a:r>
            <a:r>
              <a:rPr lang="en-GB" b="1" dirty="0"/>
              <a:t>case</a:t>
            </a:r>
            <a:r>
              <a:rPr lang="en-GB" dirty="0"/>
              <a:t> to</a:t>
            </a:r>
            <a:r>
              <a:rPr lang="en-GB" b="1" dirty="0"/>
              <a:t> </a:t>
            </a:r>
            <a:r>
              <a:rPr lang="en-GB" dirty="0"/>
              <a:t>case. </a:t>
            </a:r>
            <a:endParaRPr lang="hr-HR" dirty="0" smtClean="0"/>
          </a:p>
          <a:p>
            <a:r>
              <a:rPr lang="en-GB" dirty="0" smtClean="0"/>
              <a:t>Where </a:t>
            </a:r>
            <a:r>
              <a:rPr lang="en-GB" dirty="0"/>
              <a:t>cases have formed the primary source of the common law, </a:t>
            </a:r>
            <a:r>
              <a:rPr lang="en-GB" b="1" dirty="0"/>
              <a:t>statutes</a:t>
            </a:r>
            <a:r>
              <a:rPr lang="en-GB" dirty="0"/>
              <a:t> and </a:t>
            </a:r>
            <a:r>
              <a:rPr lang="en-GB" b="1" dirty="0"/>
              <a:t>codified law</a:t>
            </a:r>
            <a:r>
              <a:rPr lang="en-GB" dirty="0"/>
              <a:t> have been the civil law counterparts. </a:t>
            </a:r>
            <a:endParaRPr lang="hr-HR" dirty="0" smtClean="0"/>
          </a:p>
          <a:p>
            <a:r>
              <a:rPr lang="en-GB" dirty="0" smtClean="0"/>
              <a:t>While </a:t>
            </a:r>
            <a:r>
              <a:rPr lang="en-GB" dirty="0"/>
              <a:t>common lawyers think in terms of the </a:t>
            </a:r>
            <a:r>
              <a:rPr lang="en-GB" b="1" dirty="0"/>
              <a:t>parties</a:t>
            </a:r>
            <a:r>
              <a:rPr lang="en-GB" dirty="0"/>
              <a:t> and their particular </a:t>
            </a:r>
            <a:r>
              <a:rPr lang="en-GB" b="1" dirty="0"/>
              <a:t>legal relationship</a:t>
            </a:r>
            <a:r>
              <a:rPr lang="en-GB" dirty="0"/>
              <a:t>, civil lawyers think in terms of the existing </a:t>
            </a:r>
            <a:r>
              <a:rPr lang="en-GB" b="1" dirty="0"/>
              <a:t>enacted rules</a:t>
            </a:r>
            <a:r>
              <a:rPr lang="en-GB" dirty="0"/>
              <a:t>, </a:t>
            </a:r>
            <a:r>
              <a:rPr lang="en-GB" b="1" dirty="0"/>
              <a:t>codified </a:t>
            </a:r>
            <a:r>
              <a:rPr lang="en-GB" dirty="0"/>
              <a:t>or </a:t>
            </a:r>
            <a:r>
              <a:rPr lang="en-GB" b="1" dirty="0"/>
              <a:t>statutory</a:t>
            </a:r>
            <a:r>
              <a:rPr lang="en-GB" dirty="0"/>
              <a:t>, which may be applied to a given situation. </a:t>
            </a:r>
            <a:endParaRPr lang="hr-HR" dirty="0" smtClean="0"/>
          </a:p>
          <a:p>
            <a:r>
              <a:rPr lang="en-GB" dirty="0" smtClean="0"/>
              <a:t>Another </a:t>
            </a:r>
            <a:r>
              <a:rPr lang="en-GB" dirty="0"/>
              <a:t>consequence of the historical development that is reflected in the mode of legal thinking is the civil law penchant for planning, systematising and regulating everyday matters as comprehensively as </a:t>
            </a:r>
            <a:r>
              <a:rPr lang="en-GB" dirty="0" smtClean="0"/>
              <a:t>possible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13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civil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</a:t>
            </a:r>
            <a:r>
              <a:rPr lang="en-GB" dirty="0" smtClean="0"/>
              <a:t>he </a:t>
            </a:r>
            <a:r>
              <a:rPr lang="en-GB" dirty="0"/>
              <a:t>classic common law characteristic is to improvise, examining cases for possible </a:t>
            </a:r>
            <a:r>
              <a:rPr lang="en-GB" b="1" dirty="0"/>
              <a:t>precedents</a:t>
            </a:r>
            <a:r>
              <a:rPr lang="en-GB" dirty="0"/>
              <a:t> that may or may not be ‘</a:t>
            </a:r>
            <a:r>
              <a:rPr lang="en-GB" b="1" dirty="0"/>
              <a:t>binding</a:t>
            </a:r>
            <a:r>
              <a:rPr lang="en-GB" dirty="0"/>
              <a:t>’ on the court currently hearing a case, and only deciding to </a:t>
            </a:r>
            <a:r>
              <a:rPr lang="en-GB" b="1" dirty="0"/>
              <a:t>legislate</a:t>
            </a:r>
            <a:r>
              <a:rPr lang="en-GB" dirty="0"/>
              <a:t> in any sort of organised and comprehensive fashion if the particular area of law happens to be confused, obscure or reveals a ‘gap’ in the law. </a:t>
            </a:r>
            <a:endParaRPr lang="hr-HR" dirty="0" smtClean="0"/>
          </a:p>
          <a:p>
            <a:r>
              <a:rPr lang="en-GB" dirty="0" smtClean="0"/>
              <a:t>Even </a:t>
            </a:r>
            <a:r>
              <a:rPr lang="en-GB" dirty="0"/>
              <a:t>when ostensibly comprehensive statutes are passed, the preceding case law is often relevant as a guide to interpretation since the </a:t>
            </a:r>
            <a:r>
              <a:rPr lang="en-GB" b="1" dirty="0"/>
              <a:t>enactment </a:t>
            </a:r>
            <a:r>
              <a:rPr lang="en-GB" dirty="0"/>
              <a:t>of the statute is generally seen as a </a:t>
            </a:r>
            <a:r>
              <a:rPr lang="en-GB" b="1" dirty="0"/>
              <a:t>consolidation</a:t>
            </a:r>
            <a:r>
              <a:rPr lang="en-GB" dirty="0"/>
              <a:t> (and possibly clarification) of existing law. </a:t>
            </a:r>
            <a:endParaRPr lang="hr-HR" dirty="0" smtClean="0"/>
          </a:p>
          <a:p>
            <a:r>
              <a:rPr lang="en-GB" dirty="0" smtClean="0"/>
              <a:t>The </a:t>
            </a:r>
            <a:r>
              <a:rPr lang="en-GB" dirty="0"/>
              <a:t>common law </a:t>
            </a:r>
            <a:r>
              <a:rPr lang="en-GB" dirty="0" smtClean="0"/>
              <a:t>statute</a:t>
            </a:r>
            <a:r>
              <a:rPr lang="hr-HR" dirty="0" smtClean="0"/>
              <a:t> </a:t>
            </a:r>
            <a:r>
              <a:rPr lang="en-GB" dirty="0" smtClean="0"/>
              <a:t>seeks </a:t>
            </a:r>
            <a:r>
              <a:rPr lang="en-GB" dirty="0"/>
              <a:t>generally to build or improve on existing </a:t>
            </a:r>
            <a:r>
              <a:rPr lang="en-GB" b="1" dirty="0"/>
              <a:t>case law</a:t>
            </a:r>
            <a:r>
              <a:rPr lang="en-GB" dirty="0"/>
              <a:t>, whereas the civil law </a:t>
            </a:r>
            <a:r>
              <a:rPr lang="en-GB" dirty="0" smtClean="0"/>
              <a:t>has </a:t>
            </a:r>
            <a:r>
              <a:rPr lang="en-GB" dirty="0"/>
              <a:t>traditionally sought to enunciate universally applicable principles, clearly set out for either the citizen (as in the French Code), or the specialist (as in the German Code)”.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5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hr-HR" dirty="0" smtClean="0"/>
              <a:t>Major </a:t>
            </a:r>
            <a:r>
              <a:rPr lang="en-GB" dirty="0" smtClean="0"/>
              <a:t>legal </a:t>
            </a:r>
            <a:r>
              <a:rPr lang="en-GB" dirty="0"/>
              <a:t>systems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world</a:t>
            </a:r>
            <a:r>
              <a:rPr lang="en-GB" dirty="0" smtClean="0"/>
              <a:t> 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913" y="2120900"/>
            <a:ext cx="5746524" cy="4051300"/>
          </a:xfrm>
        </p:spPr>
      </p:pic>
    </p:spTree>
    <p:extLst>
      <p:ext uri="{BB962C8B-B14F-4D97-AF65-F5344CB8AC3E}">
        <p14:creationId xmlns:p14="http://schemas.microsoft.com/office/powerpoint/2010/main" val="2769004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b="1" i="1" dirty="0"/>
              <a:t>Fill in the missing </a:t>
            </a:r>
            <a:r>
              <a:rPr lang="en-GB" sz="2800" b="1" i="1" dirty="0" smtClean="0"/>
              <a:t>words:</a:t>
            </a:r>
            <a:r>
              <a:rPr lang="hr-HR" sz="2800" b="1" i="1" dirty="0" smtClean="0"/>
              <a:t/>
            </a:r>
            <a:br>
              <a:rPr lang="hr-HR" sz="2800" b="1" i="1" dirty="0" smtClean="0"/>
            </a:br>
            <a:r>
              <a:rPr lang="en-GB" sz="2400" dirty="0" smtClean="0"/>
              <a:t>academic </a:t>
            </a:r>
            <a:r>
              <a:rPr lang="en-GB" sz="2400" dirty="0"/>
              <a:t>     authority          judgment            judicial         </a:t>
            </a:r>
            <a:r>
              <a:rPr lang="en-GB" sz="2400" dirty="0" err="1" smtClean="0"/>
              <a:t>lega</a:t>
            </a:r>
            <a:r>
              <a:rPr lang="hr-HR" sz="2400" dirty="0" smtClean="0"/>
              <a:t>l</a:t>
            </a:r>
            <a:r>
              <a:rPr lang="en-GB" sz="2400" dirty="0"/>
              <a:t>        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en-GB" sz="2400" dirty="0" smtClean="0"/>
              <a:t>opinions</a:t>
            </a:r>
            <a:r>
              <a:rPr lang="en-GB" sz="2400" b="1" dirty="0" smtClean="0"/>
              <a:t> </a:t>
            </a:r>
            <a:r>
              <a:rPr lang="en-GB" sz="2400" b="1" dirty="0"/>
              <a:t>     </a:t>
            </a:r>
            <a:r>
              <a:rPr lang="en-GB" sz="2400" dirty="0"/>
              <a:t>precedents            reports  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nature of ________________in French law could not be further from its English counterpart. Whereas some of the leading English _____________ decisions contain the reasoned ________________of judges, distinguishing and applying a long list of _____________ and stretching through over 100 pages in the law ______________ , French judgments, even emanating from the </a:t>
            </a:r>
            <a:r>
              <a:rPr lang="en-GB" dirty="0" err="1"/>
              <a:t>Cour</a:t>
            </a:r>
            <a:r>
              <a:rPr lang="en-GB" dirty="0"/>
              <a:t> de Cassation, the court of final appeal for civil and criminal cases, rarely amount to two pages. They are in the form of a syllogism: they set out the facts, the _____________issue and the conclusion, usually without citing any previous case _________________. Because judgments are so short, they are normally published accompanied by _____________commentary.</a:t>
            </a:r>
            <a:endParaRPr lang="hr-HR" dirty="0"/>
          </a:p>
          <a:p>
            <a:r>
              <a:rPr lang="en-GB" dirty="0"/>
              <a:t> 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73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Discuss the following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GB" dirty="0"/>
              <a:t>What are the basic differences in the modes of legal thinking between common law and civil law systems?</a:t>
            </a:r>
            <a:endParaRPr lang="hr-HR" dirty="0"/>
          </a:p>
          <a:p>
            <a:pPr lvl="0" fontAlgn="base"/>
            <a:r>
              <a:rPr lang="en-GB" dirty="0"/>
              <a:t>According to you, what are the advantages and disadvantages of the two approaches?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044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 smtClean="0"/>
              <a:t>Answer </a:t>
            </a:r>
            <a:r>
              <a:rPr lang="en-GB" b="1" i="1" dirty="0"/>
              <a:t>the following questions: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</a:t>
            </a:r>
            <a:r>
              <a:rPr lang="en-GB" dirty="0" smtClean="0"/>
              <a:t>. </a:t>
            </a:r>
            <a:r>
              <a:rPr lang="en-GB" dirty="0"/>
              <a:t>Apart from the Western legal traditions, what other legal traditions are you familiar with? </a:t>
            </a:r>
            <a:endParaRPr lang="hr-HR" dirty="0"/>
          </a:p>
          <a:p>
            <a:r>
              <a:rPr lang="en-GB" dirty="0"/>
              <a:t>2. Do you know anything about their characteristics?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85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Customary law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constitute custom, the practices involved require something more than mere usage or habit</a:t>
            </a:r>
            <a:r>
              <a:rPr lang="en-GB" dirty="0" smtClean="0"/>
              <a:t>.</a:t>
            </a:r>
            <a:endParaRPr lang="hr-HR" dirty="0" smtClean="0"/>
          </a:p>
          <a:p>
            <a:r>
              <a:rPr lang="en-GB" dirty="0" smtClean="0"/>
              <a:t> </a:t>
            </a:r>
            <a:r>
              <a:rPr lang="en-GB" dirty="0"/>
              <a:t>They need to have a degree of </a:t>
            </a:r>
            <a:r>
              <a:rPr lang="en-GB" b="1" dirty="0"/>
              <a:t>legality</a:t>
            </a:r>
            <a:r>
              <a:rPr lang="en-GB" dirty="0"/>
              <a:t>. </a:t>
            </a:r>
            <a:endParaRPr lang="hr-HR" dirty="0" smtClean="0"/>
          </a:p>
          <a:p>
            <a:r>
              <a:rPr lang="en-GB" dirty="0" smtClean="0"/>
              <a:t>Customary </a:t>
            </a:r>
            <a:r>
              <a:rPr lang="en-GB" dirty="0"/>
              <a:t>law continues to play an important role, especially in jurisdictions with mixed legal systems such as those in some African countries.</a:t>
            </a:r>
            <a:endParaRPr lang="hr-HR" dirty="0"/>
          </a:p>
          <a:p>
            <a:r>
              <a:rPr lang="en-GB" b="1" dirty="0"/>
              <a:t> 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47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Religious law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legal system can be properly understood without investigating its religious roots. </a:t>
            </a:r>
            <a:endParaRPr lang="hr-HR" dirty="0" smtClean="0"/>
          </a:p>
          <a:p>
            <a:r>
              <a:rPr lang="en-GB" dirty="0" smtClean="0"/>
              <a:t>For </a:t>
            </a:r>
            <a:r>
              <a:rPr lang="en-GB" dirty="0"/>
              <a:t>example, the Roman Catholic Church has the longest, continuously operating legal system in the Western world. </a:t>
            </a:r>
            <a:endParaRPr lang="hr-HR" dirty="0" smtClean="0"/>
          </a:p>
          <a:p>
            <a:r>
              <a:rPr lang="en-GB" dirty="0" smtClean="0"/>
              <a:t>The </a:t>
            </a:r>
            <a:r>
              <a:rPr lang="en-GB" dirty="0"/>
              <a:t>rise of secularism has not completely extinguished the impact of religious </a:t>
            </a:r>
            <a:r>
              <a:rPr lang="en-GB" dirty="0" smtClean="0"/>
              <a:t>law.</a:t>
            </a:r>
            <a:endParaRPr lang="hr-HR" dirty="0" smtClean="0"/>
          </a:p>
          <a:p>
            <a:r>
              <a:rPr lang="en-GB" dirty="0" smtClean="0"/>
              <a:t>Nevertheless</a:t>
            </a:r>
            <a:r>
              <a:rPr lang="en-GB" dirty="0"/>
              <a:t>, one of the hallmarks of Western legality is the separation between church and state.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410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Religious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While a number of prominent religious legal traditions co-exist with state systems of law, some have actually been adopted as state law. </a:t>
            </a:r>
            <a:endParaRPr lang="hr-HR" dirty="0" smtClean="0"/>
          </a:p>
          <a:p>
            <a:r>
              <a:rPr lang="en-GB" dirty="0" smtClean="0"/>
              <a:t>The </a:t>
            </a:r>
            <a:r>
              <a:rPr lang="en-GB" dirty="0"/>
              <a:t>most significant are </a:t>
            </a:r>
            <a:r>
              <a:rPr lang="en-GB" b="1" dirty="0"/>
              <a:t>Talmudic, Islamic</a:t>
            </a:r>
            <a:r>
              <a:rPr lang="en-GB" dirty="0"/>
              <a:t> and </a:t>
            </a:r>
            <a:r>
              <a:rPr lang="en-GB" b="1" dirty="0"/>
              <a:t>Hindu law</a:t>
            </a:r>
            <a:r>
              <a:rPr lang="en-GB" dirty="0"/>
              <a:t>. </a:t>
            </a:r>
            <a:endParaRPr lang="hr-HR" dirty="0" smtClean="0"/>
          </a:p>
          <a:p>
            <a:r>
              <a:rPr lang="en-GB" dirty="0" smtClean="0"/>
              <a:t>All </a:t>
            </a:r>
            <a:r>
              <a:rPr lang="en-GB" dirty="0"/>
              <a:t>three derive their authority from a divine source: the exposition of religious doctrine as revealed in the Talmud, Koran and Vedas respectively.</a:t>
            </a:r>
            <a:endParaRPr lang="hr-HR" dirty="0"/>
          </a:p>
          <a:p>
            <a:r>
              <a:rPr lang="en-GB" b="1" dirty="0"/>
              <a:t> 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48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Talmudic law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Jewish people have maintained their identity for thousands of years, and Talmudic law has played a very large part in the process</a:t>
            </a:r>
            <a:r>
              <a:rPr lang="en-GB" dirty="0" smtClean="0"/>
              <a:t>.</a:t>
            </a:r>
            <a:endParaRPr lang="hr-HR" dirty="0" smtClean="0"/>
          </a:p>
          <a:p>
            <a:r>
              <a:rPr lang="en-GB" dirty="0" smtClean="0"/>
              <a:t> </a:t>
            </a:r>
            <a:r>
              <a:rPr lang="en-GB" dirty="0"/>
              <a:t>It represents one of the oldest legal traditions in the world. </a:t>
            </a:r>
            <a:endParaRPr lang="hr-HR" dirty="0" smtClean="0"/>
          </a:p>
          <a:p>
            <a:r>
              <a:rPr lang="en-GB" dirty="0" smtClean="0"/>
              <a:t>It </a:t>
            </a:r>
            <a:r>
              <a:rPr lang="en-GB" dirty="0"/>
              <a:t>is rooted in the word of God as revealed to Moses and found in the first five books of the Hebrew Bible which constitute the Torah, meaning 'divine wisdom</a:t>
            </a:r>
            <a:r>
              <a:rPr lang="en-GB" dirty="0" smtClean="0"/>
              <a:t>'.</a:t>
            </a:r>
            <a:endParaRPr lang="hr-HR" dirty="0" smtClean="0"/>
          </a:p>
          <a:p>
            <a:r>
              <a:rPr lang="en-GB" dirty="0" smtClean="0"/>
              <a:t>Talmudic </a:t>
            </a:r>
            <a:r>
              <a:rPr lang="en-GB" dirty="0"/>
              <a:t>law had a significant impact on Western commercial, civil, and criminal law.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974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Islamic law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Islamic law is based largely on the teachings of the Koran (literally: 'the Reading</a:t>
            </a:r>
            <a:r>
              <a:rPr lang="en-GB" dirty="0" smtClean="0"/>
              <a:t>').</a:t>
            </a:r>
            <a:endParaRPr lang="hr-HR" dirty="0" smtClean="0"/>
          </a:p>
          <a:p>
            <a:r>
              <a:rPr lang="en-GB" dirty="0" smtClean="0"/>
              <a:t>The </a:t>
            </a:r>
            <a:r>
              <a:rPr lang="en-GB" dirty="0"/>
              <a:t>totality of Islamic law is known as the </a:t>
            </a:r>
            <a:r>
              <a:rPr lang="en-GB" dirty="0" err="1"/>
              <a:t>Shari'a</a:t>
            </a:r>
            <a:r>
              <a:rPr lang="en-GB" dirty="0"/>
              <a:t>, which means 'the way or path to follow'. </a:t>
            </a:r>
            <a:endParaRPr lang="hr-HR" dirty="0" smtClean="0"/>
          </a:p>
          <a:p>
            <a:r>
              <a:rPr lang="en-GB" dirty="0" smtClean="0"/>
              <a:t>The </a:t>
            </a:r>
            <a:r>
              <a:rPr lang="en-GB" dirty="0"/>
              <a:t>unique ground for the validity of Islamic law is that it is the manifested will of the Almighty: it does not depend on the authority of any earthly law-giver. </a:t>
            </a:r>
            <a:endParaRPr lang="hr-HR" dirty="0" smtClean="0"/>
          </a:p>
          <a:p>
            <a:r>
              <a:rPr lang="en-GB" dirty="0" smtClean="0"/>
              <a:t>One </a:t>
            </a:r>
            <a:r>
              <a:rPr lang="en-GB" dirty="0"/>
              <a:t>of the consequences is that Islamic law is immutable, for it is the law revealed by God. </a:t>
            </a:r>
            <a:endParaRPr lang="hr-HR" dirty="0" smtClean="0"/>
          </a:p>
          <a:p>
            <a:r>
              <a:rPr lang="en-GB" dirty="0" smtClean="0"/>
              <a:t>Thus</a:t>
            </a:r>
            <a:r>
              <a:rPr lang="en-GB" dirty="0"/>
              <a:t>, society must adapt itself to the law rather than generate laws of its own as a response to changing circumstances. </a:t>
            </a:r>
            <a:endParaRPr lang="hr-HR" dirty="0" smtClean="0"/>
          </a:p>
          <a:p>
            <a:r>
              <a:rPr lang="en-GB" dirty="0" smtClean="0"/>
              <a:t>Since </a:t>
            </a:r>
            <a:r>
              <a:rPr lang="en-GB" dirty="0"/>
              <a:t>Islamic law reflects the will of Allah rather than the will of a human lawmaker, it covers all areas of life and not simply those which are of interest to the state or society.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727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Hinduism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classical Hindu law before British colonization rested neither on formal laws laid down by secular rulers nor yet on court decisions; </a:t>
            </a:r>
            <a:r>
              <a:rPr lang="en-GB" dirty="0" smtClean="0"/>
              <a:t>essentially </a:t>
            </a:r>
            <a:r>
              <a:rPr lang="en-GB" dirty="0"/>
              <a:t>it rested on the works of scholars</a:t>
            </a:r>
            <a:r>
              <a:rPr lang="en-GB" dirty="0" smtClean="0"/>
              <a:t>.</a:t>
            </a:r>
            <a:endParaRPr lang="hr-HR" dirty="0" smtClean="0"/>
          </a:p>
          <a:p>
            <a:r>
              <a:rPr lang="en-GB" dirty="0" smtClean="0"/>
              <a:t> </a:t>
            </a:r>
            <a:r>
              <a:rPr lang="en-GB" dirty="0"/>
              <a:t>It is linked to the divine revelation of the Vedas, which contained comprehensive and systematic descriptions of the customary Hindu law. </a:t>
            </a:r>
            <a:endParaRPr lang="hr-HR" dirty="0" smtClean="0"/>
          </a:p>
          <a:p>
            <a:r>
              <a:rPr lang="en-GB" dirty="0" smtClean="0"/>
              <a:t>Hinduism </a:t>
            </a:r>
            <a:r>
              <a:rPr lang="en-GB" dirty="0"/>
              <a:t>postulates the notion of </a:t>
            </a:r>
            <a:r>
              <a:rPr lang="en-GB" dirty="0" err="1"/>
              <a:t>Kharma</a:t>
            </a:r>
            <a:r>
              <a:rPr lang="en-GB" dirty="0"/>
              <a:t>: goodness and evil on earth determine the nature of one's next existence. </a:t>
            </a:r>
            <a:endParaRPr lang="hr-HR" dirty="0" smtClean="0"/>
          </a:p>
          <a:p>
            <a:r>
              <a:rPr lang="en-GB" dirty="0" smtClean="0"/>
              <a:t>Hindu </a:t>
            </a:r>
            <a:r>
              <a:rPr lang="en-GB" dirty="0"/>
              <a:t>law, especially in relation to family law and succession, applies to around 900 million individuals, mostly living in India.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413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Chinese law 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Traditional Chinese society, in common with other Confucian civilizations, adopted the concept of '</a:t>
            </a:r>
            <a:r>
              <a:rPr lang="en-GB" i="1" dirty="0"/>
              <a:t>li</a:t>
            </a:r>
            <a:r>
              <a:rPr lang="en-GB" dirty="0"/>
              <a:t>', or appropriate behaviour, which is understood as a set of culturally and socially valued norms that provide guidance to proper behaviour that will ultimately lead to a harmonious society. </a:t>
            </a:r>
            <a:endParaRPr lang="hr-HR" dirty="0" smtClean="0"/>
          </a:p>
          <a:p>
            <a:r>
              <a:rPr lang="en-GB" dirty="0" smtClean="0"/>
              <a:t>As </a:t>
            </a:r>
            <a:r>
              <a:rPr lang="en-GB" dirty="0"/>
              <a:t>Confucius rejects the general use of formal laws to achieve social order, the willing participation by citizens to search for commonly accepted, cooperative solutions is vital to his theory. 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1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smtClean="0"/>
              <a:t/>
            </a:r>
            <a:br>
              <a:rPr lang="hr-HR" b="1" i="1" dirty="0" smtClean="0"/>
            </a:br>
            <a:r>
              <a:rPr lang="en-GB" b="1" i="1" dirty="0" smtClean="0"/>
              <a:t>Answer </a:t>
            </a:r>
            <a:r>
              <a:rPr lang="en-GB" b="1" i="1" dirty="0"/>
              <a:t>the following questions: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hr-HR" dirty="0" smtClean="0"/>
          </a:p>
          <a:p>
            <a:pPr fontAlgn="base"/>
            <a:r>
              <a:rPr lang="en-GB" dirty="0"/>
              <a:t>1. Look at the map. Which legal systems can you find? </a:t>
            </a:r>
            <a:endParaRPr lang="hr-HR" dirty="0"/>
          </a:p>
          <a:p>
            <a:pPr fontAlgn="base"/>
            <a:r>
              <a:rPr lang="en-GB" dirty="0" smtClean="0"/>
              <a:t>2</a:t>
            </a:r>
            <a:r>
              <a:rPr lang="en-GB" dirty="0"/>
              <a:t>. Try to attribute the legal systems to major geographical areas. Which is the most widespread legal system?</a:t>
            </a:r>
            <a:endParaRPr lang="hr-HR" dirty="0"/>
          </a:p>
          <a:p>
            <a:pPr fontAlgn="base"/>
            <a:r>
              <a:rPr lang="en-GB" dirty="0"/>
              <a:t>3. How did the European legal systems spread around the world? </a:t>
            </a:r>
            <a:endParaRPr lang="hr-HR" dirty="0"/>
          </a:p>
          <a:p>
            <a:pPr fontAlgn="base"/>
            <a:r>
              <a:rPr lang="en-GB" dirty="0"/>
              <a:t>4. Which legal family does the English legal system belong to?</a:t>
            </a:r>
            <a:endParaRPr lang="hr-HR" dirty="0"/>
          </a:p>
          <a:p>
            <a:pPr fontAlgn="base"/>
            <a:r>
              <a:rPr lang="en-GB" dirty="0"/>
              <a:t>5. Which legal family does the Croatian legal system belong to?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0809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Chinese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contrast to Confucius’ </a:t>
            </a:r>
            <a:r>
              <a:rPr lang="en-GB" i="1" dirty="0"/>
              <a:t>li</a:t>
            </a:r>
            <a:r>
              <a:rPr lang="en-GB" dirty="0"/>
              <a:t>-based theory, legalism</a:t>
            </a:r>
            <a:r>
              <a:rPr lang="en-GB" b="1" dirty="0"/>
              <a:t> </a:t>
            </a:r>
            <a:r>
              <a:rPr lang="en-GB" dirty="0"/>
              <a:t>advocates the use of codified laws and harsh punishment to achieve social order</a:t>
            </a:r>
            <a:r>
              <a:rPr lang="en-GB" dirty="0" smtClean="0"/>
              <a:t>.</a:t>
            </a:r>
            <a:endParaRPr lang="hr-HR" dirty="0" smtClean="0"/>
          </a:p>
          <a:p>
            <a:r>
              <a:rPr lang="en-GB" dirty="0" smtClean="0"/>
              <a:t> </a:t>
            </a:r>
            <a:r>
              <a:rPr lang="en-GB" dirty="0"/>
              <a:t>This is due to the legalists’ belief that all human beings are born evil and self-interested. </a:t>
            </a:r>
            <a:endParaRPr lang="hr-HR" dirty="0" smtClean="0"/>
          </a:p>
          <a:p>
            <a:r>
              <a:rPr lang="en-GB" dirty="0" smtClean="0"/>
              <a:t>Therefore</a:t>
            </a:r>
            <a:r>
              <a:rPr lang="en-GB" dirty="0"/>
              <a:t>, if left unrestrained, people would engage in selfish behaviour which will lead to social unrest. </a:t>
            </a:r>
            <a:endParaRPr lang="hr-HR" dirty="0" smtClean="0"/>
          </a:p>
          <a:p>
            <a:r>
              <a:rPr lang="en-GB" dirty="0" smtClean="0"/>
              <a:t>To</a:t>
            </a:r>
            <a:r>
              <a:rPr lang="en-GB" dirty="0"/>
              <a:t> force people to behave morally, the only way is to publicly promulgate</a:t>
            </a:r>
            <a:r>
              <a:rPr lang="en-GB" b="1" dirty="0"/>
              <a:t> </a:t>
            </a:r>
            <a:r>
              <a:rPr lang="en-GB" dirty="0"/>
              <a:t>clearly written laws and impose harsh punishments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669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/>
              <a:t>answer the following questions: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GB" dirty="0"/>
              <a:t>What is needed in order to constitute custom as a source of law?</a:t>
            </a:r>
            <a:endParaRPr lang="hr-HR" dirty="0"/>
          </a:p>
          <a:p>
            <a:pPr lvl="0" fontAlgn="base"/>
            <a:r>
              <a:rPr lang="en-GB" dirty="0"/>
              <a:t>What are the most important religious legal traditions today?</a:t>
            </a:r>
            <a:endParaRPr lang="hr-HR" dirty="0"/>
          </a:p>
          <a:p>
            <a:pPr lvl="0" fontAlgn="base"/>
            <a:r>
              <a:rPr lang="en-GB" dirty="0"/>
              <a:t>What is the longest, continuously operating legal system in the Western world?</a:t>
            </a:r>
            <a:endParaRPr lang="hr-HR" dirty="0"/>
          </a:p>
          <a:p>
            <a:pPr lvl="0" fontAlgn="base"/>
            <a:r>
              <a:rPr lang="en-GB" dirty="0"/>
              <a:t>What is one of the hallmarks of Western legality regarding law and religion?</a:t>
            </a:r>
            <a:endParaRPr lang="hr-HR" dirty="0"/>
          </a:p>
          <a:p>
            <a:pPr lvl="0" fontAlgn="base"/>
            <a:r>
              <a:rPr lang="en-GB" dirty="0"/>
              <a:t>Which religious legal traditions have been adopted as state law?</a:t>
            </a:r>
            <a:endParaRPr lang="hr-HR" dirty="0"/>
          </a:p>
          <a:p>
            <a:pPr lvl="0" fontAlgn="base"/>
            <a:r>
              <a:rPr lang="en-GB" dirty="0"/>
              <a:t>Why is Islamic law considered to be immutable?</a:t>
            </a:r>
            <a:endParaRPr lang="hr-HR" dirty="0"/>
          </a:p>
          <a:p>
            <a:pPr lvl="0" fontAlgn="base"/>
            <a:r>
              <a:rPr lang="en-GB" dirty="0"/>
              <a:t>What is the customary Hindu law based on?</a:t>
            </a:r>
            <a:endParaRPr lang="hr-HR" dirty="0"/>
          </a:p>
          <a:p>
            <a:pPr lvl="0" fontAlgn="base"/>
            <a:r>
              <a:rPr lang="en-GB" dirty="0"/>
              <a:t>What are the two theories of Chinese law?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803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i="1" dirty="0"/>
              <a:t>Complete the table providing basic information about each of the legal traditions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21990" y="2972308"/>
          <a:ext cx="5754370" cy="2290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7515"/>
                <a:gridCol w="404685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CUSTOMARY LAW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CANON LAW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TALMUDIC LAW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ISLAMIC LAW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HINDUISM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HR" sz="11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CHINESE LAW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9542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/>
              <a:t>Explore some of the legal traditions of the world and prepare a presentation on a chosen topic.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6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en-GB" b="1" dirty="0" smtClean="0"/>
              <a:t>Legal </a:t>
            </a:r>
            <a:r>
              <a:rPr lang="hr-HR" b="1" dirty="0" smtClean="0"/>
              <a:t>system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According to H.L.A. Hart, five factors</a:t>
            </a:r>
            <a:r>
              <a:rPr lang="en-GB" b="1" dirty="0"/>
              <a:t> </a:t>
            </a:r>
            <a:r>
              <a:rPr lang="en-GB" dirty="0"/>
              <a:t>have to coexist to create a legal system. These are:</a:t>
            </a:r>
            <a:endParaRPr lang="hr-HR" dirty="0"/>
          </a:p>
          <a:p>
            <a:pPr lvl="0" fontAlgn="base"/>
            <a:r>
              <a:rPr lang="en-GB" dirty="0"/>
              <a:t>Rules that </a:t>
            </a:r>
            <a:r>
              <a:rPr lang="en-GB" b="1" dirty="0"/>
              <a:t>forbid certain conduct</a:t>
            </a:r>
            <a:r>
              <a:rPr lang="en-GB" dirty="0"/>
              <a:t> and rules that </a:t>
            </a:r>
            <a:r>
              <a:rPr lang="en-GB" b="1" dirty="0"/>
              <a:t>compel</a:t>
            </a:r>
            <a:r>
              <a:rPr lang="en-GB" dirty="0"/>
              <a:t> </a:t>
            </a:r>
            <a:r>
              <a:rPr lang="en-GB" b="1" dirty="0"/>
              <a:t>certain conduct</a:t>
            </a:r>
            <a:r>
              <a:rPr lang="en-GB" dirty="0"/>
              <a:t> on pain of </a:t>
            </a:r>
            <a:r>
              <a:rPr lang="en-GB" b="1" dirty="0"/>
              <a:t>sanctions</a:t>
            </a:r>
            <a:r>
              <a:rPr lang="en-GB" dirty="0"/>
              <a:t>;</a:t>
            </a:r>
            <a:endParaRPr lang="hr-HR" dirty="0"/>
          </a:p>
          <a:p>
            <a:pPr lvl="0" fontAlgn="base"/>
            <a:r>
              <a:rPr lang="en-GB" dirty="0"/>
              <a:t>Rules requiring people to </a:t>
            </a:r>
            <a:r>
              <a:rPr lang="en-GB" b="1" dirty="0"/>
              <a:t>compensate </a:t>
            </a:r>
            <a:r>
              <a:rPr lang="en-GB" dirty="0"/>
              <a:t>those whom they </a:t>
            </a:r>
            <a:r>
              <a:rPr lang="en-GB" b="1" dirty="0"/>
              <a:t>injure</a:t>
            </a:r>
            <a:r>
              <a:rPr lang="en-GB" dirty="0"/>
              <a:t>; </a:t>
            </a:r>
            <a:endParaRPr lang="hr-HR" dirty="0"/>
          </a:p>
          <a:p>
            <a:pPr lvl="0" fontAlgn="base"/>
            <a:r>
              <a:rPr lang="en-GB" dirty="0"/>
              <a:t>Rules stating what needs to be done in certain ‘mechanical’ areas of law, such as </a:t>
            </a:r>
            <a:r>
              <a:rPr lang="en-GB" b="1" dirty="0"/>
              <a:t>making a</a:t>
            </a:r>
            <a:r>
              <a:rPr lang="en-GB" dirty="0"/>
              <a:t> </a:t>
            </a:r>
            <a:r>
              <a:rPr lang="en-GB" b="1" dirty="0"/>
              <a:t>will</a:t>
            </a:r>
            <a:r>
              <a:rPr lang="en-GB" dirty="0"/>
              <a:t> or a </a:t>
            </a:r>
            <a:r>
              <a:rPr lang="en-GB" b="1" dirty="0"/>
              <a:t>contract</a:t>
            </a:r>
            <a:r>
              <a:rPr lang="en-GB" dirty="0"/>
              <a:t>;</a:t>
            </a:r>
            <a:endParaRPr lang="hr-HR" dirty="0"/>
          </a:p>
          <a:p>
            <a:pPr lvl="0" fontAlgn="base"/>
            <a:r>
              <a:rPr lang="en-GB" dirty="0"/>
              <a:t>A system of </a:t>
            </a:r>
            <a:r>
              <a:rPr lang="en-GB" b="1" dirty="0"/>
              <a:t>courts</a:t>
            </a:r>
            <a:r>
              <a:rPr lang="en-GB" dirty="0"/>
              <a:t> to determine what the </a:t>
            </a:r>
            <a:r>
              <a:rPr lang="en-GB" b="1" dirty="0"/>
              <a:t>rules</a:t>
            </a:r>
            <a:r>
              <a:rPr lang="en-GB" dirty="0"/>
              <a:t> are, whether they have been </a:t>
            </a:r>
            <a:r>
              <a:rPr lang="en-GB" b="1" dirty="0"/>
              <a:t>broken</a:t>
            </a:r>
            <a:r>
              <a:rPr lang="en-GB" dirty="0"/>
              <a:t> and what the appropriate </a:t>
            </a:r>
            <a:r>
              <a:rPr lang="en-GB" b="1" dirty="0"/>
              <a:t>sanction</a:t>
            </a:r>
            <a:r>
              <a:rPr lang="en-GB" dirty="0"/>
              <a:t> is; </a:t>
            </a:r>
            <a:endParaRPr lang="hr-HR" dirty="0"/>
          </a:p>
          <a:p>
            <a:pPr lvl="0" fontAlgn="base"/>
            <a:r>
              <a:rPr lang="en-GB" dirty="0"/>
              <a:t>A body whose responsibility is to </a:t>
            </a:r>
            <a:r>
              <a:rPr lang="en-GB" b="1" dirty="0"/>
              <a:t>make rules</a:t>
            </a:r>
            <a:r>
              <a:rPr lang="en-GB" dirty="0"/>
              <a:t> and </a:t>
            </a:r>
            <a:r>
              <a:rPr lang="en-GB" b="1" dirty="0"/>
              <a:t>amend</a:t>
            </a:r>
            <a:r>
              <a:rPr lang="en-GB" dirty="0"/>
              <a:t> or </a:t>
            </a:r>
            <a:r>
              <a:rPr lang="en-GB" b="1" dirty="0"/>
              <a:t>repeal</a:t>
            </a:r>
            <a:r>
              <a:rPr lang="en-GB" dirty="0"/>
              <a:t> them when necessary.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34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National legal systems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Each state has its own legal system. </a:t>
            </a:r>
            <a:endParaRPr lang="hr-HR" dirty="0" smtClean="0"/>
          </a:p>
          <a:p>
            <a:r>
              <a:rPr lang="en-GB" dirty="0" smtClean="0"/>
              <a:t>The </a:t>
            </a:r>
            <a:r>
              <a:rPr lang="en-GB" dirty="0"/>
              <a:t>structure and characteristics of these systems are highly variable. </a:t>
            </a:r>
            <a:endParaRPr lang="hr-HR" dirty="0" smtClean="0"/>
          </a:p>
          <a:p>
            <a:r>
              <a:rPr lang="en-GB" dirty="0" smtClean="0"/>
              <a:t>Some </a:t>
            </a:r>
            <a:r>
              <a:rPr lang="en-GB" dirty="0"/>
              <a:t>legal systems are organized on the basis of a </a:t>
            </a:r>
            <a:r>
              <a:rPr lang="en-GB" b="1" dirty="0"/>
              <a:t>written constitution</a:t>
            </a:r>
            <a:r>
              <a:rPr lang="en-GB" dirty="0"/>
              <a:t> (e.g. the United States), some have constitutional systems not resulting from a single written text (e.g. the United Kingdom), and some do not have an explicit constitutional framework. </a:t>
            </a:r>
            <a:endParaRPr lang="hr-HR" dirty="0" smtClean="0"/>
          </a:p>
          <a:p>
            <a:r>
              <a:rPr lang="en-GB" dirty="0" smtClean="0"/>
              <a:t>The </a:t>
            </a:r>
            <a:r>
              <a:rPr lang="en-GB" dirty="0"/>
              <a:t>relative position of </a:t>
            </a:r>
            <a:r>
              <a:rPr lang="en-GB" b="1" dirty="0"/>
              <a:t>statutory law</a:t>
            </a:r>
            <a:r>
              <a:rPr lang="en-GB" dirty="0"/>
              <a:t>, </a:t>
            </a:r>
            <a:r>
              <a:rPr lang="en-GB" b="1" dirty="0"/>
              <a:t>religious law, customs</a:t>
            </a:r>
            <a:r>
              <a:rPr lang="en-GB" dirty="0"/>
              <a:t> and </a:t>
            </a:r>
            <a:r>
              <a:rPr lang="en-GB" b="1" dirty="0"/>
              <a:t>case law</a:t>
            </a:r>
            <a:r>
              <a:rPr lang="en-GB" dirty="0"/>
              <a:t> varies greatly from one country to another.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0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Legal </a:t>
            </a:r>
            <a:r>
              <a:rPr lang="hr-HR" dirty="0" err="1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possible to classify national legal systems into several groups, based on the existence of common characteristics, legal concepts and traditions. </a:t>
            </a:r>
            <a:endParaRPr lang="hr-HR" dirty="0" smtClean="0"/>
          </a:p>
          <a:p>
            <a:r>
              <a:rPr lang="hr-HR" dirty="0"/>
              <a:t>C</a:t>
            </a:r>
            <a:r>
              <a:rPr lang="en-GB" dirty="0" err="1" smtClean="0"/>
              <a:t>ivil</a:t>
            </a:r>
            <a:r>
              <a:rPr lang="en-GB" dirty="0" smtClean="0"/>
              <a:t> </a:t>
            </a:r>
            <a:r>
              <a:rPr lang="en-GB" dirty="0"/>
              <a:t>law systems, </a:t>
            </a:r>
            <a:endParaRPr lang="hr-HR" dirty="0" smtClean="0"/>
          </a:p>
          <a:p>
            <a:r>
              <a:rPr lang="en-GB" dirty="0" smtClean="0"/>
              <a:t>Anglo-American </a:t>
            </a:r>
            <a:r>
              <a:rPr lang="en-GB" dirty="0"/>
              <a:t>common law systems, </a:t>
            </a:r>
            <a:endParaRPr lang="hr-HR" dirty="0" smtClean="0"/>
          </a:p>
          <a:p>
            <a:r>
              <a:rPr lang="en-GB" dirty="0" smtClean="0"/>
              <a:t>collectivistic </a:t>
            </a:r>
            <a:r>
              <a:rPr lang="en-GB" dirty="0"/>
              <a:t>legal systems, </a:t>
            </a:r>
            <a:endParaRPr lang="hr-HR" dirty="0" smtClean="0"/>
          </a:p>
          <a:p>
            <a:r>
              <a:rPr lang="en-GB" dirty="0" smtClean="0"/>
              <a:t>Islamic </a:t>
            </a:r>
            <a:r>
              <a:rPr lang="en-GB" dirty="0"/>
              <a:t>law, </a:t>
            </a:r>
            <a:endParaRPr lang="hr-HR" dirty="0" smtClean="0"/>
          </a:p>
          <a:p>
            <a:r>
              <a:rPr lang="hr-HR" dirty="0" err="1" smtClean="0"/>
              <a:t>Talmudic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,</a:t>
            </a:r>
          </a:p>
          <a:p>
            <a:r>
              <a:rPr lang="en-GB" dirty="0" smtClean="0"/>
              <a:t>Chinese </a:t>
            </a:r>
            <a:r>
              <a:rPr lang="en-GB" dirty="0"/>
              <a:t>law etc.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571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Classification of legal systems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There are several basic elements which are used for the purposes of including such systems in one of the groups into which the world's legal systems are classified. </a:t>
            </a:r>
            <a:endParaRPr lang="hr-HR" dirty="0"/>
          </a:p>
          <a:p>
            <a:r>
              <a:rPr lang="en-GB" dirty="0"/>
              <a:t> </a:t>
            </a:r>
            <a:r>
              <a:rPr lang="en-GB" dirty="0" smtClean="0"/>
              <a:t>The </a:t>
            </a:r>
            <a:r>
              <a:rPr lang="en-GB" dirty="0"/>
              <a:t>first group of </a:t>
            </a:r>
            <a:r>
              <a:rPr lang="en-GB" dirty="0" smtClean="0"/>
              <a:t>elements</a:t>
            </a:r>
            <a:r>
              <a:rPr lang="hr-HR" dirty="0" smtClean="0"/>
              <a:t>:</a:t>
            </a:r>
            <a:r>
              <a:rPr lang="en-GB" dirty="0" smtClean="0"/>
              <a:t> </a:t>
            </a:r>
            <a:r>
              <a:rPr lang="en-GB" b="1" dirty="0"/>
              <a:t>sources of the </a:t>
            </a:r>
            <a:r>
              <a:rPr lang="en-GB" b="1" dirty="0" smtClean="0"/>
              <a:t>law</a:t>
            </a:r>
            <a:r>
              <a:rPr lang="hr-HR" dirty="0"/>
              <a:t> </a:t>
            </a:r>
            <a:r>
              <a:rPr lang="hr-HR" dirty="0" smtClean="0"/>
              <a:t>- </a:t>
            </a:r>
            <a:r>
              <a:rPr lang="en-GB" dirty="0" smtClean="0"/>
              <a:t>what </a:t>
            </a:r>
            <a:r>
              <a:rPr lang="en-GB" dirty="0"/>
              <a:t>constitutes law in each legal </a:t>
            </a:r>
            <a:r>
              <a:rPr lang="en-GB" dirty="0" smtClean="0"/>
              <a:t>system</a:t>
            </a:r>
            <a:r>
              <a:rPr lang="hr-HR" dirty="0" smtClean="0"/>
              <a:t> (</a:t>
            </a:r>
            <a:r>
              <a:rPr lang="en-GB" b="1" dirty="0" smtClean="0"/>
              <a:t>statutes</a:t>
            </a:r>
            <a:r>
              <a:rPr lang="en-GB" dirty="0"/>
              <a:t>, </a:t>
            </a:r>
            <a:r>
              <a:rPr lang="en-GB" b="1" dirty="0"/>
              <a:t>customs</a:t>
            </a:r>
            <a:r>
              <a:rPr lang="en-GB" dirty="0"/>
              <a:t>, </a:t>
            </a:r>
            <a:r>
              <a:rPr lang="en-GB" b="1" dirty="0"/>
              <a:t>judicial decisions</a:t>
            </a:r>
            <a:r>
              <a:rPr lang="en-GB" dirty="0"/>
              <a:t>, generally accepted </a:t>
            </a:r>
            <a:r>
              <a:rPr lang="en-GB" b="1" dirty="0"/>
              <a:t>legal principles</a:t>
            </a:r>
            <a:r>
              <a:rPr lang="en-GB" dirty="0"/>
              <a:t>, the </a:t>
            </a:r>
            <a:r>
              <a:rPr lang="en-GB" b="1" dirty="0"/>
              <a:t>opinions of jurists</a:t>
            </a:r>
            <a:r>
              <a:rPr lang="en-GB" dirty="0"/>
              <a:t> etc</a:t>
            </a:r>
            <a:r>
              <a:rPr lang="en-GB" dirty="0" smtClean="0"/>
              <a:t>.</a:t>
            </a:r>
            <a:r>
              <a:rPr lang="hr-HR" dirty="0" smtClean="0"/>
              <a:t>)</a:t>
            </a:r>
          </a:p>
          <a:p>
            <a:r>
              <a:rPr lang="en-GB" dirty="0" smtClean="0"/>
              <a:t> </a:t>
            </a:r>
            <a:r>
              <a:rPr lang="en-GB" dirty="0"/>
              <a:t>The various groups of legal systems place different emphasis on these </a:t>
            </a:r>
            <a:r>
              <a:rPr lang="en-GB" dirty="0" smtClean="0"/>
              <a:t>sources</a:t>
            </a:r>
            <a:r>
              <a:rPr lang="hr-HR" dirty="0" smtClean="0"/>
              <a:t>: </a:t>
            </a:r>
            <a:r>
              <a:rPr lang="en-GB" dirty="0" smtClean="0"/>
              <a:t>civil </a:t>
            </a:r>
            <a:r>
              <a:rPr lang="en-GB" dirty="0"/>
              <a:t>law systems place more emphasis on </a:t>
            </a:r>
            <a:r>
              <a:rPr lang="en-GB" b="1" dirty="0"/>
              <a:t>statutory </a:t>
            </a:r>
            <a:r>
              <a:rPr lang="en-GB" b="1" dirty="0" smtClean="0"/>
              <a:t>law</a:t>
            </a:r>
            <a:endParaRPr lang="hr-HR" b="1" dirty="0" smtClean="0"/>
          </a:p>
          <a:p>
            <a:r>
              <a:rPr lang="en-GB" dirty="0" smtClean="0"/>
              <a:t>The </a:t>
            </a:r>
            <a:r>
              <a:rPr lang="en-GB" dirty="0"/>
              <a:t>Anglo-American legal system gives a broader role to </a:t>
            </a:r>
            <a:r>
              <a:rPr lang="en-GB" b="1" dirty="0"/>
              <a:t>case law</a:t>
            </a:r>
            <a:r>
              <a:rPr lang="en-GB" dirty="0"/>
              <a:t>, which is considered to be the source of many of its rules, and has developed complex technical instruments to apply, interpret and modify such case law.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43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Classification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second group of distinguishing elements consists of the legal concepts and terminology</a:t>
            </a:r>
            <a:r>
              <a:rPr lang="en-GB" b="1" dirty="0"/>
              <a:t> </a:t>
            </a:r>
            <a:r>
              <a:rPr lang="en-GB" dirty="0"/>
              <a:t>used by each system. </a:t>
            </a:r>
            <a:endParaRPr lang="hr-HR" dirty="0" smtClean="0"/>
          </a:p>
          <a:p>
            <a:r>
              <a:rPr lang="en-GB" dirty="0" smtClean="0"/>
              <a:t>This </a:t>
            </a:r>
            <a:r>
              <a:rPr lang="en-GB" dirty="0"/>
              <a:t>is not a matter of language, but rather of ideas. </a:t>
            </a:r>
            <a:endParaRPr lang="hr-HR" dirty="0" smtClean="0"/>
          </a:p>
          <a:p>
            <a:r>
              <a:rPr lang="en-GB" dirty="0" smtClean="0"/>
              <a:t>Concepts </a:t>
            </a:r>
            <a:r>
              <a:rPr lang="en-GB" dirty="0"/>
              <a:t>such as </a:t>
            </a:r>
            <a:r>
              <a:rPr lang="en-GB" i="1" dirty="0"/>
              <a:t>equity,</a:t>
            </a:r>
            <a:r>
              <a:rPr lang="en-GB" dirty="0"/>
              <a:t> or </a:t>
            </a:r>
            <a:r>
              <a:rPr lang="en-GB" i="1" dirty="0"/>
              <a:t>consideration, </a:t>
            </a:r>
            <a:r>
              <a:rPr lang="en-GB" dirty="0"/>
              <a:t>have a technical sense under common law which has no exact equivalent in other legal systems. </a:t>
            </a:r>
            <a:endParaRPr lang="hr-HR" dirty="0" smtClean="0"/>
          </a:p>
          <a:p>
            <a:r>
              <a:rPr lang="en-GB" dirty="0" smtClean="0"/>
              <a:t>On </a:t>
            </a:r>
            <a:r>
              <a:rPr lang="en-GB" dirty="0"/>
              <a:t>the other hand, concepts such as </a:t>
            </a:r>
            <a:r>
              <a:rPr lang="en-GB" i="1" dirty="0"/>
              <a:t>juridical act,</a:t>
            </a:r>
            <a:r>
              <a:rPr lang="en-GB" dirty="0"/>
              <a:t> </a:t>
            </a:r>
            <a:r>
              <a:rPr lang="en-GB" i="1" dirty="0"/>
              <a:t>juridical fact</a:t>
            </a:r>
            <a:r>
              <a:rPr lang="en-GB" dirty="0"/>
              <a:t> or </a:t>
            </a:r>
            <a:r>
              <a:rPr lang="en-GB" i="1" dirty="0"/>
              <a:t>business association</a:t>
            </a:r>
            <a:r>
              <a:rPr lang="en-GB" dirty="0"/>
              <a:t> have a characteristic and central meaning in civil law systems but are non-existent or irrelevant in other systems.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65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Classification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third group of characteristics used to classify legal systems is based on the historical development of each national law. </a:t>
            </a:r>
            <a:endParaRPr lang="hr-HR" dirty="0" smtClean="0"/>
          </a:p>
          <a:p>
            <a:r>
              <a:rPr lang="en-GB" dirty="0" smtClean="0"/>
              <a:t>Historically</a:t>
            </a:r>
            <a:r>
              <a:rPr lang="en-GB" dirty="0"/>
              <a:t>, civil law systems have been based on Roman law and on the codes enacted in continental Europe; </a:t>
            </a:r>
            <a:endParaRPr lang="hr-HR" dirty="0" smtClean="0"/>
          </a:p>
          <a:p>
            <a:r>
              <a:rPr lang="en-GB" dirty="0" smtClean="0"/>
              <a:t>common </a:t>
            </a:r>
            <a:r>
              <a:rPr lang="en-GB" dirty="0"/>
              <a:t>law systems are based on English common law; </a:t>
            </a:r>
            <a:endParaRPr lang="hr-HR" dirty="0" smtClean="0"/>
          </a:p>
          <a:p>
            <a:r>
              <a:rPr lang="en-GB" dirty="0" smtClean="0"/>
              <a:t>legal </a:t>
            </a:r>
            <a:r>
              <a:rPr lang="en-GB" dirty="0"/>
              <a:t>systems from the Muslim tradition are based on Islamic law, etc.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3548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230</TotalTime>
  <Words>2194</Words>
  <Application>Microsoft Office PowerPoint</Application>
  <PresentationFormat>Widescreen</PresentationFormat>
  <Paragraphs>186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Calibri</vt:lpstr>
      <vt:lpstr>Rockwell</vt:lpstr>
      <vt:lpstr>Rockwell Condensed</vt:lpstr>
      <vt:lpstr>Times New Roman</vt:lpstr>
      <vt:lpstr>Wingdings</vt:lpstr>
      <vt:lpstr>Wood Type</vt:lpstr>
      <vt:lpstr>LEGAL SYSTEMS OF THE WORLD</vt:lpstr>
      <vt:lpstr>Major legal systems of the world </vt:lpstr>
      <vt:lpstr> Answer the following questions: </vt:lpstr>
      <vt:lpstr> Legal system </vt:lpstr>
      <vt:lpstr>National legal systems </vt:lpstr>
      <vt:lpstr>Legal systems</vt:lpstr>
      <vt:lpstr>Classification of legal systems </vt:lpstr>
      <vt:lpstr>Classification of legal systems</vt:lpstr>
      <vt:lpstr>Classification of legal systems</vt:lpstr>
      <vt:lpstr> Major Western legal families: Civil law and Common law </vt:lpstr>
      <vt:lpstr> Major Western legal families: Civil law and Common law </vt:lpstr>
      <vt:lpstr>Common law systems</vt:lpstr>
      <vt:lpstr>Recent trends:  common law and civil law</vt:lpstr>
      <vt:lpstr> New trends   </vt:lpstr>
      <vt:lpstr> Answer the following questions: </vt:lpstr>
      <vt:lpstr>Match two parts of the following sentences:</vt:lpstr>
      <vt:lpstr>summarize the differences between common law and civil law systems </vt:lpstr>
      <vt:lpstr>Civil law and common law</vt:lpstr>
      <vt:lpstr>Common law and civil law</vt:lpstr>
      <vt:lpstr>Fill in the missing words: academic      authority          judgment            judicial         legal         opinions      precedents            reports  </vt:lpstr>
      <vt:lpstr>Discuss the following questions</vt:lpstr>
      <vt:lpstr>Answer the following questions: </vt:lpstr>
      <vt:lpstr>Customary law </vt:lpstr>
      <vt:lpstr>Religious law</vt:lpstr>
      <vt:lpstr>Religious law</vt:lpstr>
      <vt:lpstr>Talmudic law </vt:lpstr>
      <vt:lpstr>Islamic law </vt:lpstr>
      <vt:lpstr>Hinduism </vt:lpstr>
      <vt:lpstr>Chinese law  </vt:lpstr>
      <vt:lpstr>Chinese law</vt:lpstr>
      <vt:lpstr>answer the following questions: </vt:lpstr>
      <vt:lpstr>Complete the table providing basic information about each of the legal traditions</vt:lpstr>
      <vt:lpstr>research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SYSTEMS OF THE WORLD</dc:title>
  <dc:creator>Admin</dc:creator>
  <cp:lastModifiedBy>Admin</cp:lastModifiedBy>
  <cp:revision>15</cp:revision>
  <dcterms:created xsi:type="dcterms:W3CDTF">2017-12-02T17:36:24Z</dcterms:created>
  <dcterms:modified xsi:type="dcterms:W3CDTF">2017-12-03T21:27:27Z</dcterms:modified>
</cp:coreProperties>
</file>